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58"/>
  </p:notesMasterIdLst>
  <p:handoutMasterIdLst>
    <p:handoutMasterId r:id="rId59"/>
  </p:handoutMasterIdLst>
  <p:sldIdLst>
    <p:sldId id="294" r:id="rId5"/>
    <p:sldId id="363" r:id="rId6"/>
    <p:sldId id="333" r:id="rId7"/>
    <p:sldId id="430" r:id="rId8"/>
    <p:sldId id="288" r:id="rId9"/>
    <p:sldId id="431" r:id="rId10"/>
    <p:sldId id="290" r:id="rId11"/>
    <p:sldId id="365" r:id="rId12"/>
    <p:sldId id="366" r:id="rId13"/>
    <p:sldId id="331" r:id="rId14"/>
    <p:sldId id="390" r:id="rId15"/>
    <p:sldId id="388" r:id="rId16"/>
    <p:sldId id="432" r:id="rId17"/>
    <p:sldId id="433" r:id="rId18"/>
    <p:sldId id="434" r:id="rId19"/>
    <p:sldId id="407" r:id="rId20"/>
    <p:sldId id="408" r:id="rId21"/>
    <p:sldId id="368" r:id="rId22"/>
    <p:sldId id="337" r:id="rId23"/>
    <p:sldId id="409" r:id="rId24"/>
    <p:sldId id="411" r:id="rId25"/>
    <p:sldId id="412" r:id="rId26"/>
    <p:sldId id="413" r:id="rId27"/>
    <p:sldId id="338" r:id="rId28"/>
    <p:sldId id="435" r:id="rId29"/>
    <p:sldId id="339" r:id="rId30"/>
    <p:sldId id="414" r:id="rId31"/>
    <p:sldId id="341" r:id="rId32"/>
    <p:sldId id="342" r:id="rId33"/>
    <p:sldId id="418" r:id="rId34"/>
    <p:sldId id="417" r:id="rId35"/>
    <p:sldId id="415" r:id="rId36"/>
    <p:sldId id="436" r:id="rId37"/>
    <p:sldId id="373" r:id="rId38"/>
    <p:sldId id="344" r:id="rId39"/>
    <p:sldId id="353" r:id="rId40"/>
    <p:sldId id="354" r:id="rId41"/>
    <p:sldId id="384" r:id="rId42"/>
    <p:sldId id="429" r:id="rId43"/>
    <p:sldId id="437" r:id="rId44"/>
    <p:sldId id="385" r:id="rId45"/>
    <p:sldId id="424" r:id="rId46"/>
    <p:sldId id="423" r:id="rId47"/>
    <p:sldId id="425" r:id="rId48"/>
    <p:sldId id="426" r:id="rId49"/>
    <p:sldId id="420" r:id="rId50"/>
    <p:sldId id="386" r:id="rId51"/>
    <p:sldId id="421" r:id="rId52"/>
    <p:sldId id="438" r:id="rId53"/>
    <p:sldId id="439" r:id="rId54"/>
    <p:sldId id="359" r:id="rId55"/>
    <p:sldId id="440" r:id="rId56"/>
    <p:sldId id="389" r:id="rId5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5217D397-1F75-4CED-83AE-A7B4C8C4E6AA}">
          <p14:sldIdLst>
            <p14:sldId id="294"/>
            <p14:sldId id="363"/>
            <p14:sldId id="333"/>
            <p14:sldId id="430"/>
            <p14:sldId id="288"/>
            <p14:sldId id="431"/>
            <p14:sldId id="290"/>
          </p14:sldIdLst>
        </p14:section>
        <p14:section name="ORS Interface" id="{233CEA00-18C0-4B83-91B0-5CDEE12F4E93}">
          <p14:sldIdLst>
            <p14:sldId id="365"/>
            <p14:sldId id="366"/>
          </p14:sldIdLst>
        </p14:section>
        <p14:section name="Home Page Dashboard" id="{94C77733-D410-4B48-8184-4C15DB75D557}">
          <p14:sldIdLst>
            <p14:sldId id="331"/>
            <p14:sldId id="390"/>
            <p14:sldId id="388"/>
            <p14:sldId id="432"/>
            <p14:sldId id="433"/>
            <p14:sldId id="434"/>
            <p14:sldId id="407"/>
            <p14:sldId id="408"/>
            <p14:sldId id="368"/>
          </p14:sldIdLst>
        </p14:section>
        <p14:section name="&quot;Who&quot; Dimension" id="{F9E5B621-705E-4246-8B3C-E8134E46E947}">
          <p14:sldIdLst>
            <p14:sldId id="337"/>
            <p14:sldId id="409"/>
            <p14:sldId id="411"/>
            <p14:sldId id="412"/>
            <p14:sldId id="413"/>
            <p14:sldId id="338"/>
            <p14:sldId id="435"/>
            <p14:sldId id="339"/>
            <p14:sldId id="414"/>
          </p14:sldIdLst>
        </p14:section>
        <p14:section name="&quot;What&quot; Dimension" id="{72FC7B53-DF68-420D-9E16-9E10C90D9A33}">
          <p14:sldIdLst>
            <p14:sldId id="341"/>
            <p14:sldId id="342"/>
            <p14:sldId id="418"/>
            <p14:sldId id="417"/>
            <p14:sldId id="415"/>
          </p14:sldIdLst>
        </p14:section>
        <p14:section name="&quot;When&quot; Dimension" id="{787A7EC2-645D-41E5-812C-95559624867E}">
          <p14:sldIdLst>
            <p14:sldId id="436"/>
            <p14:sldId id="373"/>
          </p14:sldIdLst>
        </p14:section>
        <p14:section name="Reports &amp; Files" id="{9E52DB9F-2E31-44BB-B269-18D7B28BEA92}">
          <p14:sldIdLst>
            <p14:sldId id="344"/>
            <p14:sldId id="353"/>
            <p14:sldId id="354"/>
            <p14:sldId id="384"/>
            <p14:sldId id="429"/>
            <p14:sldId id="437"/>
          </p14:sldIdLst>
        </p14:section>
        <p14:section name="Rosters" id="{ABF03BF3-26F8-4CEC-BFC0-9C2925813CF7}">
          <p14:sldIdLst>
            <p14:sldId id="385"/>
            <p14:sldId id="424"/>
            <p14:sldId id="423"/>
            <p14:sldId id="425"/>
            <p14:sldId id="426"/>
            <p14:sldId id="420"/>
            <p14:sldId id="386"/>
            <p14:sldId id="421"/>
            <p14:sldId id="438"/>
            <p14:sldId id="439"/>
          </p14:sldIdLst>
        </p14:section>
        <p14:section name="Thank You!" id="{02839BF1-671B-42C9-A0D8-4CCBA4F27E8C}">
          <p14:sldIdLst>
            <p14:sldId id="359"/>
            <p14:sldId id="440"/>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E4E3E3"/>
    <a:srgbClr val="2C9ED9"/>
    <a:srgbClr val="C6E7F7"/>
    <a:srgbClr val="26ABE1"/>
    <a:srgbClr val="319EFF"/>
    <a:srgbClr val="B9BBBE"/>
    <a:srgbClr val="A8CF91"/>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82653" autoAdjust="0"/>
  </p:normalViewPr>
  <p:slideViewPr>
    <p:cSldViewPr snapToGrid="0">
      <p:cViewPr>
        <p:scale>
          <a:sx n="75" d="100"/>
          <a:sy n="75" d="100"/>
        </p:scale>
        <p:origin x="475" y="-163"/>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ED11B-D89A-4515-B305-2BADB9E6CEBA}" type="doc">
      <dgm:prSet loTypeId="urn:microsoft.com/office/officeart/2005/8/layout/chevron1" loCatId="process" qsTypeId="urn:microsoft.com/office/officeart/2005/8/quickstyle/simple2" qsCatId="simple" csTypeId="urn:microsoft.com/office/officeart/2005/8/colors/accent1_2" csCatId="accent1" phldr="1"/>
      <dgm:spPr/>
    </dgm:pt>
    <dgm:pt modelId="{15631EF4-3951-4521-A2B4-1906675FFE55}">
      <dgm:prSet phldrT="[Text]"/>
      <dgm:spPr/>
      <dgm:t>
        <a:bodyPr/>
        <a:lstStyle/>
        <a:p>
          <a:r>
            <a:rPr lang="en-US" b="1" dirty="0"/>
            <a:t>Roster</a:t>
          </a:r>
        </a:p>
      </dgm:t>
    </dgm:pt>
    <dgm:pt modelId="{E9A00249-2E3A-4CA7-9AF4-38B9FFD428F0}" type="sibTrans" cxnId="{479B276E-E614-4346-BEE9-5CC391CD0C6B}">
      <dgm:prSet/>
      <dgm:spPr/>
      <dgm:t>
        <a:bodyPr/>
        <a:lstStyle/>
        <a:p>
          <a:endParaRPr lang="en-US"/>
        </a:p>
      </dgm:t>
    </dgm:pt>
    <dgm:pt modelId="{F0728EE3-F99A-4374-9166-B491403A6094}" type="parTrans" cxnId="{479B276E-E614-4346-BEE9-5CC391CD0C6B}">
      <dgm:prSet/>
      <dgm:spPr/>
      <dgm:t>
        <a:bodyPr/>
        <a:lstStyle/>
        <a:p>
          <a:endParaRPr lang="en-US"/>
        </a:p>
      </dgm:t>
    </dgm:pt>
    <dgm:pt modelId="{F19BA10F-5F3B-435B-BCA1-25531FD3538C}">
      <dgm:prSet phldrT="[Text]"/>
      <dgm:spPr/>
      <dgm:t>
        <a:bodyPr/>
        <a:lstStyle/>
        <a:p>
          <a:r>
            <a:rPr lang="en-US" b="1" dirty="0"/>
            <a:t>Teacher</a:t>
          </a:r>
        </a:p>
      </dgm:t>
    </dgm:pt>
    <dgm:pt modelId="{270417D2-CA46-4DED-8E08-AE1415E56D55}" type="sibTrans" cxnId="{FDB6EF65-5065-45D0-A780-958DF8BBDA75}">
      <dgm:prSet/>
      <dgm:spPr/>
      <dgm:t>
        <a:bodyPr/>
        <a:lstStyle/>
        <a:p>
          <a:endParaRPr lang="en-US"/>
        </a:p>
      </dgm:t>
    </dgm:pt>
    <dgm:pt modelId="{550E197E-DD30-4E9C-9959-D3B8EA510F98}" type="parTrans" cxnId="{FDB6EF65-5065-45D0-A780-958DF8BBDA75}">
      <dgm:prSet/>
      <dgm:spPr/>
      <dgm:t>
        <a:bodyPr/>
        <a:lstStyle/>
        <a:p>
          <a:endParaRPr lang="en-US"/>
        </a:p>
      </dgm:t>
    </dgm:pt>
    <dgm:pt modelId="{40DAD872-7CE6-491F-BEF8-74E3CB863BD6}">
      <dgm:prSet phldrT="[Text]"/>
      <dgm:spPr/>
      <dgm:t>
        <a:bodyPr/>
        <a:lstStyle/>
        <a:p>
          <a:r>
            <a:rPr lang="en-US" b="1" dirty="0"/>
            <a:t>School</a:t>
          </a:r>
        </a:p>
      </dgm:t>
    </dgm:pt>
    <dgm:pt modelId="{2423B963-AFF0-48AE-814C-38FAB4B4E82D}" type="sibTrans" cxnId="{ABEDFD84-FEAE-4810-83C3-DF4C4009D049}">
      <dgm:prSet/>
      <dgm:spPr/>
      <dgm:t>
        <a:bodyPr/>
        <a:lstStyle/>
        <a:p>
          <a:endParaRPr lang="en-US"/>
        </a:p>
      </dgm:t>
    </dgm:pt>
    <dgm:pt modelId="{EC15F884-59C4-4C9B-9FB1-2EECCF03515D}" type="parTrans" cxnId="{ABEDFD84-FEAE-4810-83C3-DF4C4009D049}">
      <dgm:prSet/>
      <dgm:spPr/>
      <dgm:t>
        <a:bodyPr/>
        <a:lstStyle/>
        <a:p>
          <a:endParaRPr lang="en-US"/>
        </a:p>
      </dgm:t>
    </dgm:pt>
    <dgm:pt modelId="{E9C377ED-51CB-4BC3-A9C3-300DF718FB1C}">
      <dgm:prSet phldrT="[Text]"/>
      <dgm:spPr/>
      <dgm:t>
        <a:bodyPr/>
        <a:lstStyle/>
        <a:p>
          <a:r>
            <a:rPr lang="en-US" b="1" dirty="0"/>
            <a:t>Complex</a:t>
          </a:r>
        </a:p>
      </dgm:t>
    </dgm:pt>
    <dgm:pt modelId="{75BBD6FA-3F33-4ECD-B1F9-AF3E40E16EFB}" type="sibTrans" cxnId="{5A1F7C52-A20D-4001-AC7C-32303A5FF0A6}">
      <dgm:prSet/>
      <dgm:spPr/>
      <dgm:t>
        <a:bodyPr/>
        <a:lstStyle/>
        <a:p>
          <a:endParaRPr lang="en-US"/>
        </a:p>
      </dgm:t>
    </dgm:pt>
    <dgm:pt modelId="{438B98E5-12C4-4245-A7FF-EBE2A2109D81}" type="parTrans" cxnId="{5A1F7C52-A20D-4001-AC7C-32303A5FF0A6}">
      <dgm:prSet/>
      <dgm:spPr/>
      <dgm:t>
        <a:bodyPr/>
        <a:lstStyle/>
        <a:p>
          <a:endParaRPr lang="en-US"/>
        </a:p>
      </dgm:t>
    </dgm:pt>
    <dgm:pt modelId="{31E57B8C-A91E-4DA6-B795-F9F43103FF5E}">
      <dgm:prSet phldrT="[Text]"/>
      <dgm:spPr/>
      <dgm:t>
        <a:bodyPr/>
        <a:lstStyle/>
        <a:p>
          <a:r>
            <a:rPr lang="en-US" b="1" dirty="0"/>
            <a:t>Complex Area</a:t>
          </a:r>
        </a:p>
      </dgm:t>
    </dgm:pt>
    <dgm:pt modelId="{C7A312F3-2AFC-4C61-B649-12A2B919AC1C}" type="sibTrans" cxnId="{0BA5EB74-63A5-418A-A9FD-9560ACBD2CC1}">
      <dgm:prSet/>
      <dgm:spPr/>
      <dgm:t>
        <a:bodyPr/>
        <a:lstStyle/>
        <a:p>
          <a:endParaRPr lang="en-US"/>
        </a:p>
      </dgm:t>
    </dgm:pt>
    <dgm:pt modelId="{2CAD951E-6CF4-493E-BB93-CAB8BB71B3D9}" type="parTrans" cxnId="{0BA5EB74-63A5-418A-A9FD-9560ACBD2CC1}">
      <dgm:prSet/>
      <dgm:spPr/>
      <dgm:t>
        <a:bodyPr/>
        <a:lstStyle/>
        <a:p>
          <a:endParaRPr lang="en-US"/>
        </a:p>
      </dgm:t>
    </dgm:pt>
    <dgm:pt modelId="{DABAD817-44B6-4CA1-8C23-E11F4FC77C5B}">
      <dgm:prSet phldrT="[Text]"/>
      <dgm:spPr/>
      <dgm:t>
        <a:bodyPr/>
        <a:lstStyle/>
        <a:p>
          <a:r>
            <a:rPr lang="en-US" b="1" dirty="0"/>
            <a:t>Student</a:t>
          </a:r>
        </a:p>
      </dgm:t>
    </dgm:pt>
    <dgm:pt modelId="{48EC1301-4AC5-4580-B7BF-49B54BBA02D3}" type="parTrans" cxnId="{A6DCD6F2-26FA-40F2-8A1C-CB1EAEC9EC1B}">
      <dgm:prSet/>
      <dgm:spPr/>
      <dgm:t>
        <a:bodyPr/>
        <a:lstStyle/>
        <a:p>
          <a:endParaRPr lang="en-US"/>
        </a:p>
      </dgm:t>
    </dgm:pt>
    <dgm:pt modelId="{97EDC616-905B-42E7-897A-7F0C1690C6C2}" type="sibTrans" cxnId="{A6DCD6F2-26FA-40F2-8A1C-CB1EAEC9EC1B}">
      <dgm:prSet/>
      <dgm:spPr/>
      <dgm:t>
        <a:bodyPr/>
        <a:lstStyle/>
        <a:p>
          <a:endParaRPr lang="en-US"/>
        </a:p>
      </dgm:t>
    </dgm:pt>
    <dgm:pt modelId="{C10E4D12-09EF-4A0D-9C84-DC45BD042949}" type="pres">
      <dgm:prSet presAssocID="{F40ED11B-D89A-4515-B305-2BADB9E6CEBA}" presName="Name0" presStyleCnt="0">
        <dgm:presLayoutVars>
          <dgm:dir/>
          <dgm:animLvl val="lvl"/>
          <dgm:resizeHandles val="exact"/>
        </dgm:presLayoutVars>
      </dgm:prSet>
      <dgm:spPr/>
    </dgm:pt>
    <dgm:pt modelId="{046CAC20-E998-40E7-9121-6ED0C50495A6}" type="pres">
      <dgm:prSet presAssocID="{31E57B8C-A91E-4DA6-B795-F9F43103FF5E}" presName="parTxOnly" presStyleLbl="node1" presStyleIdx="0" presStyleCnt="6">
        <dgm:presLayoutVars>
          <dgm:chMax val="0"/>
          <dgm:chPref val="0"/>
          <dgm:bulletEnabled val="1"/>
        </dgm:presLayoutVars>
      </dgm:prSet>
      <dgm:spPr/>
    </dgm:pt>
    <dgm:pt modelId="{347A7250-97F0-4617-A3FD-91F391E3CD4C}" type="pres">
      <dgm:prSet presAssocID="{C7A312F3-2AFC-4C61-B649-12A2B919AC1C}" presName="parTxOnlySpace" presStyleCnt="0"/>
      <dgm:spPr/>
    </dgm:pt>
    <dgm:pt modelId="{DB1084F7-0A97-473D-8580-E2E73CE66EA2}" type="pres">
      <dgm:prSet presAssocID="{E9C377ED-51CB-4BC3-A9C3-300DF718FB1C}" presName="parTxOnly" presStyleLbl="node1" presStyleIdx="1" presStyleCnt="6">
        <dgm:presLayoutVars>
          <dgm:chMax val="0"/>
          <dgm:chPref val="0"/>
          <dgm:bulletEnabled val="1"/>
        </dgm:presLayoutVars>
      </dgm:prSet>
      <dgm:spPr/>
    </dgm:pt>
    <dgm:pt modelId="{A7138ABD-07A1-4C5D-92F1-92D712207A63}" type="pres">
      <dgm:prSet presAssocID="{75BBD6FA-3F33-4ECD-B1F9-AF3E40E16EFB}" presName="parTxOnlySpace" presStyleCnt="0"/>
      <dgm:spPr/>
    </dgm:pt>
    <dgm:pt modelId="{91B987BE-B0CF-43D1-B0A4-FAF070F5F76F}" type="pres">
      <dgm:prSet presAssocID="{40DAD872-7CE6-491F-BEF8-74E3CB863BD6}" presName="parTxOnly" presStyleLbl="node1" presStyleIdx="2" presStyleCnt="6">
        <dgm:presLayoutVars>
          <dgm:chMax val="0"/>
          <dgm:chPref val="0"/>
          <dgm:bulletEnabled val="1"/>
        </dgm:presLayoutVars>
      </dgm:prSet>
      <dgm:spPr/>
    </dgm:pt>
    <dgm:pt modelId="{E5007FBA-64AB-459C-8AF0-2CDB75CD1150}" type="pres">
      <dgm:prSet presAssocID="{2423B963-AFF0-48AE-814C-38FAB4B4E82D}" presName="parTxOnlySpace" presStyleCnt="0"/>
      <dgm:spPr/>
    </dgm:pt>
    <dgm:pt modelId="{5673F7AA-EEB7-4DC4-A766-280109675065}" type="pres">
      <dgm:prSet presAssocID="{F19BA10F-5F3B-435B-BCA1-25531FD3538C}" presName="parTxOnly" presStyleLbl="node1" presStyleIdx="3" presStyleCnt="6">
        <dgm:presLayoutVars>
          <dgm:chMax val="0"/>
          <dgm:chPref val="0"/>
          <dgm:bulletEnabled val="1"/>
        </dgm:presLayoutVars>
      </dgm:prSet>
      <dgm:spPr/>
    </dgm:pt>
    <dgm:pt modelId="{7C16975C-FEC6-437C-B067-42982DBC349B}" type="pres">
      <dgm:prSet presAssocID="{270417D2-CA46-4DED-8E08-AE1415E56D55}" presName="parTxOnlySpace" presStyleCnt="0"/>
      <dgm:spPr/>
    </dgm:pt>
    <dgm:pt modelId="{00855F92-40BC-49CA-B6C6-25B19489D284}" type="pres">
      <dgm:prSet presAssocID="{15631EF4-3951-4521-A2B4-1906675FFE55}" presName="parTxOnly" presStyleLbl="node1" presStyleIdx="4" presStyleCnt="6">
        <dgm:presLayoutVars>
          <dgm:chMax val="0"/>
          <dgm:chPref val="0"/>
          <dgm:bulletEnabled val="1"/>
        </dgm:presLayoutVars>
      </dgm:prSet>
      <dgm:spPr/>
    </dgm:pt>
    <dgm:pt modelId="{F38C2285-BE6F-441D-BABC-311C7548DCFF}" type="pres">
      <dgm:prSet presAssocID="{E9A00249-2E3A-4CA7-9AF4-38B9FFD428F0}" presName="parTxOnlySpace" presStyleCnt="0"/>
      <dgm:spPr/>
    </dgm:pt>
    <dgm:pt modelId="{8E65EFB0-C718-4378-A5EB-B721734F1F9D}" type="pres">
      <dgm:prSet presAssocID="{DABAD817-44B6-4CA1-8C23-E11F4FC77C5B}" presName="parTxOnly" presStyleLbl="node1" presStyleIdx="5" presStyleCnt="6">
        <dgm:presLayoutVars>
          <dgm:chMax val="0"/>
          <dgm:chPref val="0"/>
          <dgm:bulletEnabled val="1"/>
        </dgm:presLayoutVars>
      </dgm:prSet>
      <dgm:spPr/>
    </dgm:pt>
  </dgm:ptLst>
  <dgm:cxnLst>
    <dgm:cxn modelId="{0B8A2C07-0B8A-491D-B4AA-46EDFFBADECB}" type="presOf" srcId="{40DAD872-7CE6-491F-BEF8-74E3CB863BD6}" destId="{91B987BE-B0CF-43D1-B0A4-FAF070F5F76F}" srcOrd="0" destOrd="0" presId="urn:microsoft.com/office/officeart/2005/8/layout/chevron1"/>
    <dgm:cxn modelId="{2F3A7325-70A6-4874-92E1-CFE45295B589}" type="presOf" srcId="{DABAD817-44B6-4CA1-8C23-E11F4FC77C5B}" destId="{8E65EFB0-C718-4378-A5EB-B721734F1F9D}" srcOrd="0" destOrd="0" presId="urn:microsoft.com/office/officeart/2005/8/layout/chevron1"/>
    <dgm:cxn modelId="{D9FEE127-A814-430B-B30A-B04CB844ADFA}" type="presOf" srcId="{F40ED11B-D89A-4515-B305-2BADB9E6CEBA}" destId="{C10E4D12-09EF-4A0D-9C84-DC45BD042949}" srcOrd="0" destOrd="0" presId="urn:microsoft.com/office/officeart/2005/8/layout/chevron1"/>
    <dgm:cxn modelId="{FDB6EF65-5065-45D0-A780-958DF8BBDA75}" srcId="{F40ED11B-D89A-4515-B305-2BADB9E6CEBA}" destId="{F19BA10F-5F3B-435B-BCA1-25531FD3538C}" srcOrd="3" destOrd="0" parTransId="{550E197E-DD30-4E9C-9959-D3B8EA510F98}" sibTransId="{270417D2-CA46-4DED-8E08-AE1415E56D55}"/>
    <dgm:cxn modelId="{479B276E-E614-4346-BEE9-5CC391CD0C6B}" srcId="{F40ED11B-D89A-4515-B305-2BADB9E6CEBA}" destId="{15631EF4-3951-4521-A2B4-1906675FFE55}" srcOrd="4" destOrd="0" parTransId="{F0728EE3-F99A-4374-9166-B491403A6094}" sibTransId="{E9A00249-2E3A-4CA7-9AF4-38B9FFD428F0}"/>
    <dgm:cxn modelId="{5A1F7C52-A20D-4001-AC7C-32303A5FF0A6}" srcId="{F40ED11B-D89A-4515-B305-2BADB9E6CEBA}" destId="{E9C377ED-51CB-4BC3-A9C3-300DF718FB1C}" srcOrd="1" destOrd="0" parTransId="{438B98E5-12C4-4245-A7FF-EBE2A2109D81}" sibTransId="{75BBD6FA-3F33-4ECD-B1F9-AF3E40E16EFB}"/>
    <dgm:cxn modelId="{0BA5EB74-63A5-418A-A9FD-9560ACBD2CC1}" srcId="{F40ED11B-D89A-4515-B305-2BADB9E6CEBA}" destId="{31E57B8C-A91E-4DA6-B795-F9F43103FF5E}" srcOrd="0" destOrd="0" parTransId="{2CAD951E-6CF4-493E-BB93-CAB8BB71B3D9}" sibTransId="{C7A312F3-2AFC-4C61-B649-12A2B919AC1C}"/>
    <dgm:cxn modelId="{8EC44381-CAFF-4A63-B8D8-5D890C5685E4}" type="presOf" srcId="{15631EF4-3951-4521-A2B4-1906675FFE55}" destId="{00855F92-40BC-49CA-B6C6-25B19489D284}" srcOrd="0" destOrd="0" presId="urn:microsoft.com/office/officeart/2005/8/layout/chevron1"/>
    <dgm:cxn modelId="{ABEDFD84-FEAE-4810-83C3-DF4C4009D049}" srcId="{F40ED11B-D89A-4515-B305-2BADB9E6CEBA}" destId="{40DAD872-7CE6-491F-BEF8-74E3CB863BD6}" srcOrd="2" destOrd="0" parTransId="{EC15F884-59C4-4C9B-9FB1-2EECCF03515D}" sibTransId="{2423B963-AFF0-48AE-814C-38FAB4B4E82D}"/>
    <dgm:cxn modelId="{74CFEEC1-704F-4C9C-8195-807A1D1D81E2}" type="presOf" srcId="{31E57B8C-A91E-4DA6-B795-F9F43103FF5E}" destId="{046CAC20-E998-40E7-9121-6ED0C50495A6}" srcOrd="0" destOrd="0" presId="urn:microsoft.com/office/officeart/2005/8/layout/chevron1"/>
    <dgm:cxn modelId="{B68FC3DA-FCBF-43A0-8AF4-ED1C461A155B}" type="presOf" srcId="{F19BA10F-5F3B-435B-BCA1-25531FD3538C}" destId="{5673F7AA-EEB7-4DC4-A766-280109675065}" srcOrd="0" destOrd="0" presId="urn:microsoft.com/office/officeart/2005/8/layout/chevron1"/>
    <dgm:cxn modelId="{354CB2DC-042A-4CCE-ABCA-1152ECFDF595}" type="presOf" srcId="{E9C377ED-51CB-4BC3-A9C3-300DF718FB1C}" destId="{DB1084F7-0A97-473D-8580-E2E73CE66EA2}" srcOrd="0" destOrd="0" presId="urn:microsoft.com/office/officeart/2005/8/layout/chevron1"/>
    <dgm:cxn modelId="{A6DCD6F2-26FA-40F2-8A1C-CB1EAEC9EC1B}" srcId="{F40ED11B-D89A-4515-B305-2BADB9E6CEBA}" destId="{DABAD817-44B6-4CA1-8C23-E11F4FC77C5B}" srcOrd="5" destOrd="0" parTransId="{48EC1301-4AC5-4580-B7BF-49B54BBA02D3}" sibTransId="{97EDC616-905B-42E7-897A-7F0C1690C6C2}"/>
    <dgm:cxn modelId="{3AD85DB9-E3E0-4BD6-BF2E-FEA9FC53DEB3}" type="presParOf" srcId="{C10E4D12-09EF-4A0D-9C84-DC45BD042949}" destId="{046CAC20-E998-40E7-9121-6ED0C50495A6}" srcOrd="0" destOrd="0" presId="urn:microsoft.com/office/officeart/2005/8/layout/chevron1"/>
    <dgm:cxn modelId="{64A11D76-2791-44EB-BF33-EECB32BEAC70}" type="presParOf" srcId="{C10E4D12-09EF-4A0D-9C84-DC45BD042949}" destId="{347A7250-97F0-4617-A3FD-91F391E3CD4C}" srcOrd="1" destOrd="0" presId="urn:microsoft.com/office/officeart/2005/8/layout/chevron1"/>
    <dgm:cxn modelId="{6E78F94D-5202-43C5-99A8-16C0FB20B13C}" type="presParOf" srcId="{C10E4D12-09EF-4A0D-9C84-DC45BD042949}" destId="{DB1084F7-0A97-473D-8580-E2E73CE66EA2}" srcOrd="2" destOrd="0" presId="urn:microsoft.com/office/officeart/2005/8/layout/chevron1"/>
    <dgm:cxn modelId="{7B160B31-FDF5-4DB7-A24F-401957ACA596}" type="presParOf" srcId="{C10E4D12-09EF-4A0D-9C84-DC45BD042949}" destId="{A7138ABD-07A1-4C5D-92F1-92D712207A63}" srcOrd="3" destOrd="0" presId="urn:microsoft.com/office/officeart/2005/8/layout/chevron1"/>
    <dgm:cxn modelId="{12C7D975-A262-4D26-98E3-A0633A38C97E}" type="presParOf" srcId="{C10E4D12-09EF-4A0D-9C84-DC45BD042949}" destId="{91B987BE-B0CF-43D1-B0A4-FAF070F5F76F}" srcOrd="4" destOrd="0" presId="urn:microsoft.com/office/officeart/2005/8/layout/chevron1"/>
    <dgm:cxn modelId="{1450BE79-BCC6-4C81-B10B-4C5C91F3A0E2}" type="presParOf" srcId="{C10E4D12-09EF-4A0D-9C84-DC45BD042949}" destId="{E5007FBA-64AB-459C-8AF0-2CDB75CD1150}" srcOrd="5" destOrd="0" presId="urn:microsoft.com/office/officeart/2005/8/layout/chevron1"/>
    <dgm:cxn modelId="{5DB6CF6E-D27D-4233-9212-A90849B4C241}" type="presParOf" srcId="{C10E4D12-09EF-4A0D-9C84-DC45BD042949}" destId="{5673F7AA-EEB7-4DC4-A766-280109675065}" srcOrd="6" destOrd="0" presId="urn:microsoft.com/office/officeart/2005/8/layout/chevron1"/>
    <dgm:cxn modelId="{04FF9F22-CAE7-4A55-A55B-BFF4956AD2CC}" type="presParOf" srcId="{C10E4D12-09EF-4A0D-9C84-DC45BD042949}" destId="{7C16975C-FEC6-437C-B067-42982DBC349B}" srcOrd="7" destOrd="0" presId="urn:microsoft.com/office/officeart/2005/8/layout/chevron1"/>
    <dgm:cxn modelId="{BDD6DF89-A31C-4B5C-96F5-2099D1F05E02}" type="presParOf" srcId="{C10E4D12-09EF-4A0D-9C84-DC45BD042949}" destId="{00855F92-40BC-49CA-B6C6-25B19489D284}" srcOrd="8" destOrd="0" presId="urn:microsoft.com/office/officeart/2005/8/layout/chevron1"/>
    <dgm:cxn modelId="{AFD48456-5B76-4993-ABD2-611D8ED9303C}" type="presParOf" srcId="{C10E4D12-09EF-4A0D-9C84-DC45BD042949}" destId="{F38C2285-BE6F-441D-BABC-311C7548DCFF}" srcOrd="9" destOrd="0" presId="urn:microsoft.com/office/officeart/2005/8/layout/chevron1"/>
    <dgm:cxn modelId="{059BD909-C0A9-45EF-BDFB-C329FBC66E98}" type="presParOf" srcId="{C10E4D12-09EF-4A0D-9C84-DC45BD042949}" destId="{8E65EFB0-C718-4378-A5EB-B721734F1F9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ED11B-D89A-4515-B305-2BADB9E6CEBA}" type="doc">
      <dgm:prSet loTypeId="urn:microsoft.com/office/officeart/2005/8/layout/chevron1" loCatId="process" qsTypeId="urn:microsoft.com/office/officeart/2005/8/quickstyle/simple2" qsCatId="simple" csTypeId="urn:microsoft.com/office/officeart/2005/8/colors/accent1_2" csCatId="accent1" phldr="1"/>
      <dgm:spPr/>
    </dgm:pt>
    <dgm:pt modelId="{2D120974-2E69-4D5B-B431-512EE7C12BA2}">
      <dgm:prSet phldrT="[Text]" custT="1"/>
      <dgm:spPr/>
      <dgm:t>
        <a:bodyPr/>
        <a:lstStyle/>
        <a:p>
          <a:r>
            <a:rPr lang="en-US" sz="1600" b="1" dirty="0"/>
            <a:t>Subject</a:t>
          </a:r>
        </a:p>
      </dgm:t>
    </dgm:pt>
    <dgm:pt modelId="{0195B33E-F634-431F-84F0-64192922FA44}" type="parTrans" cxnId="{185E5775-D275-445C-BE3A-62155755656E}">
      <dgm:prSet/>
      <dgm:spPr/>
      <dgm:t>
        <a:bodyPr/>
        <a:lstStyle/>
        <a:p>
          <a:endParaRPr lang="en-US" sz="2400"/>
        </a:p>
      </dgm:t>
    </dgm:pt>
    <dgm:pt modelId="{EB0D5BD1-AF36-465C-A8D9-30E50CFB6021}" type="sibTrans" cxnId="{185E5775-D275-445C-BE3A-62155755656E}">
      <dgm:prSet/>
      <dgm:spPr/>
      <dgm:t>
        <a:bodyPr/>
        <a:lstStyle/>
        <a:p>
          <a:endParaRPr lang="en-US" sz="2400"/>
        </a:p>
      </dgm:t>
    </dgm:pt>
    <dgm:pt modelId="{E9C377ED-51CB-4BC3-A9C3-300DF718FB1C}">
      <dgm:prSet phldrT="[Text]" custT="1"/>
      <dgm:spPr/>
      <dgm:t>
        <a:bodyPr/>
        <a:lstStyle/>
        <a:p>
          <a:r>
            <a:rPr lang="en-US" sz="1600" b="1" dirty="0"/>
            <a:t>Claims</a:t>
          </a:r>
        </a:p>
      </dgm:t>
    </dgm:pt>
    <dgm:pt modelId="{438B98E5-12C4-4245-A7FF-EBE2A2109D81}" type="parTrans" cxnId="{5A1F7C52-A20D-4001-AC7C-32303A5FF0A6}">
      <dgm:prSet/>
      <dgm:spPr/>
      <dgm:t>
        <a:bodyPr/>
        <a:lstStyle/>
        <a:p>
          <a:endParaRPr lang="en-US" sz="2400"/>
        </a:p>
      </dgm:t>
    </dgm:pt>
    <dgm:pt modelId="{75BBD6FA-3F33-4ECD-B1F9-AF3E40E16EFB}" type="sibTrans" cxnId="{5A1F7C52-A20D-4001-AC7C-32303A5FF0A6}">
      <dgm:prSet/>
      <dgm:spPr/>
      <dgm:t>
        <a:bodyPr/>
        <a:lstStyle/>
        <a:p>
          <a:endParaRPr lang="en-US" sz="2400"/>
        </a:p>
      </dgm:t>
    </dgm:pt>
    <dgm:pt modelId="{5C235928-C3E6-4644-BAF9-C8E5FD7FA8AD}">
      <dgm:prSet phldrT="[Text]" custT="1"/>
      <dgm:spPr/>
      <dgm:t>
        <a:bodyPr/>
        <a:lstStyle/>
        <a:p>
          <a:r>
            <a:rPr lang="en-US" sz="1600" b="1" dirty="0"/>
            <a:t>Targets</a:t>
          </a:r>
        </a:p>
      </dgm:t>
    </dgm:pt>
    <dgm:pt modelId="{277AC6B3-16FF-422D-A529-DAE28E5E1E3B}" type="parTrans" cxnId="{B1B9BFA0-44DB-4FE8-A52D-CB03C31D5242}">
      <dgm:prSet/>
      <dgm:spPr/>
      <dgm:t>
        <a:bodyPr/>
        <a:lstStyle/>
        <a:p>
          <a:endParaRPr lang="en-US" sz="2400"/>
        </a:p>
      </dgm:t>
    </dgm:pt>
    <dgm:pt modelId="{79BAAAA5-F3E4-4218-9AE0-9A61A6A98CA0}" type="sibTrans" cxnId="{B1B9BFA0-44DB-4FE8-A52D-CB03C31D5242}">
      <dgm:prSet/>
      <dgm:spPr/>
      <dgm:t>
        <a:bodyPr/>
        <a:lstStyle/>
        <a:p>
          <a:endParaRPr lang="en-US" sz="2400"/>
        </a:p>
      </dgm:t>
    </dgm:pt>
    <dgm:pt modelId="{C10E4D12-09EF-4A0D-9C84-DC45BD042949}" type="pres">
      <dgm:prSet presAssocID="{F40ED11B-D89A-4515-B305-2BADB9E6CEBA}" presName="Name0" presStyleCnt="0">
        <dgm:presLayoutVars>
          <dgm:dir/>
          <dgm:animLvl val="lvl"/>
          <dgm:resizeHandles val="exact"/>
        </dgm:presLayoutVars>
      </dgm:prSet>
      <dgm:spPr/>
    </dgm:pt>
    <dgm:pt modelId="{4C341C17-C9BF-4ACE-AEFF-430C1506653D}" type="pres">
      <dgm:prSet presAssocID="{2D120974-2E69-4D5B-B431-512EE7C12BA2}" presName="parTxOnly" presStyleLbl="node1" presStyleIdx="0" presStyleCnt="3" custScaleX="33057" custLinFactNeighborX="-40488" custLinFactNeighborY="-2019">
        <dgm:presLayoutVars>
          <dgm:chMax val="0"/>
          <dgm:chPref val="0"/>
          <dgm:bulletEnabled val="1"/>
        </dgm:presLayoutVars>
      </dgm:prSet>
      <dgm:spPr/>
    </dgm:pt>
    <dgm:pt modelId="{E045B89E-3F45-43D5-B388-A48339F74A47}" type="pres">
      <dgm:prSet presAssocID="{EB0D5BD1-AF36-465C-A8D9-30E50CFB6021}" presName="parTxOnlySpace" presStyleCnt="0"/>
      <dgm:spPr/>
    </dgm:pt>
    <dgm:pt modelId="{DB1084F7-0A97-473D-8580-E2E73CE66EA2}" type="pres">
      <dgm:prSet presAssocID="{E9C377ED-51CB-4BC3-A9C3-300DF718FB1C}" presName="parTxOnly" presStyleLbl="node1" presStyleIdx="1" presStyleCnt="3" custScaleX="30933" custLinFactNeighborX="33667" custLinFactNeighborY="-2019">
        <dgm:presLayoutVars>
          <dgm:chMax val="0"/>
          <dgm:chPref val="0"/>
          <dgm:bulletEnabled val="1"/>
        </dgm:presLayoutVars>
      </dgm:prSet>
      <dgm:spPr/>
    </dgm:pt>
    <dgm:pt modelId="{31F48102-89EA-46EC-9369-7564964AFCC9}" type="pres">
      <dgm:prSet presAssocID="{75BBD6FA-3F33-4ECD-B1F9-AF3E40E16EFB}" presName="parTxOnlySpace" presStyleCnt="0"/>
      <dgm:spPr/>
    </dgm:pt>
    <dgm:pt modelId="{7648FD67-8A23-4310-8481-C0400234D7DC}" type="pres">
      <dgm:prSet presAssocID="{5C235928-C3E6-4644-BAF9-C8E5FD7FA8AD}" presName="parTxOnly" presStyleLbl="node1" presStyleIdx="2" presStyleCnt="3" custScaleX="29033" custLinFactX="386" custLinFactNeighborX="100000" custLinFactNeighborY="-2019">
        <dgm:presLayoutVars>
          <dgm:chMax val="0"/>
          <dgm:chPref val="0"/>
          <dgm:bulletEnabled val="1"/>
        </dgm:presLayoutVars>
      </dgm:prSet>
      <dgm:spPr/>
    </dgm:pt>
  </dgm:ptLst>
  <dgm:cxnLst>
    <dgm:cxn modelId="{0010E515-8596-4AEE-8E3C-1E40FCDAE5D7}" type="presOf" srcId="{5C235928-C3E6-4644-BAF9-C8E5FD7FA8AD}" destId="{7648FD67-8A23-4310-8481-C0400234D7DC}" srcOrd="0" destOrd="0" presId="urn:microsoft.com/office/officeart/2005/8/layout/chevron1"/>
    <dgm:cxn modelId="{FF5ABC2B-8303-45D2-A41B-9935E1C2B626}" type="presOf" srcId="{2D120974-2E69-4D5B-B431-512EE7C12BA2}" destId="{4C341C17-C9BF-4ACE-AEFF-430C1506653D}" srcOrd="0" destOrd="0" presId="urn:microsoft.com/office/officeart/2005/8/layout/chevron1"/>
    <dgm:cxn modelId="{D7DAA369-84CA-4180-9EC4-A3BA7F069D63}" type="presOf" srcId="{F40ED11B-D89A-4515-B305-2BADB9E6CEBA}" destId="{C10E4D12-09EF-4A0D-9C84-DC45BD042949}" srcOrd="0" destOrd="0" presId="urn:microsoft.com/office/officeart/2005/8/layout/chevron1"/>
    <dgm:cxn modelId="{5A1F7C52-A20D-4001-AC7C-32303A5FF0A6}" srcId="{F40ED11B-D89A-4515-B305-2BADB9E6CEBA}" destId="{E9C377ED-51CB-4BC3-A9C3-300DF718FB1C}" srcOrd="1" destOrd="0" parTransId="{438B98E5-12C4-4245-A7FF-EBE2A2109D81}" sibTransId="{75BBD6FA-3F33-4ECD-B1F9-AF3E40E16EFB}"/>
    <dgm:cxn modelId="{185E5775-D275-445C-BE3A-62155755656E}" srcId="{F40ED11B-D89A-4515-B305-2BADB9E6CEBA}" destId="{2D120974-2E69-4D5B-B431-512EE7C12BA2}" srcOrd="0" destOrd="0" parTransId="{0195B33E-F634-431F-84F0-64192922FA44}" sibTransId="{EB0D5BD1-AF36-465C-A8D9-30E50CFB6021}"/>
    <dgm:cxn modelId="{B1B9BFA0-44DB-4FE8-A52D-CB03C31D5242}" srcId="{F40ED11B-D89A-4515-B305-2BADB9E6CEBA}" destId="{5C235928-C3E6-4644-BAF9-C8E5FD7FA8AD}" srcOrd="2" destOrd="0" parTransId="{277AC6B3-16FF-422D-A529-DAE28E5E1E3B}" sibTransId="{79BAAAA5-F3E4-4218-9AE0-9A61A6A98CA0}"/>
    <dgm:cxn modelId="{491707F6-D424-4777-8A35-3B6B9D02225A}" type="presOf" srcId="{E9C377ED-51CB-4BC3-A9C3-300DF718FB1C}" destId="{DB1084F7-0A97-473D-8580-E2E73CE66EA2}" srcOrd="0" destOrd="0" presId="urn:microsoft.com/office/officeart/2005/8/layout/chevron1"/>
    <dgm:cxn modelId="{ABD1F507-78F7-43B2-BA05-F9A79682DDA6}" type="presParOf" srcId="{C10E4D12-09EF-4A0D-9C84-DC45BD042949}" destId="{4C341C17-C9BF-4ACE-AEFF-430C1506653D}" srcOrd="0" destOrd="0" presId="urn:microsoft.com/office/officeart/2005/8/layout/chevron1"/>
    <dgm:cxn modelId="{CC071B22-1F78-45F6-8C8B-EC1E9B5988FF}" type="presParOf" srcId="{C10E4D12-09EF-4A0D-9C84-DC45BD042949}" destId="{E045B89E-3F45-43D5-B388-A48339F74A47}" srcOrd="1" destOrd="0" presId="urn:microsoft.com/office/officeart/2005/8/layout/chevron1"/>
    <dgm:cxn modelId="{D253D3D2-021F-4BE6-88E5-C4137EC44178}" type="presParOf" srcId="{C10E4D12-09EF-4A0D-9C84-DC45BD042949}" destId="{DB1084F7-0A97-473D-8580-E2E73CE66EA2}" srcOrd="2" destOrd="0" presId="urn:microsoft.com/office/officeart/2005/8/layout/chevron1"/>
    <dgm:cxn modelId="{FB9F34C0-A3CE-4DA2-9BBD-64D28379CBDA}" type="presParOf" srcId="{C10E4D12-09EF-4A0D-9C84-DC45BD042949}" destId="{31F48102-89EA-46EC-9369-7564964AFCC9}" srcOrd="3" destOrd="0" presId="urn:microsoft.com/office/officeart/2005/8/layout/chevron1"/>
    <dgm:cxn modelId="{0E07D20C-E499-4254-A9BD-C769F03E70A0}" type="presParOf" srcId="{C10E4D12-09EF-4A0D-9C84-DC45BD042949}" destId="{7648FD67-8A23-4310-8481-C0400234D7DC}"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0ED11B-D89A-4515-B305-2BADB9E6CEBA}" type="doc">
      <dgm:prSet loTypeId="urn:microsoft.com/office/officeart/2005/8/layout/chevron1" loCatId="process" qsTypeId="urn:microsoft.com/office/officeart/2005/8/quickstyle/simple2" qsCatId="simple" csTypeId="urn:microsoft.com/office/officeart/2005/8/colors/accent1_2" csCatId="accent1" phldr="1"/>
      <dgm:spPr/>
    </dgm:pt>
    <dgm:pt modelId="{2D120974-2E69-4D5B-B431-512EE7C12BA2}">
      <dgm:prSet phldrT="[Text]"/>
      <dgm:spPr/>
      <dgm:t>
        <a:bodyPr/>
        <a:lstStyle/>
        <a:p>
          <a:r>
            <a:rPr lang="en-US" b="1" dirty="0"/>
            <a:t>Current Administration</a:t>
          </a:r>
        </a:p>
      </dgm:t>
    </dgm:pt>
    <dgm:pt modelId="{0195B33E-F634-431F-84F0-64192922FA44}" type="parTrans" cxnId="{185E5775-D275-445C-BE3A-62155755656E}">
      <dgm:prSet/>
      <dgm:spPr/>
      <dgm:t>
        <a:bodyPr/>
        <a:lstStyle/>
        <a:p>
          <a:endParaRPr lang="en-US"/>
        </a:p>
      </dgm:t>
    </dgm:pt>
    <dgm:pt modelId="{EB0D5BD1-AF36-465C-A8D9-30E50CFB6021}" type="sibTrans" cxnId="{185E5775-D275-445C-BE3A-62155755656E}">
      <dgm:prSet/>
      <dgm:spPr/>
      <dgm:t>
        <a:bodyPr/>
        <a:lstStyle/>
        <a:p>
          <a:endParaRPr lang="en-US"/>
        </a:p>
      </dgm:t>
    </dgm:pt>
    <dgm:pt modelId="{E9C377ED-51CB-4BC3-A9C3-300DF718FB1C}">
      <dgm:prSet phldrT="[Text]"/>
      <dgm:spPr/>
      <dgm:t>
        <a:bodyPr/>
        <a:lstStyle/>
        <a:p>
          <a:r>
            <a:rPr lang="en-US" b="1" dirty="0"/>
            <a:t>Trend</a:t>
          </a:r>
        </a:p>
      </dgm:t>
    </dgm:pt>
    <dgm:pt modelId="{438B98E5-12C4-4245-A7FF-EBE2A2109D81}" type="parTrans" cxnId="{5A1F7C52-A20D-4001-AC7C-32303A5FF0A6}">
      <dgm:prSet/>
      <dgm:spPr/>
      <dgm:t>
        <a:bodyPr/>
        <a:lstStyle/>
        <a:p>
          <a:endParaRPr lang="en-US"/>
        </a:p>
      </dgm:t>
    </dgm:pt>
    <dgm:pt modelId="{75BBD6FA-3F33-4ECD-B1F9-AF3E40E16EFB}" type="sibTrans" cxnId="{5A1F7C52-A20D-4001-AC7C-32303A5FF0A6}">
      <dgm:prSet/>
      <dgm:spPr/>
      <dgm:t>
        <a:bodyPr/>
        <a:lstStyle/>
        <a:p>
          <a:endParaRPr lang="en-US"/>
        </a:p>
      </dgm:t>
    </dgm:pt>
    <dgm:pt modelId="{C10E4D12-09EF-4A0D-9C84-DC45BD042949}" type="pres">
      <dgm:prSet presAssocID="{F40ED11B-D89A-4515-B305-2BADB9E6CEBA}" presName="Name0" presStyleCnt="0">
        <dgm:presLayoutVars>
          <dgm:dir/>
          <dgm:animLvl val="lvl"/>
          <dgm:resizeHandles val="exact"/>
        </dgm:presLayoutVars>
      </dgm:prSet>
      <dgm:spPr/>
    </dgm:pt>
    <dgm:pt modelId="{4C341C17-C9BF-4ACE-AEFF-430C1506653D}" type="pres">
      <dgm:prSet presAssocID="{2D120974-2E69-4D5B-B431-512EE7C12BA2}" presName="parTxOnly" presStyleLbl="node1" presStyleIdx="0" presStyleCnt="2">
        <dgm:presLayoutVars>
          <dgm:chMax val="0"/>
          <dgm:chPref val="0"/>
          <dgm:bulletEnabled val="1"/>
        </dgm:presLayoutVars>
      </dgm:prSet>
      <dgm:spPr/>
    </dgm:pt>
    <dgm:pt modelId="{E045B89E-3F45-43D5-B388-A48339F74A47}" type="pres">
      <dgm:prSet presAssocID="{EB0D5BD1-AF36-465C-A8D9-30E50CFB6021}" presName="parTxOnlySpace" presStyleCnt="0"/>
      <dgm:spPr/>
    </dgm:pt>
    <dgm:pt modelId="{DB1084F7-0A97-473D-8580-E2E73CE66EA2}" type="pres">
      <dgm:prSet presAssocID="{E9C377ED-51CB-4BC3-A9C3-300DF718FB1C}" presName="parTxOnly" presStyleLbl="node1" presStyleIdx="1" presStyleCnt="2">
        <dgm:presLayoutVars>
          <dgm:chMax val="0"/>
          <dgm:chPref val="0"/>
          <dgm:bulletEnabled val="1"/>
        </dgm:presLayoutVars>
      </dgm:prSet>
      <dgm:spPr/>
    </dgm:pt>
  </dgm:ptLst>
  <dgm:cxnLst>
    <dgm:cxn modelId="{D3E85509-4BE7-439C-BFDB-C8EBFF83A1BF}" type="presOf" srcId="{F40ED11B-D89A-4515-B305-2BADB9E6CEBA}" destId="{C10E4D12-09EF-4A0D-9C84-DC45BD042949}" srcOrd="0" destOrd="0" presId="urn:microsoft.com/office/officeart/2005/8/layout/chevron1"/>
    <dgm:cxn modelId="{5A1F7C52-A20D-4001-AC7C-32303A5FF0A6}" srcId="{F40ED11B-D89A-4515-B305-2BADB9E6CEBA}" destId="{E9C377ED-51CB-4BC3-A9C3-300DF718FB1C}" srcOrd="1" destOrd="0" parTransId="{438B98E5-12C4-4245-A7FF-EBE2A2109D81}" sibTransId="{75BBD6FA-3F33-4ECD-B1F9-AF3E40E16EFB}"/>
    <dgm:cxn modelId="{185E5775-D275-445C-BE3A-62155755656E}" srcId="{F40ED11B-D89A-4515-B305-2BADB9E6CEBA}" destId="{2D120974-2E69-4D5B-B431-512EE7C12BA2}" srcOrd="0" destOrd="0" parTransId="{0195B33E-F634-431F-84F0-64192922FA44}" sibTransId="{EB0D5BD1-AF36-465C-A8D9-30E50CFB6021}"/>
    <dgm:cxn modelId="{110352A3-8C0A-46FD-BBCD-6DA893474A0E}" type="presOf" srcId="{E9C377ED-51CB-4BC3-A9C3-300DF718FB1C}" destId="{DB1084F7-0A97-473D-8580-E2E73CE66EA2}" srcOrd="0" destOrd="0" presId="urn:microsoft.com/office/officeart/2005/8/layout/chevron1"/>
    <dgm:cxn modelId="{3EDB47F8-DCB1-4C4C-AFA3-822D72028CCA}" type="presOf" srcId="{2D120974-2E69-4D5B-B431-512EE7C12BA2}" destId="{4C341C17-C9BF-4ACE-AEFF-430C1506653D}" srcOrd="0" destOrd="0" presId="urn:microsoft.com/office/officeart/2005/8/layout/chevron1"/>
    <dgm:cxn modelId="{9CCBC2DD-6041-4E80-A8B7-8CBD282D378E}" type="presParOf" srcId="{C10E4D12-09EF-4A0D-9C84-DC45BD042949}" destId="{4C341C17-C9BF-4ACE-AEFF-430C1506653D}" srcOrd="0" destOrd="0" presId="urn:microsoft.com/office/officeart/2005/8/layout/chevron1"/>
    <dgm:cxn modelId="{45C7DD85-FD34-4BA5-9B59-E00F36BE5BD1}" type="presParOf" srcId="{C10E4D12-09EF-4A0D-9C84-DC45BD042949}" destId="{E045B89E-3F45-43D5-B388-A48339F74A47}" srcOrd="1" destOrd="0" presId="urn:microsoft.com/office/officeart/2005/8/layout/chevron1"/>
    <dgm:cxn modelId="{B674ABF8-FEF6-4C3E-B68D-849A6F3172B2}" type="presParOf" srcId="{C10E4D12-09EF-4A0D-9C84-DC45BD042949}" destId="{DB1084F7-0A97-473D-8580-E2E73CE66EA2}"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CAC20-E998-40E7-9121-6ED0C50495A6}">
      <dsp:nvSpPr>
        <dsp:cNvPr id="0" name=""/>
        <dsp:cNvSpPr/>
      </dsp:nvSpPr>
      <dsp:spPr>
        <a:xfrm>
          <a:off x="3906" y="486420"/>
          <a:ext cx="1453306" cy="5813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t>Complex Area</a:t>
          </a:r>
        </a:p>
      </dsp:txBody>
      <dsp:txXfrm>
        <a:off x="294567" y="486420"/>
        <a:ext cx="871984" cy="581322"/>
      </dsp:txXfrm>
    </dsp:sp>
    <dsp:sp modelId="{DB1084F7-0A97-473D-8580-E2E73CE66EA2}">
      <dsp:nvSpPr>
        <dsp:cNvPr id="0" name=""/>
        <dsp:cNvSpPr/>
      </dsp:nvSpPr>
      <dsp:spPr>
        <a:xfrm>
          <a:off x="1311882" y="486420"/>
          <a:ext cx="1453306" cy="5813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t>Complex</a:t>
          </a:r>
        </a:p>
      </dsp:txBody>
      <dsp:txXfrm>
        <a:off x="1602543" y="486420"/>
        <a:ext cx="871984" cy="581322"/>
      </dsp:txXfrm>
    </dsp:sp>
    <dsp:sp modelId="{91B987BE-B0CF-43D1-B0A4-FAF070F5F76F}">
      <dsp:nvSpPr>
        <dsp:cNvPr id="0" name=""/>
        <dsp:cNvSpPr/>
      </dsp:nvSpPr>
      <dsp:spPr>
        <a:xfrm>
          <a:off x="2619858" y="486420"/>
          <a:ext cx="1453306" cy="5813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t>School</a:t>
          </a:r>
        </a:p>
      </dsp:txBody>
      <dsp:txXfrm>
        <a:off x="2910519" y="486420"/>
        <a:ext cx="871984" cy="581322"/>
      </dsp:txXfrm>
    </dsp:sp>
    <dsp:sp modelId="{5673F7AA-EEB7-4DC4-A766-280109675065}">
      <dsp:nvSpPr>
        <dsp:cNvPr id="0" name=""/>
        <dsp:cNvSpPr/>
      </dsp:nvSpPr>
      <dsp:spPr>
        <a:xfrm>
          <a:off x="3927834" y="486420"/>
          <a:ext cx="1453306" cy="5813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t>Teacher</a:t>
          </a:r>
        </a:p>
      </dsp:txBody>
      <dsp:txXfrm>
        <a:off x="4218495" y="486420"/>
        <a:ext cx="871984" cy="581322"/>
      </dsp:txXfrm>
    </dsp:sp>
    <dsp:sp modelId="{00855F92-40BC-49CA-B6C6-25B19489D284}">
      <dsp:nvSpPr>
        <dsp:cNvPr id="0" name=""/>
        <dsp:cNvSpPr/>
      </dsp:nvSpPr>
      <dsp:spPr>
        <a:xfrm>
          <a:off x="5235810" y="486420"/>
          <a:ext cx="1453306" cy="5813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t>Roster</a:t>
          </a:r>
        </a:p>
      </dsp:txBody>
      <dsp:txXfrm>
        <a:off x="5526471" y="486420"/>
        <a:ext cx="871984" cy="581322"/>
      </dsp:txXfrm>
    </dsp:sp>
    <dsp:sp modelId="{8E65EFB0-C718-4378-A5EB-B721734F1F9D}">
      <dsp:nvSpPr>
        <dsp:cNvPr id="0" name=""/>
        <dsp:cNvSpPr/>
      </dsp:nvSpPr>
      <dsp:spPr>
        <a:xfrm>
          <a:off x="6543786" y="486420"/>
          <a:ext cx="1453306" cy="5813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t>Student</a:t>
          </a:r>
        </a:p>
      </dsp:txBody>
      <dsp:txXfrm>
        <a:off x="6834447" y="486420"/>
        <a:ext cx="871984" cy="581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1C17-C9BF-4ACE-AEFF-430C1506653D}">
      <dsp:nvSpPr>
        <dsp:cNvPr id="0" name=""/>
        <dsp:cNvSpPr/>
      </dsp:nvSpPr>
      <dsp:spPr>
        <a:xfrm>
          <a:off x="503254" y="0"/>
          <a:ext cx="1753275" cy="59581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Subject</a:t>
          </a:r>
        </a:p>
      </dsp:txBody>
      <dsp:txXfrm>
        <a:off x="801159" y="0"/>
        <a:ext cx="1157465" cy="595810"/>
      </dsp:txXfrm>
    </dsp:sp>
    <dsp:sp modelId="{DB1084F7-0A97-473D-8580-E2E73CE66EA2}">
      <dsp:nvSpPr>
        <dsp:cNvPr id="0" name=""/>
        <dsp:cNvSpPr/>
      </dsp:nvSpPr>
      <dsp:spPr>
        <a:xfrm>
          <a:off x="2119453" y="0"/>
          <a:ext cx="1640622" cy="59581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Claims</a:t>
          </a:r>
        </a:p>
      </dsp:txBody>
      <dsp:txXfrm>
        <a:off x="2417358" y="0"/>
        <a:ext cx="1044812" cy="595810"/>
      </dsp:txXfrm>
    </dsp:sp>
    <dsp:sp modelId="{7648FD67-8A23-4310-8481-C0400234D7DC}">
      <dsp:nvSpPr>
        <dsp:cNvPr id="0" name=""/>
        <dsp:cNvSpPr/>
      </dsp:nvSpPr>
      <dsp:spPr>
        <a:xfrm>
          <a:off x="3601985" y="0"/>
          <a:ext cx="1539850" cy="59581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Targets</a:t>
          </a:r>
        </a:p>
      </dsp:txBody>
      <dsp:txXfrm>
        <a:off x="3899890" y="0"/>
        <a:ext cx="944040" cy="595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1C17-C9BF-4ACE-AEFF-430C1506653D}">
      <dsp:nvSpPr>
        <dsp:cNvPr id="0" name=""/>
        <dsp:cNvSpPr/>
      </dsp:nvSpPr>
      <dsp:spPr>
        <a:xfrm>
          <a:off x="3348" y="0"/>
          <a:ext cx="2001738" cy="5334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t>Current Administration</a:t>
          </a:r>
        </a:p>
      </dsp:txBody>
      <dsp:txXfrm>
        <a:off x="270048" y="0"/>
        <a:ext cx="1468338" cy="533400"/>
      </dsp:txXfrm>
    </dsp:sp>
    <dsp:sp modelId="{DB1084F7-0A97-473D-8580-E2E73CE66EA2}">
      <dsp:nvSpPr>
        <dsp:cNvPr id="0" name=""/>
        <dsp:cNvSpPr/>
      </dsp:nvSpPr>
      <dsp:spPr>
        <a:xfrm>
          <a:off x="1804913" y="0"/>
          <a:ext cx="2001738" cy="5334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t>Trend</a:t>
          </a:r>
        </a:p>
      </dsp:txBody>
      <dsp:txXfrm>
        <a:off x="2071613" y="0"/>
        <a:ext cx="1468338" cy="533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Welcome to the online training module for the Online Reporting System, also known as ORS. This training module is designed to help you navigate ORS and understand its features.</a:t>
            </a:r>
            <a:r>
              <a:rPr lang="en-US" alt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Online Reporting System User Guide </a:t>
            </a:r>
            <a:r>
              <a:rPr lang="en-US" dirty="0">
                <a:latin typeface="Arial" panose="020B0604020202020204" pitchFamily="34" charset="0"/>
                <a:cs typeface="Arial" panose="020B0604020202020204" pitchFamily="34" charset="0"/>
              </a:rPr>
              <a:t>located on the </a:t>
            </a:r>
            <a:r>
              <a:rPr lang="en-US" dirty="0" err="1">
                <a:latin typeface="Arial" panose="020B0604020202020204" pitchFamily="34" charset="0"/>
                <a:cs typeface="Arial" panose="020B0604020202020204" pitchFamily="34" charset="0"/>
              </a:rPr>
              <a:t>AlohaHSAP</a:t>
            </a:r>
            <a:r>
              <a:rPr lang="en-US" dirty="0">
                <a:latin typeface="Arial" panose="020B0604020202020204" pitchFamily="34" charset="0"/>
                <a:cs typeface="Arial" panose="020B0604020202020204" pitchFamily="34" charset="0"/>
              </a:rPr>
              <a:t> portal contains additional information about ORS features that are specific to Hawaii.</a:t>
            </a:r>
          </a:p>
          <a:p>
            <a:pPr defTabSz="887352" eaLnBrk="1" hangingPunct="1">
              <a:spcBef>
                <a:spcPct val="0"/>
              </a:spcBef>
              <a:defRPr/>
            </a:pPr>
            <a:endParaRPr lang="en-US" dirty="0">
              <a:latin typeface="Arial" panose="020B0604020202020204" pitchFamily="34" charset="0"/>
              <a:cs typeface="Arial" panose="020B0604020202020204" pitchFamily="34" charset="0"/>
            </a:endParaRPr>
          </a:p>
          <a:p>
            <a:pPr defTabSz="887352" eaLnBrk="1" hangingPunct="1">
              <a:spcBef>
                <a:spcPct val="0"/>
              </a:spcBef>
              <a:defRPr/>
            </a:pPr>
            <a:r>
              <a:rPr lang="en-US" u="none" dirty="0">
                <a:solidFill>
                  <a:schemeClr val="tx1"/>
                </a:solidFill>
                <a:latin typeface="Arial" panose="020B0604020202020204" pitchFamily="34" charset="0"/>
                <a:cs typeface="Arial" panose="020B0604020202020204" pitchFamily="34" charset="0"/>
              </a:rPr>
              <a:t>Please note that your state’s ORS may be different from the images shown in this presentation.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When you click </a:t>
            </a:r>
            <a:r>
              <a:rPr lang="en-US" b="1" dirty="0">
                <a:solidFill>
                  <a:srgbClr val="2E4488"/>
                </a:solidFill>
                <a:latin typeface="Arial" panose="020B0604020202020204" pitchFamily="34" charset="0"/>
                <a:cs typeface="Arial" panose="020B0604020202020204" pitchFamily="34" charset="0"/>
              </a:rPr>
              <a:t>Score Reports</a:t>
            </a:r>
            <a:r>
              <a:rPr lang="en-US" dirty="0">
                <a:solidFill>
                  <a:srgbClr val="2E4488"/>
                </a:solidFill>
                <a:latin typeface="Arial" panose="020B0604020202020204" pitchFamily="34" charset="0"/>
                <a:cs typeface="Arial" panose="020B0604020202020204" pitchFamily="34" charset="0"/>
              </a:rPr>
              <a:t> on the Welcome page or from the banner, the </a:t>
            </a:r>
            <a:r>
              <a:rPr lang="en-US" b="1" i="0" dirty="0">
                <a:solidFill>
                  <a:srgbClr val="2E4488"/>
                </a:solidFill>
                <a:latin typeface="Arial" panose="020B0604020202020204" pitchFamily="34" charset="0"/>
                <a:cs typeface="Arial" panose="020B0604020202020204" pitchFamily="34" charset="0"/>
              </a:rPr>
              <a:t>Home Page Dashboard </a:t>
            </a:r>
            <a:r>
              <a:rPr lang="en-US" dirty="0">
                <a:solidFill>
                  <a:srgbClr val="2E4488"/>
                </a:solidFill>
                <a:latin typeface="Arial" panose="020B0604020202020204" pitchFamily="34" charset="0"/>
                <a:cs typeface="Arial" panose="020B0604020202020204" pitchFamily="34" charset="0"/>
              </a:rPr>
              <a:t>appears.  </a:t>
            </a:r>
          </a:p>
          <a:p>
            <a:pPr defTabSz="882762">
              <a:defRPr/>
            </a:pPr>
            <a:endParaRPr lang="en-US" dirty="0">
              <a:solidFill>
                <a:srgbClr val="2E4488"/>
              </a:solidFill>
              <a:latin typeface="Arial" panose="020B0604020202020204" pitchFamily="34" charset="0"/>
              <a:cs typeface="Arial" panose="020B0604020202020204" pitchFamily="34" charset="0"/>
            </a:endParaRPr>
          </a:p>
          <a:p>
            <a:pPr defTabSz="882762">
              <a:defRPr/>
            </a:pPr>
            <a:r>
              <a:rPr lang="en-US" dirty="0">
                <a:solidFill>
                  <a:srgbClr val="2E4488"/>
                </a:solidFill>
                <a:latin typeface="Arial" panose="020B0604020202020204" pitchFamily="34" charset="0"/>
                <a:cs typeface="Arial" panose="020B0604020202020204" pitchFamily="34" charset="0"/>
              </a:rPr>
              <a:t>This page provides data about your students, including the number of students tested and the percentage proficient for the selected test and administration. Complex personnel see complex summaries; school personnel see school summaries; and teachers see summaries of their individual students.  </a:t>
            </a:r>
          </a:p>
          <a:p>
            <a:pPr defTabSz="882762">
              <a:defRPr/>
            </a:pP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301071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From the </a:t>
            </a:r>
            <a:r>
              <a:rPr lang="en-US" b="0" i="0" dirty="0">
                <a:latin typeface="Arial" panose="020B0604020202020204" pitchFamily="34" charset="0"/>
                <a:cs typeface="Arial" panose="020B0604020202020204" pitchFamily="34" charset="0"/>
              </a:rPr>
              <a:t>Home Page Dashboard</a:t>
            </a:r>
            <a:r>
              <a:rPr lang="en-US" dirty="0">
                <a:latin typeface="Arial" panose="020B0604020202020204" pitchFamily="34" charset="0"/>
                <a:cs typeface="Arial" panose="020B0604020202020204" pitchFamily="34" charset="0"/>
              </a:rPr>
              <a:t>, you can select the test and administration for which you want to view score data. You can also specify the students whose data you wish to view using the available radio buttons.</a:t>
            </a:r>
          </a:p>
          <a:p>
            <a:pPr>
              <a:defRPr/>
            </a:pPr>
            <a:endParaRPr lang="en-US" i="0" dirty="0">
              <a:latin typeface="Arial" panose="020B0604020202020204" pitchFamily="34" charset="0"/>
              <a:cs typeface="Arial" panose="020B0604020202020204" pitchFamily="34" charset="0"/>
            </a:endParaRPr>
          </a:p>
          <a:p>
            <a:pPr defTabSz="919031">
              <a:defRPr/>
            </a:pPr>
            <a:r>
              <a:rPr lang="en-US" i="0" dirty="0">
                <a:latin typeface="Arial" panose="020B0604020202020204" pitchFamily="34" charset="0"/>
                <a:cs typeface="Arial" panose="020B0604020202020204" pitchFamily="34" charset="0"/>
              </a:rPr>
              <a:t>This feature is particularly helpful for school personnel who want to see how students currently assigned to the user’s class roster performed in previous grades, even if students were enrolled in different schools during those previous administrations. </a:t>
            </a:r>
          </a:p>
          <a:p>
            <a:pPr defTabSz="919031">
              <a:defRPr/>
            </a:pPr>
            <a:endParaRPr lang="en-US" i="0" dirty="0">
              <a:latin typeface="Arial" panose="020B0604020202020204" pitchFamily="34" charset="0"/>
              <a:cs typeface="Arial" panose="020B0604020202020204" pitchFamily="34" charset="0"/>
            </a:endParaRPr>
          </a:p>
          <a:p>
            <a:pPr defTabSz="919031">
              <a:defRPr/>
            </a:pPr>
            <a:r>
              <a:rPr lang="en-US" dirty="0">
                <a:latin typeface="Arial" panose="020B0604020202020204" pitchFamily="34" charset="0"/>
                <a:cs typeface="Arial" panose="020B0604020202020204" pitchFamily="34" charset="0"/>
              </a:rPr>
              <a:t>If you currently have a student who did not test in the selected test and administration, no data will be displayed for that student. An example may be students who moved to your school from out of state.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423020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b="1" dirty="0">
                <a:solidFill>
                  <a:schemeClr val="tx1"/>
                </a:solidFill>
                <a:latin typeface="Arial" panose="020B0604020202020204" pitchFamily="34" charset="0"/>
                <a:cs typeface="Arial" panose="020B0604020202020204" pitchFamily="34" charset="0"/>
              </a:rPr>
              <a:t>Scores for students who were mine at the end of the selected administration </a:t>
            </a:r>
            <a:r>
              <a:rPr lang="en-US" dirty="0">
                <a:solidFill>
                  <a:schemeClr val="tx1"/>
                </a:solidFill>
                <a:latin typeface="Arial" panose="020B0604020202020204" pitchFamily="34" charset="0"/>
                <a:cs typeface="Arial" panose="020B0604020202020204" pitchFamily="34" charset="0"/>
              </a:rPr>
              <a:t>allows you to see score data for those students who tested in the selected test and administration and were associated with your roster, school, or complex at the end of the selected test and administration.</a:t>
            </a:r>
          </a:p>
          <a:p>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Scores for my current students </a:t>
            </a:r>
            <a:r>
              <a:rPr lang="en-US" dirty="0">
                <a:solidFill>
                  <a:schemeClr val="tx1"/>
                </a:solidFill>
                <a:latin typeface="Arial" panose="020B0604020202020204" pitchFamily="34" charset="0"/>
                <a:cs typeface="Arial" panose="020B0604020202020204" pitchFamily="34" charset="0"/>
              </a:rPr>
              <a:t>allows you to view score data for students assigned to your current rosters, even if they were previously enrolled in a different school or complex. This view enables you to see your current students’ previous strengths and weaknesses before they begin testing this year. </a:t>
            </a:r>
          </a:p>
          <a:p>
            <a:pPr>
              <a:defRPr/>
            </a:pPr>
            <a:endParaRPr lang="en-US" b="1" dirty="0">
              <a:solidFill>
                <a:schemeClr val="tx1"/>
              </a:solidFill>
              <a:latin typeface="Arial" panose="020B0604020202020204" pitchFamily="34" charset="0"/>
              <a:cs typeface="Arial" panose="020B0604020202020204" pitchFamily="34" charset="0"/>
            </a:endParaRPr>
          </a:p>
          <a:p>
            <a:pPr>
              <a:defRPr/>
            </a:pPr>
            <a:r>
              <a:rPr lang="en-US" b="1" dirty="0">
                <a:solidFill>
                  <a:schemeClr val="tx1"/>
                </a:solidFill>
                <a:latin typeface="Arial" panose="020B0604020202020204" pitchFamily="34" charset="0"/>
                <a:cs typeface="Arial" panose="020B0604020202020204" pitchFamily="34" charset="0"/>
              </a:rPr>
              <a:t>Scores for students who were mine when they tested during the selected administration </a:t>
            </a:r>
            <a:r>
              <a:rPr lang="en-US" dirty="0">
                <a:solidFill>
                  <a:schemeClr val="tx1"/>
                </a:solidFill>
                <a:latin typeface="Arial" panose="020B0604020202020204" pitchFamily="34" charset="0"/>
                <a:cs typeface="Arial" panose="020B0604020202020204" pitchFamily="34" charset="0"/>
              </a:rPr>
              <a:t>allows you to see score data for those students who were associated with your roster, school, or complex when they were tested in the selected test and administration. </a:t>
            </a:r>
          </a:p>
          <a:p>
            <a:pPr>
              <a:defRPr/>
            </a:pPr>
            <a:endParaRPr lang="en-US" dirty="0">
              <a:solidFill>
                <a:schemeClr val="tx1"/>
              </a:solidFill>
              <a:latin typeface="Arial" panose="020B0604020202020204" pitchFamily="34" charset="0"/>
              <a:cs typeface="Arial" panose="020B0604020202020204" pitchFamily="34" charset="0"/>
            </a:endParaRPr>
          </a:p>
          <a:p>
            <a:pPr>
              <a:defRPr/>
            </a:pPr>
            <a:r>
              <a:rPr lang="en-US" dirty="0">
                <a:solidFill>
                  <a:schemeClr val="tx1"/>
                </a:solidFill>
                <a:latin typeface="Arial" panose="020B0604020202020204" pitchFamily="34" charset="0"/>
                <a:cs typeface="Arial" panose="020B0604020202020204" pitchFamily="34" charset="0"/>
              </a:rPr>
              <a:t>On the next few</a:t>
            </a:r>
            <a:r>
              <a:rPr lang="en-US" baseline="0" dirty="0">
                <a:solidFill>
                  <a:schemeClr val="tx1"/>
                </a:solidFill>
                <a:latin typeface="Arial" panose="020B0604020202020204" pitchFamily="34" charset="0"/>
                <a:cs typeface="Arial" panose="020B0604020202020204" pitchFamily="34" charset="0"/>
              </a:rPr>
              <a:t> slides, we will illustrate an example of how to use the three radio buttons.</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02275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Imagine that two of your students, Student A and Student B, took a summative 2019-2020 test.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292277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Immediately after testing, Student B moved to a different complex.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Then, after the summative 2019-2020 administration ended, a new student, named Student C, joined your class after taking the test in a different school.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93091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Selecting the first radio button will show scores for students who were yours at the end of the selected administration. This option will include Student A. Student B will be excluded, because the student left the complex before the end of the administration. Student C will also be excluded, because the student was in a different school at the end of the administration and did not become your student until later.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22859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Selecting the second radio button will show scores for your current students. This option will also exclude Student B, who is no longer your student, but it will include Student C, who recently became your student.</a:t>
            </a: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99513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Selecting the third radio button will show scores for students who were yours when they took the test. This option includes Students A and B, who were yours when they tested, and excludes Student C, who tested at another school.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82251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a:defRPr/>
            </a:pPr>
            <a:r>
              <a:rPr lang="en-US" b="0" i="0" dirty="0">
                <a:latin typeface="Arial" panose="020B0604020202020204" pitchFamily="34" charset="0"/>
                <a:cs typeface="Arial" panose="020B0604020202020204" pitchFamily="34" charset="0"/>
              </a:rPr>
              <a:t>After defining which</a:t>
            </a:r>
            <a:r>
              <a:rPr lang="en-US" b="0" i="0" baseline="0" dirty="0">
                <a:latin typeface="Arial" panose="020B0604020202020204" pitchFamily="34" charset="0"/>
                <a:cs typeface="Arial" panose="020B0604020202020204" pitchFamily="34" charset="0"/>
              </a:rPr>
              <a:t> students you wish to view, look toward the tables near the bottom of t</a:t>
            </a:r>
            <a:r>
              <a:rPr lang="en-US" b="0" i="0" dirty="0">
                <a:latin typeface="Arial" panose="020B0604020202020204" pitchFamily="34" charset="0"/>
                <a:cs typeface="Arial" panose="020B0604020202020204" pitchFamily="34" charset="0"/>
              </a:rPr>
              <a:t>he Home Page Dashboard. These tables </a:t>
            </a:r>
            <a:r>
              <a:rPr lang="en-US" dirty="0">
                <a:latin typeface="Arial" panose="020B0604020202020204" pitchFamily="34" charset="0"/>
                <a:cs typeface="Arial" panose="020B0604020202020204" pitchFamily="34" charset="0"/>
              </a:rPr>
              <a:t>display aggregate data for each subject.</a:t>
            </a:r>
          </a:p>
          <a:p>
            <a:pPr>
              <a:buFont typeface="Arial" charset="0"/>
              <a:buNone/>
              <a:defRPr/>
            </a:pPr>
            <a:endParaRPr lang="en-US" dirty="0">
              <a:latin typeface="Arial" panose="020B0604020202020204" pitchFamily="34" charset="0"/>
              <a:cs typeface="Arial" panose="020B0604020202020204" pitchFamily="34" charset="0"/>
            </a:endParaRPr>
          </a:p>
          <a:p>
            <a:pPr marL="165518" indent="-165518">
              <a:buFont typeface="Arial" panose="020B0604020202020204" pitchFamily="34" charset="0"/>
              <a:buChar char="•"/>
              <a:defRPr/>
            </a:pPr>
            <a:r>
              <a:rPr lang="en-US" b="0" i="1" dirty="0">
                <a:latin typeface="Arial" panose="020B0604020202020204" pitchFamily="34" charset="0"/>
                <a:cs typeface="Arial" panose="020B0604020202020204" pitchFamily="34" charset="0"/>
              </a:rPr>
              <a:t>Grade</a:t>
            </a:r>
            <a:r>
              <a:rPr lang="en-US" b="0"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displays the grade to which the score data belongs. </a:t>
            </a:r>
          </a:p>
          <a:p>
            <a:pPr marL="165518" indent="-165518">
              <a:buFont typeface="Arial" panose="020B0604020202020204" pitchFamily="34" charset="0"/>
              <a:buChar char="•"/>
              <a:defRPr/>
            </a:pPr>
            <a:r>
              <a:rPr lang="en-US" b="0" i="1" dirty="0">
                <a:latin typeface="Arial" panose="020B0604020202020204" pitchFamily="34" charset="0"/>
                <a:cs typeface="Arial" panose="020B0604020202020204" pitchFamily="34" charset="0"/>
              </a:rPr>
              <a:t>Number of Students Tested</a:t>
            </a:r>
            <a:r>
              <a:rPr lang="en-US" b="0" i="1"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displays the number of students to date who have </a:t>
            </a:r>
            <a:r>
              <a:rPr lang="en-US" b="0" dirty="0">
                <a:solidFill>
                  <a:srgbClr val="FF0000"/>
                </a:solidFill>
                <a:effectLst/>
                <a:latin typeface="Arial" panose="020B0604020202020204" pitchFamily="34" charset="0"/>
                <a:cs typeface="Arial" panose="020B0604020202020204" pitchFamily="34" charset="0"/>
              </a:rPr>
              <a:t>completed and submitted their tests for scoring</a:t>
            </a:r>
            <a:r>
              <a:rPr lang="en-US" dirty="0">
                <a:solidFill>
                  <a:srgbClr val="FF0000"/>
                </a:solidFill>
                <a:latin typeface="Arial" panose="020B0604020202020204" pitchFamily="34" charset="0"/>
                <a:cs typeface="Arial" panose="020B0604020202020204" pitchFamily="34" charset="0"/>
              </a:rPr>
              <a:t>. </a:t>
            </a:r>
          </a:p>
          <a:p>
            <a:pPr marL="165518" indent="-165518">
              <a:buFont typeface="Arial" panose="020B0604020202020204" pitchFamily="34" charset="0"/>
              <a:buChar char="•"/>
              <a:defRPr/>
            </a:pPr>
            <a:r>
              <a:rPr lang="en-US" b="0" i="1" dirty="0">
                <a:latin typeface="Arial" panose="020B0604020202020204" pitchFamily="34" charset="0"/>
                <a:cs typeface="Arial" panose="020B0604020202020204" pitchFamily="34" charset="0"/>
              </a:rPr>
              <a:t>Percent at Level 3 or Above</a:t>
            </a:r>
            <a:r>
              <a:rPr lang="en-US" b="0" i="0" baseline="0"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displays </a:t>
            </a:r>
            <a:r>
              <a:rPr lang="en-US" dirty="0">
                <a:latin typeface="Arial" panose="020B0604020202020204" pitchFamily="34" charset="0"/>
                <a:cs typeface="Arial" panose="020B0604020202020204" pitchFamily="34" charset="0"/>
              </a:rPr>
              <a:t>the percentage of students to date who have scored proficiently on each test. </a:t>
            </a:r>
          </a:p>
          <a:p>
            <a:pPr lvl="1">
              <a:defRPr/>
            </a:pPr>
            <a:endParaRPr lang="en-US" dirty="0">
              <a:latin typeface="Arial" panose="020B0604020202020204" pitchFamily="34" charset="0"/>
              <a:cs typeface="Arial" panose="020B0604020202020204" pitchFamily="34" charset="0"/>
            </a:endParaRPr>
          </a:p>
          <a:p>
            <a:r>
              <a:rPr lang="en-US" altLang="en-US" i="0" dirty="0">
                <a:latin typeface="Arial" panose="020B0604020202020204" pitchFamily="34" charset="0"/>
                <a:cs typeface="Arial" panose="020B0604020202020204" pitchFamily="34" charset="0"/>
              </a:rPr>
              <a:t>To access score reports for a particular subject</a:t>
            </a:r>
            <a:r>
              <a:rPr lang="en-US" altLang="en-US" i="0" baseline="0" dirty="0">
                <a:latin typeface="Arial" panose="020B0604020202020204" pitchFamily="34" charset="0"/>
                <a:cs typeface="Arial" panose="020B0604020202020204" pitchFamily="34" charset="0"/>
              </a:rPr>
              <a:t> and grade-</a:t>
            </a:r>
            <a:r>
              <a:rPr lang="en-US" altLang="en-US" i="0" dirty="0">
                <a:latin typeface="Arial" panose="020B0604020202020204" pitchFamily="34" charset="0"/>
                <a:cs typeface="Arial" panose="020B0604020202020204" pitchFamily="34" charset="0"/>
              </a:rPr>
              <a:t>based test, click a cell for the selected grade and subject. You will see only the tests administered by the selected complex or school. When you click a cell, a Subject Detail Report will load for the corresponding </a:t>
            </a:r>
            <a:r>
              <a:rPr lang="en-US" altLang="en-US" i="0" baseline="0" dirty="0">
                <a:latin typeface="Arial" panose="020B0604020202020204" pitchFamily="34" charset="0"/>
                <a:cs typeface="Arial" panose="020B0604020202020204" pitchFamily="34" charset="0"/>
              </a:rPr>
              <a:t>grade and subject</a:t>
            </a:r>
            <a:r>
              <a:rPr lang="en-US" altLang="en-US" i="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947503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baseline="0" dirty="0">
                <a:latin typeface="Arial" panose="020B0604020202020204" pitchFamily="34" charset="0"/>
                <a:cs typeface="Arial" panose="020B0604020202020204" pitchFamily="34" charset="0"/>
              </a:rPr>
              <a:t>This example </a:t>
            </a:r>
            <a:r>
              <a:rPr lang="en-US" dirty="0">
                <a:latin typeface="Arial" panose="020B0604020202020204" pitchFamily="34" charset="0"/>
                <a:cs typeface="Arial" panose="020B0604020202020204" pitchFamily="34" charset="0"/>
              </a:rPr>
              <a:t>shows the information a complex user will see on the Subject Detail Report. It shows the list of schools in the complex and their</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aggregate score data</a:t>
            </a:r>
            <a:r>
              <a:rPr lang="en-US" baseline="0" dirty="0">
                <a:latin typeface="Arial" panose="020B0604020202020204" pitchFamily="34" charset="0"/>
                <a:cs typeface="Arial" panose="020B0604020202020204" pitchFamily="34" charset="0"/>
              </a:rPr>
              <a:t>. </a:t>
            </a:r>
          </a:p>
          <a:p>
            <a:pPr defTabSz="882762">
              <a:defRPr/>
            </a:pPr>
            <a:endParaRPr lang="en-US" baseline="0" dirty="0">
              <a:latin typeface="Arial" panose="020B0604020202020204" pitchFamily="34" charset="0"/>
              <a:cs typeface="Arial" panose="020B0604020202020204" pitchFamily="34" charset="0"/>
            </a:endParaRPr>
          </a:p>
          <a:p>
            <a:pPr defTabSz="882762">
              <a:defRPr/>
            </a:pPr>
            <a:r>
              <a:rPr lang="en-US" baseline="0" dirty="0">
                <a:latin typeface="Arial" panose="020B0604020202020204" pitchFamily="34" charset="0"/>
                <a:cs typeface="Arial" panose="020B0604020202020204" pitchFamily="34" charset="0"/>
              </a:rPr>
              <a:t>You can sort the data, show or hide columns, disaggregate data by subgroups and/or test events, and show or hide comparison data.</a:t>
            </a:r>
          </a:p>
          <a:p>
            <a:pPr defTabSz="882762">
              <a:defRPr/>
            </a:pPr>
            <a:endParaRPr lang="en-US" baseline="0" dirty="0">
              <a:latin typeface="Arial" panose="020B0604020202020204" pitchFamily="34" charset="0"/>
              <a:cs typeface="Arial" panose="020B0604020202020204" pitchFamily="34" charset="0"/>
            </a:endParaRPr>
          </a:p>
          <a:p>
            <a:pPr marL="165518" indent="-165518" defTabSz="882762">
              <a:buFont typeface="Arial" panose="020B0604020202020204" pitchFamily="34" charset="0"/>
              <a:buChar char="•"/>
              <a:defRPr/>
            </a:pPr>
            <a:r>
              <a:rPr lang="en-US" dirty="0">
                <a:latin typeface="Arial" panose="020B0604020202020204" pitchFamily="34" charset="0"/>
                <a:cs typeface="Arial" panose="020B0604020202020204" pitchFamily="34" charset="0"/>
              </a:rPr>
              <a:t>To disaggregate the score data by a specific demographic subgroup category, from the </a:t>
            </a:r>
            <a:r>
              <a:rPr lang="en-US" i="1" dirty="0">
                <a:latin typeface="Arial" panose="020B0604020202020204" pitchFamily="34" charset="0"/>
                <a:cs typeface="Arial" panose="020B0604020202020204" pitchFamily="34" charset="0"/>
              </a:rPr>
              <a:t>Breakdown By</a:t>
            </a:r>
            <a:r>
              <a:rPr lang="en-US" dirty="0">
                <a:latin typeface="Arial" panose="020B0604020202020204" pitchFamily="34" charset="0"/>
                <a:cs typeface="Arial" panose="020B0604020202020204" pitchFamily="34" charset="0"/>
              </a:rPr>
              <a:t> drop-down list, select a group and click </a:t>
            </a: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The report will expand to display the data for each subgroup. For example, you can select </a:t>
            </a:r>
            <a:r>
              <a:rPr lang="en-US" b="1" dirty="0">
                <a:latin typeface="Arial" panose="020B0604020202020204" pitchFamily="34" charset="0"/>
                <a:cs typeface="Arial" panose="020B0604020202020204" pitchFamily="34" charset="0"/>
              </a:rPr>
              <a:t>Gender </a:t>
            </a:r>
            <a:r>
              <a:rPr lang="en-US" dirty="0">
                <a:latin typeface="Arial" panose="020B0604020202020204" pitchFamily="34" charset="0"/>
                <a:cs typeface="Arial" panose="020B0604020202020204" pitchFamily="34" charset="0"/>
              </a:rPr>
              <a:t>to see score data for All students, Female students, and Male students. Please note that the Go button does not appear for the </a:t>
            </a:r>
            <a:r>
              <a:rPr lang="en-US" i="1" dirty="0">
                <a:latin typeface="Arial" panose="020B0604020202020204" pitchFamily="34" charset="0"/>
                <a:cs typeface="Arial" panose="020B0604020202020204" pitchFamily="34" charset="0"/>
              </a:rPr>
              <a:t>Breakdown By </a:t>
            </a:r>
            <a:r>
              <a:rPr lang="en-US" dirty="0">
                <a:latin typeface="Arial" panose="020B0604020202020204" pitchFamily="34" charset="0"/>
                <a:cs typeface="Arial" panose="020B0604020202020204" pitchFamily="34" charset="0"/>
              </a:rPr>
              <a:t>drop-down list if there is not a </a:t>
            </a:r>
            <a:r>
              <a:rPr lang="en-US" i="1" dirty="0">
                <a:latin typeface="Arial" panose="020B0604020202020204" pitchFamily="34" charset="0"/>
                <a:cs typeface="Arial" panose="020B0604020202020204" pitchFamily="34" charset="0"/>
              </a:rPr>
              <a:t>Test Event </a:t>
            </a:r>
            <a:r>
              <a:rPr lang="en-US" dirty="0">
                <a:latin typeface="Arial" panose="020B0604020202020204" pitchFamily="34" charset="0"/>
                <a:cs typeface="Arial" panose="020B0604020202020204" pitchFamily="34" charset="0"/>
              </a:rPr>
              <a:t>drop-down list. </a:t>
            </a:r>
          </a:p>
          <a:p>
            <a:pPr defTabSz="882762">
              <a:defRPr/>
            </a:pPr>
            <a:endParaRPr lang="en-US" dirty="0">
              <a:latin typeface="Arial" panose="020B0604020202020204" pitchFamily="34" charset="0"/>
              <a:cs typeface="Arial" panose="020B0604020202020204" pitchFamily="34" charset="0"/>
            </a:endParaRPr>
          </a:p>
          <a:p>
            <a:pPr marL="165518" indent="-165518" defTabSz="882762">
              <a:buFont typeface="Arial" panose="020B0604020202020204" pitchFamily="34" charset="0"/>
              <a:buChar char="•"/>
              <a:defRPr/>
            </a:pPr>
            <a:r>
              <a:rPr lang="en-US" dirty="0">
                <a:latin typeface="Arial" panose="020B0604020202020204" pitchFamily="34" charset="0"/>
                <a:cs typeface="Arial" panose="020B0604020202020204" pitchFamily="34" charset="0"/>
              </a:rPr>
              <a:t>To disaggregate the score data by a specific test event, from the </a:t>
            </a:r>
            <a:r>
              <a:rPr lang="en-US" i="1" dirty="0">
                <a:latin typeface="Arial" panose="020B0604020202020204" pitchFamily="34" charset="0"/>
                <a:cs typeface="Arial" panose="020B0604020202020204" pitchFamily="34" charset="0"/>
              </a:rPr>
              <a:t>Test Event</a:t>
            </a:r>
            <a:r>
              <a:rPr lang="en-US" dirty="0">
                <a:latin typeface="Arial" panose="020B0604020202020204" pitchFamily="34" charset="0"/>
                <a:cs typeface="Arial" panose="020B0604020202020204" pitchFamily="34" charset="0"/>
              </a:rPr>
              <a:t> drop-down list, select an accommodation and click </a:t>
            </a: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The report will expand to display the data for each subgroup. If students are able to have different accommodations for different parts of the same test, these students can</a:t>
            </a:r>
            <a:r>
              <a:rPr lang="en-US" baseline="0" dirty="0">
                <a:latin typeface="Arial" panose="020B0604020202020204" pitchFamily="34" charset="0"/>
                <a:cs typeface="Arial" panose="020B0604020202020204" pitchFamily="34" charset="0"/>
              </a:rPr>
              <a:t> either be included </a:t>
            </a:r>
            <a:r>
              <a:rPr lang="en-US" dirty="0">
                <a:latin typeface="Arial" panose="020B0604020202020204" pitchFamily="34" charset="0"/>
                <a:cs typeface="Arial" panose="020B0604020202020204" pitchFamily="34" charset="0"/>
              </a:rPr>
              <a:t>in a separate category called “Multiple” or counted under both accommodation values.</a:t>
            </a:r>
          </a:p>
          <a:p>
            <a:pPr marL="165518" indent="-165518" defTabSz="882762">
              <a:buFont typeface="Arial" panose="020B0604020202020204" pitchFamily="34" charset="0"/>
              <a:buChar char="•"/>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46703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After viewing this presentation, you should understand how</a:t>
            </a:r>
            <a:r>
              <a:rPr lang="en-US" b="0" baseline="0" dirty="0">
                <a:latin typeface="Arial" panose="020B0604020202020204" pitchFamily="34" charset="0"/>
                <a:cs typeface="Arial" panose="020B0604020202020204" pitchFamily="34" charset="0"/>
              </a:rPr>
              <a:t> to</a:t>
            </a:r>
            <a:r>
              <a:rPr lang="en-US" b="0" dirty="0">
                <a:latin typeface="Arial" panose="020B0604020202020204" pitchFamily="34" charset="0"/>
                <a:cs typeface="Arial" panose="020B0604020202020204" pitchFamily="34" charset="0"/>
              </a:rPr>
              <a:t>:</a:t>
            </a:r>
          </a:p>
          <a:p>
            <a:pPr marL="165518" indent="-165518">
              <a:buFont typeface="Arial" panose="020B0604020202020204" pitchFamily="34" charset="0"/>
              <a:buChar char="•"/>
            </a:pPr>
            <a:r>
              <a:rPr lang="en-US" b="0" dirty="0">
                <a:latin typeface="Arial" panose="020B0604020202020204" pitchFamily="34" charset="0"/>
                <a:cs typeface="Arial" panose="020B0604020202020204" pitchFamily="34" charset="0"/>
              </a:rPr>
              <a:t>Navigate the system</a:t>
            </a:r>
          </a:p>
          <a:p>
            <a:pPr marL="165518" indent="-165518">
              <a:buFont typeface="Arial" panose="020B0604020202020204" pitchFamily="34" charset="0"/>
              <a:buChar char="•"/>
            </a:pPr>
            <a:r>
              <a:rPr lang="en-US" b="0" dirty="0">
                <a:latin typeface="Arial" panose="020B0604020202020204" pitchFamily="34" charset="0"/>
                <a:cs typeface="Arial" panose="020B0604020202020204" pitchFamily="34" charset="0"/>
              </a:rPr>
              <a:t>View score reports</a:t>
            </a:r>
          </a:p>
          <a:p>
            <a:pPr marL="165518" indent="-165518">
              <a:buFont typeface="Arial" panose="020B0604020202020204" pitchFamily="34" charset="0"/>
              <a:buChar char="•"/>
            </a:pPr>
            <a:r>
              <a:rPr lang="en-US" b="0" dirty="0">
                <a:latin typeface="Arial" panose="020B0604020202020204" pitchFamily="34" charset="0"/>
                <a:cs typeface="Arial" panose="020B0604020202020204" pitchFamily="34" charset="0"/>
              </a:rPr>
              <a:t>Generate and export summary statistics and student results</a:t>
            </a:r>
          </a:p>
          <a:p>
            <a:pPr marL="165518" indent="-165518">
              <a:buFont typeface="Arial" panose="020B0604020202020204" pitchFamily="34" charset="0"/>
              <a:buChar char="•"/>
            </a:pPr>
            <a:r>
              <a:rPr lang="en-US" b="0" dirty="0">
                <a:latin typeface="Arial" panose="020B0604020202020204" pitchFamily="34" charset="0"/>
                <a:cs typeface="Arial" panose="020B0604020202020204" pitchFamily="34" charset="0"/>
              </a:rPr>
              <a:t>Search for specific students</a:t>
            </a:r>
          </a:p>
          <a:p>
            <a:pPr marL="165518" indent="-165518">
              <a:buFont typeface="Arial" panose="020B0604020202020204" pitchFamily="34" charset="0"/>
              <a:buChar char="•"/>
            </a:pPr>
            <a:r>
              <a:rPr lang="en-US" b="0" dirty="0">
                <a:latin typeface="Arial" panose="020B0604020202020204" pitchFamily="34" charset="0"/>
                <a:cs typeface="Arial" panose="020B0604020202020204" pitchFamily="34" charset="0"/>
              </a:rPr>
              <a:t>Create, view, and edit student rosters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61775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7352"/>
            <a:r>
              <a:rPr lang="en-US" dirty="0">
                <a:latin typeface="Arial" panose="020B0604020202020204" pitchFamily="34" charset="0"/>
                <a:cs typeface="Arial" panose="020B0604020202020204" pitchFamily="34" charset="0"/>
              </a:rPr>
              <a:t>To view more information </a:t>
            </a:r>
            <a:r>
              <a:rPr lang="en-US" baseline="0" dirty="0">
                <a:latin typeface="Arial" panose="020B0604020202020204" pitchFamily="34" charset="0"/>
                <a:cs typeface="Arial" panose="020B0604020202020204" pitchFamily="34" charset="0"/>
              </a:rPr>
              <a:t>about a student, roster, teacher, school, or complex, click the magnifying glass icon that appears next to its name. An exploration menu will appear with the name of the entity you clicked in the title. </a:t>
            </a:r>
            <a:r>
              <a:rPr lang="en-US" dirty="0">
                <a:latin typeface="Arial" panose="020B0604020202020204" pitchFamily="34" charset="0"/>
                <a:cs typeface="Arial" panose="020B0604020202020204" pitchFamily="34" charset="0"/>
              </a:rPr>
              <a:t>The exploration menu</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preferred method for moving between reports and deciding which type of data you would like to view.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3467032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7352"/>
            <a:r>
              <a:rPr lang="en-US" dirty="0">
                <a:latin typeface="Arial" panose="020B0604020202020204" pitchFamily="34" charset="0"/>
                <a:cs typeface="Arial" panose="020B0604020202020204" pitchFamily="34" charset="0"/>
              </a:rPr>
              <a:t>The exploration menu’s first two drop-down lists display the subject and grade of the report you are viewing. You can use these menus to switch to a different subject within the same assessment or to a different grade without returning to the Home Page Dashboard.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507890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7352"/>
            <a:r>
              <a:rPr lang="en-US" dirty="0">
                <a:latin typeface="Arial" panose="020B0604020202020204" pitchFamily="34" charset="0"/>
                <a:cs typeface="Arial" panose="020B0604020202020204" pitchFamily="34" charset="0"/>
              </a:rPr>
              <a:t>The other three drop-down lists determine the type of report that will load when you click the </a:t>
            </a:r>
            <a:r>
              <a:rPr lang="en-US" b="1" dirty="0">
                <a:latin typeface="Arial" panose="020B0604020202020204" pitchFamily="34" charset="0"/>
                <a:cs typeface="Arial" panose="020B0604020202020204" pitchFamily="34" charset="0"/>
              </a:rPr>
              <a:t>View</a:t>
            </a:r>
            <a:r>
              <a:rPr lang="en-US" b="0" dirty="0">
                <a:latin typeface="Arial" panose="020B0604020202020204" pitchFamily="34" charset="0"/>
                <a:cs typeface="Arial" panose="020B0604020202020204" pitchFamily="34" charset="0"/>
              </a:rPr>
              <a:t> button.</a:t>
            </a:r>
            <a:r>
              <a:rPr lang="en-US" dirty="0">
                <a:latin typeface="Arial" panose="020B0604020202020204" pitchFamily="34" charset="0"/>
                <a:cs typeface="Arial" panose="020B0604020202020204" pitchFamily="34" charset="0"/>
              </a:rPr>
              <a:t> </a:t>
            </a:r>
          </a:p>
          <a:p>
            <a:pPr defTabSz="887352"/>
            <a:endParaRPr lang="en-US" dirty="0">
              <a:latin typeface="Arial" panose="020B0604020202020204" pitchFamily="34" charset="0"/>
              <a:cs typeface="Arial" panose="020B0604020202020204" pitchFamily="34" charset="0"/>
            </a:endParaRPr>
          </a:p>
          <a:p>
            <a:pPr defTabSz="887352"/>
            <a:r>
              <a:rPr lang="en-US" dirty="0">
                <a:latin typeface="Arial" panose="020B0604020202020204" pitchFamily="34" charset="0"/>
                <a:cs typeface="Arial" panose="020B0604020202020204" pitchFamily="34" charset="0"/>
              </a:rPr>
              <a:t>To help you quickly locate the score data you need, these three drop-down lists </a:t>
            </a:r>
            <a:r>
              <a:rPr lang="en-US" baseline="0" dirty="0">
                <a:latin typeface="Arial" panose="020B0604020202020204" pitchFamily="34" charset="0"/>
                <a:cs typeface="Arial" panose="020B0604020202020204" pitchFamily="34" charset="0"/>
              </a:rPr>
              <a:t>allow you to ask three different questions: Who, What, and When. </a:t>
            </a:r>
            <a:r>
              <a:rPr lang="en-US" dirty="0">
                <a:latin typeface="Arial" panose="020B0604020202020204" pitchFamily="34" charset="0"/>
                <a:cs typeface="Arial" panose="020B0604020202020204" pitchFamily="34" charset="0"/>
              </a:rPr>
              <a:t>Your answers to these questions will direct ORS to</a:t>
            </a:r>
            <a:r>
              <a:rPr lang="en-US" baseline="0" dirty="0">
                <a:latin typeface="Arial" panose="020B0604020202020204" pitchFamily="34" charset="0"/>
                <a:cs typeface="Arial" panose="020B0604020202020204" pitchFamily="34" charset="0"/>
              </a:rPr>
              <a:t> provide data from that perspective.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350789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baseline="0" dirty="0">
                <a:latin typeface="Arial" panose="020B0604020202020204" pitchFamily="34" charset="0"/>
                <a:cs typeface="Arial" panose="020B0604020202020204" pitchFamily="34" charset="0"/>
              </a:rPr>
              <a:t>This slide displays some typical examples of the selections you can make in the Who, What, and When drop-down lists. </a:t>
            </a:r>
            <a:r>
              <a:rPr lang="en-US" dirty="0">
                <a:latin typeface="Arial" panose="020B0604020202020204" pitchFamily="34" charset="0"/>
                <a:cs typeface="Arial" panose="020B0604020202020204" pitchFamily="34" charset="0"/>
              </a:rPr>
              <a:t>Note that the selections you see will depend on your user role, the report you are viewing, and which entity’s magnifying glass you clicked. When you see “N/A” or no options in a drop-down list, that means you cannot navigate any further in that drop-down list.</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a:t>
            </a:r>
            <a:r>
              <a:rPr lang="en-US" b="1" baseline="0" dirty="0">
                <a:latin typeface="Arial" panose="020B0604020202020204" pitchFamily="34" charset="0"/>
                <a:cs typeface="Arial" panose="020B0604020202020204" pitchFamily="34" charset="0"/>
              </a:rPr>
              <a:t>Who </a:t>
            </a:r>
            <a:r>
              <a:rPr lang="en-US" baseline="0" dirty="0">
                <a:latin typeface="Arial" panose="020B0604020202020204" pitchFamily="34" charset="0"/>
                <a:cs typeface="Arial" panose="020B0604020202020204" pitchFamily="34" charset="0"/>
              </a:rPr>
              <a:t>drop-down list determines who will be listed in the report, including all students associated with the complex, school, teacher, or roster that you clicked. </a:t>
            </a:r>
          </a:p>
          <a:p>
            <a:pPr>
              <a:buFont typeface="Arial" pitchFamily="34" charset="0"/>
              <a:buChar char="•"/>
            </a:pPr>
            <a:endParaRPr lang="en-US" baseline="0" dirty="0">
              <a:latin typeface="Arial" panose="020B0604020202020204" pitchFamily="34" charset="0"/>
              <a:cs typeface="Arial" panose="020B0604020202020204" pitchFamily="34" charset="0"/>
            </a:endParaRPr>
          </a:p>
          <a:p>
            <a:pPr defTabSz="887352">
              <a:defRPr/>
            </a:pPr>
            <a:r>
              <a:rPr lang="en-US" baseline="0" dirty="0">
                <a:latin typeface="Arial" panose="020B0604020202020204" pitchFamily="34" charset="0"/>
                <a:cs typeface="Arial" panose="020B0604020202020204" pitchFamily="34" charset="0"/>
              </a:rPr>
              <a:t>The </a:t>
            </a:r>
            <a:r>
              <a:rPr lang="en-US" b="1" baseline="0" dirty="0">
                <a:latin typeface="Arial" panose="020B0604020202020204" pitchFamily="34" charset="0"/>
                <a:cs typeface="Arial" panose="020B0604020202020204" pitchFamily="34" charset="0"/>
              </a:rPr>
              <a:t>What</a:t>
            </a:r>
            <a:r>
              <a:rPr lang="en-US" baseline="0" dirty="0">
                <a:latin typeface="Arial" panose="020B0604020202020204" pitchFamily="34" charset="0"/>
                <a:cs typeface="Arial" panose="020B0604020202020204" pitchFamily="34" charset="0"/>
              </a:rPr>
              <a:t> drop-down list </a:t>
            </a:r>
            <a:r>
              <a:rPr lang="en-US" dirty="0">
                <a:latin typeface="Arial" panose="020B0604020202020204" pitchFamily="34" charset="0"/>
                <a:cs typeface="Arial" panose="020B0604020202020204" pitchFamily="34" charset="0"/>
              </a:rPr>
              <a:t>lets you explore the data by claims and targets within the selected subject</a:t>
            </a:r>
            <a:r>
              <a:rPr lang="en-US" baseline="0" dirty="0">
                <a:latin typeface="Arial" panose="020B0604020202020204" pitchFamily="34" charset="0"/>
                <a:cs typeface="Arial" panose="020B0604020202020204" pitchFamily="34" charset="0"/>
              </a:rPr>
              <a:t> or </a:t>
            </a:r>
            <a:r>
              <a:rPr lang="en-US" dirty="0">
                <a:latin typeface="Arial" panose="020B0604020202020204" pitchFamily="34" charset="0"/>
                <a:cs typeface="Arial" panose="020B0604020202020204" pitchFamily="34" charset="0"/>
              </a:rPr>
              <a:t>content area. </a:t>
            </a:r>
            <a:r>
              <a:rPr lang="en-US" baseline="0" dirty="0">
                <a:latin typeface="Arial" panose="020B0604020202020204" pitchFamily="34" charset="0"/>
                <a:cs typeface="Arial" panose="020B0604020202020204" pitchFamily="34" charset="0"/>
              </a:rPr>
              <a:t>This drop-down list includes options to view performance data by subject, claims, and targets. You may see different options in this drop-down list, depending on your state’s ORS and the test you have selected.</a:t>
            </a:r>
          </a:p>
          <a:p>
            <a:pPr defTabSz="887352">
              <a:defRPr/>
            </a:pP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a:t>
            </a:r>
            <a:r>
              <a:rPr lang="en-US" b="1" baseline="0" dirty="0">
                <a:latin typeface="Arial" panose="020B0604020202020204" pitchFamily="34" charset="0"/>
                <a:cs typeface="Arial" panose="020B0604020202020204" pitchFamily="34" charset="0"/>
              </a:rPr>
              <a:t>When</a:t>
            </a:r>
            <a:r>
              <a:rPr lang="en-US" baseline="0" dirty="0">
                <a:latin typeface="Arial" panose="020B0604020202020204" pitchFamily="34" charset="0"/>
                <a:cs typeface="Arial" panose="020B0604020202020204" pitchFamily="34" charset="0"/>
              </a:rPr>
              <a:t> drop-down list allows you to explore score data across multiple administrations of the same test for the same group of students. </a:t>
            </a:r>
            <a:r>
              <a:rPr lang="en-US" dirty="0">
                <a:latin typeface="Arial" panose="020B0604020202020204" pitchFamily="34" charset="0"/>
                <a:cs typeface="Arial" panose="020B0604020202020204" pitchFamily="34" charset="0"/>
              </a:rPr>
              <a:t>It allows you to see the data either as a snapshot of performance in the current testing window, or as a historical trend. Generally, t</a:t>
            </a:r>
            <a:r>
              <a:rPr lang="en-US" baseline="0" dirty="0">
                <a:latin typeface="Arial" panose="020B0604020202020204" pitchFamily="34" charset="0"/>
                <a:cs typeface="Arial" panose="020B0604020202020204" pitchFamily="34" charset="0"/>
              </a:rPr>
              <a:t>his option is only available in states that have score data from multiple test administrations available in ORS.</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For more information on using the exploration menu to navigate between score reports, consult your </a:t>
            </a:r>
            <a:r>
              <a:rPr lang="en-US" i="1" baseline="0" dirty="0">
                <a:latin typeface="Arial" panose="020B0604020202020204" pitchFamily="34" charset="0"/>
                <a:cs typeface="Arial" panose="020B0604020202020204" pitchFamily="34" charset="0"/>
              </a:rPr>
              <a:t>Online Reporting System User Guide</a:t>
            </a:r>
            <a:r>
              <a:rPr lang="en-US"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737363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Using the exploration menu, you can view reports at different levels—complexes, schools, teachers, rosters, and students. This is a sample student listing report showing student performance at each achievement level. You can access the student listing report by clicking the magnifying glass next to a school, teacher, or roster, and then selecting </a:t>
            </a:r>
            <a:r>
              <a:rPr lang="en-US" b="1" dirty="0">
                <a:solidFill>
                  <a:srgbClr val="2E4488"/>
                </a:solidFill>
                <a:latin typeface="Arial" panose="020B0604020202020204" pitchFamily="34" charset="0"/>
                <a:cs typeface="Arial" panose="020B0604020202020204" pitchFamily="34" charset="0"/>
              </a:rPr>
              <a:t>Student</a:t>
            </a:r>
            <a:r>
              <a:rPr lang="en-US" dirty="0">
                <a:solidFill>
                  <a:srgbClr val="2E4488"/>
                </a:solidFill>
                <a:latin typeface="Arial" panose="020B0604020202020204" pitchFamily="34" charset="0"/>
                <a:cs typeface="Arial" panose="020B0604020202020204" pitchFamily="34" charset="0"/>
              </a:rPr>
              <a:t> in the exploration menu’s “Who” drop-down list.</a:t>
            </a:r>
          </a:p>
          <a:p>
            <a:pPr defTabSz="882762">
              <a:defRPr/>
            </a:pP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223359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On most pages in the ORS, using the </a:t>
            </a:r>
            <a:r>
              <a:rPr lang="en-US" b="1" dirty="0">
                <a:latin typeface="Arial" panose="020B0604020202020204" pitchFamily="34" charset="0"/>
                <a:cs typeface="Arial" panose="020B0604020202020204" pitchFamily="34" charset="0"/>
              </a:rPr>
              <a:t>Print</a:t>
            </a:r>
            <a:r>
              <a:rPr lang="en-US" dirty="0">
                <a:latin typeface="Arial" panose="020B0604020202020204" pitchFamily="34" charset="0"/>
                <a:cs typeface="Arial" panose="020B0604020202020204" pitchFamily="34" charset="0"/>
              </a:rPr>
              <a:t> tool simply prints the currently displayed information. However, printing from the student listing report works a bit differently.</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When using the </a:t>
            </a:r>
            <a:r>
              <a:rPr lang="en-US" b="1" dirty="0">
                <a:latin typeface="Arial" panose="020B0604020202020204" pitchFamily="34" charset="0"/>
                <a:cs typeface="Arial" panose="020B0604020202020204" pitchFamily="34" charset="0"/>
              </a:rPr>
              <a:t>Print</a:t>
            </a:r>
            <a:r>
              <a:rPr lang="en-US" dirty="0">
                <a:latin typeface="Arial" panose="020B0604020202020204" pitchFamily="34" charset="0"/>
                <a:cs typeface="Arial" panose="020B0604020202020204" pitchFamily="34" charset="0"/>
              </a:rPr>
              <a:t> tool on the student listing report, a print pop-up window will appear, giving you the option to print just the currently displayed page, or to print a separate Individual Student Report (or ISR) for each student in the list. You can also select the language in which you want the report to appear. You can choose to include all of the ISRs in a single PDF, or you can download each ISR in a separate PDF, with the batch of PDFs contained in a ZIP file.</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If detailed ISRs are available for the assessment you are viewing, you can choose whether to print simple or detailed ISRs. Simple ISRs include less information but are specifically designed to fit on a single sheet of paper.</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i="0" baseline="0" dirty="0">
                <a:latin typeface="Arial" panose="020B0604020202020204" pitchFamily="34" charset="0"/>
                <a:cs typeface="Arial" panose="020B0604020202020204" pitchFamily="34" charset="0"/>
              </a:rPr>
              <a:t>When the PDF file or ZIP file is ready, you can download it by clicking </a:t>
            </a:r>
            <a:r>
              <a:rPr lang="en-US" b="1" i="0" baseline="0" dirty="0">
                <a:latin typeface="Arial" panose="020B0604020202020204" pitchFamily="34" charset="0"/>
                <a:cs typeface="Arial" panose="020B0604020202020204" pitchFamily="34" charset="0"/>
              </a:rPr>
              <a:t>Inbox </a:t>
            </a:r>
            <a:r>
              <a:rPr lang="en-US" i="0" baseline="0" dirty="0">
                <a:latin typeface="Arial" panose="020B0604020202020204" pitchFamily="34" charset="0"/>
                <a:cs typeface="Arial" panose="020B0604020202020204" pitchFamily="34" charset="0"/>
              </a:rPr>
              <a:t>in the ORS banner.</a:t>
            </a:r>
            <a:endParaRPr lang="en-US" i="0" dirty="0">
              <a:latin typeface="Arial" panose="020B0604020202020204" pitchFamily="34" charset="0"/>
              <a:cs typeface="Arial" panose="020B0604020202020204" pitchFamily="34" charset="0"/>
            </a:endParaRPr>
          </a:p>
          <a:p>
            <a:pPr defTabSz="882762">
              <a:defRPr/>
            </a:pP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2233598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solidFill>
                  <a:srgbClr val="2E4488"/>
                </a:solidFill>
                <a:latin typeface="Arial" panose="020B0604020202020204" pitchFamily="34" charset="0"/>
                <a:cs typeface="Arial" panose="020B0604020202020204" pitchFamily="34" charset="0"/>
              </a:rPr>
              <a:t>An </a:t>
            </a:r>
            <a:r>
              <a:rPr lang="en-US" i="0" dirty="0">
                <a:solidFill>
                  <a:srgbClr val="2E4488"/>
                </a:solidFill>
                <a:latin typeface="Arial" panose="020B0604020202020204" pitchFamily="34" charset="0"/>
                <a:cs typeface="Arial" panose="020B0604020202020204" pitchFamily="34" charset="0"/>
              </a:rPr>
              <a:t>Individual Student Report </a:t>
            </a:r>
            <a:r>
              <a:rPr lang="en-US" dirty="0">
                <a:solidFill>
                  <a:srgbClr val="2E4488"/>
                </a:solidFill>
                <a:latin typeface="Arial" panose="020B0604020202020204" pitchFamily="34" charset="0"/>
                <a:cs typeface="Arial" panose="020B0604020202020204" pitchFamily="34" charset="0"/>
              </a:rPr>
              <a:t>presents a graphic representation of proficiency, along with a parent-friendly description of what the different proficiency levels mean. It includes more detailed diagnostic information and comparison scores for the class, teacher, school, complex area, and state. It also includes student performance on each claim along with a description of each claim. The report may additionally include </a:t>
            </a:r>
            <a:r>
              <a:rPr lang="en-US" dirty="0">
                <a:latin typeface="Arial" panose="020B0604020202020204" pitchFamily="34" charset="0"/>
                <a:cs typeface="Arial" panose="020B0604020202020204" pitchFamily="34" charset="0"/>
              </a:rPr>
              <a:t>a trend graph that visually depicts student performance over time.</a:t>
            </a:r>
          </a:p>
          <a:p>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You can access a student’s ISR by clicking the magnifying glass next to any student’s name and selecting </a:t>
            </a:r>
            <a:r>
              <a:rPr lang="en-US" b="1" dirty="0">
                <a:latin typeface="Arial" panose="020B0604020202020204" pitchFamily="34" charset="0"/>
                <a:cs typeface="Arial" panose="020B0604020202020204" pitchFamily="34" charset="0"/>
              </a:rPr>
              <a:t>Student</a:t>
            </a:r>
            <a:r>
              <a:rPr lang="en-US" dirty="0">
                <a:latin typeface="Arial" panose="020B0604020202020204" pitchFamily="34" charset="0"/>
                <a:cs typeface="Arial" panose="020B0604020202020204" pitchFamily="34" charset="0"/>
              </a:rPr>
              <a:t> in the exploration menu’s “Who” drop-down list.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 student has taken multiple opportunities of the test, all of the test opportunities will be listed on the report, and you can toggle between the opportunities by clicking the opportunity number.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2971061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 the </a:t>
            </a:r>
            <a:r>
              <a:rPr lang="en-US" b="0" dirty="0">
                <a:latin typeface="Arial" panose="020B0604020202020204" pitchFamily="34" charset="0"/>
                <a:cs typeface="Arial" panose="020B0604020202020204" pitchFamily="34" charset="0"/>
              </a:rPr>
              <a:t>Print </a:t>
            </a:r>
            <a:r>
              <a:rPr lang="en-US" dirty="0">
                <a:latin typeface="Arial" panose="020B0604020202020204" pitchFamily="34" charset="0"/>
                <a:cs typeface="Arial" panose="020B0604020202020204" pitchFamily="34" charset="0"/>
              </a:rPr>
              <a:t>tool, you can generate a PDF report of the student’s score report. You can choose to print the current opportunity, the opportunity where the student scored the highest, or all the opportunities taken by the student.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may also choose to print a detailed ISR or a </a:t>
            </a:r>
            <a:r>
              <a:rPr lang="en-US">
                <a:latin typeface="Arial" panose="020B0604020202020204" pitchFamily="34" charset="0"/>
                <a:cs typeface="Arial" panose="020B0604020202020204" pitchFamily="34" charset="0"/>
              </a:rPr>
              <a:t>simple ISR.</a:t>
            </a: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97106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You can view more content detail for a group of students by clicking the magnifying glass next to a school, teacher, or roster, and then selecting </a:t>
            </a:r>
            <a:r>
              <a:rPr lang="en-US" b="1" dirty="0">
                <a:solidFill>
                  <a:srgbClr val="2E4488"/>
                </a:solidFill>
                <a:latin typeface="Arial" panose="020B0604020202020204" pitchFamily="34" charset="0"/>
                <a:cs typeface="Arial" panose="020B0604020202020204" pitchFamily="34" charset="0"/>
              </a:rPr>
              <a:t>Claim</a:t>
            </a:r>
            <a:r>
              <a:rPr lang="en-US" dirty="0">
                <a:solidFill>
                  <a:srgbClr val="2E4488"/>
                </a:solidFill>
                <a:latin typeface="Arial" panose="020B0604020202020204" pitchFamily="34" charset="0"/>
                <a:cs typeface="Arial" panose="020B0604020202020204" pitchFamily="34" charset="0"/>
              </a:rPr>
              <a:t> or </a:t>
            </a:r>
            <a:r>
              <a:rPr lang="en-US" b="1" dirty="0">
                <a:solidFill>
                  <a:srgbClr val="2E4488"/>
                </a:solidFill>
                <a:latin typeface="Arial" panose="020B0604020202020204" pitchFamily="34" charset="0"/>
                <a:cs typeface="Arial" panose="020B0604020202020204" pitchFamily="34" charset="0"/>
              </a:rPr>
              <a:t>Reporting Category</a:t>
            </a:r>
            <a:r>
              <a:rPr lang="en-US" dirty="0">
                <a:solidFill>
                  <a:srgbClr val="2E4488"/>
                </a:solidFill>
                <a:latin typeface="Arial" panose="020B0604020202020204" pitchFamily="34" charset="0"/>
                <a:cs typeface="Arial" panose="020B0604020202020204" pitchFamily="34" charset="0"/>
              </a:rPr>
              <a:t> in the exploration menu’s “What” drop-down list. This is a sample complex Claim Detail Report, which includes a scale score for each claim in the selected subject.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977176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For assessments that have targets or content standards, you can view even more specific content detail by selecting </a:t>
            </a:r>
            <a:r>
              <a:rPr lang="en-US" b="1" dirty="0">
                <a:solidFill>
                  <a:srgbClr val="2E4488"/>
                </a:solidFill>
                <a:latin typeface="Arial" panose="020B0604020202020204" pitchFamily="34" charset="0"/>
                <a:cs typeface="Arial" panose="020B0604020202020204" pitchFamily="34" charset="0"/>
              </a:rPr>
              <a:t>Targets,</a:t>
            </a:r>
            <a:r>
              <a:rPr lang="en-US" b="1" baseline="0" dirty="0">
                <a:solidFill>
                  <a:srgbClr val="2E4488"/>
                </a:solidFill>
                <a:latin typeface="Arial" panose="020B0604020202020204" pitchFamily="34" charset="0"/>
                <a:cs typeface="Arial" panose="020B0604020202020204" pitchFamily="34" charset="0"/>
              </a:rPr>
              <a:t> Benchmarks,</a:t>
            </a:r>
            <a:r>
              <a:rPr lang="en-US" dirty="0">
                <a:solidFill>
                  <a:srgbClr val="2E4488"/>
                </a:solidFill>
                <a:latin typeface="Arial" panose="020B0604020202020204" pitchFamily="34" charset="0"/>
                <a:cs typeface="Arial" panose="020B0604020202020204" pitchFamily="34" charset="0"/>
              </a:rPr>
              <a:t> or </a:t>
            </a:r>
            <a:r>
              <a:rPr lang="en-US" b="1" dirty="0">
                <a:solidFill>
                  <a:srgbClr val="2E4488"/>
                </a:solidFill>
                <a:latin typeface="Arial" panose="020B0604020202020204" pitchFamily="34" charset="0"/>
                <a:cs typeface="Arial" panose="020B0604020202020204" pitchFamily="34" charset="0"/>
              </a:rPr>
              <a:t>Content Standards</a:t>
            </a:r>
            <a:r>
              <a:rPr lang="en-US" dirty="0">
                <a:solidFill>
                  <a:srgbClr val="2E4488"/>
                </a:solidFill>
                <a:latin typeface="Arial" panose="020B0604020202020204" pitchFamily="34" charset="0"/>
                <a:cs typeface="Arial" panose="020B0604020202020204" pitchFamily="34" charset="0"/>
              </a:rPr>
              <a:t> in the exploration menu’s “What” drop-down list. This is a sample complex Target Detail Report, which shows how a group of students performed on each target compared to the test as a whole and compared to the proficiency standard.</a:t>
            </a:r>
          </a:p>
          <a:p>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425228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altLang="en-US" dirty="0">
                <a:latin typeface="Arial" panose="020B0604020202020204" pitchFamily="34" charset="0"/>
                <a:cs typeface="Arial" panose="020B0604020202020204" pitchFamily="34" charset="0"/>
              </a:rPr>
              <a:t>The ORS </a:t>
            </a:r>
            <a:r>
              <a:rPr lang="en-US" altLang="en-US" baseline="0" dirty="0">
                <a:latin typeface="Arial" panose="020B0604020202020204" pitchFamily="34" charset="0"/>
                <a:cs typeface="Arial" panose="020B0604020202020204" pitchFamily="34" charset="0"/>
              </a:rPr>
              <a:t>is designed to provide you with assessment data and tools you need to understand the performance of your students. Data presented in the system is interactive, allowing you to apply filters and break down results to better understand student performance. Because ORS can aggregate results in real time, the system is able to rapidly provide current and reliable reporting information.</a:t>
            </a:r>
          </a:p>
          <a:p>
            <a:pPr defTabSz="882762">
              <a:defRPr/>
            </a:pPr>
            <a:endParaRPr lang="en-US" altLang="en-US" baseline="0" dirty="0">
              <a:latin typeface="Arial" panose="020B0604020202020204" pitchFamily="34" charset="0"/>
              <a:cs typeface="Arial" panose="020B0604020202020204" pitchFamily="34" charset="0"/>
            </a:endParaRPr>
          </a:p>
          <a:p>
            <a:pPr defTabSz="882762">
              <a:defRPr/>
            </a:pPr>
            <a:r>
              <a:rPr lang="en-US" altLang="en-US" dirty="0">
                <a:latin typeface="Arial" panose="020B0604020202020204" pitchFamily="34" charset="0"/>
                <a:cs typeface="Arial" panose="020B0604020202020204" pitchFamily="34" charset="0"/>
              </a:rPr>
              <a:t>Student data can be securely viewed and downloaded for complex areas, complexes, schools,</a:t>
            </a:r>
            <a:r>
              <a:rPr lang="en-US" altLang="en-US" baseline="0" dirty="0">
                <a:latin typeface="Arial" panose="020B0604020202020204" pitchFamily="34" charset="0"/>
                <a:cs typeface="Arial" panose="020B0604020202020204" pitchFamily="34" charset="0"/>
              </a:rPr>
              <a:t> and teachers. However, n</a:t>
            </a:r>
            <a:r>
              <a:rPr lang="en-US" altLang="en-US" dirty="0">
                <a:latin typeface="Arial" panose="020B0604020202020204" pitchFamily="34" charset="0"/>
                <a:cs typeface="Arial" panose="020B0604020202020204" pitchFamily="34" charset="0"/>
              </a:rPr>
              <a:t>ote that students must be registered in the</a:t>
            </a:r>
            <a:r>
              <a:rPr lang="en-US" altLang="en-US" baseline="0" dirty="0">
                <a:latin typeface="Arial" panose="020B0604020202020204" pitchFamily="34" charset="0"/>
                <a:cs typeface="Arial" panose="020B0604020202020204" pitchFamily="34" charset="0"/>
              </a:rPr>
              <a:t> Test Information Distribution Engine, or </a:t>
            </a:r>
            <a:r>
              <a:rPr lang="en-US" altLang="en-US" dirty="0">
                <a:latin typeface="Arial" panose="020B0604020202020204" pitchFamily="34" charset="0"/>
                <a:cs typeface="Arial" panose="020B0604020202020204" pitchFamily="34" charset="0"/>
              </a:rPr>
              <a:t>TIDE, in order to be included in the ORS. For more information about adding students into TIDE, c</a:t>
            </a:r>
            <a:r>
              <a:rPr lang="en-US" baseline="0" dirty="0">
                <a:latin typeface="Arial" panose="020B0604020202020204" pitchFamily="34" charset="0"/>
                <a:cs typeface="Arial" panose="020B0604020202020204" pitchFamily="34" charset="0"/>
              </a:rPr>
              <a:t>onsult the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92410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4277" eaLnBrk="1" fontAlgn="auto" hangingPunct="1">
              <a:defRPr/>
            </a:pPr>
            <a:r>
              <a:rPr lang="en-US" b="0" dirty="0">
                <a:latin typeface="Arial" panose="020B0604020202020204" pitchFamily="34" charset="0"/>
                <a:cs typeface="Arial" panose="020B0604020202020204" pitchFamily="34" charset="0"/>
              </a:rPr>
              <a:t>This table explains the meaning of each icon in the column named</a:t>
            </a:r>
            <a:r>
              <a:rPr lang="en-US" b="0" baseline="0"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Performance Relative to Proficiency</a:t>
            </a:r>
            <a:r>
              <a:rPr lang="en-US" b="0" i="1" dirty="0">
                <a:latin typeface="Arial" panose="020B0604020202020204" pitchFamily="34" charset="0"/>
                <a:cs typeface="Arial" panose="020B0604020202020204" pitchFamily="34" charset="0"/>
              </a:rPr>
              <a:t>.</a:t>
            </a:r>
          </a:p>
          <a:p>
            <a:pPr rtl="0" eaLnBrk="1" fontAlgn="auto" latinLnBrk="0" hangingPunct="1"/>
            <a:endParaRPr lang="en-US" b="1" dirty="0">
              <a:latin typeface="Arial" panose="020B0604020202020204" pitchFamily="34" charset="0"/>
              <a:cs typeface="Arial" panose="020B0604020202020204" pitchFamily="34" charset="0"/>
            </a:endParaRPr>
          </a:p>
          <a:p>
            <a:pPr rtl="0" eaLnBrk="1" fontAlgn="auto" latinLnBrk="0" hangingPunct="1"/>
            <a:r>
              <a:rPr lang="en-US" b="1" dirty="0">
                <a:latin typeface="Arial" panose="020B0604020202020204" pitchFamily="34" charset="0"/>
                <a:cs typeface="Arial" panose="020B0604020202020204" pitchFamily="34" charset="0"/>
              </a:rPr>
              <a:t>Performance is above the Proficiency Standard </a:t>
            </a:r>
            <a:r>
              <a:rPr lang="en-US" dirty="0">
                <a:latin typeface="Arial" panose="020B0604020202020204" pitchFamily="34" charset="0"/>
                <a:cs typeface="Arial" panose="020B0604020202020204" pitchFamily="34" charset="0"/>
              </a:rPr>
              <a:t>means the target performance is above the proficiency standard. The group of students performed above the proficiency standard on this target. </a:t>
            </a:r>
          </a:p>
          <a:p>
            <a:pPr rtl="0" eaLnBrk="1" fontAlgn="auto" latinLnBrk="0" hangingPunct="1"/>
            <a:r>
              <a:rPr lang="en-US" b="1" dirty="0">
                <a:latin typeface="Arial" panose="020B0604020202020204" pitchFamily="34" charset="0"/>
                <a:cs typeface="Arial" panose="020B0604020202020204" pitchFamily="34" charset="0"/>
              </a:rPr>
              <a:t>Performance is near the Proficiency Standard </a:t>
            </a:r>
            <a:r>
              <a:rPr lang="en-US" dirty="0">
                <a:latin typeface="Arial" panose="020B0604020202020204" pitchFamily="34" charset="0"/>
                <a:cs typeface="Arial" panose="020B0604020202020204" pitchFamily="34" charset="0"/>
              </a:rPr>
              <a:t>means the target performance is near the proficiency standard. The group of students performed near the proficiency standard on this target.</a:t>
            </a:r>
          </a:p>
          <a:p>
            <a:pPr rtl="0" eaLnBrk="1" fontAlgn="auto" latinLnBrk="0" hangingPunct="1"/>
            <a:r>
              <a:rPr lang="en-US" b="1" dirty="0">
                <a:latin typeface="Arial" panose="020B0604020202020204" pitchFamily="34" charset="0"/>
                <a:cs typeface="Arial" panose="020B0604020202020204" pitchFamily="34" charset="0"/>
              </a:rPr>
              <a:t>Performance is below the Proficiency Standard </a:t>
            </a:r>
            <a:r>
              <a:rPr lang="en-US" dirty="0">
                <a:latin typeface="Arial" panose="020B0604020202020204" pitchFamily="34" charset="0"/>
                <a:cs typeface="Arial" panose="020B0604020202020204" pitchFamily="34" charset="0"/>
              </a:rPr>
              <a:t>means the target performance is below the proficiency standard. The group of students performed below the proficiency standard on this target.</a:t>
            </a:r>
          </a:p>
          <a:p>
            <a:pPr rtl="0" eaLnBrk="1" fontAlgn="auto" latinLnBrk="0" hangingPunct="1"/>
            <a:r>
              <a:rPr lang="en-US" b="1" dirty="0">
                <a:latin typeface="Arial" panose="020B0604020202020204" pitchFamily="34" charset="0"/>
                <a:cs typeface="Arial" panose="020B0604020202020204" pitchFamily="34" charset="0"/>
              </a:rPr>
              <a:t>Insufficient Information </a:t>
            </a:r>
            <a:r>
              <a:rPr lang="en-US" dirty="0">
                <a:latin typeface="Arial" panose="020B0604020202020204" pitchFamily="34" charset="0"/>
                <a:cs typeface="Arial" panose="020B0604020202020204" pitchFamily="34" charset="0"/>
              </a:rPr>
              <a:t>means not enough information is available to determine whether the performance on this target is above, near, or below the proficiency standard.</a:t>
            </a:r>
          </a:p>
          <a:p>
            <a:pPr eaLnBrk="1" fontAlgn="auto" hangingPunct="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119927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eaLnBrk="1" fontAlgn="auto" hangingPunct="1"/>
            <a:r>
              <a:rPr lang="en-US" b="0" dirty="0">
                <a:latin typeface="Arial" panose="020B0604020202020204" pitchFamily="34" charset="0"/>
                <a:cs typeface="Arial" panose="020B0604020202020204" pitchFamily="34" charset="0"/>
              </a:rPr>
              <a:t>This table explains the meaning of each icon in the column named</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Performance Relative to Overall Test Performance.</a:t>
            </a:r>
          </a:p>
          <a:p>
            <a:pPr eaLnBrk="1" fontAlgn="auto" hangingPunct="1"/>
            <a:endParaRPr lang="en-US" b="0" dirty="0">
              <a:latin typeface="Arial" panose="020B0604020202020204" pitchFamily="34" charset="0"/>
              <a:cs typeface="Arial" panose="020B0604020202020204" pitchFamily="34" charset="0"/>
            </a:endParaRPr>
          </a:p>
          <a:p>
            <a:pPr eaLnBrk="1" fontAlgn="auto" hangingPunct="1"/>
            <a:r>
              <a:rPr lang="en-US" b="0" dirty="0">
                <a:latin typeface="Arial" panose="020B0604020202020204" pitchFamily="34" charset="0"/>
                <a:cs typeface="Arial" panose="020B0604020202020204" pitchFamily="34" charset="0"/>
              </a:rPr>
              <a:t>Performance is better than on the rest of the test means</a:t>
            </a:r>
            <a:r>
              <a:rPr lang="en-US" b="0" baseline="0" dirty="0">
                <a:latin typeface="Arial" panose="020B0604020202020204" pitchFamily="34" charset="0"/>
                <a:cs typeface="Arial" panose="020B0604020202020204" pitchFamily="34" charset="0"/>
              </a:rPr>
              <a:t> t</a:t>
            </a:r>
            <a:r>
              <a:rPr lang="en-US" b="0" dirty="0">
                <a:latin typeface="Arial" panose="020B0604020202020204" pitchFamily="34" charset="0"/>
                <a:cs typeface="Arial" panose="020B0604020202020204" pitchFamily="34" charset="0"/>
              </a:rPr>
              <a:t>his target is a relative strength. The group of students performed better on items from this target than they did on the rest of the test as a whole. 	</a:t>
            </a:r>
          </a:p>
          <a:p>
            <a:pPr eaLnBrk="1" fontAlgn="auto" hangingPunct="1"/>
            <a:endParaRPr lang="en-US" b="0" dirty="0">
              <a:latin typeface="Arial" panose="020B0604020202020204" pitchFamily="34" charset="0"/>
              <a:cs typeface="Arial" panose="020B0604020202020204" pitchFamily="34" charset="0"/>
            </a:endParaRPr>
          </a:p>
          <a:p>
            <a:pPr eaLnBrk="1" fontAlgn="auto" hangingPunct="1"/>
            <a:r>
              <a:rPr lang="en-US" b="0" dirty="0">
                <a:latin typeface="Arial" panose="020B0604020202020204" pitchFamily="34" charset="0"/>
                <a:cs typeface="Arial" panose="020B0604020202020204" pitchFamily="34" charset="0"/>
              </a:rPr>
              <a:t>Performance is similar to performance on the test as a whole means this target is neither a relative strength nor a relative weakness. The group of students performed about as well on items from this target as they did on the rest of the test as a whole. 	</a:t>
            </a:r>
          </a:p>
          <a:p>
            <a:pPr eaLnBrk="1" fontAlgn="auto" hangingPunct="1"/>
            <a:endParaRPr lang="en-US" b="0" dirty="0">
              <a:latin typeface="Arial" panose="020B0604020202020204" pitchFamily="34" charset="0"/>
              <a:cs typeface="Arial" panose="020B0604020202020204" pitchFamily="34" charset="0"/>
            </a:endParaRPr>
          </a:p>
          <a:p>
            <a:pPr eaLnBrk="1" fontAlgn="auto" hangingPunct="1"/>
            <a:r>
              <a:rPr lang="en-US" b="0" dirty="0">
                <a:latin typeface="Arial" panose="020B0604020202020204" pitchFamily="34" charset="0"/>
                <a:cs typeface="Arial" panose="020B0604020202020204" pitchFamily="34" charset="0"/>
              </a:rPr>
              <a:t>Performance is worse than on the rest of the test means this target is a relative weakness. The group of students did not perform as well on items from this target as they did on the rest of the test as a whole. 	</a:t>
            </a:r>
          </a:p>
          <a:p>
            <a:pPr eaLnBrk="1" fontAlgn="auto" hangingPunct="1"/>
            <a:endParaRPr lang="en-US" b="0" dirty="0">
              <a:latin typeface="Arial" panose="020B0604020202020204" pitchFamily="34" charset="0"/>
              <a:cs typeface="Arial" panose="020B0604020202020204" pitchFamily="34" charset="0"/>
            </a:endParaRPr>
          </a:p>
          <a:p>
            <a:pPr eaLnBrk="1" fontAlgn="auto" hangingPunct="1"/>
            <a:r>
              <a:rPr lang="en-US" b="0" dirty="0">
                <a:latin typeface="Arial" panose="020B0604020202020204" pitchFamily="34" charset="0"/>
                <a:cs typeface="Arial" panose="020B0604020202020204" pitchFamily="34" charset="0"/>
              </a:rPr>
              <a:t>Insufficient</a:t>
            </a:r>
            <a:r>
              <a:rPr lang="en-US" b="0" baseline="0" dirty="0">
                <a:latin typeface="Arial" panose="020B0604020202020204" pitchFamily="34" charset="0"/>
                <a:cs typeface="Arial" panose="020B0604020202020204" pitchFamily="34" charset="0"/>
              </a:rPr>
              <a:t> Information </a:t>
            </a:r>
            <a:r>
              <a:rPr lang="en-US" b="0" dirty="0">
                <a:latin typeface="Arial" panose="020B0604020202020204" pitchFamily="34" charset="0"/>
                <a:cs typeface="Arial" panose="020B0604020202020204" pitchFamily="34" charset="0"/>
              </a:rPr>
              <a:t>means not enough information is available to determine whether this target is a relative strength or weakness. This could be due to too few items or too</a:t>
            </a:r>
            <a:r>
              <a:rPr lang="en-US" b="0" baseline="0" dirty="0">
                <a:latin typeface="Arial" panose="020B0604020202020204" pitchFamily="34" charset="0"/>
                <a:cs typeface="Arial" panose="020B0604020202020204" pitchFamily="34" charset="0"/>
              </a:rPr>
              <a:t> few students available to create a report.</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1119927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When viewing reports for Interim Assessment Blocks, you may view how the state, complex, school, teacher, and rosters performed on each of the blocks by selecting </a:t>
            </a:r>
            <a:r>
              <a:rPr lang="en-US" b="1" dirty="0">
                <a:solidFill>
                  <a:srgbClr val="2E4488"/>
                </a:solidFill>
                <a:latin typeface="Arial" panose="020B0604020202020204" pitchFamily="34" charset="0"/>
                <a:cs typeface="Arial" panose="020B0604020202020204" pitchFamily="34" charset="0"/>
              </a:rPr>
              <a:t>Blocks</a:t>
            </a:r>
            <a:r>
              <a:rPr lang="en-US" dirty="0">
                <a:solidFill>
                  <a:srgbClr val="2E4488"/>
                </a:solidFill>
                <a:latin typeface="Arial" panose="020B0604020202020204" pitchFamily="34" charset="0"/>
                <a:cs typeface="Arial" panose="020B0604020202020204" pitchFamily="34" charset="0"/>
              </a:rPr>
              <a:t> in the exploration menu’s “What” drop-down list. This report shows the number of students tested by block and the percentage in each block performance level.</a:t>
            </a:r>
          </a:p>
          <a:p>
            <a:pPr defTabSz="882762">
              <a:defRPr/>
            </a:pPr>
            <a:endParaRPr lang="en-US" dirty="0">
              <a:solidFill>
                <a:srgbClr val="2E4488"/>
              </a:solidFill>
              <a:latin typeface="Arial" panose="020B0604020202020204" pitchFamily="34" charset="0"/>
              <a:cs typeface="Arial" panose="020B0604020202020204" pitchFamily="34" charset="0"/>
            </a:endParaRPr>
          </a:p>
          <a:p>
            <a:pPr defTabSz="882762">
              <a:defRPr/>
            </a:pPr>
            <a:r>
              <a:rPr lang="en-US" sz="1200" b="1" u="sng" dirty="0">
                <a:solidFill>
                  <a:srgbClr val="00B050"/>
                </a:solidFill>
              </a:rPr>
              <a:t>Reminder:</a:t>
            </a:r>
            <a:r>
              <a:rPr lang="en-US" sz="1200" b="1" dirty="0">
                <a:solidFill>
                  <a:srgbClr val="00B050"/>
                </a:solidFill>
              </a:rPr>
              <a:t> </a:t>
            </a:r>
            <a:r>
              <a:rPr lang="en-US" sz="1200" dirty="0">
                <a:solidFill>
                  <a:srgbClr val="00B050"/>
                </a:solidFill>
              </a:rPr>
              <a:t>Results for all Interim Assessments from prior years remain available in ORS but Interim Assessment results from school year 2019-2020 are now reported in Centralized Reporting. Information about Interim Assessment Reports in ORS are included in this module for use when accessing these archived results.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951056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7352">
              <a:defRPr/>
            </a:pPr>
            <a:r>
              <a:rPr lang="en-US" dirty="0">
                <a:solidFill>
                  <a:srgbClr val="2E4488"/>
                </a:solidFill>
                <a:latin typeface="Arial" panose="020B0604020202020204" pitchFamily="34" charset="0"/>
                <a:cs typeface="Arial" panose="020B0604020202020204" pitchFamily="34" charset="0"/>
              </a:rPr>
              <a:t>You can </a:t>
            </a:r>
            <a:r>
              <a:rPr lang="en-US" dirty="0">
                <a:solidFill>
                  <a:schemeClr val="tx1"/>
                </a:solidFill>
                <a:latin typeface="Arial" panose="020B0604020202020204" pitchFamily="34" charset="0"/>
                <a:cs typeface="Arial" panose="020B0604020202020204" pitchFamily="34" charset="0"/>
              </a:rPr>
              <a:t>explore student performance over time</a:t>
            </a:r>
            <a:r>
              <a:rPr lang="en-US" dirty="0">
                <a:solidFill>
                  <a:srgbClr val="2E4488"/>
                </a:solidFill>
                <a:latin typeface="Arial" panose="020B0604020202020204" pitchFamily="34" charset="0"/>
                <a:cs typeface="Arial" panose="020B0604020202020204" pitchFamily="34" charset="0"/>
              </a:rPr>
              <a:t> by clicking the magnifying glass next to a school, teacher, roster, or student; and then selecting </a:t>
            </a:r>
            <a:r>
              <a:rPr lang="en-US" b="1" dirty="0">
                <a:solidFill>
                  <a:srgbClr val="2E4488"/>
                </a:solidFill>
                <a:latin typeface="Arial" panose="020B0604020202020204" pitchFamily="34" charset="0"/>
                <a:cs typeface="Arial" panose="020B0604020202020204" pitchFamily="34" charset="0"/>
              </a:rPr>
              <a:t>Trend</a:t>
            </a:r>
            <a:r>
              <a:rPr lang="en-US" dirty="0">
                <a:solidFill>
                  <a:srgbClr val="2E4488"/>
                </a:solidFill>
                <a:latin typeface="Arial" panose="020B0604020202020204" pitchFamily="34" charset="0"/>
                <a:cs typeface="Arial" panose="020B0604020202020204" pitchFamily="34" charset="0"/>
              </a:rPr>
              <a:t> in the exploration menu’s “When” drop-down list. This is a sample complex trend report. I</a:t>
            </a:r>
            <a:r>
              <a:rPr lang="en-US" dirty="0">
                <a:latin typeface="Arial" panose="020B0604020202020204" pitchFamily="34" charset="0"/>
                <a:cs typeface="Arial" panose="020B0604020202020204" pitchFamily="34" charset="0"/>
              </a:rPr>
              <a:t>n addition to displaying the average scale score and achievement level, you can now choose to view the percentage of students proficient in a roster, school, or complex by selecting </a:t>
            </a:r>
            <a:r>
              <a:rPr lang="en-US" b="1" dirty="0">
                <a:latin typeface="Arial" panose="020B0604020202020204" pitchFamily="34" charset="0"/>
                <a:cs typeface="Arial" panose="020B0604020202020204" pitchFamily="34" charset="0"/>
              </a:rPr>
              <a:t>Percent</a:t>
            </a:r>
            <a:r>
              <a:rPr lang="en-US" b="1" baseline="0" dirty="0">
                <a:latin typeface="Arial" panose="020B0604020202020204" pitchFamily="34" charset="0"/>
                <a:cs typeface="Arial" panose="020B0604020202020204" pitchFamily="34" charset="0"/>
              </a:rPr>
              <a:t> Proficient </a:t>
            </a:r>
            <a:r>
              <a:rPr lang="en-US" baseline="0" dirty="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Trend Data </a:t>
            </a:r>
            <a:r>
              <a:rPr lang="en-US" dirty="0">
                <a:latin typeface="Arial" panose="020B0604020202020204" pitchFamily="34" charset="0"/>
                <a:cs typeface="Arial" panose="020B0604020202020204" pitchFamily="34" charset="0"/>
              </a:rPr>
              <a:t>drop-down</a:t>
            </a:r>
            <a:r>
              <a:rPr lang="en-US" baseline="0" dirty="0">
                <a:latin typeface="Arial" panose="020B0604020202020204" pitchFamily="34" charset="0"/>
                <a:cs typeface="Arial" panose="020B0604020202020204" pitchFamily="34" charset="0"/>
              </a:rPr>
              <a:t> list and then clicking </a:t>
            </a:r>
            <a:r>
              <a:rPr lang="en-US" b="1" baseline="0"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a:t>
            </a:r>
            <a:endParaRPr lang="en-US" dirty="0">
              <a:solidFill>
                <a:srgbClr val="2E4488"/>
              </a:solidFill>
              <a:latin typeface="Arial" panose="020B0604020202020204" pitchFamily="34" charset="0"/>
              <a:cs typeface="Arial" panose="020B0604020202020204" pitchFamily="34" charset="0"/>
            </a:endParaRPr>
          </a:p>
          <a:p>
            <a:pPr defTabSz="887352">
              <a:defRPr/>
            </a:pPr>
            <a:endParaRPr lang="en-US" dirty="0">
              <a:solidFill>
                <a:srgbClr val="2E4488"/>
              </a:solidFill>
              <a:latin typeface="Arial" panose="020B0604020202020204" pitchFamily="34" charset="0"/>
              <a:cs typeface="Arial" panose="020B0604020202020204" pitchFamily="34" charset="0"/>
            </a:endParaRPr>
          </a:p>
          <a:p>
            <a:pPr defTabSz="887352">
              <a:defRPr/>
            </a:pPr>
            <a:r>
              <a:rPr lang="en-US" dirty="0">
                <a:solidFill>
                  <a:schemeClr val="tx1"/>
                </a:solidFill>
                <a:latin typeface="Arial" panose="020B0604020202020204" pitchFamily="34" charset="0"/>
                <a:cs typeface="Arial" panose="020B0604020202020204" pitchFamily="34" charset="0"/>
              </a:rPr>
              <a:t>You can use the “Who,” “What,”</a:t>
            </a:r>
            <a:r>
              <a:rPr lang="en-US" baseline="0" dirty="0">
                <a:solidFill>
                  <a:schemeClr val="tx1"/>
                </a:solidFill>
                <a:latin typeface="Arial" panose="020B0604020202020204" pitchFamily="34" charset="0"/>
                <a:cs typeface="Arial" panose="020B0604020202020204" pitchFamily="34" charset="0"/>
              </a:rPr>
              <a:t> and </a:t>
            </a:r>
            <a:r>
              <a:rPr lang="en-US" dirty="0">
                <a:solidFill>
                  <a:schemeClr val="tx1"/>
                </a:solidFill>
                <a:latin typeface="Arial" panose="020B0604020202020204" pitchFamily="34" charset="0"/>
                <a:cs typeface="Arial" panose="020B0604020202020204" pitchFamily="34" charset="0"/>
              </a:rPr>
              <a:t>“When” drop-down lists together</a:t>
            </a:r>
            <a:r>
              <a:rPr lang="en-US" baseline="0" dirty="0">
                <a:solidFill>
                  <a:schemeClr val="tx1"/>
                </a:solidFill>
                <a:latin typeface="Arial" panose="020B0604020202020204" pitchFamily="34" charset="0"/>
                <a:cs typeface="Arial" panose="020B0604020202020204" pitchFamily="34" charset="0"/>
              </a:rPr>
              <a:t> to show different kinds of data in </a:t>
            </a:r>
            <a:r>
              <a:rPr lang="en-US" dirty="0">
                <a:solidFill>
                  <a:schemeClr val="tx1"/>
                </a:solidFill>
                <a:latin typeface="Arial" panose="020B0604020202020204" pitchFamily="34" charset="0"/>
                <a:cs typeface="Arial" panose="020B0604020202020204" pitchFamily="34" charset="0"/>
              </a:rPr>
              <a:t>a graph across time. </a:t>
            </a:r>
            <a:r>
              <a:rPr lang="en-US" dirty="0">
                <a:latin typeface="Arial" panose="020B0604020202020204" pitchFamily="34" charset="0"/>
                <a:cs typeface="Arial" panose="020B0604020202020204" pitchFamily="34" charset="0"/>
              </a:rPr>
              <a:t>The trend report is set to plot summative and interim administrations on the graph by default. However, you may choose to plot only the currently selected test by choosing </a:t>
            </a:r>
            <a:r>
              <a:rPr lang="en-US" b="1" dirty="0">
                <a:latin typeface="Arial" panose="020B0604020202020204" pitchFamily="34" charset="0"/>
                <a:cs typeface="Arial" panose="020B0604020202020204" pitchFamily="34" charset="0"/>
              </a:rPr>
              <a:t>Selected Test </a:t>
            </a:r>
            <a:r>
              <a:rPr lang="en-US" b="0"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Display </a:t>
            </a:r>
            <a:r>
              <a:rPr lang="en-US" b="0" dirty="0">
                <a:latin typeface="Arial" panose="020B0604020202020204" pitchFamily="34" charset="0"/>
                <a:cs typeface="Arial" panose="020B0604020202020204" pitchFamily="34" charset="0"/>
              </a:rPr>
              <a:t>drop-down list, and then </a:t>
            </a:r>
            <a:r>
              <a:rPr lang="en-US" baseline="0"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licking </a:t>
            </a: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a:t>
            </a:r>
          </a:p>
          <a:p>
            <a:pPr defTabSz="887352">
              <a:defRPr/>
            </a:pP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425228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Trend reports are interactive. You can choose the tests,</a:t>
            </a:r>
            <a:r>
              <a:rPr lang="en-US" baseline="0" dirty="0">
                <a:latin typeface="Arial" panose="020B0604020202020204" pitchFamily="34" charset="0"/>
                <a:cs typeface="Arial" panose="020B0604020202020204" pitchFamily="34" charset="0"/>
              </a:rPr>
              <a:t> entities, and categories </a:t>
            </a:r>
            <a:r>
              <a:rPr lang="en-US" dirty="0">
                <a:latin typeface="Arial" panose="020B0604020202020204" pitchFamily="34" charset="0"/>
                <a:cs typeface="Arial" panose="020B0604020202020204" pitchFamily="34" charset="0"/>
              </a:rPr>
              <a:t>that should be plotted on the graph. </a:t>
            </a:r>
          </a:p>
          <a:p>
            <a:endParaRPr lang="en-US" dirty="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You may select up to five entities to compare at one time by checking the required</a:t>
            </a:r>
            <a:r>
              <a:rPr lang="en-US" baseline="0" dirty="0">
                <a:latin typeface="Arial" panose="020B0604020202020204" pitchFamily="34" charset="0"/>
                <a:cs typeface="Arial" panose="020B0604020202020204" pitchFamily="34" charset="0"/>
              </a:rPr>
              <a:t> boxes from the Choose Who to Graph section</a:t>
            </a:r>
            <a:r>
              <a:rPr lang="en-US" dirty="0">
                <a:latin typeface="Arial" panose="020B0604020202020204" pitchFamily="34" charset="0"/>
                <a:cs typeface="Arial" panose="020B0604020202020204" pitchFamily="34" charset="0"/>
              </a:rPr>
              <a:t>. A color-coded trend line for each selected entity will appear on the graph.</a:t>
            </a:r>
          </a:p>
          <a:p>
            <a:pPr marL="166379" indent="-166379">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You may also choose to plot data points for a subgroup, such as ethnicity, by using the </a:t>
            </a:r>
            <a:r>
              <a:rPr lang="en-US" b="1" dirty="0">
                <a:latin typeface="Arial" panose="020B0604020202020204" pitchFamily="34" charset="0"/>
                <a:cs typeface="Arial" panose="020B0604020202020204" pitchFamily="34" charset="0"/>
              </a:rPr>
              <a:t>Breakdown By</a:t>
            </a:r>
            <a:r>
              <a:rPr lang="en-US" b="1" baseline="0"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drop-down list near the top of the report.</a:t>
            </a:r>
            <a:r>
              <a:rPr lang="en-US" dirty="0">
                <a:latin typeface="Arial" panose="020B0604020202020204" pitchFamily="34" charset="0"/>
                <a:cs typeface="Arial" panose="020B0604020202020204" pitchFamily="34" charset="0"/>
              </a:rPr>
              <a:t> </a:t>
            </a:r>
          </a:p>
          <a:p>
            <a:pPr marL="166379" indent="-166379">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You may select the overall test subject data (which is selected</a:t>
            </a:r>
            <a:r>
              <a:rPr lang="en-US" baseline="0" dirty="0">
                <a:latin typeface="Arial" panose="020B0604020202020204" pitchFamily="34" charset="0"/>
                <a:cs typeface="Arial" panose="020B0604020202020204" pitchFamily="34" charset="0"/>
              </a:rPr>
              <a:t> by </a:t>
            </a:r>
            <a:r>
              <a:rPr lang="en-US" dirty="0">
                <a:latin typeface="Arial" panose="020B0604020202020204" pitchFamily="34" charset="0"/>
                <a:cs typeface="Arial" panose="020B0604020202020204" pitchFamily="34" charset="0"/>
              </a:rPr>
              <a:t>default) or individual reporting categories to plot from the What to Graph section. </a:t>
            </a:r>
          </a:p>
          <a:p>
            <a:pPr marL="166379" indent="-166379">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b="0" dirty="0">
                <a:latin typeface="Arial" panose="020B0604020202020204" pitchFamily="34" charset="0"/>
                <a:cs typeface="Arial" panose="020B0604020202020204" pitchFamily="34" charset="0"/>
              </a:rPr>
              <a:t>Finally, y</a:t>
            </a:r>
            <a:r>
              <a:rPr lang="en-US" dirty="0">
                <a:latin typeface="Arial" panose="020B0604020202020204" pitchFamily="34" charset="0"/>
                <a:cs typeface="Arial" panose="020B0604020202020204" pitchFamily="34" charset="0"/>
              </a:rPr>
              <a:t>ou may temporarily hide a trend line to better view data. Click the trends you want to hide from the trend reports legend box below the graph.</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trend you have selected will become grayed out and the line will disappear from the graph. To display the trend line again, click the trend name again.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815191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Reports &amp; Files </a:t>
            </a:r>
            <a:r>
              <a:rPr lang="en-US" dirty="0">
                <a:latin typeface="Arial" panose="020B0604020202020204" pitchFamily="34" charset="0"/>
                <a:cs typeface="Arial" panose="020B0604020202020204" pitchFamily="34" charset="0"/>
              </a:rPr>
              <a:t>drop-down menu provides access to additional reports through the Summary Statistics and Retrieve Student Results pages.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will discuss how these pages function in more detail on the following slides.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1453033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The Summary Statistics section displays statistics for students who have tested for a selected test by administration year and test name.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To generate a summary statistics report,</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click the </a:t>
            </a:r>
            <a:r>
              <a:rPr lang="en-US" b="1" i="0" dirty="0">
                <a:solidFill>
                  <a:schemeClr val="tx1"/>
                </a:solidFill>
                <a:latin typeface="Arial" panose="020B0604020202020204" pitchFamily="34" charset="0"/>
                <a:cs typeface="Arial" panose="020B0604020202020204" pitchFamily="34" charset="0"/>
              </a:rPr>
              <a:t>Reports &amp;</a:t>
            </a:r>
            <a:r>
              <a:rPr lang="en-US" b="1" i="0" baseline="0" dirty="0">
                <a:solidFill>
                  <a:schemeClr val="tx1"/>
                </a:solidFill>
                <a:latin typeface="Arial" panose="020B0604020202020204" pitchFamily="34" charset="0"/>
                <a:cs typeface="Arial" panose="020B0604020202020204" pitchFamily="34" charset="0"/>
              </a:rPr>
              <a:t> Files</a:t>
            </a:r>
            <a:r>
              <a:rPr lang="en-US" b="1" i="1"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drop-down list</a:t>
            </a:r>
            <a:r>
              <a:rPr lang="en-US" baseline="0" dirty="0">
                <a:solidFill>
                  <a:schemeClr val="tx1"/>
                </a:solidFill>
                <a:latin typeface="Arial" panose="020B0604020202020204" pitchFamily="34" charset="0"/>
                <a:cs typeface="Arial" panose="020B0604020202020204" pitchFamily="34" charset="0"/>
              </a:rPr>
              <a:t> and</a:t>
            </a:r>
            <a:r>
              <a:rPr lang="en-US" dirty="0">
                <a:solidFill>
                  <a:schemeClr val="tx1"/>
                </a:solidFill>
                <a:latin typeface="Arial" panose="020B0604020202020204" pitchFamily="34" charset="0"/>
                <a:cs typeface="Arial" panose="020B0604020202020204" pitchFamily="34" charset="0"/>
              </a:rPr>
              <a:t> select </a:t>
            </a:r>
            <a:r>
              <a:rPr lang="en-US" b="1" dirty="0">
                <a:solidFill>
                  <a:schemeClr val="tx1"/>
                </a:solidFill>
                <a:latin typeface="Arial" panose="020B0604020202020204" pitchFamily="34" charset="0"/>
                <a:cs typeface="Arial" panose="020B0604020202020204" pitchFamily="34" charset="0"/>
              </a:rPr>
              <a:t>Summary Statistics</a:t>
            </a:r>
            <a:r>
              <a:rPr lang="en-US" dirty="0">
                <a:solidFill>
                  <a:schemeClr val="tx1"/>
                </a:solidFill>
                <a:latin typeface="Arial" panose="020B0604020202020204" pitchFamily="34" charset="0"/>
                <a:cs typeface="Arial" panose="020B0604020202020204" pitchFamily="34" charset="0"/>
              </a:rPr>
              <a:t>. Select the test, administration, and test name</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for your report. Finally, click </a:t>
            </a:r>
            <a:r>
              <a:rPr lang="en-US" b="1" dirty="0">
                <a:solidFill>
                  <a:schemeClr val="tx1"/>
                </a:solidFill>
                <a:latin typeface="Arial" panose="020B0604020202020204" pitchFamily="34" charset="0"/>
                <a:cs typeface="Arial" panose="020B0604020202020204" pitchFamily="34" charset="0"/>
              </a:rPr>
              <a:t>Generate Report</a:t>
            </a:r>
            <a:r>
              <a:rPr lang="en-US" b="0" baseline="0" dirty="0">
                <a:solidFill>
                  <a:schemeClr val="tx1"/>
                </a:solidFill>
                <a:latin typeface="Arial" panose="020B0604020202020204" pitchFamily="34" charset="0"/>
                <a:cs typeface="Arial" panose="020B0604020202020204" pitchFamily="34" charset="0"/>
              </a:rPr>
              <a:t> t</a:t>
            </a:r>
            <a:r>
              <a:rPr lang="en-US" dirty="0">
                <a:solidFill>
                  <a:schemeClr val="tx1"/>
                </a:solidFill>
                <a:latin typeface="Arial" panose="020B0604020202020204" pitchFamily="34" charset="0"/>
                <a:cs typeface="Arial" panose="020B0604020202020204" pitchFamily="34" charset="0"/>
              </a:rPr>
              <a:t>o view the report on your screen. </a:t>
            </a:r>
          </a:p>
          <a:p>
            <a:endParaRPr lang="en-US"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report will show the number of students at each opportunity, as shown in this sample report. For example, students at “Opportunity 0” have not taken the test, students at “Opportunity 1” have taken the test once, and so on. </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4269465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From the Retrieve</a:t>
            </a:r>
            <a:r>
              <a:rPr lang="en-US" baseline="0" dirty="0">
                <a:latin typeface="Arial" panose="020B0604020202020204" pitchFamily="34" charset="0"/>
                <a:cs typeface="Arial" panose="020B0604020202020204" pitchFamily="34" charset="0"/>
              </a:rPr>
              <a:t> Student Results section, </a:t>
            </a:r>
            <a:r>
              <a:rPr lang="en-US" dirty="0">
                <a:latin typeface="Arial" panose="020B0604020202020204" pitchFamily="34" charset="0"/>
                <a:cs typeface="Arial" panose="020B0604020202020204" pitchFamily="34" charset="0"/>
              </a:rPr>
              <a:t>you can download a ZIP file containing individual</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PDFs of each Individual</a:t>
            </a:r>
            <a:r>
              <a:rPr lang="en-US" baseline="0" dirty="0">
                <a:latin typeface="Arial" panose="020B0604020202020204" pitchFamily="34" charset="0"/>
                <a:cs typeface="Arial" panose="020B0604020202020204" pitchFamily="34" charset="0"/>
              </a:rPr>
              <a:t> Student Report </a:t>
            </a:r>
            <a:r>
              <a:rPr lang="en-US" dirty="0">
                <a:latin typeface="Arial" panose="020B0604020202020204" pitchFamily="34" charset="0"/>
                <a:cs typeface="Arial" panose="020B0604020202020204" pitchFamily="34" charset="0"/>
              </a:rPr>
              <a:t>for all the students associated with the selected school. The ZIP file will include a CSV manifest that lists all the PDFs included in the ZIP file.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also download student data files for a selected testing window by complex, school, teacher, or roster. The data file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contains students’ personal information, including enrolled school and grade level, and the selected test scores and claim scale scores, if applicable. You can download the data file in Excel</a:t>
            </a:r>
            <a:r>
              <a:rPr lang="en-US" baseline="0" dirty="0">
                <a:latin typeface="Arial" panose="020B0604020202020204" pitchFamily="34" charset="0"/>
                <a:cs typeface="Arial" panose="020B0604020202020204" pitchFamily="34" charset="0"/>
              </a:rPr>
              <a:t> or CSV </a:t>
            </a:r>
            <a:r>
              <a:rPr lang="en-US" dirty="0">
                <a:latin typeface="Arial" panose="020B0604020202020204" pitchFamily="34" charset="0"/>
                <a:cs typeface="Arial" panose="020B0604020202020204" pitchFamily="34" charset="0"/>
              </a:rPr>
              <a:t>format.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generate a report, click the </a:t>
            </a:r>
            <a:r>
              <a:rPr lang="en-US" b="1" i="0" dirty="0">
                <a:latin typeface="Arial" panose="020B0604020202020204" pitchFamily="34" charset="0"/>
                <a:cs typeface="Arial" panose="020B0604020202020204" pitchFamily="34" charset="0"/>
              </a:rPr>
              <a:t>Reports &amp;</a:t>
            </a:r>
            <a:r>
              <a:rPr lang="en-US" b="1" i="0" baseline="0" dirty="0">
                <a:latin typeface="Arial" panose="020B0604020202020204" pitchFamily="34" charset="0"/>
                <a:cs typeface="Arial" panose="020B0604020202020204" pitchFamily="34" charset="0"/>
              </a:rPr>
              <a:t> Files</a:t>
            </a:r>
            <a:r>
              <a:rPr lang="en-US" dirty="0">
                <a:latin typeface="Arial" panose="020B0604020202020204" pitchFamily="34" charset="0"/>
                <a:cs typeface="Arial" panose="020B0604020202020204" pitchFamily="34" charset="0"/>
              </a:rPr>
              <a:t> drop-down list and select </a:t>
            </a:r>
            <a:r>
              <a:rPr lang="en-US" b="1" dirty="0">
                <a:latin typeface="Arial" panose="020B0604020202020204" pitchFamily="34" charset="0"/>
                <a:cs typeface="Arial" panose="020B0604020202020204" pitchFamily="34" charset="0"/>
              </a:rPr>
              <a:t>Retrieve Student Results</a:t>
            </a:r>
            <a:r>
              <a:rPr lang="en-US" dirty="0">
                <a:latin typeface="Arial" panose="020B0604020202020204" pitchFamily="34" charset="0"/>
                <a:cs typeface="Arial" panose="020B0604020202020204" pitchFamily="34" charset="0"/>
              </a:rPr>
              <a:t>. Next,</a:t>
            </a:r>
            <a:r>
              <a:rPr lang="en-US" baseline="0" dirty="0">
                <a:latin typeface="Arial" panose="020B0604020202020204" pitchFamily="34" charset="0"/>
                <a:cs typeface="Arial" panose="020B0604020202020204" pitchFamily="34" charset="0"/>
              </a:rPr>
              <a:t> s</a:t>
            </a:r>
            <a:r>
              <a:rPr lang="en-US" dirty="0">
                <a:latin typeface="Arial" panose="020B0604020202020204" pitchFamily="34" charset="0"/>
                <a:cs typeface="Arial" panose="020B0604020202020204" pitchFamily="34" charset="0"/>
              </a:rPr>
              <a:t>elect a report from the </a:t>
            </a:r>
            <a:r>
              <a:rPr lang="en-US" b="1" i="0" dirty="0">
                <a:latin typeface="Arial" panose="020B0604020202020204" pitchFamily="34" charset="0"/>
                <a:cs typeface="Arial" panose="020B0604020202020204" pitchFamily="34" charset="0"/>
              </a:rPr>
              <a:t>Report Type </a:t>
            </a:r>
            <a:r>
              <a:rPr lang="en-US" dirty="0">
                <a:latin typeface="Arial" panose="020B0604020202020204" pitchFamily="34" charset="0"/>
                <a:cs typeface="Arial" panose="020B0604020202020204" pitchFamily="34" charset="0"/>
              </a:rPr>
              <a:t>drop-down</a:t>
            </a:r>
            <a:r>
              <a:rPr lang="en-US" baseline="0" dirty="0">
                <a:latin typeface="Arial" panose="020B0604020202020204" pitchFamily="34" charset="0"/>
                <a:cs typeface="Arial" panose="020B0604020202020204" pitchFamily="34" charset="0"/>
              </a:rPr>
              <a:t> list. You may download either </a:t>
            </a:r>
            <a:r>
              <a:rPr lang="en-US" b="1" baseline="0" dirty="0">
                <a:latin typeface="Arial" panose="020B0604020202020204" pitchFamily="34" charset="0"/>
                <a:cs typeface="Arial" panose="020B0604020202020204" pitchFamily="34" charset="0"/>
              </a:rPr>
              <a:t>Student Data</a:t>
            </a:r>
            <a:r>
              <a:rPr lang="en-US" baseline="0" dirty="0">
                <a:latin typeface="Arial" panose="020B0604020202020204" pitchFamily="34" charset="0"/>
                <a:cs typeface="Arial" panose="020B0604020202020204" pitchFamily="34" charset="0"/>
              </a:rPr>
              <a:t> or </a:t>
            </a:r>
            <a:r>
              <a:rPr lang="en-US" b="1" baseline="0" dirty="0">
                <a:latin typeface="Arial" panose="020B0604020202020204" pitchFamily="34" charset="0"/>
                <a:cs typeface="Arial" panose="020B0604020202020204" pitchFamily="34" charset="0"/>
              </a:rPr>
              <a:t>PDFs of Student Reports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Finally, select the parameters for your file from</a:t>
            </a:r>
            <a:r>
              <a:rPr lang="en-US" baseline="0" dirty="0">
                <a:latin typeface="Arial" panose="020B0604020202020204" pitchFamily="34" charset="0"/>
                <a:cs typeface="Arial" panose="020B0604020202020204" pitchFamily="34" charset="0"/>
              </a:rPr>
              <a:t> the available drop-down lists and c</a:t>
            </a:r>
            <a:r>
              <a:rPr lang="en-US" dirty="0">
                <a:latin typeface="Arial" panose="020B0604020202020204" pitchFamily="34" charset="0"/>
                <a:cs typeface="Arial" panose="020B0604020202020204" pitchFamily="34" charset="0"/>
              </a:rPr>
              <a:t>lick </a:t>
            </a:r>
            <a:r>
              <a:rPr lang="en-US" b="1" dirty="0">
                <a:latin typeface="Arial" panose="020B0604020202020204" pitchFamily="34" charset="0"/>
                <a:cs typeface="Arial" panose="020B0604020202020204" pitchFamily="34" charset="0"/>
              </a:rPr>
              <a:t>Export to Inbox</a:t>
            </a:r>
            <a:r>
              <a:rPr lang="en-US" dirty="0">
                <a:latin typeface="Arial" panose="020B0604020202020204" pitchFamily="34" charset="0"/>
                <a:cs typeface="Arial" panose="020B0604020202020204" pitchFamily="34" charset="0"/>
              </a:rPr>
              <a:t>. You will receive an email once the file is ready. W</a:t>
            </a:r>
            <a:r>
              <a:rPr lang="en-US" baseline="0" dirty="0">
                <a:latin typeface="Arial" panose="020B0604020202020204" pitchFamily="34" charset="0"/>
                <a:cs typeface="Arial" panose="020B0604020202020204" pitchFamily="34" charset="0"/>
              </a:rPr>
              <a:t>hen your file is </a:t>
            </a:r>
            <a:r>
              <a:rPr lang="en-US" dirty="0">
                <a:latin typeface="Arial" panose="020B0604020202020204" pitchFamily="34" charset="0"/>
                <a:cs typeface="Arial" panose="020B0604020202020204" pitchFamily="34" charset="0"/>
              </a:rPr>
              <a:t>ready, click </a:t>
            </a:r>
            <a:r>
              <a:rPr lang="en-US" b="1" dirty="0">
                <a:latin typeface="Arial" panose="020B0604020202020204" pitchFamily="34" charset="0"/>
                <a:cs typeface="Arial" panose="020B0604020202020204" pitchFamily="34" charset="0"/>
              </a:rPr>
              <a:t>Inbox</a:t>
            </a:r>
            <a:r>
              <a:rPr lang="en-US" dirty="0">
                <a:latin typeface="Arial" panose="020B0604020202020204" pitchFamily="34" charset="0"/>
                <a:cs typeface="Arial" panose="020B0604020202020204" pitchFamily="34" charset="0"/>
              </a:rPr>
              <a:t> in the banner to access your file. Click on the file to download to your computer. Your file will continue to be available for 30 days in ORS.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2646731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can search for a student’s score reports by student ID or by name. This is especially useful if you need to find a student’s score reports, but do not know the student’s grade or school.</a:t>
            </a:r>
            <a:r>
              <a:rPr lang="en-US" baseline="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search for multiple students at once, you can enter multiple SSID numbers separated by commas in the search field.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261154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t>
            </a:r>
            <a:r>
              <a:rPr lang="en-US" b="0" i="0" dirty="0">
                <a:latin typeface="Arial" panose="020B0604020202020204" pitchFamily="34" charset="0"/>
                <a:cs typeface="Arial" panose="020B0604020202020204" pitchFamily="34" charset="0"/>
              </a:rPr>
              <a:t>Student Search Results </a:t>
            </a:r>
            <a:r>
              <a:rPr lang="en-US" dirty="0">
                <a:latin typeface="Arial" panose="020B0604020202020204" pitchFamily="34" charset="0"/>
                <a:cs typeface="Arial" panose="020B0604020202020204" pitchFamily="34" charset="0"/>
              </a:rPr>
              <a:t>page will show a list of students who match your search criteria. </a:t>
            </a:r>
          </a:p>
          <a:p>
            <a:pPr marL="165518" indent="-165518">
              <a:buFont typeface="Arial" panose="020B0604020202020204" pitchFamily="34" charset="0"/>
              <a:buChar char="•"/>
            </a:pPr>
            <a:r>
              <a:rPr lang="en-US" dirty="0">
                <a:latin typeface="Arial" panose="020B0604020202020204" pitchFamily="34" charset="0"/>
                <a:cs typeface="Arial" panose="020B0604020202020204" pitchFamily="34" charset="0"/>
              </a:rPr>
              <a:t>To view all tests taken by a student,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click</a:t>
            </a:r>
            <a:r>
              <a:rPr lang="en-US" baseline="0" dirty="0">
                <a:latin typeface="Arial" panose="020B0604020202020204" pitchFamily="34" charset="0"/>
                <a:cs typeface="Arial" panose="020B0604020202020204" pitchFamily="34" charset="0"/>
              </a:rPr>
              <a:t> the plus sign. </a:t>
            </a:r>
          </a:p>
          <a:p>
            <a:pPr marL="165518" indent="-165518">
              <a:buFont typeface="Arial" panose="020B0604020202020204" pitchFamily="34" charset="0"/>
              <a:buChar char="•"/>
            </a:pPr>
            <a:r>
              <a:rPr lang="en-US" baseline="0" dirty="0">
                <a:latin typeface="Arial" panose="020B0604020202020204" pitchFamily="34" charset="0"/>
                <a:cs typeface="Arial" panose="020B0604020202020204" pitchFamily="34" charset="0"/>
              </a:rPr>
              <a:t>To view a student’s score report for a particular test, click the test name.</a:t>
            </a:r>
          </a:p>
          <a:p>
            <a:pPr marL="165518" indent="-165518">
              <a:buFont typeface="Arial" panose="020B0604020202020204" pitchFamily="34" charset="0"/>
              <a:buChar char="•"/>
            </a:pPr>
            <a:r>
              <a:rPr lang="en-US" baseline="0" dirty="0">
                <a:latin typeface="Arial" panose="020B0604020202020204" pitchFamily="34" charset="0"/>
                <a:cs typeface="Arial" panose="020B0604020202020204" pitchFamily="34" charset="0"/>
              </a:rPr>
              <a:t>To select a test for printing, mark the checkbox next to the test name.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226115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There are some key differences between the ORS and the Centralized Reporting system.</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ORS may be used to access score reports for any assessment. ORS is used for high-level student, roster, school, complex, and complex area score reporting. Users may export student score data for all tested grades contained in one spreadsheet. Individual Student Reports for all end-of-year tests may be viewed or printed from ORS.</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Centralized Reporting System produces detailed, item-level reports for the Smarter Balanced and NGSS Interim Assessments, allowing users to view individual items and students’ actual responses. It is specifically for gauging student performance on the Interim Assessment Blocks (</a:t>
            </a:r>
            <a:r>
              <a:rPr lang="en-US" baseline="0" dirty="0" err="1">
                <a:latin typeface="Arial" panose="020B0604020202020204" pitchFamily="34" charset="0"/>
                <a:cs typeface="Arial" panose="020B0604020202020204" pitchFamily="34" charset="0"/>
              </a:rPr>
              <a:t>IABs</a:t>
            </a:r>
            <a:r>
              <a:rPr lang="en-US" baseline="0" dirty="0">
                <a:latin typeface="Arial" panose="020B0604020202020204" pitchFamily="34" charset="0"/>
                <a:cs typeface="Arial" panose="020B0604020202020204" pitchFamily="34" charset="0"/>
              </a:rPr>
              <a:t>), Interim Comprehensive Assessments (</a:t>
            </a:r>
            <a:r>
              <a:rPr lang="en-US" baseline="0" dirty="0" err="1">
                <a:latin typeface="Arial" panose="020B0604020202020204" pitchFamily="34" charset="0"/>
                <a:cs typeface="Arial" panose="020B0604020202020204" pitchFamily="34" charset="0"/>
              </a:rPr>
              <a:t>ICAs</a:t>
            </a:r>
            <a:r>
              <a:rPr lang="en-US" baseline="0" dirty="0">
                <a:latin typeface="Arial" panose="020B0604020202020204" pitchFamily="34" charset="0"/>
                <a:cs typeface="Arial" panose="020B0604020202020204" pitchFamily="34" charset="0"/>
              </a:rPr>
              <a:t>), and NGSS Interim Assessments. Item-level data from Centralized Reporting may be used as a valuable tool and source of guidance to tailor classroom instruction based on students’ individual performance on IABs and ICAs.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**Note: Information about the Interim Assessment Reports in ORS are included in this training module only for use when accessing archived test results. </a:t>
            </a:r>
            <a:r>
              <a:rPr lang="en-US" b="1" baseline="0" dirty="0">
                <a:latin typeface="Arial" panose="020B0604020202020204" pitchFamily="34" charset="0"/>
                <a:cs typeface="Arial" panose="020B0604020202020204" pitchFamily="34" charset="0"/>
              </a:rPr>
              <a:t>Results for all Smarter Balanced and NGSS Interim Assessment administered in school year 2019-2020 will be reported in the Centralized Reporting system.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064650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From the Student Search Results page, you can also print Individual Student Reports (ISRs).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you select the test or tests you want to print, as shown on the previous slide, click the </a:t>
            </a:r>
            <a:r>
              <a:rPr lang="en-US" b="1" dirty="0">
                <a:latin typeface="Arial" panose="020B0604020202020204" pitchFamily="34" charset="0"/>
                <a:cs typeface="Arial" panose="020B0604020202020204" pitchFamily="34" charset="0"/>
              </a:rPr>
              <a:t>Print Selected Tests </a:t>
            </a:r>
            <a:r>
              <a:rPr lang="en-US" dirty="0">
                <a:latin typeface="Arial" panose="020B0604020202020204" pitchFamily="34" charset="0"/>
                <a:cs typeface="Arial" panose="020B0604020202020204" pitchFamily="34" charset="0"/>
              </a:rPr>
              <a:t>box. A Print Options pop-up window will appear. Select the desired options and click Print. A PDF file will be downloaded to the Inbox.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1922637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On the next few slides, we</a:t>
            </a:r>
            <a:r>
              <a:rPr lang="en-US" baseline="0" dirty="0">
                <a:latin typeface="Arial" panose="020B0604020202020204" pitchFamily="34" charset="0"/>
                <a:cs typeface="Arial" panose="020B0604020202020204" pitchFamily="34" charset="0"/>
              </a:rPr>
              <a:t> will discuss adding, viewing, and editing rosters.</a:t>
            </a: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A roster is a collection of students sharing a similar characteristic who are assigned to a specific teacher. Rosters typically represent classrooms but can also be used to group students with special needs or students participating in particular activities or programs. You can view how a roster of students performed on a test by selecting </a:t>
            </a:r>
            <a:r>
              <a:rPr lang="en-US" b="1" dirty="0">
                <a:latin typeface="Arial" panose="020B0604020202020204" pitchFamily="34" charset="0"/>
                <a:cs typeface="Arial" panose="020B0604020202020204" pitchFamily="34" charset="0"/>
              </a:rPr>
              <a:t>Roster</a:t>
            </a:r>
            <a:r>
              <a:rPr lang="en-US" dirty="0">
                <a:latin typeface="Arial" panose="020B0604020202020204" pitchFamily="34" charset="0"/>
                <a:cs typeface="Arial" panose="020B0604020202020204" pitchFamily="34" charset="0"/>
              </a:rPr>
              <a:t> in the “Who” drop-down list in the Score Reports exploration menu.</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Based on your user role, you may be able to create and edit rosters, which can be done in TIDE and in ORS. For some users, rosters may need to be created in TIDE before data can be viewed in ORS.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view or edit a roster of students, click the </a:t>
            </a:r>
            <a:r>
              <a:rPr lang="en-US" b="1" dirty="0">
                <a:latin typeface="Arial" panose="020B0604020202020204" pitchFamily="34" charset="0"/>
                <a:cs typeface="Arial" panose="020B0604020202020204" pitchFamily="34" charset="0"/>
              </a:rPr>
              <a:t>View/Edit Rosters</a:t>
            </a:r>
            <a:r>
              <a:rPr lang="en-US" dirty="0">
                <a:latin typeface="Arial" panose="020B0604020202020204" pitchFamily="34" charset="0"/>
                <a:cs typeface="Arial" panose="020B0604020202020204" pitchFamily="34" charset="0"/>
              </a:rPr>
              <a:t> tool in the banner.</a:t>
            </a:r>
          </a:p>
          <a:p>
            <a:pPr defTabSz="919031">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When you click </a:t>
            </a:r>
            <a:r>
              <a:rPr lang="en-US" b="1" dirty="0">
                <a:latin typeface="Arial" panose="020B0604020202020204" pitchFamily="34" charset="0"/>
                <a:cs typeface="Arial" panose="020B0604020202020204" pitchFamily="34" charset="0"/>
              </a:rPr>
              <a:t>View/Edit Rosters</a:t>
            </a:r>
            <a:r>
              <a:rPr lang="en-US" dirty="0">
                <a:latin typeface="Arial" panose="020B0604020202020204" pitchFamily="34" charset="0"/>
                <a:cs typeface="Arial" panose="020B0604020202020204" pitchFamily="34" charset="0"/>
              </a:rPr>
              <a:t>, the </a:t>
            </a:r>
            <a:r>
              <a:rPr lang="en-US" b="0" dirty="0">
                <a:latin typeface="Arial" panose="020B0604020202020204" pitchFamily="34" charset="0"/>
                <a:cs typeface="Arial" panose="020B0604020202020204" pitchFamily="34" charset="0"/>
              </a:rPr>
              <a:t>View/Edit Rosters </a:t>
            </a:r>
            <a:r>
              <a:rPr lang="en-US" dirty="0">
                <a:latin typeface="Arial" panose="020B0604020202020204" pitchFamily="34" charset="0"/>
                <a:cs typeface="Arial" panose="020B0604020202020204" pitchFamily="34" charset="0"/>
              </a:rPr>
              <a:t>pop-up window will appear. In this example, the complex and school criteria are required. Your particular version of ORS may have other fields by which you can retrieve rosters.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 </a:t>
            </a:r>
          </a:p>
          <a:p>
            <a:pPr defTabSz="919031">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Once the list of rosters has loaded, you may p</a:t>
            </a:r>
            <a:r>
              <a:rPr lang="en-US" altLang="en-US" dirty="0">
                <a:latin typeface="Arial" panose="020B0604020202020204" pitchFamily="34" charset="0"/>
                <a:cs typeface="Arial" panose="020B0604020202020204" pitchFamily="34" charset="0"/>
              </a:rPr>
              <a:t>rint or delete rosters by selecting them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buttons above the search results. </a:t>
            </a: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Click the pencil icon next to a roster to view or edit its details. </a:t>
            </a:r>
          </a:p>
          <a:p>
            <a:pPr defTabSz="919031">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When you click the pencil icon next to a roster, a new pop-up window will appear, allowing you to edit that roster’s name, teacher name, and students in the roster. </a:t>
            </a:r>
          </a:p>
          <a:p>
            <a:pPr defTabSz="882762">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list of students will appear in the </a:t>
            </a:r>
            <a:r>
              <a:rPr lang="en-US" b="0" dirty="0">
                <a:latin typeface="Arial" panose="020B0604020202020204" pitchFamily="34" charset="0"/>
                <a:cs typeface="Arial" panose="020B0604020202020204" pitchFamily="34" charset="0"/>
              </a:rPr>
              <a:t>Add Students to the Roster section </a:t>
            </a:r>
            <a:r>
              <a:rPr lang="en-US" dirty="0">
                <a:latin typeface="Arial" panose="020B0604020202020204" pitchFamily="34" charset="0"/>
                <a:cs typeface="Arial" panose="020B0604020202020204" pitchFamily="34" charset="0"/>
              </a:rPr>
              <a:t>near the bottom of the pop-up window. Students in the left column are available to be added to the roster, and students in the right column are currently in the roster.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add students to the roster, select the necessary search criteria in the section titled, </a:t>
            </a:r>
            <a:r>
              <a:rPr lang="en-US" b="1" dirty="0">
                <a:latin typeface="Arial" panose="020B0604020202020204" pitchFamily="34" charset="0"/>
                <a:cs typeface="Arial" panose="020B0604020202020204" pitchFamily="34" charset="0"/>
              </a:rPr>
              <a:t>Search for Students to Add to the Roster</a:t>
            </a:r>
            <a:r>
              <a:rPr lang="en-US"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students matching your criteria in the </a:t>
            </a:r>
            <a:r>
              <a:rPr lang="en-US" b="0" dirty="0">
                <a:latin typeface="Arial" panose="020B0604020202020204" pitchFamily="34" charset="0"/>
                <a:cs typeface="Arial" panose="020B0604020202020204" pitchFamily="34" charset="0"/>
              </a:rPr>
              <a:t>Available Students </a:t>
            </a:r>
            <a:r>
              <a:rPr lang="en-US" dirty="0">
                <a:latin typeface="Arial" panose="020B0604020202020204" pitchFamily="34" charset="0"/>
                <a:cs typeface="Arial" panose="020B0604020202020204" pitchFamily="34" charset="0"/>
              </a:rPr>
              <a:t>column.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add a single student to the roster, click the green plus sign next to a student name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next to a student name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a:p>
            <a:pPr defTabSz="882762">
              <a:defRPr/>
            </a:pPr>
            <a:endParaRPr lang="en-US" dirty="0">
              <a:latin typeface="Arial" panose="020B0604020202020204" pitchFamily="34" charset="0"/>
              <a:cs typeface="Arial" panose="020B0604020202020204" pitchFamily="34" charset="0"/>
            </a:endParaRPr>
          </a:p>
          <a:p>
            <a:pPr marL="0" marR="0" indent="0" algn="l" defTabSz="882762"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When you have finished editing your roster, </a:t>
            </a:r>
            <a:r>
              <a:rPr lang="en-US"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Save</a:t>
            </a:r>
            <a:r>
              <a:rPr lang="en-US" baseline="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You will return to the list of roster search results where you may view or edit additional rosters.</a:t>
            </a:r>
          </a:p>
          <a:p>
            <a:pPr defTabSz="882762">
              <a:defRPr/>
            </a:pP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1526118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a:t>
            </a:r>
            <a:r>
              <a:rPr lang="en-US" baseline="0" dirty="0">
                <a:latin typeface="Arial" panose="020B0604020202020204" pitchFamily="34" charset="0"/>
                <a:cs typeface="Arial" panose="020B0604020202020204" pitchFamily="34" charset="0"/>
              </a:rPr>
              <a:t>ou may wish to create a new roster in order to see how a particular group of students performed. </a:t>
            </a:r>
            <a:r>
              <a:rPr lang="en-US" dirty="0">
                <a:latin typeface="Arial" panose="020B0604020202020204" pitchFamily="34" charset="0"/>
                <a:cs typeface="Arial" panose="020B0604020202020204" pitchFamily="34" charset="0"/>
              </a:rPr>
              <a:t>School-level users can create a roster of all students in a specific grade who have tested. You can create a custom list of students receiving special instructions, or who belong to an extracurricular program, to track their performance as a group.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the </a:t>
            </a:r>
            <a:r>
              <a:rPr lang="en-US" b="1" dirty="0">
                <a:latin typeface="Arial" panose="020B0604020202020204" pitchFamily="34" charset="0"/>
                <a:cs typeface="Arial" panose="020B0604020202020204" pitchFamily="34" charset="0"/>
              </a:rPr>
              <a:t>Add Roster </a:t>
            </a:r>
            <a:r>
              <a:rPr lang="en-US" dirty="0">
                <a:latin typeface="Arial" panose="020B0604020202020204" pitchFamily="34" charset="0"/>
                <a:cs typeface="Arial" panose="020B0604020202020204" pitchFamily="34" charset="0"/>
              </a:rPr>
              <a:t>tool to create a new student roster.</a:t>
            </a:r>
          </a:p>
          <a:p>
            <a:pPr defTabSz="919031">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When you click </a:t>
            </a:r>
            <a:r>
              <a:rPr lang="en-US" b="1" dirty="0">
                <a:latin typeface="Arial" panose="020B0604020202020204" pitchFamily="34" charset="0"/>
                <a:cs typeface="Arial" panose="020B0604020202020204" pitchFamily="34" charset="0"/>
              </a:rPr>
              <a:t>Add Roster</a:t>
            </a:r>
            <a:r>
              <a:rPr lang="en-US" dirty="0">
                <a:latin typeface="Arial" panose="020B0604020202020204" pitchFamily="34" charset="0"/>
                <a:cs typeface="Arial" panose="020B0604020202020204" pitchFamily="34" charset="0"/>
              </a:rPr>
              <a:t>, the </a:t>
            </a:r>
            <a:r>
              <a:rPr lang="en-US" b="0" dirty="0">
                <a:latin typeface="Arial" panose="020B0604020202020204" pitchFamily="34" charset="0"/>
                <a:cs typeface="Arial" panose="020B0604020202020204" pitchFamily="34" charset="0"/>
              </a:rPr>
              <a:t>Add Roster </a:t>
            </a:r>
            <a:r>
              <a:rPr lang="en-US" dirty="0">
                <a:latin typeface="Arial" panose="020B0604020202020204" pitchFamily="34" charset="0"/>
                <a:cs typeface="Arial" panose="020B0604020202020204" pitchFamily="34" charset="0"/>
              </a:rPr>
              <a:t>pop-up window will</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appear. To add a new roster, select the complex and school to which the roster belongs. Enter a roster name and select the name of the teacher who should be associated with the roster.</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In </a:t>
            </a:r>
            <a:r>
              <a:rPr lang="en-US" b="0" dirty="0">
                <a:latin typeface="Arial" panose="020B0604020202020204" pitchFamily="34" charset="0"/>
                <a:cs typeface="Arial" panose="020B0604020202020204" pitchFamily="34" charset="0"/>
              </a:rPr>
              <a:t>Test Settings and Tools Filters, </a:t>
            </a:r>
            <a:r>
              <a:rPr lang="en-US" dirty="0">
                <a:latin typeface="Arial" panose="020B0604020202020204" pitchFamily="34" charset="0"/>
                <a:cs typeface="Arial" panose="020B0604020202020204" pitchFamily="34" charset="0"/>
              </a:rPr>
              <a:t>you may optionally</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refine the list of available students by selecting additional criteria from the drop-down lists and checkboxes. Then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Students matching your search</a:t>
            </a:r>
            <a:r>
              <a:rPr lang="en-US" baseline="0" dirty="0">
                <a:latin typeface="Arial" panose="020B0604020202020204" pitchFamily="34" charset="0"/>
                <a:cs typeface="Arial" panose="020B0604020202020204" pitchFamily="34" charset="0"/>
              </a:rPr>
              <a:t> criteria will appear in the </a:t>
            </a:r>
            <a:r>
              <a:rPr lang="en-US" b="0" baseline="0" dirty="0">
                <a:latin typeface="Arial" panose="020B0604020202020204" pitchFamily="34" charset="0"/>
                <a:cs typeface="Arial" panose="020B0604020202020204" pitchFamily="34" charset="0"/>
              </a:rPr>
              <a:t>Available Students </a:t>
            </a:r>
            <a:r>
              <a:rPr lang="en-US" baseline="0" dirty="0">
                <a:latin typeface="Arial" panose="020B0604020202020204" pitchFamily="34" charset="0"/>
                <a:cs typeface="Arial" panose="020B0604020202020204" pitchFamily="34" charset="0"/>
              </a:rPr>
              <a:t>column near the bottom of the window.</a:t>
            </a: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1526118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add a single student to the roster, click the green plus sign next to a student name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next to a student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When you are finished adding students to the roster, click </a:t>
            </a:r>
            <a:r>
              <a:rPr lang="en-US" b="1" dirty="0">
                <a:latin typeface="Arial" panose="020B0604020202020204" pitchFamily="34" charset="0"/>
                <a:cs typeface="Arial" panose="020B0604020202020204" pitchFamily="34" charset="0"/>
              </a:rPr>
              <a:t>Save</a:t>
            </a:r>
            <a:r>
              <a:rPr lang="en-US" dirty="0">
                <a:latin typeface="Arial" panose="020B0604020202020204" pitchFamily="34" charset="0"/>
                <a:cs typeface="Arial" panose="020B0604020202020204" pitchFamily="34" charset="0"/>
              </a:rPr>
              <a:t> to create the new roster.</a:t>
            </a:r>
          </a:p>
          <a:p>
            <a:pPr defTabSz="882762">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1526118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is to use the </a:t>
            </a:r>
            <a:r>
              <a:rPr lang="en-US" b="1" baseline="0" dirty="0">
                <a:solidFill>
                  <a:schemeClr val="tx1"/>
                </a:solidFill>
                <a:latin typeface="Arial" panose="020B0604020202020204" pitchFamily="34" charset="0"/>
                <a:cs typeface="Arial" panose="020B0604020202020204" pitchFamily="34" charset="0"/>
              </a:rPr>
              <a:t>Upload Rosters </a:t>
            </a:r>
            <a:r>
              <a:rPr lang="en-US" baseline="0" dirty="0">
                <a:solidFill>
                  <a:schemeClr val="tx1"/>
                </a:solidFill>
                <a:latin typeface="Arial" panose="020B0604020202020204" pitchFamily="34" charset="0"/>
                <a:cs typeface="Arial" panose="020B0604020202020204" pitchFamily="34" charset="0"/>
              </a:rPr>
              <a:t>tool to compose an upload file in Excel or CSV format and then upload that file. </a:t>
            </a:r>
          </a:p>
          <a:p>
            <a:pPr marL="0" indent="0">
              <a:buFont typeface="Arial" panose="020B0604020202020204" pitchFamily="34" charset="0"/>
              <a:buNone/>
            </a:pPr>
            <a:endParaRPr lang="en-US"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a:solidFill>
                  <a:schemeClr val="tx1"/>
                </a:solidFill>
                <a:latin typeface="Arial" panose="020B0604020202020204" pitchFamily="34" charset="0"/>
                <a:cs typeface="Arial" panose="020B0604020202020204" pitchFamily="34" charset="0"/>
              </a:rPr>
              <a:t>This method is easiest if you need to create many rosters and you don’t want to add them one at a time.</a:t>
            </a:r>
          </a:p>
          <a:p>
            <a:pPr marL="0" indent="0">
              <a:buFont typeface="Arial" panose="020B0604020202020204" pitchFamily="34" charset="0"/>
              <a:buNone/>
            </a:pPr>
            <a:endParaRPr lang="en-US"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a:solidFill>
                  <a:schemeClr val="tx1"/>
                </a:solidFill>
                <a:latin typeface="Arial" panose="020B0604020202020204" pitchFamily="34" charset="0"/>
                <a:cs typeface="Arial" panose="020B0604020202020204" pitchFamily="34" charset="0"/>
              </a:rPr>
              <a:t>When you click the </a:t>
            </a:r>
            <a:r>
              <a:rPr lang="en-US" b="1" baseline="0" dirty="0">
                <a:solidFill>
                  <a:schemeClr val="tx1"/>
                </a:solidFill>
                <a:latin typeface="Arial" panose="020B0604020202020204" pitchFamily="34" charset="0"/>
                <a:cs typeface="Arial" panose="020B0604020202020204" pitchFamily="34" charset="0"/>
              </a:rPr>
              <a:t>Upload Rosters </a:t>
            </a:r>
            <a:r>
              <a:rPr lang="en-US" baseline="0" dirty="0">
                <a:solidFill>
                  <a:schemeClr val="tx1"/>
                </a:solidFill>
                <a:latin typeface="Arial" panose="020B0604020202020204" pitchFamily="34" charset="0"/>
                <a:cs typeface="Arial" panose="020B0604020202020204" pitchFamily="34" charset="0"/>
              </a:rPr>
              <a:t>button, the Upload Rosters pop-up window will appear. 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Open the template, enter information for the rosters you wish to add using Excel or another program, and save the file in Excel or CSV format. Detailed instructions for composing an upload file can be found in the </a:t>
            </a:r>
            <a:r>
              <a:rPr lang="en-US" i="1" baseline="0" dirty="0">
                <a:solidFill>
                  <a:schemeClr val="tx1"/>
                </a:solidFill>
                <a:latin typeface="Arial" panose="020B0604020202020204" pitchFamily="34" charset="0"/>
                <a:cs typeface="Arial" panose="020B0604020202020204" pitchFamily="34" charset="0"/>
              </a:rPr>
              <a:t>ORS User Guide</a:t>
            </a:r>
            <a:r>
              <a:rPr lang="en-US" baseline="0" dirty="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baseline="0" dirty="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solidFill>
                  <a:schemeClr val="tx1"/>
                </a:solidFill>
                <a:latin typeface="Arial" panose="020B0604020202020204" pitchFamily="34" charset="0"/>
                <a:cs typeface="Arial" panose="020B0604020202020204" pitchFamily="34" charset="0"/>
              </a:rPr>
              <a:t>Return to the Upload Roster window in ORS,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a:t>
            </a:r>
          </a:p>
          <a:p>
            <a:pPr marL="0" indent="0">
              <a:buFont typeface="Arial" panose="020B0604020202020204" pitchFamily="34" charset="0"/>
              <a:buNone/>
            </a:pPr>
            <a:endParaRPr lang="en-US"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upload the file. A file preview page will appear, allowing you to verify that you uploaded the correct file. If the preview is correct, 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continue.</a:t>
            </a:r>
          </a:p>
          <a:p>
            <a:pPr defTabSz="919031">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49751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activating your account in TIDE, you will have access to the various systems located on Hawaii’s portal.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access ORS, go to www.alohahsap.org and select the appropriate role icon. Next, click on the </a:t>
            </a:r>
            <a:r>
              <a:rPr lang="en-US" b="1" dirty="0">
                <a:latin typeface="Arial" panose="020B0604020202020204" pitchFamily="34" charset="0"/>
                <a:cs typeface="Arial" panose="020B0604020202020204" pitchFamily="34" charset="0"/>
              </a:rPr>
              <a:t>Online Reporting System </a:t>
            </a:r>
            <a:r>
              <a:rPr lang="en-US" dirty="0">
                <a:latin typeface="Arial" panose="020B0604020202020204" pitchFamily="34" charset="0"/>
                <a:cs typeface="Arial" panose="020B0604020202020204" pitchFamily="34" charset="0"/>
              </a:rPr>
              <a:t>icon. Once you are on the login page, enter your username and password, and click </a:t>
            </a:r>
            <a:r>
              <a:rPr lang="en-US" b="1" dirty="0">
                <a:latin typeface="Arial" panose="020B0604020202020204" pitchFamily="34" charset="0"/>
                <a:cs typeface="Arial" panose="020B0604020202020204" pitchFamily="34" charset="0"/>
              </a:rPr>
              <a:t>Secure Login</a:t>
            </a:r>
            <a:r>
              <a:rPr lang="en-US" dirty="0">
                <a:latin typeface="Arial" panose="020B0604020202020204" pitchFamily="34" charset="0"/>
                <a:cs typeface="Arial" panose="020B0604020202020204" pitchFamily="34"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BD5D1-EC6A-49BA-A260-9EA64558D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565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system will validate the file and display any errors or warnings according</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to the legend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on the page. </a:t>
            </a:r>
            <a:r>
              <a:rPr lang="en-US" baseline="0" dirty="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a field is invalid.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If a</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record contains an error, that record will not be included in the upload. If a record contains a warning, that record will be uploaded, but the field with the warning will be invalid.</a:t>
            </a:r>
          </a:p>
          <a:p>
            <a:pPr marL="0" indent="0">
              <a:buFont typeface="Arial" panose="020B0604020202020204" pitchFamily="34" charset="0"/>
              <a:buNone/>
            </a:pPr>
            <a:endPar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171450" indent="-171450">
              <a:buFont typeface="Arial" panose="020B0604020202020204" pitchFamily="34" charset="0"/>
              <a:buChar char="•"/>
            </a:pPr>
            <a:r>
              <a:rPr lang="en-US" baseline="0" dirty="0">
                <a:solidFill>
                  <a:schemeClr val="tx1"/>
                </a:solidFill>
                <a:latin typeface="Arial" panose="020B0604020202020204" pitchFamily="34" charset="0"/>
                <a:cs typeface="Arial" panose="020B0604020202020204" pitchFamily="34" charset="0"/>
              </a:rPr>
              <a:t>To complete the upload, click </a:t>
            </a:r>
            <a:r>
              <a:rPr lang="en-US" b="1" baseline="0" dirty="0">
                <a:solidFill>
                  <a:schemeClr val="tx1"/>
                </a:solidFill>
                <a:latin typeface="Arial" panose="020B0604020202020204" pitchFamily="34" charset="0"/>
                <a:cs typeface="Arial" panose="020B0604020202020204" pitchFamily="34" charset="0"/>
              </a:rPr>
              <a:t>Continue with Upload</a:t>
            </a:r>
            <a:r>
              <a:rPr lang="en-US" baseline="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baseline="0" dirty="0">
                <a:solidFill>
                  <a:schemeClr val="tx1"/>
                </a:solidFill>
                <a:latin typeface="Arial" panose="020B0604020202020204" pitchFamily="34" charset="0"/>
                <a:cs typeface="Arial" panose="020B0604020202020204" pitchFamily="34" charset="0"/>
              </a:rPr>
              <a:t>To upload a different file, click </a:t>
            </a:r>
            <a:r>
              <a:rPr lang="en-US" b="1" baseline="0" dirty="0">
                <a:solidFill>
                  <a:schemeClr val="tx1"/>
                </a:solidFill>
                <a:latin typeface="Arial" panose="020B0604020202020204" pitchFamily="34" charset="0"/>
                <a:cs typeface="Arial" panose="020B0604020202020204" pitchFamily="34" charset="0"/>
              </a:rPr>
              <a:t>Upload Revised File</a:t>
            </a:r>
            <a:r>
              <a:rPr lang="en-US" baseline="0" dirty="0">
                <a:solidFill>
                  <a:schemeClr val="tx1"/>
                </a:solidFill>
                <a:latin typeface="Arial" panose="020B0604020202020204" pitchFamily="34" charset="0"/>
                <a:cs typeface="Arial" panose="020B0604020202020204" pitchFamily="34" charset="0"/>
              </a:rPr>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solidFill>
                  <a:schemeClr val="tx1"/>
                </a:solidFill>
                <a:latin typeface="Arial" panose="020B0604020202020204" pitchFamily="34" charset="0"/>
                <a:cs typeface="Arial" panose="020B0604020202020204" pitchFamily="34" charset="0"/>
              </a:rPr>
              <a:t>To cancel the upload, click </a:t>
            </a:r>
            <a:r>
              <a:rPr lang="en-US" b="1" baseline="0" dirty="0">
                <a:solidFill>
                  <a:schemeClr val="tx1"/>
                </a:solidFill>
                <a:latin typeface="Arial" panose="020B0604020202020204" pitchFamily="34" charset="0"/>
                <a:cs typeface="Arial" panose="020B0604020202020204" pitchFamily="34" charset="0"/>
              </a:rPr>
              <a:t>Cancel</a:t>
            </a:r>
            <a:r>
              <a:rPr lang="en-US" baseline="0" dirty="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If your file contains a large number of records, the system will process it offline and send you a confirmation email when it</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is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complete. Do not press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Cancel</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 while the file</a:t>
            </a:r>
            <a:r>
              <a:rPr lang="en-US" sz="1200" b="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is being validated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as some records may have already started processing.</a:t>
            </a:r>
            <a:endPar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endPar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baseline="0" dirty="0">
                <a:solidFill>
                  <a:schemeClr val="tx1"/>
                </a:solidFill>
                <a:latin typeface="Arial" panose="020B0604020202020204" pitchFamily="34" charset="0"/>
                <a:cs typeface="Arial" panose="020B0604020202020204" pitchFamily="34" charset="0"/>
              </a:rPr>
              <a:t>To view a PDF file listing the validation results for the uploaded file, click </a:t>
            </a:r>
            <a:r>
              <a:rPr lang="en-US" b="1" baseline="0" dirty="0">
                <a:solidFill>
                  <a:schemeClr val="tx1"/>
                </a:solidFill>
                <a:latin typeface="Arial" panose="020B0604020202020204" pitchFamily="34" charset="0"/>
                <a:cs typeface="Arial" panose="020B0604020202020204" pitchFamily="34" charset="0"/>
              </a:rPr>
              <a:t>Download Validation Report </a:t>
            </a:r>
            <a:r>
              <a:rPr lang="en-US" baseline="0" dirty="0">
                <a:solidFill>
                  <a:schemeClr val="tx1"/>
                </a:solidFill>
                <a:latin typeface="Arial" panose="020B0604020202020204" pitchFamily="34" charset="0"/>
                <a:cs typeface="Arial" panose="020B0604020202020204" pitchFamily="34" charset="0"/>
              </a:rPr>
              <a:t>in the upper-right corner.</a:t>
            </a:r>
          </a:p>
          <a:p>
            <a:pPr marL="0" indent="0">
              <a:buFont typeface="Arial" panose="020B0604020202020204" pitchFamily="34" charset="0"/>
              <a:buNone/>
            </a:pPr>
            <a:endPar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2774651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Here are a few things to remember:</a:t>
            </a:r>
            <a:endParaRPr lang="en-US" dirty="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The Online Reporting System helps educators answer questions regarding the assessment data in order to improve teaching and learning.</a:t>
            </a: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The magnifying glass icon </a:t>
            </a:r>
            <a:r>
              <a:rPr lang="en-US" baseline="0" dirty="0">
                <a:latin typeface="Arial" panose="020B0604020202020204" pitchFamily="34" charset="0"/>
                <a:cs typeface="Arial" panose="020B0604020202020204" pitchFamily="34" charset="0"/>
              </a:rPr>
              <a:t>displays the exploration menu, which is used to explore the different dimensions and levels of score data.</a:t>
            </a:r>
            <a:r>
              <a:rPr lang="en-US" dirty="0">
                <a:latin typeface="Arial" panose="020B0604020202020204" pitchFamily="34" charset="0"/>
                <a:cs typeface="Arial" panose="020B0604020202020204" pitchFamily="34" charset="0"/>
              </a:rPr>
              <a:t> </a:t>
            </a: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All reports can be printed and exported.</a:t>
            </a:r>
          </a:p>
          <a:p>
            <a:pPr marL="166379" indent="-166379">
              <a:buFont typeface="Arial" panose="020B0604020202020204" pitchFamily="34" charset="0"/>
              <a:buChar char="•"/>
            </a:pPr>
            <a:r>
              <a:rPr lang="en-US" baseline="0" dirty="0">
                <a:latin typeface="Arial" panose="020B0604020202020204" pitchFamily="34" charset="0"/>
                <a:cs typeface="Arial" panose="020B0604020202020204" pitchFamily="34" charset="0"/>
              </a:rPr>
              <a:t>The </a:t>
            </a:r>
            <a:r>
              <a:rPr lang="en-US" b="1" baseline="0" dirty="0">
                <a:latin typeface="Arial" panose="020B0604020202020204" pitchFamily="34" charset="0"/>
                <a:cs typeface="Arial" panose="020B0604020202020204" pitchFamily="34" charset="0"/>
              </a:rPr>
              <a:t>Help</a:t>
            </a:r>
            <a:r>
              <a:rPr lang="en-US" baseline="0" dirty="0">
                <a:latin typeface="Arial" panose="020B0604020202020204" pitchFamily="34" charset="0"/>
                <a:cs typeface="Arial" panose="020B0604020202020204" pitchFamily="34" charset="0"/>
              </a:rPr>
              <a:t> button is available on every page of ORS.</a:t>
            </a:r>
            <a:endParaRPr lang="en-US" dirty="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You can use ORS to generate Individual Student Reports to share with parents.</a:t>
            </a:r>
          </a:p>
          <a:p>
            <a:pPr marL="166379" indent="-166379">
              <a:buFont typeface="Arial" panose="020B0604020202020204" pitchFamily="34" charset="0"/>
              <a:buChar char="•"/>
            </a:pPr>
            <a:r>
              <a:rPr lang="en-US" dirty="0">
                <a:cs typeface="Calibri" pitchFamily="34" charset="0"/>
              </a:rPr>
              <a:t>Results for all Interim Assessments from prior years (before SY 2019-2020) remain available in ORS. Interim Assessment results for SY 2019-2020 are now reported in Centralized Reporting.</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10541880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28299" rtl="0" eaLnBrk="1" fontAlgn="base" latinLnBrk="0" hangingPunct="1">
              <a:lnSpc>
                <a:spcPct val="100000"/>
              </a:lnSpc>
              <a:spcBef>
                <a:spcPct val="0"/>
              </a:spcBef>
              <a:spcAft>
                <a:spcPct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You can find the </a:t>
            </a:r>
            <a:r>
              <a:rPr lang="en-US" i="1" dirty="0">
                <a:solidFill>
                  <a:schemeClr val="tx1"/>
                </a:solidFill>
                <a:latin typeface="Arial" panose="020B0604020202020204" pitchFamily="34" charset="0"/>
                <a:cs typeface="Arial" panose="020B0604020202020204" pitchFamily="34" charset="0"/>
              </a:rPr>
              <a:t>ORS User Guide </a:t>
            </a:r>
            <a:r>
              <a:rPr lang="en-US" dirty="0">
                <a:solidFill>
                  <a:schemeClr val="tx1"/>
                </a:solidFill>
                <a:latin typeface="Arial" panose="020B0604020202020204" pitchFamily="34" charset="0"/>
                <a:cs typeface="Arial" panose="020B0604020202020204" pitchFamily="34" charset="0"/>
              </a:rPr>
              <a:t>and other helpful resources on your state assessment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the HSAP Help Desk. When contacting the HSAP Help Desk, please be ready to provide the following information: </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Any error messages that are appearing (including codes)</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operating system and browser information</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network configuration information</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contact information for follow-up by phone or email</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Any other relevant information, such as test names or content areas, student IDs, session IDs, and search criteria</a:t>
            </a:r>
          </a:p>
          <a:p>
            <a:pPr marL="171450" indent="-171450" eaLnBrk="1" fontAlgn="auto" hangingPunct="1">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0" indent="0" eaLnBrk="1" fontAlgn="auto" hangingPunct="1">
              <a:buFont typeface="Arial" panose="020B0604020202020204" pitchFamily="34" charset="0"/>
              <a:buNone/>
              <a:defRPr/>
            </a:pPr>
            <a:r>
              <a:rPr lang="en-US" sz="1200" dirty="0">
                <a:latin typeface="Arial" panose="020B0604020202020204" pitchFamily="34" charset="0"/>
                <a:cs typeface="Arial" panose="020B0604020202020204" pitchFamily="34" charset="0"/>
              </a:rPr>
              <a:t>For questions about test administration or</a:t>
            </a:r>
            <a:r>
              <a:rPr lang="en-US" sz="1200" baseline="0" dirty="0">
                <a:latin typeface="Arial" panose="020B0604020202020204" pitchFamily="34" charset="0"/>
                <a:cs typeface="Arial" panose="020B0604020202020204" pitchFamily="34" charset="0"/>
              </a:rPr>
              <a:t> policy issues, please contact your complex test coordinator.</a:t>
            </a:r>
            <a:endParaRPr lang="en-US" sz="1200" dirty="0">
              <a:latin typeface="Arial" panose="020B0604020202020204" pitchFamily="34" charset="0"/>
              <a:cs typeface="Arial" panose="020B0604020202020204" pitchFamily="34" charset="0"/>
            </a:endParaRPr>
          </a:p>
          <a:p>
            <a:pPr marL="0" marR="0" indent="0" algn="l" defTabSz="928299" rtl="0" eaLnBrk="1" fontAlgn="base" latinLnBrk="0" hangingPunct="1">
              <a:lnSpc>
                <a:spcPct val="100000"/>
              </a:lnSpc>
              <a:spcBef>
                <a:spcPct val="0"/>
              </a:spcBef>
              <a:spcAft>
                <a:spcPct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52</a:t>
            </a:fld>
            <a:endParaRPr lang="en-US" altLang="en-US" dirty="0">
              <a:latin typeface="Arial" panose="020B0604020202020204" pitchFamily="34" charset="0"/>
            </a:endParaRPr>
          </a:p>
        </p:txBody>
      </p:sp>
    </p:spTree>
    <p:extLst>
      <p:ext uri="{BB962C8B-B14F-4D97-AF65-F5344CB8AC3E}">
        <p14:creationId xmlns:p14="http://schemas.microsoft.com/office/powerpoint/2010/main" val="37234709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Thank you for taking the time to view this training module. 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 </a:t>
            </a:r>
            <a:r>
              <a:rPr lang="en-US" altLang="en-US" i="1" baseline="0" dirty="0">
                <a:latin typeface="Arial" charset="0"/>
              </a:rPr>
              <a:t>Online Reporting System User Guide </a:t>
            </a:r>
            <a:r>
              <a:rPr lang="en-US" altLang="en-US" baseline="0" dirty="0">
                <a:latin typeface="Arial" charset="0"/>
              </a:rPr>
              <a:t>located at </a:t>
            </a:r>
            <a:r>
              <a:rPr lang="en-US" dirty="0">
                <a:hlinkClick r:id="rId3"/>
              </a:rPr>
              <a:t>https://alohahsap.org/</a:t>
            </a:r>
            <a:r>
              <a:rPr lang="en-US" altLang="en-US" baseline="0" dirty="0">
                <a:latin typeface="Arial" charset="0"/>
              </a:rPr>
              <a:t> or contact the HSAP help desk.</a:t>
            </a:r>
            <a:endParaRPr lang="en-US" altLang="en-US"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53</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improve security, an authentication process has been added. This will be triggered if you log in on a new device or browser or clear the cache on a previously used browser. You will see an </a:t>
            </a:r>
            <a:r>
              <a:rPr lang="en-US" b="0" dirty="0">
                <a:latin typeface="Arial" panose="020B0604020202020204" pitchFamily="34" charset="0"/>
                <a:cs typeface="Arial" panose="020B0604020202020204" pitchFamily="34" charset="0"/>
              </a:rPr>
              <a:t>Enter Code page. If this page appears, an authentication code will have been sent automatically to your email address. You will be required to enter the code on this page within </a:t>
            </a:r>
            <a:r>
              <a:rPr lang="en-US" b="0" u="sng"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minutes of receiving the email. If you do not receive a code or do not enter the code within the </a:t>
            </a:r>
            <a:r>
              <a:rPr lang="en-US" b="0" u="sng" dirty="0">
                <a:latin typeface="Arial" panose="020B0604020202020204" pitchFamily="34" charset="0"/>
                <a:cs typeface="Arial" panose="020B0604020202020204" pitchFamily="34" charset="0"/>
              </a:rPr>
              <a:t>15-minute</a:t>
            </a:r>
            <a:r>
              <a:rPr lang="en-US" b="0" dirty="0">
                <a:latin typeface="Arial" panose="020B0604020202020204" pitchFamily="34" charset="0"/>
                <a:cs typeface="Arial" panose="020B0604020202020204" pitchFamily="34" charset="0"/>
              </a:rPr>
              <a:t> time limit, select </a:t>
            </a:r>
            <a:r>
              <a:rPr lang="en-US" b="1" dirty="0">
                <a:latin typeface="Arial" panose="020B0604020202020204" pitchFamily="34" charset="0"/>
                <a:cs typeface="Arial" panose="020B0604020202020204" pitchFamily="34" charset="0"/>
              </a:rPr>
              <a:t>Resend Code</a:t>
            </a:r>
            <a:r>
              <a:rPr lang="en-US" b="0"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 after entering the authentication code to enter the system.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BD5D1-EC6A-49BA-A260-9EA64558D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35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will need to reset your password in the following situations: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You forget your password.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Your activation link expired.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Your account is locked if you exceed the account login attempt limit.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It is a new school year.</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To reset your password, click the </a:t>
            </a:r>
            <a:r>
              <a:rPr lang="en-US" b="1" dirty="0">
                <a:latin typeface="Arial" panose="020B0604020202020204" pitchFamily="34" charset="0"/>
                <a:cs typeface="Arial" panose="020B0604020202020204" pitchFamily="34" charset="0"/>
              </a:rPr>
              <a:t>Forgot Your Password </a:t>
            </a:r>
            <a:r>
              <a:rPr lang="en-US" dirty="0">
                <a:latin typeface="Arial" panose="020B0604020202020204" pitchFamily="34" charset="0"/>
                <a:cs typeface="Arial" panose="020B0604020202020204" pitchFamily="34" charset="0"/>
              </a:rPr>
              <a:t>Link. You will be taken to the </a:t>
            </a:r>
            <a:r>
              <a:rPr lang="en-US" b="0" dirty="0">
                <a:latin typeface="Arial" panose="020B0604020202020204" pitchFamily="34" charset="0"/>
                <a:cs typeface="Arial" panose="020B0604020202020204" pitchFamily="34" charset="0"/>
              </a:rPr>
              <a:t>Reset Your Password </a:t>
            </a:r>
            <a:r>
              <a:rPr lang="en-US" dirty="0">
                <a:latin typeface="Arial" panose="020B0604020202020204" pitchFamily="34" charset="0"/>
                <a:cs typeface="Arial" panose="020B0604020202020204" pitchFamily="34" charset="0"/>
              </a:rPr>
              <a:t>page. Enter and confirm a new password and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BD5D1-EC6A-49BA-A260-9EA64558D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2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The </a:t>
            </a:r>
            <a:r>
              <a:rPr lang="en-US" altLang="en-US" b="0" i="0" dirty="0">
                <a:latin typeface="Arial" panose="020B0604020202020204" pitchFamily="34" charset="0"/>
                <a:cs typeface="Arial" panose="020B0604020202020204" pitchFamily="34" charset="0"/>
              </a:rPr>
              <a:t>Welcome page </a:t>
            </a:r>
            <a:r>
              <a:rPr lang="en-US" altLang="en-US" dirty="0">
                <a:latin typeface="Arial" panose="020B0604020202020204" pitchFamily="34" charset="0"/>
                <a:cs typeface="Arial" panose="020B0604020202020204" pitchFamily="34" charset="0"/>
              </a:rPr>
              <a:t>appears when</a:t>
            </a:r>
            <a:r>
              <a:rPr lang="en-US" altLang="en-US" baseline="0" dirty="0">
                <a:latin typeface="Arial" panose="020B0604020202020204" pitchFamily="34" charset="0"/>
                <a:cs typeface="Arial" panose="020B0604020202020204" pitchFamily="34" charset="0"/>
              </a:rPr>
              <a:t> you first log in to the ORS and asks you to select the </a:t>
            </a:r>
            <a:r>
              <a:rPr lang="en-US" altLang="en-US" dirty="0">
                <a:latin typeface="Arial" panose="020B0604020202020204" pitchFamily="34" charset="0"/>
                <a:cs typeface="Arial" panose="020B0604020202020204" pitchFamily="34" charset="0"/>
              </a:rPr>
              <a:t>type</a:t>
            </a:r>
            <a:r>
              <a:rPr lang="en-US" altLang="en-US" baseline="0" dirty="0">
                <a:latin typeface="Arial" panose="020B0604020202020204" pitchFamily="34" charset="0"/>
                <a:cs typeface="Arial" panose="020B0604020202020204" pitchFamily="34" charset="0"/>
              </a:rPr>
              <a:t> of report you want to view. Note that you can navigate to a different report at any time while in the ORS.</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Retrieve Student Results</a:t>
            </a:r>
            <a:r>
              <a:rPr lang="en-US" altLang="en-US" b="0" baseline="0" dirty="0">
                <a:latin typeface="Arial" panose="020B0604020202020204" pitchFamily="34" charset="0"/>
                <a:cs typeface="Arial" panose="020B0604020202020204" pitchFamily="34" charset="0"/>
              </a:rPr>
              <a:t> allows you to download student data for a complex, school, teacher, or roster. The data includes students’ personal information and their performance on the selected test and administration</a:t>
            </a:r>
            <a:r>
              <a:rPr lang="en-US" altLang="en-US" dirty="0">
                <a:latin typeface="Arial" panose="020B0604020202020204" pitchFamily="34" charset="0"/>
                <a:cs typeface="Arial" panose="020B0604020202020204" pitchFamily="34" charset="0"/>
              </a:rPr>
              <a:t>.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Score Reports</a:t>
            </a:r>
            <a:r>
              <a:rPr lang="en-US" altLang="en-US" b="0" baseline="0" dirty="0">
                <a:latin typeface="Arial" panose="020B0604020202020204" pitchFamily="34" charset="0"/>
                <a:cs typeface="Arial" panose="020B0604020202020204" pitchFamily="34" charset="0"/>
              </a:rPr>
              <a:t> p</a:t>
            </a:r>
            <a:r>
              <a:rPr lang="en-US" altLang="en-US" dirty="0">
                <a:latin typeface="Arial" panose="020B0604020202020204" pitchFamily="34" charset="0"/>
                <a:cs typeface="Arial" panose="020B0604020202020204" pitchFamily="34" charset="0"/>
              </a:rPr>
              <a:t>rovides test</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score data. You can compare score data between individual students and the school, complex, or overall state average scores. Information on strengths and weaknesses in a s</a:t>
            </a:r>
            <a:r>
              <a:rPr lang="en-US" altLang="en-US" baseline="0" dirty="0">
                <a:latin typeface="Arial" panose="020B0604020202020204" pitchFamily="34" charset="0"/>
                <a:cs typeface="Arial" panose="020B0604020202020204" pitchFamily="34" charset="0"/>
              </a:rPr>
              <a:t>pecified field is </a:t>
            </a:r>
            <a:r>
              <a:rPr lang="en-US" altLang="en-US" dirty="0">
                <a:latin typeface="Arial" panose="020B0604020202020204" pitchFamily="34" charset="0"/>
                <a:cs typeface="Arial" panose="020B0604020202020204" pitchFamily="34" charset="0"/>
              </a:rPr>
              <a:t>also available by claim.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90075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The ORS banner that is displayed near the top of each page consists of</a:t>
            </a:r>
            <a:r>
              <a:rPr lang="en-US" baseline="0" dirty="0">
                <a:latin typeface="Arial" panose="020B0604020202020204" pitchFamily="34" charset="0"/>
                <a:cs typeface="Arial" panose="020B0604020202020204" pitchFamily="34" charset="0"/>
              </a:rPr>
              <a:t> tabs </a:t>
            </a:r>
            <a:r>
              <a:rPr lang="en-US" dirty="0">
                <a:latin typeface="Arial" panose="020B0604020202020204" pitchFamily="34" charset="0"/>
                <a:cs typeface="Arial" panose="020B0604020202020204" pitchFamily="34" charset="0"/>
              </a:rPr>
              <a:t>or “Global Tools” for</a:t>
            </a:r>
            <a:r>
              <a:rPr lang="en-US" baseline="0" dirty="0">
                <a:latin typeface="Arial" panose="020B0604020202020204" pitchFamily="34" charset="0"/>
                <a:cs typeface="Arial" panose="020B0604020202020204" pitchFamily="34" charset="0"/>
              </a:rPr>
              <a:t> accessing the different reports and performing different tasks</a:t>
            </a:r>
            <a:r>
              <a:rPr lang="en-US" dirty="0">
                <a:latin typeface="Arial" panose="020B0604020202020204" pitchFamily="34" charset="0"/>
                <a:cs typeface="Arial" panose="020B0604020202020204" pitchFamily="34" charset="0"/>
              </a:rPr>
              <a:t>. </a:t>
            </a:r>
          </a:p>
          <a:p>
            <a:pPr>
              <a:defRPr/>
            </a:pPr>
            <a:endParaRPr lang="en-US" dirty="0">
              <a:latin typeface="Arial" panose="020B0604020202020204" pitchFamily="34" charset="0"/>
              <a:cs typeface="Arial" panose="020B0604020202020204" pitchFamily="34" charset="0"/>
            </a:endParaRPr>
          </a:p>
          <a:p>
            <a:pPr marL="165518" indent="-165518">
              <a:buFont typeface="Arial" panose="020B0604020202020204" pitchFamily="34" charset="0"/>
              <a:buChar char="•"/>
              <a:defRPr/>
            </a:pPr>
            <a:r>
              <a:rPr lang="en-US" b="0"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Score Reports </a:t>
            </a:r>
            <a:r>
              <a:rPr lang="en-US" b="0" dirty="0">
                <a:latin typeface="Arial" panose="020B0604020202020204" pitchFamily="34" charset="0"/>
                <a:cs typeface="Arial" panose="020B0604020202020204" pitchFamily="34" charset="0"/>
              </a:rPr>
              <a:t>tab takes you to the </a:t>
            </a:r>
            <a:r>
              <a:rPr lang="en-US" b="0" i="0" baseline="0" dirty="0">
                <a:latin typeface="Arial" panose="020B0604020202020204" pitchFamily="34" charset="0"/>
                <a:cs typeface="Arial" panose="020B0604020202020204" pitchFamily="34" charset="0"/>
              </a:rPr>
              <a:t>Home Page Dashboard </a:t>
            </a:r>
            <a:r>
              <a:rPr lang="en-US" b="0" baseline="0" dirty="0">
                <a:latin typeface="Arial" panose="020B0604020202020204" pitchFamily="34" charset="0"/>
                <a:cs typeface="Arial" panose="020B0604020202020204" pitchFamily="34" charset="0"/>
              </a:rPr>
              <a:t>that provides overall score data for your complex, school, or students</a:t>
            </a:r>
            <a:r>
              <a:rPr lang="en-US" b="0" dirty="0">
                <a:latin typeface="Arial" panose="020B0604020202020204" pitchFamily="34" charset="0"/>
                <a:cs typeface="Arial" panose="020B0604020202020204" pitchFamily="34" charset="0"/>
              </a:rPr>
              <a:t>.</a:t>
            </a:r>
          </a:p>
          <a:p>
            <a:pPr marL="165518" indent="-165518">
              <a:buFont typeface="Arial" panose="020B0604020202020204" pitchFamily="34" charset="0"/>
              <a:buChar char="•"/>
              <a:defRPr/>
            </a:pPr>
            <a:r>
              <a:rPr lang="en-US" b="0"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Reports &amp; Files </a:t>
            </a:r>
            <a:r>
              <a:rPr lang="en-US" b="0" dirty="0">
                <a:latin typeface="Arial" panose="020B0604020202020204" pitchFamily="34" charset="0"/>
                <a:cs typeface="Arial" panose="020B0604020202020204" pitchFamily="34" charset="0"/>
              </a:rPr>
              <a:t>tab</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provides</a:t>
            </a:r>
            <a:r>
              <a:rPr lang="en-US" b="0" baseline="0" dirty="0">
                <a:latin typeface="Arial" panose="020B0604020202020204" pitchFamily="34" charset="0"/>
                <a:cs typeface="Arial" panose="020B0604020202020204" pitchFamily="34" charset="0"/>
              </a:rPr>
              <a:t> access to test summary statistics and the Retrieve Student Results page, where you can </a:t>
            </a:r>
            <a:r>
              <a:rPr lang="en-US" b="0" dirty="0">
                <a:latin typeface="Arial" panose="020B0604020202020204" pitchFamily="34" charset="0"/>
                <a:cs typeface="Arial" panose="020B0604020202020204" pitchFamily="34" charset="0"/>
              </a:rPr>
              <a:t>download large files of student results. </a:t>
            </a:r>
          </a:p>
          <a:p>
            <a:pPr marL="165518" indent="-165518">
              <a:buFont typeface="Arial" panose="020B0604020202020204" pitchFamily="34" charset="0"/>
              <a:buChar char="•"/>
            </a:pPr>
            <a:r>
              <a:rPr lang="en-US" b="1" i="0" dirty="0">
                <a:latin typeface="Arial" panose="020B0604020202020204" pitchFamily="34" charset="0"/>
                <a:cs typeface="Arial" panose="020B0604020202020204" pitchFamily="34" charset="0"/>
              </a:rPr>
              <a:t>Inbox</a:t>
            </a:r>
            <a:r>
              <a:rPr lang="en-US" b="0" i="0" dirty="0">
                <a:latin typeface="Arial" panose="020B0604020202020204" pitchFamily="34" charset="0"/>
                <a:cs typeface="Arial" panose="020B0604020202020204" pitchFamily="34" charset="0"/>
              </a:rPr>
              <a:t> takes you to a pop-up window</a:t>
            </a:r>
            <a:r>
              <a:rPr lang="en-US" b="0" i="0" baseline="0" dirty="0">
                <a:latin typeface="Arial" panose="020B0604020202020204" pitchFamily="34" charset="0"/>
                <a:cs typeface="Arial" panose="020B0604020202020204" pitchFamily="34" charset="0"/>
              </a:rPr>
              <a:t> that </a:t>
            </a:r>
            <a:r>
              <a:rPr lang="en-US" b="0" i="0" dirty="0">
                <a:latin typeface="Arial" panose="020B0604020202020204" pitchFamily="34" charset="0"/>
                <a:cs typeface="Arial" panose="020B0604020202020204" pitchFamily="34" charset="0"/>
              </a:rPr>
              <a:t>lists the student data files you have requested.</a:t>
            </a:r>
          </a:p>
          <a:p>
            <a:pPr marL="165518" indent="-165518">
              <a:buFont typeface="Arial" panose="020B0604020202020204" pitchFamily="34" charset="0"/>
              <a:buChar char="•"/>
            </a:pPr>
            <a:r>
              <a:rPr lang="en-US" b="1" dirty="0">
                <a:latin typeface="Arial" panose="020B0604020202020204" pitchFamily="34" charset="0"/>
                <a:cs typeface="Arial" panose="020B0604020202020204" pitchFamily="34" charset="0"/>
              </a:rPr>
              <a:t>Search Students</a:t>
            </a:r>
            <a:r>
              <a:rPr lang="en-US" b="1" baseline="0" dirty="0">
                <a:latin typeface="Arial" panose="020B0604020202020204" pitchFamily="34" charset="0"/>
                <a:cs typeface="Arial" panose="020B0604020202020204" pitchFamily="34" charset="0"/>
              </a:rPr>
              <a:t> </a:t>
            </a:r>
            <a:r>
              <a:rPr lang="en-US" b="0" baseline="0" dirty="0">
                <a:latin typeface="Arial" panose="020B0604020202020204" pitchFamily="34" charset="0"/>
                <a:cs typeface="Arial" panose="020B0604020202020204" pitchFamily="34" charset="0"/>
              </a:rPr>
              <a:t>lets you </a:t>
            </a:r>
            <a:r>
              <a:rPr lang="en-US" b="0" dirty="0">
                <a:latin typeface="Arial" panose="020B0604020202020204" pitchFamily="34" charset="0"/>
                <a:cs typeface="Arial" panose="020B0604020202020204" pitchFamily="34" charset="0"/>
              </a:rPr>
              <a:t>search for student information </a:t>
            </a:r>
            <a:r>
              <a:rPr lang="en-US" b="0" baseline="0" dirty="0">
                <a:latin typeface="Arial" panose="020B0604020202020204" pitchFamily="34" charset="0"/>
                <a:cs typeface="Arial" panose="020B0604020202020204" pitchFamily="34" charset="0"/>
              </a:rPr>
              <a:t>by </a:t>
            </a:r>
            <a:r>
              <a:rPr lang="en-US" b="0" dirty="0">
                <a:latin typeface="Arial" panose="020B0604020202020204" pitchFamily="34" charset="0"/>
                <a:cs typeface="Arial" panose="020B0604020202020204" pitchFamily="34" charset="0"/>
              </a:rPr>
              <a:t>using the student’s name</a:t>
            </a:r>
            <a:r>
              <a:rPr lang="en-US" b="0" baseline="0" dirty="0">
                <a:latin typeface="Arial" panose="020B0604020202020204" pitchFamily="34" charset="0"/>
                <a:cs typeface="Arial" panose="020B0604020202020204" pitchFamily="34" charset="0"/>
              </a:rPr>
              <a:t> or </a:t>
            </a:r>
            <a:r>
              <a:rPr lang="en-US" b="0" dirty="0">
                <a:latin typeface="Arial" panose="020B0604020202020204" pitchFamily="34" charset="0"/>
                <a:cs typeface="Arial" panose="020B0604020202020204" pitchFamily="34" charset="0"/>
              </a:rPr>
              <a:t>SSID number. </a:t>
            </a:r>
          </a:p>
          <a:p>
            <a:pPr marL="171427" indent="-171427" defTabSz="947044">
              <a:buFont typeface="Arial" panose="020B0604020202020204" pitchFamily="34" charset="0"/>
              <a:buChar char="•"/>
              <a:defRPr/>
            </a:pPr>
            <a:r>
              <a:rPr lang="en-US" b="1" strike="noStrike" dirty="0">
                <a:latin typeface="Arial" panose="020B0604020202020204" pitchFamily="34" charset="0"/>
                <a:cs typeface="Arial" panose="020B0604020202020204" pitchFamily="34" charset="0"/>
              </a:rPr>
              <a:t>Upload Rosters</a:t>
            </a:r>
            <a:r>
              <a:rPr lang="en-US" b="1" strike="noStrike" baseline="0" dirty="0">
                <a:latin typeface="Arial" panose="020B0604020202020204" pitchFamily="34" charset="0"/>
                <a:cs typeface="Arial" panose="020B0604020202020204" pitchFamily="34" charset="0"/>
              </a:rPr>
              <a:t> </a:t>
            </a:r>
            <a:r>
              <a:rPr lang="en-US" b="0" strike="noStrike" dirty="0">
                <a:latin typeface="Arial" panose="020B0604020202020204" pitchFamily="34" charset="0"/>
                <a:cs typeface="Arial" panose="020B0604020202020204" pitchFamily="34" charset="0"/>
              </a:rPr>
              <a:t>allows </a:t>
            </a:r>
            <a:r>
              <a:rPr lang="en-US" strike="noStrike" dirty="0">
                <a:latin typeface="Arial" panose="020B0604020202020204" pitchFamily="34" charset="0"/>
                <a:cs typeface="Arial" panose="020B0604020202020204" pitchFamily="34" charset="0"/>
              </a:rPr>
              <a:t>PR and TC to create multiple rosters at once by uploading a spreadsheet.</a:t>
            </a:r>
          </a:p>
          <a:p>
            <a:pPr marL="165518" indent="-165518">
              <a:buFont typeface="Arial" panose="020B0604020202020204" pitchFamily="34" charset="0"/>
              <a:buChar char="•"/>
            </a:pPr>
            <a:r>
              <a:rPr lang="en-US" b="1" strike="noStrike" dirty="0">
                <a:latin typeface="Arial" panose="020B0604020202020204" pitchFamily="34" charset="0"/>
                <a:cs typeface="Arial" panose="020B0604020202020204" pitchFamily="34" charset="0"/>
              </a:rPr>
              <a:t>Add Roster</a:t>
            </a:r>
            <a:r>
              <a:rPr lang="en-US" b="1" strike="noStrike" baseline="0" dirty="0">
                <a:latin typeface="Arial" panose="020B0604020202020204" pitchFamily="34" charset="0"/>
                <a:cs typeface="Arial" panose="020B0604020202020204" pitchFamily="34" charset="0"/>
              </a:rPr>
              <a:t> </a:t>
            </a:r>
            <a:r>
              <a:rPr lang="en-US" b="0" strike="noStrike" dirty="0">
                <a:latin typeface="Arial" panose="020B0604020202020204" pitchFamily="34" charset="0"/>
                <a:cs typeface="Arial" panose="020B0604020202020204" pitchFamily="34" charset="0"/>
              </a:rPr>
              <a:t>allows you </a:t>
            </a:r>
            <a:r>
              <a:rPr lang="en-US" strike="noStrike" dirty="0">
                <a:latin typeface="Arial" panose="020B0604020202020204" pitchFamily="34" charset="0"/>
                <a:cs typeface="Arial" panose="020B0604020202020204" pitchFamily="34" charset="0"/>
              </a:rPr>
              <a:t>to create custom rosters of your students for data analysis.</a:t>
            </a:r>
          </a:p>
          <a:p>
            <a:pPr marL="165518" indent="-165518" eaLnBrk="1" fontAlgn="auto" hangingPunct="1">
              <a:spcBef>
                <a:spcPts val="0"/>
              </a:spcBef>
              <a:spcAft>
                <a:spcPts val="0"/>
              </a:spcAft>
              <a:buFont typeface="Arial" panose="020B0604020202020204" pitchFamily="34" charset="0"/>
              <a:buChar char="•"/>
              <a:defRPr/>
            </a:pPr>
            <a:r>
              <a:rPr lang="en-US" b="1" strike="noStrike" dirty="0">
                <a:latin typeface="Arial" panose="020B0604020202020204" pitchFamily="34" charset="0"/>
                <a:cs typeface="Arial" panose="020B0604020202020204" pitchFamily="34" charset="0"/>
              </a:rPr>
              <a:t>View/Edit Rosters</a:t>
            </a:r>
            <a:r>
              <a:rPr lang="en-US" strike="noStrike" dirty="0">
                <a:latin typeface="Arial" panose="020B0604020202020204" pitchFamily="34" charset="0"/>
                <a:cs typeface="Arial" panose="020B0604020202020204" pitchFamily="34" charset="0"/>
              </a:rPr>
              <a:t> allows you to view existing rosters and add</a:t>
            </a:r>
            <a:r>
              <a:rPr lang="en-US" strike="noStrike" baseline="0" dirty="0">
                <a:latin typeface="Arial" panose="020B0604020202020204" pitchFamily="34" charset="0"/>
                <a:cs typeface="Arial" panose="020B0604020202020204" pitchFamily="34" charset="0"/>
              </a:rPr>
              <a:t> or remove students from them as desired</a:t>
            </a:r>
            <a:r>
              <a:rPr lang="en-US" strike="noStrike" dirty="0">
                <a:latin typeface="Arial" panose="020B0604020202020204" pitchFamily="34" charset="0"/>
                <a:cs typeface="Arial" panose="020B0604020202020204" pitchFamily="34" charset="0"/>
              </a:rPr>
              <a:t>.</a:t>
            </a:r>
            <a:endParaRPr lang="en-US" strike="noStrike" baseline="0" dirty="0">
              <a:latin typeface="Arial" panose="020B0604020202020204" pitchFamily="34" charset="0"/>
              <a:cs typeface="Arial" panose="020B0604020202020204" pitchFamily="34" charset="0"/>
            </a:endParaRPr>
          </a:p>
          <a:p>
            <a:pPr marL="165518" indent="-165518">
              <a:buFont typeface="Arial" panose="020B0604020202020204" pitchFamily="34" charset="0"/>
              <a:buChar char="•"/>
              <a:defRPr/>
            </a:pPr>
            <a:r>
              <a:rPr lang="en-US" b="0"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Help</a:t>
            </a:r>
            <a:r>
              <a:rPr lang="en-US" dirty="0">
                <a:latin typeface="Arial" panose="020B0604020202020204" pitchFamily="34" charset="0"/>
                <a:cs typeface="Arial" panose="020B0604020202020204" pitchFamily="34" charset="0"/>
              </a:rPr>
              <a:t> button is where users may find useful</a:t>
            </a:r>
            <a:r>
              <a:rPr lang="en-US" baseline="0" dirty="0">
                <a:latin typeface="Arial" panose="020B0604020202020204" pitchFamily="34" charset="0"/>
                <a:cs typeface="Arial" panose="020B0604020202020204" pitchFamily="34" charset="0"/>
              </a:rPr>
              <a:t> information and step-by-step instructions for performing tasks in ORS</a:t>
            </a:r>
            <a:r>
              <a:rPr lang="en-US" dirty="0">
                <a:latin typeface="Arial" panose="020B0604020202020204" pitchFamily="34" charset="0"/>
                <a:cs typeface="Arial" panose="020B0604020202020204" pitchFamily="34" charset="0"/>
              </a:rPr>
              <a:t>.</a:t>
            </a:r>
          </a:p>
          <a:p>
            <a:pPr marL="165518" indent="-165518">
              <a:buFont typeface="Arial" panose="020B0604020202020204" pitchFamily="34" charset="0"/>
              <a:buChar char="•"/>
              <a:defRPr/>
            </a:pPr>
            <a:r>
              <a:rPr lang="en-US" b="1" dirty="0">
                <a:latin typeface="Arial" panose="020B0604020202020204" pitchFamily="34" charset="0"/>
                <a:cs typeface="Arial" panose="020B0604020202020204" pitchFamily="34" charset="0"/>
              </a:rPr>
              <a:t>Print</a:t>
            </a:r>
            <a:r>
              <a:rPr lang="en-US" baseline="0" dirty="0">
                <a:latin typeface="Arial" panose="020B0604020202020204" pitchFamily="34" charset="0"/>
                <a:cs typeface="Arial" panose="020B0604020202020204" pitchFamily="34" charset="0"/>
              </a:rPr>
              <a:t> provides options to </a:t>
            </a:r>
            <a:r>
              <a:rPr lang="en-US" dirty="0">
                <a:latin typeface="Arial" panose="020B0604020202020204" pitchFamily="34" charset="0"/>
                <a:cs typeface="Arial" panose="020B0604020202020204" pitchFamily="34" charset="0"/>
              </a:rPr>
              <a:t>print the data displayed on the page. </a:t>
            </a:r>
          </a:p>
          <a:p>
            <a:pPr marL="165518" indent="-165518">
              <a:buFont typeface="Arial" panose="020B0604020202020204" pitchFamily="34" charset="0"/>
              <a:buChar char="•"/>
              <a:defRPr/>
            </a:pPr>
            <a:r>
              <a:rPr lang="en-US" b="0"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Export</a:t>
            </a:r>
            <a:r>
              <a:rPr lang="en-US" baseline="0" dirty="0">
                <a:latin typeface="Arial" panose="020B0604020202020204" pitchFamily="34" charset="0"/>
                <a:cs typeface="Arial" panose="020B0604020202020204" pitchFamily="34" charset="0"/>
              </a:rPr>
              <a:t> button </a:t>
            </a:r>
            <a:r>
              <a:rPr lang="en-US" dirty="0">
                <a:latin typeface="Arial" panose="020B0604020202020204" pitchFamily="34" charset="0"/>
                <a:cs typeface="Arial" panose="020B0604020202020204" pitchFamily="34" charset="0"/>
              </a:rPr>
              <a:t>exports the data displayed on the page as an Excel file. </a:t>
            </a:r>
          </a:p>
          <a:p>
            <a:pPr marL="165518" indent="-165518">
              <a:buFont typeface="Arial" panose="020B0604020202020204" pitchFamily="34" charset="0"/>
              <a:buChar char="•"/>
              <a:defRPr/>
            </a:pPr>
            <a:r>
              <a:rPr lang="en-US" b="1" dirty="0">
                <a:latin typeface="Arial" panose="020B0604020202020204" pitchFamily="34" charset="0"/>
                <a:cs typeface="Arial" panose="020B0604020202020204" pitchFamily="34" charset="0"/>
              </a:rPr>
              <a:t>Definitions</a:t>
            </a:r>
            <a:r>
              <a:rPr lang="en-US" dirty="0">
                <a:latin typeface="Arial" panose="020B0604020202020204" pitchFamily="34" charset="0"/>
                <a:cs typeface="Arial" panose="020B0604020202020204" pitchFamily="34" charset="0"/>
              </a:rPr>
              <a:t> provides definitions for terms specific to the report you are viewing. This tool appears only on some pages.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653619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 y="13954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03444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70560" y="13505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9796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70560" y="137509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224601" y="137509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40579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24968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3" r:id="rId20"/>
    <p:sldLayoutId id="2147483814"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3.xml"/><Relationship Id="rId16" Type="http://schemas.openxmlformats.org/officeDocument/2006/relationships/diagramColors" Target="../diagrams/colors3.xml"/><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44.emf"/></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45.emf"/></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21.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www.alohahsap.org/" TargetMode="External"/><Relationship Id="rId2" Type="http://schemas.openxmlformats.org/officeDocument/2006/relationships/notesSlide" Target="../notesSlides/notesSlide53.xml"/><Relationship Id="rId1" Type="http://schemas.openxmlformats.org/officeDocument/2006/relationships/slideLayout" Target="../slideLayouts/slideLayout19.xml"/><Relationship Id="rId5" Type="http://schemas.openxmlformats.org/officeDocument/2006/relationships/hyperlink" Target="mailto:HSAPHelpDesk@cambiumassessment.com" TargetMode="External"/><Relationship Id="rId4" Type="http://schemas.openxmlformats.org/officeDocument/2006/relationships/hyperlink" Target="https://smarterbalanced.alohahsap.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a:t>Online reporting system (</a:t>
            </a:r>
            <a:r>
              <a:rPr lang="en-US" dirty="0" err="1"/>
              <a:t>ors</a:t>
            </a:r>
            <a:r>
              <a:rPr lang="en-US" dirty="0"/>
              <a:t>)</a:t>
            </a:r>
          </a:p>
        </p:txBody>
      </p:sp>
      <p:sp>
        <p:nvSpPr>
          <p:cNvPr id="3" name="Subtitle 2"/>
          <p:cNvSpPr>
            <a:spLocks noGrp="1"/>
          </p:cNvSpPr>
          <p:nvPr>
            <p:ph type="subTitle" idx="1"/>
          </p:nvPr>
        </p:nvSpPr>
        <p:spPr>
          <a:xfrm>
            <a:off x="2555625" y="3770489"/>
            <a:ext cx="8540496" cy="816455"/>
          </a:xfrm>
        </p:spPr>
        <p:txBody>
          <a:bodyPr>
            <a:normAutofit/>
          </a:bodyPr>
          <a:lstStyle/>
          <a:p>
            <a:pPr algn="l"/>
            <a:r>
              <a:rPr lang="en-US" dirty="0"/>
              <a:t>Training module</a:t>
            </a:r>
          </a:p>
          <a:p>
            <a:pPr algn="l"/>
            <a:r>
              <a:rPr lang="en-US" dirty="0"/>
              <a:t>2019-2020</a:t>
            </a:r>
          </a:p>
        </p:txBody>
      </p:sp>
      <p:sp>
        <p:nvSpPr>
          <p:cNvPr id="11" name="Footer Placeholder 7">
            <a:extLst>
              <a:ext uri="{FF2B5EF4-FFF2-40B4-BE49-F238E27FC236}">
                <a16:creationId xmlns:a16="http://schemas.microsoft.com/office/drawing/2014/main" id="{99D74938-414F-4D08-A203-1436BCC55DE3}"/>
              </a:ext>
            </a:extLst>
          </p:cNvPr>
          <p:cNvSpPr txBox="1">
            <a:spLocks/>
          </p:cNvSpPr>
          <p:nvPr/>
        </p:nvSpPr>
        <p:spPr>
          <a:xfrm>
            <a:off x="301191" y="6219668"/>
            <a:ext cx="9531699" cy="223376"/>
          </a:xfrm>
          <a:prstGeom prst="rect">
            <a:avLst/>
          </a:prstGeom>
        </p:spPr>
        <p:txBody>
          <a:bodyPr/>
          <a:lstStyle>
            <a:defPPr>
              <a:defRPr lang="en-US"/>
            </a:defPPr>
            <a:lvl1pPr marL="0" algn="l"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“Cambium Assessment, Inc.” is a registered trademark. All other brand, product, or company names are trademarks or registered trademarks of their respective owners.</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Home Page Dashboard</a:t>
            </a:r>
          </a:p>
        </p:txBody>
      </p:sp>
      <p:sp>
        <p:nvSpPr>
          <p:cNvPr id="4" name="Slide Number Placeholder 3"/>
          <p:cNvSpPr>
            <a:spLocks noGrp="1"/>
          </p:cNvSpPr>
          <p:nvPr>
            <p:ph type="sldNum" sz="quarter" idx="10"/>
          </p:nvPr>
        </p:nvSpPr>
        <p:spPr>
          <a:xfrm>
            <a:off x="11545677" y="6507315"/>
            <a:ext cx="337290" cy="190939"/>
          </a:xfrm>
        </p:spPr>
        <p:txBody>
          <a:bodyPr/>
          <a:lstStyle/>
          <a:p>
            <a:pPr algn="r"/>
            <a:fld id="{F3477EC8-074D-41C4-94AE-E9EA7CEEA348}" type="slidenum">
              <a:rPr lang="en-US" smtClean="0"/>
              <a:pPr algn="r"/>
              <a:t>10</a:t>
            </a:fld>
            <a:endParaRPr lang="en-US" dirty="0"/>
          </a:p>
        </p:txBody>
      </p:sp>
      <p:pic>
        <p:nvPicPr>
          <p:cNvPr id="5" name="Picture 4">
            <a:extLst>
              <a:ext uri="{FF2B5EF4-FFF2-40B4-BE49-F238E27FC236}">
                <a16:creationId xmlns:a16="http://schemas.microsoft.com/office/drawing/2014/main" id="{83F3C71C-6B33-435E-9448-5EABC7FD2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450" y="1190441"/>
            <a:ext cx="5063100" cy="4477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238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6170" y="1522841"/>
            <a:ext cx="10966265" cy="505912"/>
          </a:xfrm>
        </p:spPr>
        <p:txBody>
          <a:bodyPr/>
          <a:lstStyle/>
          <a:p>
            <a:pPr marL="0" indent="0">
              <a:buNone/>
            </a:pPr>
            <a:r>
              <a:rPr lang="en-US" altLang="en-US" dirty="0"/>
              <a:t>You can select the test and administration for which you want to view score data.</a:t>
            </a:r>
          </a:p>
          <a:p>
            <a:endParaRPr lang="en-US" dirty="0"/>
          </a:p>
        </p:txBody>
      </p:sp>
      <p:sp>
        <p:nvSpPr>
          <p:cNvPr id="4" name="Slide Number Placeholder 3"/>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11</a:t>
            </a:fld>
            <a:endParaRPr lang="en-US" dirty="0"/>
          </a:p>
        </p:txBody>
      </p:sp>
      <p:pic>
        <p:nvPicPr>
          <p:cNvPr id="6" name="Picture 5">
            <a:extLst>
              <a:ext uri="{FF2B5EF4-FFF2-40B4-BE49-F238E27FC236}">
                <a16:creationId xmlns:a16="http://schemas.microsoft.com/office/drawing/2014/main" id="{E14768FF-E840-4284-81AE-07F56023F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084" y="2512038"/>
            <a:ext cx="6490494" cy="2317210"/>
          </a:xfrm>
          <a:prstGeom prst="rect">
            <a:avLst/>
          </a:prstGeom>
          <a:ln>
            <a:noFill/>
          </a:ln>
          <a:effectLst>
            <a:outerShdw blurRad="292100" dist="139700" dir="2700000" algn="tl" rotWithShape="0">
              <a:srgbClr val="333333">
                <a:alpha val="65000"/>
              </a:srgbClr>
            </a:outerShdw>
          </a:effectLst>
        </p:spPr>
      </p:pic>
      <p:sp>
        <p:nvSpPr>
          <p:cNvPr id="7" name="Title 2">
            <a:extLst>
              <a:ext uri="{FF2B5EF4-FFF2-40B4-BE49-F238E27FC236}">
                <a16:creationId xmlns:a16="http://schemas.microsoft.com/office/drawing/2014/main" id="{76775512-27B0-4441-AE70-6AC96F5A4A20}"/>
              </a:ext>
            </a:extLst>
          </p:cNvPr>
          <p:cNvSpPr txBox="1">
            <a:spLocks/>
          </p:cNvSpPr>
          <p:nvPr/>
        </p:nvSpPr>
        <p:spPr>
          <a:xfrm>
            <a:off x="426231" y="65597"/>
            <a:ext cx="11016200" cy="518012"/>
          </a:xfrm>
          <a:prstGeom prst="rect">
            <a:avLst/>
          </a:prstGeom>
        </p:spPr>
        <p:txBody>
          <a:bodyPr vert="horz" lIns="0" tIns="0" rIns="0" bIns="0" rtlCol="0" anchor="b" anchorCtr="0">
            <a:norm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Home Page Dashboard: Select Test Administration</a:t>
            </a:r>
          </a:p>
        </p:txBody>
      </p:sp>
    </p:spTree>
    <p:extLst>
      <p:ext uri="{BB962C8B-B14F-4D97-AF65-F5344CB8AC3E}">
        <p14:creationId xmlns:p14="http://schemas.microsoft.com/office/powerpoint/2010/main" val="79105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06" y="-988590"/>
            <a:ext cx="11292114" cy="1539317"/>
          </a:xfrm>
        </p:spPr>
        <p:txBody>
          <a:bodyPr>
            <a:noAutofit/>
          </a:bodyPr>
          <a:lstStyle/>
          <a:p>
            <a:r>
              <a:rPr lang="en-US" dirty="0"/>
              <a:t>Home Page Dashboard: Defining the Student Population</a:t>
            </a:r>
          </a:p>
        </p:txBody>
      </p:sp>
      <p:sp>
        <p:nvSpPr>
          <p:cNvPr id="3" name="Slide Number Placeholder 2"/>
          <p:cNvSpPr>
            <a:spLocks noGrp="1"/>
          </p:cNvSpPr>
          <p:nvPr>
            <p:ph type="sldNum" sz="quarter" idx="10"/>
          </p:nvPr>
        </p:nvSpPr>
        <p:spPr>
          <a:xfrm>
            <a:off x="11485520" y="6507315"/>
            <a:ext cx="397447" cy="209573"/>
          </a:xfrm>
        </p:spPr>
        <p:txBody>
          <a:bodyPr/>
          <a:lstStyle/>
          <a:p>
            <a:pPr algn="r"/>
            <a:fld id="{F3477EC8-074D-41C4-94AE-E9EA7CEEA348}" type="slidenum">
              <a:rPr lang="en-US" smtClean="0"/>
              <a:pPr algn="r"/>
              <a:t>12</a:t>
            </a:fld>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193889308"/>
              </p:ext>
            </p:extLst>
          </p:nvPr>
        </p:nvGraphicFramePr>
        <p:xfrm>
          <a:off x="1920221" y="1518883"/>
          <a:ext cx="8761179" cy="3572132"/>
        </p:xfrm>
        <a:graphic>
          <a:graphicData uri="http://schemas.openxmlformats.org/drawingml/2006/table">
            <a:tbl>
              <a:tblPr firstRow="1" bandRow="1">
                <a:tableStyleId>{5C22544A-7EE6-4342-B048-85BDC9FD1C3A}</a:tableStyleId>
              </a:tblPr>
              <a:tblGrid>
                <a:gridCol w="2782974">
                  <a:extLst>
                    <a:ext uri="{9D8B030D-6E8A-4147-A177-3AD203B41FA5}">
                      <a16:colId xmlns:a16="http://schemas.microsoft.com/office/drawing/2014/main" val="20000"/>
                    </a:ext>
                  </a:extLst>
                </a:gridCol>
                <a:gridCol w="3057812">
                  <a:extLst>
                    <a:ext uri="{9D8B030D-6E8A-4147-A177-3AD203B41FA5}">
                      <a16:colId xmlns:a16="http://schemas.microsoft.com/office/drawing/2014/main" val="20001"/>
                    </a:ext>
                  </a:extLst>
                </a:gridCol>
                <a:gridCol w="2920393">
                  <a:extLst>
                    <a:ext uri="{9D8B030D-6E8A-4147-A177-3AD203B41FA5}">
                      <a16:colId xmlns:a16="http://schemas.microsoft.com/office/drawing/2014/main" val="20002"/>
                    </a:ext>
                  </a:extLst>
                </a:gridCol>
              </a:tblGrid>
              <a:tr h="1166410">
                <a:tc>
                  <a:txBody>
                    <a:bodyPr/>
                    <a:lstStyle/>
                    <a:p>
                      <a:pPr algn="l"/>
                      <a:r>
                        <a:rPr lang="en-US" dirty="0"/>
                        <a:t>Scores for students who were mine at the end of the selected administration</a:t>
                      </a:r>
                    </a:p>
                  </a:txBody>
                  <a:tcPr anchor="ctr"/>
                </a:tc>
                <a:tc>
                  <a:txBody>
                    <a:bodyPr/>
                    <a:lstStyle/>
                    <a:p>
                      <a:pPr algn="l"/>
                      <a:r>
                        <a:rPr lang="en-US" dirty="0"/>
                        <a:t>Scores for my current students</a:t>
                      </a:r>
                    </a:p>
                    <a:p>
                      <a:pPr algn="l"/>
                      <a:endParaRPr lang="en-US" dirty="0"/>
                    </a:p>
                    <a:p>
                      <a:pPr algn="l"/>
                      <a:endParaRPr lang="en-US" dirty="0"/>
                    </a:p>
                  </a:txBody>
                  <a:tcPr anchor="ctr"/>
                </a:tc>
                <a:tc>
                  <a:txBody>
                    <a:bodyPr/>
                    <a:lstStyle/>
                    <a:p>
                      <a:pPr algn="l"/>
                      <a:r>
                        <a:rPr lang="en-US" dirty="0"/>
                        <a:t>Scores for students who were mine when they tested during the selected administration</a:t>
                      </a:r>
                    </a:p>
                  </a:txBody>
                  <a:tcPr anchor="ctr"/>
                </a:tc>
                <a:extLst>
                  <a:ext uri="{0D108BD9-81ED-4DB2-BD59-A6C34878D82A}">
                    <a16:rowId xmlns:a16="http://schemas.microsoft.com/office/drawing/2014/main" val="10000"/>
                  </a:ext>
                </a:extLst>
              </a:tr>
              <a:tr h="2405722">
                <a:tc>
                  <a:txBody>
                    <a:bodyPr/>
                    <a:lstStyle/>
                    <a:p>
                      <a:pPr algn="l"/>
                      <a:r>
                        <a:rPr lang="en-US" sz="1600" dirty="0"/>
                        <a:t>Allows you to see score data for those students who tested in the selected test and administration and remained associated with your roster, school, or complex through the end of the administration.</a:t>
                      </a:r>
                    </a:p>
                  </a:txBody>
                  <a:tcPr/>
                </a:tc>
                <a:tc>
                  <a:txBody>
                    <a:bodyPr/>
                    <a:lstStyle/>
                    <a:p>
                      <a:pPr algn="l"/>
                      <a:r>
                        <a:rPr lang="en-US" sz="1600" dirty="0"/>
                        <a:t>Allows you to view score data for students assigned to your current rosters, even if they were previously enrolled in a different school or complex.</a:t>
                      </a:r>
                    </a:p>
                  </a:txBody>
                  <a:tcPr/>
                </a:tc>
                <a:tc>
                  <a:txBody>
                    <a:bodyPr/>
                    <a:lstStyle/>
                    <a:p>
                      <a:pPr algn="l"/>
                      <a:r>
                        <a:rPr lang="en-US" sz="1600" dirty="0"/>
                        <a:t>Allows you to see score data for those students who were associated with your roster, school, or complex when they were tested in the selected test and administration.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109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8545300" y="3446906"/>
            <a:ext cx="795316" cy="1279328"/>
            <a:chOff x="6262688" y="2282110"/>
            <a:chExt cx="314326" cy="505618"/>
          </a:xfrm>
        </p:grpSpPr>
        <p:pic>
          <p:nvPicPr>
            <p:cNvPr id="24" name="Picture 4" descr="Stickman by nicubunu"/>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mn-lt"/>
                  <a:ea typeface="+mn-ea"/>
                  <a:cs typeface="+mn-cs"/>
                </a:rPr>
                <a:t>A</a:t>
              </a:r>
              <a:endParaRPr lang="en-US" sz="3200" b="1" dirty="0">
                <a:solidFill>
                  <a:prstClr val="black"/>
                </a:solidFill>
                <a:latin typeface="+mn-lt"/>
                <a:ea typeface="+mn-ea"/>
                <a:cs typeface="+mn-cs"/>
              </a:endParaRPr>
            </a:p>
          </p:txBody>
        </p:sp>
      </p:grpSp>
      <p:sp>
        <p:nvSpPr>
          <p:cNvPr id="2" name="Title 1"/>
          <p:cNvSpPr>
            <a:spLocks noGrp="1"/>
          </p:cNvSpPr>
          <p:nvPr>
            <p:ph type="title"/>
          </p:nvPr>
        </p:nvSpPr>
        <p:spPr>
          <a:xfrm>
            <a:off x="381450" y="-1027021"/>
            <a:ext cx="11360453" cy="1589677"/>
          </a:xfrm>
        </p:spPr>
        <p:txBody>
          <a:bodyPr>
            <a:noAutofit/>
          </a:bodyPr>
          <a:lstStyle/>
          <a:p>
            <a:r>
              <a:rPr lang="en-US" dirty="0"/>
              <a:t>Home Page Dashboard: Defining the Student Population</a:t>
            </a:r>
          </a:p>
        </p:txBody>
      </p:sp>
      <p:sp>
        <p:nvSpPr>
          <p:cNvPr id="3" name="Slide Number Placeholder 2"/>
          <p:cNvSpPr>
            <a:spLocks noGrp="1"/>
          </p:cNvSpPr>
          <p:nvPr>
            <p:ph type="sldNum" sz="quarter" idx="10"/>
          </p:nvPr>
        </p:nvSpPr>
        <p:spPr>
          <a:xfrm>
            <a:off x="11379200" y="6507316"/>
            <a:ext cx="503767" cy="350684"/>
          </a:xfrm>
        </p:spPr>
        <p:txBody>
          <a:bodyPr/>
          <a:lstStyle/>
          <a:p>
            <a:pPr algn="r"/>
            <a:fld id="{F3477EC8-074D-41C4-94AE-E9EA7CEEA348}" type="slidenum">
              <a:rPr lang="en-US" smtClean="0"/>
              <a:pPr algn="r"/>
              <a:t>13</a:t>
            </a:fld>
            <a:endParaRPr lang="en-US" dirty="0"/>
          </a:p>
        </p:txBody>
      </p:sp>
      <p:pic>
        <p:nvPicPr>
          <p:cNvPr id="13" name="Picture 2" descr="https://pixabay.com/static/uploads/photo/2014/03/24/17/15/school-295210_960_720.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77899" y="1786473"/>
            <a:ext cx="2651045" cy="135866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9503421" y="3461594"/>
            <a:ext cx="781898" cy="1272502"/>
            <a:chOff x="6705600" y="2268036"/>
            <a:chExt cx="309023" cy="502920"/>
          </a:xfrm>
        </p:grpSpPr>
        <p:pic>
          <p:nvPicPr>
            <p:cNvPr id="18"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05600" y="2268036"/>
              <a:ext cx="309023" cy="50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738158" y="2423810"/>
              <a:ext cx="228600" cy="182460"/>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mn-lt"/>
                  <a:ea typeface="+mn-ea"/>
                  <a:cs typeface="+mn-cs"/>
                </a:rPr>
                <a:t>B</a:t>
              </a:r>
              <a:endParaRPr lang="en-US" sz="3200" b="1" dirty="0">
                <a:solidFill>
                  <a:prstClr val="black"/>
                </a:solidFill>
                <a:latin typeface="+mn-lt"/>
                <a:ea typeface="+mn-ea"/>
                <a:cs typeface="+mn-cs"/>
              </a:endParaRPr>
            </a:p>
          </p:txBody>
        </p:sp>
      </p:grpSp>
      <p:pic>
        <p:nvPicPr>
          <p:cNvPr id="12" name="Picture 11">
            <a:extLst>
              <a:ext uri="{FF2B5EF4-FFF2-40B4-BE49-F238E27FC236}">
                <a16:creationId xmlns:a16="http://schemas.microsoft.com/office/drawing/2014/main" id="{0CBE9831-36FD-443F-A0AA-5E669BF751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60" y="2263548"/>
            <a:ext cx="6912287" cy="2396092"/>
          </a:xfrm>
          <a:prstGeom prst="rect">
            <a:avLst/>
          </a:prstGeom>
        </p:spPr>
      </p:pic>
    </p:spTree>
    <p:extLst>
      <p:ext uri="{BB962C8B-B14F-4D97-AF65-F5344CB8AC3E}">
        <p14:creationId xmlns:p14="http://schemas.microsoft.com/office/powerpoint/2010/main" val="313261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69" y="-819703"/>
            <a:ext cx="11212407" cy="1452703"/>
          </a:xfrm>
        </p:spPr>
        <p:txBody>
          <a:bodyPr>
            <a:noAutofit/>
          </a:bodyPr>
          <a:lstStyle/>
          <a:p>
            <a:r>
              <a:rPr lang="en-US" dirty="0"/>
              <a:t>Home Page Dashboard: Defining the Student Population</a:t>
            </a:r>
          </a:p>
        </p:txBody>
      </p:sp>
      <p:sp>
        <p:nvSpPr>
          <p:cNvPr id="3" name="Slide Number Placeholder 2"/>
          <p:cNvSpPr>
            <a:spLocks noGrp="1"/>
          </p:cNvSpPr>
          <p:nvPr>
            <p:ph type="sldNum" sz="quarter" idx="10"/>
          </p:nvPr>
        </p:nvSpPr>
        <p:spPr>
          <a:xfrm>
            <a:off x="11506176" y="6507315"/>
            <a:ext cx="376791" cy="268057"/>
          </a:xfrm>
        </p:spPr>
        <p:txBody>
          <a:bodyPr/>
          <a:lstStyle/>
          <a:p>
            <a:pPr algn="r"/>
            <a:fld id="{F3477EC8-074D-41C4-94AE-E9EA7CEEA348}" type="slidenum">
              <a:rPr lang="en-US" smtClean="0"/>
              <a:pPr algn="r"/>
              <a:t>14</a:t>
            </a:fld>
            <a:endParaRPr lang="en-US" dirty="0"/>
          </a:p>
        </p:txBody>
      </p:sp>
      <p:grpSp>
        <p:nvGrpSpPr>
          <p:cNvPr id="11" name="Group 10"/>
          <p:cNvGrpSpPr>
            <a:grpSpLocks noChangeAspect="1"/>
          </p:cNvGrpSpPr>
          <p:nvPr/>
        </p:nvGrpSpPr>
        <p:grpSpPr>
          <a:xfrm>
            <a:off x="7933112" y="3395280"/>
            <a:ext cx="1028917" cy="1271016"/>
            <a:chOff x="5656435" y="2258892"/>
            <a:chExt cx="421930" cy="521208"/>
          </a:xfrm>
        </p:grpSpPr>
        <p:pic>
          <p:nvPicPr>
            <p:cNvPr id="12"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6435" y="2258892"/>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753100" y="2403844"/>
              <a:ext cx="228600" cy="189316"/>
            </a:xfrm>
            <a:prstGeom prst="rect">
              <a:avLst/>
            </a:prstGeom>
            <a:noFill/>
          </p:spPr>
          <p:txBody>
            <a:bodyPr wrap="square" rtlCol="0">
              <a:spAutoFit/>
            </a:bodyPr>
            <a:lstStyle/>
            <a:p>
              <a:pPr algn="ctr"/>
              <a:r>
                <a:rPr lang="en-US" b="1" dirty="0"/>
                <a:t>C</a:t>
              </a:r>
              <a:endParaRPr lang="en-US" sz="4000" b="1" dirty="0"/>
            </a:p>
          </p:txBody>
        </p:sp>
      </p:grpSp>
      <p:grpSp>
        <p:nvGrpSpPr>
          <p:cNvPr id="21" name="Group 20"/>
          <p:cNvGrpSpPr>
            <a:grpSpLocks noChangeAspect="1"/>
          </p:cNvGrpSpPr>
          <p:nvPr/>
        </p:nvGrpSpPr>
        <p:grpSpPr>
          <a:xfrm>
            <a:off x="10712986" y="4149464"/>
            <a:ext cx="1028917" cy="1271016"/>
            <a:chOff x="7086600" y="2268036"/>
            <a:chExt cx="421930" cy="521208"/>
          </a:xfrm>
        </p:grpSpPr>
        <p:pic>
          <p:nvPicPr>
            <p:cNvPr id="22"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268036"/>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183265" y="2409884"/>
              <a:ext cx="228600" cy="189316"/>
            </a:xfrm>
            <a:prstGeom prst="rect">
              <a:avLst/>
            </a:prstGeom>
            <a:noFill/>
          </p:spPr>
          <p:txBody>
            <a:bodyPr wrap="square" rtlCol="0">
              <a:spAutoFit/>
            </a:bodyPr>
            <a:lstStyle/>
            <a:p>
              <a:pPr algn="ctr"/>
              <a:r>
                <a:rPr lang="en-US" b="1" dirty="0"/>
                <a:t>B</a:t>
              </a:r>
            </a:p>
          </p:txBody>
        </p:sp>
      </p:grpSp>
      <p:grpSp>
        <p:nvGrpSpPr>
          <p:cNvPr id="25" name="Group 24"/>
          <p:cNvGrpSpPr/>
          <p:nvPr/>
        </p:nvGrpSpPr>
        <p:grpSpPr>
          <a:xfrm>
            <a:off x="9016621" y="3395280"/>
            <a:ext cx="795316" cy="1279328"/>
            <a:chOff x="6262688" y="2282110"/>
            <a:chExt cx="314326" cy="505618"/>
          </a:xfrm>
        </p:grpSpPr>
        <p:pic>
          <p:nvPicPr>
            <p:cNvPr id="26" name="Picture 4" descr="Stickman by nicubunu"/>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mn-lt"/>
                  <a:ea typeface="+mn-ea"/>
                  <a:cs typeface="+mn-cs"/>
                </a:rPr>
                <a:t>A</a:t>
              </a:r>
              <a:endParaRPr lang="en-US" sz="3200" b="1" dirty="0">
                <a:solidFill>
                  <a:prstClr val="black"/>
                </a:solidFill>
                <a:latin typeface="+mn-lt"/>
                <a:ea typeface="+mn-ea"/>
                <a:cs typeface="+mn-cs"/>
              </a:endParaRPr>
            </a:p>
          </p:txBody>
        </p:sp>
      </p:grpSp>
      <p:pic>
        <p:nvPicPr>
          <p:cNvPr id="28" name="Picture 2" descr="https://pixabay.com/static/uploads/photo/2014/03/24/17/15/school-295210_960_720.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860422" y="1721472"/>
            <a:ext cx="2651045" cy="13586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A8E54CF-179C-4C95-BD70-1010085590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610" y="2230954"/>
            <a:ext cx="6912287" cy="2396092"/>
          </a:xfrm>
          <a:prstGeom prst="rect">
            <a:avLst/>
          </a:prstGeom>
        </p:spPr>
      </p:pic>
    </p:spTree>
    <p:extLst>
      <p:ext uri="{BB962C8B-B14F-4D97-AF65-F5344CB8AC3E}">
        <p14:creationId xmlns:p14="http://schemas.microsoft.com/office/powerpoint/2010/main" val="292238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18" y="-139515"/>
            <a:ext cx="11212407" cy="707623"/>
          </a:xfrm>
        </p:spPr>
        <p:txBody>
          <a:bodyPr>
            <a:noAutofit/>
          </a:bodyPr>
          <a:lstStyle/>
          <a:p>
            <a:r>
              <a:rPr lang="en-US" dirty="0"/>
              <a:t>Home Page Dashboard: Defining the Student Population</a:t>
            </a:r>
          </a:p>
        </p:txBody>
      </p:sp>
      <p:sp>
        <p:nvSpPr>
          <p:cNvPr id="3" name="Slide Number Placeholder 2"/>
          <p:cNvSpPr>
            <a:spLocks noGrp="1"/>
          </p:cNvSpPr>
          <p:nvPr>
            <p:ph type="sldNum" sz="quarter" idx="10"/>
          </p:nvPr>
        </p:nvSpPr>
        <p:spPr>
          <a:xfrm>
            <a:off x="11446525" y="6507316"/>
            <a:ext cx="436442" cy="223990"/>
          </a:xfrm>
        </p:spPr>
        <p:txBody>
          <a:bodyPr/>
          <a:lstStyle/>
          <a:p>
            <a:pPr algn="r"/>
            <a:fld id="{F3477EC8-074D-41C4-94AE-E9EA7CEEA348}" type="slidenum">
              <a:rPr lang="en-US" smtClean="0"/>
              <a:pPr algn="r"/>
              <a:t>15</a:t>
            </a:fld>
            <a:endParaRPr lang="en-US" dirty="0"/>
          </a:p>
        </p:txBody>
      </p:sp>
      <p:grpSp>
        <p:nvGrpSpPr>
          <p:cNvPr id="29" name="Group 28"/>
          <p:cNvGrpSpPr/>
          <p:nvPr/>
        </p:nvGrpSpPr>
        <p:grpSpPr>
          <a:xfrm>
            <a:off x="9431207" y="3061236"/>
            <a:ext cx="795316" cy="1279328"/>
            <a:chOff x="6262688" y="2282110"/>
            <a:chExt cx="314326" cy="505618"/>
          </a:xfrm>
        </p:grpSpPr>
        <p:pic>
          <p:nvPicPr>
            <p:cNvPr id="30" name="Picture 4" descr="Stickman by nicubunu"/>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mn-lt"/>
                  <a:ea typeface="+mn-ea"/>
                  <a:cs typeface="+mn-cs"/>
                </a:rPr>
                <a:t>A</a:t>
              </a:r>
              <a:endParaRPr lang="en-US" sz="3200" b="1" dirty="0">
                <a:solidFill>
                  <a:prstClr val="black"/>
                </a:solidFill>
                <a:latin typeface="+mn-lt"/>
                <a:ea typeface="+mn-ea"/>
                <a:cs typeface="+mn-cs"/>
              </a:endParaRPr>
            </a:p>
          </p:txBody>
        </p:sp>
      </p:grpSp>
      <p:pic>
        <p:nvPicPr>
          <p:cNvPr id="32" name="Picture 2" descr="https://pixabay.com/static/uploads/photo/2014/03/24/17/15/school-295210_960_720.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395284" y="1528616"/>
            <a:ext cx="2651045" cy="135866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706C645-065E-485B-B04C-FB8416D3C1AB}"/>
              </a:ext>
            </a:extLst>
          </p:cNvPr>
          <p:cNvGrpSpPr/>
          <p:nvPr/>
        </p:nvGrpSpPr>
        <p:grpSpPr>
          <a:xfrm>
            <a:off x="7879833" y="3899748"/>
            <a:ext cx="1030901" cy="1340702"/>
            <a:chOff x="6753702" y="3599480"/>
            <a:chExt cx="1030901" cy="1340702"/>
          </a:xfrm>
        </p:grpSpPr>
        <p:grpSp>
          <p:nvGrpSpPr>
            <p:cNvPr id="18" name="Group 17"/>
            <p:cNvGrpSpPr>
              <a:grpSpLocks noChangeAspect="1"/>
            </p:cNvGrpSpPr>
            <p:nvPr/>
          </p:nvGrpSpPr>
          <p:grpSpPr>
            <a:xfrm>
              <a:off x="6753702" y="3669166"/>
              <a:ext cx="1028917" cy="1271016"/>
              <a:chOff x="5656435" y="2258892"/>
              <a:chExt cx="421930" cy="521208"/>
            </a:xfrm>
          </p:grpSpPr>
          <p:pic>
            <p:nvPicPr>
              <p:cNvPr id="19"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6435" y="2258892"/>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753100" y="2403844"/>
                <a:ext cx="228600" cy="189316"/>
              </a:xfrm>
              <a:prstGeom prst="rect">
                <a:avLst/>
              </a:prstGeom>
              <a:noFill/>
            </p:spPr>
            <p:txBody>
              <a:bodyPr wrap="square" rtlCol="0">
                <a:spAutoFit/>
              </a:bodyPr>
              <a:lstStyle/>
              <a:p>
                <a:pPr algn="ctr"/>
                <a:r>
                  <a:rPr lang="en-US" b="1" dirty="0"/>
                  <a:t>C</a:t>
                </a:r>
                <a:endParaRPr lang="en-US" sz="4000" b="1" dirty="0"/>
              </a:p>
            </p:txBody>
          </p:sp>
        </p:grpSp>
        <p:sp>
          <p:nvSpPr>
            <p:cNvPr id="33" name="&quot;No&quot; Symbol 32"/>
            <p:cNvSpPr/>
            <p:nvPr/>
          </p:nvSpPr>
          <p:spPr>
            <a:xfrm>
              <a:off x="6832744" y="3599480"/>
              <a:ext cx="951859" cy="951859"/>
            </a:xfrm>
            <a:prstGeom prst="noSmoking">
              <a:avLst>
                <a:gd name="adj" fmla="val 11494"/>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7613C96A-9911-4095-94C0-4F3576D013F7}"/>
              </a:ext>
            </a:extLst>
          </p:cNvPr>
          <p:cNvGrpSpPr/>
          <p:nvPr/>
        </p:nvGrpSpPr>
        <p:grpSpPr>
          <a:xfrm>
            <a:off x="10530663" y="3899748"/>
            <a:ext cx="1031331" cy="1373739"/>
            <a:chOff x="9720807" y="3515246"/>
            <a:chExt cx="1031331" cy="1373739"/>
          </a:xfrm>
        </p:grpSpPr>
        <p:grpSp>
          <p:nvGrpSpPr>
            <p:cNvPr id="25" name="Group 24"/>
            <p:cNvGrpSpPr>
              <a:grpSpLocks noChangeAspect="1"/>
            </p:cNvGrpSpPr>
            <p:nvPr/>
          </p:nvGrpSpPr>
          <p:grpSpPr>
            <a:xfrm>
              <a:off x="9720807" y="3617969"/>
              <a:ext cx="1028917" cy="1271016"/>
              <a:chOff x="7086600" y="2268036"/>
              <a:chExt cx="421930" cy="521208"/>
            </a:xfrm>
          </p:grpSpPr>
          <p:pic>
            <p:nvPicPr>
              <p:cNvPr id="26" name="Picture 1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86600" y="2268036"/>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183265" y="2409884"/>
                <a:ext cx="228600" cy="189316"/>
              </a:xfrm>
              <a:prstGeom prst="rect">
                <a:avLst/>
              </a:prstGeom>
              <a:noFill/>
            </p:spPr>
            <p:txBody>
              <a:bodyPr wrap="square" rtlCol="0">
                <a:spAutoFit/>
              </a:bodyPr>
              <a:lstStyle/>
              <a:p>
                <a:pPr algn="ctr"/>
                <a:r>
                  <a:rPr lang="en-US" b="1" dirty="0"/>
                  <a:t>B</a:t>
                </a:r>
              </a:p>
            </p:txBody>
          </p:sp>
        </p:grpSp>
        <p:sp>
          <p:nvSpPr>
            <p:cNvPr id="35" name="&quot;No&quot; Symbol 34"/>
            <p:cNvSpPr/>
            <p:nvPr/>
          </p:nvSpPr>
          <p:spPr>
            <a:xfrm>
              <a:off x="9800279" y="3515246"/>
              <a:ext cx="951859" cy="951859"/>
            </a:xfrm>
            <a:prstGeom prst="noSmoking">
              <a:avLst>
                <a:gd name="adj" fmla="val 11494"/>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7660BEB0-9461-4372-93AC-EDF680086F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370" y="2455515"/>
            <a:ext cx="6912287" cy="2396092"/>
          </a:xfrm>
          <a:prstGeom prst="rect">
            <a:avLst/>
          </a:prstGeom>
        </p:spPr>
      </p:pic>
      <p:sp>
        <p:nvSpPr>
          <p:cNvPr id="28" name="Rectangle 27">
            <a:extLst>
              <a:ext uri="{FF2B5EF4-FFF2-40B4-BE49-F238E27FC236}">
                <a16:creationId xmlns:a16="http://schemas.microsoft.com/office/drawing/2014/main" id="{4123B8EA-19E8-4656-9954-C51F8DE0AF68}"/>
              </a:ext>
            </a:extLst>
          </p:cNvPr>
          <p:cNvSpPr/>
          <p:nvPr/>
        </p:nvSpPr>
        <p:spPr>
          <a:xfrm>
            <a:off x="837957" y="3620967"/>
            <a:ext cx="5812053" cy="355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72073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68" y="-303991"/>
            <a:ext cx="11212407" cy="951859"/>
          </a:xfrm>
        </p:spPr>
        <p:txBody>
          <a:bodyPr>
            <a:normAutofit/>
          </a:bodyPr>
          <a:lstStyle/>
          <a:p>
            <a:r>
              <a:rPr lang="en-US" dirty="0"/>
              <a:t>Home Page Dashboard: Defining the Student Population</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16</a:t>
            </a:fld>
            <a:endParaRPr lang="en-US" dirty="0"/>
          </a:p>
        </p:txBody>
      </p:sp>
      <p:grpSp>
        <p:nvGrpSpPr>
          <p:cNvPr id="18" name="Group 17"/>
          <p:cNvGrpSpPr>
            <a:grpSpLocks noChangeAspect="1"/>
          </p:cNvGrpSpPr>
          <p:nvPr/>
        </p:nvGrpSpPr>
        <p:grpSpPr>
          <a:xfrm>
            <a:off x="7952518" y="3205821"/>
            <a:ext cx="1028917" cy="1271016"/>
            <a:chOff x="5656435" y="2258892"/>
            <a:chExt cx="421930" cy="521208"/>
          </a:xfrm>
        </p:grpSpPr>
        <p:pic>
          <p:nvPicPr>
            <p:cNvPr id="19"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6435" y="2258892"/>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753100" y="2403844"/>
              <a:ext cx="228600" cy="189316"/>
            </a:xfrm>
            <a:prstGeom prst="rect">
              <a:avLst/>
            </a:prstGeom>
            <a:noFill/>
          </p:spPr>
          <p:txBody>
            <a:bodyPr wrap="square" rtlCol="0">
              <a:spAutoFit/>
            </a:bodyPr>
            <a:lstStyle/>
            <a:p>
              <a:pPr algn="ctr"/>
              <a:r>
                <a:rPr lang="en-US" b="1" dirty="0"/>
                <a:t>C</a:t>
              </a:r>
              <a:endParaRPr lang="en-US" sz="4000" b="1" dirty="0"/>
            </a:p>
          </p:txBody>
        </p:sp>
      </p:grpSp>
      <p:grpSp>
        <p:nvGrpSpPr>
          <p:cNvPr id="29" name="Group 28"/>
          <p:cNvGrpSpPr/>
          <p:nvPr/>
        </p:nvGrpSpPr>
        <p:grpSpPr>
          <a:xfrm>
            <a:off x="8973247" y="3242285"/>
            <a:ext cx="795316" cy="1279328"/>
            <a:chOff x="6262689" y="2282110"/>
            <a:chExt cx="314326" cy="505618"/>
          </a:xfrm>
        </p:grpSpPr>
        <p:pic>
          <p:nvPicPr>
            <p:cNvPr id="30" name="Picture 4" descr="Stickman by nicubunu"/>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62689"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mn-lt"/>
                  <a:ea typeface="+mn-ea"/>
                  <a:cs typeface="+mn-cs"/>
                </a:rPr>
                <a:t>A</a:t>
              </a:r>
              <a:endParaRPr lang="en-US" sz="3200" b="1" dirty="0">
                <a:solidFill>
                  <a:prstClr val="black"/>
                </a:solidFill>
                <a:latin typeface="+mn-lt"/>
                <a:ea typeface="+mn-ea"/>
                <a:cs typeface="+mn-cs"/>
              </a:endParaRPr>
            </a:p>
          </p:txBody>
        </p:sp>
      </p:grpSp>
      <p:pic>
        <p:nvPicPr>
          <p:cNvPr id="32" name="Picture 2" descr="https://pixabay.com/static/uploads/photo/2014/03/24/17/15/school-295210_960_720.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235926" y="1734705"/>
            <a:ext cx="2651045" cy="135866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E9B56893-B26F-4126-8E10-5F14129CE595}"/>
              </a:ext>
            </a:extLst>
          </p:cNvPr>
          <p:cNvGrpSpPr/>
          <p:nvPr/>
        </p:nvGrpSpPr>
        <p:grpSpPr>
          <a:xfrm>
            <a:off x="10781104" y="3797440"/>
            <a:ext cx="1031331" cy="1373739"/>
            <a:chOff x="9720807" y="3515246"/>
            <a:chExt cx="1031331" cy="1373739"/>
          </a:xfrm>
        </p:grpSpPr>
        <p:grpSp>
          <p:nvGrpSpPr>
            <p:cNvPr id="25" name="Group 24"/>
            <p:cNvGrpSpPr>
              <a:grpSpLocks noChangeAspect="1"/>
            </p:cNvGrpSpPr>
            <p:nvPr/>
          </p:nvGrpSpPr>
          <p:grpSpPr>
            <a:xfrm>
              <a:off x="9720807" y="3617969"/>
              <a:ext cx="1028917" cy="1271016"/>
              <a:chOff x="7086600" y="2268036"/>
              <a:chExt cx="421930" cy="521208"/>
            </a:xfrm>
          </p:grpSpPr>
          <p:pic>
            <p:nvPicPr>
              <p:cNvPr id="26" name="Picture 1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86600" y="2268036"/>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183265" y="2409884"/>
                <a:ext cx="228600" cy="189316"/>
              </a:xfrm>
              <a:prstGeom prst="rect">
                <a:avLst/>
              </a:prstGeom>
              <a:noFill/>
            </p:spPr>
            <p:txBody>
              <a:bodyPr wrap="square" rtlCol="0">
                <a:spAutoFit/>
              </a:bodyPr>
              <a:lstStyle/>
              <a:p>
                <a:pPr algn="ctr"/>
                <a:r>
                  <a:rPr lang="en-US" b="1" dirty="0"/>
                  <a:t>B</a:t>
                </a:r>
              </a:p>
            </p:txBody>
          </p:sp>
        </p:grpSp>
        <p:sp>
          <p:nvSpPr>
            <p:cNvPr id="34" name="&quot;No&quot; Symbol 33"/>
            <p:cNvSpPr/>
            <p:nvPr/>
          </p:nvSpPr>
          <p:spPr>
            <a:xfrm>
              <a:off x="9800279" y="3515246"/>
              <a:ext cx="951859" cy="951859"/>
            </a:xfrm>
            <a:prstGeom prst="noSmoking">
              <a:avLst>
                <a:gd name="adj" fmla="val 11494"/>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31E3E3B7-F656-443A-A252-C754F4B4BA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 y="2196846"/>
            <a:ext cx="6909404" cy="2402730"/>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93DFF7BE-A2B8-4D6D-B238-24FBA4B25E14}"/>
              </a:ext>
            </a:extLst>
          </p:cNvPr>
          <p:cNvSpPr/>
          <p:nvPr/>
        </p:nvSpPr>
        <p:spPr>
          <a:xfrm>
            <a:off x="754144" y="3651116"/>
            <a:ext cx="6683604" cy="369849"/>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3367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62" y="-872122"/>
            <a:ext cx="11212407" cy="1441299"/>
          </a:xfrm>
        </p:spPr>
        <p:txBody>
          <a:bodyPr>
            <a:noAutofit/>
          </a:bodyPr>
          <a:lstStyle/>
          <a:p>
            <a:r>
              <a:rPr lang="en-US" dirty="0"/>
              <a:t>Home Page Dashboard: Defining the Student Population</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17</a:t>
            </a:fld>
            <a:endParaRPr lang="en-US" dirty="0"/>
          </a:p>
        </p:txBody>
      </p:sp>
      <p:grpSp>
        <p:nvGrpSpPr>
          <p:cNvPr id="25" name="Group 24"/>
          <p:cNvGrpSpPr>
            <a:grpSpLocks noChangeAspect="1"/>
          </p:cNvGrpSpPr>
          <p:nvPr/>
        </p:nvGrpSpPr>
        <p:grpSpPr>
          <a:xfrm>
            <a:off x="10643064" y="3384079"/>
            <a:ext cx="1028917" cy="1271016"/>
            <a:chOff x="7086600" y="2268036"/>
            <a:chExt cx="421930" cy="521208"/>
          </a:xfrm>
        </p:grpSpPr>
        <p:pic>
          <p:nvPicPr>
            <p:cNvPr id="26"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2268036"/>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183265" y="2409884"/>
              <a:ext cx="228600" cy="189316"/>
            </a:xfrm>
            <a:prstGeom prst="rect">
              <a:avLst/>
            </a:prstGeom>
            <a:noFill/>
          </p:spPr>
          <p:txBody>
            <a:bodyPr wrap="square" rtlCol="0">
              <a:spAutoFit/>
            </a:bodyPr>
            <a:lstStyle/>
            <a:p>
              <a:pPr algn="ctr"/>
              <a:r>
                <a:rPr lang="en-US" b="1" dirty="0"/>
                <a:t>B</a:t>
              </a:r>
            </a:p>
          </p:txBody>
        </p:sp>
      </p:grpSp>
      <p:grpSp>
        <p:nvGrpSpPr>
          <p:cNvPr id="29" name="Group 28"/>
          <p:cNvGrpSpPr/>
          <p:nvPr/>
        </p:nvGrpSpPr>
        <p:grpSpPr>
          <a:xfrm>
            <a:off x="9729885" y="3358868"/>
            <a:ext cx="795316" cy="1279328"/>
            <a:chOff x="6262688" y="2282110"/>
            <a:chExt cx="314326" cy="505618"/>
          </a:xfrm>
        </p:grpSpPr>
        <p:pic>
          <p:nvPicPr>
            <p:cNvPr id="30" name="Picture 4" descr="Stickman by nicubunu"/>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mn-lt"/>
                  <a:ea typeface="+mn-ea"/>
                  <a:cs typeface="+mn-cs"/>
                </a:rPr>
                <a:t>A</a:t>
              </a:r>
              <a:endParaRPr lang="en-US" sz="3200" b="1" dirty="0">
                <a:solidFill>
                  <a:prstClr val="black"/>
                </a:solidFill>
                <a:latin typeface="+mn-lt"/>
                <a:ea typeface="+mn-ea"/>
                <a:cs typeface="+mn-cs"/>
              </a:endParaRPr>
            </a:p>
          </p:txBody>
        </p:sp>
      </p:grpSp>
      <p:pic>
        <p:nvPicPr>
          <p:cNvPr id="32" name="Picture 2" descr="https://pixabay.com/static/uploads/photo/2014/03/24/17/15/school-295210_960_720.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992224" y="1620444"/>
            <a:ext cx="2651045" cy="135866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5353A21-284A-4BF2-A488-05534B532CB8}"/>
              </a:ext>
            </a:extLst>
          </p:cNvPr>
          <p:cNvGrpSpPr/>
          <p:nvPr/>
        </p:nvGrpSpPr>
        <p:grpSpPr>
          <a:xfrm>
            <a:off x="8224112" y="4019587"/>
            <a:ext cx="1030901" cy="1340702"/>
            <a:chOff x="6753702" y="3599480"/>
            <a:chExt cx="1030901" cy="1340702"/>
          </a:xfrm>
        </p:grpSpPr>
        <p:grpSp>
          <p:nvGrpSpPr>
            <p:cNvPr id="18" name="Group 17"/>
            <p:cNvGrpSpPr>
              <a:grpSpLocks noChangeAspect="1"/>
            </p:cNvGrpSpPr>
            <p:nvPr/>
          </p:nvGrpSpPr>
          <p:grpSpPr>
            <a:xfrm>
              <a:off x="6753702" y="3669166"/>
              <a:ext cx="1028917" cy="1271016"/>
              <a:chOff x="5656435" y="2258892"/>
              <a:chExt cx="421930" cy="521208"/>
            </a:xfrm>
          </p:grpSpPr>
          <p:pic>
            <p:nvPicPr>
              <p:cNvPr id="19"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56435" y="2258892"/>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753100" y="2403844"/>
                <a:ext cx="228600" cy="189316"/>
              </a:xfrm>
              <a:prstGeom prst="rect">
                <a:avLst/>
              </a:prstGeom>
              <a:noFill/>
            </p:spPr>
            <p:txBody>
              <a:bodyPr wrap="square" rtlCol="0">
                <a:spAutoFit/>
              </a:bodyPr>
              <a:lstStyle/>
              <a:p>
                <a:pPr algn="ctr"/>
                <a:r>
                  <a:rPr lang="en-US" b="1" dirty="0"/>
                  <a:t>C</a:t>
                </a:r>
                <a:endParaRPr lang="en-US" sz="4000" b="1" dirty="0"/>
              </a:p>
            </p:txBody>
          </p:sp>
        </p:grpSp>
        <p:sp>
          <p:nvSpPr>
            <p:cNvPr id="35" name="&quot;No&quot; Symbol 34"/>
            <p:cNvSpPr/>
            <p:nvPr/>
          </p:nvSpPr>
          <p:spPr>
            <a:xfrm>
              <a:off x="6832744" y="3599480"/>
              <a:ext cx="951859" cy="951859"/>
            </a:xfrm>
            <a:prstGeom prst="noSmoking">
              <a:avLst>
                <a:gd name="adj" fmla="val 11494"/>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16AC4D38-7225-47F4-9237-B298B5BB25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 y="2172098"/>
            <a:ext cx="7304506" cy="2513803"/>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A5268793-987E-49E9-9E9C-5276308DEAE8}"/>
              </a:ext>
            </a:extLst>
          </p:cNvPr>
          <p:cNvSpPr/>
          <p:nvPr/>
        </p:nvSpPr>
        <p:spPr>
          <a:xfrm>
            <a:off x="755746" y="4072351"/>
            <a:ext cx="7072536" cy="42316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11584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20" y="-155257"/>
            <a:ext cx="11212407" cy="722395"/>
          </a:xfrm>
        </p:spPr>
        <p:txBody>
          <a:bodyPr>
            <a:noAutofit/>
          </a:bodyPr>
          <a:lstStyle/>
          <a:p>
            <a:r>
              <a:rPr lang="en-US" dirty="0"/>
              <a:t>Home Page Dashboard: Report Tables</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18</a:t>
            </a:fld>
            <a:endParaRPr lang="en-US" dirty="0"/>
          </a:p>
        </p:txBody>
      </p:sp>
      <p:sp>
        <p:nvSpPr>
          <p:cNvPr id="10" name="Rectangle 9">
            <a:extLst>
              <a:ext uri="{FF2B5EF4-FFF2-40B4-BE49-F238E27FC236}">
                <a16:creationId xmlns:a16="http://schemas.microsoft.com/office/drawing/2014/main" id="{5AFF16EE-D0EC-4787-B8F3-412021FD5BAD}"/>
              </a:ext>
            </a:extLst>
          </p:cNvPr>
          <p:cNvSpPr/>
          <p:nvPr/>
        </p:nvSpPr>
        <p:spPr>
          <a:xfrm>
            <a:off x="2596144" y="2560320"/>
            <a:ext cx="2463536" cy="335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0B6FD7-73FF-4866-8DB3-D634D82F5B02}"/>
              </a:ext>
            </a:extLst>
          </p:cNvPr>
          <p:cNvSpPr/>
          <p:nvPr/>
        </p:nvSpPr>
        <p:spPr>
          <a:xfrm>
            <a:off x="5136144" y="2560320"/>
            <a:ext cx="2463536" cy="335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32559DA6-606F-4800-9A9E-A7A809FB964A}"/>
              </a:ext>
            </a:extLst>
          </p:cNvPr>
          <p:cNvSpPr/>
          <p:nvPr/>
        </p:nvSpPr>
        <p:spPr>
          <a:xfrm>
            <a:off x="6520312" y="3591890"/>
            <a:ext cx="731520" cy="44196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894232-1848-48F8-9334-FE9AF373C6E7}"/>
              </a:ext>
            </a:extLst>
          </p:cNvPr>
          <p:cNvSpPr/>
          <p:nvPr/>
        </p:nvSpPr>
        <p:spPr>
          <a:xfrm>
            <a:off x="5821680" y="3631459"/>
            <a:ext cx="662056" cy="319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AB4269C-A43C-486F-A4BB-E0A472F88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566" y="1315327"/>
            <a:ext cx="9206867" cy="3827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92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Detail Report</a:t>
            </a:r>
          </a:p>
        </p:txBody>
      </p:sp>
      <p:sp>
        <p:nvSpPr>
          <p:cNvPr id="3" name="Slide Number Placeholder 2"/>
          <p:cNvSpPr>
            <a:spLocks noGrp="1"/>
          </p:cNvSpPr>
          <p:nvPr>
            <p:ph type="sldNum" sz="quarter" idx="10"/>
          </p:nvPr>
        </p:nvSpPr>
        <p:spPr/>
        <p:txBody>
          <a:bodyPr/>
          <a:lstStyle/>
          <a:p>
            <a:fld id="{F3477EC8-074D-41C4-94AE-E9EA7CEEA348}" type="slidenum">
              <a:rPr lang="en-US" smtClean="0"/>
              <a:pPr/>
              <a:t>19</a:t>
            </a:fld>
            <a:endParaRPr lang="en-US" dirty="0"/>
          </a:p>
        </p:txBody>
      </p:sp>
      <p:pic>
        <p:nvPicPr>
          <p:cNvPr id="11" name="Picture 10">
            <a:extLst>
              <a:ext uri="{FF2B5EF4-FFF2-40B4-BE49-F238E27FC236}">
                <a16:creationId xmlns:a16="http://schemas.microsoft.com/office/drawing/2014/main" id="{E941CECC-793F-40DB-8AB6-777061BA0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444" y="1137920"/>
            <a:ext cx="6659105" cy="4825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273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0560" y="1307668"/>
            <a:ext cx="8484486" cy="3732737"/>
          </a:xfrm>
        </p:spPr>
        <p:txBody>
          <a:bodyPr/>
          <a:lstStyle/>
          <a:p>
            <a:r>
              <a:rPr lang="en-US" b="1" dirty="0"/>
              <a:t>After viewing this presentation, you should understand how to:</a:t>
            </a:r>
          </a:p>
          <a:p>
            <a:pPr marL="342900" indent="-342900">
              <a:buFont typeface="Arial" panose="020B0604020202020204" pitchFamily="34" charset="0"/>
              <a:buChar char="•"/>
            </a:pPr>
            <a:r>
              <a:rPr lang="en-US" dirty="0"/>
              <a:t>Navigate the ORS system</a:t>
            </a:r>
          </a:p>
          <a:p>
            <a:pPr marL="342900" indent="-342900" eaLnBrk="1" fontAlgn="auto" hangingPunct="1">
              <a:buFont typeface="Arial" panose="020B0604020202020204" pitchFamily="34" charset="0"/>
              <a:buChar char="•"/>
              <a:defRPr/>
            </a:pPr>
            <a:r>
              <a:rPr lang="en-US" dirty="0"/>
              <a:t>View score reports</a:t>
            </a:r>
          </a:p>
          <a:p>
            <a:pPr marL="342900" indent="-342900" eaLnBrk="1" fontAlgn="auto" hangingPunct="1">
              <a:buFont typeface="Arial" panose="020B0604020202020204" pitchFamily="34" charset="0"/>
              <a:buChar char="•"/>
              <a:defRPr/>
            </a:pPr>
            <a:r>
              <a:rPr lang="en-US" dirty="0"/>
              <a:t>Generate and export summary statistics and student results</a:t>
            </a:r>
          </a:p>
          <a:p>
            <a:pPr marL="342900" indent="-342900" eaLnBrk="1" fontAlgn="auto" hangingPunct="1">
              <a:buFont typeface="Arial" panose="020B0604020202020204" pitchFamily="34" charset="0"/>
              <a:buChar char="•"/>
              <a:defRPr/>
            </a:pPr>
            <a:r>
              <a:rPr lang="en-US" dirty="0"/>
              <a:t>Search for specific students</a:t>
            </a:r>
          </a:p>
          <a:p>
            <a:pPr marL="342900" indent="-342900" eaLnBrk="1" fontAlgn="auto" hangingPunct="1">
              <a:buFont typeface="Arial" panose="020B0604020202020204" pitchFamily="34" charset="0"/>
              <a:buChar char="•"/>
              <a:defRPr/>
            </a:pPr>
            <a:r>
              <a:rPr lang="en-US" dirty="0"/>
              <a:t>Create, view, and edit student rosters</a:t>
            </a:r>
          </a:p>
          <a:p>
            <a:pPr eaLnBrk="1" fontAlgn="auto" hangingPunct="1">
              <a:buFont typeface="Arial" pitchFamily="34" charset="0"/>
              <a:buChar char="•"/>
              <a:defRPr/>
            </a:pPr>
            <a:endParaRPr lang="en-US" dirty="0"/>
          </a:p>
          <a:p>
            <a:endParaRPr lang="en-US" dirty="0"/>
          </a:p>
        </p:txBody>
      </p:sp>
      <p:sp>
        <p:nvSpPr>
          <p:cNvPr id="3" name="Title 2"/>
          <p:cNvSpPr>
            <a:spLocks noGrp="1"/>
          </p:cNvSpPr>
          <p:nvPr>
            <p:ph type="title"/>
          </p:nvPr>
        </p:nvSpPr>
        <p:spPr/>
        <p:txBody>
          <a:bodyPr/>
          <a:lstStyle/>
          <a:p>
            <a:r>
              <a:rPr lang="en-US" dirty="0"/>
              <a:t>Objectives</a:t>
            </a:r>
          </a:p>
        </p:txBody>
      </p:sp>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148542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Subject Detail Report</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20</a:t>
            </a:fld>
            <a:endParaRPr lang="en-US" dirty="0"/>
          </a:p>
        </p:txBody>
      </p:sp>
      <p:pic>
        <p:nvPicPr>
          <p:cNvPr id="8" name="Picture 7">
            <a:extLst>
              <a:ext uri="{FF2B5EF4-FFF2-40B4-BE49-F238E27FC236}">
                <a16:creationId xmlns:a16="http://schemas.microsoft.com/office/drawing/2014/main" id="{1FE4E654-9C37-4FCF-8115-F24389BBC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30" y="1611375"/>
            <a:ext cx="3268396" cy="3868714"/>
          </a:xfrm>
          <a:prstGeom prst="rect">
            <a:avLst/>
          </a:prstGeom>
        </p:spPr>
      </p:pic>
      <p:pic>
        <p:nvPicPr>
          <p:cNvPr id="9" name="Picture 8">
            <a:extLst>
              <a:ext uri="{FF2B5EF4-FFF2-40B4-BE49-F238E27FC236}">
                <a16:creationId xmlns:a16="http://schemas.microsoft.com/office/drawing/2014/main" id="{BD9A6190-12A5-4B0E-BD44-5BD682B81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500" y="1611375"/>
            <a:ext cx="6210422" cy="3788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D733988F-CA92-47C7-A825-83281C936CFE}"/>
              </a:ext>
            </a:extLst>
          </p:cNvPr>
          <p:cNvCxnSpPr>
            <a:cxnSpLocks/>
          </p:cNvCxnSpPr>
          <p:nvPr/>
        </p:nvCxnSpPr>
        <p:spPr>
          <a:xfrm flipH="1" flipV="1">
            <a:off x="3925226" y="2944992"/>
            <a:ext cx="2466752" cy="118021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1" name="Rectangle 10">
            <a:extLst>
              <a:ext uri="{FF2B5EF4-FFF2-40B4-BE49-F238E27FC236}">
                <a16:creationId xmlns:a16="http://schemas.microsoft.com/office/drawing/2014/main" id="{E3DF65A9-6DBC-4B79-AC0E-885C315708A1}"/>
              </a:ext>
            </a:extLst>
          </p:cNvPr>
          <p:cNvSpPr/>
          <p:nvPr/>
        </p:nvSpPr>
        <p:spPr>
          <a:xfrm>
            <a:off x="6391978" y="4125208"/>
            <a:ext cx="308344" cy="265813"/>
          </a:xfrm>
          <a:prstGeom prst="rect">
            <a:avLst/>
          </a:prstGeom>
          <a:noFill/>
          <a:ln w="381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rgbClr val="FF0000"/>
              </a:solidFill>
            </a:endParaRPr>
          </a:p>
        </p:txBody>
      </p:sp>
    </p:spTree>
    <p:extLst>
      <p:ext uri="{BB962C8B-B14F-4D97-AF65-F5344CB8AC3E}">
        <p14:creationId xmlns:p14="http://schemas.microsoft.com/office/powerpoint/2010/main" val="2769589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Score Report Navigation: General Approach</a:t>
            </a:r>
          </a:p>
        </p:txBody>
      </p:sp>
      <p:sp>
        <p:nvSpPr>
          <p:cNvPr id="4" name="Slide Number Placeholder 3"/>
          <p:cNvSpPr>
            <a:spLocks noGrp="1"/>
          </p:cNvSpPr>
          <p:nvPr>
            <p:ph type="sldNum" sz="quarter" idx="10"/>
          </p:nvPr>
        </p:nvSpPr>
        <p:spPr>
          <a:xfrm>
            <a:off x="11442431" y="6507316"/>
            <a:ext cx="440536" cy="201956"/>
          </a:xfrm>
        </p:spPr>
        <p:txBody>
          <a:bodyPr/>
          <a:lstStyle/>
          <a:p>
            <a:pPr algn="r"/>
            <a:fld id="{F3477EC8-074D-41C4-94AE-E9EA7CEEA348}" type="slidenum">
              <a:rPr lang="en-US" smtClean="0"/>
              <a:pPr algn="r"/>
              <a:t>21</a:t>
            </a:fld>
            <a:endParaRPr lang="en-US" dirty="0"/>
          </a:p>
        </p:txBody>
      </p:sp>
      <p:sp>
        <p:nvSpPr>
          <p:cNvPr id="13" name="Down Arrow 16">
            <a:extLst>
              <a:ext uri="{FF2B5EF4-FFF2-40B4-BE49-F238E27FC236}">
                <a16:creationId xmlns:a16="http://schemas.microsoft.com/office/drawing/2014/main" id="{D94F5671-C2BE-46C9-9FB0-4FBA6F151A65}"/>
              </a:ext>
            </a:extLst>
          </p:cNvPr>
          <p:cNvSpPr/>
          <p:nvPr/>
        </p:nvSpPr>
        <p:spPr>
          <a:xfrm rot="16200000">
            <a:off x="1362232" y="1899395"/>
            <a:ext cx="523755" cy="15514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a:t>GRADE</a:t>
            </a:r>
          </a:p>
        </p:txBody>
      </p:sp>
      <p:sp>
        <p:nvSpPr>
          <p:cNvPr id="14" name="Down Arrow 13">
            <a:extLst>
              <a:ext uri="{FF2B5EF4-FFF2-40B4-BE49-F238E27FC236}">
                <a16:creationId xmlns:a16="http://schemas.microsoft.com/office/drawing/2014/main" id="{06175A6E-B85E-4749-9A5D-88A363F21F52}"/>
              </a:ext>
            </a:extLst>
          </p:cNvPr>
          <p:cNvSpPr/>
          <p:nvPr/>
        </p:nvSpPr>
        <p:spPr>
          <a:xfrm rot="16200000">
            <a:off x="1359557" y="1372965"/>
            <a:ext cx="523755" cy="15567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a:t>SUBJECT</a:t>
            </a:r>
          </a:p>
        </p:txBody>
      </p:sp>
      <p:pic>
        <p:nvPicPr>
          <p:cNvPr id="15" name="Picture 14">
            <a:extLst>
              <a:ext uri="{FF2B5EF4-FFF2-40B4-BE49-F238E27FC236}">
                <a16:creationId xmlns:a16="http://schemas.microsoft.com/office/drawing/2014/main" id="{7006EF77-D40B-4FF6-A088-C716CDC0F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514" y="1420215"/>
            <a:ext cx="3268396" cy="3868714"/>
          </a:xfrm>
          <a:prstGeom prst="rect">
            <a:avLst/>
          </a:prstGeom>
        </p:spPr>
      </p:pic>
      <p:pic>
        <p:nvPicPr>
          <p:cNvPr id="16" name="Picture 15">
            <a:extLst>
              <a:ext uri="{FF2B5EF4-FFF2-40B4-BE49-F238E27FC236}">
                <a16:creationId xmlns:a16="http://schemas.microsoft.com/office/drawing/2014/main" id="{6256DAEE-19FC-4105-9B97-8421B941B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290" y="1991427"/>
            <a:ext cx="2680943" cy="2628632"/>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1B2F698A-5250-46F3-AD9B-782C76786824}"/>
              </a:ext>
            </a:extLst>
          </p:cNvPr>
          <p:cNvSpPr/>
          <p:nvPr/>
        </p:nvSpPr>
        <p:spPr>
          <a:xfrm>
            <a:off x="9441712" y="2456943"/>
            <a:ext cx="404037" cy="436307"/>
          </a:xfrm>
          <a:prstGeom prst="rect">
            <a:avLst/>
          </a:prstGeom>
          <a:noFill/>
          <a:ln w="381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spc="-150" dirty="0">
              <a:ln w="76200">
                <a:solidFill>
                  <a:schemeClr val="tx1"/>
                </a:solidFill>
              </a:ln>
            </a:endParaRPr>
          </a:p>
        </p:txBody>
      </p:sp>
    </p:spTree>
    <p:extLst>
      <p:ext uri="{BB962C8B-B14F-4D97-AF65-F5344CB8AC3E}">
        <p14:creationId xmlns:p14="http://schemas.microsoft.com/office/powerpoint/2010/main" val="139381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Score Report Navigation: General Approach</a:t>
            </a:r>
          </a:p>
        </p:txBody>
      </p:sp>
      <p:sp>
        <p:nvSpPr>
          <p:cNvPr id="4" name="Slide Number Placeholder 3"/>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22</a:t>
            </a:fld>
            <a:endParaRPr lang="en-US" dirty="0"/>
          </a:p>
        </p:txBody>
      </p:sp>
      <p:pic>
        <p:nvPicPr>
          <p:cNvPr id="14" name="Picture 13">
            <a:extLst>
              <a:ext uri="{FF2B5EF4-FFF2-40B4-BE49-F238E27FC236}">
                <a16:creationId xmlns:a16="http://schemas.microsoft.com/office/drawing/2014/main" id="{F41DE803-5041-45C5-AB68-46C84A751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374" y="1494643"/>
            <a:ext cx="3268396" cy="3868714"/>
          </a:xfrm>
          <a:prstGeom prst="rect">
            <a:avLst/>
          </a:prstGeom>
        </p:spPr>
      </p:pic>
      <p:sp>
        <p:nvSpPr>
          <p:cNvPr id="15" name="Down Arrow 17">
            <a:extLst>
              <a:ext uri="{FF2B5EF4-FFF2-40B4-BE49-F238E27FC236}">
                <a16:creationId xmlns:a16="http://schemas.microsoft.com/office/drawing/2014/main" id="{36BC1049-2966-40A5-BB3C-4C5B3E2CFCA4}"/>
              </a:ext>
            </a:extLst>
          </p:cNvPr>
          <p:cNvSpPr/>
          <p:nvPr/>
        </p:nvSpPr>
        <p:spPr>
          <a:xfrm rot="16200000">
            <a:off x="1361131" y="4023881"/>
            <a:ext cx="523755" cy="9460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a:t>WHEN</a:t>
            </a:r>
          </a:p>
        </p:txBody>
      </p:sp>
      <p:sp>
        <p:nvSpPr>
          <p:cNvPr id="16" name="Down Arrow 16">
            <a:extLst>
              <a:ext uri="{FF2B5EF4-FFF2-40B4-BE49-F238E27FC236}">
                <a16:creationId xmlns:a16="http://schemas.microsoft.com/office/drawing/2014/main" id="{D3D181F4-1B66-46EA-A790-439BC09C0BAC}"/>
              </a:ext>
            </a:extLst>
          </p:cNvPr>
          <p:cNvSpPr/>
          <p:nvPr/>
        </p:nvSpPr>
        <p:spPr>
          <a:xfrm rot="16200000">
            <a:off x="1361132" y="3448149"/>
            <a:ext cx="523755" cy="9460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a:t>WHAT</a:t>
            </a:r>
          </a:p>
        </p:txBody>
      </p:sp>
      <p:sp>
        <p:nvSpPr>
          <p:cNvPr id="17" name="Down Arrow 13">
            <a:extLst>
              <a:ext uri="{FF2B5EF4-FFF2-40B4-BE49-F238E27FC236}">
                <a16:creationId xmlns:a16="http://schemas.microsoft.com/office/drawing/2014/main" id="{482E329D-5E60-4402-A196-69EBC4F1FD19}"/>
              </a:ext>
            </a:extLst>
          </p:cNvPr>
          <p:cNvSpPr/>
          <p:nvPr/>
        </p:nvSpPr>
        <p:spPr>
          <a:xfrm rot="16200000">
            <a:off x="1366479" y="2872419"/>
            <a:ext cx="523755" cy="9460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a:t>WHO</a:t>
            </a:r>
          </a:p>
        </p:txBody>
      </p:sp>
      <p:pic>
        <p:nvPicPr>
          <p:cNvPr id="18" name="Picture 17">
            <a:extLst>
              <a:ext uri="{FF2B5EF4-FFF2-40B4-BE49-F238E27FC236}">
                <a16:creationId xmlns:a16="http://schemas.microsoft.com/office/drawing/2014/main" id="{ED96374A-68CE-423C-AB0D-B789C4E95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232" y="2114684"/>
            <a:ext cx="2680943" cy="2628632"/>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A44A2029-FE95-4C90-A93B-18B8E1026089}"/>
              </a:ext>
            </a:extLst>
          </p:cNvPr>
          <p:cNvSpPr/>
          <p:nvPr/>
        </p:nvSpPr>
        <p:spPr>
          <a:xfrm>
            <a:off x="8871654" y="2580200"/>
            <a:ext cx="404037" cy="436307"/>
          </a:xfrm>
          <a:prstGeom prst="rect">
            <a:avLst/>
          </a:prstGeom>
          <a:noFill/>
          <a:ln w="381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spc="-150" dirty="0">
              <a:ln w="76200">
                <a:solidFill>
                  <a:schemeClr val="tx1"/>
                </a:solidFill>
              </a:ln>
            </a:endParaRPr>
          </a:p>
        </p:txBody>
      </p:sp>
    </p:spTree>
    <p:extLst>
      <p:ext uri="{BB962C8B-B14F-4D97-AF65-F5344CB8AC3E}">
        <p14:creationId xmlns:p14="http://schemas.microsoft.com/office/powerpoint/2010/main" val="299692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Score Report Navigation: General Approach</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23</a:t>
            </a:fld>
            <a:endParaRPr lang="en-US" dirty="0"/>
          </a:p>
        </p:txBody>
      </p:sp>
      <p:graphicFrame>
        <p:nvGraphicFramePr>
          <p:cNvPr id="15" name="Table 14"/>
          <p:cNvGraphicFramePr>
            <a:graphicFrameLocks noGrp="1"/>
          </p:cNvGraphicFramePr>
          <p:nvPr/>
        </p:nvGraphicFramePr>
        <p:xfrm>
          <a:off x="1643836" y="1658577"/>
          <a:ext cx="9024165" cy="3323526"/>
        </p:xfrm>
        <a:graphic>
          <a:graphicData uri="http://schemas.openxmlformats.org/drawingml/2006/table">
            <a:tbl>
              <a:tblPr bandRow="1">
                <a:tableStyleId>{5C22544A-7EE6-4342-B048-85BDC9FD1C3A}</a:tableStyleId>
              </a:tblPr>
              <a:tblGrid>
                <a:gridCol w="963007">
                  <a:extLst>
                    <a:ext uri="{9D8B030D-6E8A-4147-A177-3AD203B41FA5}">
                      <a16:colId xmlns:a16="http://schemas.microsoft.com/office/drawing/2014/main" val="20000"/>
                    </a:ext>
                  </a:extLst>
                </a:gridCol>
                <a:gridCol w="8061158">
                  <a:extLst>
                    <a:ext uri="{9D8B030D-6E8A-4147-A177-3AD203B41FA5}">
                      <a16:colId xmlns:a16="http://schemas.microsoft.com/office/drawing/2014/main" val="20001"/>
                    </a:ext>
                  </a:extLst>
                </a:gridCol>
              </a:tblGrid>
              <a:tr h="110784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107842">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1107842">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16" name="Content Placeholder 5"/>
          <p:cNvGraphicFramePr>
            <a:graphicFrameLocks/>
          </p:cNvGraphicFramePr>
          <p:nvPr/>
        </p:nvGraphicFramePr>
        <p:xfrm>
          <a:off x="2665269" y="1475091"/>
          <a:ext cx="8001000" cy="155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Content Placeholder 5"/>
          <p:cNvGraphicFramePr>
            <a:graphicFrameLocks/>
          </p:cNvGraphicFramePr>
          <p:nvPr/>
        </p:nvGraphicFramePr>
        <p:xfrm>
          <a:off x="3441510" y="2972874"/>
          <a:ext cx="5308979" cy="595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Content Placeholder 5"/>
          <p:cNvGraphicFramePr>
            <a:graphicFrameLocks/>
          </p:cNvGraphicFramePr>
          <p:nvPr/>
        </p:nvGraphicFramePr>
        <p:xfrm>
          <a:off x="4371763" y="4170524"/>
          <a:ext cx="3810000" cy="533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TextBox 18"/>
          <p:cNvSpPr txBox="1"/>
          <p:nvPr/>
        </p:nvSpPr>
        <p:spPr>
          <a:xfrm>
            <a:off x="1729595" y="2021339"/>
            <a:ext cx="849913" cy="461665"/>
          </a:xfrm>
          <a:prstGeom prst="rect">
            <a:avLst/>
          </a:prstGeom>
          <a:noFill/>
        </p:spPr>
        <p:txBody>
          <a:bodyPr wrap="none" rtlCol="0">
            <a:spAutoFit/>
          </a:bodyPr>
          <a:lstStyle/>
          <a:p>
            <a:r>
              <a:rPr lang="en-US" b="1" dirty="0">
                <a:solidFill>
                  <a:schemeClr val="tx2">
                    <a:lumMod val="50000"/>
                  </a:schemeClr>
                </a:solidFill>
              </a:rPr>
              <a:t>Who</a:t>
            </a:r>
          </a:p>
        </p:txBody>
      </p:sp>
      <p:sp>
        <p:nvSpPr>
          <p:cNvPr id="20" name="TextBox 19"/>
          <p:cNvSpPr txBox="1"/>
          <p:nvPr/>
        </p:nvSpPr>
        <p:spPr>
          <a:xfrm>
            <a:off x="1606198" y="3198167"/>
            <a:ext cx="936475" cy="461665"/>
          </a:xfrm>
          <a:prstGeom prst="rect">
            <a:avLst/>
          </a:prstGeom>
          <a:noFill/>
        </p:spPr>
        <p:txBody>
          <a:bodyPr wrap="none" rtlCol="0">
            <a:spAutoFit/>
          </a:bodyPr>
          <a:lstStyle/>
          <a:p>
            <a:r>
              <a:rPr lang="en-US" b="1" dirty="0">
                <a:solidFill>
                  <a:schemeClr val="tx2">
                    <a:lumMod val="50000"/>
                  </a:schemeClr>
                </a:solidFill>
              </a:rPr>
              <a:t>What</a:t>
            </a:r>
          </a:p>
        </p:txBody>
      </p:sp>
      <p:sp>
        <p:nvSpPr>
          <p:cNvPr id="21" name="TextBox 20"/>
          <p:cNvSpPr txBox="1"/>
          <p:nvPr/>
        </p:nvSpPr>
        <p:spPr>
          <a:xfrm>
            <a:off x="1606198" y="4287097"/>
            <a:ext cx="1021433" cy="461665"/>
          </a:xfrm>
          <a:prstGeom prst="rect">
            <a:avLst/>
          </a:prstGeom>
          <a:noFill/>
        </p:spPr>
        <p:txBody>
          <a:bodyPr wrap="none" rtlCol="0">
            <a:spAutoFit/>
          </a:bodyPr>
          <a:lstStyle/>
          <a:p>
            <a:r>
              <a:rPr lang="en-US" b="1" dirty="0">
                <a:solidFill>
                  <a:schemeClr val="tx2">
                    <a:lumMod val="50000"/>
                  </a:schemeClr>
                </a:solidFill>
              </a:rPr>
              <a:t>When</a:t>
            </a:r>
          </a:p>
        </p:txBody>
      </p:sp>
    </p:spTree>
    <p:extLst>
      <p:ext uri="{BB962C8B-B14F-4D97-AF65-F5344CB8AC3E}">
        <p14:creationId xmlns:p14="http://schemas.microsoft.com/office/powerpoint/2010/main" val="354160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Student Listing Report</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24</a:t>
            </a:fld>
            <a:endParaRPr lang="en-US" dirty="0"/>
          </a:p>
        </p:txBody>
      </p:sp>
      <p:pic>
        <p:nvPicPr>
          <p:cNvPr id="13" name="Picture 12">
            <a:extLst>
              <a:ext uri="{FF2B5EF4-FFF2-40B4-BE49-F238E27FC236}">
                <a16:creationId xmlns:a16="http://schemas.microsoft.com/office/drawing/2014/main" id="{156F33BA-3245-4C49-AA63-000EE0305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1210000"/>
            <a:ext cx="3793069" cy="4438000"/>
          </a:xfrm>
          <a:prstGeom prst="rect">
            <a:avLst/>
          </a:prstGeom>
        </p:spPr>
      </p:pic>
      <p:sp>
        <p:nvSpPr>
          <p:cNvPr id="15" name="Rectangle 14">
            <a:extLst>
              <a:ext uri="{FF2B5EF4-FFF2-40B4-BE49-F238E27FC236}">
                <a16:creationId xmlns:a16="http://schemas.microsoft.com/office/drawing/2014/main" id="{B83F23AC-8B1B-4C24-8908-DB480E7B8D30}"/>
              </a:ext>
            </a:extLst>
          </p:cNvPr>
          <p:cNvSpPr/>
          <p:nvPr/>
        </p:nvSpPr>
        <p:spPr>
          <a:xfrm>
            <a:off x="744988" y="2955851"/>
            <a:ext cx="3220956" cy="72301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16" name="Picture 15">
            <a:extLst>
              <a:ext uri="{FF2B5EF4-FFF2-40B4-BE49-F238E27FC236}">
                <a16:creationId xmlns:a16="http://schemas.microsoft.com/office/drawing/2014/main" id="{710CA676-9D5A-4027-9104-17B613A53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098" y="1210000"/>
            <a:ext cx="6230342" cy="4619601"/>
          </a:xfrm>
          <a:prstGeom prst="rect">
            <a:avLst/>
          </a:prstGeom>
          <a:ln>
            <a:noFill/>
          </a:ln>
          <a:effectLst>
            <a:outerShdw blurRad="292100" dist="139700" dir="2700000" algn="tl" rotWithShape="0">
              <a:srgbClr val="333333">
                <a:alpha val="65000"/>
              </a:srgbClr>
            </a:outerShdw>
          </a:effectLst>
        </p:spPr>
      </p:pic>
      <p:cxnSp>
        <p:nvCxnSpPr>
          <p:cNvPr id="17" name="Straight Arrow Connector 16">
            <a:extLst>
              <a:ext uri="{FF2B5EF4-FFF2-40B4-BE49-F238E27FC236}">
                <a16:creationId xmlns:a16="http://schemas.microsoft.com/office/drawing/2014/main" id="{8DDFA04E-026C-4A71-89AC-27770772CF87}"/>
              </a:ext>
            </a:extLst>
          </p:cNvPr>
          <p:cNvCxnSpPr>
            <a:stCxn id="15" idx="3"/>
          </p:cNvCxnSpPr>
          <p:nvPr/>
        </p:nvCxnSpPr>
        <p:spPr>
          <a:xfrm flipV="1">
            <a:off x="3965944" y="2881423"/>
            <a:ext cx="1446028" cy="43593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91244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Student Listing Report: Printing</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25</a:t>
            </a:fld>
            <a:endParaRPr lang="en-US" dirty="0"/>
          </a:p>
        </p:txBody>
      </p:sp>
      <p:pic>
        <p:nvPicPr>
          <p:cNvPr id="10" name="Picture 9" descr="A screenshot of a cell phone&#10;&#10;Description generated with very high confidence">
            <a:extLst>
              <a:ext uri="{FF2B5EF4-FFF2-40B4-BE49-F238E27FC236}">
                <a16:creationId xmlns:a16="http://schemas.microsoft.com/office/drawing/2014/main" id="{D600FBE6-8BFF-4D97-A7D7-72EFC21FF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23" y="2347675"/>
            <a:ext cx="3165198" cy="216264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E5417DC3-99D5-4F41-A10F-AE7E664E529A}"/>
              </a:ext>
            </a:extLst>
          </p:cNvPr>
          <p:cNvSpPr/>
          <p:nvPr/>
        </p:nvSpPr>
        <p:spPr>
          <a:xfrm>
            <a:off x="233923" y="2762290"/>
            <a:ext cx="3165198" cy="9119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cell phone&#10;&#10;Description generated with very high confidence">
            <a:extLst>
              <a:ext uri="{FF2B5EF4-FFF2-40B4-BE49-F238E27FC236}">
                <a16:creationId xmlns:a16="http://schemas.microsoft.com/office/drawing/2014/main" id="{D9D0B263-383B-477F-A38F-258C9F86D437}"/>
              </a:ext>
            </a:extLst>
          </p:cNvPr>
          <p:cNvPicPr>
            <a:picLocks noChangeAspect="1"/>
          </p:cNvPicPr>
          <p:nvPr/>
        </p:nvPicPr>
        <p:blipFill rotWithShape="1">
          <a:blip r:embed="rId4">
            <a:extLst>
              <a:ext uri="{28A0092B-C50C-407E-A947-70E740481C1C}">
                <a14:useLocalDpi xmlns:a14="http://schemas.microsoft.com/office/drawing/2010/main" val="0"/>
              </a:ext>
            </a:extLst>
          </a:blip>
          <a:srcRect l="1466" t="5104" b="6347"/>
          <a:stretch/>
        </p:blipFill>
        <p:spPr>
          <a:xfrm>
            <a:off x="3643085" y="1875971"/>
            <a:ext cx="8359599" cy="310605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81EA90B7-649C-4EEF-8379-838CE5D14934}"/>
              </a:ext>
            </a:extLst>
          </p:cNvPr>
          <p:cNvSpPr/>
          <p:nvPr/>
        </p:nvSpPr>
        <p:spPr>
          <a:xfrm>
            <a:off x="3883781" y="3257022"/>
            <a:ext cx="1067940" cy="5644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Single PDF</a:t>
            </a:r>
          </a:p>
        </p:txBody>
      </p:sp>
      <p:sp>
        <p:nvSpPr>
          <p:cNvPr id="19" name="Arrow: Right 18">
            <a:extLst>
              <a:ext uri="{FF2B5EF4-FFF2-40B4-BE49-F238E27FC236}">
                <a16:creationId xmlns:a16="http://schemas.microsoft.com/office/drawing/2014/main" id="{B8DB2B57-1585-43ED-AFA8-3B8354305E25}"/>
              </a:ext>
            </a:extLst>
          </p:cNvPr>
          <p:cNvSpPr/>
          <p:nvPr/>
        </p:nvSpPr>
        <p:spPr>
          <a:xfrm>
            <a:off x="3883781" y="4013325"/>
            <a:ext cx="1067940" cy="5644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Batch ZIP PDF file</a:t>
            </a:r>
          </a:p>
        </p:txBody>
      </p:sp>
      <p:sp>
        <p:nvSpPr>
          <p:cNvPr id="20" name="Rectangle 19">
            <a:extLst>
              <a:ext uri="{FF2B5EF4-FFF2-40B4-BE49-F238E27FC236}">
                <a16:creationId xmlns:a16="http://schemas.microsoft.com/office/drawing/2014/main" id="{BC5CD400-94BB-4D28-8DA8-E63E255EB550}"/>
              </a:ext>
            </a:extLst>
          </p:cNvPr>
          <p:cNvSpPr/>
          <p:nvPr/>
        </p:nvSpPr>
        <p:spPr>
          <a:xfrm>
            <a:off x="5011718" y="3356762"/>
            <a:ext cx="2867834" cy="32738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B31AF6-A1C0-43E2-8DE1-CE3C0DF2E3FE}"/>
              </a:ext>
            </a:extLst>
          </p:cNvPr>
          <p:cNvSpPr/>
          <p:nvPr/>
        </p:nvSpPr>
        <p:spPr>
          <a:xfrm>
            <a:off x="5011718" y="4114333"/>
            <a:ext cx="2867834" cy="32738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89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Student Report</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26</a:t>
            </a:fld>
            <a:endParaRPr lang="en-US" dirty="0"/>
          </a:p>
        </p:txBody>
      </p:sp>
      <p:sp>
        <p:nvSpPr>
          <p:cNvPr id="4" name="TextBox 3"/>
          <p:cNvSpPr txBox="1"/>
          <p:nvPr/>
        </p:nvSpPr>
        <p:spPr>
          <a:xfrm>
            <a:off x="6162676" y="1657350"/>
            <a:ext cx="3990975" cy="338554"/>
          </a:xfrm>
          <a:prstGeom prst="rect">
            <a:avLst/>
          </a:prstGeom>
          <a:noFill/>
        </p:spPr>
        <p:txBody>
          <a:bodyPr wrap="square" rtlCol="0">
            <a:spAutoFit/>
          </a:bodyPr>
          <a:lstStyle/>
          <a:p>
            <a:endParaRPr lang="en-US" sz="1600" i="1" dirty="0">
              <a:solidFill>
                <a:srgbClr val="2E4488"/>
              </a:solidFill>
            </a:endParaRPr>
          </a:p>
        </p:txBody>
      </p:sp>
      <p:cxnSp>
        <p:nvCxnSpPr>
          <p:cNvPr id="18" name="Straight Arrow Connector 17"/>
          <p:cNvCxnSpPr>
            <a:cxnSpLocks/>
          </p:cNvCxnSpPr>
          <p:nvPr/>
        </p:nvCxnSpPr>
        <p:spPr>
          <a:xfrm>
            <a:off x="4503338" y="3763822"/>
            <a:ext cx="131062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9AAD574-8540-4834-8B4E-CF0CD7C34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148" y="1918469"/>
            <a:ext cx="3276190" cy="3857143"/>
          </a:xfrm>
          <a:prstGeom prst="rect">
            <a:avLst/>
          </a:prstGeom>
        </p:spPr>
      </p:pic>
      <p:sp>
        <p:nvSpPr>
          <p:cNvPr id="12" name="Rectangle 11">
            <a:extLst>
              <a:ext uri="{FF2B5EF4-FFF2-40B4-BE49-F238E27FC236}">
                <a16:creationId xmlns:a16="http://schemas.microsoft.com/office/drawing/2014/main" id="{E72F79D7-0AA4-40BC-A7BF-BB721C046984}"/>
              </a:ext>
            </a:extLst>
          </p:cNvPr>
          <p:cNvSpPr/>
          <p:nvPr/>
        </p:nvSpPr>
        <p:spPr>
          <a:xfrm>
            <a:off x="1250325" y="3562938"/>
            <a:ext cx="3212831" cy="411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439848C-0E2A-4744-9932-006AF038E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48" y="1174674"/>
            <a:ext cx="3027205" cy="4659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39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Student Report: Printing</a:t>
            </a:r>
          </a:p>
        </p:txBody>
      </p:sp>
      <p:sp>
        <p:nvSpPr>
          <p:cNvPr id="3" name="Slide Number Placeholder 2"/>
          <p:cNvSpPr>
            <a:spLocks noGrp="1"/>
          </p:cNvSpPr>
          <p:nvPr>
            <p:ph type="sldNum" sz="quarter" idx="10"/>
          </p:nvPr>
        </p:nvSpPr>
        <p:spPr>
          <a:xfrm>
            <a:off x="11523643" y="6507315"/>
            <a:ext cx="359324" cy="235007"/>
          </a:xfrm>
        </p:spPr>
        <p:txBody>
          <a:bodyPr/>
          <a:lstStyle/>
          <a:p>
            <a:pPr algn="r"/>
            <a:fld id="{F3477EC8-074D-41C4-94AE-E9EA7CEEA348}" type="slidenum">
              <a:rPr lang="en-US" smtClean="0"/>
              <a:pPr algn="r"/>
              <a:t>27</a:t>
            </a:fld>
            <a:endParaRPr lang="en-US" dirty="0"/>
          </a:p>
        </p:txBody>
      </p:sp>
      <p:sp>
        <p:nvSpPr>
          <p:cNvPr id="4" name="TextBox 3"/>
          <p:cNvSpPr txBox="1"/>
          <p:nvPr/>
        </p:nvSpPr>
        <p:spPr>
          <a:xfrm>
            <a:off x="6162676" y="1657350"/>
            <a:ext cx="3990975" cy="338554"/>
          </a:xfrm>
          <a:prstGeom prst="rect">
            <a:avLst/>
          </a:prstGeom>
          <a:noFill/>
        </p:spPr>
        <p:txBody>
          <a:bodyPr wrap="square" rtlCol="0">
            <a:spAutoFit/>
          </a:bodyPr>
          <a:lstStyle/>
          <a:p>
            <a:endParaRPr lang="en-US" sz="1600" i="1" dirty="0">
              <a:solidFill>
                <a:srgbClr val="2E4488"/>
              </a:solidFill>
            </a:endParaRPr>
          </a:p>
        </p:txBody>
      </p:sp>
      <p:sp>
        <p:nvSpPr>
          <p:cNvPr id="7" name="Up Arrow 6"/>
          <p:cNvSpPr/>
          <p:nvPr/>
        </p:nvSpPr>
        <p:spPr>
          <a:xfrm rot="5400000">
            <a:off x="7596577" y="2548696"/>
            <a:ext cx="825624" cy="1381451"/>
          </a:xfrm>
          <a:prstGeom prst="upArrow">
            <a:avLst>
              <a:gd name="adj1" fmla="val 50000"/>
              <a:gd name="adj2" fmla="val 58833"/>
            </a:avLst>
          </a:prstGeom>
          <a:solidFill>
            <a:srgbClr val="00B050"/>
          </a:solidFill>
          <a:ln>
            <a:solidFill>
              <a:srgbClr val="0070C0"/>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18934" y="2446640"/>
            <a:ext cx="1489881" cy="1585562"/>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E4872C7-3FEE-4CAA-BDD2-CE8028736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656" y="1264379"/>
            <a:ext cx="2992821" cy="460613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7269F0F-63BD-4153-8B6C-2C3BAD8F89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9730" y="2446640"/>
            <a:ext cx="3809524" cy="1723810"/>
          </a:xfrm>
          <a:prstGeom prst="rect">
            <a:avLst/>
          </a:prstGeom>
        </p:spPr>
      </p:pic>
      <p:sp>
        <p:nvSpPr>
          <p:cNvPr id="13" name="Rectangle 12">
            <a:extLst>
              <a:ext uri="{FF2B5EF4-FFF2-40B4-BE49-F238E27FC236}">
                <a16:creationId xmlns:a16="http://schemas.microsoft.com/office/drawing/2014/main" id="{7D9FBEE0-7BE6-41D9-B908-D5D1DD776206}"/>
              </a:ext>
            </a:extLst>
          </p:cNvPr>
          <p:cNvSpPr/>
          <p:nvPr/>
        </p:nvSpPr>
        <p:spPr>
          <a:xfrm>
            <a:off x="3388841" y="2938914"/>
            <a:ext cx="1848815" cy="36969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842981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Claim Detail Report</a:t>
            </a:r>
          </a:p>
        </p:txBody>
      </p:sp>
      <p:sp>
        <p:nvSpPr>
          <p:cNvPr id="3" name="Slide Number Placeholder 2"/>
          <p:cNvSpPr>
            <a:spLocks noGrp="1"/>
          </p:cNvSpPr>
          <p:nvPr>
            <p:ph type="sldNum" sz="quarter" idx="10"/>
          </p:nvPr>
        </p:nvSpPr>
        <p:spPr>
          <a:xfrm>
            <a:off x="11336357" y="6507316"/>
            <a:ext cx="546610" cy="350684"/>
          </a:xfrm>
        </p:spPr>
        <p:txBody>
          <a:bodyPr/>
          <a:lstStyle/>
          <a:p>
            <a:pPr algn="r"/>
            <a:fld id="{F3477EC8-074D-41C4-94AE-E9EA7CEEA348}" type="slidenum">
              <a:rPr lang="en-US" smtClean="0"/>
              <a:pPr algn="r"/>
              <a:t>28</a:t>
            </a:fld>
            <a:endParaRPr lang="en-US" dirty="0"/>
          </a:p>
        </p:txBody>
      </p:sp>
      <p:sp>
        <p:nvSpPr>
          <p:cNvPr id="5" name="TextBox 4"/>
          <p:cNvSpPr txBox="1"/>
          <p:nvPr/>
        </p:nvSpPr>
        <p:spPr>
          <a:xfrm>
            <a:off x="8534400" y="2085976"/>
            <a:ext cx="1752600" cy="400110"/>
          </a:xfrm>
          <a:prstGeom prst="rect">
            <a:avLst/>
          </a:prstGeom>
          <a:noFill/>
        </p:spPr>
        <p:txBody>
          <a:bodyPr wrap="square" rtlCol="0">
            <a:spAutoFit/>
          </a:bodyPr>
          <a:lstStyle/>
          <a:p>
            <a:endParaRPr lang="en-US" sz="2000" i="1" dirty="0">
              <a:solidFill>
                <a:srgbClr val="2E4488"/>
              </a:solidFill>
            </a:endParaRPr>
          </a:p>
        </p:txBody>
      </p:sp>
      <p:cxnSp>
        <p:nvCxnSpPr>
          <p:cNvPr id="9" name="Straight Arrow Connector 8">
            <a:extLst>
              <a:ext uri="{FF2B5EF4-FFF2-40B4-BE49-F238E27FC236}">
                <a16:creationId xmlns:a16="http://schemas.microsoft.com/office/drawing/2014/main" id="{85D55897-3407-49EB-8474-8665CEE76845}"/>
              </a:ext>
            </a:extLst>
          </p:cNvPr>
          <p:cNvCxnSpPr>
            <a:cxnSpLocks/>
          </p:cNvCxnSpPr>
          <p:nvPr/>
        </p:nvCxnSpPr>
        <p:spPr>
          <a:xfrm>
            <a:off x="3802743" y="3429000"/>
            <a:ext cx="846241"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D6DC423-5552-4AFD-9DFE-7A9402AFF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898" y="1283681"/>
            <a:ext cx="6006966" cy="453696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30C022F-F0F0-4B19-9D88-CC82481FB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45" y="1690905"/>
            <a:ext cx="2942857" cy="3476190"/>
          </a:xfrm>
          <a:prstGeom prst="rect">
            <a:avLst/>
          </a:prstGeom>
        </p:spPr>
      </p:pic>
      <p:sp>
        <p:nvSpPr>
          <p:cNvPr id="2" name="Rectangle 1">
            <a:extLst>
              <a:ext uri="{FF2B5EF4-FFF2-40B4-BE49-F238E27FC236}">
                <a16:creationId xmlns:a16="http://schemas.microsoft.com/office/drawing/2014/main" id="{41334395-7BDE-4942-BFF1-AA449FA9E46C}"/>
              </a:ext>
            </a:extLst>
          </p:cNvPr>
          <p:cNvSpPr/>
          <p:nvPr/>
        </p:nvSpPr>
        <p:spPr>
          <a:xfrm>
            <a:off x="797668" y="3594675"/>
            <a:ext cx="2800176" cy="455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687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Target Detail Report</a:t>
            </a:r>
          </a:p>
        </p:txBody>
      </p:sp>
      <p:sp>
        <p:nvSpPr>
          <p:cNvPr id="3" name="Slide Number Placeholder 2"/>
          <p:cNvSpPr>
            <a:spLocks noGrp="1"/>
          </p:cNvSpPr>
          <p:nvPr>
            <p:ph type="sldNum" sz="quarter" idx="10"/>
          </p:nvPr>
        </p:nvSpPr>
        <p:spPr>
          <a:xfrm>
            <a:off x="11541583" y="6458087"/>
            <a:ext cx="407485" cy="212625"/>
          </a:xfrm>
        </p:spPr>
        <p:txBody>
          <a:bodyPr/>
          <a:lstStyle/>
          <a:p>
            <a:pPr algn="r"/>
            <a:fld id="{F3477EC8-074D-41C4-94AE-E9EA7CEEA348}" type="slidenum">
              <a:rPr lang="en-US" smtClean="0"/>
              <a:pPr algn="r"/>
              <a:t>29</a:t>
            </a:fld>
            <a:endParaRPr lang="en-US" dirty="0"/>
          </a:p>
        </p:txBody>
      </p:sp>
      <p:sp>
        <p:nvSpPr>
          <p:cNvPr id="7" name="TextBox 6"/>
          <p:cNvSpPr txBox="1"/>
          <p:nvPr/>
        </p:nvSpPr>
        <p:spPr>
          <a:xfrm>
            <a:off x="7543800" y="1190625"/>
            <a:ext cx="2819400" cy="338554"/>
          </a:xfrm>
          <a:prstGeom prst="rect">
            <a:avLst/>
          </a:prstGeom>
          <a:noFill/>
        </p:spPr>
        <p:txBody>
          <a:bodyPr wrap="square" rtlCol="0">
            <a:spAutoFit/>
          </a:bodyPr>
          <a:lstStyle/>
          <a:p>
            <a:endParaRPr lang="en-US" sz="1600" i="1" dirty="0">
              <a:solidFill>
                <a:srgbClr val="2E4488"/>
              </a:solidFill>
            </a:endParaRPr>
          </a:p>
        </p:txBody>
      </p:sp>
      <p:cxnSp>
        <p:nvCxnSpPr>
          <p:cNvPr id="10" name="Straight Arrow Connector 9"/>
          <p:cNvCxnSpPr>
            <a:cxnSpLocks/>
          </p:cNvCxnSpPr>
          <p:nvPr/>
        </p:nvCxnSpPr>
        <p:spPr>
          <a:xfrm>
            <a:off x="3948877" y="3701143"/>
            <a:ext cx="116015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5BBA50B-3039-490E-A2B6-5ADDAAF27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337" y="1322688"/>
            <a:ext cx="5143565" cy="448694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8494F380-0CE0-4BED-992A-AD106014A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45" y="1400310"/>
            <a:ext cx="3436578" cy="4057379"/>
          </a:xfrm>
          <a:prstGeom prst="rect">
            <a:avLst/>
          </a:prstGeom>
        </p:spPr>
      </p:pic>
      <p:sp>
        <p:nvSpPr>
          <p:cNvPr id="14" name="Rectangle 13">
            <a:extLst>
              <a:ext uri="{FF2B5EF4-FFF2-40B4-BE49-F238E27FC236}">
                <a16:creationId xmlns:a16="http://schemas.microsoft.com/office/drawing/2014/main" id="{148EAB42-B18E-4183-AD6F-78622FD58346}"/>
              </a:ext>
            </a:extLst>
          </p:cNvPr>
          <p:cNvSpPr/>
          <p:nvPr/>
        </p:nvSpPr>
        <p:spPr>
          <a:xfrm>
            <a:off x="380645" y="3636335"/>
            <a:ext cx="3436578" cy="64858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15020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231" y="1137920"/>
            <a:ext cx="5243373" cy="3852006"/>
          </a:xfrm>
        </p:spPr>
        <p:txBody>
          <a:bodyPr>
            <a:normAutofit fontScale="85000" lnSpcReduction="20000"/>
          </a:bodyPr>
          <a:lstStyle/>
          <a:p>
            <a:pPr>
              <a:buFont typeface="Arial" panose="020B0604020202020204" pitchFamily="34" charset="0"/>
              <a:buChar char="•"/>
            </a:pPr>
            <a:r>
              <a:rPr lang="en-US" dirty="0"/>
              <a:t>Provide timely, relevant reports and guide educators to make valid, actionable interpretations of the data</a:t>
            </a:r>
          </a:p>
          <a:p>
            <a:pPr lvl="1"/>
            <a:r>
              <a:rPr lang="en-US" dirty="0"/>
              <a:t>Interactive data</a:t>
            </a:r>
          </a:p>
          <a:p>
            <a:pPr lvl="1"/>
            <a:r>
              <a:rPr lang="en-US" dirty="0"/>
              <a:t>Near real-time reporting (upon completion of scoring the handscored responses)</a:t>
            </a:r>
          </a:p>
          <a:p>
            <a:pPr>
              <a:buFont typeface="Arial" panose="020B0604020202020204" pitchFamily="34" charset="0"/>
              <a:buChar char="•"/>
            </a:pPr>
            <a:r>
              <a:rPr lang="en-US" dirty="0"/>
              <a:t>Provide access to data </a:t>
            </a:r>
          </a:p>
          <a:p>
            <a:pPr lvl="1"/>
            <a:r>
              <a:rPr lang="en-US" dirty="0"/>
              <a:t>Downloadable data files for complexes, schools, and teachers</a:t>
            </a:r>
          </a:p>
          <a:p>
            <a:pPr lvl="1"/>
            <a:r>
              <a:rPr lang="en-US" dirty="0"/>
              <a:t>Results for multiple assessments in one system</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Purpose of the ORS</a:t>
            </a:r>
          </a:p>
        </p:txBody>
      </p:sp>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3</a:t>
            </a:fld>
            <a:endParaRPr lang="en-US" dirty="0"/>
          </a:p>
        </p:txBody>
      </p:sp>
      <p:pic>
        <p:nvPicPr>
          <p:cNvPr id="8" name="Picture 7">
            <a:extLst>
              <a:ext uri="{FF2B5EF4-FFF2-40B4-BE49-F238E27FC236}">
                <a16:creationId xmlns:a16="http://schemas.microsoft.com/office/drawing/2014/main" id="{2D61F04F-3EAE-4E22-8F32-8CAD65191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933" y="1137920"/>
            <a:ext cx="6029340" cy="4084099"/>
          </a:xfrm>
          <a:prstGeom prst="rect">
            <a:avLst/>
          </a:prstGeom>
        </p:spPr>
      </p:pic>
    </p:spTree>
    <p:extLst>
      <p:ext uri="{BB962C8B-B14F-4D97-AF65-F5344CB8AC3E}">
        <p14:creationId xmlns:p14="http://schemas.microsoft.com/office/powerpoint/2010/main" val="4056443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11" y="-278482"/>
            <a:ext cx="11439924" cy="919623"/>
          </a:xfrm>
        </p:spPr>
        <p:txBody>
          <a:bodyPr>
            <a:noAutofit/>
          </a:bodyPr>
          <a:lstStyle/>
          <a:p>
            <a:r>
              <a:rPr lang="en-US" dirty="0"/>
              <a:t>Target Legend: Performance Relative to Proficiency</a:t>
            </a:r>
          </a:p>
        </p:txBody>
      </p:sp>
      <p:sp>
        <p:nvSpPr>
          <p:cNvPr id="3" name="Slide Number Placeholder 2"/>
          <p:cNvSpPr>
            <a:spLocks noGrp="1"/>
          </p:cNvSpPr>
          <p:nvPr>
            <p:ph type="sldNum" sz="quarter" idx="10"/>
          </p:nvPr>
        </p:nvSpPr>
        <p:spPr>
          <a:xfrm>
            <a:off x="11457542" y="6507316"/>
            <a:ext cx="425425" cy="246024"/>
          </a:xfrm>
        </p:spPr>
        <p:txBody>
          <a:bodyPr/>
          <a:lstStyle/>
          <a:p>
            <a:pPr algn="r"/>
            <a:fld id="{F3477EC8-074D-41C4-94AE-E9EA7CEEA348}" type="slidenum">
              <a:rPr lang="en-US" smtClean="0"/>
              <a:pPr algn="r"/>
              <a:t>30</a:t>
            </a:fld>
            <a:endParaRPr lang="en-US" dirty="0"/>
          </a:p>
        </p:txBody>
      </p:sp>
      <p:pic>
        <p:nvPicPr>
          <p:cNvPr id="12" name="Picture 2" descr="C:\Users\dcassiday\Downloads\screenshot-wa.reports.airast.org 2016-08-29 12-29-21.png">
            <a:extLst>
              <a:ext uri="{FF2B5EF4-FFF2-40B4-BE49-F238E27FC236}">
                <a16:creationId xmlns:a16="http://schemas.microsoft.com/office/drawing/2014/main" id="{41A4B149-D1D1-4B97-9210-929B9D0157E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651090" y="2310643"/>
            <a:ext cx="2231877" cy="257726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F9C51DE-D30A-43EF-954A-8F891178FC27}"/>
              </a:ext>
            </a:extLst>
          </p:cNvPr>
          <p:cNvSpPr/>
          <p:nvPr/>
        </p:nvSpPr>
        <p:spPr>
          <a:xfrm>
            <a:off x="10767028" y="2310642"/>
            <a:ext cx="1172854" cy="257726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16" name="Picture 15">
            <a:extLst>
              <a:ext uri="{FF2B5EF4-FFF2-40B4-BE49-F238E27FC236}">
                <a16:creationId xmlns:a16="http://schemas.microsoft.com/office/drawing/2014/main" id="{E6A3A90A-EAE3-407A-AED4-EE48D726AB8D}"/>
              </a:ext>
            </a:extLst>
          </p:cNvPr>
          <p:cNvPicPr>
            <a:picLocks noChangeAspect="1"/>
          </p:cNvPicPr>
          <p:nvPr/>
        </p:nvPicPr>
        <p:blipFill>
          <a:blip r:embed="rId4"/>
          <a:stretch>
            <a:fillRect/>
          </a:stretch>
        </p:blipFill>
        <p:spPr>
          <a:xfrm>
            <a:off x="1072896" y="1450848"/>
            <a:ext cx="8278368" cy="3925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1938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62" y="-319127"/>
            <a:ext cx="11347173" cy="1385128"/>
          </a:xfrm>
        </p:spPr>
        <p:txBody>
          <a:bodyPr>
            <a:normAutofit/>
          </a:bodyPr>
          <a:lstStyle/>
          <a:p>
            <a:r>
              <a:rPr lang="en-US" dirty="0"/>
              <a:t>Target Legend: Performance Relative to Overall Test Performance</a:t>
            </a:r>
          </a:p>
        </p:txBody>
      </p:sp>
      <p:sp>
        <p:nvSpPr>
          <p:cNvPr id="3" name="Slide Number Placeholder 2"/>
          <p:cNvSpPr>
            <a:spLocks noGrp="1"/>
          </p:cNvSpPr>
          <p:nvPr>
            <p:ph type="sldNum" sz="quarter" idx="10"/>
          </p:nvPr>
        </p:nvSpPr>
        <p:spPr>
          <a:xfrm>
            <a:off x="11105002" y="6562401"/>
            <a:ext cx="707433" cy="173258"/>
          </a:xfrm>
        </p:spPr>
        <p:txBody>
          <a:bodyPr/>
          <a:lstStyle/>
          <a:p>
            <a:pPr algn="r"/>
            <a:fld id="{F3477EC8-074D-41C4-94AE-E9EA7CEEA348}" type="slidenum">
              <a:rPr lang="en-US" smtClean="0"/>
              <a:pPr algn="r"/>
              <a:t>31</a:t>
            </a:fld>
            <a:endParaRPr lang="en-US" dirty="0"/>
          </a:p>
        </p:txBody>
      </p:sp>
      <p:pic>
        <p:nvPicPr>
          <p:cNvPr id="14" name="Picture 2" descr="C:\Users\dcassiday\Downloads\screenshot-wa.reports.airast.org 2016-08-29 12-29-21.png">
            <a:extLst>
              <a:ext uri="{FF2B5EF4-FFF2-40B4-BE49-F238E27FC236}">
                <a16:creationId xmlns:a16="http://schemas.microsoft.com/office/drawing/2014/main" id="{6BF8AE1C-D2F8-480F-B9A7-82AA4D0ADD0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296044" y="2612200"/>
            <a:ext cx="2231877" cy="257726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600B11B-5B07-4B5F-AE9A-22A9FE9384FF}"/>
              </a:ext>
            </a:extLst>
          </p:cNvPr>
          <p:cNvSpPr/>
          <p:nvPr/>
        </p:nvSpPr>
        <p:spPr>
          <a:xfrm>
            <a:off x="9296044" y="2594336"/>
            <a:ext cx="1170013" cy="267262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16" name="Picture 15">
            <a:extLst>
              <a:ext uri="{FF2B5EF4-FFF2-40B4-BE49-F238E27FC236}">
                <a16:creationId xmlns:a16="http://schemas.microsoft.com/office/drawing/2014/main" id="{20AAFD5D-BD3E-478C-8C6C-6504D16CE836}"/>
              </a:ext>
            </a:extLst>
          </p:cNvPr>
          <p:cNvPicPr>
            <a:picLocks noChangeAspect="1"/>
          </p:cNvPicPr>
          <p:nvPr/>
        </p:nvPicPr>
        <p:blipFill>
          <a:blip r:embed="rId4"/>
          <a:stretch>
            <a:fillRect/>
          </a:stretch>
        </p:blipFill>
        <p:spPr>
          <a:xfrm>
            <a:off x="576786" y="1828605"/>
            <a:ext cx="8314943" cy="3803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8281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by Block: Interim Assessment Blocks (</a:t>
            </a:r>
            <a:r>
              <a:rPr lang="en-US" dirty="0" err="1"/>
              <a:t>IAB</a:t>
            </a:r>
            <a:r>
              <a:rPr lang="en-US" dirty="0"/>
              <a:t>)*</a:t>
            </a:r>
          </a:p>
        </p:txBody>
      </p:sp>
      <p:sp>
        <p:nvSpPr>
          <p:cNvPr id="3" name="Slide Number Placeholder 2"/>
          <p:cNvSpPr>
            <a:spLocks noGrp="1"/>
          </p:cNvSpPr>
          <p:nvPr>
            <p:ph type="sldNum" sz="quarter" idx="10"/>
          </p:nvPr>
        </p:nvSpPr>
        <p:spPr>
          <a:xfrm>
            <a:off x="11442431" y="6507315"/>
            <a:ext cx="440536" cy="212973"/>
          </a:xfrm>
        </p:spPr>
        <p:txBody>
          <a:bodyPr/>
          <a:lstStyle/>
          <a:p>
            <a:pPr algn="r"/>
            <a:fld id="{F3477EC8-074D-41C4-94AE-E9EA7CEEA348}" type="slidenum">
              <a:rPr lang="en-US" smtClean="0"/>
              <a:pPr algn="r"/>
              <a:t>32</a:t>
            </a:fld>
            <a:endParaRPr lang="en-US" dirty="0"/>
          </a:p>
        </p:txBody>
      </p:sp>
      <p:pic>
        <p:nvPicPr>
          <p:cNvPr id="11" name="Picture 10">
            <a:extLst>
              <a:ext uri="{FF2B5EF4-FFF2-40B4-BE49-F238E27FC236}">
                <a16:creationId xmlns:a16="http://schemas.microsoft.com/office/drawing/2014/main" id="{80261729-277F-4B50-8855-67EBA0B1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511" y="1809128"/>
            <a:ext cx="3816278" cy="367983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DE5AC4F-9DB6-4747-B939-5D6F720DB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69" y="2253274"/>
            <a:ext cx="2606820" cy="3072324"/>
          </a:xfrm>
          <a:prstGeom prst="rect">
            <a:avLst/>
          </a:prstGeom>
        </p:spPr>
      </p:pic>
      <p:sp>
        <p:nvSpPr>
          <p:cNvPr id="7" name="Rectangle 6"/>
          <p:cNvSpPr/>
          <p:nvPr/>
        </p:nvSpPr>
        <p:spPr>
          <a:xfrm>
            <a:off x="932726" y="3966966"/>
            <a:ext cx="2598106" cy="340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F05DBFCC-6B45-4C91-AB24-DBC2C9CAF542}"/>
              </a:ext>
            </a:extLst>
          </p:cNvPr>
          <p:cNvCxnSpPr>
            <a:cxnSpLocks/>
          </p:cNvCxnSpPr>
          <p:nvPr/>
        </p:nvCxnSpPr>
        <p:spPr>
          <a:xfrm flipV="1">
            <a:off x="3556254" y="3649043"/>
            <a:ext cx="924900" cy="35506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5A4206-2A33-4661-B8F8-76E7CA41EDF6}"/>
              </a:ext>
            </a:extLst>
          </p:cNvPr>
          <p:cNvSpPr txBox="1"/>
          <p:nvPr/>
        </p:nvSpPr>
        <p:spPr>
          <a:xfrm>
            <a:off x="9047747" y="1809128"/>
            <a:ext cx="2764688" cy="3046988"/>
          </a:xfrm>
          <a:prstGeom prst="rect">
            <a:avLst/>
          </a:prstGeom>
          <a:noFill/>
        </p:spPr>
        <p:txBody>
          <a:bodyPr wrap="square" rtlCol="0">
            <a:spAutoFit/>
          </a:bodyPr>
          <a:lstStyle/>
          <a:p>
            <a:r>
              <a:rPr lang="en-US" sz="1600" b="1" u="sng" dirty="0">
                <a:solidFill>
                  <a:srgbClr val="00B050"/>
                </a:solidFill>
              </a:rPr>
              <a:t>*Reminder:</a:t>
            </a:r>
            <a:r>
              <a:rPr lang="en-US" sz="1600" b="1" dirty="0">
                <a:solidFill>
                  <a:srgbClr val="00B050"/>
                </a:solidFill>
              </a:rPr>
              <a:t> </a:t>
            </a:r>
            <a:r>
              <a:rPr lang="en-US" sz="1600" dirty="0">
                <a:solidFill>
                  <a:srgbClr val="00B050"/>
                </a:solidFill>
              </a:rPr>
              <a:t>Results for all Interim Assessments from prior years remain available in ORS but Interim Assessment results from school year 2019-2020 are now reported in Centralized Reporting. Information about Interim Assessment Reports in ORS are included in this module for use when accessing these archived results. </a:t>
            </a:r>
            <a:r>
              <a:rPr lang="en-US" sz="1600" dirty="0"/>
              <a:t>	</a:t>
            </a:r>
          </a:p>
        </p:txBody>
      </p:sp>
    </p:spTree>
    <p:extLst>
      <p:ext uri="{BB962C8B-B14F-4D97-AF65-F5344CB8AC3E}">
        <p14:creationId xmlns:p14="http://schemas.microsoft.com/office/powerpoint/2010/main" val="105662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Trend Reports</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33</a:t>
            </a:fld>
            <a:endParaRPr lang="en-US" dirty="0"/>
          </a:p>
        </p:txBody>
      </p:sp>
      <p:cxnSp>
        <p:nvCxnSpPr>
          <p:cNvPr id="8" name="Straight Arrow Connector 7"/>
          <p:cNvCxnSpPr>
            <a:cxnSpLocks/>
          </p:cNvCxnSpPr>
          <p:nvPr/>
        </p:nvCxnSpPr>
        <p:spPr>
          <a:xfrm>
            <a:off x="4056434" y="3846732"/>
            <a:ext cx="1415451"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F3F3109-26AB-4C60-95FE-BF18BB6ED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24" y="1499201"/>
            <a:ext cx="2962688" cy="3477110"/>
          </a:xfrm>
          <a:prstGeom prst="rect">
            <a:avLst/>
          </a:prstGeom>
        </p:spPr>
      </p:pic>
      <p:sp>
        <p:nvSpPr>
          <p:cNvPr id="15" name="Rectangle 14">
            <a:extLst>
              <a:ext uri="{FF2B5EF4-FFF2-40B4-BE49-F238E27FC236}">
                <a16:creationId xmlns:a16="http://schemas.microsoft.com/office/drawing/2014/main" id="{705EC947-EDC5-4342-A79B-66096404974F}"/>
              </a:ext>
            </a:extLst>
          </p:cNvPr>
          <p:cNvSpPr/>
          <p:nvPr/>
        </p:nvSpPr>
        <p:spPr>
          <a:xfrm>
            <a:off x="903597" y="3944678"/>
            <a:ext cx="2876742" cy="46782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16" name="Picture 15">
            <a:extLst>
              <a:ext uri="{FF2B5EF4-FFF2-40B4-BE49-F238E27FC236}">
                <a16:creationId xmlns:a16="http://schemas.microsoft.com/office/drawing/2014/main" id="{01B1911D-6A11-480A-818D-FD6D5BDF7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889" y="1499201"/>
            <a:ext cx="6131448" cy="3477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571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Trend Report Features</a:t>
            </a:r>
          </a:p>
        </p:txBody>
      </p:sp>
      <p:sp>
        <p:nvSpPr>
          <p:cNvPr id="3" name="Slide Number Placeholder 2"/>
          <p:cNvSpPr>
            <a:spLocks noGrp="1"/>
          </p:cNvSpPr>
          <p:nvPr>
            <p:ph type="sldNum" sz="quarter" idx="10"/>
          </p:nvPr>
        </p:nvSpPr>
        <p:spPr>
          <a:xfrm>
            <a:off x="11347373" y="6507315"/>
            <a:ext cx="535594" cy="285087"/>
          </a:xfrm>
        </p:spPr>
        <p:txBody>
          <a:bodyPr/>
          <a:lstStyle/>
          <a:p>
            <a:pPr algn="r"/>
            <a:fld id="{F3477EC8-074D-41C4-94AE-E9EA7CEEA348}" type="slidenum">
              <a:rPr lang="en-US" smtClean="0"/>
              <a:pPr algn="r"/>
              <a:t>34</a:t>
            </a:fld>
            <a:endParaRPr lang="en-US" dirty="0"/>
          </a:p>
        </p:txBody>
      </p:sp>
      <p:sp>
        <p:nvSpPr>
          <p:cNvPr id="5" name="Content Placeholder 4"/>
          <p:cNvSpPr>
            <a:spLocks noGrp="1"/>
          </p:cNvSpPr>
          <p:nvPr>
            <p:ph idx="4294967295"/>
          </p:nvPr>
        </p:nvSpPr>
        <p:spPr>
          <a:xfrm>
            <a:off x="670560" y="1721250"/>
            <a:ext cx="4393542" cy="2238207"/>
          </a:xfrm>
        </p:spPr>
        <p:txBody>
          <a:bodyPr>
            <a:normAutofit fontScale="85000" lnSpcReduction="20000"/>
          </a:bodyPr>
          <a:lstStyle/>
          <a:p>
            <a:pPr marL="342900" indent="-342900">
              <a:buFont typeface="Arial" panose="020B0604020202020204" pitchFamily="34" charset="0"/>
              <a:buChar char="•"/>
            </a:pPr>
            <a:r>
              <a:rPr lang="en-US" dirty="0"/>
              <a:t>Choose Who to Graph</a:t>
            </a:r>
          </a:p>
          <a:p>
            <a:pPr marL="342900" indent="-342900">
              <a:buFont typeface="Arial" panose="020B0604020202020204" pitchFamily="34" charset="0"/>
              <a:buChar char="•"/>
            </a:pPr>
            <a:r>
              <a:rPr lang="en-US" dirty="0"/>
              <a:t>View Data by </a:t>
            </a:r>
            <a:br>
              <a:rPr lang="en-US" dirty="0"/>
            </a:br>
            <a:r>
              <a:rPr lang="en-US" dirty="0"/>
              <a:t>Demographic Subgroup</a:t>
            </a:r>
          </a:p>
          <a:p>
            <a:pPr marL="342900" indent="-342900">
              <a:buFont typeface="Arial" panose="020B0604020202020204" pitchFamily="34" charset="0"/>
              <a:buChar char="•"/>
            </a:pPr>
            <a:r>
              <a:rPr lang="en-US" dirty="0"/>
              <a:t>Choose What to Graph</a:t>
            </a:r>
          </a:p>
          <a:p>
            <a:pPr marL="342900" indent="-342900">
              <a:buFont typeface="Arial" panose="020B0604020202020204" pitchFamily="34" charset="0"/>
              <a:buChar char="•"/>
            </a:pPr>
            <a:r>
              <a:rPr lang="en-US" dirty="0"/>
              <a:t>Hide Trend Lines</a:t>
            </a:r>
          </a:p>
          <a:p>
            <a:pPr marL="342900" indent="-342900">
              <a:buFont typeface="Arial" panose="020B0604020202020204" pitchFamily="34" charset="0"/>
              <a:buChar char="•"/>
            </a:pPr>
            <a:endParaRPr lang="en-US" dirty="0"/>
          </a:p>
          <a:p>
            <a:endParaRPr lang="en-US" dirty="0"/>
          </a:p>
        </p:txBody>
      </p:sp>
      <p:pic>
        <p:nvPicPr>
          <p:cNvPr id="10" name="Picture 9">
            <a:extLst>
              <a:ext uri="{FF2B5EF4-FFF2-40B4-BE49-F238E27FC236}">
                <a16:creationId xmlns:a16="http://schemas.microsoft.com/office/drawing/2014/main" id="{33E2267F-C884-4DE7-AB0A-EFF7F83DA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37920"/>
            <a:ext cx="4567747" cy="4785506"/>
          </a:xfrm>
          <a:prstGeom prst="rect">
            <a:avLst/>
          </a:prstGeom>
          <a:ln>
            <a:noFill/>
          </a:ln>
          <a:effectLst>
            <a:outerShdw blurRad="292100" dist="139700" dir="2700000" algn="tl" rotWithShape="0">
              <a:srgbClr val="333333">
                <a:alpha val="65000"/>
              </a:srgbClr>
            </a:outerShdw>
          </a:effectLst>
        </p:spPr>
      </p:pic>
      <p:sp>
        <p:nvSpPr>
          <p:cNvPr id="11" name="Flowchart: Process 10">
            <a:extLst>
              <a:ext uri="{FF2B5EF4-FFF2-40B4-BE49-F238E27FC236}">
                <a16:creationId xmlns:a16="http://schemas.microsoft.com/office/drawing/2014/main" id="{C887F79C-4784-43BF-9225-24B6AF9F3B5B}"/>
              </a:ext>
            </a:extLst>
          </p:cNvPr>
          <p:cNvSpPr/>
          <p:nvPr/>
        </p:nvSpPr>
        <p:spPr>
          <a:xfrm>
            <a:off x="6096000" y="3625702"/>
            <a:ext cx="1601972" cy="1477926"/>
          </a:xfrm>
          <a:prstGeom prst="flowChartProcess">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3D8FFE1-AEA3-4F67-BCBD-C4B8948EABA9}"/>
              </a:ext>
            </a:extLst>
          </p:cNvPr>
          <p:cNvCxnSpPr>
            <a:cxnSpLocks/>
          </p:cNvCxnSpPr>
          <p:nvPr/>
        </p:nvCxnSpPr>
        <p:spPr>
          <a:xfrm>
            <a:off x="4601183" y="1298085"/>
            <a:ext cx="1415451"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112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&amp; Files</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35</a:t>
            </a:fld>
            <a:endParaRPr lang="en-US" dirty="0"/>
          </a:p>
        </p:txBody>
      </p:sp>
      <p:grpSp>
        <p:nvGrpSpPr>
          <p:cNvPr id="5" name="Group 4"/>
          <p:cNvGrpSpPr/>
          <p:nvPr/>
        </p:nvGrpSpPr>
        <p:grpSpPr>
          <a:xfrm>
            <a:off x="2531262" y="2255521"/>
            <a:ext cx="6645785" cy="1992858"/>
            <a:chOff x="2077824" y="2515280"/>
            <a:chExt cx="5440718" cy="1631497"/>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77824" y="2515280"/>
              <a:ext cx="5440718" cy="1631497"/>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055403" y="2526974"/>
              <a:ext cx="3463139" cy="1302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8175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Test Management Center: Summary Statistics</a:t>
            </a:r>
          </a:p>
        </p:txBody>
      </p:sp>
      <p:sp>
        <p:nvSpPr>
          <p:cNvPr id="4" name="Slide Number Placeholder 3"/>
          <p:cNvSpPr>
            <a:spLocks noGrp="1"/>
          </p:cNvSpPr>
          <p:nvPr>
            <p:ph type="sldNum" sz="quarter" idx="10"/>
          </p:nvPr>
        </p:nvSpPr>
        <p:spPr>
          <a:xfrm>
            <a:off x="11442431" y="6507316"/>
            <a:ext cx="440536" cy="201956"/>
          </a:xfrm>
        </p:spPr>
        <p:txBody>
          <a:bodyPr/>
          <a:lstStyle/>
          <a:p>
            <a:pPr algn="r"/>
            <a:fld id="{F3477EC8-074D-41C4-94AE-E9EA7CEEA348}" type="slidenum">
              <a:rPr lang="en-US" smtClean="0"/>
              <a:pPr algn="r"/>
              <a:t>36</a:t>
            </a:fld>
            <a:endParaRPr lang="en-US" dirty="0"/>
          </a:p>
        </p:txBody>
      </p:sp>
      <p:pic>
        <p:nvPicPr>
          <p:cNvPr id="8" name="Picture 7">
            <a:extLst>
              <a:ext uri="{FF2B5EF4-FFF2-40B4-BE49-F238E27FC236}">
                <a16:creationId xmlns:a16="http://schemas.microsoft.com/office/drawing/2014/main" id="{4DAE77EB-C653-47BC-83E4-7D9D64E0E222}"/>
              </a:ext>
            </a:extLst>
          </p:cNvPr>
          <p:cNvPicPr>
            <a:picLocks noChangeAspect="1"/>
          </p:cNvPicPr>
          <p:nvPr/>
        </p:nvPicPr>
        <p:blipFill rotWithShape="1">
          <a:blip r:embed="rId3">
            <a:extLst>
              <a:ext uri="{28A0092B-C50C-407E-A947-70E740481C1C}">
                <a14:useLocalDpi xmlns:a14="http://schemas.microsoft.com/office/drawing/2010/main" val="0"/>
              </a:ext>
            </a:extLst>
          </a:blip>
          <a:srcRect l="20" t="47454"/>
          <a:stretch/>
        </p:blipFill>
        <p:spPr>
          <a:xfrm>
            <a:off x="3307404" y="3429000"/>
            <a:ext cx="5939924" cy="240748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CB5DA16-0F76-464C-B5B3-E39AC93BE041}"/>
              </a:ext>
            </a:extLst>
          </p:cNvPr>
          <p:cNvSpPr/>
          <p:nvPr/>
        </p:nvSpPr>
        <p:spPr>
          <a:xfrm>
            <a:off x="4167963" y="3987209"/>
            <a:ext cx="223284" cy="170121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4F20512-609F-4DC2-82B5-80D68F6E051A}"/>
              </a:ext>
            </a:extLst>
          </p:cNvPr>
          <p:cNvPicPr>
            <a:picLocks noChangeAspect="1"/>
          </p:cNvPicPr>
          <p:nvPr/>
        </p:nvPicPr>
        <p:blipFill>
          <a:blip r:embed="rId4"/>
          <a:stretch>
            <a:fillRect/>
          </a:stretch>
        </p:blipFill>
        <p:spPr>
          <a:xfrm>
            <a:off x="3307404" y="1303506"/>
            <a:ext cx="5939923" cy="2179726"/>
          </a:xfrm>
          <a:prstGeom prst="rect">
            <a:avLst/>
          </a:prstGeom>
        </p:spPr>
      </p:pic>
    </p:spTree>
    <p:extLst>
      <p:ext uri="{BB962C8B-B14F-4D97-AF65-F5344CB8AC3E}">
        <p14:creationId xmlns:p14="http://schemas.microsoft.com/office/powerpoint/2010/main" val="3340426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Management Center: Retrieve Student Results</a:t>
            </a:r>
          </a:p>
        </p:txBody>
      </p:sp>
      <p:sp>
        <p:nvSpPr>
          <p:cNvPr id="3" name="Slide Number Placeholder 2"/>
          <p:cNvSpPr>
            <a:spLocks noGrp="1"/>
          </p:cNvSpPr>
          <p:nvPr>
            <p:ph type="sldNum" sz="quarter" idx="10"/>
          </p:nvPr>
        </p:nvSpPr>
        <p:spPr>
          <a:xfrm>
            <a:off x="11171104" y="6507315"/>
            <a:ext cx="711863" cy="285087"/>
          </a:xfrm>
        </p:spPr>
        <p:txBody>
          <a:bodyPr/>
          <a:lstStyle/>
          <a:p>
            <a:pPr algn="r"/>
            <a:fld id="{F3477EC8-074D-41C4-94AE-E9EA7CEEA348}" type="slidenum">
              <a:rPr lang="en-US" smtClean="0"/>
              <a:pPr algn="r"/>
              <a:t>37</a:t>
            </a:fld>
            <a:endParaRPr lang="en-US" dirty="0"/>
          </a:p>
        </p:txBody>
      </p:sp>
      <p:sp>
        <p:nvSpPr>
          <p:cNvPr id="9" name="Arrow: Right 8">
            <a:extLst>
              <a:ext uri="{FF2B5EF4-FFF2-40B4-BE49-F238E27FC236}">
                <a16:creationId xmlns:a16="http://schemas.microsoft.com/office/drawing/2014/main" id="{29264044-7C76-445C-BF1C-44DFDA533595}"/>
              </a:ext>
            </a:extLst>
          </p:cNvPr>
          <p:cNvSpPr/>
          <p:nvPr/>
        </p:nvSpPr>
        <p:spPr>
          <a:xfrm>
            <a:off x="1047063" y="2660033"/>
            <a:ext cx="742122" cy="4108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E03063-0D93-4DD0-9633-28BF6E18BB8C}"/>
              </a:ext>
            </a:extLst>
          </p:cNvPr>
          <p:cNvPicPr>
            <a:picLocks noChangeAspect="1"/>
          </p:cNvPicPr>
          <p:nvPr/>
        </p:nvPicPr>
        <p:blipFill>
          <a:blip r:embed="rId3"/>
          <a:stretch>
            <a:fillRect/>
          </a:stretch>
        </p:blipFill>
        <p:spPr>
          <a:xfrm>
            <a:off x="1938337" y="1481136"/>
            <a:ext cx="8315325" cy="3495675"/>
          </a:xfrm>
          <a:prstGeom prst="rect">
            <a:avLst/>
          </a:prstGeom>
        </p:spPr>
      </p:pic>
      <p:cxnSp>
        <p:nvCxnSpPr>
          <p:cNvPr id="13" name="Straight Arrow Connector 12">
            <a:extLst>
              <a:ext uri="{FF2B5EF4-FFF2-40B4-BE49-F238E27FC236}">
                <a16:creationId xmlns:a16="http://schemas.microsoft.com/office/drawing/2014/main" id="{D51E38C3-77F5-4D64-A7C7-7C2639DE09FD}"/>
              </a:ext>
            </a:extLst>
          </p:cNvPr>
          <p:cNvCxnSpPr>
            <a:cxnSpLocks/>
          </p:cNvCxnSpPr>
          <p:nvPr/>
        </p:nvCxnSpPr>
        <p:spPr>
          <a:xfrm>
            <a:off x="4667316" y="3351899"/>
            <a:ext cx="2232838" cy="738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92654B-368E-46E1-A4B5-C18748124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0154" y="3799034"/>
            <a:ext cx="1724266" cy="1771897"/>
          </a:xfrm>
          <a:prstGeom prst="rect">
            <a:avLst/>
          </a:prstGeom>
        </p:spPr>
      </p:pic>
    </p:spTree>
    <p:extLst>
      <p:ext uri="{BB962C8B-B14F-4D97-AF65-F5344CB8AC3E}">
        <p14:creationId xmlns:p14="http://schemas.microsoft.com/office/powerpoint/2010/main" val="1592506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Students</a:t>
            </a:r>
          </a:p>
        </p:txBody>
      </p:sp>
      <p:sp>
        <p:nvSpPr>
          <p:cNvPr id="3" name="Slide Number Placeholder 2"/>
          <p:cNvSpPr>
            <a:spLocks noGrp="1"/>
          </p:cNvSpPr>
          <p:nvPr>
            <p:ph type="sldNum" sz="quarter" idx="10"/>
          </p:nvPr>
        </p:nvSpPr>
        <p:spPr>
          <a:xfrm>
            <a:off x="11347373" y="6507315"/>
            <a:ext cx="535594" cy="285087"/>
          </a:xfrm>
        </p:spPr>
        <p:txBody>
          <a:bodyPr/>
          <a:lstStyle/>
          <a:p>
            <a:pPr algn="r"/>
            <a:fld id="{F3477EC8-074D-41C4-94AE-E9EA7CEEA348}" type="slidenum">
              <a:rPr lang="en-US" smtClean="0"/>
              <a:pPr algn="r"/>
              <a:t>38</a:t>
            </a:fld>
            <a:endParaRPr lang="en-US" dirty="0"/>
          </a:p>
        </p:txBody>
      </p:sp>
      <p:pic>
        <p:nvPicPr>
          <p:cNvPr id="5" name="Picture 4">
            <a:extLst>
              <a:ext uri="{FF2B5EF4-FFF2-40B4-BE49-F238E27FC236}">
                <a16:creationId xmlns:a16="http://schemas.microsoft.com/office/drawing/2014/main" id="{654BF1C0-FC0E-4739-9ECD-D95339DA96D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15072" y="2739842"/>
            <a:ext cx="4276685" cy="19050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76DCFB8-7D57-4385-96D2-546D607A05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00244" y="2752951"/>
            <a:ext cx="4284336" cy="19050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ED833656-3302-47FB-8EC0-71434810E9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291" y="1337928"/>
            <a:ext cx="10008007" cy="523675"/>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A87D2709-C172-4C0C-85C7-90F74EF4DBE5}"/>
              </a:ext>
            </a:extLst>
          </p:cNvPr>
          <p:cNvSpPr/>
          <p:nvPr/>
        </p:nvSpPr>
        <p:spPr>
          <a:xfrm>
            <a:off x="4958618" y="1599765"/>
            <a:ext cx="1190847" cy="261838"/>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394823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Students</a:t>
            </a:r>
          </a:p>
        </p:txBody>
      </p:sp>
      <p:sp>
        <p:nvSpPr>
          <p:cNvPr id="3" name="Slide Number Placeholder 2"/>
          <p:cNvSpPr>
            <a:spLocks noGrp="1"/>
          </p:cNvSpPr>
          <p:nvPr>
            <p:ph type="sldNum" sz="quarter" idx="10"/>
          </p:nvPr>
        </p:nvSpPr>
        <p:spPr>
          <a:xfrm>
            <a:off x="11292289" y="6507315"/>
            <a:ext cx="590678" cy="285087"/>
          </a:xfrm>
        </p:spPr>
        <p:txBody>
          <a:bodyPr/>
          <a:lstStyle/>
          <a:p>
            <a:pPr algn="r"/>
            <a:fld id="{F3477EC8-074D-41C4-94AE-E9EA7CEEA348}" type="slidenum">
              <a:rPr lang="en-US" smtClean="0"/>
              <a:pPr algn="r"/>
              <a:t>39</a:t>
            </a:fld>
            <a:endParaRPr lang="en-US" dirty="0"/>
          </a:p>
        </p:txBody>
      </p:sp>
      <p:pic>
        <p:nvPicPr>
          <p:cNvPr id="8" name="Picture 7">
            <a:extLst>
              <a:ext uri="{FF2B5EF4-FFF2-40B4-BE49-F238E27FC236}">
                <a16:creationId xmlns:a16="http://schemas.microsoft.com/office/drawing/2014/main" id="{9BBB18DF-5ABC-4DF3-92C9-6113A76EB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596" y="1252061"/>
            <a:ext cx="7632334" cy="4635746"/>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87966FE4-467D-4820-A006-EDD472D589F8}"/>
              </a:ext>
            </a:extLst>
          </p:cNvPr>
          <p:cNvSpPr/>
          <p:nvPr/>
        </p:nvSpPr>
        <p:spPr>
          <a:xfrm>
            <a:off x="1711842" y="2551814"/>
            <a:ext cx="935665" cy="3721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3254F778-82E7-4531-ABC5-168E4C3F838F}"/>
              </a:ext>
            </a:extLst>
          </p:cNvPr>
          <p:cNvSpPr/>
          <p:nvPr/>
        </p:nvSpPr>
        <p:spPr>
          <a:xfrm>
            <a:off x="7145079" y="4561367"/>
            <a:ext cx="733647" cy="32961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C031CF52-8F77-4E8E-99F0-DE36F34EFDCB}"/>
              </a:ext>
            </a:extLst>
          </p:cNvPr>
          <p:cNvSpPr/>
          <p:nvPr/>
        </p:nvSpPr>
        <p:spPr>
          <a:xfrm>
            <a:off x="5305647" y="5156791"/>
            <a:ext cx="467832" cy="637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42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9600" y="1406911"/>
            <a:ext cx="3972629" cy="393754"/>
          </a:xfrm>
        </p:spPr>
        <p:txBody>
          <a:bodyPr>
            <a:normAutofit lnSpcReduction="10000"/>
          </a:bodyPr>
          <a:lstStyle/>
          <a:p>
            <a:pPr marL="0" indent="0" algn="ctr">
              <a:buNone/>
            </a:pPr>
            <a:r>
              <a:rPr lang="en-US" b="1" dirty="0"/>
              <a:t>ORS</a:t>
            </a:r>
          </a:p>
          <a:p>
            <a:pPr marL="0" indent="0" algn="ctr">
              <a:buNone/>
            </a:pPr>
            <a:endParaRPr lang="en-US" b="1" dirty="0"/>
          </a:p>
        </p:txBody>
      </p:sp>
      <p:sp>
        <p:nvSpPr>
          <p:cNvPr id="5" name="Content Placeholder 4"/>
          <p:cNvSpPr>
            <a:spLocks noGrp="1"/>
          </p:cNvSpPr>
          <p:nvPr>
            <p:ph idx="10"/>
          </p:nvPr>
        </p:nvSpPr>
        <p:spPr>
          <a:xfrm>
            <a:off x="4969042" y="1406911"/>
            <a:ext cx="2827421" cy="393754"/>
          </a:xfrm>
        </p:spPr>
        <p:txBody>
          <a:bodyPr>
            <a:normAutofit/>
          </a:bodyPr>
          <a:lstStyle/>
          <a:p>
            <a:pPr marL="0" indent="0" algn="ctr">
              <a:buNone/>
            </a:pPr>
            <a:r>
              <a:rPr lang="en-US" b="1" dirty="0"/>
              <a:t>Centralized Reporting</a:t>
            </a:r>
          </a:p>
        </p:txBody>
      </p:sp>
      <p:sp>
        <p:nvSpPr>
          <p:cNvPr id="2" name="Title 1"/>
          <p:cNvSpPr>
            <a:spLocks noGrp="1"/>
          </p:cNvSpPr>
          <p:nvPr>
            <p:ph type="title"/>
          </p:nvPr>
        </p:nvSpPr>
        <p:spPr>
          <a:xfrm>
            <a:off x="343041" y="-247313"/>
            <a:ext cx="11212407" cy="819867"/>
          </a:xfrm>
        </p:spPr>
        <p:txBody>
          <a:bodyPr>
            <a:normAutofit/>
          </a:bodyPr>
          <a:lstStyle/>
          <a:p>
            <a:r>
              <a:rPr lang="en-US" dirty="0"/>
              <a:t>Key Differences between ORS and Centralized Reporting</a:t>
            </a:r>
          </a:p>
        </p:txBody>
      </p:sp>
      <p:sp>
        <p:nvSpPr>
          <p:cNvPr id="3" name="Slide Number Placeholder 2"/>
          <p:cNvSpPr>
            <a:spLocks noGrp="1"/>
          </p:cNvSpPr>
          <p:nvPr>
            <p:ph type="sldNum" sz="quarter" idx="11"/>
          </p:nvPr>
        </p:nvSpPr>
        <p:spPr>
          <a:xfrm>
            <a:off x="11812435" y="6507316"/>
            <a:ext cx="70532" cy="153888"/>
          </a:xfrm>
        </p:spPr>
        <p:txBody>
          <a:bodyPr/>
          <a:lstStyle/>
          <a:p>
            <a:pPr algn="r"/>
            <a:fld id="{F3477EC8-074D-41C4-94AE-E9EA7CEEA348}" type="slidenum">
              <a:rPr lang="en-US" smtClean="0"/>
              <a:pPr algn="r"/>
              <a:t>4</a:t>
            </a:fld>
            <a:endParaRPr lang="en-US" dirty="0"/>
          </a:p>
        </p:txBody>
      </p:sp>
      <p:pic>
        <p:nvPicPr>
          <p:cNvPr id="6" name="Picture 5"/>
          <p:cNvPicPr>
            <a:picLocks noChangeAspect="1"/>
          </p:cNvPicPr>
          <p:nvPr/>
        </p:nvPicPr>
        <p:blipFill>
          <a:blip r:embed="rId3"/>
          <a:stretch>
            <a:fillRect/>
          </a:stretch>
        </p:blipFill>
        <p:spPr>
          <a:xfrm>
            <a:off x="1608017" y="1803132"/>
            <a:ext cx="1035655" cy="1131995"/>
          </a:xfrm>
          <a:prstGeom prst="rect">
            <a:avLst/>
          </a:prstGeom>
        </p:spPr>
      </p:pic>
      <p:sp>
        <p:nvSpPr>
          <p:cNvPr id="8" name="TextBox 7"/>
          <p:cNvSpPr txBox="1"/>
          <p:nvPr/>
        </p:nvSpPr>
        <p:spPr>
          <a:xfrm>
            <a:off x="139600" y="3126402"/>
            <a:ext cx="3972767" cy="2669962"/>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sz="2000" dirty="0">
                <a:solidFill>
                  <a:srgbClr val="2E4488"/>
                </a:solidFill>
              </a:rPr>
              <a:t>High-level reports for Summative Assessments</a:t>
            </a:r>
          </a:p>
          <a:p>
            <a:pPr marL="342900" indent="-342900">
              <a:spcAft>
                <a:spcPts val="300"/>
              </a:spcAft>
              <a:buFont typeface="Arial" panose="020B0604020202020204" pitchFamily="34" charset="0"/>
              <a:buChar char="•"/>
            </a:pPr>
            <a:r>
              <a:rPr lang="en-US" sz="2000" dirty="0">
                <a:solidFill>
                  <a:srgbClr val="2E4488"/>
                </a:solidFill>
              </a:rPr>
              <a:t>Export score data for multiple grades in one spreadsheet</a:t>
            </a:r>
          </a:p>
          <a:p>
            <a:pPr marL="342900" indent="-342900">
              <a:spcAft>
                <a:spcPts val="300"/>
              </a:spcAft>
              <a:buFont typeface="Arial" panose="020B0604020202020204" pitchFamily="34" charset="0"/>
              <a:buChar char="•"/>
            </a:pPr>
            <a:r>
              <a:rPr lang="en-US" sz="2000" dirty="0">
                <a:solidFill>
                  <a:srgbClr val="2E4488"/>
                </a:solidFill>
              </a:rPr>
              <a:t>May be used to access score reports for any assessment</a:t>
            </a:r>
          </a:p>
          <a:p>
            <a:pPr marL="342900" indent="-342900">
              <a:spcAft>
                <a:spcPts val="300"/>
              </a:spcAft>
              <a:buFont typeface="Arial" panose="020B0604020202020204" pitchFamily="34" charset="0"/>
              <a:buChar char="•"/>
            </a:pPr>
            <a:r>
              <a:rPr lang="en-US" sz="2000" dirty="0">
                <a:solidFill>
                  <a:srgbClr val="2E4488"/>
                </a:solidFill>
              </a:rPr>
              <a:t>Ability to view and print Individual Student Reports</a:t>
            </a:r>
          </a:p>
        </p:txBody>
      </p:sp>
      <p:sp>
        <p:nvSpPr>
          <p:cNvPr id="9" name="TextBox 8"/>
          <p:cNvSpPr txBox="1"/>
          <p:nvPr/>
        </p:nvSpPr>
        <p:spPr>
          <a:xfrm>
            <a:off x="4133281" y="3126402"/>
            <a:ext cx="4252070" cy="2323713"/>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sz="2000" dirty="0">
                <a:solidFill>
                  <a:srgbClr val="2E4488"/>
                </a:solidFill>
              </a:rPr>
              <a:t>Used to gauge performance on Interim Assessments</a:t>
            </a:r>
          </a:p>
          <a:p>
            <a:pPr marL="342900" indent="-342900">
              <a:spcAft>
                <a:spcPts val="300"/>
              </a:spcAft>
              <a:buFont typeface="Arial" panose="020B0604020202020204" pitchFamily="34" charset="0"/>
              <a:buChar char="•"/>
            </a:pPr>
            <a:r>
              <a:rPr lang="en-US" sz="2000" dirty="0">
                <a:solidFill>
                  <a:srgbClr val="2E4488"/>
                </a:solidFill>
              </a:rPr>
              <a:t>View actual items and responses</a:t>
            </a:r>
          </a:p>
          <a:p>
            <a:pPr marL="342900" indent="-342900">
              <a:spcAft>
                <a:spcPts val="300"/>
              </a:spcAft>
              <a:buFont typeface="Arial" panose="020B0604020202020204" pitchFamily="34" charset="0"/>
              <a:buChar char="•"/>
            </a:pPr>
            <a:r>
              <a:rPr lang="en-US" sz="2000" dirty="0">
                <a:solidFill>
                  <a:srgbClr val="2E4488"/>
                </a:solidFill>
              </a:rPr>
              <a:t>May be used as a source of guidance for tailored classroom instruction based on students’ individual performance</a:t>
            </a:r>
          </a:p>
        </p:txBody>
      </p:sp>
      <p:pic>
        <p:nvPicPr>
          <p:cNvPr id="10" name="Picture 9"/>
          <p:cNvPicPr>
            <a:picLocks noChangeAspect="1"/>
          </p:cNvPicPr>
          <p:nvPr/>
        </p:nvPicPr>
        <p:blipFill>
          <a:blip r:embed="rId4"/>
          <a:stretch>
            <a:fillRect/>
          </a:stretch>
        </p:blipFill>
        <p:spPr>
          <a:xfrm>
            <a:off x="5851114" y="1800666"/>
            <a:ext cx="1031877" cy="1134461"/>
          </a:xfrm>
          <a:prstGeom prst="rect">
            <a:avLst/>
          </a:prstGeom>
        </p:spPr>
      </p:pic>
      <p:sp>
        <p:nvSpPr>
          <p:cNvPr id="11" name="TextBox 10">
            <a:extLst>
              <a:ext uri="{FF2B5EF4-FFF2-40B4-BE49-F238E27FC236}">
                <a16:creationId xmlns:a16="http://schemas.microsoft.com/office/drawing/2014/main" id="{B68D8C58-7AC8-4F42-A5BC-9AA7A5400745}"/>
              </a:ext>
            </a:extLst>
          </p:cNvPr>
          <p:cNvSpPr txBox="1"/>
          <p:nvPr/>
        </p:nvSpPr>
        <p:spPr>
          <a:xfrm>
            <a:off x="8406403" y="1499108"/>
            <a:ext cx="3476564" cy="3847207"/>
          </a:xfrm>
          <a:prstGeom prst="rect">
            <a:avLst/>
          </a:prstGeom>
          <a:noFill/>
        </p:spPr>
        <p:txBody>
          <a:bodyPr wrap="square" rtlCol="0">
            <a:spAutoFit/>
          </a:bodyPr>
          <a:lstStyle/>
          <a:p>
            <a:pPr marL="0" indent="0" algn="ctr">
              <a:buNone/>
            </a:pPr>
            <a:r>
              <a:rPr lang="en-US" sz="2000" b="1" u="sng" dirty="0">
                <a:solidFill>
                  <a:srgbClr val="00B050"/>
                </a:solidFill>
              </a:rPr>
              <a:t>PLEASE NOTE:</a:t>
            </a:r>
          </a:p>
          <a:p>
            <a:r>
              <a:rPr lang="en-US" sz="1600" b="1" dirty="0">
                <a:solidFill>
                  <a:srgbClr val="00B050"/>
                </a:solidFill>
              </a:rPr>
              <a:t>Beginning this year, SY 2019-2020, Smarter Balanced and NGSS Interim Assessment results will no longer be reported in the Online Reporting System (ORS). </a:t>
            </a:r>
            <a:r>
              <a:rPr lang="en-US" sz="1600" dirty="0">
                <a:solidFill>
                  <a:srgbClr val="00B050"/>
                </a:solidFill>
              </a:rPr>
              <a:t>Results for all Interim Assessments administered in school year 2019-2020 are available in the Centralized Reporting System. Results for all Interim Assessments from prior years remain available in ORS. Information about Interim Assessment Reports in ORS are included in this module for use when accessing these archived results. </a:t>
            </a:r>
            <a:r>
              <a:rPr lang="en-US" sz="1600" dirty="0"/>
              <a:t>	</a:t>
            </a:r>
          </a:p>
        </p:txBody>
      </p:sp>
      <p:sp>
        <p:nvSpPr>
          <p:cNvPr id="7" name="Rectangle 6">
            <a:extLst>
              <a:ext uri="{FF2B5EF4-FFF2-40B4-BE49-F238E27FC236}">
                <a16:creationId xmlns:a16="http://schemas.microsoft.com/office/drawing/2014/main" id="{3FB2997A-A46F-4EE4-BFA0-6FB244A2CAFE}"/>
              </a:ext>
            </a:extLst>
          </p:cNvPr>
          <p:cNvSpPr/>
          <p:nvPr/>
        </p:nvSpPr>
        <p:spPr>
          <a:xfrm>
            <a:off x="5892800" y="2491740"/>
            <a:ext cx="957580" cy="274320"/>
          </a:xfrm>
          <a:prstGeom prst="rect">
            <a:avLst/>
          </a:prstGeom>
          <a:solidFill>
            <a:srgbClr val="E4E3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rgbClr val="006298"/>
                </a:solidFill>
              </a:rPr>
              <a:t>Centralized Reporting</a:t>
            </a:r>
          </a:p>
        </p:txBody>
      </p:sp>
    </p:spTree>
    <p:extLst>
      <p:ext uri="{BB962C8B-B14F-4D97-AF65-F5344CB8AC3E}">
        <p14:creationId xmlns:p14="http://schemas.microsoft.com/office/powerpoint/2010/main" val="1731750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Students</a:t>
            </a:r>
          </a:p>
        </p:txBody>
      </p:sp>
      <p:sp>
        <p:nvSpPr>
          <p:cNvPr id="3" name="Slide Number Placeholder 2"/>
          <p:cNvSpPr>
            <a:spLocks noGrp="1"/>
          </p:cNvSpPr>
          <p:nvPr>
            <p:ph type="sldNum" sz="quarter" idx="10"/>
          </p:nvPr>
        </p:nvSpPr>
        <p:spPr>
          <a:xfrm>
            <a:off x="11325340" y="6507315"/>
            <a:ext cx="557627" cy="285087"/>
          </a:xfrm>
        </p:spPr>
        <p:txBody>
          <a:bodyPr/>
          <a:lstStyle/>
          <a:p>
            <a:pPr algn="r"/>
            <a:fld id="{F3477EC8-074D-41C4-94AE-E9EA7CEEA348}" type="slidenum">
              <a:rPr lang="en-US" smtClean="0"/>
              <a:pPr algn="r"/>
              <a:t>40</a:t>
            </a:fld>
            <a:endParaRPr lang="en-US" dirty="0"/>
          </a:p>
        </p:txBody>
      </p:sp>
      <p:pic>
        <p:nvPicPr>
          <p:cNvPr id="8" name="Picture 7">
            <a:extLst>
              <a:ext uri="{FF2B5EF4-FFF2-40B4-BE49-F238E27FC236}">
                <a16:creationId xmlns:a16="http://schemas.microsoft.com/office/drawing/2014/main" id="{A504BBC1-A21D-460B-9105-4DBB2FD8D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531" y="1345914"/>
            <a:ext cx="7304937" cy="4456833"/>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10AA7300-F99D-4829-9CB0-0F0981AFB5DF}"/>
              </a:ext>
            </a:extLst>
          </p:cNvPr>
          <p:cNvSpPr/>
          <p:nvPr/>
        </p:nvSpPr>
        <p:spPr>
          <a:xfrm>
            <a:off x="3464630" y="3503541"/>
            <a:ext cx="1212112" cy="3934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408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View/Edit Rosters</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41</a:t>
            </a:fld>
            <a:endParaRPr lang="en-US" dirty="0"/>
          </a:p>
        </p:txBody>
      </p:sp>
      <p:pic>
        <p:nvPicPr>
          <p:cNvPr id="7" name="Picture 6">
            <a:extLst>
              <a:ext uri="{FF2B5EF4-FFF2-40B4-BE49-F238E27FC236}">
                <a16:creationId xmlns:a16="http://schemas.microsoft.com/office/drawing/2014/main" id="{F1114653-30D5-415A-AE9A-5483AE3D9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5" y="2818314"/>
            <a:ext cx="11833729" cy="610686"/>
          </a:xfrm>
          <a:prstGeom prst="rect">
            <a:avLst/>
          </a:prstGeom>
        </p:spPr>
      </p:pic>
      <p:sp>
        <p:nvSpPr>
          <p:cNvPr id="8" name="Rectangle 7">
            <a:extLst>
              <a:ext uri="{FF2B5EF4-FFF2-40B4-BE49-F238E27FC236}">
                <a16:creationId xmlns:a16="http://schemas.microsoft.com/office/drawing/2014/main" id="{CB01D812-BC7B-47B4-BB88-2C774A7F9266}"/>
              </a:ext>
            </a:extLst>
          </p:cNvPr>
          <p:cNvSpPr/>
          <p:nvPr/>
        </p:nvSpPr>
        <p:spPr>
          <a:xfrm>
            <a:off x="7517219" y="3062177"/>
            <a:ext cx="1286539" cy="366823"/>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044530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View/Edit Rosters</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42</a:t>
            </a:fld>
            <a:endParaRPr lang="en-US" dirty="0"/>
          </a:p>
        </p:txBody>
      </p:sp>
      <p:pic>
        <p:nvPicPr>
          <p:cNvPr id="6" name="Picture 5">
            <a:extLst>
              <a:ext uri="{FF2B5EF4-FFF2-40B4-BE49-F238E27FC236}">
                <a16:creationId xmlns:a16="http://schemas.microsoft.com/office/drawing/2014/main" id="{257A29DC-FB8C-4C3F-82DB-8205D5847BB9}"/>
              </a:ext>
            </a:extLst>
          </p:cNvPr>
          <p:cNvPicPr>
            <a:picLocks noChangeAspect="1"/>
          </p:cNvPicPr>
          <p:nvPr/>
        </p:nvPicPr>
        <p:blipFill>
          <a:blip r:embed="rId3"/>
          <a:stretch>
            <a:fillRect/>
          </a:stretch>
        </p:blipFill>
        <p:spPr>
          <a:xfrm>
            <a:off x="1863556" y="1829725"/>
            <a:ext cx="7686675" cy="2686050"/>
          </a:xfrm>
          <a:prstGeom prst="rect">
            <a:avLst/>
          </a:prstGeom>
        </p:spPr>
      </p:pic>
      <p:sp>
        <p:nvSpPr>
          <p:cNvPr id="7" name="Down Arrow 8">
            <a:extLst>
              <a:ext uri="{FF2B5EF4-FFF2-40B4-BE49-F238E27FC236}">
                <a16:creationId xmlns:a16="http://schemas.microsoft.com/office/drawing/2014/main" id="{67958832-6E4D-49BB-B33B-87476993FBC9}"/>
              </a:ext>
            </a:extLst>
          </p:cNvPr>
          <p:cNvSpPr/>
          <p:nvPr/>
        </p:nvSpPr>
        <p:spPr>
          <a:xfrm rot="16200000">
            <a:off x="4536542" y="3772225"/>
            <a:ext cx="535623" cy="7544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1616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View/Edit Rosters</a:t>
            </a:r>
          </a:p>
        </p:txBody>
      </p:sp>
      <p:sp>
        <p:nvSpPr>
          <p:cNvPr id="3" name="Slide Number Placeholder 2"/>
          <p:cNvSpPr>
            <a:spLocks noGrp="1"/>
          </p:cNvSpPr>
          <p:nvPr>
            <p:ph type="sldNum" sz="quarter" idx="10"/>
          </p:nvPr>
        </p:nvSpPr>
        <p:spPr>
          <a:xfrm>
            <a:off x="11358390" y="6507315"/>
            <a:ext cx="524577" cy="285087"/>
          </a:xfrm>
        </p:spPr>
        <p:txBody>
          <a:bodyPr/>
          <a:lstStyle/>
          <a:p>
            <a:pPr algn="r"/>
            <a:fld id="{F3477EC8-074D-41C4-94AE-E9EA7CEEA348}" type="slidenum">
              <a:rPr lang="en-US" smtClean="0"/>
              <a:pPr algn="r"/>
              <a:t>43</a:t>
            </a:fld>
            <a:endParaRPr lang="en-US" dirty="0"/>
          </a:p>
        </p:txBody>
      </p:sp>
      <p:grpSp>
        <p:nvGrpSpPr>
          <p:cNvPr id="4" name="Group 3">
            <a:extLst>
              <a:ext uri="{FF2B5EF4-FFF2-40B4-BE49-F238E27FC236}">
                <a16:creationId xmlns:a16="http://schemas.microsoft.com/office/drawing/2014/main" id="{EA8EE86E-C732-48E2-8F85-C3CE5C2669C6}"/>
              </a:ext>
            </a:extLst>
          </p:cNvPr>
          <p:cNvGrpSpPr/>
          <p:nvPr/>
        </p:nvGrpSpPr>
        <p:grpSpPr>
          <a:xfrm>
            <a:off x="1597000" y="4485230"/>
            <a:ext cx="1567063" cy="1579172"/>
            <a:chOff x="1148542" y="5219610"/>
            <a:chExt cx="1425875" cy="1398310"/>
          </a:xfrm>
        </p:grpSpPr>
        <p:sp>
          <p:nvSpPr>
            <p:cNvPr id="8" name="Down Arrow 7"/>
            <p:cNvSpPr/>
            <p:nvPr/>
          </p:nvSpPr>
          <p:spPr>
            <a:xfrm rot="16200000">
              <a:off x="1262875" y="510527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2193304" y="600814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4C76ED30-E74A-4ED9-82E5-88E49EBEC5F3}"/>
              </a:ext>
            </a:extLst>
          </p:cNvPr>
          <p:cNvPicPr>
            <a:picLocks noChangeAspect="1"/>
          </p:cNvPicPr>
          <p:nvPr/>
        </p:nvPicPr>
        <p:blipFill>
          <a:blip r:embed="rId3"/>
          <a:stretch>
            <a:fillRect/>
          </a:stretch>
        </p:blipFill>
        <p:spPr>
          <a:xfrm>
            <a:off x="2333625" y="1509712"/>
            <a:ext cx="7524750" cy="3838575"/>
          </a:xfrm>
          <a:prstGeom prst="rect">
            <a:avLst/>
          </a:prstGeom>
        </p:spPr>
      </p:pic>
      <p:sp>
        <p:nvSpPr>
          <p:cNvPr id="11" name="Rectangle 10">
            <a:extLst>
              <a:ext uri="{FF2B5EF4-FFF2-40B4-BE49-F238E27FC236}">
                <a16:creationId xmlns:a16="http://schemas.microsoft.com/office/drawing/2014/main" id="{B330C87C-04B6-442E-B426-FC57AEF47F5C}"/>
              </a:ext>
            </a:extLst>
          </p:cNvPr>
          <p:cNvSpPr/>
          <p:nvPr/>
        </p:nvSpPr>
        <p:spPr>
          <a:xfrm>
            <a:off x="2393234" y="2616739"/>
            <a:ext cx="1001719" cy="408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5669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View/Edit Rosters</a:t>
            </a:r>
          </a:p>
        </p:txBody>
      </p:sp>
      <p:sp>
        <p:nvSpPr>
          <p:cNvPr id="3" name="Slide Number Placeholder 2"/>
          <p:cNvSpPr>
            <a:spLocks noGrp="1"/>
          </p:cNvSpPr>
          <p:nvPr>
            <p:ph type="sldNum" sz="quarter" idx="10"/>
          </p:nvPr>
        </p:nvSpPr>
        <p:spPr>
          <a:xfrm>
            <a:off x="11442431" y="6507316"/>
            <a:ext cx="440536" cy="350684"/>
          </a:xfrm>
        </p:spPr>
        <p:txBody>
          <a:bodyPr/>
          <a:lstStyle/>
          <a:p>
            <a:pPr algn="r"/>
            <a:fld id="{F3477EC8-074D-41C4-94AE-E9EA7CEEA348}" type="slidenum">
              <a:rPr lang="en-US" smtClean="0"/>
              <a:pPr algn="r"/>
              <a:t>44</a:t>
            </a:fld>
            <a:endParaRPr lang="en-US" dirty="0"/>
          </a:p>
        </p:txBody>
      </p:sp>
      <p:pic>
        <p:nvPicPr>
          <p:cNvPr id="10" name="Picture 5">
            <a:extLst>
              <a:ext uri="{FF2B5EF4-FFF2-40B4-BE49-F238E27FC236}">
                <a16:creationId xmlns:a16="http://schemas.microsoft.com/office/drawing/2014/main" id="{376B929B-3AFD-4E9B-99B2-7C5CCCFC6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132" y="1209571"/>
            <a:ext cx="7979806" cy="443885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7" name="Group 6">
            <a:extLst>
              <a:ext uri="{FF2B5EF4-FFF2-40B4-BE49-F238E27FC236}">
                <a16:creationId xmlns:a16="http://schemas.microsoft.com/office/drawing/2014/main" id="{3049676D-4296-4CB9-98ED-06E1381AC52A}"/>
              </a:ext>
            </a:extLst>
          </p:cNvPr>
          <p:cNvGrpSpPr/>
          <p:nvPr/>
        </p:nvGrpSpPr>
        <p:grpSpPr>
          <a:xfrm>
            <a:off x="2251662" y="2857806"/>
            <a:ext cx="7429051" cy="2815973"/>
            <a:chOff x="-1320847" y="3052107"/>
            <a:chExt cx="7452211" cy="3033559"/>
          </a:xfrm>
        </p:grpSpPr>
        <p:sp>
          <p:nvSpPr>
            <p:cNvPr id="4" name="Arrow: Right 3">
              <a:extLst>
                <a:ext uri="{FF2B5EF4-FFF2-40B4-BE49-F238E27FC236}">
                  <a16:creationId xmlns:a16="http://schemas.microsoft.com/office/drawing/2014/main" id="{7F9385AC-BEFF-4BB6-936A-5102CA21CC08}"/>
                </a:ext>
              </a:extLst>
            </p:cNvPr>
            <p:cNvSpPr/>
            <p:nvPr/>
          </p:nvSpPr>
          <p:spPr>
            <a:xfrm>
              <a:off x="1330037" y="3052107"/>
              <a:ext cx="693174" cy="5014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a:extLst>
                <a:ext uri="{FF2B5EF4-FFF2-40B4-BE49-F238E27FC236}">
                  <a16:creationId xmlns:a16="http://schemas.microsoft.com/office/drawing/2014/main" id="{EF013E23-141F-4509-B4FA-0DDC7C60D959}"/>
                </a:ext>
              </a:extLst>
            </p:cNvPr>
            <p:cNvSpPr/>
            <p:nvPr/>
          </p:nvSpPr>
          <p:spPr>
            <a:xfrm>
              <a:off x="-1320847" y="4866633"/>
              <a:ext cx="7452211" cy="12190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9834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View/Edit Rosters</a:t>
            </a:r>
          </a:p>
        </p:txBody>
      </p:sp>
      <p:sp>
        <p:nvSpPr>
          <p:cNvPr id="3" name="Slide Number Placeholder 2"/>
          <p:cNvSpPr>
            <a:spLocks noGrp="1"/>
          </p:cNvSpPr>
          <p:nvPr>
            <p:ph type="sldNum" sz="quarter" idx="10"/>
          </p:nvPr>
        </p:nvSpPr>
        <p:spPr>
          <a:xfrm>
            <a:off x="11336357" y="6507315"/>
            <a:ext cx="546610" cy="285087"/>
          </a:xfrm>
        </p:spPr>
        <p:txBody>
          <a:bodyPr/>
          <a:lstStyle/>
          <a:p>
            <a:pPr algn="r"/>
            <a:fld id="{F3477EC8-074D-41C4-94AE-E9EA7CEEA348}" type="slidenum">
              <a:rPr lang="en-US" smtClean="0"/>
              <a:pPr algn="r"/>
              <a:t>45</a:t>
            </a:fld>
            <a:endParaRPr lang="en-US" dirty="0"/>
          </a:p>
        </p:txBody>
      </p:sp>
      <p:grpSp>
        <p:nvGrpSpPr>
          <p:cNvPr id="10" name="Group 9">
            <a:extLst>
              <a:ext uri="{FF2B5EF4-FFF2-40B4-BE49-F238E27FC236}">
                <a16:creationId xmlns:a16="http://schemas.microsoft.com/office/drawing/2014/main" id="{E66A7F3D-1283-47C4-8372-A022D67D5B73}"/>
              </a:ext>
            </a:extLst>
          </p:cNvPr>
          <p:cNvGrpSpPr/>
          <p:nvPr/>
        </p:nvGrpSpPr>
        <p:grpSpPr>
          <a:xfrm>
            <a:off x="1971675" y="1319850"/>
            <a:ext cx="8248650" cy="4695479"/>
            <a:chOff x="1971675" y="1319850"/>
            <a:chExt cx="8248650" cy="4695479"/>
          </a:xfrm>
        </p:grpSpPr>
        <p:grpSp>
          <p:nvGrpSpPr>
            <p:cNvPr id="9" name="Group 8">
              <a:extLst>
                <a:ext uri="{FF2B5EF4-FFF2-40B4-BE49-F238E27FC236}">
                  <a16:creationId xmlns:a16="http://schemas.microsoft.com/office/drawing/2014/main" id="{7F9797C8-044C-428B-A26E-200701A0051D}"/>
                </a:ext>
              </a:extLst>
            </p:cNvPr>
            <p:cNvGrpSpPr/>
            <p:nvPr/>
          </p:nvGrpSpPr>
          <p:grpSpPr>
            <a:xfrm>
              <a:off x="1971675" y="1319850"/>
              <a:ext cx="8248650" cy="4695479"/>
              <a:chOff x="1971675" y="1319850"/>
              <a:chExt cx="8248650" cy="4695479"/>
            </a:xfrm>
          </p:grpSpPr>
          <p:pic>
            <p:nvPicPr>
              <p:cNvPr id="5" name="Picture 4" descr="A screenshot of a cell phone&#10;&#10;Description generated with very high confidence">
                <a:extLst>
                  <a:ext uri="{FF2B5EF4-FFF2-40B4-BE49-F238E27FC236}">
                    <a16:creationId xmlns:a16="http://schemas.microsoft.com/office/drawing/2014/main" id="{F0C0466B-52DD-4A35-BE23-675A6A403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675" y="1319850"/>
                <a:ext cx="8248650" cy="462915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Right 3">
                <a:extLst>
                  <a:ext uri="{FF2B5EF4-FFF2-40B4-BE49-F238E27FC236}">
                    <a16:creationId xmlns:a16="http://schemas.microsoft.com/office/drawing/2014/main" id="{E3AE7B2D-E0F5-4017-9D3B-3B66594351A1}"/>
                  </a:ext>
                </a:extLst>
              </p:cNvPr>
              <p:cNvSpPr/>
              <p:nvPr/>
            </p:nvSpPr>
            <p:spPr>
              <a:xfrm rot="16200000">
                <a:off x="2295972" y="2855540"/>
                <a:ext cx="588531" cy="3724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FD823EF-3979-4E4D-9B69-277B47E2915A}"/>
                  </a:ext>
                </a:extLst>
              </p:cNvPr>
              <p:cNvSpPr/>
              <p:nvPr/>
            </p:nvSpPr>
            <p:spPr>
              <a:xfrm>
                <a:off x="4413724" y="5558470"/>
                <a:ext cx="771832" cy="4568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D618026-B1B9-43AD-B4A2-1478FC33941A}"/>
                  </a:ext>
                </a:extLst>
              </p:cNvPr>
              <p:cNvSpPr/>
              <p:nvPr/>
            </p:nvSpPr>
            <p:spPr>
              <a:xfrm rot="16200000">
                <a:off x="6392238" y="2855541"/>
                <a:ext cx="588530" cy="3724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8971D9BC-AA63-4815-B328-5EF5E437FAA1}"/>
                </a:ext>
              </a:extLst>
            </p:cNvPr>
            <p:cNvSpPr/>
            <p:nvPr/>
          </p:nvSpPr>
          <p:spPr>
            <a:xfrm>
              <a:off x="3111910" y="4826497"/>
              <a:ext cx="6032090" cy="358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09944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Roster</a:t>
            </a:r>
          </a:p>
        </p:txBody>
      </p:sp>
      <p:sp>
        <p:nvSpPr>
          <p:cNvPr id="3" name="Slide Number Placeholder 2"/>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46</a:t>
            </a:fld>
            <a:endParaRPr lang="en-US" dirty="0"/>
          </a:p>
        </p:txBody>
      </p:sp>
      <p:pic>
        <p:nvPicPr>
          <p:cNvPr id="9" name="Picture 8">
            <a:extLst>
              <a:ext uri="{FF2B5EF4-FFF2-40B4-BE49-F238E27FC236}">
                <a16:creationId xmlns:a16="http://schemas.microsoft.com/office/drawing/2014/main" id="{69740CC2-A1B2-48D3-9ACA-983B60AD1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42" y="2816719"/>
            <a:ext cx="11341361" cy="670599"/>
          </a:xfrm>
          <a:prstGeom prst="rect">
            <a:avLst/>
          </a:prstGeom>
        </p:spPr>
      </p:pic>
      <p:sp>
        <p:nvSpPr>
          <p:cNvPr id="12" name="Flowchart: Process 11">
            <a:extLst>
              <a:ext uri="{FF2B5EF4-FFF2-40B4-BE49-F238E27FC236}">
                <a16:creationId xmlns:a16="http://schemas.microsoft.com/office/drawing/2014/main" id="{8FDC6EC2-B478-41F6-9CF0-0E38D104AEDF}"/>
              </a:ext>
            </a:extLst>
          </p:cNvPr>
          <p:cNvSpPr/>
          <p:nvPr/>
        </p:nvSpPr>
        <p:spPr>
          <a:xfrm>
            <a:off x="7368363" y="3104707"/>
            <a:ext cx="797442" cy="324293"/>
          </a:xfrm>
          <a:prstGeom prst="flowChartProcess">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155911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Roster</a:t>
            </a:r>
          </a:p>
        </p:txBody>
      </p:sp>
      <p:sp>
        <p:nvSpPr>
          <p:cNvPr id="3" name="Slide Number Placeholder 2"/>
          <p:cNvSpPr>
            <a:spLocks noGrp="1"/>
          </p:cNvSpPr>
          <p:nvPr>
            <p:ph type="sldNum" sz="quarter" idx="10"/>
          </p:nvPr>
        </p:nvSpPr>
        <p:spPr>
          <a:xfrm>
            <a:off x="11292289" y="6507316"/>
            <a:ext cx="590678" cy="350684"/>
          </a:xfrm>
        </p:spPr>
        <p:txBody>
          <a:bodyPr/>
          <a:lstStyle/>
          <a:p>
            <a:pPr algn="r"/>
            <a:fld id="{F3477EC8-074D-41C4-94AE-E9EA7CEEA348}" type="slidenum">
              <a:rPr lang="en-US" smtClean="0"/>
              <a:pPr algn="r"/>
              <a:t>47</a:t>
            </a:fld>
            <a:endParaRPr lang="en-US" dirty="0"/>
          </a:p>
        </p:txBody>
      </p:sp>
      <p:pic>
        <p:nvPicPr>
          <p:cNvPr id="9" name="Picture 8">
            <a:extLst>
              <a:ext uri="{FF2B5EF4-FFF2-40B4-BE49-F238E27FC236}">
                <a16:creationId xmlns:a16="http://schemas.microsoft.com/office/drawing/2014/main" id="{025B2CDF-30A2-478C-BE90-603FEE856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821" y="1390749"/>
            <a:ext cx="7452357" cy="4512436"/>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53F801F4-2E68-45DF-9602-6413136EACB9}"/>
              </a:ext>
            </a:extLst>
          </p:cNvPr>
          <p:cNvGrpSpPr/>
          <p:nvPr/>
        </p:nvGrpSpPr>
        <p:grpSpPr>
          <a:xfrm>
            <a:off x="2369821" y="3277312"/>
            <a:ext cx="3726179" cy="2625873"/>
            <a:chOff x="8755228" y="1425358"/>
            <a:chExt cx="3726179" cy="2625873"/>
          </a:xfrm>
        </p:grpSpPr>
        <p:sp>
          <p:nvSpPr>
            <p:cNvPr id="4" name="Rectangle 3">
              <a:extLst>
                <a:ext uri="{FF2B5EF4-FFF2-40B4-BE49-F238E27FC236}">
                  <a16:creationId xmlns:a16="http://schemas.microsoft.com/office/drawing/2014/main" id="{ABD8DA32-CB2E-4388-B94C-ABAD9D030201}"/>
                </a:ext>
              </a:extLst>
            </p:cNvPr>
            <p:cNvSpPr/>
            <p:nvPr/>
          </p:nvSpPr>
          <p:spPr>
            <a:xfrm>
              <a:off x="8755228" y="2904872"/>
              <a:ext cx="3726179" cy="1146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C49C08F9-FB09-443B-B49D-BFDB16ED55CA}"/>
                </a:ext>
              </a:extLst>
            </p:cNvPr>
            <p:cNvSpPr/>
            <p:nvPr/>
          </p:nvSpPr>
          <p:spPr>
            <a:xfrm>
              <a:off x="11453995" y="1425358"/>
              <a:ext cx="634181" cy="4714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2235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045B296-2F63-4E68-8FB7-48998502BC33}"/>
              </a:ext>
            </a:extLst>
          </p:cNvPr>
          <p:cNvGrpSpPr/>
          <p:nvPr/>
        </p:nvGrpSpPr>
        <p:grpSpPr>
          <a:xfrm>
            <a:off x="2339238" y="1459674"/>
            <a:ext cx="7875049" cy="3938652"/>
            <a:chOff x="2158477" y="1926725"/>
            <a:chExt cx="7875049" cy="3938652"/>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477" y="1926725"/>
              <a:ext cx="7875049" cy="3900553"/>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248102" y="4816027"/>
              <a:ext cx="5638800" cy="298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rot="10800000">
              <a:off x="2314182" y="2892221"/>
              <a:ext cx="407937" cy="6526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0800000">
              <a:off x="6331724" y="3111622"/>
              <a:ext cx="407937" cy="6526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6200000">
              <a:off x="4826036" y="536993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a:t>Add Rosters</a:t>
            </a:r>
          </a:p>
        </p:txBody>
      </p:sp>
      <p:sp>
        <p:nvSpPr>
          <p:cNvPr id="3" name="Slide Number Placeholder 2"/>
          <p:cNvSpPr>
            <a:spLocks noGrp="1"/>
          </p:cNvSpPr>
          <p:nvPr>
            <p:ph type="sldNum" sz="quarter" idx="10"/>
          </p:nvPr>
        </p:nvSpPr>
        <p:spPr>
          <a:xfrm>
            <a:off x="11292289" y="6507315"/>
            <a:ext cx="590678" cy="285087"/>
          </a:xfrm>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2344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Rosters</a:t>
            </a:r>
          </a:p>
        </p:txBody>
      </p:sp>
      <p:sp>
        <p:nvSpPr>
          <p:cNvPr id="3" name="Slide Number Placeholder 2"/>
          <p:cNvSpPr>
            <a:spLocks noGrp="1"/>
          </p:cNvSpPr>
          <p:nvPr>
            <p:ph type="sldNum" sz="quarter" idx="10"/>
          </p:nvPr>
        </p:nvSpPr>
        <p:spPr>
          <a:xfrm>
            <a:off x="11336357" y="6507316"/>
            <a:ext cx="546610" cy="350684"/>
          </a:xfrm>
        </p:spPr>
        <p:txBody>
          <a:bodyPr/>
          <a:lstStyle/>
          <a:p>
            <a:pPr algn="r"/>
            <a:fld id="{F3477EC8-074D-41C4-94AE-E9EA7CEEA348}" type="slidenum">
              <a:rPr lang="en-US" smtClean="0"/>
              <a:pPr algn="r"/>
              <a:t>49</a:t>
            </a:fld>
            <a:endParaRPr lang="en-US" dirty="0"/>
          </a:p>
        </p:txBody>
      </p:sp>
      <p:grpSp>
        <p:nvGrpSpPr>
          <p:cNvPr id="4" name="Group 3">
            <a:extLst>
              <a:ext uri="{FF2B5EF4-FFF2-40B4-BE49-F238E27FC236}">
                <a16:creationId xmlns:a16="http://schemas.microsoft.com/office/drawing/2014/main" id="{88931500-6661-4380-BA62-4153417DE330}"/>
              </a:ext>
            </a:extLst>
          </p:cNvPr>
          <p:cNvGrpSpPr/>
          <p:nvPr/>
        </p:nvGrpSpPr>
        <p:grpSpPr>
          <a:xfrm>
            <a:off x="2574660" y="2754227"/>
            <a:ext cx="6698912" cy="2551789"/>
            <a:chOff x="3190735" y="3157600"/>
            <a:chExt cx="6698912" cy="2551789"/>
          </a:xfrm>
        </p:grpSpPr>
        <p:pic>
          <p:nvPicPr>
            <p:cNvPr id="8" name="Picture 7"/>
            <p:cNvPicPr>
              <a:picLocks noChangeAspect="1"/>
            </p:cNvPicPr>
            <p:nvPr/>
          </p:nvPicPr>
          <p:blipFill>
            <a:blip r:embed="rId3"/>
            <a:stretch>
              <a:fillRect/>
            </a:stretch>
          </p:blipFill>
          <p:spPr>
            <a:xfrm>
              <a:off x="3190735" y="3208490"/>
              <a:ext cx="6172200" cy="245180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Down Arrow 8"/>
            <p:cNvSpPr/>
            <p:nvPr/>
          </p:nvSpPr>
          <p:spPr>
            <a:xfrm rot="16200000">
              <a:off x="5428669" y="521394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5400000">
              <a:off x="6074075" y="384655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5400000">
              <a:off x="9394200" y="304326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C57EBB1F-43BC-4919-BD38-8BE18CB69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02" y="1554447"/>
            <a:ext cx="11360689" cy="671742"/>
          </a:xfrm>
          <a:prstGeom prst="rect">
            <a:avLst/>
          </a:prstGeom>
        </p:spPr>
      </p:pic>
    </p:spTree>
    <p:extLst>
      <p:ext uri="{BB962C8B-B14F-4D97-AF65-F5344CB8AC3E}">
        <p14:creationId xmlns:p14="http://schemas.microsoft.com/office/powerpoint/2010/main" val="41724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705503" y="318554"/>
            <a:ext cx="10966449" cy="796884"/>
          </a:xfrm>
        </p:spPr>
        <p:txBody>
          <a:bodyPr/>
          <a:lstStyle/>
          <a:p>
            <a:r>
              <a:rPr lang="en-US" dirty="0"/>
              <a:t>Logging In</a:t>
            </a:r>
          </a:p>
        </p:txBody>
      </p:sp>
      <p:sp>
        <p:nvSpPr>
          <p:cNvPr id="4" name="Slide Number Placeholder 3">
            <a:extLst>
              <a:ext uri="{FF2B5EF4-FFF2-40B4-BE49-F238E27FC236}">
                <a16:creationId xmlns:a16="http://schemas.microsoft.com/office/drawing/2014/main" id="{F14FC6BD-7D0F-43D5-BBD2-716987EE01F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9" name="Picture 8" descr="A screenshot of a cell phone&#10;&#10;Description generated with very high confidence">
            <a:extLst>
              <a:ext uri="{FF2B5EF4-FFF2-40B4-BE49-F238E27FC236}">
                <a16:creationId xmlns:a16="http://schemas.microsoft.com/office/drawing/2014/main" id="{AD22D24C-ACDF-4FF7-9B61-F174B7B69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327" y="1912844"/>
            <a:ext cx="4238625" cy="27813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1" name="Picture 10" descr="A close up of a sign&#10;&#10;Description generated with very high confidence">
            <a:extLst>
              <a:ext uri="{FF2B5EF4-FFF2-40B4-BE49-F238E27FC236}">
                <a16:creationId xmlns:a16="http://schemas.microsoft.com/office/drawing/2014/main" id="{76384E35-2178-49D7-B493-32AF37240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918" y="2022694"/>
            <a:ext cx="2281015" cy="24711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7689ECE-7AA2-4D7C-B5CA-62C3B4859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503" y="2306329"/>
            <a:ext cx="3361227" cy="2187465"/>
          </a:xfrm>
          <a:prstGeom prst="rect">
            <a:avLst/>
          </a:prstGeom>
          <a:ln>
            <a:noFill/>
          </a:ln>
          <a:effectLst>
            <a:outerShdw blurRad="292100" dist="139700" dir="2700000" algn="tl" rotWithShape="0">
              <a:srgbClr val="333333">
                <a:alpha val="65000"/>
              </a:srgbClr>
            </a:outerShdw>
          </a:effectLst>
        </p:spPr>
      </p:pic>
      <p:sp>
        <p:nvSpPr>
          <p:cNvPr id="8" name="Title 2">
            <a:extLst>
              <a:ext uri="{FF2B5EF4-FFF2-40B4-BE49-F238E27FC236}">
                <a16:creationId xmlns:a16="http://schemas.microsoft.com/office/drawing/2014/main" id="{FF6D4A3F-EBD9-4591-BC67-9B0ACA8AFE07}"/>
              </a:ext>
            </a:extLst>
          </p:cNvPr>
          <p:cNvSpPr txBox="1">
            <a:spLocks/>
          </p:cNvSpPr>
          <p:nvPr/>
        </p:nvSpPr>
        <p:spPr>
          <a:xfrm>
            <a:off x="426231" y="65597"/>
            <a:ext cx="11016200" cy="518012"/>
          </a:xfrm>
          <a:prstGeom prst="rect">
            <a:avLst/>
          </a:prstGeom>
        </p:spPr>
        <p:txBody>
          <a:bodyPr vert="horz" lIns="0" tIns="0" rIns="0" bIns="0" rtlCol="0" anchor="b" anchorCtr="0">
            <a:norm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Logging In</a:t>
            </a:r>
          </a:p>
        </p:txBody>
      </p:sp>
    </p:spTree>
    <p:extLst>
      <p:ext uri="{BB962C8B-B14F-4D97-AF65-F5344CB8AC3E}">
        <p14:creationId xmlns:p14="http://schemas.microsoft.com/office/powerpoint/2010/main" val="3252741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Rosters</a:t>
            </a:r>
          </a:p>
        </p:txBody>
      </p:sp>
      <p:sp>
        <p:nvSpPr>
          <p:cNvPr id="3" name="Slide Number Placeholder 2"/>
          <p:cNvSpPr>
            <a:spLocks noGrp="1"/>
          </p:cNvSpPr>
          <p:nvPr>
            <p:ph type="sldNum" sz="quarter" idx="10"/>
          </p:nvPr>
        </p:nvSpPr>
        <p:spPr>
          <a:xfrm>
            <a:off x="11204154" y="6507315"/>
            <a:ext cx="678813" cy="433311"/>
          </a:xfrm>
        </p:spPr>
        <p:txBody>
          <a:bodyPr/>
          <a:lstStyle/>
          <a:p>
            <a:pPr algn="r"/>
            <a:fld id="{F3477EC8-074D-41C4-94AE-E9EA7CEEA348}" type="slidenum">
              <a:rPr lang="en-US" smtClean="0"/>
              <a:pPr algn="r"/>
              <a:t>50</a:t>
            </a:fld>
            <a:endParaRPr lang="en-US" dirty="0"/>
          </a:p>
        </p:txBody>
      </p:sp>
      <p:sp>
        <p:nvSpPr>
          <p:cNvPr id="12" name="Down Arrow 11"/>
          <p:cNvSpPr/>
          <p:nvPr/>
        </p:nvSpPr>
        <p:spPr>
          <a:xfrm rot="16200000">
            <a:off x="7807449" y="218378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964907" y="4447858"/>
            <a:ext cx="4264693" cy="3590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835401" y="3277870"/>
            <a:ext cx="6515099" cy="2336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2096EB9-FB37-485D-BF4F-44D7E6E1C7E8}"/>
              </a:ext>
            </a:extLst>
          </p:cNvPr>
          <p:cNvGrpSpPr/>
          <p:nvPr/>
        </p:nvGrpSpPr>
        <p:grpSpPr>
          <a:xfrm>
            <a:off x="1208056" y="1965734"/>
            <a:ext cx="10137413" cy="3091631"/>
            <a:chOff x="1027293" y="1883184"/>
            <a:chExt cx="10137413" cy="3091631"/>
          </a:xfrm>
        </p:grpSpPr>
        <p:grpSp>
          <p:nvGrpSpPr>
            <p:cNvPr id="10" name="Group 9">
              <a:extLst>
                <a:ext uri="{FF2B5EF4-FFF2-40B4-BE49-F238E27FC236}">
                  <a16:creationId xmlns:a16="http://schemas.microsoft.com/office/drawing/2014/main" id="{7CD2A1A7-B125-45CC-A8E0-A51114F78C6D}"/>
                </a:ext>
              </a:extLst>
            </p:cNvPr>
            <p:cNvGrpSpPr/>
            <p:nvPr/>
          </p:nvGrpSpPr>
          <p:grpSpPr>
            <a:xfrm>
              <a:off x="1027293" y="1883184"/>
              <a:ext cx="10137413" cy="3091631"/>
              <a:chOff x="1027293" y="1883184"/>
              <a:chExt cx="10137413" cy="3091631"/>
            </a:xfrm>
          </p:grpSpPr>
          <p:grpSp>
            <p:nvGrpSpPr>
              <p:cNvPr id="8" name="Group 7">
                <a:extLst>
                  <a:ext uri="{FF2B5EF4-FFF2-40B4-BE49-F238E27FC236}">
                    <a16:creationId xmlns:a16="http://schemas.microsoft.com/office/drawing/2014/main" id="{4C5CC0D2-F4E2-4523-A506-BFE1BF8B9F76}"/>
                  </a:ext>
                </a:extLst>
              </p:cNvPr>
              <p:cNvGrpSpPr/>
              <p:nvPr/>
            </p:nvGrpSpPr>
            <p:grpSpPr>
              <a:xfrm>
                <a:off x="1027293" y="1883184"/>
                <a:ext cx="10137413" cy="3091631"/>
                <a:chOff x="1027293" y="1883184"/>
                <a:chExt cx="10137413" cy="3091631"/>
              </a:xfrm>
            </p:grpSpPr>
            <p:pic>
              <p:nvPicPr>
                <p:cNvPr id="6" name="Picture 5" descr="A screenshot of a cell phone&#10;&#10;Description generated with very high confidence">
                  <a:extLst>
                    <a:ext uri="{FF2B5EF4-FFF2-40B4-BE49-F238E27FC236}">
                      <a16:creationId xmlns:a16="http://schemas.microsoft.com/office/drawing/2014/main" id="{96BEC1ED-187E-4990-8F50-967D34EEF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293" y="1883184"/>
                  <a:ext cx="10137413" cy="309163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358EC703-7005-4ED8-B25B-2400085657BE}"/>
                    </a:ext>
                  </a:extLst>
                </p:cNvPr>
                <p:cNvSpPr/>
                <p:nvPr/>
              </p:nvSpPr>
              <p:spPr>
                <a:xfrm>
                  <a:off x="7743370" y="2214508"/>
                  <a:ext cx="860950" cy="5483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33A10DB-0068-4FCC-AC22-A9F7F19934E9}"/>
                  </a:ext>
                </a:extLst>
              </p:cNvPr>
              <p:cNvSpPr/>
              <p:nvPr/>
            </p:nvSpPr>
            <p:spPr>
              <a:xfrm>
                <a:off x="3495368" y="4447858"/>
                <a:ext cx="5164707" cy="4583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20A772A0-AD02-49E8-9CF4-D09BFBE48CCB}"/>
                </a:ext>
              </a:extLst>
            </p:cNvPr>
            <p:cNvSpPr/>
            <p:nvPr/>
          </p:nvSpPr>
          <p:spPr>
            <a:xfrm>
              <a:off x="2639961" y="3424492"/>
              <a:ext cx="8214852" cy="23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0379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Remember</a:t>
            </a:r>
          </a:p>
        </p:txBody>
      </p:sp>
      <p:sp>
        <p:nvSpPr>
          <p:cNvPr id="3" name="Slide Number Placeholder 2"/>
          <p:cNvSpPr>
            <a:spLocks noGrp="1"/>
          </p:cNvSpPr>
          <p:nvPr>
            <p:ph type="sldNum" sz="quarter" idx="10"/>
          </p:nvPr>
        </p:nvSpPr>
        <p:spPr>
          <a:xfrm>
            <a:off x="11442431" y="6507316"/>
            <a:ext cx="440536" cy="350684"/>
          </a:xfrm>
        </p:spPr>
        <p:txBody>
          <a:bodyPr/>
          <a:lstStyle/>
          <a:p>
            <a:pPr algn="r"/>
            <a:fld id="{F3477EC8-074D-41C4-94AE-E9EA7CEEA348}" type="slidenum">
              <a:rPr lang="en-US" smtClean="0"/>
              <a:pPr algn="r"/>
              <a:t>51</a:t>
            </a:fld>
            <a:endParaRPr lang="en-US" dirty="0"/>
          </a:p>
        </p:txBody>
      </p:sp>
      <p:sp>
        <p:nvSpPr>
          <p:cNvPr id="5" name="Content Placeholder 2"/>
          <p:cNvSpPr txBox="1">
            <a:spLocks/>
          </p:cNvSpPr>
          <p:nvPr/>
        </p:nvSpPr>
        <p:spPr bwMode="gray">
          <a:xfrm>
            <a:off x="670560" y="1381328"/>
            <a:ext cx="10967258" cy="458172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0" fontAlgn="base" hangingPunct="0">
              <a:spcBef>
                <a:spcPts val="600"/>
              </a:spcBef>
              <a:spcAft>
                <a:spcPts val="0"/>
              </a:spcAft>
              <a:buClr>
                <a:schemeClr val="bg1">
                  <a:lumMod val="65000"/>
                </a:schemeClr>
              </a:buClr>
              <a:buFont typeface="Wingdings" pitchFamily="2" charset="2"/>
              <a:buNone/>
              <a:defRPr sz="2400" kern="1200">
                <a:solidFill>
                  <a:schemeClr val="tx2">
                    <a:lumMod val="75000"/>
                  </a:schemeClr>
                </a:solidFill>
                <a:latin typeface="+mn-lt"/>
                <a:ea typeface="Arial" pitchFamily="34" charset="0"/>
                <a:cs typeface="Franklin Gothic Book" pitchFamily="34" charset="0"/>
              </a:defRPr>
            </a:lvl1pPr>
            <a:lvl2pPr marL="230188" indent="-230188"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6858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912813"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342900" indent="-342900">
              <a:buFont typeface="Wingdings" panose="05000000000000000000" pitchFamily="2" charset="2"/>
              <a:buChar char="§"/>
            </a:pPr>
            <a:r>
              <a:rPr lang="en-US" dirty="0">
                <a:cs typeface="Calibri" pitchFamily="34" charset="0"/>
              </a:rPr>
              <a:t>ORS helps educators answer questions regarding the assessment data in order to improve teaching and learning.</a:t>
            </a:r>
          </a:p>
          <a:p>
            <a:pPr marL="342900" indent="-342900">
              <a:buFont typeface="Wingdings" panose="05000000000000000000" pitchFamily="2" charset="2"/>
              <a:buChar char="§"/>
            </a:pPr>
            <a:r>
              <a:rPr lang="en-US" dirty="0">
                <a:cs typeface="Calibri" pitchFamily="34" charset="0"/>
              </a:rPr>
              <a:t>The magnifying glass icon displays the exploration menu, which is used to explore the different dimensions and levels of score data.</a:t>
            </a:r>
          </a:p>
          <a:p>
            <a:pPr marL="342900" indent="-342900">
              <a:buFont typeface="Wingdings" panose="05000000000000000000" pitchFamily="2" charset="2"/>
              <a:buChar char="§"/>
            </a:pPr>
            <a:r>
              <a:rPr lang="en-US" dirty="0">
                <a:cs typeface="Calibri" pitchFamily="34" charset="0"/>
              </a:rPr>
              <a:t>All reports can be printed and exported.</a:t>
            </a:r>
          </a:p>
          <a:p>
            <a:pPr marL="342900" indent="-342900">
              <a:buFont typeface="Wingdings" panose="05000000000000000000" pitchFamily="2" charset="2"/>
              <a:buChar char="§"/>
            </a:pPr>
            <a:r>
              <a:rPr lang="en-US" dirty="0">
                <a:cs typeface="Calibri" pitchFamily="34" charset="0"/>
              </a:rPr>
              <a:t>The</a:t>
            </a:r>
            <a:r>
              <a:rPr lang="en-US" b="1" dirty="0">
                <a:cs typeface="Calibri" pitchFamily="34" charset="0"/>
              </a:rPr>
              <a:t> Help</a:t>
            </a:r>
            <a:r>
              <a:rPr lang="en-US" dirty="0">
                <a:cs typeface="Calibri" pitchFamily="34" charset="0"/>
              </a:rPr>
              <a:t> button is available on every page of ORS.</a:t>
            </a:r>
          </a:p>
          <a:p>
            <a:pPr marL="342900" indent="-342900">
              <a:buFont typeface="Wingdings" panose="05000000000000000000" pitchFamily="2" charset="2"/>
              <a:buChar char="§"/>
            </a:pPr>
            <a:r>
              <a:rPr lang="en-US" dirty="0"/>
              <a:t>You can use ORS to generate Individual Student Reports to share with parents.</a:t>
            </a:r>
          </a:p>
          <a:p>
            <a:pPr marL="342900" indent="-342900">
              <a:buFont typeface="Wingdings" panose="05000000000000000000" pitchFamily="2" charset="2"/>
              <a:buChar char="§"/>
            </a:pPr>
            <a:r>
              <a:rPr lang="en-US" dirty="0">
                <a:cs typeface="Calibri" pitchFamily="34" charset="0"/>
              </a:rPr>
              <a:t>Results for all Interim Assessments from prior years (before SY 2019-2020) remain available in ORS. Interim Assessment results for SY 2019-2020 are now reported in Centralized Reporting.</a:t>
            </a: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4265442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89" y="819951"/>
            <a:ext cx="11041542" cy="3852006"/>
          </a:xfrm>
        </p:spPr>
        <p:txBody>
          <a:bodyPr rtlCol="0">
            <a:noAutofit/>
          </a:bodyPr>
          <a:lstStyle/>
          <a:p>
            <a:pPr marL="0" indent="0" eaLnBrk="1" fontAlgn="auto" hangingPunct="1">
              <a:buNone/>
              <a:defRPr/>
            </a:pPr>
            <a:r>
              <a:rPr lang="en-US" sz="2200" dirty="0"/>
              <a:t>You can contact the HSAP Help Desk for assistance with any technical issues you encounter.</a:t>
            </a:r>
          </a:p>
          <a:p>
            <a:pPr marL="0" indent="0" eaLnBrk="1" fontAlgn="auto" hangingPunct="1">
              <a:buNone/>
              <a:defRPr/>
            </a:pPr>
            <a:r>
              <a:rPr lang="en-US" sz="2200" dirty="0"/>
              <a:t>When contacting the HSAP Help Desk, please be ready to provide:</a:t>
            </a:r>
          </a:p>
          <a:p>
            <a:pPr eaLnBrk="1" fontAlgn="auto" hangingPunct="1">
              <a:defRPr/>
            </a:pPr>
            <a:r>
              <a:rPr lang="en-US" sz="2000" dirty="0"/>
              <a:t>Any error messages that are appearing (including codes)</a:t>
            </a:r>
          </a:p>
          <a:p>
            <a:pPr eaLnBrk="1" fontAlgn="auto" hangingPunct="1">
              <a:defRPr/>
            </a:pPr>
            <a:r>
              <a:rPr lang="en-US" sz="2000" dirty="0"/>
              <a:t>Your operating system and browser information</a:t>
            </a:r>
          </a:p>
          <a:p>
            <a:pPr eaLnBrk="1" fontAlgn="auto" hangingPunct="1">
              <a:defRPr/>
            </a:pPr>
            <a:r>
              <a:rPr lang="en-US" sz="2000" dirty="0"/>
              <a:t>Your network configuration information</a:t>
            </a:r>
          </a:p>
          <a:p>
            <a:pPr eaLnBrk="1" fontAlgn="auto" hangingPunct="1">
              <a:defRPr/>
            </a:pPr>
            <a:r>
              <a:rPr lang="en-US" sz="2000" dirty="0"/>
              <a:t>Your contact information for follow-up by phone or email</a:t>
            </a:r>
          </a:p>
          <a:p>
            <a:pPr eaLnBrk="1" fontAlgn="auto" hangingPunct="1">
              <a:defRPr/>
            </a:pPr>
            <a:r>
              <a:rPr lang="en-US" sz="2000" dirty="0"/>
              <a:t>Any other relevant information, such as test names or content areas, student IDs, session IDs, and search criteria</a:t>
            </a:r>
          </a:p>
          <a:p>
            <a:pPr marL="0" indent="0" eaLnBrk="1" fontAlgn="auto" hangingPunct="1">
              <a:buNone/>
              <a:defRPr/>
            </a:pPr>
            <a:r>
              <a:rPr lang="en-US" sz="2200" dirty="0"/>
              <a:t>For test administration or policy issues, please contact your complex test coordinator.</a:t>
            </a:r>
          </a:p>
          <a:p>
            <a:pPr marL="0" indent="0">
              <a:buNone/>
              <a:defRPr/>
            </a:pPr>
            <a:endParaRPr lang="en-US" sz="2800" dirty="0">
              <a:solidFill>
                <a:srgbClr val="FF0000"/>
              </a:solidFill>
            </a:endParaRPr>
          </a:p>
        </p:txBody>
      </p:sp>
      <p:sp>
        <p:nvSpPr>
          <p:cNvPr id="2" name="Title 1"/>
          <p:cNvSpPr>
            <a:spLocks noGrp="1"/>
          </p:cNvSpPr>
          <p:nvPr>
            <p:ph type="title"/>
          </p:nvPr>
        </p:nvSpPr>
        <p:spPr/>
        <p:txBody>
          <a:bodyPr>
            <a:normAutofit/>
          </a:bodyPr>
          <a:lstStyle/>
          <a:p>
            <a:r>
              <a:rPr lang="en-US" dirty="0"/>
              <a:t>Contact Your Help Desk</a:t>
            </a:r>
          </a:p>
        </p:txBody>
      </p:sp>
      <p:sp>
        <p:nvSpPr>
          <p:cNvPr id="4" name="Slide Number Placeholder 2">
            <a:extLst>
              <a:ext uri="{FF2B5EF4-FFF2-40B4-BE49-F238E27FC236}">
                <a16:creationId xmlns:a16="http://schemas.microsoft.com/office/drawing/2014/main" id="{C88EE9A5-8281-40AE-965D-FCA9CF9F7EEF}"/>
              </a:ext>
            </a:extLst>
          </p:cNvPr>
          <p:cNvSpPr>
            <a:spLocks noGrp="1"/>
          </p:cNvSpPr>
          <p:nvPr>
            <p:ph type="sldNum" sz="quarter" idx="10"/>
          </p:nvPr>
        </p:nvSpPr>
        <p:spPr>
          <a:xfrm>
            <a:off x="11442431" y="6507316"/>
            <a:ext cx="440536" cy="350684"/>
          </a:xfrm>
        </p:spPr>
        <p:txBody>
          <a:bodyPr/>
          <a:lstStyle/>
          <a:p>
            <a:pPr algn="r"/>
            <a:fld id="{F3477EC8-074D-41C4-94AE-E9EA7CEEA348}" type="slidenum">
              <a:rPr lang="en-US" smtClean="0"/>
              <a:pPr algn="r"/>
              <a:t>52</a:t>
            </a:fld>
            <a:endParaRPr lang="en-US" dirty="0"/>
          </a:p>
        </p:txBody>
      </p:sp>
    </p:spTree>
    <p:extLst>
      <p:ext uri="{BB962C8B-B14F-4D97-AF65-F5344CB8AC3E}">
        <p14:creationId xmlns:p14="http://schemas.microsoft.com/office/powerpoint/2010/main" val="3794840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867" y="854838"/>
            <a:ext cx="10966265" cy="3852006"/>
          </a:xfrm>
        </p:spPr>
        <p:txBody>
          <a:bodyPr rtlCol="0">
            <a:noAutofit/>
          </a:bodyPr>
          <a:lstStyle/>
          <a:p>
            <a:pPr marL="0" indent="0" fontAlgn="auto">
              <a:buNone/>
              <a:defRPr/>
            </a:pPr>
            <a:r>
              <a:rPr lang="en-US" sz="2800" b="1" dirty="0"/>
              <a:t>Further Information</a:t>
            </a:r>
          </a:p>
          <a:p>
            <a:pPr lvl="0"/>
            <a:r>
              <a:rPr lang="en-US" sz="2000" b="1" dirty="0"/>
              <a:t>Visit </a:t>
            </a:r>
            <a:endParaRPr lang="en-US" sz="2000" dirty="0"/>
          </a:p>
          <a:p>
            <a:pPr lvl="1"/>
            <a:r>
              <a:rPr lang="en-US" b="1" u="sng" dirty="0">
                <a:hlinkClick r:id="rId3"/>
              </a:rPr>
              <a:t>alohahsap.org</a:t>
            </a:r>
            <a:endParaRPr lang="en-US" b="1" u="sng" dirty="0"/>
          </a:p>
          <a:p>
            <a:pPr lvl="1"/>
            <a:r>
              <a:rPr lang="en-US" b="1" dirty="0">
                <a:hlinkClick r:id="rId4"/>
              </a:rPr>
              <a:t>https://smarterbalanced.alohahsap.org/</a:t>
            </a:r>
            <a:endParaRPr lang="en-US" b="1" dirty="0"/>
          </a:p>
          <a:p>
            <a:pPr lvl="0"/>
            <a:r>
              <a:rPr lang="en-US" sz="2000" b="1" dirty="0"/>
              <a:t>Call, fax, or email the HSAP Help Desk</a:t>
            </a:r>
            <a:endParaRPr lang="en-US" sz="2000"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5"/>
              </a:rPr>
              <a:t>HSAPHelpDesk@cambiumassessment.com</a:t>
            </a:r>
            <a:r>
              <a:rPr lang="en-US" dirty="0"/>
              <a:t> </a:t>
            </a:r>
          </a:p>
          <a:p>
            <a:pPr fontAlgn="auto">
              <a:buFont typeface="Arial" panose="020B0604020202020204" pitchFamily="34" charset="0"/>
              <a:buChar char="•"/>
              <a:defRPr/>
            </a:pPr>
            <a:endParaRPr lang="en-US" dirty="0">
              <a:solidFill>
                <a:srgbClr val="FF0000"/>
              </a:solidFill>
            </a:endParaRPr>
          </a:p>
          <a:p>
            <a:pPr eaLnBrk="1" fontAlgn="auto" hangingPunct="1">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a:t>Thank You!</a:t>
            </a:r>
          </a:p>
        </p:txBody>
      </p:sp>
      <p:sp>
        <p:nvSpPr>
          <p:cNvPr id="4" name="Slide Number Placeholder 2">
            <a:extLst>
              <a:ext uri="{FF2B5EF4-FFF2-40B4-BE49-F238E27FC236}">
                <a16:creationId xmlns:a16="http://schemas.microsoft.com/office/drawing/2014/main" id="{FCF18161-6347-4283-BAFD-8824AF84A398}"/>
              </a:ext>
            </a:extLst>
          </p:cNvPr>
          <p:cNvSpPr>
            <a:spLocks noGrp="1"/>
          </p:cNvSpPr>
          <p:nvPr>
            <p:ph type="sldNum" sz="quarter" idx="10"/>
          </p:nvPr>
        </p:nvSpPr>
        <p:spPr>
          <a:xfrm>
            <a:off x="11442431" y="6507316"/>
            <a:ext cx="440536" cy="350684"/>
          </a:xfrm>
        </p:spPr>
        <p:txBody>
          <a:bodyPr/>
          <a:lstStyle/>
          <a:p>
            <a:pPr algn="r"/>
            <a:fld id="{F3477EC8-074D-41C4-94AE-E9EA7CEEA348}" type="slidenum">
              <a:rPr lang="en-US" smtClean="0"/>
              <a:pPr algn="r"/>
              <a:t>53</a:t>
            </a:fld>
            <a:endParaRPr lang="en-US" dirty="0"/>
          </a:p>
        </p:txBody>
      </p:sp>
    </p:spTree>
    <p:extLst>
      <p:ext uri="{BB962C8B-B14F-4D97-AF65-F5344CB8AC3E}">
        <p14:creationId xmlns:p14="http://schemas.microsoft.com/office/powerpoint/2010/main" val="48353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705503" y="318554"/>
            <a:ext cx="10966449" cy="796884"/>
          </a:xfrm>
        </p:spPr>
        <p:txBody>
          <a:bodyPr/>
          <a:lstStyle/>
          <a:p>
            <a:r>
              <a:rPr lang="en-US" dirty="0"/>
              <a:t>How to Log in to ORS</a:t>
            </a:r>
          </a:p>
        </p:txBody>
      </p:sp>
      <p:sp>
        <p:nvSpPr>
          <p:cNvPr id="4" name="Slide Number Placeholder 3">
            <a:extLst>
              <a:ext uri="{FF2B5EF4-FFF2-40B4-BE49-F238E27FC236}">
                <a16:creationId xmlns:a16="http://schemas.microsoft.com/office/drawing/2014/main" id="{F14FC6BD-7D0F-43D5-BBD2-716987EE01F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145097" y="1815044"/>
            <a:ext cx="6526855" cy="3436918"/>
          </a:xfrm>
        </p:spPr>
        <p:txBody>
          <a:bodyPr>
            <a:normAutofit lnSpcReduction="10000"/>
          </a:bodyPr>
          <a:lstStyle/>
          <a:p>
            <a:r>
              <a:rPr lang="en-US" dirty="0"/>
              <a:t>The system has an authentication process that will be triggered when you log in from a different device or browser, or clear your cache. </a:t>
            </a:r>
          </a:p>
          <a:p>
            <a:r>
              <a:rPr lang="en-US" dirty="0"/>
              <a:t>If you see this screen, an email will have been sent automatically to your email address.</a:t>
            </a:r>
          </a:p>
          <a:p>
            <a:r>
              <a:rPr lang="en-US" dirty="0"/>
              <a:t>Enter the code and click </a:t>
            </a:r>
            <a:r>
              <a:rPr lang="en-US" b="1" dirty="0"/>
              <a:t>Submit</a:t>
            </a:r>
            <a:r>
              <a:rPr lang="en-US" dirty="0"/>
              <a:t>.</a:t>
            </a:r>
          </a:p>
          <a:p>
            <a:r>
              <a:rPr lang="en-US" dirty="0"/>
              <a:t>If you need the code resent, click </a:t>
            </a:r>
            <a:r>
              <a:rPr lang="en-US" b="1" dirty="0"/>
              <a:t>Resend Code</a:t>
            </a:r>
            <a:r>
              <a:rPr lang="en-US" sz="2600" dirty="0"/>
              <a:t>.</a:t>
            </a:r>
          </a:p>
        </p:txBody>
      </p:sp>
      <p:pic>
        <p:nvPicPr>
          <p:cNvPr id="8" name="Picture 7" descr="A screenshot of a cell phone&#10;&#10;Description automatically generated">
            <a:extLst>
              <a:ext uri="{FF2B5EF4-FFF2-40B4-BE49-F238E27FC236}">
                <a16:creationId xmlns:a16="http://schemas.microsoft.com/office/drawing/2014/main" id="{6B65AFD8-CCCB-4BEA-9CF5-06C9B956D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14" y="1710540"/>
            <a:ext cx="3627434" cy="343691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Title 2">
            <a:extLst>
              <a:ext uri="{FF2B5EF4-FFF2-40B4-BE49-F238E27FC236}">
                <a16:creationId xmlns:a16="http://schemas.microsoft.com/office/drawing/2014/main" id="{9BF95EAD-4AEA-4BF7-BD7B-7B6BE96A1BFE}"/>
              </a:ext>
            </a:extLst>
          </p:cNvPr>
          <p:cNvSpPr txBox="1">
            <a:spLocks/>
          </p:cNvSpPr>
          <p:nvPr/>
        </p:nvSpPr>
        <p:spPr>
          <a:xfrm>
            <a:off x="426231" y="65597"/>
            <a:ext cx="11016200" cy="518012"/>
          </a:xfrm>
          <a:prstGeom prst="rect">
            <a:avLst/>
          </a:prstGeom>
        </p:spPr>
        <p:txBody>
          <a:bodyPr vert="horz" lIns="0" tIns="0" rIns="0" bIns="0" rtlCol="0" anchor="b" anchorCtr="0">
            <a:norm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How to Log In to ORS</a:t>
            </a:r>
          </a:p>
        </p:txBody>
      </p:sp>
    </p:spTree>
    <p:extLst>
      <p:ext uri="{BB962C8B-B14F-4D97-AF65-F5344CB8AC3E}">
        <p14:creationId xmlns:p14="http://schemas.microsoft.com/office/powerpoint/2010/main" val="8922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generated with very high confidence">
            <a:extLst>
              <a:ext uri="{FF2B5EF4-FFF2-40B4-BE49-F238E27FC236}">
                <a16:creationId xmlns:a16="http://schemas.microsoft.com/office/drawing/2014/main" id="{CF6E0387-F066-4064-90FF-21041F46E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89" y="1594484"/>
            <a:ext cx="4897406" cy="321357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612775" y="314026"/>
            <a:ext cx="10966449" cy="796884"/>
          </a:xfrm>
        </p:spPr>
        <p:txBody>
          <a:bodyPr/>
          <a:lstStyle/>
          <a:p>
            <a:r>
              <a:rPr lang="en-US" dirty="0"/>
              <a:t>Resetting Your Password</a:t>
            </a:r>
          </a:p>
        </p:txBody>
      </p:sp>
      <p:sp>
        <p:nvSpPr>
          <p:cNvPr id="4" name="Slide Number Placeholder 3">
            <a:extLst>
              <a:ext uri="{FF2B5EF4-FFF2-40B4-BE49-F238E27FC236}">
                <a16:creationId xmlns:a16="http://schemas.microsoft.com/office/drawing/2014/main" id="{C51E6A6D-97C2-4B80-AC14-C7169B8A80D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9" name="Arrow: Up 8">
            <a:extLst>
              <a:ext uri="{FF2B5EF4-FFF2-40B4-BE49-F238E27FC236}">
                <a16:creationId xmlns:a16="http://schemas.microsoft.com/office/drawing/2014/main" id="{6DA6BF30-0629-4502-9BE1-0B80B69CA0CB}"/>
              </a:ext>
            </a:extLst>
          </p:cNvPr>
          <p:cNvSpPr/>
          <p:nvPr/>
        </p:nvSpPr>
        <p:spPr>
          <a:xfrm>
            <a:off x="3131800" y="3858418"/>
            <a:ext cx="671804" cy="140509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a:extLst>
              <a:ext uri="{FF2B5EF4-FFF2-40B4-BE49-F238E27FC236}">
                <a16:creationId xmlns:a16="http://schemas.microsoft.com/office/drawing/2014/main" id="{FC3B8E4D-B989-459B-9B60-059423C44B05}"/>
              </a:ext>
            </a:extLst>
          </p:cNvPr>
          <p:cNvPicPr>
            <a:picLocks noChangeAspect="1"/>
          </p:cNvPicPr>
          <p:nvPr/>
        </p:nvPicPr>
        <p:blipFill rotWithShape="1">
          <a:blip r:embed="rId4">
            <a:extLst>
              <a:ext uri="{28A0092B-C50C-407E-A947-70E740481C1C}">
                <a14:useLocalDpi xmlns:a14="http://schemas.microsoft.com/office/drawing/2010/main" val="0"/>
              </a:ext>
            </a:extLst>
          </a:blip>
          <a:srcRect t="1852"/>
          <a:stretch/>
        </p:blipFill>
        <p:spPr>
          <a:xfrm>
            <a:off x="6618413" y="1594484"/>
            <a:ext cx="4473401" cy="321357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Title 2">
            <a:extLst>
              <a:ext uri="{FF2B5EF4-FFF2-40B4-BE49-F238E27FC236}">
                <a16:creationId xmlns:a16="http://schemas.microsoft.com/office/drawing/2014/main" id="{769D88AC-B874-4E0B-BE1B-EA1C6AF3AF0E}"/>
              </a:ext>
            </a:extLst>
          </p:cNvPr>
          <p:cNvSpPr txBox="1">
            <a:spLocks/>
          </p:cNvSpPr>
          <p:nvPr/>
        </p:nvSpPr>
        <p:spPr>
          <a:xfrm>
            <a:off x="426231" y="65597"/>
            <a:ext cx="11016200" cy="518012"/>
          </a:xfrm>
          <a:prstGeom prst="rect">
            <a:avLst/>
          </a:prstGeom>
        </p:spPr>
        <p:txBody>
          <a:bodyPr vert="horz" lIns="0" tIns="0" rIns="0" bIns="0" rtlCol="0" anchor="b" anchorCtr="0">
            <a:norm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Resetting Your Password</a:t>
            </a:r>
          </a:p>
        </p:txBody>
      </p:sp>
    </p:spTree>
    <p:extLst>
      <p:ext uri="{BB962C8B-B14F-4D97-AF65-F5344CB8AC3E}">
        <p14:creationId xmlns:p14="http://schemas.microsoft.com/office/powerpoint/2010/main" val="358418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ORS Interface: Welcome Page</a:t>
            </a:r>
          </a:p>
        </p:txBody>
      </p:sp>
      <p:sp>
        <p:nvSpPr>
          <p:cNvPr id="3" name="Slide Number Placeholder 2"/>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8</a:t>
            </a:fld>
            <a:endParaRPr lang="en-US" dirty="0"/>
          </a:p>
        </p:txBody>
      </p:sp>
      <p:pic>
        <p:nvPicPr>
          <p:cNvPr id="5" name="Picture 4">
            <a:extLst>
              <a:ext uri="{FF2B5EF4-FFF2-40B4-BE49-F238E27FC236}">
                <a16:creationId xmlns:a16="http://schemas.microsoft.com/office/drawing/2014/main" id="{844CD21F-5A7B-4183-AA16-AE61E515B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149" y="1374221"/>
            <a:ext cx="8277726" cy="3147393"/>
          </a:xfrm>
          <a:prstGeom prst="rect">
            <a:avLst/>
          </a:prstGeom>
        </p:spPr>
      </p:pic>
      <p:sp>
        <p:nvSpPr>
          <p:cNvPr id="7" name="TextBox 6">
            <a:extLst>
              <a:ext uri="{FF2B5EF4-FFF2-40B4-BE49-F238E27FC236}">
                <a16:creationId xmlns:a16="http://schemas.microsoft.com/office/drawing/2014/main" id="{8FE57EB8-DA80-4FB5-AC80-56EFFB6ABC8D}"/>
              </a:ext>
            </a:extLst>
          </p:cNvPr>
          <p:cNvSpPr txBox="1"/>
          <p:nvPr/>
        </p:nvSpPr>
        <p:spPr>
          <a:xfrm>
            <a:off x="3078048" y="4606560"/>
            <a:ext cx="6203248" cy="1200329"/>
          </a:xfrm>
          <a:prstGeom prst="rect">
            <a:avLst/>
          </a:prstGeom>
          <a:solidFill>
            <a:schemeClr val="bg1"/>
          </a:solidFill>
          <a:ln>
            <a:solidFill>
              <a:schemeClr val="tx1"/>
            </a:solidFill>
          </a:ln>
        </p:spPr>
        <p:txBody>
          <a:bodyPr wrap="square" rtlCol="0">
            <a:spAutoFit/>
          </a:bodyPr>
          <a:lstStyle/>
          <a:p>
            <a:r>
              <a:rPr lang="en-US" b="1" u="sng" dirty="0">
                <a:ln w="0"/>
                <a:solidFill>
                  <a:srgbClr val="FF0000"/>
                </a:solidFill>
              </a:rPr>
              <a:t>CAUTION</a:t>
            </a:r>
            <a:r>
              <a:rPr lang="en-US" dirty="0">
                <a:ln>
                  <a:solidFill>
                    <a:schemeClr val="tx1"/>
                  </a:solidFill>
                </a:ln>
              </a:rPr>
              <a:t>:  </a:t>
            </a:r>
            <a:r>
              <a:rPr lang="en-US" dirty="0">
                <a:ln w="0"/>
              </a:rPr>
              <a:t>Any student information downloaded is confidential and must be kept in a secure location or shredded after use.</a:t>
            </a:r>
          </a:p>
        </p:txBody>
      </p:sp>
    </p:spTree>
    <p:extLst>
      <p:ext uri="{BB962C8B-B14F-4D97-AF65-F5344CB8AC3E}">
        <p14:creationId xmlns:p14="http://schemas.microsoft.com/office/powerpoint/2010/main" val="20469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ORS Interface: Global Tools</a:t>
            </a:r>
          </a:p>
        </p:txBody>
      </p:sp>
      <p:sp>
        <p:nvSpPr>
          <p:cNvPr id="3" name="Slide Number Placeholder 2"/>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9</a:t>
            </a:fld>
            <a:endParaRPr lang="en-US" dirty="0"/>
          </a:p>
        </p:txBody>
      </p:sp>
      <p:pic>
        <p:nvPicPr>
          <p:cNvPr id="5" name="Picture 4">
            <a:extLst>
              <a:ext uri="{FF2B5EF4-FFF2-40B4-BE49-F238E27FC236}">
                <a16:creationId xmlns:a16="http://schemas.microsoft.com/office/drawing/2014/main" id="{A4DA47D8-3DD9-4C61-A60F-93F0D71CA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24" y="2865926"/>
            <a:ext cx="11824551" cy="1126147"/>
          </a:xfrm>
          <a:prstGeom prst="rect">
            <a:avLst/>
          </a:prstGeom>
        </p:spPr>
      </p:pic>
    </p:spTree>
    <p:extLst>
      <p:ext uri="{BB962C8B-B14F-4D97-AF65-F5344CB8AC3E}">
        <p14:creationId xmlns:p14="http://schemas.microsoft.com/office/powerpoint/2010/main" val="220626883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http://purl.org/dc/terms/"/>
    <ds:schemaRef ds:uri="3c8d6406-deae-4a0d-a95e-fe53ed4a1ace"/>
    <ds:schemaRef ds:uri="http://schemas.microsoft.com/office/2006/documentManagement/types"/>
    <ds:schemaRef ds:uri="http://schemas.microsoft.com/office/infopath/2007/PartnerControls"/>
    <ds:schemaRef ds:uri="http://schemas.openxmlformats.org/package/2006/metadata/core-properties"/>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78</TotalTime>
  <Words>7019</Words>
  <Application>Microsoft Office PowerPoint</Application>
  <PresentationFormat>Widescreen</PresentationFormat>
  <Paragraphs>503</Paragraphs>
  <Slides>53</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Narrow</vt:lpstr>
      <vt:lpstr>Calibri</vt:lpstr>
      <vt:lpstr>Franklin Gothic Book</vt:lpstr>
      <vt:lpstr>Franklin Gothic Medium</vt:lpstr>
      <vt:lpstr>Gill Sans MT</vt:lpstr>
      <vt:lpstr>Times New Roman</vt:lpstr>
      <vt:lpstr>Wingdings</vt:lpstr>
      <vt:lpstr>Cambium Assessment PPT</vt:lpstr>
      <vt:lpstr>Online reporting system (ors)</vt:lpstr>
      <vt:lpstr>Objectives</vt:lpstr>
      <vt:lpstr>Purpose of the ORS</vt:lpstr>
      <vt:lpstr>Key Differences between ORS and Centralized Reporting</vt:lpstr>
      <vt:lpstr>Logging In</vt:lpstr>
      <vt:lpstr>How to Log in to ORS</vt:lpstr>
      <vt:lpstr>Resetting Your Password</vt:lpstr>
      <vt:lpstr>ORS Interface: Welcome Page</vt:lpstr>
      <vt:lpstr>ORS Interface: Global Tools</vt:lpstr>
      <vt:lpstr>Home Page Dashboard</vt:lpstr>
      <vt:lpstr>PowerPoint Presentation</vt:lpstr>
      <vt:lpstr>Home Page Dashboard: Defining the Student Population</vt:lpstr>
      <vt:lpstr>Home Page Dashboard: Defining the Student Population</vt:lpstr>
      <vt:lpstr>Home Page Dashboard: Defining the Student Population</vt:lpstr>
      <vt:lpstr>Home Page Dashboard: Defining the Student Population</vt:lpstr>
      <vt:lpstr>Home Page Dashboard: Defining the Student Population</vt:lpstr>
      <vt:lpstr>Home Page Dashboard: Defining the Student Population</vt:lpstr>
      <vt:lpstr>Home Page Dashboard: Report Tables</vt:lpstr>
      <vt:lpstr>Subject Detail Report</vt:lpstr>
      <vt:lpstr>Subject Detail Report</vt:lpstr>
      <vt:lpstr>Score Report Navigation: General Approach</vt:lpstr>
      <vt:lpstr>Score Report Navigation: General Approach</vt:lpstr>
      <vt:lpstr>Score Report Navigation: General Approach</vt:lpstr>
      <vt:lpstr>Student Listing Report</vt:lpstr>
      <vt:lpstr>Student Listing Report: Printing</vt:lpstr>
      <vt:lpstr>Individual Student Report</vt:lpstr>
      <vt:lpstr>Individual Student Report: Printing</vt:lpstr>
      <vt:lpstr>Claim Detail Report</vt:lpstr>
      <vt:lpstr>Target Detail Report</vt:lpstr>
      <vt:lpstr>Target Legend: Performance Relative to Proficiency</vt:lpstr>
      <vt:lpstr>Target Legend: Performance Relative to Overall Test Performance</vt:lpstr>
      <vt:lpstr>Reporting by Block: Interim Assessment Blocks (IAB)*</vt:lpstr>
      <vt:lpstr>Trend Reports</vt:lpstr>
      <vt:lpstr>Trend Report Features</vt:lpstr>
      <vt:lpstr>Reports &amp; Files</vt:lpstr>
      <vt:lpstr>Test Management Center: Summary Statistics</vt:lpstr>
      <vt:lpstr>Test Management Center: Retrieve Student Results</vt:lpstr>
      <vt:lpstr>Search Students</vt:lpstr>
      <vt:lpstr>Search Students</vt:lpstr>
      <vt:lpstr>Search Students</vt:lpstr>
      <vt:lpstr>View/Edit Rosters</vt:lpstr>
      <vt:lpstr>View/Edit Rosters</vt:lpstr>
      <vt:lpstr>View/Edit Rosters</vt:lpstr>
      <vt:lpstr>View/Edit Rosters</vt:lpstr>
      <vt:lpstr>View/Edit Rosters</vt:lpstr>
      <vt:lpstr>Add Roster</vt:lpstr>
      <vt:lpstr>Add Roster</vt:lpstr>
      <vt:lpstr>Add Rosters</vt:lpstr>
      <vt:lpstr>Upload Rosters</vt:lpstr>
      <vt:lpstr>Upload Rosters</vt:lpstr>
      <vt:lpstr>Things to Remember</vt:lpstr>
      <vt:lpstr>Contact Your Help Desk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Strittmatter, Jennifer G.</cp:lastModifiedBy>
  <cp:revision>21</cp:revision>
  <cp:lastPrinted>2017-10-19T00:36:21Z</cp:lastPrinted>
  <dcterms:created xsi:type="dcterms:W3CDTF">2020-02-03T21:37:34Z</dcterms:created>
  <dcterms:modified xsi:type="dcterms:W3CDTF">2020-05-14T19:48:51Z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