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0.xml" ContentType="application/vnd.openxmlformats-officedocument.presentationml.tags+xml"/>
  <Override PartName="/ppt/notesSlides/notesSlide52.xml" ContentType="application/vnd.openxmlformats-officedocument.presentationml.notesSlide+xml"/>
  <Override PartName="/ppt/tags/tag21.xml" ContentType="application/vnd.openxmlformats-officedocument.presentationml.tags+xml"/>
  <Override PartName="/ppt/notesSlides/notesSlide53.xml" ContentType="application/vnd.openxmlformats-officedocument.presentationml.notesSlide+xml"/>
  <Override PartName="/ppt/tags/tag22.xml" ContentType="application/vnd.openxmlformats-officedocument.presentationml.tags+xml"/>
  <Override PartName="/ppt/notesSlides/notesSlide54.xml" ContentType="application/vnd.openxmlformats-officedocument.presentationml.notesSlide+xml"/>
  <Override PartName="/ppt/tags/tag23.xml" ContentType="application/vnd.openxmlformats-officedocument.presentationml.tags+xml"/>
  <Override PartName="/ppt/notesSlides/notesSlide55.xml" ContentType="application/vnd.openxmlformats-officedocument.presentationml.notesSlide+xml"/>
  <Override PartName="/ppt/tags/tag24.xml" ContentType="application/vnd.openxmlformats-officedocument.presentationml.tags+xml"/>
  <Override PartName="/ppt/notesSlides/notesSlide56.xml" ContentType="application/vnd.openxmlformats-officedocument.presentationml.notesSlide+xml"/>
  <Override PartName="/ppt/tags/tag25.xml" ContentType="application/vnd.openxmlformats-officedocument.presentationml.tags+xml"/>
  <Override PartName="/ppt/notesSlides/notesSlide57.xml" ContentType="application/vnd.openxmlformats-officedocument.presentationml.notesSlide+xml"/>
  <Override PartName="/ppt/tags/tag26.xml" ContentType="application/vnd.openxmlformats-officedocument.presentationml.tags+xml"/>
  <Override PartName="/ppt/notesSlides/notesSlide58.xml" ContentType="application/vnd.openxmlformats-officedocument.presentationml.notesSlide+xml"/>
  <Override PartName="/ppt/tags/tag2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9.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70"/>
  </p:notesMasterIdLst>
  <p:sldIdLst>
    <p:sldId id="257" r:id="rId3"/>
    <p:sldId id="258" r:id="rId4"/>
    <p:sldId id="259" r:id="rId5"/>
    <p:sldId id="260" r:id="rId6"/>
    <p:sldId id="368" r:id="rId7"/>
    <p:sldId id="264" r:id="rId8"/>
    <p:sldId id="263" r:id="rId9"/>
    <p:sldId id="330" r:id="rId10"/>
    <p:sldId id="266" r:id="rId11"/>
    <p:sldId id="339" r:id="rId12"/>
    <p:sldId id="340" r:id="rId13"/>
    <p:sldId id="341" r:id="rId14"/>
    <p:sldId id="342" r:id="rId15"/>
    <p:sldId id="332" r:id="rId16"/>
    <p:sldId id="333" r:id="rId17"/>
    <p:sldId id="338" r:id="rId18"/>
    <p:sldId id="337" r:id="rId19"/>
    <p:sldId id="336" r:id="rId20"/>
    <p:sldId id="344" r:id="rId21"/>
    <p:sldId id="334" r:id="rId22"/>
    <p:sldId id="345" r:id="rId23"/>
    <p:sldId id="265" r:id="rId24"/>
    <p:sldId id="324" r:id="rId25"/>
    <p:sldId id="325" r:id="rId26"/>
    <p:sldId id="346" r:id="rId27"/>
    <p:sldId id="326" r:id="rId28"/>
    <p:sldId id="327" r:id="rId29"/>
    <p:sldId id="328" r:id="rId30"/>
    <p:sldId id="347" r:id="rId31"/>
    <p:sldId id="267" r:id="rId32"/>
    <p:sldId id="268" r:id="rId33"/>
    <p:sldId id="271" r:id="rId34"/>
    <p:sldId id="272" r:id="rId35"/>
    <p:sldId id="274" r:id="rId36"/>
    <p:sldId id="278" r:id="rId37"/>
    <p:sldId id="275" r:id="rId38"/>
    <p:sldId id="282" r:id="rId39"/>
    <p:sldId id="343" r:id="rId40"/>
    <p:sldId id="281" r:id="rId41"/>
    <p:sldId id="283" r:id="rId42"/>
    <p:sldId id="285" r:id="rId43"/>
    <p:sldId id="276" r:id="rId44"/>
    <p:sldId id="277" r:id="rId45"/>
    <p:sldId id="286" r:id="rId46"/>
    <p:sldId id="287" r:id="rId47"/>
    <p:sldId id="309" r:id="rId48"/>
    <p:sldId id="288" r:id="rId49"/>
    <p:sldId id="289" r:id="rId50"/>
    <p:sldId id="290" r:id="rId51"/>
    <p:sldId id="291" r:id="rId52"/>
    <p:sldId id="292" r:id="rId53"/>
    <p:sldId id="293" r:id="rId54"/>
    <p:sldId id="294" r:id="rId55"/>
    <p:sldId id="301" r:id="rId56"/>
    <p:sldId id="302" r:id="rId57"/>
    <p:sldId id="303" r:id="rId58"/>
    <p:sldId id="304" r:id="rId59"/>
    <p:sldId id="349" r:id="rId60"/>
    <p:sldId id="306" r:id="rId61"/>
    <p:sldId id="321" r:id="rId62"/>
    <p:sldId id="322" r:id="rId63"/>
    <p:sldId id="323" r:id="rId64"/>
    <p:sldId id="331" r:id="rId65"/>
    <p:sldId id="319" r:id="rId66"/>
    <p:sldId id="320" r:id="rId67"/>
    <p:sldId id="315" r:id="rId68"/>
    <p:sldId id="30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E3BEE44-75EF-4CD4-8279-BE1E2D5941C0}">
          <p14:sldIdLst>
            <p14:sldId id="257"/>
            <p14:sldId id="258"/>
            <p14:sldId id="259"/>
            <p14:sldId id="260"/>
          </p14:sldIdLst>
        </p14:section>
        <p14:section name="Technology for Braille Testing" id="{3879CD19-D24C-4D9F-B882-C37A61996BB5}">
          <p14:sldIdLst>
            <p14:sldId id="368"/>
            <p14:sldId id="264"/>
            <p14:sldId id="263"/>
            <p14:sldId id="330"/>
          </p14:sldIdLst>
        </p14:section>
        <p14:section name="TA Software Configurations" id="{643876E3-47AF-4E95-AE27-E0C83EA34EDE}">
          <p14:sldIdLst>
            <p14:sldId id="266"/>
            <p14:sldId id="339"/>
            <p14:sldId id="340"/>
            <p14:sldId id="341"/>
            <p14:sldId id="342"/>
            <p14:sldId id="332"/>
            <p14:sldId id="333"/>
            <p14:sldId id="338"/>
            <p14:sldId id="337"/>
            <p14:sldId id="336"/>
            <p14:sldId id="344"/>
            <p14:sldId id="334"/>
            <p14:sldId id="345"/>
          </p14:sldIdLst>
        </p14:section>
        <p14:section name="Student Software Configuration" id="{C2EB9A12-7914-4875-923B-06374C9B9464}">
          <p14:sldIdLst>
            <p14:sldId id="265"/>
            <p14:sldId id="324"/>
            <p14:sldId id="325"/>
            <p14:sldId id="346"/>
          </p14:sldIdLst>
        </p14:section>
        <p14:section name="JAWS Settings" id="{CA23D1B9-71D7-485F-9E90-748B146343D0}">
          <p14:sldIdLst>
            <p14:sldId id="326"/>
            <p14:sldId id="327"/>
            <p14:sldId id="328"/>
            <p14:sldId id="347"/>
          </p14:sldIdLst>
        </p14:section>
        <p14:section name="Test Session" id="{2E626536-2B28-49AD-98E8-70C1431815AE}">
          <p14:sldIdLst>
            <p14:sldId id="267"/>
            <p14:sldId id="268"/>
            <p14:sldId id="271"/>
            <p14:sldId id="272"/>
            <p14:sldId id="274"/>
            <p14:sldId id="278"/>
            <p14:sldId id="275"/>
            <p14:sldId id="282"/>
            <p14:sldId id="343"/>
            <p14:sldId id="281"/>
            <p14:sldId id="283"/>
            <p14:sldId id="285"/>
            <p14:sldId id="276"/>
            <p14:sldId id="277"/>
          </p14:sldIdLst>
        </p14:section>
        <p14:section name="Student Navigations" id="{E5CFD6DD-221E-48BB-AF00-801B63A51B23}">
          <p14:sldIdLst>
            <p14:sldId id="286"/>
            <p14:sldId id="287"/>
            <p14:sldId id="309"/>
            <p14:sldId id="288"/>
            <p14:sldId id="289"/>
            <p14:sldId id="290"/>
            <p14:sldId id="291"/>
          </p14:sldIdLst>
        </p14:section>
        <p14:section name="Test Elements" id="{910E8424-7122-4A01-9B15-FD4C8D3EE622}">
          <p14:sldIdLst>
            <p14:sldId id="292"/>
            <p14:sldId id="293"/>
          </p14:sldIdLst>
        </p14:section>
        <p14:section name="Responding to Questions" id="{F1212432-9E9F-48E3-A035-9F1881113184}">
          <p14:sldIdLst>
            <p14:sldId id="294"/>
            <p14:sldId id="301"/>
            <p14:sldId id="302"/>
            <p14:sldId id="303"/>
            <p14:sldId id="304"/>
            <p14:sldId id="349"/>
            <p14:sldId id="306"/>
          </p14:sldIdLst>
        </p14:section>
        <p14:section name="Pausing and Ending a Test" id="{CE0FC266-2D95-4AF3-AEAA-7E837566FB7F}">
          <p14:sldIdLst>
            <p14:sldId id="321"/>
            <p14:sldId id="322"/>
            <p14:sldId id="323"/>
            <p14:sldId id="331"/>
            <p14:sldId id="319"/>
            <p14:sldId id="320"/>
            <p14:sldId id="315"/>
          </p14:sldIdLst>
        </p14:section>
        <p14:section name="Thank you" id="{669F2562-2918-4473-88E1-4E2A99EC4864}">
          <p14:sldIdLst>
            <p14:sldId id="3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siday, Daniel" initials="CD" lastIdx="16" clrIdx="0"/>
  <p:cmAuthor id="2" name="Cassiday, Daniel" initials="DC" lastIdx="47" clrIdx="1"/>
  <p:cmAuthor id="3" name="Boyd, Brittany" initials="BB" lastIdx="37" clrIdx="2">
    <p:extLst>
      <p:ext uri="{19B8F6BF-5375-455C-9EA6-DF929625EA0E}">
        <p15:presenceInfo xmlns:p15="http://schemas.microsoft.com/office/powerpoint/2012/main" userId="S-1-5-21-1472932569-214068005-926709054-80161" providerId="AD"/>
      </p:ext>
    </p:extLst>
  </p:cmAuthor>
  <p:cmAuthor id="4" name="Davis, Evan" initials="DE" lastIdx="23" clrIdx="3">
    <p:extLst>
      <p:ext uri="{19B8F6BF-5375-455C-9EA6-DF929625EA0E}">
        <p15:presenceInfo xmlns:p15="http://schemas.microsoft.com/office/powerpoint/2012/main" userId="S-1-5-21-1472932569-214068005-926709054-59524" providerId="AD"/>
      </p:ext>
    </p:extLst>
  </p:cmAuthor>
  <p:cmAuthor id="5" name="Bolton, Diana" initials="BD" lastIdx="1" clrIdx="4">
    <p:extLst>
      <p:ext uri="{19B8F6BF-5375-455C-9EA6-DF929625EA0E}">
        <p15:presenceInfo xmlns:p15="http://schemas.microsoft.com/office/powerpoint/2012/main" userId="S-1-5-21-1472932569-214068005-926709054-72205" providerId="AD"/>
      </p:ext>
    </p:extLst>
  </p:cmAuthor>
  <p:cmAuthor id="6" name="Strittmatter, Jennifer" initials="SJ" lastIdx="1" clrIdx="5">
    <p:extLst>
      <p:ext uri="{19B8F6BF-5375-455C-9EA6-DF929625EA0E}">
        <p15:presenceInfo xmlns:p15="http://schemas.microsoft.com/office/powerpoint/2012/main" userId="S::jstrittmatter@air.org::5b890a84-78d8-4fc1-ac1c-46682033f6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5509" autoAdjust="0"/>
  </p:normalViewPr>
  <p:slideViewPr>
    <p:cSldViewPr snapToGrid="0">
      <p:cViewPr varScale="1">
        <p:scale>
          <a:sx n="78" d="100"/>
          <a:sy n="78" d="100"/>
        </p:scale>
        <p:origin x="18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41325-1709-427B-995C-AF5A71BFCF15}"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420A3-AFD7-4EF9-9190-4CBE9ECCF7DF}" type="slidenum">
              <a:rPr lang="en-US" smtClean="0"/>
              <a:t>‹#›</a:t>
            </a:fld>
            <a:endParaRPr lang="en-US"/>
          </a:p>
        </p:txBody>
      </p:sp>
    </p:spTree>
    <p:extLst>
      <p:ext uri="{BB962C8B-B14F-4D97-AF65-F5344CB8AC3E}">
        <p14:creationId xmlns:p14="http://schemas.microsoft.com/office/powerpoint/2010/main" val="272669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eaLnBrk="1" hangingPunct="1">
              <a:spcBef>
                <a:spcPct val="0"/>
              </a:spcBef>
            </a:pPr>
            <a:r>
              <a:rPr lang="en-US" dirty="0"/>
              <a:t>Welcome. In this training module</a:t>
            </a:r>
            <a:r>
              <a:rPr lang="en-US" altLang="en-US" dirty="0"/>
              <a:t>, we will discuss what Test Administrators need to know in order to administer tests to students using Braille. </a:t>
            </a:r>
            <a:r>
              <a:rPr lang="en-US" dirty="0"/>
              <a:t>For more detailed information on administering tests to students using Braille, please refer to the </a:t>
            </a:r>
            <a:r>
              <a:rPr lang="en-US" i="1" dirty="0"/>
              <a:t>Braille Requirements and Testing Manual </a:t>
            </a:r>
            <a:r>
              <a:rPr lang="en-US" dirty="0"/>
              <a:t>available on the portal.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A30580-D6CB-4865-8704-FECD68EAF55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680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457200"/>
            <a:r>
              <a:rPr lang="en-US" dirty="0"/>
              <a:t>The ViewPlus</a:t>
            </a:r>
            <a:r>
              <a:rPr lang="en-US" baseline="0" dirty="0"/>
              <a:t> desktop </a:t>
            </a:r>
            <a:r>
              <a:rPr lang="en-US" dirty="0"/>
              <a:t>driver includes the ViewPlus Tiger Viewer application used to emboss PRN files. This driver can be found on the installation CD that comes with the embosser, or you may download the latest driver from the</a:t>
            </a:r>
            <a:r>
              <a:rPr lang="en-US" baseline="0" dirty="0"/>
              <a:t> ViewPlus website</a:t>
            </a:r>
            <a:r>
              <a:rPr lang="en-US" dirty="0"/>
              <a:t>.</a:t>
            </a:r>
            <a:r>
              <a:rPr lang="en-US" baseline="0" dirty="0"/>
              <a:t> Please note that o</a:t>
            </a:r>
            <a:r>
              <a:rPr lang="en-US" dirty="0"/>
              <a:t>nly the ViewPlus Tiger Max Embosser has been tested for compatibility with the online testing system. If using a different ViewPlus embosser, you may need a different driver.</a:t>
            </a:r>
          </a:p>
          <a:p>
            <a:pPr marL="233363" lvl="1" indent="-233363"/>
            <a:endParaRPr lang="en-US" dirty="0"/>
          </a:p>
          <a:p>
            <a:pPr marL="0" lvl="0" indent="-457200"/>
            <a:r>
              <a:rPr lang="en-US" dirty="0"/>
              <a:t>If you are installing the driver from the ViewPlus website, the driver will be downloaded</a:t>
            </a:r>
            <a:r>
              <a:rPr lang="en-US" baseline="0" dirty="0"/>
              <a:t> as a .zip file. Extract the contents to your hard drive and open the application file ending in “.exe.” If you get a Windows security alert, click </a:t>
            </a:r>
            <a:r>
              <a:rPr lang="en-US" b="1" baseline="0" dirty="0"/>
              <a:t>Install</a:t>
            </a:r>
            <a:r>
              <a:rPr lang="en-US" b="0" baseline="0" dirty="0"/>
              <a:t> to proceed.</a:t>
            </a: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10</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base">
              <a:spcBef>
                <a:spcPts val="634"/>
              </a:spcBef>
              <a:buClr>
                <a:schemeClr val="bg1">
                  <a:lumMod val="65000"/>
                </a:schemeClr>
              </a:buClr>
              <a:buNone/>
              <a:defRPr/>
            </a:pPr>
            <a:r>
              <a:rPr lang="en-US" b="0" dirty="0">
                <a:ea typeface="Arial" pitchFamily="34" charset="0"/>
                <a:cs typeface="Arial" pitchFamily="34" charset="0"/>
              </a:rPr>
              <a:t>To install</a:t>
            </a:r>
            <a:r>
              <a:rPr lang="en-US" b="0" baseline="0" dirty="0">
                <a:ea typeface="Arial" pitchFamily="34" charset="0"/>
                <a:cs typeface="Arial" pitchFamily="34" charset="0"/>
              </a:rPr>
              <a:t> and configure the ViewPlus Desktop Embosser Driver and Tiger Viewer:</a:t>
            </a:r>
            <a:endParaRPr lang="en-US" b="0" dirty="0">
              <a:ea typeface="Arial" pitchFamily="34" charset="0"/>
              <a:cs typeface="Arial" pitchFamily="34" charset="0"/>
            </a:endParaRPr>
          </a:p>
          <a:p>
            <a:pPr marL="228600" indent="-228600" fontAlgn="base">
              <a:spcBef>
                <a:spcPts val="634"/>
              </a:spcBef>
              <a:buClr>
                <a:schemeClr val="bg1">
                  <a:lumMod val="65000"/>
                </a:schemeClr>
              </a:buClr>
              <a:buAutoNum type="arabicPeriod"/>
              <a:defRPr/>
            </a:pPr>
            <a:endParaRPr lang="en-US" b="0" dirty="0">
              <a:ea typeface="Arial" pitchFamily="34" charset="0"/>
              <a:cs typeface="Arial" pitchFamily="34" charset="0"/>
            </a:endParaRP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Ensure that the embosser is connected to the computer with its included USB cable.</a:t>
            </a:r>
          </a:p>
          <a:p>
            <a:pPr marL="685800" lvl="1" indent="-228600" fontAlgn="base">
              <a:spcBef>
                <a:spcPts val="634"/>
              </a:spcBef>
              <a:buClr>
                <a:schemeClr val="bg1">
                  <a:lumMod val="65000"/>
                </a:schemeClr>
              </a:buClr>
              <a:buFont typeface="Arial" panose="020B0604020202020204" pitchFamily="34" charset="0"/>
              <a:buChar char="•"/>
              <a:defRPr/>
            </a:pPr>
            <a:r>
              <a:rPr lang="en-US" b="0" dirty="0">
                <a:ea typeface="Arial" pitchFamily="34" charset="0"/>
                <a:cs typeface="Arial" pitchFamily="34" charset="0"/>
              </a:rPr>
              <a:t>Note: You should always plug the embosser into the same USB port on your computer. Plugging</a:t>
            </a:r>
            <a:r>
              <a:rPr lang="en-US" b="0" baseline="0" dirty="0">
                <a:ea typeface="Arial" pitchFamily="34" charset="0"/>
                <a:cs typeface="Arial" pitchFamily="34" charset="0"/>
              </a:rPr>
              <a:t> into a different USB port may cause the embosser not to be recognized by your computer.</a:t>
            </a:r>
            <a:endParaRPr lang="en-US" b="0" dirty="0">
              <a:ea typeface="Arial" pitchFamily="34" charset="0"/>
              <a:cs typeface="Arial" pitchFamily="34" charset="0"/>
            </a:endParaRP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Follow the installation instructions for installing the ViewPlus desktop driver. You will need to restart your computer for the installation to complete.</a:t>
            </a: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Download a sample PRN file. This can be found on the TA Training Site in the Help Guide’s Sample Braille Files appendix.</a:t>
            </a: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Click the sample PRN file to open it.</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11</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indent="-432465" fontAlgn="base">
              <a:spcBef>
                <a:spcPts val="568"/>
              </a:spcBef>
              <a:buClr>
                <a:schemeClr val="bg1">
                  <a:lumMod val="65000"/>
                </a:schemeClr>
              </a:buClr>
              <a:buFont typeface="+mj-lt"/>
              <a:buAutoNum type="arabicPeriod" startAt="5"/>
              <a:defRPr/>
            </a:pPr>
            <a:r>
              <a:rPr lang="en-US" sz="1200" dirty="0">
                <a:ea typeface="Arial" pitchFamily="34" charset="0"/>
                <a:cs typeface="Arial" pitchFamily="34" charset="0"/>
              </a:rPr>
              <a:t>In the “Open with” drop-down list, select </a:t>
            </a:r>
            <a:r>
              <a:rPr lang="en-US" sz="1200" b="1" dirty="0">
                <a:ea typeface="Arial" pitchFamily="34" charset="0"/>
                <a:cs typeface="Arial" pitchFamily="34" charset="0"/>
              </a:rPr>
              <a:t>Tiger Viewer</a:t>
            </a:r>
            <a:r>
              <a:rPr lang="en-US" sz="1200" dirty="0">
                <a:ea typeface="Arial" pitchFamily="34" charset="0"/>
                <a:cs typeface="Arial" pitchFamily="34" charset="0"/>
              </a:rPr>
              <a:t>.</a:t>
            </a:r>
          </a:p>
          <a:p>
            <a:pPr lvl="2" indent="-432465" fontAlgn="base">
              <a:spcBef>
                <a:spcPts val="568"/>
              </a:spcBef>
              <a:buClr>
                <a:schemeClr val="bg1">
                  <a:lumMod val="65000"/>
                </a:schemeClr>
              </a:buClr>
              <a:buFont typeface="+mj-lt"/>
              <a:buAutoNum type="alphaLcParenR"/>
              <a:defRPr/>
            </a:pPr>
            <a:r>
              <a:rPr lang="en-US" sz="1200" dirty="0">
                <a:ea typeface="Arial" pitchFamily="34" charset="0"/>
                <a:cs typeface="Arial" pitchFamily="34" charset="0"/>
              </a:rPr>
              <a:t>If that option is not shown, click </a:t>
            </a:r>
            <a:r>
              <a:rPr lang="en-US" sz="1200" b="1" dirty="0">
                <a:ea typeface="Arial" pitchFamily="34" charset="0"/>
                <a:cs typeface="Arial" pitchFamily="34" charset="0"/>
              </a:rPr>
              <a:t>Browse </a:t>
            </a:r>
            <a:r>
              <a:rPr lang="en-US" sz="1200" dirty="0">
                <a:ea typeface="Arial" pitchFamily="34" charset="0"/>
                <a:cs typeface="Arial" pitchFamily="34" charset="0"/>
              </a:rPr>
              <a:t>and navigate to the location where it is installed.</a:t>
            </a:r>
          </a:p>
          <a:p>
            <a:pPr lvl="2" indent="-432465" fontAlgn="base">
              <a:spcBef>
                <a:spcPts val="568"/>
              </a:spcBef>
              <a:buClr>
                <a:schemeClr val="bg1">
                  <a:lumMod val="65000"/>
                </a:schemeClr>
              </a:buClr>
              <a:buFont typeface="+mj-lt"/>
              <a:buAutoNum type="alphaLcParenR"/>
              <a:defRPr/>
            </a:pPr>
            <a:r>
              <a:rPr lang="en-US" sz="1200" dirty="0">
                <a:ea typeface="Arial" pitchFamily="34" charset="0"/>
                <a:cs typeface="Arial" pitchFamily="34" charset="0"/>
              </a:rPr>
              <a:t>By default, it is installed in: </a:t>
            </a:r>
            <a:r>
              <a:rPr lang="en-US" sz="1200" b="1" dirty="0">
                <a:solidFill>
                  <a:srgbClr val="FF0000"/>
                </a:solidFill>
                <a:ea typeface="Arial" pitchFamily="34" charset="0"/>
                <a:cs typeface="Arial" pitchFamily="34" charset="0"/>
              </a:rPr>
              <a:t>C:\Program Files\ViewPlus\Tiger\ViewPlus Max\TigerViewer.exe</a:t>
            </a:r>
          </a:p>
          <a:p>
            <a:pPr lvl="2" indent="-432465" fontAlgn="base">
              <a:spcBef>
                <a:spcPts val="568"/>
              </a:spcBef>
              <a:buClr>
                <a:schemeClr val="bg1">
                  <a:lumMod val="65000"/>
                </a:schemeClr>
              </a:buClr>
              <a:buFont typeface="+mj-lt"/>
              <a:buAutoNum type="alphaLcParenR"/>
              <a:defRPr/>
            </a:pPr>
            <a:r>
              <a:rPr lang="en-US" sz="1200" dirty="0">
                <a:ea typeface="Arial" pitchFamily="34" charset="0"/>
                <a:cs typeface="Arial" pitchFamily="34" charset="0"/>
              </a:rPr>
              <a:t>Check the box labeled “Do this automatically for files like this from now on.”</a:t>
            </a:r>
          </a:p>
          <a:p>
            <a:pPr lvl="1" indent="-432465" fontAlgn="base">
              <a:spcBef>
                <a:spcPts val="568"/>
              </a:spcBef>
              <a:buClr>
                <a:schemeClr val="bg1">
                  <a:lumMod val="65000"/>
                </a:schemeClr>
              </a:buClr>
              <a:buFont typeface="+mj-lt"/>
              <a:buAutoNum type="arabicPeriod" startAt="5"/>
              <a:defRPr/>
            </a:pPr>
            <a:r>
              <a:rPr lang="en-US" sz="1200" dirty="0">
                <a:ea typeface="Arial" pitchFamily="34" charset="0"/>
                <a:cs typeface="Arial" pitchFamily="34" charset="0"/>
              </a:rPr>
              <a:t>Click </a:t>
            </a:r>
            <a:r>
              <a:rPr lang="en-US" sz="1200" b="1" dirty="0">
                <a:ea typeface="Arial" pitchFamily="34" charset="0"/>
                <a:cs typeface="Arial" pitchFamily="34" charset="0"/>
              </a:rPr>
              <a:t>OK</a:t>
            </a:r>
            <a:r>
              <a:rPr lang="en-US" sz="1200" dirty="0">
                <a:ea typeface="Arial" pitchFamily="34" charset="0"/>
                <a:cs typeface="Arial" pitchFamily="34" charset="0"/>
              </a:rPr>
              <a:t>.</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12</a:t>
            </a:fld>
            <a:endParaRPr lang="en-US" altLang="en-US" dirty="0">
              <a:latin typeface="Arial" panose="020B0604020202020204" pitchFamily="34" charset="0"/>
            </a:endParaRPr>
          </a:p>
        </p:txBody>
      </p:sp>
    </p:spTree>
    <p:extLst>
      <p:ext uri="{BB962C8B-B14F-4D97-AF65-F5344CB8AC3E}">
        <p14:creationId xmlns:p14="http://schemas.microsoft.com/office/powerpoint/2010/main" val="7737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64931" fontAlgn="base">
              <a:spcBef>
                <a:spcPts val="600"/>
              </a:spcBef>
              <a:buClr>
                <a:schemeClr val="bg1">
                  <a:lumMod val="65000"/>
                </a:schemeClr>
              </a:buClr>
              <a:defRPr/>
            </a:pPr>
            <a:r>
              <a:rPr lang="en-US" sz="1200" dirty="0">
                <a:ea typeface="Arial" pitchFamily="34" charset="0"/>
                <a:cs typeface="Arial" pitchFamily="34" charset="0"/>
              </a:rPr>
              <a:t>Follow the below steps when printing a file in PRN format:</a:t>
            </a:r>
            <a:endParaRPr lang="en-US" sz="1200" b="1" dirty="0">
              <a:ea typeface="Arial" pitchFamily="34" charset="0"/>
              <a:cs typeface="Arial" pitchFamily="34" charset="0"/>
            </a:endParaRPr>
          </a:p>
          <a:p>
            <a:pPr fontAlgn="base">
              <a:spcBef>
                <a:spcPts val="600"/>
              </a:spcBef>
              <a:buClr>
                <a:schemeClr val="bg1">
                  <a:lumMod val="65000"/>
                </a:schemeClr>
              </a:buClr>
              <a:defRPr/>
            </a:pPr>
            <a:endParaRPr lang="en-US" sz="1200" b="1" dirty="0">
              <a:ea typeface="Arial" pitchFamily="34" charset="0"/>
              <a:cs typeface="Arial" pitchFamily="34" charset="0"/>
            </a:endParaRPr>
          </a:p>
          <a:p>
            <a:pPr marL="514350" indent="-514350">
              <a:buFont typeface="+mj-lt"/>
              <a:buAutoNum type="arabicPeriod" startAt="7"/>
              <a:defRPr/>
            </a:pPr>
            <a:r>
              <a:rPr lang="en-US" dirty="0"/>
              <a:t>The Tiger Viewer program opens and previews the file.</a:t>
            </a:r>
          </a:p>
          <a:p>
            <a:pPr marL="514350" indent="-514350">
              <a:buFont typeface="+mj-lt"/>
              <a:buAutoNum type="arabicPeriod" startAt="7"/>
              <a:defRPr/>
            </a:pPr>
            <a:r>
              <a:rPr lang="en-US" dirty="0"/>
              <a:t>Go to </a:t>
            </a:r>
            <a:r>
              <a:rPr lang="en-US" b="1" dirty="0"/>
              <a:t>File</a:t>
            </a:r>
            <a:r>
              <a:rPr lang="en-US" dirty="0"/>
              <a:t> &gt; </a:t>
            </a:r>
            <a:r>
              <a:rPr lang="en-US" b="1" dirty="0"/>
              <a:t>Print</a:t>
            </a:r>
            <a:r>
              <a:rPr lang="en-US" dirty="0"/>
              <a:t>. The </a:t>
            </a:r>
            <a:r>
              <a:rPr lang="en-US" b="1" i="1" dirty="0"/>
              <a:t>Print </a:t>
            </a:r>
            <a:r>
              <a:rPr lang="en-US" dirty="0"/>
              <a:t>window opens. </a:t>
            </a:r>
          </a:p>
          <a:p>
            <a:pPr marL="514350" indent="-514350">
              <a:buFont typeface="+mj-lt"/>
              <a:buAutoNum type="arabicPeriod" startAt="7"/>
              <a:defRPr/>
            </a:pPr>
            <a:r>
              <a:rPr lang="en-US" dirty="0">
                <a:cs typeface="Arial" pitchFamily="34" charset="0"/>
              </a:rPr>
              <a:t>Ensure that the printer is set to </a:t>
            </a:r>
            <a:r>
              <a:rPr lang="en-US" b="1" dirty="0">
                <a:cs typeface="Arial" pitchFamily="34" charset="0"/>
              </a:rPr>
              <a:t>ViewPlus Max </a:t>
            </a:r>
            <a:r>
              <a:rPr lang="en-US" dirty="0">
                <a:cs typeface="Arial" pitchFamily="34" charset="0"/>
              </a:rPr>
              <a:t>(</a:t>
            </a:r>
            <a:r>
              <a:rPr lang="en-US" dirty="0"/>
              <a:t>or other ViewPlus embosser) and that only one copy is being printed.</a:t>
            </a:r>
            <a:endParaRPr lang="en-US" b="1" dirty="0">
              <a:cs typeface="Arial" pitchFamily="34" charset="0"/>
            </a:endParaRPr>
          </a:p>
          <a:p>
            <a:pPr marL="514350" indent="-514350">
              <a:buFont typeface="+mj-lt"/>
              <a:buAutoNum type="arabicPeriod" startAt="7"/>
              <a:defRPr/>
            </a:pPr>
            <a:r>
              <a:rPr lang="en-US" dirty="0">
                <a:cs typeface="Arial" pitchFamily="34" charset="0"/>
              </a:rPr>
              <a:t>Click </a:t>
            </a:r>
            <a:r>
              <a:rPr lang="en-US" b="1" dirty="0">
                <a:cs typeface="Arial" pitchFamily="34" charset="0"/>
              </a:rPr>
              <a:t>Print</a:t>
            </a:r>
            <a:r>
              <a:rPr lang="en-US" dirty="0">
                <a:cs typeface="Arial" pitchFamily="34" charset="0"/>
              </a:rPr>
              <a:t> to emboss.</a:t>
            </a:r>
          </a:p>
          <a:p>
            <a:pPr marL="514350" indent="-514350">
              <a:buFont typeface="+mj-lt"/>
              <a:buAutoNum type="arabicPeriod" startAt="7"/>
              <a:defRPr/>
            </a:pPr>
            <a:r>
              <a:rPr lang="en-US" dirty="0">
                <a:cs typeface="Arial" pitchFamily="34" charset="0"/>
              </a:rPr>
              <a:t>Check the embossed braille output. If it is correct, then your machine is now properly configured to print PRN files.</a:t>
            </a:r>
          </a:p>
          <a:p>
            <a:pPr marL="0" lvl="1" fontAlgn="base">
              <a:spcBef>
                <a:spcPts val="600"/>
              </a:spcBef>
              <a:buClr>
                <a:schemeClr val="bg1">
                  <a:lumMod val="65000"/>
                </a:schemeClr>
              </a:buClr>
              <a:defRPr/>
            </a:pPr>
            <a:endParaRPr lang="en-US" sz="1200" dirty="0"/>
          </a:p>
          <a:p>
            <a:pPr marL="0" lvl="1" defTabSz="864931" fontAlgn="base">
              <a:spcBef>
                <a:spcPts val="600"/>
              </a:spcBef>
              <a:buClr>
                <a:schemeClr val="bg1">
                  <a:lumMod val="65000"/>
                </a:schemeClr>
              </a:buClr>
              <a:defRPr/>
            </a:pPr>
            <a:r>
              <a:rPr lang="en-US" sz="1200" b="0" u="none" dirty="0">
                <a:ea typeface="Arial" pitchFamily="34" charset="0"/>
                <a:cs typeface="Arial" pitchFamily="34" charset="0"/>
              </a:rPr>
              <a:t>Please note that if</a:t>
            </a:r>
            <a:r>
              <a:rPr lang="en-US" sz="1200" b="0" u="none" baseline="0" dirty="0">
                <a:ea typeface="Arial" pitchFamily="34" charset="0"/>
                <a:cs typeface="Arial" pitchFamily="34" charset="0"/>
              </a:rPr>
              <a:t> you are having difficulties embossing PRN files using the Tiger Viewer, you may be able to emboss successfully by restarting the embosser and then using the ViewPlus Designer program instead. ViewPlus Designer is part of the Tiger Software Suite included on the installation CD that comes with all ViewPlus embossers.</a:t>
            </a:r>
            <a:endParaRPr lang="en-US" sz="1200" b="0" u="none" dirty="0">
              <a:ea typeface="Arial" pitchFamily="34" charset="0"/>
              <a:cs typeface="Arial" pitchFamily="34" charset="0"/>
            </a:endParaRPr>
          </a:p>
          <a:p>
            <a:pPr marL="0" lvl="1" fontAlgn="base">
              <a:spcBef>
                <a:spcPts val="600"/>
              </a:spcBef>
              <a:buClr>
                <a:schemeClr val="bg1">
                  <a:lumMod val="65000"/>
                </a:schemeClr>
              </a:buClr>
              <a:defRPr/>
            </a:pPr>
            <a:endParaRPr lang="en-US" dirty="0">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13</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0" u="none" dirty="0"/>
              <a:t>The following directions can be used to install Duxbury Braille Translator versions </a:t>
            </a:r>
            <a:r>
              <a:rPr lang="en-US" b="0" dirty="0"/>
              <a:t>11.3 to 12.2, which can be </a:t>
            </a:r>
            <a:r>
              <a:rPr lang="en-US" b="0" u="none" dirty="0"/>
              <a:t>used to emboss BRF files.</a:t>
            </a:r>
            <a:r>
              <a:rPr lang="en-US" b="0" u="none" baseline="0" dirty="0"/>
              <a:t> For directions about installing and configuring previous versions of Duxbury, please refer to the </a:t>
            </a:r>
            <a:r>
              <a:rPr lang="en-US" b="0" i="1" u="none" baseline="0" dirty="0"/>
              <a:t>Braille Requirements and Testing Manual</a:t>
            </a:r>
            <a:r>
              <a:rPr lang="en-US" b="0" i="0" u="none" baseline="0" dirty="0"/>
              <a:t>.</a:t>
            </a:r>
            <a:endParaRPr lang="en-US" b="0" i="0" u="none" dirty="0"/>
          </a:p>
          <a:p>
            <a:endParaRPr lang="en-US" b="0" u="none" dirty="0"/>
          </a:p>
          <a:p>
            <a:pPr marL="228600" indent="-228600">
              <a:buFont typeface="+mj-lt"/>
              <a:buAutoNum type="arabicPeriod"/>
            </a:pPr>
            <a:r>
              <a:rPr lang="en-US" b="0" u="none" dirty="0"/>
              <a:t>Ensure that the braille embosser is turned on and connected, with the correct device driver installed.</a:t>
            </a:r>
          </a:p>
          <a:p>
            <a:pPr marL="228600" indent="-228600">
              <a:buFont typeface="+mj-lt"/>
              <a:buAutoNum type="arabicPeriod"/>
            </a:pPr>
            <a:r>
              <a:rPr lang="en-US" b="0" u="none" dirty="0"/>
              <a:t>Install DBT from the web or from the installation CD.</a:t>
            </a:r>
          </a:p>
          <a:p>
            <a:pPr marL="228600" indent="-228600">
              <a:buFont typeface="+mj-lt"/>
              <a:buAutoNum type="arabicPeriod"/>
            </a:pPr>
            <a:r>
              <a:rPr lang="en-US" dirty="0">
                <a:solidFill>
                  <a:srgbClr val="FF0000"/>
                </a:solidFill>
              </a:rPr>
              <a:t>Download a sample BRF file. This can be found on the TA Training Site </a:t>
            </a:r>
            <a:r>
              <a:rPr lang="en-US" b="0" dirty="0">
                <a:ea typeface="Arial" pitchFamily="34" charset="0"/>
                <a:cs typeface="Arial" pitchFamily="34" charset="0"/>
              </a:rPr>
              <a:t>in the Help Guide’s Sample Braille Files appendix</a:t>
            </a:r>
            <a:r>
              <a:rPr lang="en-US" dirty="0">
                <a:solidFill>
                  <a:srgbClr val="FF0000"/>
                </a:solidFill>
              </a:rPr>
              <a:t>.</a:t>
            </a:r>
          </a:p>
          <a:p>
            <a:pPr marL="228600" indent="-228600">
              <a:buFont typeface="+mj-lt"/>
              <a:buAutoNum type="arabicPeriod"/>
            </a:pPr>
            <a:r>
              <a:rPr lang="en-US" dirty="0">
                <a:solidFill>
                  <a:srgbClr val="FF0000"/>
                </a:solidFill>
              </a:rPr>
              <a:t>Click the Sample BRF file to open it. A dialog window will pop up.</a:t>
            </a:r>
          </a:p>
        </p:txBody>
      </p:sp>
      <p:sp>
        <p:nvSpPr>
          <p:cNvPr id="4" name="Slide Number Placeholder 3"/>
          <p:cNvSpPr>
            <a:spLocks noGrp="1"/>
          </p:cNvSpPr>
          <p:nvPr>
            <p:ph type="sldNum" sz="quarter" idx="10"/>
          </p:nvPr>
        </p:nvSpPr>
        <p:spPr/>
        <p:txBody>
          <a:bodyPr/>
          <a:lstStyle/>
          <a:p>
            <a:fld id="{C840FDEF-DDE5-42CA-975B-5AC2C3FFCCCF}" type="slidenum">
              <a:rPr lang="en-US" smtClean="0"/>
              <a:t>14</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indent="-457200" fontAlgn="base">
              <a:spcBef>
                <a:spcPts val="600"/>
              </a:spcBef>
              <a:buClr>
                <a:schemeClr val="bg1">
                  <a:lumMod val="65000"/>
                </a:schemeClr>
              </a:buClr>
              <a:buFont typeface="+mj-lt"/>
              <a:buAutoNum type="arabicPeriod" startAt="5"/>
              <a:defRPr/>
            </a:pPr>
            <a:r>
              <a:rPr lang="en-US" sz="1200" dirty="0">
                <a:solidFill>
                  <a:schemeClr val="tx1"/>
                </a:solidFill>
                <a:ea typeface="Arial" pitchFamily="34" charset="0"/>
                <a:cs typeface="Arial" pitchFamily="34" charset="0"/>
              </a:rPr>
              <a:t>In the </a:t>
            </a:r>
            <a:r>
              <a:rPr lang="en-US" sz="1200" b="1" dirty="0">
                <a:solidFill>
                  <a:schemeClr val="tx1"/>
                </a:solidFill>
                <a:ea typeface="Arial" pitchFamily="34" charset="0"/>
                <a:cs typeface="Arial" pitchFamily="34" charset="0"/>
              </a:rPr>
              <a:t>Open with</a:t>
            </a:r>
            <a:r>
              <a:rPr lang="en-US" sz="1200" dirty="0">
                <a:solidFill>
                  <a:schemeClr val="tx1"/>
                </a:solidFill>
                <a:ea typeface="Arial" pitchFamily="34" charset="0"/>
                <a:cs typeface="Arial" pitchFamily="34" charset="0"/>
              </a:rPr>
              <a:t> drop-down list, select </a:t>
            </a:r>
            <a:r>
              <a:rPr lang="en-US" sz="1200" b="1" dirty="0">
                <a:solidFill>
                  <a:schemeClr val="tx1"/>
                </a:solidFill>
                <a:ea typeface="Arial" pitchFamily="34" charset="0"/>
                <a:cs typeface="Arial" pitchFamily="34" charset="0"/>
              </a:rPr>
              <a:t>Duxbury Braille Translator</a:t>
            </a:r>
            <a:r>
              <a:rPr lang="en-US" sz="1200" dirty="0">
                <a:solidFill>
                  <a:schemeClr val="tx1"/>
                </a:solidFill>
                <a:ea typeface="Arial" pitchFamily="34" charset="0"/>
                <a:cs typeface="Arial" pitchFamily="34" charset="0"/>
              </a:rPr>
              <a:t>.</a:t>
            </a:r>
          </a:p>
          <a:p>
            <a:pPr lvl="2" indent="-457200" fontAlgn="base">
              <a:spcBef>
                <a:spcPts val="600"/>
              </a:spcBef>
              <a:buClr>
                <a:schemeClr val="bg1">
                  <a:lumMod val="65000"/>
                </a:schemeClr>
              </a:buClr>
              <a:buFont typeface="+mj-lt"/>
              <a:buAutoNum type="alphaLcParenR"/>
              <a:defRPr/>
            </a:pPr>
            <a:r>
              <a:rPr lang="en-US" sz="1200" dirty="0">
                <a:solidFill>
                  <a:schemeClr val="tx1"/>
                </a:solidFill>
                <a:ea typeface="Arial" pitchFamily="34" charset="0"/>
                <a:cs typeface="Arial" pitchFamily="34" charset="0"/>
              </a:rPr>
              <a:t>If that option is not shown, click </a:t>
            </a:r>
            <a:r>
              <a:rPr lang="en-US" sz="1200" b="1" dirty="0">
                <a:solidFill>
                  <a:schemeClr val="tx1"/>
                </a:solidFill>
                <a:ea typeface="Arial" pitchFamily="34" charset="0"/>
                <a:cs typeface="Arial" pitchFamily="34" charset="0"/>
              </a:rPr>
              <a:t>Browse</a:t>
            </a:r>
            <a:r>
              <a:rPr lang="en-US" sz="1200" dirty="0">
                <a:solidFill>
                  <a:schemeClr val="tx1"/>
                </a:solidFill>
                <a:ea typeface="Arial" pitchFamily="34" charset="0"/>
                <a:cs typeface="Arial" pitchFamily="34" charset="0"/>
              </a:rPr>
              <a:t> and navigate to the location where Duxbury is installed.</a:t>
            </a:r>
          </a:p>
          <a:p>
            <a:pPr marL="914400" marR="0" lvl="2" indent="-457200" algn="l" defTabSz="914400" rtl="0" eaLnBrk="1" fontAlgn="base" latinLnBrk="0" hangingPunct="1">
              <a:lnSpc>
                <a:spcPct val="100000"/>
              </a:lnSpc>
              <a:spcBef>
                <a:spcPts val="600"/>
              </a:spcBef>
              <a:spcAft>
                <a:spcPts val="0"/>
              </a:spcAft>
              <a:buClr>
                <a:schemeClr val="bg1">
                  <a:lumMod val="65000"/>
                </a:schemeClr>
              </a:buClr>
              <a:buSzTx/>
              <a:buFont typeface="+mj-lt"/>
              <a:buAutoNum type="alphaLcParenR"/>
              <a:tabLst/>
              <a:defRPr/>
            </a:pPr>
            <a:r>
              <a:rPr lang="en-US" sz="1200" dirty="0">
                <a:solidFill>
                  <a:schemeClr val="tx1"/>
                </a:solidFill>
                <a:ea typeface="Arial" pitchFamily="34" charset="0"/>
                <a:cs typeface="Arial" pitchFamily="34" charset="0"/>
              </a:rPr>
              <a:t>Default location: </a:t>
            </a:r>
            <a:r>
              <a:rPr lang="en-US" sz="1200" b="1" dirty="0">
                <a:solidFill>
                  <a:schemeClr val="tx1"/>
                </a:solidFill>
                <a:ea typeface="Arial" pitchFamily="34" charset="0"/>
                <a:cs typeface="Arial" pitchFamily="34" charset="0"/>
              </a:rPr>
              <a:t>C:\Program Files (x86)\Duxbury\DBT 11.3\dbtw.exe</a:t>
            </a:r>
            <a:br>
              <a:rPr lang="en-US" sz="1200" b="1" dirty="0">
                <a:solidFill>
                  <a:schemeClr val="tx1"/>
                </a:solidFill>
                <a:ea typeface="Arial" pitchFamily="34" charset="0"/>
                <a:cs typeface="Arial" pitchFamily="34" charset="0"/>
              </a:rPr>
            </a:br>
            <a:r>
              <a:rPr lang="en-US" sz="1200" b="0" dirty="0">
                <a:ea typeface="Arial" pitchFamily="34" charset="0"/>
                <a:cs typeface="Arial" pitchFamily="34" charset="0"/>
              </a:rPr>
              <a:t>If you are using version 12.1 or 12.2 of the Duxbury </a:t>
            </a:r>
            <a:r>
              <a:rPr lang="en-US" sz="1200" b="0" dirty="0"/>
              <a:t>software</a:t>
            </a:r>
            <a:r>
              <a:rPr lang="en-US" sz="1200" b="0" baseline="0" dirty="0"/>
              <a:t>, then you will need to change 11.3, to 12.1 or 12.2.</a:t>
            </a:r>
            <a:endParaRPr lang="en-US" sz="1200" b="1" dirty="0">
              <a:ea typeface="Arial" pitchFamily="34" charset="0"/>
              <a:cs typeface="Arial" pitchFamily="34" charset="0"/>
            </a:endParaRPr>
          </a:p>
          <a:p>
            <a:pPr lvl="2" indent="-457200" fontAlgn="base">
              <a:spcBef>
                <a:spcPts val="600"/>
              </a:spcBef>
              <a:buClr>
                <a:schemeClr val="bg1">
                  <a:lumMod val="65000"/>
                </a:schemeClr>
              </a:buClr>
              <a:buFont typeface="+mj-lt"/>
              <a:buAutoNum type="alphaLcParenR"/>
              <a:defRPr/>
            </a:pPr>
            <a:r>
              <a:rPr lang="en-US" sz="1200" dirty="0">
                <a:solidFill>
                  <a:schemeClr val="tx1"/>
                </a:solidFill>
                <a:ea typeface="Arial" pitchFamily="34" charset="0"/>
                <a:cs typeface="Arial" pitchFamily="34" charset="0"/>
              </a:rPr>
              <a:t>Check the box labeled “</a:t>
            </a:r>
            <a:r>
              <a:rPr lang="en-US" sz="1200" b="1" dirty="0">
                <a:solidFill>
                  <a:schemeClr val="tx1"/>
                </a:solidFill>
                <a:ea typeface="Arial" pitchFamily="34" charset="0"/>
                <a:cs typeface="Arial" pitchFamily="34" charset="0"/>
              </a:rPr>
              <a:t>Do this automatically for files like this from now on.</a:t>
            </a:r>
            <a:r>
              <a:rPr lang="en-US" sz="1200" dirty="0">
                <a:solidFill>
                  <a:schemeClr val="tx1"/>
                </a:solidFill>
                <a:ea typeface="Arial" pitchFamily="34" charset="0"/>
                <a:cs typeface="Arial" pitchFamily="34" charset="0"/>
              </a:rPr>
              <a:t>”</a:t>
            </a:r>
          </a:p>
          <a:p>
            <a:pPr lvl="1" indent="-457200" fontAlgn="base">
              <a:spcBef>
                <a:spcPts val="600"/>
              </a:spcBef>
              <a:buClr>
                <a:schemeClr val="bg1">
                  <a:lumMod val="65000"/>
                </a:schemeClr>
              </a:buClr>
              <a:buFont typeface="+mj-lt"/>
              <a:buAutoNum type="arabicPeriod" startAt="5"/>
              <a:defRPr/>
            </a:pPr>
            <a:r>
              <a:rPr lang="en-US" sz="1200" dirty="0">
                <a:solidFill>
                  <a:schemeClr val="tx1"/>
                </a:solidFill>
                <a:ea typeface="Arial" pitchFamily="34" charset="0"/>
                <a:cs typeface="Arial" pitchFamily="34" charset="0"/>
              </a:rPr>
              <a:t>Click </a:t>
            </a:r>
            <a:r>
              <a:rPr lang="en-US" sz="1200" b="1" dirty="0">
                <a:solidFill>
                  <a:schemeClr val="tx1"/>
                </a:solidFill>
                <a:ea typeface="Arial" pitchFamily="34" charset="0"/>
                <a:cs typeface="Arial" pitchFamily="34" charset="0"/>
              </a:rPr>
              <a:t>OK</a:t>
            </a:r>
            <a:r>
              <a:rPr lang="en-US" sz="1200" dirty="0">
                <a:solidFill>
                  <a:schemeClr val="tx1"/>
                </a:solidFill>
                <a:ea typeface="Arial" pitchFamily="34" charset="0"/>
                <a:cs typeface="Arial" pitchFamily="34" charset="0"/>
              </a:rPr>
              <a:t>. The Duxbury Braille Translator opens and previews the file. </a:t>
            </a:r>
          </a:p>
          <a:p>
            <a:pPr lvl="1" indent="-457200" fontAlgn="base">
              <a:spcBef>
                <a:spcPts val="600"/>
              </a:spcBef>
              <a:buClr>
                <a:schemeClr val="bg1">
                  <a:lumMod val="65000"/>
                </a:schemeClr>
              </a:buClr>
              <a:buFont typeface="+mj-lt"/>
              <a:buAutoNum type="arabicPeriod" startAt="5"/>
              <a:defRPr/>
            </a:pPr>
            <a:endParaRPr lang="en-US" sz="1200" dirty="0">
              <a:solidFill>
                <a:schemeClr val="tx1"/>
              </a:solidFill>
              <a:ea typeface="Arial" pitchFamily="34" charset="0"/>
              <a:cs typeface="Arial" pitchFamily="34" charset="0"/>
            </a:endParaRPr>
          </a:p>
          <a:p>
            <a:pPr lvl="1" indent="-457200" fontAlgn="base">
              <a:spcBef>
                <a:spcPts val="600"/>
              </a:spcBef>
              <a:buClr>
                <a:schemeClr val="bg1">
                  <a:lumMod val="65000"/>
                </a:schemeClr>
              </a:buClr>
              <a:buFont typeface="+mj-lt"/>
              <a:buAutoNum type="arabicPeriod" startAt="5"/>
              <a:defRPr/>
            </a:pPr>
            <a:endParaRPr lang="en-US" sz="1200"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15</a:t>
            </a:fld>
            <a:endParaRPr lang="en-US" altLang="en-US" dirty="0">
              <a:latin typeface="Arial" panose="020B0604020202020204" pitchFamily="34" charset="0"/>
            </a:endParaRPr>
          </a:p>
        </p:txBody>
      </p:sp>
    </p:spTree>
    <p:extLst>
      <p:ext uri="{BB962C8B-B14F-4D97-AF65-F5344CB8AC3E}">
        <p14:creationId xmlns:p14="http://schemas.microsoft.com/office/powerpoint/2010/main" val="7737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mj-lt"/>
              <a:buNone/>
            </a:pPr>
            <a:r>
              <a:rPr lang="en-US" sz="1200" dirty="0"/>
              <a:t>If the Import File window appears, </a:t>
            </a:r>
          </a:p>
          <a:p>
            <a:pPr marL="457200" marR="0" lvl="1"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1200" dirty="0"/>
              <a:t>set the Template to either </a:t>
            </a:r>
            <a:r>
              <a:rPr lang="en-US" sz="1200" b="1" dirty="0"/>
              <a:t>English (American) – Standard Literary Format </a:t>
            </a:r>
            <a:r>
              <a:rPr lang="en-US" sz="1200" dirty="0"/>
              <a:t>(for Duxbury 11.2 or earlier) or </a:t>
            </a:r>
            <a:r>
              <a:rPr lang="en-US" sz="1200" b="1" dirty="0"/>
              <a:t>English (BANA Pre-UEB) – Literary Format </a:t>
            </a:r>
            <a:r>
              <a:rPr lang="en-US" sz="1200" dirty="0"/>
              <a:t>(for Duxbury 11.3 or later). </a:t>
            </a:r>
          </a:p>
          <a:p>
            <a:pPr marL="457200" lvl="1" indent="-457200">
              <a:buFont typeface="+mj-lt"/>
              <a:buAutoNum type="arabicPeriod" startAt="7"/>
            </a:pPr>
            <a:r>
              <a:rPr lang="en-US" dirty="0">
                <a:solidFill>
                  <a:schemeClr val="tx1"/>
                </a:solidFill>
              </a:rPr>
              <a:t>Set the Import Filter to </a:t>
            </a:r>
            <a:r>
              <a:rPr lang="en-US" b="1" dirty="0">
                <a:solidFill>
                  <a:schemeClr val="tx1"/>
                </a:solidFill>
              </a:rPr>
              <a:t>Formatted Braille</a:t>
            </a:r>
            <a:r>
              <a:rPr lang="en-US" dirty="0">
                <a:solidFill>
                  <a:schemeClr val="tx1"/>
                </a:solidFill>
              </a:rPr>
              <a:t>.</a:t>
            </a:r>
          </a:p>
          <a:p>
            <a:pPr marL="457200" lvl="1" indent="-457200">
              <a:buFont typeface="+mj-lt"/>
              <a:buAutoNum type="arabicPeriod" startAt="7"/>
            </a:pPr>
            <a:r>
              <a:rPr lang="en-US" dirty="0">
                <a:solidFill>
                  <a:schemeClr val="tx1"/>
                </a:solidFill>
              </a:rPr>
              <a:t>Click </a:t>
            </a:r>
            <a:r>
              <a:rPr lang="en-US" b="1" dirty="0">
                <a:solidFill>
                  <a:schemeClr val="tx1"/>
                </a:solidFill>
              </a:rPr>
              <a:t>OK </a:t>
            </a:r>
            <a:r>
              <a:rPr lang="en-US" dirty="0">
                <a:solidFill>
                  <a:schemeClr val="tx1"/>
                </a:solidFill>
              </a:rPr>
              <a:t>to continue.</a:t>
            </a:r>
          </a:p>
        </p:txBody>
      </p:sp>
      <p:sp>
        <p:nvSpPr>
          <p:cNvPr id="4" name="Slide Number Placeholder 3"/>
          <p:cNvSpPr>
            <a:spLocks noGrp="1"/>
          </p:cNvSpPr>
          <p:nvPr>
            <p:ph type="sldNum" sz="quarter" idx="10"/>
          </p:nvPr>
        </p:nvSpPr>
        <p:spPr/>
        <p:txBody>
          <a:bodyPr/>
          <a:lstStyle/>
          <a:p>
            <a:fld id="{C840FDEF-DDE5-42CA-975B-5AC2C3FFCCCF}" type="slidenum">
              <a:rPr lang="en-US" smtClean="0"/>
              <a:t>16</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0" fontAlgn="base" latinLnBrk="0" hangingPunct="0">
              <a:lnSpc>
                <a:spcPct val="100000"/>
              </a:lnSpc>
              <a:spcBef>
                <a:spcPts val="600"/>
              </a:spcBef>
              <a:spcAft>
                <a:spcPts val="0"/>
              </a:spcAft>
              <a:buClr>
                <a:srgbClr val="FFFFFF">
                  <a:lumMod val="65000"/>
                </a:srgbClr>
              </a:buClr>
              <a:buSzTx/>
              <a:buFont typeface="+mj-lt"/>
              <a:buAutoNum type="arabicPeriod" startAt="10"/>
              <a:tabLst/>
              <a:defRPr/>
            </a:pPr>
            <a:r>
              <a:rPr kumimoji="0" lang="en-US" sz="1200" b="0" i="0" u="none" strike="noStrike" kern="1200" cap="none" spc="0" normalizeH="0" baseline="0" noProof="0" dirty="0">
                <a:ln>
                  <a:noFill/>
                </a:ln>
                <a:solidFill>
                  <a:schemeClr val="tx1"/>
                </a:solidFill>
                <a:effectLst/>
                <a:uLnTx/>
                <a:uFillTx/>
                <a:latin typeface="+mn-lt"/>
              </a:rPr>
              <a:t>In the </a:t>
            </a:r>
            <a:r>
              <a:rPr kumimoji="0" lang="en-US" sz="1200" b="1" i="1" u="none" strike="noStrike" kern="1200" cap="none" spc="0" normalizeH="0" baseline="0" noProof="0" dirty="0">
                <a:ln>
                  <a:noFill/>
                </a:ln>
                <a:solidFill>
                  <a:schemeClr val="tx1"/>
                </a:solidFill>
                <a:effectLst/>
                <a:uLnTx/>
                <a:uFillTx/>
                <a:latin typeface="+mn-lt"/>
              </a:rPr>
              <a:t>Duxbury Braille Translator</a:t>
            </a:r>
            <a:r>
              <a:rPr kumimoji="0" lang="en-US" sz="1200" b="0" i="0" u="none" strike="noStrike" kern="1200" cap="none" spc="0" normalizeH="0" baseline="0" noProof="0" dirty="0">
                <a:ln>
                  <a:noFill/>
                </a:ln>
                <a:solidFill>
                  <a:schemeClr val="tx1"/>
                </a:solidFill>
                <a:effectLst/>
                <a:uLnTx/>
                <a:uFillTx/>
                <a:latin typeface="+mn-lt"/>
              </a:rPr>
              <a:t> window, go to </a:t>
            </a:r>
            <a:r>
              <a:rPr kumimoji="0" lang="en-US" sz="1200" b="1" i="0" u="none" strike="noStrike" kern="1200" cap="none" spc="0" normalizeH="0" baseline="0" noProof="0" dirty="0">
                <a:ln>
                  <a:noFill/>
                </a:ln>
                <a:solidFill>
                  <a:schemeClr val="tx1"/>
                </a:solidFill>
                <a:effectLst/>
                <a:uLnTx/>
                <a:uFillTx/>
                <a:latin typeface="+mn-lt"/>
              </a:rPr>
              <a:t>Global</a:t>
            </a:r>
            <a:r>
              <a:rPr kumimoji="0" lang="en-US" sz="1200" b="0" i="0" u="none" strike="noStrike" kern="1200" cap="none" spc="0" normalizeH="0" baseline="0" noProof="0" dirty="0">
                <a:ln>
                  <a:noFill/>
                </a:ln>
                <a:solidFill>
                  <a:schemeClr val="tx1"/>
                </a:solidFill>
                <a:effectLst/>
                <a:uLnTx/>
                <a:uFillTx/>
                <a:latin typeface="+mn-lt"/>
              </a:rPr>
              <a:t> &gt; </a:t>
            </a:r>
            <a:r>
              <a:rPr kumimoji="0" lang="en-US" sz="1200" b="1" i="0" u="none" strike="noStrike" kern="1200" cap="none" spc="0" normalizeH="0" baseline="0" noProof="0" dirty="0">
                <a:ln>
                  <a:noFill/>
                </a:ln>
                <a:solidFill>
                  <a:schemeClr val="tx1"/>
                </a:solidFill>
                <a:effectLst/>
                <a:uLnTx/>
                <a:uFillTx/>
                <a:latin typeface="+mn-lt"/>
              </a:rPr>
              <a:t>Embosser Setup</a:t>
            </a:r>
            <a:r>
              <a:rPr kumimoji="0" lang="en-US" sz="1200" b="0" i="0" u="none" strike="noStrike" kern="1200" cap="none" spc="0" normalizeH="0" baseline="0" noProof="0" dirty="0">
                <a:ln>
                  <a:noFill/>
                </a:ln>
                <a:solidFill>
                  <a:schemeClr val="tx1"/>
                </a:solidFill>
                <a:effectLst/>
                <a:uLnTx/>
                <a:uFillTx/>
                <a:latin typeface="+mn-lt"/>
              </a:rPr>
              <a:t>. The </a:t>
            </a:r>
            <a:r>
              <a:rPr kumimoji="0" lang="en-US" sz="1200" b="1" i="1" u="none" strike="noStrike" kern="1200" cap="none" spc="0" normalizeH="0" baseline="0" noProof="0" dirty="0">
                <a:ln>
                  <a:noFill/>
                </a:ln>
                <a:solidFill>
                  <a:schemeClr val="tx1"/>
                </a:solidFill>
                <a:effectLst/>
                <a:uLnTx/>
                <a:uFillTx/>
                <a:latin typeface="+mn-lt"/>
              </a:rPr>
              <a:t>Global: Embosser Setup </a:t>
            </a:r>
            <a:r>
              <a:rPr kumimoji="0" lang="en-US" sz="1200" b="0" i="0" u="none" strike="noStrike" kern="1200" cap="none" spc="0" normalizeH="0" baseline="0" noProof="0" dirty="0">
                <a:ln>
                  <a:noFill/>
                </a:ln>
                <a:solidFill>
                  <a:schemeClr val="tx1"/>
                </a:solidFill>
                <a:effectLst/>
                <a:uLnTx/>
                <a:uFillTx/>
                <a:latin typeface="+mn-lt"/>
              </a:rPr>
              <a:t>window appears. </a:t>
            </a:r>
          </a:p>
        </p:txBody>
      </p:sp>
      <p:sp>
        <p:nvSpPr>
          <p:cNvPr id="4" name="Slide Number Placeholder 3"/>
          <p:cNvSpPr>
            <a:spLocks noGrp="1"/>
          </p:cNvSpPr>
          <p:nvPr>
            <p:ph type="sldNum" sz="quarter" idx="10"/>
          </p:nvPr>
        </p:nvSpPr>
        <p:spPr/>
        <p:txBody>
          <a:bodyPr/>
          <a:lstStyle/>
          <a:p>
            <a:fld id="{C840FDEF-DDE5-42CA-975B-5AC2C3FFCCCF}" type="slidenum">
              <a:rPr lang="en-US" smtClean="0"/>
              <a:t>17</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u="none" dirty="0"/>
              <a:t>After clicking </a:t>
            </a:r>
            <a:r>
              <a:rPr lang="en-US" b="1" u="none" dirty="0"/>
              <a:t>New</a:t>
            </a:r>
            <a:r>
              <a:rPr lang="en-US" b="0" u="none" dirty="0"/>
              <a:t> to add a new embosser, the Embosser Setup window will appear.</a:t>
            </a:r>
          </a:p>
          <a:p>
            <a:pPr marL="0" indent="0">
              <a:buFont typeface="+mj-lt"/>
              <a:buNone/>
            </a:pPr>
            <a:endParaRPr lang="en-US" b="0" u="none" dirty="0"/>
          </a:p>
          <a:p>
            <a:pPr marL="457200" lvl="0" indent="-457200">
              <a:buFont typeface="+mj-lt"/>
              <a:buAutoNum type="arabicPeriod" startAt="11"/>
            </a:pPr>
            <a:r>
              <a:rPr lang="en-US" dirty="0"/>
              <a:t>To add a new embosser, </a:t>
            </a:r>
          </a:p>
          <a:p>
            <a:pPr marL="687388" lvl="1" indent="-457200">
              <a:buFont typeface="+mj-lt"/>
              <a:buAutoNum type="alphaLcPeriod"/>
            </a:pPr>
            <a:r>
              <a:rPr lang="en-US" sz="2000" dirty="0"/>
              <a:t>Click </a:t>
            </a:r>
            <a:r>
              <a:rPr lang="en-US" sz="2000" b="1" dirty="0"/>
              <a:t>New</a:t>
            </a:r>
            <a:r>
              <a:rPr lang="en-US" sz="2000" dirty="0"/>
              <a:t>. The </a:t>
            </a:r>
            <a:r>
              <a:rPr lang="en-US" sz="2000" b="1" i="1" dirty="0"/>
              <a:t>Embosser Setup – Untitled Configuration</a:t>
            </a:r>
            <a:r>
              <a:rPr lang="en-US" sz="2000" dirty="0"/>
              <a:t> window appears.</a:t>
            </a:r>
          </a:p>
          <a:p>
            <a:pPr marL="687388" lvl="1" indent="-457200">
              <a:buFont typeface="+mj-lt"/>
              <a:buAutoNum type="alphaLcPeriod"/>
            </a:pPr>
            <a:r>
              <a:rPr lang="en-US" sz="2000" dirty="0"/>
              <a:t>From the </a:t>
            </a:r>
            <a:r>
              <a:rPr lang="en-US" sz="2000" b="1" dirty="0"/>
              <a:t>Embosser Model</a:t>
            </a:r>
            <a:r>
              <a:rPr lang="en-US" sz="2000" dirty="0"/>
              <a:t> drop-down list, select the required embosser type.</a:t>
            </a:r>
          </a:p>
          <a:p>
            <a:pPr marL="687388" lvl="1" indent="-457200">
              <a:buFont typeface="+mj-lt"/>
              <a:buAutoNum type="alphaLcPeriod"/>
            </a:pPr>
            <a:r>
              <a:rPr lang="en-US" sz="2000" dirty="0"/>
              <a:t>From the </a:t>
            </a:r>
            <a:r>
              <a:rPr lang="en-US" sz="2000" b="1" dirty="0"/>
              <a:t>Send to Printer</a:t>
            </a:r>
            <a:r>
              <a:rPr lang="en-US" sz="2000" dirty="0"/>
              <a:t> drop-down list, select the required embosser’s name and click </a:t>
            </a:r>
            <a:r>
              <a:rPr lang="en-US" sz="2000" b="1" dirty="0"/>
              <a:t>OK</a:t>
            </a:r>
            <a:r>
              <a:rPr lang="en-US" sz="2000" dirty="0"/>
              <a:t>.</a:t>
            </a:r>
          </a:p>
          <a:p>
            <a:pPr marL="687388" lvl="1" indent="-457200">
              <a:buFont typeface="+mj-lt"/>
              <a:buAutoNum type="alphaLcPeriod"/>
            </a:pPr>
            <a:r>
              <a:rPr lang="en-US" sz="2000" dirty="0"/>
              <a:t>In the </a:t>
            </a:r>
            <a:r>
              <a:rPr lang="en-US" sz="2000" b="1" i="1" dirty="0"/>
              <a:t>Global: Embosser Setup </a:t>
            </a:r>
            <a:r>
              <a:rPr lang="en-US" sz="2000" dirty="0"/>
              <a:t>window, click </a:t>
            </a:r>
            <a:r>
              <a:rPr lang="en-US" sz="2000" b="1" dirty="0"/>
              <a:t>OK </a:t>
            </a:r>
            <a:r>
              <a:rPr lang="en-US" b="0" u="none" dirty="0"/>
              <a:t>to return to the </a:t>
            </a:r>
            <a:r>
              <a:rPr lang="en-US" dirty="0">
                <a:solidFill>
                  <a:schemeClr val="tx1"/>
                </a:solidFill>
              </a:rPr>
              <a:t>Global Embosser</a:t>
            </a:r>
            <a:r>
              <a:rPr lang="en-US" baseline="0" dirty="0">
                <a:solidFill>
                  <a:schemeClr val="tx1"/>
                </a:solidFill>
              </a:rPr>
              <a:t> Setup window</a:t>
            </a:r>
            <a:r>
              <a:rPr lang="en-US" b="0" u="none" dirty="0"/>
              <a:t>.</a:t>
            </a:r>
          </a:p>
          <a:p>
            <a:pPr marL="0" indent="0">
              <a:buFont typeface="+mj-lt"/>
              <a:buNone/>
            </a:pPr>
            <a:endParaRPr lang="en-US" b="0" u="none" dirty="0"/>
          </a:p>
          <a:p>
            <a:pPr marL="0" indent="0">
              <a:buFont typeface="+mj-lt"/>
              <a:buNone/>
            </a:pPr>
            <a:r>
              <a:rPr lang="en-US" b="0" u="none" dirty="0"/>
              <a:t>These steps only need to be performed if your embosser does not appear in the list of braille devices.</a:t>
            </a:r>
          </a:p>
        </p:txBody>
      </p:sp>
      <p:sp>
        <p:nvSpPr>
          <p:cNvPr id="4" name="Slide Number Placeholder 3"/>
          <p:cNvSpPr>
            <a:spLocks noGrp="1"/>
          </p:cNvSpPr>
          <p:nvPr>
            <p:ph type="sldNum" sz="quarter" idx="10"/>
          </p:nvPr>
        </p:nvSpPr>
        <p:spPr/>
        <p:txBody>
          <a:bodyPr/>
          <a:lstStyle/>
          <a:p>
            <a:fld id="{C840FDEF-DDE5-42CA-975B-5AC2C3FFCCCF}" type="slidenum">
              <a:rPr lang="en-US" smtClean="0"/>
              <a:t>18</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457200">
              <a:buFont typeface="+mj-lt"/>
              <a:buAutoNum type="arabicPeriod" startAt="12"/>
            </a:pPr>
            <a:r>
              <a:rPr lang="en-US" baseline="0" dirty="0">
                <a:solidFill>
                  <a:schemeClr val="tx1"/>
                </a:solidFill>
              </a:rPr>
              <a:t>O</a:t>
            </a:r>
            <a:r>
              <a:rPr lang="en-US" dirty="0">
                <a:solidFill>
                  <a:schemeClr val="tx1"/>
                </a:solidFill>
              </a:rPr>
              <a:t>nce you have selected</a:t>
            </a:r>
            <a:r>
              <a:rPr lang="en-US" baseline="0" dirty="0">
                <a:solidFill>
                  <a:schemeClr val="tx1"/>
                </a:solidFill>
              </a:rPr>
              <a:t> your braille embosser i</a:t>
            </a:r>
            <a:r>
              <a:rPr lang="en-US" dirty="0">
                <a:solidFill>
                  <a:schemeClr val="tx1"/>
                </a:solidFill>
              </a:rPr>
              <a:t>n the </a:t>
            </a:r>
            <a:r>
              <a:rPr lang="en-US" b="1" dirty="0" err="1">
                <a:solidFill>
                  <a:schemeClr val="tx1"/>
                </a:solidFill>
              </a:rPr>
              <a:t>Brailler</a:t>
            </a:r>
            <a:r>
              <a:rPr lang="en-US" b="1" dirty="0">
                <a:solidFill>
                  <a:schemeClr val="tx1"/>
                </a:solidFill>
              </a:rPr>
              <a:t> Device </a:t>
            </a:r>
            <a:r>
              <a:rPr lang="en-US" dirty="0">
                <a:solidFill>
                  <a:schemeClr val="tx1"/>
                </a:solidFill>
              </a:rPr>
              <a:t>list, adjust the </a:t>
            </a:r>
            <a:r>
              <a:rPr lang="en-US" b="1" dirty="0">
                <a:solidFill>
                  <a:schemeClr val="tx1"/>
                </a:solidFill>
              </a:rPr>
              <a:t>Desired Braille Document Formatting </a:t>
            </a:r>
            <a:r>
              <a:rPr lang="en-US" dirty="0">
                <a:solidFill>
                  <a:schemeClr val="tx1"/>
                </a:solidFill>
              </a:rPr>
              <a:t>settings to those shown here:</a:t>
            </a:r>
          </a:p>
          <a:p>
            <a:pPr marL="914400" lvl="2" indent="-457200">
              <a:buFont typeface="Wingdings" panose="05000000000000000000" pitchFamily="2" charset="2"/>
              <a:buChar char="§"/>
            </a:pPr>
            <a:r>
              <a:rPr lang="en-US" dirty="0">
                <a:solidFill>
                  <a:schemeClr val="tx1"/>
                </a:solidFill>
              </a:rPr>
              <a:t>Set</a:t>
            </a:r>
            <a:r>
              <a:rPr lang="en-US" baseline="0" dirty="0">
                <a:solidFill>
                  <a:schemeClr val="tx1"/>
                </a:solidFill>
              </a:rPr>
              <a:t> </a:t>
            </a:r>
            <a:r>
              <a:rPr lang="en-US" b="1" baseline="0" dirty="0">
                <a:solidFill>
                  <a:schemeClr val="tx1"/>
                </a:solidFill>
              </a:rPr>
              <a:t>Characters per line</a:t>
            </a:r>
            <a:r>
              <a:rPr lang="en-US" baseline="0" dirty="0">
                <a:solidFill>
                  <a:schemeClr val="tx1"/>
                </a:solidFill>
              </a:rPr>
              <a:t> to 40.</a:t>
            </a:r>
          </a:p>
          <a:p>
            <a:pPr marL="9144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chemeClr val="tx1"/>
                </a:solidFill>
              </a:rPr>
              <a:t>Set</a:t>
            </a:r>
            <a:r>
              <a:rPr lang="en-US" baseline="0" dirty="0">
                <a:solidFill>
                  <a:schemeClr val="tx1"/>
                </a:solidFill>
              </a:rPr>
              <a:t> </a:t>
            </a:r>
            <a:r>
              <a:rPr lang="en-US" b="1" baseline="0" dirty="0">
                <a:solidFill>
                  <a:schemeClr val="tx1"/>
                </a:solidFill>
              </a:rPr>
              <a:t>Lines per page</a:t>
            </a:r>
            <a:r>
              <a:rPr lang="en-US" baseline="0" dirty="0">
                <a:solidFill>
                  <a:schemeClr val="tx1"/>
                </a:solidFill>
              </a:rPr>
              <a:t> to 25.</a:t>
            </a:r>
          </a:p>
          <a:p>
            <a:pPr marL="914400" lvl="2" indent="-457200">
              <a:buFont typeface="Wingdings" panose="05000000000000000000" pitchFamily="2" charset="2"/>
              <a:buChar char="§"/>
            </a:pPr>
            <a:r>
              <a:rPr lang="en-US" dirty="0">
                <a:solidFill>
                  <a:schemeClr val="tx1"/>
                </a:solidFill>
              </a:rPr>
              <a:t>Set</a:t>
            </a:r>
            <a:r>
              <a:rPr lang="en-US" baseline="0" dirty="0">
                <a:solidFill>
                  <a:schemeClr val="tx1"/>
                </a:solidFill>
              </a:rPr>
              <a:t> </a:t>
            </a:r>
            <a:r>
              <a:rPr lang="en-US" b="1" baseline="0" dirty="0">
                <a:solidFill>
                  <a:schemeClr val="tx1"/>
                </a:solidFill>
              </a:rPr>
              <a:t>Top margin in lines </a:t>
            </a:r>
            <a:r>
              <a:rPr lang="en-US" baseline="0" dirty="0">
                <a:solidFill>
                  <a:schemeClr val="tx1"/>
                </a:solidFill>
              </a:rPr>
              <a:t>to 2.</a:t>
            </a:r>
          </a:p>
          <a:p>
            <a:pPr marL="914400" lvl="2" indent="-457200">
              <a:buFont typeface="Wingdings" panose="05000000000000000000" pitchFamily="2" charset="2"/>
              <a:buChar char="§"/>
            </a:pPr>
            <a:r>
              <a:rPr lang="en-US" dirty="0">
                <a:solidFill>
                  <a:schemeClr val="tx1"/>
                </a:solidFill>
              </a:rPr>
              <a:t>Set</a:t>
            </a:r>
            <a:r>
              <a:rPr lang="en-US" baseline="0" dirty="0">
                <a:solidFill>
                  <a:schemeClr val="tx1"/>
                </a:solidFill>
              </a:rPr>
              <a:t> </a:t>
            </a:r>
            <a:r>
              <a:rPr lang="en-US" b="1" baseline="0" dirty="0">
                <a:solidFill>
                  <a:schemeClr val="tx1"/>
                </a:solidFill>
              </a:rPr>
              <a:t>Binding margin in characters</a:t>
            </a:r>
            <a:r>
              <a:rPr lang="en-US" baseline="0" dirty="0">
                <a:solidFill>
                  <a:schemeClr val="tx1"/>
                </a:solidFill>
              </a:rPr>
              <a:t> to 5.</a:t>
            </a:r>
          </a:p>
          <a:p>
            <a:pPr marL="914400" lvl="2" indent="-457200">
              <a:buFont typeface="Wingdings" panose="05000000000000000000" pitchFamily="2" charset="2"/>
              <a:buChar char="§"/>
            </a:pPr>
            <a:r>
              <a:rPr lang="en-US" baseline="0" dirty="0">
                <a:solidFill>
                  <a:schemeClr val="tx1"/>
                </a:solidFill>
              </a:rPr>
              <a:t>Make sure that the checkbox for </a:t>
            </a:r>
            <a:r>
              <a:rPr lang="en-US" b="1" baseline="0" dirty="0">
                <a:solidFill>
                  <a:schemeClr val="tx1"/>
                </a:solidFill>
              </a:rPr>
              <a:t>Emboss in </a:t>
            </a:r>
            <a:r>
              <a:rPr lang="en-US" b="1" baseline="0" dirty="0" err="1">
                <a:solidFill>
                  <a:schemeClr val="tx1"/>
                </a:solidFill>
              </a:rPr>
              <a:t>Interpoint</a:t>
            </a:r>
            <a:r>
              <a:rPr lang="en-US" b="1" baseline="0" dirty="0">
                <a:solidFill>
                  <a:schemeClr val="tx1"/>
                </a:solidFill>
              </a:rPr>
              <a:t> </a:t>
            </a:r>
            <a:r>
              <a:rPr lang="en-US" baseline="0" dirty="0">
                <a:solidFill>
                  <a:schemeClr val="tx1"/>
                </a:solidFill>
              </a:rPr>
              <a:t>is not selected.</a:t>
            </a:r>
          </a:p>
          <a:p>
            <a:pPr marL="457200" lvl="2" indent="0">
              <a:buFont typeface="Wingdings" panose="05000000000000000000" pitchFamily="2" charset="2"/>
              <a:buNone/>
            </a:pPr>
            <a:endParaRPr lang="en-US" baseline="0" dirty="0">
              <a:solidFill>
                <a:schemeClr val="tx1"/>
              </a:solidFill>
            </a:endParaRPr>
          </a:p>
          <a:p>
            <a:pPr marL="228600" lvl="1" indent="-228600">
              <a:buFont typeface="+mj-lt"/>
              <a:buAutoNum type="arabicPeriod" startAt="12"/>
            </a:pPr>
            <a:r>
              <a:rPr lang="en-US" baseline="0" dirty="0">
                <a:solidFill>
                  <a:schemeClr val="tx1"/>
                </a:solidFill>
              </a:rPr>
              <a:t>Click </a:t>
            </a:r>
            <a:r>
              <a:rPr lang="en-US" b="1" baseline="0" dirty="0">
                <a:solidFill>
                  <a:schemeClr val="tx1"/>
                </a:solidFill>
              </a:rPr>
              <a:t>OK </a:t>
            </a:r>
            <a:r>
              <a:rPr lang="en-US" baseline="0" dirty="0">
                <a:solidFill>
                  <a:schemeClr val="tx1"/>
                </a:solidFill>
              </a:rPr>
              <a:t>when done.</a:t>
            </a:r>
          </a:p>
        </p:txBody>
      </p:sp>
      <p:sp>
        <p:nvSpPr>
          <p:cNvPr id="4" name="Slide Number Placeholder 3"/>
          <p:cNvSpPr>
            <a:spLocks noGrp="1"/>
          </p:cNvSpPr>
          <p:nvPr>
            <p:ph type="sldNum" sz="quarter" idx="10"/>
          </p:nvPr>
        </p:nvSpPr>
        <p:spPr/>
        <p:txBody>
          <a:bodyPr/>
          <a:lstStyle/>
          <a:p>
            <a:fld id="{C840FDEF-DDE5-42CA-975B-5AC2C3FFCCCF}" type="slidenum">
              <a:rPr lang="en-US" smtClean="0"/>
              <a:t>19</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you should be able to:</a:t>
            </a:r>
          </a:p>
          <a:p>
            <a:endParaRPr lang="en-US" dirty="0"/>
          </a:p>
          <a:p>
            <a:pPr marL="251319" lvl="1" indent="-251319">
              <a:buFont typeface="Arial" panose="020B0604020202020204" pitchFamily="34" charset="0"/>
              <a:buChar char="•"/>
            </a:pPr>
            <a:r>
              <a:rPr lang="en-US" dirty="0"/>
              <a:t>Check that required devices and software for testing with Braille are in place</a:t>
            </a:r>
          </a:p>
          <a:p>
            <a:pPr marL="251319" lvl="1" indent="-251319">
              <a:buFont typeface="Arial" panose="020B0604020202020204" pitchFamily="34" charset="0"/>
              <a:buChar char="•"/>
            </a:pPr>
            <a:r>
              <a:rPr lang="en-US" dirty="0"/>
              <a:t>Confirm that required hardware and software have been set up and configured</a:t>
            </a:r>
          </a:p>
          <a:p>
            <a:pPr marL="251319" lvl="1" indent="-251319">
              <a:buFont typeface="Arial" panose="020B0604020202020204" pitchFamily="34" charset="0"/>
              <a:buChar char="•"/>
            </a:pPr>
            <a:r>
              <a:rPr lang="en-US" dirty="0"/>
              <a:t>Administer tests to students using Braille</a:t>
            </a:r>
          </a:p>
          <a:p>
            <a:pPr marL="251319" lvl="1" indent="-251319">
              <a:buFont typeface="Arial" panose="020B0604020202020204" pitchFamily="34" charset="0"/>
              <a:buChar char="•"/>
            </a:pPr>
            <a:r>
              <a:rPr lang="en-US" dirty="0"/>
              <a:t>Correctly handle emboss requests during testing</a:t>
            </a:r>
          </a:p>
          <a:p>
            <a:pPr marL="251319" lvl="1" indent="-251319">
              <a:buFont typeface="Arial" panose="020B0604020202020204" pitchFamily="34" charset="0"/>
              <a:buChar char="•"/>
            </a:pPr>
            <a:r>
              <a:rPr lang="en-US" dirty="0"/>
              <a:t>Understand how students using Braille sign in to the Student Testing Site and respond to test items</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2</a:t>
            </a:fld>
            <a:endParaRPr lang="en-US" dirty="0"/>
          </a:p>
        </p:txBody>
      </p:sp>
    </p:spTree>
    <p:extLst>
      <p:ext uri="{BB962C8B-B14F-4D97-AF65-F5344CB8AC3E}">
        <p14:creationId xmlns:p14="http://schemas.microsoft.com/office/powerpoint/2010/main" val="421427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You will return to the </a:t>
            </a:r>
            <a:r>
              <a:rPr lang="en-US" sz="1200" b="1" dirty="0">
                <a:solidFill>
                  <a:schemeClr val="tx1"/>
                </a:solidFill>
                <a:ea typeface="Arial" pitchFamily="34" charset="0"/>
                <a:cs typeface="Arial" pitchFamily="34" charset="0"/>
              </a:rPr>
              <a:t>Duxbury Braille Translator </a:t>
            </a:r>
            <a:r>
              <a:rPr lang="en-US" sz="1200" dirty="0">
                <a:solidFill>
                  <a:schemeClr val="tx1"/>
                </a:solidFill>
                <a:ea typeface="Arial" pitchFamily="34" charset="0"/>
                <a:cs typeface="Arial" pitchFamily="34" charset="0"/>
              </a:rPr>
              <a:t>window.</a:t>
            </a:r>
          </a:p>
          <a:p>
            <a:pPr marL="749300" marR="0" lvl="2" indent="-514350" algn="l" defTabSz="914400" rtl="0" eaLnBrk="0" fontAlgn="base" latinLnBrk="0" hangingPunct="0">
              <a:lnSpc>
                <a:spcPct val="100000"/>
              </a:lnSpc>
              <a:spcBef>
                <a:spcPts val="600"/>
              </a:spcBef>
              <a:spcAft>
                <a:spcPts val="0"/>
              </a:spcAft>
              <a:buClr>
                <a:srgbClr val="FFFFFF">
                  <a:lumMod val="65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Go to </a:t>
            </a:r>
            <a:r>
              <a:rPr kumimoji="0" lang="en-US" sz="1200" b="1" i="0" u="none" strike="noStrike" kern="1200" cap="none" spc="0" normalizeH="0" baseline="0" noProof="0" dirty="0">
                <a:ln>
                  <a:noFill/>
                </a:ln>
                <a:solidFill>
                  <a:srgbClr val="4E76A0">
                    <a:lumMod val="75000"/>
                  </a:srgbClr>
                </a:solidFill>
                <a:effectLst/>
                <a:uLnTx/>
                <a:uFillTx/>
                <a:latin typeface="+mn-lt"/>
                <a:cs typeface="Arial" pitchFamily="34" charset="0"/>
              </a:rPr>
              <a:t>Global</a:t>
            </a: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 &gt; </a:t>
            </a:r>
            <a:r>
              <a:rPr kumimoji="0" lang="en-US" sz="1200" b="1" i="0" u="none" strike="noStrike" kern="1200" cap="none" spc="0" normalizeH="0" baseline="0" noProof="0" dirty="0">
                <a:ln>
                  <a:noFill/>
                </a:ln>
                <a:solidFill>
                  <a:srgbClr val="4E76A0">
                    <a:lumMod val="75000"/>
                  </a:srgbClr>
                </a:solidFill>
                <a:effectLst/>
                <a:uLnTx/>
                <a:uFillTx/>
                <a:latin typeface="+mn-lt"/>
                <a:cs typeface="Arial" pitchFamily="34" charset="0"/>
              </a:rPr>
              <a:t>Formatted Braille Importer</a:t>
            </a: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 </a:t>
            </a:r>
          </a:p>
          <a:p>
            <a:pPr marL="749300" marR="0" lvl="2" indent="-514350" algn="l" defTabSz="914400" rtl="0" eaLnBrk="0" fontAlgn="base" latinLnBrk="0" hangingPunct="0">
              <a:lnSpc>
                <a:spcPct val="100000"/>
              </a:lnSpc>
              <a:spcBef>
                <a:spcPts val="600"/>
              </a:spcBef>
              <a:spcAft>
                <a:spcPts val="0"/>
              </a:spcAft>
              <a:buClr>
                <a:srgbClr val="FFFFFF">
                  <a:lumMod val="65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In the </a:t>
            </a:r>
            <a:r>
              <a:rPr kumimoji="0" lang="en-US" sz="1200" b="1" i="1" u="none" strike="noStrike" kern="1200" cap="none" spc="0" normalizeH="0" baseline="0" noProof="0" dirty="0">
                <a:ln>
                  <a:noFill/>
                </a:ln>
                <a:solidFill>
                  <a:srgbClr val="4E76A0">
                    <a:lumMod val="75000"/>
                  </a:srgbClr>
                </a:solidFill>
                <a:effectLst/>
                <a:uLnTx/>
                <a:uFillTx/>
                <a:latin typeface="+mn-lt"/>
                <a:cs typeface="Arial" pitchFamily="34" charset="0"/>
              </a:rPr>
              <a:t>Global: Formatted Braille Importer</a:t>
            </a: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 window that appears, mark the </a:t>
            </a:r>
            <a:r>
              <a:rPr kumimoji="0" lang="en-US" sz="1200" b="1" i="0" u="none" strike="noStrike" kern="1200" cap="none" spc="0" normalizeH="0" baseline="0" noProof="0" dirty="0">
                <a:ln>
                  <a:noFill/>
                </a:ln>
                <a:solidFill>
                  <a:srgbClr val="4E76A0">
                    <a:lumMod val="75000"/>
                  </a:srgbClr>
                </a:solidFill>
                <a:effectLst/>
                <a:uLnTx/>
                <a:uFillTx/>
                <a:latin typeface="+mn-lt"/>
                <a:cs typeface="Arial" pitchFamily="34" charset="0"/>
              </a:rPr>
              <a:t>Read formatted Braille without interpretation </a:t>
            </a: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checkbox and click </a:t>
            </a:r>
            <a:r>
              <a:rPr kumimoji="0" lang="en-US" sz="1200" b="1" i="0" u="none" strike="noStrike" kern="1200" cap="none" spc="0" normalizeH="0" baseline="0" noProof="0" dirty="0">
                <a:ln>
                  <a:noFill/>
                </a:ln>
                <a:solidFill>
                  <a:srgbClr val="4E76A0">
                    <a:lumMod val="75000"/>
                  </a:srgbClr>
                </a:solidFill>
                <a:effectLst/>
                <a:uLnTx/>
                <a:uFillTx/>
                <a:latin typeface="+mn-lt"/>
                <a:cs typeface="Arial" pitchFamily="34" charset="0"/>
              </a:rPr>
              <a:t>OK</a:t>
            </a:r>
            <a:r>
              <a:rPr kumimoji="0" lang="en-US" sz="1200" b="0" i="0" u="none" strike="noStrike" kern="1200" cap="none" spc="0" normalizeH="0" baseline="0" noProof="0" dirty="0">
                <a:ln>
                  <a:noFill/>
                </a:ln>
                <a:solidFill>
                  <a:srgbClr val="4E76A0">
                    <a:lumMod val="75000"/>
                  </a:srgbClr>
                </a:solidFill>
                <a:effectLst/>
                <a:uLnTx/>
                <a:uFillTx/>
                <a:latin typeface="+mn-lt"/>
                <a:cs typeface="Arial" pitchFamily="34" charset="0"/>
              </a:rPr>
              <a:t>.</a:t>
            </a:r>
            <a:endParaRPr lang="en-US" sz="1200" dirty="0">
              <a:solidFill>
                <a:schemeClr val="tx1"/>
              </a:solidFill>
              <a:latin typeface="+mn-lt"/>
              <a:ea typeface="Arial" pitchFamily="34" charset="0"/>
              <a:cs typeface="Arial" pitchFamily="34" charset="0"/>
            </a:endParaRP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Select </a:t>
            </a:r>
            <a:r>
              <a:rPr lang="en-US" sz="1200" b="1" dirty="0">
                <a:solidFill>
                  <a:schemeClr val="tx1"/>
                </a:solidFill>
                <a:ea typeface="Arial" pitchFamily="34" charset="0"/>
                <a:cs typeface="Arial" pitchFamily="34" charset="0"/>
              </a:rPr>
              <a:t>File &gt; Emboss</a:t>
            </a:r>
            <a:r>
              <a:rPr lang="en-US" sz="1200" dirty="0">
                <a:solidFill>
                  <a:schemeClr val="tx1"/>
                </a:solidFill>
                <a:ea typeface="Arial" pitchFamily="34" charset="0"/>
                <a:cs typeface="Arial" pitchFamily="34" charset="0"/>
              </a:rPr>
              <a:t>. The </a:t>
            </a:r>
            <a:r>
              <a:rPr lang="en-US" sz="1200" b="1" dirty="0">
                <a:solidFill>
                  <a:schemeClr val="tx1"/>
                </a:solidFill>
                <a:ea typeface="Arial" pitchFamily="34" charset="0"/>
                <a:cs typeface="Arial" pitchFamily="34" charset="0"/>
              </a:rPr>
              <a:t>File: Emboss </a:t>
            </a:r>
            <a:r>
              <a:rPr lang="en-US" sz="1200" dirty="0">
                <a:solidFill>
                  <a:schemeClr val="tx1"/>
                </a:solidFill>
                <a:ea typeface="Arial" pitchFamily="34" charset="0"/>
                <a:cs typeface="Arial" pitchFamily="34" charset="0"/>
              </a:rPr>
              <a:t>window appears.</a:t>
            </a: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Ensure that only one copy is being embossed, the page range is set to </a:t>
            </a:r>
            <a:r>
              <a:rPr lang="en-US" sz="1200" b="1" dirty="0">
                <a:solidFill>
                  <a:schemeClr val="tx1"/>
                </a:solidFill>
                <a:ea typeface="Arial" pitchFamily="34" charset="0"/>
                <a:cs typeface="Arial" pitchFamily="34" charset="0"/>
              </a:rPr>
              <a:t>All</a:t>
            </a:r>
            <a:r>
              <a:rPr lang="en-US" sz="1200" dirty="0">
                <a:solidFill>
                  <a:schemeClr val="tx1"/>
                </a:solidFill>
                <a:ea typeface="Arial" pitchFamily="34" charset="0"/>
                <a:cs typeface="Arial" pitchFamily="34" charset="0"/>
              </a:rPr>
              <a:t>, and the </a:t>
            </a:r>
            <a:r>
              <a:rPr lang="en-US" sz="1200" dirty="0" err="1">
                <a:solidFill>
                  <a:schemeClr val="tx1"/>
                </a:solidFill>
                <a:ea typeface="Arial" pitchFamily="34" charset="0"/>
                <a:cs typeface="Arial" pitchFamily="34" charset="0"/>
              </a:rPr>
              <a:t>Brailler</a:t>
            </a:r>
            <a:r>
              <a:rPr lang="en-US" sz="1200" dirty="0">
                <a:solidFill>
                  <a:schemeClr val="tx1"/>
                </a:solidFill>
                <a:ea typeface="Arial" pitchFamily="34" charset="0"/>
                <a:cs typeface="Arial" pitchFamily="34" charset="0"/>
              </a:rPr>
              <a:t> Device is set to the ViewPlus embosser you wish to use.</a:t>
            </a: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Click </a:t>
            </a:r>
            <a:r>
              <a:rPr lang="en-US" sz="1200" b="1" dirty="0">
                <a:solidFill>
                  <a:schemeClr val="tx1"/>
                </a:solidFill>
                <a:ea typeface="Arial" pitchFamily="34" charset="0"/>
                <a:cs typeface="Arial" pitchFamily="34" charset="0"/>
              </a:rPr>
              <a:t>OK </a:t>
            </a:r>
            <a:r>
              <a:rPr lang="en-US" sz="1200" dirty="0">
                <a:solidFill>
                  <a:schemeClr val="tx1"/>
                </a:solidFill>
                <a:ea typeface="Arial" pitchFamily="34" charset="0"/>
                <a:cs typeface="Arial" pitchFamily="34" charset="0"/>
              </a:rPr>
              <a:t>to emboss.</a:t>
            </a: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Confirm that the embossed braille output is correct and that no braille text is cut off or printed beyond the edge of the page. If it is correct, then you are ready to print BRF files.</a:t>
            </a:r>
            <a:endParaRPr lang="en-US" b="1"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20</a:t>
            </a:fld>
            <a:endParaRPr lang="en-US" altLang="en-US" dirty="0">
              <a:latin typeface="Arial" panose="020B0604020202020204" pitchFamily="34" charset="0"/>
            </a:endParaRPr>
          </a:p>
        </p:txBody>
      </p:sp>
    </p:spTree>
    <p:extLst>
      <p:ext uri="{BB962C8B-B14F-4D97-AF65-F5344CB8AC3E}">
        <p14:creationId xmlns:p14="http://schemas.microsoft.com/office/powerpoint/2010/main" val="428756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fontAlgn="base">
              <a:spcBef>
                <a:spcPts val="600"/>
              </a:spcBef>
              <a:buClr>
                <a:schemeClr val="bg1">
                  <a:lumMod val="65000"/>
                </a:schemeClr>
              </a:buClr>
              <a:buFont typeface="+mj-lt"/>
              <a:buNone/>
              <a:defRPr/>
            </a:pPr>
            <a:r>
              <a:rPr lang="en-US" b="0" dirty="0">
                <a:solidFill>
                  <a:schemeClr val="tx1"/>
                </a:solidFill>
                <a:ea typeface="Arial" pitchFamily="34" charset="0"/>
                <a:cs typeface="Arial" pitchFamily="34" charset="0"/>
              </a:rPr>
              <a:t>This slide contains a video walkthrough</a:t>
            </a:r>
            <a:r>
              <a:rPr lang="en-US" b="0" baseline="0" dirty="0">
                <a:solidFill>
                  <a:schemeClr val="tx1"/>
                </a:solidFill>
                <a:ea typeface="Arial" pitchFamily="34" charset="0"/>
                <a:cs typeface="Arial" pitchFamily="34" charset="0"/>
              </a:rPr>
              <a:t> showing how to install and configure Duxbury Braille Translator for embossing BRF files.</a:t>
            </a:r>
            <a:endParaRPr lang="en-US" b="0"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21</a:t>
            </a:fld>
            <a:endParaRPr lang="en-US" altLang="en-US" dirty="0">
              <a:latin typeface="Arial" panose="020B0604020202020204" pitchFamily="34" charset="0"/>
            </a:endParaRPr>
          </a:p>
        </p:txBody>
      </p:sp>
    </p:spTree>
    <p:extLst>
      <p:ext uri="{BB962C8B-B14F-4D97-AF65-F5344CB8AC3E}">
        <p14:creationId xmlns:p14="http://schemas.microsoft.com/office/powerpoint/2010/main" val="428756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administering tests to students with Braille, TAs should confirm that their Technology Coordinator has installed and configured the Secure Browser and JAWS on all devices</a:t>
            </a:r>
            <a:r>
              <a:rPr lang="en-US" baseline="0" dirty="0"/>
              <a:t> to be used by students testing with Braille. </a:t>
            </a:r>
          </a:p>
          <a:p>
            <a:endParaRPr lang="en-US" b="0" u="none" baseline="0" dirty="0"/>
          </a:p>
          <a:p>
            <a:pPr marL="0" marR="0" indent="0" algn="l" defTabSz="966612" rtl="0" eaLnBrk="1" fontAlgn="auto" latinLnBrk="0" hangingPunct="1">
              <a:lnSpc>
                <a:spcPct val="100000"/>
              </a:lnSpc>
              <a:spcBef>
                <a:spcPts val="0"/>
              </a:spcBef>
              <a:spcAft>
                <a:spcPts val="0"/>
              </a:spcAft>
              <a:buClrTx/>
              <a:buSzTx/>
              <a:buFontTx/>
              <a:buNone/>
              <a:tabLst/>
              <a:defRPr/>
            </a:pPr>
            <a:r>
              <a:rPr lang="en-US" b="0" u="none" baseline="0" dirty="0"/>
              <a:t>JAWS must be configured according to the detailed instructions in the </a:t>
            </a:r>
            <a:r>
              <a:rPr lang="en-US" b="0" i="1" u="none" baseline="0" dirty="0"/>
              <a:t>Braille Requirements and Testing Manual</a:t>
            </a:r>
            <a:r>
              <a:rPr lang="en-US" b="0" u="none" baseline="0" dirty="0"/>
              <a:t>. If JAWS is not configured, it will not work properly during test administration. </a:t>
            </a:r>
            <a:r>
              <a:rPr lang="en-US" sz="1200" dirty="0"/>
              <a:t>Prior to launching the Secure Browser, you can also adjust JAWS voice settings for students based on their individual needs. Students should take practice tests using JAWS so they can determine whether these settings need to be adjusted.</a:t>
            </a:r>
          </a:p>
          <a:p>
            <a:endParaRPr lang="en-US" b="0" u="none" dirty="0"/>
          </a:p>
          <a:p>
            <a:r>
              <a:rPr lang="en-US" b="0" u="none" dirty="0"/>
              <a:t>In the next few slides, we will walk through required configuration of software on student testing devices. The following examples are</a:t>
            </a:r>
            <a:r>
              <a:rPr lang="en-US" b="0" u="none" baseline="0" dirty="0"/>
              <a:t> applicable for installing JAWS 17, 18, and 2018. Users upgrading from JAWS 17 to 18 or 2018 also have the option to migrate all of their customized settings directly into their new version of JAWS. See the Freedom Scientific website for details.</a:t>
            </a:r>
          </a:p>
          <a:p>
            <a:endParaRPr lang="en-US" b="0" u="none" baseline="0" dirty="0"/>
          </a:p>
          <a:p>
            <a:r>
              <a:rPr lang="en-US" b="0" u="none" baseline="0" dirty="0"/>
              <a:t>For information on previous versions of JAWS software, please consult the </a:t>
            </a:r>
            <a:r>
              <a:rPr lang="en-US" b="0" i="1" u="none" baseline="0" dirty="0"/>
              <a:t>Braille Requirements and Testing Manual</a:t>
            </a:r>
            <a:r>
              <a:rPr lang="en-US" b="0" u="none" baseline="0" dirty="0"/>
              <a:t>. </a:t>
            </a:r>
            <a:endParaRPr lang="en-US" b="0" u="none" dirty="0"/>
          </a:p>
        </p:txBody>
      </p:sp>
      <p:sp>
        <p:nvSpPr>
          <p:cNvPr id="4" name="Slide Number Placeholder 3"/>
          <p:cNvSpPr>
            <a:spLocks noGrp="1"/>
          </p:cNvSpPr>
          <p:nvPr>
            <p:ph type="sldNum" sz="quarter" idx="10"/>
          </p:nvPr>
        </p:nvSpPr>
        <p:spPr/>
        <p:txBody>
          <a:bodyPr/>
          <a:lstStyle/>
          <a:p>
            <a:fld id="{C840FDEF-DDE5-42CA-975B-5AC2C3FFCCCF}" type="slidenum">
              <a:rPr lang="en-US" smtClean="0"/>
              <a:t>22</a:t>
            </a:fld>
            <a:endParaRPr lang="en-US"/>
          </a:p>
        </p:txBody>
      </p:sp>
    </p:spTree>
    <p:extLst>
      <p:ext uri="{BB962C8B-B14F-4D97-AF65-F5344CB8AC3E}">
        <p14:creationId xmlns:p14="http://schemas.microsoft.com/office/powerpoint/2010/main" val="3421804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use the Secure Browser to log in to the Student Interface. Visit the Hawai'i </a:t>
            </a:r>
            <a:r>
              <a:rPr lang="en-US" baseline="0" dirty="0"/>
              <a:t>portal for more information on downloading and installing the Secure Browser. </a:t>
            </a:r>
            <a:r>
              <a:rPr lang="en-US" b="0" u="none" dirty="0"/>
              <a:t>JAWS is available on</a:t>
            </a:r>
            <a:r>
              <a:rPr lang="en-US" b="0" u="none" baseline="0" dirty="0"/>
              <a:t> the Freedom Scientific website</a:t>
            </a:r>
            <a:r>
              <a:rPr lang="en-US" b="0" u="none"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t>23</a:t>
            </a:fld>
            <a:endParaRPr lang="en-US"/>
          </a:p>
        </p:txBody>
      </p:sp>
    </p:spTree>
    <p:extLst>
      <p:ext uri="{BB962C8B-B14F-4D97-AF65-F5344CB8AC3E}">
        <p14:creationId xmlns:p14="http://schemas.microsoft.com/office/powerpoint/2010/main" val="342180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configuring student software is to ensure that JAWS </a:t>
            </a:r>
            <a:r>
              <a:rPr lang="en-US" baseline="0" dirty="0"/>
              <a:t>recognizes the Secure Browser. To perform this task:</a:t>
            </a:r>
            <a:endParaRPr lang="en-US" dirty="0"/>
          </a:p>
          <a:p>
            <a:endParaRPr lang="en-US" dirty="0"/>
          </a:p>
          <a:p>
            <a:pPr marL="241653" indent="-241653">
              <a:buFont typeface="+mj-lt"/>
              <a:buAutoNum type="arabicPeriod"/>
            </a:pPr>
            <a:r>
              <a:rPr lang="en-US" dirty="0"/>
              <a:t>First, open the JAWS </a:t>
            </a:r>
            <a:r>
              <a:rPr lang="en-US" b="1" dirty="0"/>
              <a:t>ConfigNames.ini</a:t>
            </a:r>
            <a:r>
              <a:rPr lang="en-US" dirty="0"/>
              <a:t> file. You can get to this file from the Start Menu by clicking: </a:t>
            </a:r>
            <a:r>
              <a:rPr lang="en-US" b="1" dirty="0"/>
              <a:t>Start &gt; All Programs &gt; JAWS 2018 &gt; Explore JAWS &gt; Explore Shared Settings.</a:t>
            </a:r>
            <a:br>
              <a:rPr lang="en-US" b="1" dirty="0"/>
            </a:br>
            <a:r>
              <a:rPr lang="en-US" b="0" dirty="0"/>
              <a:t>If you are using JAWS</a:t>
            </a:r>
            <a:r>
              <a:rPr lang="en-US" b="0" baseline="0" dirty="0"/>
              <a:t> 17, then simply change “JAWS 2018” to “JAWS 17.”</a:t>
            </a:r>
            <a:endParaRPr lang="en-US" b="0" dirty="0"/>
          </a:p>
          <a:p>
            <a:pPr marL="241653" indent="-241653">
              <a:buFont typeface="+mj-lt"/>
              <a:buAutoNum type="arabicPeriod"/>
            </a:pPr>
            <a:endParaRPr lang="en-US" b="1" dirty="0"/>
          </a:p>
          <a:p>
            <a:pPr marL="241653" indent="-241653">
              <a:buFont typeface="+mj-lt"/>
              <a:buAutoNum type="arabicPeriod"/>
            </a:pPr>
            <a:r>
              <a:rPr lang="en-US" dirty="0"/>
              <a:t>In the </a:t>
            </a:r>
            <a:r>
              <a:rPr lang="en-US" b="1" dirty="0"/>
              <a:t>ConfigNames.ini</a:t>
            </a:r>
            <a:r>
              <a:rPr lang="en-US" dirty="0"/>
              <a:t> file, locate the line of text containing </a:t>
            </a:r>
            <a:r>
              <a:rPr lang="en-US" b="1" dirty="0"/>
              <a:t>firefox:3=</a:t>
            </a:r>
            <a:r>
              <a:rPr lang="en-US" b="1" dirty="0" err="1"/>
              <a:t>firefox</a:t>
            </a:r>
            <a:r>
              <a:rPr lang="en-US" dirty="0"/>
              <a:t>. </a:t>
            </a:r>
          </a:p>
          <a:p>
            <a:pPr marL="241653" indent="-241653">
              <a:buFont typeface="+mj-lt"/>
              <a:buAutoNum type="arabicPeriod"/>
            </a:pPr>
            <a:endParaRPr lang="en-US" dirty="0"/>
          </a:p>
          <a:p>
            <a:pPr marL="241653" indent="-241653">
              <a:buFont typeface="+mj-lt"/>
              <a:buAutoNum type="arabicPeriod"/>
            </a:pPr>
            <a:r>
              <a:rPr lang="en-US" dirty="0"/>
              <a:t>At the end of this line, press </a:t>
            </a:r>
            <a:r>
              <a:rPr lang="en-US" b="1" dirty="0"/>
              <a:t>Enter</a:t>
            </a:r>
            <a:r>
              <a:rPr lang="en-US" dirty="0"/>
              <a:t> and type </a:t>
            </a:r>
            <a:r>
              <a:rPr lang="en-US" b="1" dirty="0" err="1"/>
              <a:t>HISecureBrowser</a:t>
            </a:r>
            <a:r>
              <a:rPr lang="en-US" b="1" dirty="0"/>
              <a:t>=Firefox</a:t>
            </a:r>
            <a:r>
              <a:rPr lang="en-US" b="0" dirty="0"/>
              <a:t>,</a:t>
            </a:r>
            <a:r>
              <a:rPr lang="en-US" b="0" baseline="0" dirty="0"/>
              <a:t> where </a:t>
            </a:r>
            <a:r>
              <a:rPr lang="en-US" b="0" baseline="0" dirty="0" err="1"/>
              <a:t>HISecureBrowser</a:t>
            </a:r>
            <a:r>
              <a:rPr lang="en-US" b="0" baseline="0" dirty="0"/>
              <a:t> is the exact name of the Secure Browser found on the desktop.</a:t>
            </a:r>
          </a:p>
          <a:p>
            <a:pPr marL="241653" indent="-241653">
              <a:buFont typeface="+mj-lt"/>
              <a:buAutoNum type="arabicPeriod"/>
            </a:pPr>
            <a:endParaRPr lang="en-US" b="0" dirty="0"/>
          </a:p>
          <a:p>
            <a:pPr marL="241653" indent="-241653">
              <a:buFont typeface="+mj-lt"/>
              <a:buAutoNum type="arabicPeriod"/>
            </a:pPr>
            <a:r>
              <a:rPr lang="en-US" dirty="0"/>
              <a:t>When you are finished, save the file.</a:t>
            </a:r>
          </a:p>
        </p:txBody>
      </p:sp>
      <p:sp>
        <p:nvSpPr>
          <p:cNvPr id="4" name="Slide Number Placeholder 3"/>
          <p:cNvSpPr>
            <a:spLocks noGrp="1"/>
          </p:cNvSpPr>
          <p:nvPr>
            <p:ph type="sldNum" sz="quarter" idx="10"/>
          </p:nvPr>
        </p:nvSpPr>
        <p:spPr/>
        <p:txBody>
          <a:bodyPr/>
          <a:lstStyle/>
          <a:p>
            <a:fld id="{C840FDEF-DDE5-42CA-975B-5AC2C3FFCCCF}" type="slidenum">
              <a:rPr lang="en-US" smtClean="0"/>
              <a:t>24</a:t>
            </a:fld>
            <a:endParaRPr lang="en-US"/>
          </a:p>
        </p:txBody>
      </p:sp>
    </p:spTree>
    <p:extLst>
      <p:ext uri="{BB962C8B-B14F-4D97-AF65-F5344CB8AC3E}">
        <p14:creationId xmlns:p14="http://schemas.microsoft.com/office/powerpoint/2010/main" val="3656645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fontAlgn="base">
              <a:spcBef>
                <a:spcPts val="600"/>
              </a:spcBef>
              <a:buClr>
                <a:schemeClr val="bg1">
                  <a:lumMod val="65000"/>
                </a:schemeClr>
              </a:buClr>
              <a:buFont typeface="+mj-lt"/>
              <a:buNone/>
              <a:defRPr/>
            </a:pPr>
            <a:r>
              <a:rPr lang="en-US" b="0" dirty="0">
                <a:solidFill>
                  <a:schemeClr val="tx1"/>
                </a:solidFill>
                <a:ea typeface="Arial" pitchFamily="34" charset="0"/>
                <a:cs typeface="Arial" pitchFamily="34" charset="0"/>
              </a:rPr>
              <a:t>This slide contains a video walkthrough</a:t>
            </a:r>
            <a:r>
              <a:rPr lang="en-US" b="0" baseline="0" dirty="0">
                <a:solidFill>
                  <a:schemeClr val="tx1"/>
                </a:solidFill>
                <a:ea typeface="Arial" pitchFamily="34" charset="0"/>
                <a:cs typeface="Arial" pitchFamily="34" charset="0"/>
              </a:rPr>
              <a:t> showing how to configure JAWS to recognize the Secure Browser. Please note that the JAWS version in this video may differ that your software. </a:t>
            </a:r>
            <a:endParaRPr lang="en-US" b="0"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25</a:t>
            </a:fld>
            <a:endParaRPr lang="en-US" altLang="en-US" dirty="0">
              <a:latin typeface="Arial" panose="020B0604020202020204" pitchFamily="34" charset="0"/>
            </a:endParaRPr>
          </a:p>
        </p:txBody>
      </p:sp>
    </p:spTree>
    <p:extLst>
      <p:ext uri="{BB962C8B-B14F-4D97-AF65-F5344CB8AC3E}">
        <p14:creationId xmlns:p14="http://schemas.microsoft.com/office/powerpoint/2010/main" val="4287567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n-US" sz="1200" dirty="0"/>
              <a:t>In order for students to use contracted or uncontracted Literary Braille with their RBD, the correct JAWS settings must be applied prior to launching the Secure Browser. The following instructions can be used to perform this task using JAWS 17 or 18.</a:t>
            </a:r>
            <a:r>
              <a:rPr lang="en-US" sz="1200" baseline="0" dirty="0"/>
              <a:t> For information on applying these settings for older versions of JAWS, please consult the </a:t>
            </a:r>
            <a:r>
              <a:rPr lang="en-US" b="0" i="1" u="none" baseline="0" dirty="0"/>
              <a:t>Braille Requirements and Testing Manual</a:t>
            </a:r>
            <a:r>
              <a:rPr lang="en-US" b="0" u="none" baseline="0" dirty="0"/>
              <a:t>.</a:t>
            </a:r>
            <a:endParaRPr lang="en-US" b="0" u="none" dirty="0"/>
          </a:p>
          <a:p>
            <a:endParaRPr lang="en-US" sz="1200" dirty="0"/>
          </a:p>
          <a:p>
            <a:pPr marL="241653" indent="-241653">
              <a:buFont typeface="+mj-lt"/>
              <a:buAutoNum type="arabicPeriod"/>
            </a:pPr>
            <a:r>
              <a:rPr lang="en-US" sz="1200" dirty="0"/>
              <a:t>First, open JAWS and go to </a:t>
            </a:r>
            <a:r>
              <a:rPr lang="en-US" sz="1200" b="1" dirty="0"/>
              <a:t>Utilities &gt; Settings Center</a:t>
            </a:r>
            <a:r>
              <a:rPr lang="en-US" sz="1200" dirty="0"/>
              <a:t>. The Settings Center window opens.</a:t>
            </a:r>
          </a:p>
          <a:p>
            <a:pPr marL="241653" indent="-241653">
              <a:buFont typeface="+mj-lt"/>
              <a:buAutoNum type="arabicPeriod"/>
            </a:pPr>
            <a:r>
              <a:rPr lang="en-US" sz="1200" dirty="0"/>
              <a:t>From the </a:t>
            </a:r>
            <a:r>
              <a:rPr lang="en-US" sz="1200" b="1" dirty="0"/>
              <a:t>Application</a:t>
            </a:r>
            <a:r>
              <a:rPr lang="en-US" sz="1200" dirty="0"/>
              <a:t> drop-down list at the top of the window, select </a:t>
            </a:r>
            <a:r>
              <a:rPr lang="en-US" sz="1200" b="1" dirty="0"/>
              <a:t>Firefox</a:t>
            </a:r>
            <a:r>
              <a:rPr lang="en-US" sz="1200" dirty="0"/>
              <a:t>.</a:t>
            </a:r>
          </a:p>
          <a:p>
            <a:pPr marL="0" marR="0" lvl="0" indent="0" algn="l" defTabSz="914400" rtl="0" eaLnBrk="0" fontAlgn="base" latinLnBrk="0" hangingPunct="0">
              <a:lnSpc>
                <a:spcPct val="100000"/>
              </a:lnSpc>
              <a:spcBef>
                <a:spcPts val="600"/>
              </a:spcBef>
              <a:spcAft>
                <a:spcPts val="0"/>
              </a:spcAft>
              <a:buClr>
                <a:srgbClr val="FFFFFF">
                  <a:lumMod val="65000"/>
                </a:srgbClr>
              </a:buClr>
              <a:buSzTx/>
              <a:buFont typeface="+mj-lt"/>
              <a:buNone/>
              <a:tabLst/>
              <a:defRPr/>
            </a:pPr>
            <a:r>
              <a:rPr kumimoji="0" lang="en-US" sz="2000" b="0" i="0" u="none" strike="noStrike" kern="1200" cap="none" spc="0" normalizeH="0" baseline="0" noProof="0" dirty="0">
                <a:ln>
                  <a:noFill/>
                </a:ln>
                <a:solidFill>
                  <a:srgbClr val="4E76A0">
                    <a:lumMod val="75000"/>
                  </a:srgbClr>
                </a:solidFill>
                <a:effectLst/>
                <a:uLnTx/>
                <a:uFillTx/>
                <a:latin typeface="Arial"/>
              </a:rPr>
              <a:t>3.    If you are using JAWS 17 or later, expand the </a:t>
            </a:r>
            <a:r>
              <a:rPr kumimoji="0" lang="en-US" sz="2000" b="0" i="1" u="none" strike="noStrike" kern="1200" cap="none" spc="0" normalizeH="0" baseline="0" noProof="0" dirty="0">
                <a:ln>
                  <a:noFill/>
                </a:ln>
                <a:solidFill>
                  <a:srgbClr val="4E76A0">
                    <a:lumMod val="75000"/>
                  </a:srgbClr>
                </a:solidFill>
                <a:effectLst/>
                <a:uLnTx/>
                <a:uFillTx/>
                <a:latin typeface="Arial"/>
              </a:rPr>
              <a:t>Braille</a:t>
            </a:r>
            <a:r>
              <a:rPr kumimoji="0" lang="en-US" sz="2000" b="0" i="0" u="none" strike="noStrike" kern="1200" cap="none" spc="0" normalizeH="0" baseline="0" noProof="0" dirty="0">
                <a:ln>
                  <a:noFill/>
                </a:ln>
                <a:solidFill>
                  <a:srgbClr val="4E76A0">
                    <a:lumMod val="75000"/>
                  </a:srgbClr>
                </a:solidFill>
                <a:effectLst/>
                <a:uLnTx/>
                <a:uFillTx/>
                <a:latin typeface="Arial"/>
              </a:rPr>
              <a:t> settings, </a:t>
            </a:r>
            <a:r>
              <a:rPr kumimoji="0" lang="en-US" sz="2000" b="0" i="1" u="none" strike="noStrike" kern="1200" cap="none" spc="0" normalizeH="0" baseline="0" noProof="0" dirty="0">
                <a:ln>
                  <a:noFill/>
                </a:ln>
                <a:solidFill>
                  <a:srgbClr val="4E76A0">
                    <a:lumMod val="75000"/>
                  </a:srgbClr>
                </a:solidFill>
                <a:effectLst/>
                <a:uLnTx/>
                <a:uFillTx/>
                <a:latin typeface="Arial"/>
              </a:rPr>
              <a:t>General</a:t>
            </a:r>
            <a:r>
              <a:rPr kumimoji="0" lang="en-US" sz="2000" b="0" i="0" u="none" strike="noStrike" kern="1200" cap="none" spc="0" normalizeH="0" baseline="0" noProof="0" dirty="0">
                <a:ln>
                  <a:noFill/>
                </a:ln>
                <a:solidFill>
                  <a:srgbClr val="4E76A0">
                    <a:lumMod val="75000"/>
                  </a:srgbClr>
                </a:solidFill>
                <a:effectLst/>
                <a:uLnTx/>
                <a:uFillTx/>
                <a:latin typeface="Arial"/>
              </a:rPr>
              <a:t> sub-settings, and </a:t>
            </a:r>
            <a:r>
              <a:rPr kumimoji="0" lang="en-US" sz="2000" b="0" i="1" u="none" strike="noStrike" kern="1200" cap="none" spc="0" normalizeH="0" baseline="0" noProof="0" dirty="0">
                <a:ln>
                  <a:noFill/>
                </a:ln>
                <a:solidFill>
                  <a:srgbClr val="4E76A0">
                    <a:lumMod val="75000"/>
                  </a:srgbClr>
                </a:solidFill>
                <a:effectLst/>
                <a:uLnTx/>
                <a:uFillTx/>
                <a:latin typeface="Arial"/>
              </a:rPr>
              <a:t>Translation</a:t>
            </a:r>
            <a:r>
              <a:rPr kumimoji="0" lang="en-US" sz="2000" b="0" i="0" u="none" strike="noStrike" kern="1200" cap="none" spc="0" normalizeH="0" baseline="0" noProof="0" dirty="0">
                <a:ln>
                  <a:noFill/>
                </a:ln>
                <a:solidFill>
                  <a:srgbClr val="4E76A0">
                    <a:lumMod val="75000"/>
                  </a:srgbClr>
                </a:solidFill>
                <a:effectLst/>
                <a:uLnTx/>
                <a:uFillTx/>
                <a:latin typeface="Arial"/>
              </a:rPr>
              <a:t> sub-settings in the </a:t>
            </a:r>
            <a:r>
              <a:rPr kumimoji="0" lang="en-US" sz="2000" b="0" i="1" u="none" strike="noStrike" kern="1200" cap="none" spc="0" normalizeH="0" baseline="0" noProof="0" dirty="0">
                <a:ln>
                  <a:noFill/>
                </a:ln>
                <a:solidFill>
                  <a:srgbClr val="4E76A0">
                    <a:lumMod val="75000"/>
                  </a:srgbClr>
                </a:solidFill>
                <a:effectLst/>
                <a:uLnTx/>
                <a:uFillTx/>
                <a:latin typeface="Arial"/>
              </a:rPr>
              <a:t>Search for settings</a:t>
            </a:r>
            <a:r>
              <a:rPr kumimoji="0" lang="en-US" sz="2000" b="0" i="0" u="none" strike="noStrike" kern="1200" cap="none" spc="0" normalizeH="0" baseline="0" noProof="0" dirty="0">
                <a:ln>
                  <a:noFill/>
                </a:ln>
                <a:solidFill>
                  <a:srgbClr val="4E76A0">
                    <a:lumMod val="75000"/>
                  </a:srgbClr>
                </a:solidFill>
                <a:effectLst/>
                <a:uLnTx/>
                <a:uFillTx/>
                <a:latin typeface="Arial"/>
              </a:rPr>
              <a:t> panel on the left. The </a:t>
            </a:r>
            <a:r>
              <a:rPr kumimoji="0" lang="en-US" sz="2000" b="1" i="1" u="none" strike="noStrike" kern="1200" cap="none" spc="0" normalizeH="0" baseline="0" noProof="0" dirty="0">
                <a:ln>
                  <a:noFill/>
                </a:ln>
                <a:solidFill>
                  <a:srgbClr val="4E76A0">
                    <a:lumMod val="75000"/>
                  </a:srgbClr>
                </a:solidFill>
                <a:effectLst/>
                <a:uLnTx/>
                <a:uFillTx/>
                <a:latin typeface="Arial"/>
              </a:rPr>
              <a:t>Settings Center</a:t>
            </a:r>
            <a:r>
              <a:rPr kumimoji="0" lang="en-US" sz="2000" b="0" i="0" u="none" strike="noStrike" kern="1200" cap="none" spc="0" normalizeH="0" baseline="0" noProof="0" dirty="0">
                <a:ln>
                  <a:noFill/>
                </a:ln>
                <a:solidFill>
                  <a:srgbClr val="4E76A0">
                    <a:lumMod val="75000"/>
                  </a:srgbClr>
                </a:solidFill>
                <a:effectLst/>
                <a:uLnTx/>
                <a:uFillTx/>
                <a:latin typeface="Arial"/>
              </a:rPr>
              <a:t> window displays the options for Braille Translation.</a:t>
            </a:r>
          </a:p>
          <a:p>
            <a:pPr marL="968756" marR="0" lvl="1" indent="-406400" algn="l" defTabSz="914400" rtl="0" eaLnBrk="0" fontAlgn="base" latinLnBrk="0" hangingPunct="0">
              <a:lnSpc>
                <a:spcPct val="100000"/>
              </a:lnSpc>
              <a:spcBef>
                <a:spcPts val="600"/>
              </a:spcBef>
              <a:spcAft>
                <a:spcPts val="0"/>
              </a:spcAft>
              <a:buClr>
                <a:srgbClr val="FFFFFF">
                  <a:lumMod val="6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In the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Translation </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section, verify the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Language </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drop-down list is set to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English – United States</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.1</a:t>
            </a:r>
          </a:p>
          <a:p>
            <a:pPr marL="968756" marR="0" lvl="1" indent="-406400" algn="l" defTabSz="914400" rtl="0" eaLnBrk="0" fontAlgn="base" latinLnBrk="0" hangingPunct="0">
              <a:lnSpc>
                <a:spcPct val="100000"/>
              </a:lnSpc>
              <a:spcBef>
                <a:spcPts val="600"/>
              </a:spcBef>
              <a:spcAft>
                <a:spcPts val="0"/>
              </a:spcAft>
              <a:buClr>
                <a:srgbClr val="FFFFFF">
                  <a:lumMod val="6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For students who prefer contracted Braille, select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Unified English Braille Grade 2 </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from both the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Input </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and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Output</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 drop-down lists.</a:t>
            </a:r>
          </a:p>
          <a:p>
            <a:pPr marL="968756" marR="0" lvl="1" indent="-406400" algn="l" defTabSz="914400" rtl="0" eaLnBrk="0" fontAlgn="base" latinLnBrk="0" hangingPunct="0">
              <a:lnSpc>
                <a:spcPct val="100000"/>
              </a:lnSpc>
              <a:spcBef>
                <a:spcPts val="600"/>
              </a:spcBef>
              <a:spcAft>
                <a:spcPts val="0"/>
              </a:spcAft>
              <a:buClr>
                <a:srgbClr val="FFFFFF">
                  <a:lumMod val="6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For students who prefer uncontracted Braille, select </a:t>
            </a:r>
            <a:r>
              <a:rPr kumimoji="0" lang="en-US" sz="1800" b="1" i="0" u="none" strike="noStrike" kern="1200" cap="none" spc="0" normalizeH="0" baseline="0" noProof="0" dirty="0">
                <a:ln>
                  <a:noFill/>
                </a:ln>
                <a:solidFill>
                  <a:srgbClr val="4E76A0">
                    <a:lumMod val="75000"/>
                  </a:srgbClr>
                </a:solidFill>
                <a:effectLst/>
                <a:uLnTx/>
                <a:uFillTx/>
                <a:latin typeface="Arial"/>
                <a:cs typeface="Arial" pitchFamily="34" charset="0"/>
              </a:rPr>
              <a:t>Unified English Braille Grade 1 </a:t>
            </a:r>
            <a:r>
              <a:rPr kumimoji="0" lang="en-US" sz="1800" b="0" i="0" u="none" strike="noStrike" kern="1200" cap="none" spc="0" normalizeH="0" baseline="0" noProof="0" dirty="0">
                <a:ln>
                  <a:noFill/>
                </a:ln>
                <a:solidFill>
                  <a:srgbClr val="4E76A0">
                    <a:lumMod val="75000"/>
                  </a:srgbClr>
                </a:solidFill>
                <a:effectLst/>
                <a:uLnTx/>
                <a:uFillTx/>
                <a:latin typeface="Arial"/>
                <a:cs typeface="Arial" pitchFamily="34" charset="0"/>
              </a:rPr>
              <a:t>from the Output drop-down list.</a:t>
            </a:r>
            <a:endParaRPr kumimoji="0" lang="en-US" sz="2000" b="0" i="0" u="none" strike="noStrike" kern="1200" cap="none" spc="0" normalizeH="0" baseline="0" noProof="0" dirty="0">
              <a:ln>
                <a:noFill/>
              </a:ln>
              <a:solidFill>
                <a:srgbClr val="4E76A0">
                  <a:lumMod val="75000"/>
                </a:srgbClr>
              </a:solidFill>
              <a:effectLst/>
              <a:uLnTx/>
              <a:uFillTx/>
              <a:latin typeface="Arial"/>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26</a:t>
            </a:fld>
            <a:endParaRPr lang="en-US"/>
          </a:p>
        </p:txBody>
      </p:sp>
    </p:spTree>
    <p:extLst>
      <p:ext uri="{BB962C8B-B14F-4D97-AF65-F5344CB8AC3E}">
        <p14:creationId xmlns:p14="http://schemas.microsoft.com/office/powerpoint/2010/main" val="3656645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a:solidFill>
                  <a:schemeClr val="tx1"/>
                </a:solidFill>
              </a:rPr>
              <a:t>4. In the </a:t>
            </a:r>
            <a:r>
              <a:rPr lang="en-US" sz="1200" b="1" dirty="0">
                <a:solidFill>
                  <a:schemeClr val="tx1"/>
                </a:solidFill>
              </a:rPr>
              <a:t>Braille Mode </a:t>
            </a:r>
            <a:r>
              <a:rPr lang="en-US" sz="1200" dirty="0">
                <a:solidFill>
                  <a:schemeClr val="tx1"/>
                </a:solidFill>
              </a:rPr>
              <a:t>section, ensure that only the following settings are checked:</a:t>
            </a:r>
          </a:p>
          <a:p>
            <a:pPr marL="1019556" lvl="1" indent="-457200">
              <a:buFont typeface="Arial" panose="020B0604020202020204" pitchFamily="34" charset="0"/>
              <a:buChar char="•"/>
            </a:pPr>
            <a:r>
              <a:rPr lang="en-US" sz="1200" dirty="0">
                <a:solidFill>
                  <a:schemeClr val="tx1"/>
                </a:solidFill>
              </a:rPr>
              <a:t>Active cursor follows Braille display</a:t>
            </a:r>
          </a:p>
          <a:p>
            <a:pPr marL="1019556" lvl="1" indent="-457200">
              <a:buFont typeface="Arial" panose="020B0604020202020204" pitchFamily="34" charset="0"/>
              <a:buChar char="•"/>
            </a:pPr>
            <a:r>
              <a:rPr lang="en-US" sz="1200" dirty="0">
                <a:solidFill>
                  <a:schemeClr val="tx1"/>
                </a:solidFill>
              </a:rPr>
              <a:t>Enable Word Wrap</a:t>
            </a:r>
          </a:p>
          <a:p>
            <a:pPr marL="1019556" lvl="1" indent="-457200">
              <a:buFont typeface="Arial" panose="020B0604020202020204" pitchFamily="34" charset="0"/>
              <a:buChar char="•"/>
            </a:pPr>
            <a:r>
              <a:rPr lang="en-US" sz="1200" dirty="0">
                <a:solidFill>
                  <a:schemeClr val="tx1"/>
                </a:solidFill>
              </a:rPr>
              <a:t>Auto Detect Braille Display using Bluetooth (if available)</a:t>
            </a:r>
          </a:p>
          <a:p>
            <a:pPr marL="0" indent="0">
              <a:buFont typeface="+mj-lt"/>
              <a:buNone/>
            </a:pPr>
            <a:r>
              <a:rPr lang="en-US" sz="1200" dirty="0">
                <a:solidFill>
                  <a:schemeClr val="tx1"/>
                </a:solidFill>
              </a:rPr>
              <a:t>5. Click </a:t>
            </a:r>
            <a:r>
              <a:rPr lang="en-US" sz="1200" b="1" dirty="0">
                <a:solidFill>
                  <a:schemeClr val="tx1"/>
                </a:solidFill>
              </a:rPr>
              <a:t>Apply</a:t>
            </a:r>
            <a:r>
              <a:rPr lang="en-US" sz="1200" dirty="0">
                <a:solidFill>
                  <a:schemeClr val="tx1"/>
                </a:solidFill>
              </a:rPr>
              <a:t>, and then click </a:t>
            </a:r>
            <a:r>
              <a:rPr lang="en-US" sz="1200" b="1" dirty="0">
                <a:solidFill>
                  <a:schemeClr val="tx1"/>
                </a:solidFill>
              </a:rPr>
              <a:t>OK</a:t>
            </a:r>
            <a:r>
              <a:rPr lang="en-US" sz="1200" dirty="0">
                <a:solidFill>
                  <a:schemeClr val="tx1"/>
                </a:solidFill>
              </a:rPr>
              <a:t>.</a:t>
            </a:r>
          </a:p>
          <a:p>
            <a:pPr marL="241653" indent="-241653">
              <a:buFont typeface="+mj-lt"/>
              <a:buAutoNum type="arabicPeriod" startAt="5"/>
            </a:pPr>
            <a:endParaRPr lang="en-US" dirty="0"/>
          </a:p>
          <a:p>
            <a:r>
              <a:rPr lang="en-US" dirty="0"/>
              <a:t>The necessary settings for contracted braille</a:t>
            </a:r>
            <a:r>
              <a:rPr lang="en-US" baseline="0" dirty="0"/>
              <a:t> appear on this slide.</a:t>
            </a: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27</a:t>
            </a:fld>
            <a:endParaRPr lang="en-US"/>
          </a:p>
        </p:txBody>
      </p:sp>
    </p:spTree>
    <p:extLst>
      <p:ext uri="{BB962C8B-B14F-4D97-AF65-F5344CB8AC3E}">
        <p14:creationId xmlns:p14="http://schemas.microsoft.com/office/powerpoint/2010/main" val="3656645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ensure that JAWS correctly speaks the dollar symbol,</a:t>
            </a:r>
            <a:r>
              <a:rPr lang="en-US" sz="1200" baseline="0" dirty="0"/>
              <a:t> the following steps must be performed:</a:t>
            </a:r>
          </a:p>
          <a:p>
            <a:endParaRPr lang="en-US" sz="1200" baseline="0" dirty="0"/>
          </a:p>
          <a:p>
            <a:pPr marL="429605" indent="-429605">
              <a:buFont typeface="+mj-lt"/>
              <a:buAutoNum type="arabicPeriod"/>
            </a:pPr>
            <a:r>
              <a:rPr lang="en-US" sz="1200" dirty="0"/>
              <a:t>First, open JAWS and go to </a:t>
            </a:r>
            <a:r>
              <a:rPr lang="en-US" sz="1200" b="1" dirty="0"/>
              <a:t>Utilities &gt; Settings Center</a:t>
            </a:r>
            <a:r>
              <a:rPr lang="en-US" sz="1200" dirty="0"/>
              <a:t>. The </a:t>
            </a:r>
            <a:r>
              <a:rPr lang="en-US" sz="1200" b="1" dirty="0"/>
              <a:t>Settings Center </a:t>
            </a:r>
            <a:r>
              <a:rPr lang="en-US" sz="1200" dirty="0"/>
              <a:t>window opens.</a:t>
            </a:r>
          </a:p>
          <a:p>
            <a:pPr marL="429605" indent="-429605">
              <a:buFont typeface="+mj-lt"/>
              <a:buAutoNum type="arabicPeriod"/>
            </a:pPr>
            <a:r>
              <a:rPr lang="en-US" sz="1200" dirty="0"/>
              <a:t>In the </a:t>
            </a:r>
            <a:r>
              <a:rPr lang="en-US" sz="1200" b="1" dirty="0"/>
              <a:t>Search for settings </a:t>
            </a:r>
            <a:r>
              <a:rPr lang="en-US" sz="1200" dirty="0"/>
              <a:t>panel on the left, expand the </a:t>
            </a:r>
            <a:r>
              <a:rPr lang="en-US" sz="1200" b="0" i="1" dirty="0"/>
              <a:t>Text Processing </a:t>
            </a:r>
            <a:r>
              <a:rPr lang="en-US" sz="1200" dirty="0"/>
              <a:t>settings and </a:t>
            </a:r>
            <a:r>
              <a:rPr lang="en-US" sz="1200" b="0" i="1" dirty="0"/>
              <a:t>Number And Date Processing </a:t>
            </a:r>
            <a:r>
              <a:rPr lang="en-US" sz="1200" b="0" i="0" dirty="0"/>
              <a:t>sub-settings</a:t>
            </a:r>
            <a:r>
              <a:rPr lang="en-US" sz="1200" dirty="0"/>
              <a:t>. Click </a:t>
            </a:r>
            <a:r>
              <a:rPr lang="en-US" sz="1200" b="1" dirty="0"/>
              <a:t>Speak Dollars</a:t>
            </a:r>
            <a:r>
              <a:rPr lang="en-US" sz="1200" dirty="0"/>
              <a:t>. The Settings Center window will display the </a:t>
            </a:r>
            <a:r>
              <a:rPr lang="en-US" sz="1200" b="0" i="1" dirty="0"/>
              <a:t>Number And Date Processing </a:t>
            </a:r>
            <a:r>
              <a:rPr lang="en-US" sz="1200" dirty="0"/>
              <a:t>options.</a:t>
            </a:r>
          </a:p>
          <a:p>
            <a:pPr marL="429605" indent="-429605">
              <a:buFont typeface="+mj-lt"/>
              <a:buAutoNum type="arabicPeriod"/>
            </a:pPr>
            <a:r>
              <a:rPr lang="en-US" sz="1200" dirty="0"/>
              <a:t>Mark the </a:t>
            </a:r>
            <a:r>
              <a:rPr lang="en-US" sz="1200" b="1" dirty="0"/>
              <a:t>Speak Dollars </a:t>
            </a:r>
            <a:r>
              <a:rPr lang="en-US" sz="1200" dirty="0"/>
              <a:t>checkbox.</a:t>
            </a:r>
          </a:p>
          <a:p>
            <a:pPr marL="429605" indent="-429605">
              <a:buFont typeface="+mj-lt"/>
              <a:buAutoNum type="arabicPeriod"/>
            </a:pPr>
            <a:r>
              <a:rPr lang="en-US" sz="1200" dirty="0"/>
              <a:t>Click </a:t>
            </a:r>
            <a:r>
              <a:rPr lang="en-US" sz="1200" b="1" dirty="0"/>
              <a:t>Apply</a:t>
            </a:r>
            <a:r>
              <a:rPr lang="en-US" sz="1200" dirty="0"/>
              <a:t>, and then click </a:t>
            </a:r>
            <a:r>
              <a:rPr lang="en-US" sz="1200" b="1" dirty="0"/>
              <a:t>OK</a:t>
            </a:r>
            <a:r>
              <a:rPr lang="en-US" sz="1200" dirty="0"/>
              <a:t>.</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28</a:t>
            </a:fld>
            <a:endParaRPr lang="en-US"/>
          </a:p>
        </p:txBody>
      </p:sp>
    </p:spTree>
    <p:extLst>
      <p:ext uri="{BB962C8B-B14F-4D97-AF65-F5344CB8AC3E}">
        <p14:creationId xmlns:p14="http://schemas.microsoft.com/office/powerpoint/2010/main" val="3656645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fontAlgn="base">
              <a:spcBef>
                <a:spcPts val="600"/>
              </a:spcBef>
              <a:buClr>
                <a:schemeClr val="bg1">
                  <a:lumMod val="65000"/>
                </a:schemeClr>
              </a:buClr>
              <a:buFont typeface="+mj-lt"/>
              <a:buNone/>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pitchFamily="34" charset="0"/>
                <a:cs typeface="Arial" pitchFamily="34" charset="0"/>
              </a:rPr>
              <a:t>This slide contains a video walkthrough showing how to apply JAWS settings for contracted or uncontracted braille and how to configure JAWS to speak “dollars.”</a:t>
            </a:r>
            <a:endParaRPr lang="en-US" b="1"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29</a:t>
            </a:fld>
            <a:endParaRPr lang="en-US" altLang="en-US" dirty="0">
              <a:latin typeface="Arial" panose="020B0604020202020204" pitchFamily="34" charset="0"/>
            </a:endParaRPr>
          </a:p>
        </p:txBody>
      </p:sp>
    </p:spTree>
    <p:extLst>
      <p:ext uri="{BB962C8B-B14F-4D97-AF65-F5344CB8AC3E}">
        <p14:creationId xmlns:p14="http://schemas.microsoft.com/office/powerpoint/2010/main" val="428756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any tests can be administered to students using Braille, these students must have the correct test settings entered in TIDE. The image on this slide shows some of the accommodations that</a:t>
            </a:r>
            <a:r>
              <a:rPr lang="en-US" baseline="0" dirty="0"/>
              <a:t> need to be set:</a:t>
            </a:r>
          </a:p>
          <a:p>
            <a:endParaRPr lang="en-US" baseline="0" dirty="0"/>
          </a:p>
          <a:p>
            <a:pPr marL="181240" indent="-181240">
              <a:buFont typeface="Arial" panose="020B0604020202020204" pitchFamily="34" charset="0"/>
              <a:buChar char="•"/>
            </a:pPr>
            <a:r>
              <a:rPr lang="en-US" dirty="0"/>
              <a:t>Students</a:t>
            </a:r>
            <a:r>
              <a:rPr lang="en-US" baseline="0" dirty="0"/>
              <a:t>’ language/presentation should be set to </a:t>
            </a:r>
            <a:r>
              <a:rPr lang="en-US" b="1" baseline="0" dirty="0"/>
              <a:t>Braille</a:t>
            </a:r>
            <a:r>
              <a:rPr lang="en-US" baseline="0" dirty="0"/>
              <a:t>.</a:t>
            </a:r>
          </a:p>
          <a:p>
            <a:pPr marL="181240" indent="-181240">
              <a:buFont typeface="Arial" panose="020B0604020202020204" pitchFamily="34" charset="0"/>
              <a:buChar char="•"/>
            </a:pPr>
            <a:r>
              <a:rPr lang="en-US" baseline="0" dirty="0"/>
              <a:t>The appropriate Braille type should be selected for each test type. Braille types include </a:t>
            </a:r>
            <a:r>
              <a:rPr lang="en-US" b="1" baseline="0" dirty="0"/>
              <a:t>uncontracted</a:t>
            </a:r>
            <a:r>
              <a:rPr lang="en-US" baseline="0" dirty="0"/>
              <a:t>, </a:t>
            </a:r>
            <a:r>
              <a:rPr lang="en-US" b="1" baseline="0" dirty="0"/>
              <a:t>contracted</a:t>
            </a:r>
            <a:r>
              <a:rPr lang="en-US" baseline="0" dirty="0"/>
              <a:t>, and </a:t>
            </a:r>
            <a:r>
              <a:rPr lang="en-US" b="1" baseline="0" dirty="0"/>
              <a:t>Nemeth</a:t>
            </a:r>
            <a:r>
              <a:rPr lang="en-US" baseline="0" dirty="0"/>
              <a:t>.</a:t>
            </a:r>
          </a:p>
          <a:p>
            <a:pPr marL="181240" indent="-181240">
              <a:buFont typeface="Arial" panose="020B0604020202020204" pitchFamily="34" charset="0"/>
              <a:buChar char="•"/>
            </a:pPr>
            <a:r>
              <a:rPr lang="en-US" baseline="0" dirty="0"/>
              <a:t>If students should have the ability to request embossing of stimuli and/or items, their Emboss settings should be adjusted appropriately for each type of test.</a:t>
            </a:r>
          </a:p>
          <a:p>
            <a:pPr marL="181240" indent="-181240">
              <a:buFont typeface="Arial" panose="020B0604020202020204" pitchFamily="34" charset="0"/>
              <a:buChar char="•"/>
            </a:pPr>
            <a:r>
              <a:rPr lang="en-US" dirty="0"/>
              <a:t>Emboss</a:t>
            </a:r>
            <a:r>
              <a:rPr lang="en-US" baseline="0" dirty="0"/>
              <a:t> Request Type should be set to </a:t>
            </a:r>
            <a:r>
              <a:rPr lang="en-US" b="1" baseline="0" dirty="0"/>
              <a:t>Auto-Request </a:t>
            </a:r>
            <a:r>
              <a:rPr lang="en-US" baseline="0" dirty="0"/>
              <a:t>or </a:t>
            </a:r>
            <a:r>
              <a:rPr lang="en-US" b="1" baseline="0" dirty="0"/>
              <a:t>On-Request </a:t>
            </a:r>
            <a:r>
              <a:rPr lang="en-US" baseline="0" dirty="0"/>
              <a:t>as appropriate for each test. </a:t>
            </a:r>
          </a:p>
          <a:p>
            <a:pPr marL="0" indent="0">
              <a:buFont typeface="Arial" panose="020B0604020202020204" pitchFamily="34" charset="0"/>
              <a:buNone/>
            </a:pPr>
            <a:endParaRPr lang="en-US" baseline="0" dirty="0"/>
          </a:p>
          <a:p>
            <a:r>
              <a:rPr lang="en-US" baseline="0" dirty="0"/>
              <a:t>For the full list of Braille types and more information on TIDE settings for students using Braille, </a:t>
            </a:r>
            <a:r>
              <a:rPr lang="en-US" dirty="0"/>
              <a:t>please refer to the </a:t>
            </a:r>
            <a:r>
              <a:rPr lang="en-US" i="1" dirty="0"/>
              <a:t>Braille Requirements and Testing Manual</a:t>
            </a:r>
            <a:r>
              <a:rPr lang="en-US" dirty="0"/>
              <a:t>.</a:t>
            </a:r>
            <a:endParaRPr lang="en-US" baseline="0" dirty="0"/>
          </a:p>
        </p:txBody>
      </p:sp>
      <p:sp>
        <p:nvSpPr>
          <p:cNvPr id="4" name="Slide Number Placeholder 3"/>
          <p:cNvSpPr>
            <a:spLocks noGrp="1"/>
          </p:cNvSpPr>
          <p:nvPr>
            <p:ph type="sldNum" sz="quarter" idx="10"/>
          </p:nvPr>
        </p:nvSpPr>
        <p:spPr/>
        <p:txBody>
          <a:bodyPr/>
          <a:lstStyle/>
          <a:p>
            <a:fld id="{C840FDEF-DDE5-42CA-975B-5AC2C3FFCCCF}" type="slidenum">
              <a:rPr lang="en-US" smtClean="0"/>
              <a:t>3</a:t>
            </a:fld>
            <a:endParaRPr lang="en-US" dirty="0"/>
          </a:p>
        </p:txBody>
      </p:sp>
    </p:spTree>
    <p:extLst>
      <p:ext uri="{BB962C8B-B14F-4D97-AF65-F5344CB8AC3E}">
        <p14:creationId xmlns:p14="http://schemas.microsoft.com/office/powerpoint/2010/main" val="70155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mj-lt"/>
              </a:rPr>
              <a:t>The first step in administering a test is to create a test session. This procedure is the</a:t>
            </a:r>
            <a:r>
              <a:rPr lang="en-US" altLang="en-US" baseline="0" dirty="0">
                <a:latin typeface="+mj-lt"/>
              </a:rPr>
              <a:t> same as it would be for students not using Braille</a:t>
            </a:r>
            <a:r>
              <a:rPr lang="en-US" altLang="en-US" dirty="0">
                <a:latin typeface="+mj-lt"/>
              </a:rPr>
              <a:t>. The</a:t>
            </a:r>
            <a:r>
              <a:rPr lang="en-US" altLang="en-US" baseline="0" dirty="0">
                <a:latin typeface="+mj-lt"/>
              </a:rPr>
              <a:t> test session </a:t>
            </a:r>
            <a:r>
              <a:rPr lang="en-US" altLang="en-US" dirty="0">
                <a:latin typeface="+mj-lt"/>
              </a:rPr>
              <a:t>should be started less than 20 minutes prior to starting the test in order to prevent the system from timing out. </a:t>
            </a:r>
          </a:p>
          <a:p>
            <a:pPr defTabSz="966612">
              <a:defRPr/>
            </a:pPr>
            <a:endParaRPr lang="en-US" altLang="en-US" dirty="0">
              <a:latin typeface="+mj-lt"/>
            </a:endParaRPr>
          </a:p>
          <a:p>
            <a:pPr defTabSz="966612">
              <a:defRPr/>
            </a:pPr>
            <a:r>
              <a:rPr lang="en-US" altLang="en-US" dirty="0">
                <a:latin typeface="+mj-lt"/>
              </a:rPr>
              <a:t>To create a test session, </a:t>
            </a:r>
            <a:r>
              <a:rPr lang="en-US" dirty="0">
                <a:latin typeface="+mj-lt"/>
              </a:rPr>
              <a:t>first navigate to your state assessment portal and log in to the TA Interface with your username and password. If you do not have a valid username and password, contact your Test Coordinator for assistance.</a:t>
            </a:r>
          </a:p>
          <a:p>
            <a:pPr defTabSz="966612">
              <a:defRPr/>
            </a:pPr>
            <a:endParaRPr lang="en-US" altLang="en-US" dirty="0">
              <a:latin typeface="+mj-lt"/>
            </a:endParaRPr>
          </a:p>
          <a:p>
            <a:pPr defTabSz="966612">
              <a:defRPr/>
            </a:pPr>
            <a:r>
              <a:rPr lang="en-US" altLang="en-US" dirty="0">
                <a:latin typeface="+mj-lt"/>
              </a:rPr>
              <a:t>You create test sessions in the Test Selection window that appears when you log in. The Test Selection window color-codes the available tests and organizes them into categories. You can click the plus sign button next to a category name to view the tests in that category. To create a test session, click the test(s) you wish to administer or click the checkbox for a category to include all tests in that category</a:t>
            </a:r>
            <a:r>
              <a:rPr lang="en-US" altLang="ja-JP" dirty="0">
                <a:latin typeface="+mj-lt"/>
              </a:rPr>
              <a:t>. S</a:t>
            </a:r>
            <a:r>
              <a:rPr lang="en-US" dirty="0">
                <a:latin typeface="+mj-lt"/>
              </a:rPr>
              <a:t>tudents will only have access to the tests selected by the TA that they are eligible to take.</a:t>
            </a:r>
          </a:p>
          <a:p>
            <a:pPr defTabSz="966612">
              <a:defRPr/>
            </a:pPr>
            <a:endParaRPr lang="en-US" dirty="0">
              <a:latin typeface="+mj-lt"/>
            </a:endParaRPr>
          </a:p>
          <a:p>
            <a:pPr defTabSz="966612">
              <a:defRPr/>
            </a:pPr>
            <a:r>
              <a:rPr lang="en-US" altLang="en-US" dirty="0">
                <a:latin typeface="+mj-lt"/>
              </a:rPr>
              <a:t>Once you select your tests, the </a:t>
            </a:r>
            <a:r>
              <a:rPr lang="en-US" altLang="ja-JP" dirty="0">
                <a:latin typeface="+mj-lt"/>
              </a:rPr>
              <a:t>Start Session button in the lower-left corner of the window is activated. Click the Start Session button. The system will automatically generate a session ID. This ID must be provided to students in order for them to log in. </a:t>
            </a:r>
            <a:endParaRPr lang="en-US" dirty="0">
              <a:latin typeface="+mj-lt"/>
            </a:endParaRPr>
          </a:p>
          <a:p>
            <a:pPr defTabSz="966612">
              <a:defRPr/>
            </a:pPr>
            <a:endParaRPr lang="en-US" altLang="en-US" dirty="0">
              <a:latin typeface="+mj-lt"/>
            </a:endParaRPr>
          </a:p>
          <a:p>
            <a:endParaRPr lang="en-US" dirty="0">
              <a:latin typeface="+mn-lt"/>
            </a:endParaRPr>
          </a:p>
        </p:txBody>
      </p:sp>
      <p:sp>
        <p:nvSpPr>
          <p:cNvPr id="4" name="Slide Number Placeholder 3"/>
          <p:cNvSpPr>
            <a:spLocks noGrp="1"/>
          </p:cNvSpPr>
          <p:nvPr>
            <p:ph type="sldNum" sz="quarter" idx="10"/>
          </p:nvPr>
        </p:nvSpPr>
        <p:spPr/>
        <p:txBody>
          <a:bodyPr/>
          <a:lstStyle/>
          <a:p>
            <a:fld id="{C840FDEF-DDE5-42CA-975B-5AC2C3FFCCCF}" type="slidenum">
              <a:rPr lang="en-US" smtClean="0"/>
              <a:t>30</a:t>
            </a:fld>
            <a:endParaRPr lang="en-US" dirty="0"/>
          </a:p>
        </p:txBody>
      </p:sp>
    </p:spTree>
    <p:extLst>
      <p:ext uri="{BB962C8B-B14F-4D97-AF65-F5344CB8AC3E}">
        <p14:creationId xmlns:p14="http://schemas.microsoft.com/office/powerpoint/2010/main" val="2887468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Before testing can begin, the TA must prepare all devices that students will use for testing. First, the TA should open JAWS. Please note that if students are taking an ELA test and are using a screen reader other than JAWS 16 or later, the TA must also mute the students’ devices. This step</a:t>
            </a:r>
            <a:r>
              <a:rPr lang="en-US" sz="1200" baseline="0" dirty="0">
                <a:latin typeface="+mj-lt"/>
              </a:rPr>
              <a:t> can be performed either by manually muting the system volume, or (if available) by enabling the </a:t>
            </a:r>
            <a:r>
              <a:rPr lang="en-US" sz="1200" b="1" baseline="0" dirty="0">
                <a:latin typeface="+mj-lt"/>
              </a:rPr>
              <a:t>Mute System Volume </a:t>
            </a:r>
            <a:r>
              <a:rPr lang="en-US" sz="1200" baseline="0" dirty="0">
                <a:latin typeface="+mj-lt"/>
              </a:rPr>
              <a:t>setting in the student’s test settings when you approve the student for testing. </a:t>
            </a:r>
            <a:r>
              <a:rPr lang="en-US" sz="1200" b="0" u="none" dirty="0">
                <a:latin typeface="+mj-lt"/>
              </a:rPr>
              <a:t>To navigate the test without sound, students may use RBDs, have a TA read text aloud, and/or request that stimuli and items be embossed.</a:t>
            </a:r>
          </a:p>
          <a:p>
            <a:endParaRPr lang="en-US" sz="1200" dirty="0">
              <a:latin typeface="+mj-lt"/>
            </a:endParaRPr>
          </a:p>
          <a:p>
            <a:pPr defTabSz="966612">
              <a:defRPr/>
            </a:pPr>
            <a:r>
              <a:rPr lang="en-US" sz="1200" dirty="0">
                <a:latin typeface="+mj-lt"/>
              </a:rPr>
              <a:t>Next, the TA should open the Secure Browser that students will use to access the online testing interface.</a:t>
            </a:r>
            <a:r>
              <a:rPr lang="en-US" altLang="en-US" sz="1200" dirty="0">
                <a:latin typeface="+mj-lt"/>
              </a:rPr>
              <a:t> For more detailed information and additional technical tips, please refer to the </a:t>
            </a:r>
            <a:r>
              <a:rPr lang="en-US" altLang="en-US" sz="1200" i="1" dirty="0">
                <a:latin typeface="+mj-lt"/>
              </a:rPr>
              <a:t>Test Administration Manual </a:t>
            </a:r>
            <a:r>
              <a:rPr lang="en-US" altLang="en-US" sz="1200" dirty="0">
                <a:latin typeface="+mj-lt"/>
              </a:rPr>
              <a:t>and the </a:t>
            </a:r>
            <a:r>
              <a:rPr lang="en-US" altLang="en-US" sz="1200" i="1" dirty="0">
                <a:latin typeface="+mj-lt"/>
              </a:rPr>
              <a:t>Technical Specifications Manual for Online Testing</a:t>
            </a:r>
            <a:r>
              <a:rPr lang="en-US" altLang="en-US" sz="1200" dirty="0">
                <a:latin typeface="+mj-lt"/>
              </a:rPr>
              <a:t>.</a:t>
            </a:r>
          </a:p>
          <a:p>
            <a:endParaRPr lang="en-US" dirty="0">
              <a:latin typeface="+mn-lt"/>
            </a:endParaRPr>
          </a:p>
        </p:txBody>
      </p:sp>
      <p:sp>
        <p:nvSpPr>
          <p:cNvPr id="4" name="Slide Number Placeholder 3"/>
          <p:cNvSpPr>
            <a:spLocks noGrp="1"/>
          </p:cNvSpPr>
          <p:nvPr>
            <p:ph type="sldNum" sz="quarter" idx="10"/>
          </p:nvPr>
        </p:nvSpPr>
        <p:spPr/>
        <p:txBody>
          <a:bodyPr/>
          <a:lstStyle/>
          <a:p>
            <a:fld id="{C840FDEF-DDE5-42CA-975B-5AC2C3FFCCCF}" type="slidenum">
              <a:rPr lang="en-US" smtClean="0"/>
              <a:t>31</a:t>
            </a:fld>
            <a:endParaRPr lang="en-US" dirty="0"/>
          </a:p>
        </p:txBody>
      </p:sp>
    </p:spTree>
    <p:extLst>
      <p:ext uri="{BB962C8B-B14F-4D97-AF65-F5344CB8AC3E}">
        <p14:creationId xmlns:p14="http://schemas.microsoft.com/office/powerpoint/2010/main" val="70155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j-lt"/>
              </a:rPr>
              <a:t>The </a:t>
            </a:r>
            <a:r>
              <a:rPr lang="en-US" altLang="en-US" baseline="0" dirty="0">
                <a:latin typeface="+mj-lt"/>
              </a:rPr>
              <a:t>TA Interface will automatically show students in the session as they log in.</a:t>
            </a:r>
          </a:p>
          <a:p>
            <a:pPr eaLnBrk="1" hangingPunct="1">
              <a:spcBef>
                <a:spcPct val="0"/>
              </a:spcBef>
            </a:pPr>
            <a:endParaRPr lang="en-US" altLang="en-US" baseline="0" dirty="0">
              <a:latin typeface="+mj-lt"/>
            </a:endParaRPr>
          </a:p>
          <a:p>
            <a:pPr eaLnBrk="1" hangingPunct="1">
              <a:spcBef>
                <a:spcPct val="0"/>
              </a:spcBef>
            </a:pPr>
            <a:r>
              <a:rPr lang="en-US" altLang="en-US" dirty="0">
                <a:latin typeface="+mj-lt"/>
              </a:rPr>
              <a:t>Once the Test Administrator starts the test session and students log in, he or she must approve their test settings before they can access their tests. You can do this by clicking the </a:t>
            </a:r>
            <a:r>
              <a:rPr lang="en-US" altLang="ja-JP" b="1" dirty="0">
                <a:latin typeface="+mj-lt"/>
              </a:rPr>
              <a:t>Approv</a:t>
            </a:r>
            <a:r>
              <a:rPr lang="en-US" altLang="ja-JP" b="1" u="none" dirty="0">
                <a:latin typeface="+mj-lt"/>
              </a:rPr>
              <a:t>als</a:t>
            </a:r>
            <a:r>
              <a:rPr lang="en-US" altLang="ja-JP" dirty="0">
                <a:latin typeface="+mj-lt"/>
              </a:rPr>
              <a:t> button. A list of students will display, organized by test name. The Test Administrator should review the list to make sure that all students chose the correct content area and test. </a:t>
            </a:r>
          </a:p>
          <a:p>
            <a:pPr eaLnBrk="1" hangingPunct="1">
              <a:spcBef>
                <a:spcPct val="0"/>
              </a:spcBef>
            </a:pPr>
            <a:endParaRPr lang="en-US" altLang="ja-JP" dirty="0">
              <a:latin typeface="+mj-lt"/>
            </a:endParaRPr>
          </a:p>
          <a:p>
            <a:pPr eaLnBrk="1" hangingPunct="1">
              <a:spcBef>
                <a:spcPct val="0"/>
              </a:spcBef>
            </a:pPr>
            <a:r>
              <a:rPr lang="en-US" altLang="ja-JP" dirty="0">
                <a:latin typeface="+mj-lt"/>
              </a:rPr>
              <a:t>The Test Administrator should also ensure that all of the test settings are correct</a:t>
            </a:r>
            <a:r>
              <a:rPr lang="en-US" altLang="ja-JP" baseline="0" dirty="0">
                <a:latin typeface="+mj-lt"/>
              </a:rPr>
              <a:t> for each </a:t>
            </a:r>
            <a:r>
              <a:rPr lang="en-US" altLang="ja-JP" dirty="0">
                <a:latin typeface="+mj-lt"/>
              </a:rPr>
              <a:t>student</a:t>
            </a:r>
            <a:r>
              <a:rPr lang="en-US" altLang="ja-JP" baseline="0" dirty="0">
                <a:latin typeface="+mj-lt"/>
              </a:rPr>
              <a:t> (as described earlier in this presentation)</a:t>
            </a:r>
            <a:r>
              <a:rPr lang="en-US" altLang="ja-JP" dirty="0">
                <a:latin typeface="+mj-lt"/>
              </a:rPr>
              <a:t>. You can check a student’s test settings</a:t>
            </a:r>
            <a:r>
              <a:rPr lang="en-US" altLang="ja-JP" baseline="0" dirty="0">
                <a:latin typeface="+mj-lt"/>
              </a:rPr>
              <a:t> </a:t>
            </a:r>
            <a:r>
              <a:rPr lang="en-US" altLang="ja-JP" dirty="0">
                <a:latin typeface="+mj-lt"/>
              </a:rPr>
              <a:t>using the </a:t>
            </a:r>
            <a:r>
              <a:rPr lang="en-US" altLang="ja-JP" b="1" u="none" dirty="0">
                <a:latin typeface="+mj-lt"/>
              </a:rPr>
              <a:t>Eye</a:t>
            </a:r>
            <a:r>
              <a:rPr lang="en-US" altLang="ja-JP" dirty="0">
                <a:latin typeface="+mj-lt"/>
              </a:rPr>
              <a:t> button </a:t>
            </a:r>
            <a:r>
              <a:rPr lang="en-US" altLang="ja-JP" u="none" dirty="0">
                <a:latin typeface="+mj-lt"/>
              </a:rPr>
              <a:t>in the See Details column.</a:t>
            </a:r>
            <a:r>
              <a:rPr lang="en-US" altLang="en-US" dirty="0">
                <a:latin typeface="+mj-lt"/>
              </a:rPr>
              <a:t> </a:t>
            </a:r>
          </a:p>
          <a:p>
            <a:pPr eaLnBrk="1" hangingPunct="1">
              <a:spcBef>
                <a:spcPct val="0"/>
              </a:spcBef>
            </a:pPr>
            <a:endParaRPr lang="en-US" altLang="en-US" dirty="0">
              <a:latin typeface="+mj-lt"/>
            </a:endParaRPr>
          </a:p>
          <a:p>
            <a:pPr eaLnBrk="1" hangingPunct="1">
              <a:spcBef>
                <a:spcPct val="0"/>
              </a:spcBef>
            </a:pPr>
            <a:r>
              <a:rPr lang="en-US" altLang="en-US" dirty="0">
                <a:latin typeface="+mj-lt"/>
              </a:rPr>
              <a:t>If no changes are needed, select </a:t>
            </a:r>
            <a:r>
              <a:rPr lang="en-US" altLang="ja-JP" b="1" dirty="0">
                <a:latin typeface="+mj-lt"/>
              </a:rPr>
              <a:t>Approve All Students</a:t>
            </a:r>
            <a:r>
              <a:rPr lang="en-US" altLang="ja-JP" dirty="0">
                <a:latin typeface="+mj-lt"/>
              </a:rPr>
              <a:t> to admit all students to the session. If a student selected an incorrect test, you must deny that student entry to the test </a:t>
            </a:r>
            <a:r>
              <a:rPr lang="en-US" altLang="ja-JP" u="none" dirty="0">
                <a:latin typeface="+mj-lt"/>
              </a:rPr>
              <a:t>session by clicking the red</a:t>
            </a:r>
            <a:r>
              <a:rPr lang="en-US" altLang="ja-JP" u="none" baseline="0" dirty="0">
                <a:latin typeface="+mj-lt"/>
              </a:rPr>
              <a:t> </a:t>
            </a:r>
            <a:r>
              <a:rPr lang="en-US" altLang="ja-JP" b="1" u="none" baseline="0" dirty="0">
                <a:latin typeface="+mj-lt"/>
              </a:rPr>
              <a:t>X</a:t>
            </a:r>
            <a:r>
              <a:rPr lang="en-US" altLang="ja-JP" u="none" baseline="0" dirty="0">
                <a:latin typeface="+mj-lt"/>
              </a:rPr>
              <a:t> button in the Action column</a:t>
            </a:r>
            <a:r>
              <a:rPr lang="en-US" altLang="ja-JP" u="none" dirty="0">
                <a:latin typeface="+mj-lt"/>
              </a:rPr>
              <a:t>.</a:t>
            </a:r>
          </a:p>
        </p:txBody>
      </p:sp>
      <p:sp>
        <p:nvSpPr>
          <p:cNvPr id="5018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A1961D4-03D7-43A0-A4D7-2E2109B20A3D}" type="slidenum">
              <a:rPr lang="en-US" altLang="en-US" smtClean="0">
                <a:latin typeface="Arial" panose="020B0604020202020204" pitchFamily="34" charset="0"/>
              </a:rPr>
              <a:pPr fontAlgn="base">
                <a:spcBef>
                  <a:spcPct val="0"/>
                </a:spcBef>
                <a:spcAft>
                  <a:spcPct val="0"/>
                </a:spcAft>
                <a:defRPr/>
              </a:pPr>
              <a:t>32</a:t>
            </a:fld>
            <a:endParaRPr lang="en-US" altLang="en-US" dirty="0">
              <a:latin typeface="Arial" panose="020B0604020202020204" pitchFamily="34" charset="0"/>
            </a:endParaRPr>
          </a:p>
        </p:txBody>
      </p:sp>
    </p:spTree>
    <p:extLst>
      <p:ext uri="{BB962C8B-B14F-4D97-AF65-F5344CB8AC3E}">
        <p14:creationId xmlns:p14="http://schemas.microsoft.com/office/powerpoint/2010/main" val="56184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latin typeface="+mj-lt"/>
                <a:cs typeface="Arial" panose="020B0604020202020204" pitchFamily="34" charset="0"/>
              </a:rPr>
              <a:t>Although you can approve all students at the same time, students must be individually denied entry into the test session. </a:t>
            </a:r>
          </a:p>
          <a:p>
            <a:pPr eaLnBrk="1" hangingPunct="1">
              <a:lnSpc>
                <a:spcPct val="90000"/>
              </a:lnSpc>
              <a:spcBef>
                <a:spcPct val="0"/>
              </a:spcBef>
            </a:pPr>
            <a:r>
              <a:rPr lang="en-US" altLang="en-US" dirty="0">
                <a:latin typeface="+mj-lt"/>
                <a:cs typeface="Arial" panose="020B0604020202020204" pitchFamily="34" charset="0"/>
              </a:rPr>
              <a:t> </a:t>
            </a:r>
          </a:p>
          <a:p>
            <a:pPr eaLnBrk="1" hangingPunct="1">
              <a:lnSpc>
                <a:spcPct val="90000"/>
              </a:lnSpc>
              <a:spcBef>
                <a:spcPct val="0"/>
              </a:spcBef>
            </a:pPr>
            <a:r>
              <a:rPr lang="en-US" altLang="en-US" dirty="0">
                <a:latin typeface="+mj-lt"/>
                <a:cs typeface="Arial" panose="020B0604020202020204" pitchFamily="34" charset="0"/>
              </a:rPr>
              <a:t>Denying the student entry into the test session will not prevent other </a:t>
            </a:r>
            <a:r>
              <a:rPr lang="en-US" altLang="en-US" u="none" dirty="0">
                <a:latin typeface="+mj-lt"/>
                <a:cs typeface="Arial" panose="020B0604020202020204" pitchFamily="34" charset="0"/>
              </a:rPr>
              <a:t>approved</a:t>
            </a:r>
            <a:r>
              <a:rPr lang="en-US" altLang="en-US" dirty="0">
                <a:latin typeface="+mj-lt"/>
                <a:cs typeface="Arial" panose="020B0604020202020204" pitchFamily="34" charset="0"/>
              </a:rPr>
              <a:t> students from beginning their tests.</a:t>
            </a:r>
          </a:p>
          <a:p>
            <a:pPr eaLnBrk="1" hangingPunct="1">
              <a:lnSpc>
                <a:spcPct val="90000"/>
              </a:lnSpc>
              <a:spcBef>
                <a:spcPct val="0"/>
              </a:spcBef>
            </a:pPr>
            <a:r>
              <a:rPr lang="en-US" altLang="en-US" dirty="0">
                <a:latin typeface="+mj-lt"/>
                <a:cs typeface="Arial" panose="020B0604020202020204" pitchFamily="34" charset="0"/>
              </a:rPr>
              <a:t> </a:t>
            </a:r>
          </a:p>
          <a:p>
            <a:pPr eaLnBrk="1" hangingPunct="1">
              <a:lnSpc>
                <a:spcPct val="90000"/>
              </a:lnSpc>
              <a:spcBef>
                <a:spcPct val="0"/>
              </a:spcBef>
            </a:pPr>
            <a:r>
              <a:rPr lang="en-US" altLang="en-US" dirty="0">
                <a:latin typeface="+mj-lt"/>
                <a:cs typeface="Arial" panose="020B0604020202020204" pitchFamily="34" charset="0"/>
              </a:rPr>
              <a:t>If the student’</a:t>
            </a:r>
            <a:r>
              <a:rPr lang="en-US" altLang="ja-JP" dirty="0">
                <a:latin typeface="+mj-lt"/>
                <a:cs typeface="Arial" panose="020B0604020202020204" pitchFamily="34" charset="0"/>
              </a:rPr>
              <a:t>s test settings are incorrect, the settings must be updated before the student takes the test. Test Administrators should contact their School or Complex Area Test Coordinator to have the settings updated. This will prevent needing to reset the test for the student later.</a:t>
            </a:r>
          </a:p>
          <a:p>
            <a:pPr eaLnBrk="1" hangingPunct="1">
              <a:lnSpc>
                <a:spcPct val="90000"/>
              </a:lnSpc>
              <a:spcBef>
                <a:spcPct val="0"/>
              </a:spcBef>
            </a:pPr>
            <a:r>
              <a:rPr lang="en-US" altLang="en-US" dirty="0">
                <a:latin typeface="+mj-lt"/>
                <a:cs typeface="Arial" panose="020B0604020202020204" pitchFamily="34" charset="0"/>
              </a:rPr>
              <a:t> </a:t>
            </a:r>
          </a:p>
          <a:p>
            <a:pPr eaLnBrk="1" hangingPunct="1">
              <a:lnSpc>
                <a:spcPct val="90000"/>
              </a:lnSpc>
              <a:spcBef>
                <a:spcPct val="0"/>
              </a:spcBef>
            </a:pPr>
            <a:r>
              <a:rPr lang="en-US" altLang="en-US" dirty="0">
                <a:latin typeface="+mj-lt"/>
                <a:cs typeface="Arial" panose="020B0604020202020204" pitchFamily="34" charset="0"/>
              </a:rPr>
              <a:t>Note that no settings can be changed while the student is actively testing. Once a student begins testing, the language option cannot be changed without resetting the test opportunity.</a:t>
            </a:r>
            <a:endParaRPr lang="en-US" altLang="en-US" dirty="0">
              <a:latin typeface="+mj-lt"/>
            </a:endParaRPr>
          </a:p>
        </p:txBody>
      </p:sp>
      <p:sp>
        <p:nvSpPr>
          <p:cNvPr id="5120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B21144C-6FFF-48CE-9E9A-C9165B1F148A}" type="slidenum">
              <a:rPr lang="en-US" altLang="en-US" smtClean="0">
                <a:latin typeface="Arial" panose="020B0604020202020204" pitchFamily="34" charset="0"/>
              </a:rPr>
              <a:pPr fontAlgn="base">
                <a:spcBef>
                  <a:spcPct val="0"/>
                </a:spcBef>
                <a:spcAft>
                  <a:spcPct val="0"/>
                </a:spcAft>
                <a:defRPr/>
              </a:pPr>
              <a:t>33</a:t>
            </a:fld>
            <a:endParaRPr lang="en-US" altLang="en-US" dirty="0">
              <a:latin typeface="Arial" panose="020B0604020202020204" pitchFamily="34" charset="0"/>
            </a:endParaRPr>
          </a:p>
        </p:txBody>
      </p:sp>
    </p:spTree>
    <p:extLst>
      <p:ext uri="{BB962C8B-B14F-4D97-AF65-F5344CB8AC3E}">
        <p14:creationId xmlns:p14="http://schemas.microsoft.com/office/powerpoint/2010/main" val="1276502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j-lt"/>
              </a:rPr>
              <a:t>While students are taking their tests, their</a:t>
            </a:r>
            <a:r>
              <a:rPr lang="en-US" altLang="en-US" baseline="0" dirty="0">
                <a:latin typeface="+mj-lt"/>
              </a:rPr>
              <a:t> Test Administrator </a:t>
            </a:r>
            <a:r>
              <a:rPr lang="en-US" altLang="en-US" dirty="0">
                <a:latin typeface="+mj-lt"/>
              </a:rPr>
              <a:t>can monitor their status from this screen. A table shows each student’</a:t>
            </a:r>
            <a:r>
              <a:rPr lang="en-US" altLang="ja-JP" dirty="0">
                <a:latin typeface="+mj-lt"/>
              </a:rPr>
              <a:t>s Name, Student ID, Opportunity Number, Test Name, </a:t>
            </a:r>
            <a:r>
              <a:rPr lang="en-US" altLang="ja-JP" u="none" dirty="0">
                <a:latin typeface="+mj-lt"/>
              </a:rPr>
              <a:t>Time, Status</a:t>
            </a:r>
            <a:r>
              <a:rPr lang="en-US" altLang="ja-JP" dirty="0">
                <a:latin typeface="+mj-lt"/>
              </a:rPr>
              <a:t>, Test Settings, and Actions column.</a:t>
            </a:r>
          </a:p>
          <a:p>
            <a:pPr eaLnBrk="1" hangingPunct="1">
              <a:spcBef>
                <a:spcPct val="0"/>
              </a:spcBef>
            </a:pPr>
            <a:endParaRPr lang="en-US" altLang="ja-JP" u="sng" strike="sngStrike" dirty="0">
              <a:latin typeface="+mj-lt"/>
            </a:endParaRPr>
          </a:p>
          <a:p>
            <a:pPr eaLnBrk="1" hangingPunct="1">
              <a:spcBef>
                <a:spcPct val="0"/>
              </a:spcBef>
            </a:pPr>
            <a:r>
              <a:rPr lang="en-US" altLang="ja-JP" u="none" dirty="0">
                <a:latin typeface="+mj-lt"/>
              </a:rPr>
              <a:t>The Actions</a:t>
            </a:r>
            <a:r>
              <a:rPr lang="en-US" altLang="ja-JP" u="none" baseline="0" dirty="0">
                <a:latin typeface="+mj-lt"/>
              </a:rPr>
              <a:t> column displays a notification when students </a:t>
            </a:r>
            <a:r>
              <a:rPr lang="en-US" altLang="ja-JP" b="0" u="none" baseline="0" dirty="0">
                <a:latin typeface="+mj-lt"/>
              </a:rPr>
              <a:t>request embossed hard copies</a:t>
            </a:r>
            <a:r>
              <a:rPr lang="en-US" altLang="ja-JP" u="none" baseline="0" dirty="0">
                <a:latin typeface="+mj-lt"/>
              </a:rPr>
              <a:t>. </a:t>
            </a:r>
            <a:r>
              <a:rPr lang="en-US" altLang="ja-JP" u="none" dirty="0">
                <a:latin typeface="+mj-lt"/>
              </a:rPr>
              <a:t>W</a:t>
            </a:r>
            <a:r>
              <a:rPr lang="en-US" altLang="ja-JP" dirty="0">
                <a:latin typeface="+mj-lt"/>
              </a:rPr>
              <a:t>e will discuss this in more detail shortly.</a:t>
            </a:r>
          </a:p>
          <a:p>
            <a:pPr eaLnBrk="1" hangingPunct="1">
              <a:spcBef>
                <a:spcPct val="0"/>
              </a:spcBef>
            </a:pPr>
            <a:endParaRPr lang="en-US" altLang="ja-JP" dirty="0">
              <a:latin typeface="+mj-lt"/>
            </a:endParaRPr>
          </a:p>
          <a:p>
            <a:pPr eaLnBrk="1" hangingPunct="1">
              <a:spcBef>
                <a:spcPct val="0"/>
              </a:spcBef>
            </a:pPr>
            <a:r>
              <a:rPr lang="en-US" altLang="ja-JP" dirty="0">
                <a:latin typeface="+mj-lt"/>
              </a:rPr>
              <a:t>The Test </a:t>
            </a:r>
            <a:r>
              <a:rPr lang="en-US" altLang="ja-JP" u="none" dirty="0">
                <a:latin typeface="+mj-lt"/>
              </a:rPr>
              <a:t>Settings column will </a:t>
            </a:r>
            <a:r>
              <a:rPr lang="en-US" altLang="ja-JP" dirty="0">
                <a:latin typeface="+mj-lt"/>
              </a:rPr>
              <a:t>display either Standard or Custom. This column displays Custom when a student’s test settings are different from the default settings for that test. Click the </a:t>
            </a:r>
            <a:r>
              <a:rPr lang="en-US" altLang="ja-JP" b="1" u="none" dirty="0">
                <a:latin typeface="+mj-lt"/>
              </a:rPr>
              <a:t>Eye</a:t>
            </a:r>
            <a:r>
              <a:rPr lang="en-US" altLang="ja-JP" u="none" dirty="0">
                <a:latin typeface="+mj-lt"/>
              </a:rPr>
              <a:t> </a:t>
            </a:r>
            <a:r>
              <a:rPr lang="en-US" altLang="ja-JP" dirty="0">
                <a:latin typeface="+mj-lt"/>
              </a:rPr>
              <a:t>button to view a student’s test settings.</a:t>
            </a:r>
          </a:p>
          <a:p>
            <a:pPr eaLnBrk="1" hangingPunct="1">
              <a:spcBef>
                <a:spcPct val="0"/>
              </a:spcBef>
            </a:pPr>
            <a:endParaRPr lang="en-US" altLang="en-US" dirty="0">
              <a:latin typeface="+mj-lt"/>
            </a:endParaRPr>
          </a:p>
          <a:p>
            <a:pPr eaLnBrk="1" hangingPunct="1">
              <a:spcBef>
                <a:spcPct val="0"/>
              </a:spcBef>
            </a:pPr>
            <a:r>
              <a:rPr lang="en-US" altLang="en-US" dirty="0">
                <a:latin typeface="+mj-lt"/>
              </a:rPr>
              <a:t>The Student Status column indicates the student’</a:t>
            </a:r>
            <a:r>
              <a:rPr lang="en-US" altLang="ja-JP" dirty="0">
                <a:latin typeface="+mj-lt"/>
              </a:rPr>
              <a:t>s progress through the items in the test. It shows the total number of items completed thus far and the total number of items in the test.</a:t>
            </a:r>
          </a:p>
        </p:txBody>
      </p:sp>
      <p:sp>
        <p:nvSpPr>
          <p:cNvPr id="5427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7E8C367-99A8-465F-93FB-7F5E61F59531}" type="slidenum">
              <a:rPr lang="en-US" altLang="en-US" smtClean="0">
                <a:latin typeface="Arial" panose="020B0604020202020204" pitchFamily="34" charset="0"/>
              </a:rPr>
              <a:pPr fontAlgn="base">
                <a:spcBef>
                  <a:spcPct val="0"/>
                </a:spcBef>
                <a:spcAft>
                  <a:spcPct val="0"/>
                </a:spcAft>
                <a:defRPr/>
              </a:pPr>
              <a:t>34</a:t>
            </a:fld>
            <a:endParaRPr lang="en-US" altLang="en-US" dirty="0">
              <a:latin typeface="Arial" panose="020B0604020202020204" pitchFamily="34" charset="0"/>
            </a:endParaRPr>
          </a:p>
        </p:txBody>
      </p:sp>
    </p:spTree>
    <p:extLst>
      <p:ext uri="{BB962C8B-B14F-4D97-AF65-F5344CB8AC3E}">
        <p14:creationId xmlns:p14="http://schemas.microsoft.com/office/powerpoint/2010/main" val="864794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latin typeface="+mj-lt"/>
              </a:rPr>
              <a:t>The Online Testing System allows students to emboss test material with TA approval. As mentioned previously</a:t>
            </a:r>
            <a:r>
              <a:rPr lang="en-US" sz="1200" baseline="0" dirty="0">
                <a:latin typeface="+mj-lt"/>
              </a:rPr>
              <a:t>, t</a:t>
            </a:r>
            <a:r>
              <a:rPr lang="en-US" sz="1200" dirty="0">
                <a:latin typeface="+mj-lt"/>
              </a:rPr>
              <a:t>he software that sends emboss requests to the Braille embosser must be installed on computers that TAs use for test sessions.</a:t>
            </a:r>
          </a:p>
          <a:p>
            <a:endParaRPr lang="en-US" sz="1200" dirty="0">
              <a:latin typeface="+mj-lt"/>
            </a:endParaRPr>
          </a:p>
          <a:p>
            <a:pPr lvl="0"/>
            <a:r>
              <a:rPr lang="en-US" sz="1200" dirty="0">
                <a:latin typeface="+mj-lt"/>
              </a:rPr>
              <a:t>If a test requires manual emboss requests, students send emboss requests to the TA. If a test has auto-emboss request enabled, emboss requests automatically appear on the TA Interface as students navigate the test.</a:t>
            </a:r>
          </a:p>
          <a:p>
            <a:pPr lvl="0"/>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anose="020F0502020204030204" pitchFamily="34" charset="0"/>
                <a:ea typeface="+mn-ea"/>
                <a:cs typeface="+mn-cs"/>
              </a:rPr>
              <a:t>A note about the Auto-Request setting: Auto-emboss request automatically “pre-fetches” (or queues up) print requests for upcoming test items before students access them. For example, when a student accesses the fifth test item, auto-emboss request may send print requests for items six and seven in advance. If a student pauses the test and you do not print out the pre-fetched print requests, the student will need to send print requests manually when he or she resumes the test and proceeds to those pre-fetched items.</a:t>
            </a:r>
          </a:p>
          <a:p>
            <a:pPr lvl="0"/>
            <a:endParaRPr lang="en-US" sz="1200" dirty="0">
              <a:latin typeface="+mj-lt"/>
            </a:endParaRPr>
          </a:p>
          <a:p>
            <a:pPr lvl="0"/>
            <a:r>
              <a:rPr lang="en-US" sz="1200" dirty="0">
                <a:latin typeface="+mj-lt"/>
              </a:rPr>
              <a:t>Test Administrators can see which Emboss setting is selected for a given student’s test in the Test Settings window during the approval process.</a:t>
            </a:r>
          </a:p>
          <a:p>
            <a:pPr lvl="0"/>
            <a:endParaRPr lang="en-US" sz="1200" dirty="0">
              <a:latin typeface="+mj-lt"/>
            </a:endParaRPr>
          </a:p>
          <a:p>
            <a:pPr lvl="0"/>
            <a:r>
              <a:rPr lang="en-US" sz="1200" dirty="0">
                <a:latin typeface="+mj-lt"/>
              </a:rPr>
              <a:t>For more information about handling emboss requests, please refer to the </a:t>
            </a:r>
            <a:r>
              <a:rPr lang="en-US" sz="1200" i="1" dirty="0">
                <a:latin typeface="+mj-lt"/>
              </a:rPr>
              <a:t>Braille Requirements and Testing Manual.</a:t>
            </a:r>
            <a:endParaRPr lang="en-US" sz="1200" dirty="0">
              <a:latin typeface="+mj-lt"/>
            </a:endParaRPr>
          </a:p>
        </p:txBody>
      </p:sp>
      <p:sp>
        <p:nvSpPr>
          <p:cNvPr id="4" name="Slide Number Placeholder 3"/>
          <p:cNvSpPr>
            <a:spLocks noGrp="1"/>
          </p:cNvSpPr>
          <p:nvPr>
            <p:ph type="sldNum" sz="quarter" idx="10"/>
          </p:nvPr>
        </p:nvSpPr>
        <p:spPr/>
        <p:txBody>
          <a:bodyPr/>
          <a:lstStyle/>
          <a:p>
            <a:fld id="{C840FDEF-DDE5-42CA-975B-5AC2C3FFCCCF}" type="slidenum">
              <a:rPr lang="en-US" smtClean="0"/>
              <a:t>35</a:t>
            </a:fld>
            <a:endParaRPr lang="en-US" dirty="0"/>
          </a:p>
        </p:txBody>
      </p:sp>
    </p:spTree>
    <p:extLst>
      <p:ext uri="{BB962C8B-B14F-4D97-AF65-F5344CB8AC3E}">
        <p14:creationId xmlns:p14="http://schemas.microsoft.com/office/powerpoint/2010/main" val="2566850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latin typeface="+mj-lt"/>
              </a:rPr>
              <a:t>When a student sends an</a:t>
            </a:r>
            <a:r>
              <a:rPr lang="en-US" altLang="en-US" baseline="0" dirty="0">
                <a:latin typeface="+mj-lt"/>
              </a:rPr>
              <a:t> emboss </a:t>
            </a:r>
            <a:r>
              <a:rPr lang="en-US" altLang="en-US" dirty="0">
                <a:latin typeface="+mj-lt"/>
              </a:rPr>
              <a:t>request, the </a:t>
            </a:r>
            <a:r>
              <a:rPr lang="en-US" altLang="ja-JP" b="1" dirty="0">
                <a:latin typeface="+mj-lt"/>
              </a:rPr>
              <a:t>Print</a:t>
            </a:r>
            <a:r>
              <a:rPr lang="en-US" altLang="ja-JP" b="1" u="none" dirty="0">
                <a:latin typeface="+mj-lt"/>
              </a:rPr>
              <a:t>er</a:t>
            </a:r>
            <a:r>
              <a:rPr lang="en-US" altLang="ja-JP" dirty="0">
                <a:latin typeface="+mj-lt"/>
              </a:rPr>
              <a:t> button will appear in the Actions column of the monitoring screen. Click the button to view the request. </a:t>
            </a:r>
            <a:r>
              <a:rPr lang="en-US" altLang="en-US" dirty="0">
                <a:latin typeface="+mj-lt"/>
              </a:rPr>
              <a:t>If you </a:t>
            </a:r>
            <a:r>
              <a:rPr lang="en-US" altLang="en-US" u="none" dirty="0">
                <a:latin typeface="+mj-lt"/>
              </a:rPr>
              <a:t>click the red </a:t>
            </a:r>
            <a:r>
              <a:rPr lang="en-US" altLang="en-US" b="1" u="none" dirty="0">
                <a:latin typeface="+mj-lt"/>
              </a:rPr>
              <a:t>X</a:t>
            </a:r>
            <a:r>
              <a:rPr lang="en-US" altLang="en-US" u="none" dirty="0">
                <a:latin typeface="+mj-lt"/>
              </a:rPr>
              <a:t> button to </a:t>
            </a:r>
            <a:r>
              <a:rPr lang="en-US" altLang="ja-JP" dirty="0">
                <a:latin typeface="+mj-lt"/>
              </a:rPr>
              <a:t>deny the emboss request, nothing will be embossed.</a:t>
            </a:r>
          </a:p>
          <a:p>
            <a:pPr eaLnBrk="1" hangingPunct="1">
              <a:lnSpc>
                <a:spcPct val="90000"/>
              </a:lnSpc>
              <a:spcBef>
                <a:spcPct val="0"/>
              </a:spcBef>
            </a:pPr>
            <a:endParaRPr lang="en-US" altLang="ja-JP" dirty="0">
              <a:latin typeface="+mj-lt"/>
            </a:endParaRPr>
          </a:p>
          <a:p>
            <a:pPr eaLnBrk="1" hangingPunct="1">
              <a:lnSpc>
                <a:spcPct val="90000"/>
              </a:lnSpc>
              <a:spcBef>
                <a:spcPct val="0"/>
              </a:spcBef>
            </a:pPr>
            <a:r>
              <a:rPr lang="en-US" altLang="en-US" dirty="0">
                <a:latin typeface="+mj-lt"/>
              </a:rPr>
              <a:t>If you </a:t>
            </a:r>
            <a:r>
              <a:rPr lang="en-US" altLang="en-US" u="none" dirty="0">
                <a:latin typeface="+mj-lt"/>
              </a:rPr>
              <a:t>click the green </a:t>
            </a:r>
            <a:r>
              <a:rPr lang="en-US" altLang="en-US" b="1" u="none" dirty="0">
                <a:latin typeface="+mj-lt"/>
              </a:rPr>
              <a:t>Check </a:t>
            </a:r>
            <a:r>
              <a:rPr lang="en-US" altLang="en-US" u="none" dirty="0">
                <a:latin typeface="+mj-lt"/>
              </a:rPr>
              <a:t>button to </a:t>
            </a:r>
            <a:r>
              <a:rPr lang="en-US" altLang="ja-JP" dirty="0">
                <a:latin typeface="+mj-lt"/>
              </a:rPr>
              <a:t>approve</a:t>
            </a:r>
            <a:r>
              <a:rPr lang="en-US" altLang="ja-JP" i="1" dirty="0">
                <a:latin typeface="+mj-lt"/>
              </a:rPr>
              <a:t> </a:t>
            </a:r>
            <a:r>
              <a:rPr lang="en-US" altLang="ja-JP" dirty="0">
                <a:latin typeface="+mj-lt"/>
              </a:rPr>
              <a:t>the emboss request, a print dialog will appear depending on the type of item you are embossing.</a:t>
            </a:r>
          </a:p>
          <a:p>
            <a:pPr eaLnBrk="1" hangingPunct="1">
              <a:lnSpc>
                <a:spcPct val="90000"/>
              </a:lnSpc>
              <a:spcBef>
                <a:spcPct val="0"/>
              </a:spcBef>
            </a:pPr>
            <a:endParaRPr lang="en-US" altLang="en-US" dirty="0">
              <a:latin typeface="+mj-lt"/>
            </a:endParaRPr>
          </a:p>
          <a:p>
            <a:pPr defTabSz="966612">
              <a:lnSpc>
                <a:spcPct val="90000"/>
              </a:lnSpc>
              <a:spcBef>
                <a:spcPct val="0"/>
              </a:spcBef>
              <a:defRPr/>
            </a:pPr>
            <a:r>
              <a:rPr lang="en-US" altLang="en-US" dirty="0">
                <a:latin typeface="+mj-lt"/>
              </a:rPr>
              <a:t>Before approving the student’</a:t>
            </a:r>
            <a:r>
              <a:rPr lang="en-US" altLang="ja-JP" dirty="0">
                <a:latin typeface="+mj-lt"/>
              </a:rPr>
              <a:t>s emboss request, ensure that it will be sent to an embosser that is monitored by staff who have been trained in test security. All printed or</a:t>
            </a:r>
            <a:r>
              <a:rPr lang="en-US" altLang="ja-JP" baseline="0" dirty="0">
                <a:latin typeface="+mj-lt"/>
              </a:rPr>
              <a:t> embossed</a:t>
            </a:r>
            <a:r>
              <a:rPr lang="en-US" altLang="ja-JP" dirty="0">
                <a:latin typeface="+mj-lt"/>
              </a:rPr>
              <a:t> test items, stimuli, and reading passages must be securely stored and destroyed immediately following a testing session.</a:t>
            </a:r>
          </a:p>
          <a:p>
            <a:pPr eaLnBrk="1" hangingPunct="1">
              <a:spcBef>
                <a:spcPct val="0"/>
              </a:spcBef>
            </a:pPr>
            <a:endParaRPr lang="en-US" altLang="en-US" dirty="0">
              <a:latin typeface="+mj-lt"/>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36</a:t>
            </a:fld>
            <a:endParaRPr lang="en-US" altLang="en-US" dirty="0">
              <a:latin typeface="Arial" panose="020B0604020202020204" pitchFamily="34" charset="0"/>
            </a:endParaRPr>
          </a:p>
        </p:txBody>
      </p:sp>
    </p:spTree>
    <p:extLst>
      <p:ext uri="{BB962C8B-B14F-4D97-AF65-F5344CB8AC3E}">
        <p14:creationId xmlns:p14="http://schemas.microsoft.com/office/powerpoint/2010/main" val="1908229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mn-lt"/>
              </a:rPr>
              <a:t>The embossed output for student emboss requests depends on the file type associated with a test question. There are two types of files:</a:t>
            </a:r>
          </a:p>
          <a:p>
            <a:endParaRPr lang="en-US" sz="1200" dirty="0">
              <a:latin typeface="+mn-lt"/>
            </a:endParaRPr>
          </a:p>
          <a:p>
            <a:pPr lvl="0"/>
            <a:r>
              <a:rPr lang="en-US" sz="1200" b="1" dirty="0">
                <a:latin typeface="+mn-lt"/>
              </a:rPr>
              <a:t>Braille Ready File (BRF) types </a:t>
            </a:r>
            <a:r>
              <a:rPr lang="en-US" sz="1200" dirty="0">
                <a:latin typeface="+mn-lt"/>
              </a:rPr>
              <a:t>are used for emboss requests containing only text (including formatted tables). The Duxbury Braille Translator software handles BRF files.</a:t>
            </a:r>
          </a:p>
          <a:p>
            <a:pPr lvl="0"/>
            <a:endParaRPr lang="en-US" sz="1200" dirty="0">
              <a:latin typeface="+mn-lt"/>
            </a:endParaRPr>
          </a:p>
          <a:p>
            <a:pPr lvl="0"/>
            <a:r>
              <a:rPr lang="en-US" sz="1200" b="1" dirty="0">
                <a:latin typeface="+mn-lt"/>
              </a:rPr>
              <a:t>Printer Output File (PRN) types </a:t>
            </a:r>
            <a:r>
              <a:rPr lang="en-US" sz="1200" dirty="0">
                <a:latin typeface="+mn-lt"/>
              </a:rPr>
              <a:t>are used for emboss requests containing tactile or spatial components (such as images). The ViewPlus Tiger Viewer software handles PRN files.</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37</a:t>
            </a:fld>
            <a:endParaRPr lang="en-US" altLang="en-US" dirty="0">
              <a:latin typeface="Arial" panose="020B0604020202020204" pitchFamily="34" charset="0"/>
            </a:endParaRPr>
          </a:p>
        </p:txBody>
      </p:sp>
    </p:spTree>
    <p:extLst>
      <p:ext uri="{BB962C8B-B14F-4D97-AF65-F5344CB8AC3E}">
        <p14:creationId xmlns:p14="http://schemas.microsoft.com/office/powerpoint/2010/main" val="1539242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ts val="634"/>
              </a:spcBef>
              <a:spcAft>
                <a:spcPts val="0"/>
              </a:spcAft>
              <a:buClr>
                <a:schemeClr val="bg1">
                  <a:lumMod val="65000"/>
                </a:schemeClr>
              </a:buClr>
              <a:buSzTx/>
              <a:buFontTx/>
              <a:buNone/>
              <a:tabLst/>
              <a:defRPr/>
            </a:pPr>
            <a:r>
              <a:rPr lang="en-US" sz="1200" dirty="0">
                <a:solidFill>
                  <a:schemeClr val="tx1"/>
                </a:solidFill>
                <a:ea typeface="Arial" pitchFamily="34" charset="0"/>
                <a:cs typeface="Arial" pitchFamily="34" charset="0"/>
              </a:rPr>
              <a:t>Follow the</a:t>
            </a:r>
            <a:r>
              <a:rPr lang="en-US" sz="1200" baseline="0" dirty="0">
                <a:solidFill>
                  <a:schemeClr val="tx1"/>
                </a:solidFill>
                <a:ea typeface="Arial" pitchFamily="34" charset="0"/>
                <a:cs typeface="Arial" pitchFamily="34" charset="0"/>
              </a:rPr>
              <a:t> below</a:t>
            </a:r>
            <a:r>
              <a:rPr lang="en-US" sz="1200" dirty="0">
                <a:solidFill>
                  <a:schemeClr val="tx1"/>
                </a:solidFill>
                <a:ea typeface="Arial" pitchFamily="34" charset="0"/>
                <a:cs typeface="Arial" pitchFamily="34" charset="0"/>
              </a:rPr>
              <a:t> steps when printing a file in PRN format:</a:t>
            </a:r>
            <a:endParaRPr lang="en-US" b="1" dirty="0">
              <a:ea typeface="Arial" pitchFamily="34" charset="0"/>
              <a:cs typeface="Arial" pitchFamily="34" charset="0"/>
            </a:endParaRPr>
          </a:p>
          <a:p>
            <a:pPr fontAlgn="base">
              <a:spcBef>
                <a:spcPts val="634"/>
              </a:spcBef>
              <a:buClr>
                <a:schemeClr val="bg1">
                  <a:lumMod val="65000"/>
                </a:schemeClr>
              </a:buClr>
              <a:defRPr/>
            </a:pPr>
            <a:endParaRPr lang="en-US" b="1" dirty="0">
              <a:ea typeface="Arial" pitchFamily="34" charset="0"/>
              <a:cs typeface="Arial" pitchFamily="34" charset="0"/>
            </a:endParaRP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you approve a print request that prints in PRN format, a print dialog window opens.</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Open with</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drop-down list, select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Tiger Viewer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Print PRN 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opens.</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Print PRN 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ensure that the printer is set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ViewPlus Max</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another supported ViewPlus embosser) and that only one copy is being printed.</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Times New Roman" panose="02020603050405020304" pitchFamily="18" charset="0"/>
                <a:cs typeface="Calibri" panose="020F0502020204030204" pitchFamily="34" charset="0"/>
              </a:rPr>
              <a:t>Click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Print</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dirty="0"/>
          </a:p>
          <a:p>
            <a:pPr marL="0" marR="0" lvl="1" indent="0" algn="l" defTabSz="914400" rtl="0" eaLnBrk="1" fontAlgn="base" latinLnBrk="0" hangingPunct="1">
              <a:lnSpc>
                <a:spcPct val="100000"/>
              </a:lnSpc>
              <a:spcBef>
                <a:spcPts val="634"/>
              </a:spcBef>
              <a:spcAft>
                <a:spcPts val="0"/>
              </a:spcAft>
              <a:buClr>
                <a:schemeClr val="bg1">
                  <a:lumMod val="65000"/>
                </a:schemeClr>
              </a:buClr>
              <a:buSzTx/>
              <a:buFont typeface="+mj-lt"/>
              <a:buNone/>
              <a:tabLst/>
              <a:defRPr/>
            </a:pPr>
            <a:r>
              <a:rPr lang="en-US" b="0" u="none" dirty="0">
                <a:ea typeface="Arial" pitchFamily="34" charset="0"/>
                <a:cs typeface="Arial" pitchFamily="34" charset="0"/>
              </a:rPr>
              <a:t>Please note that if</a:t>
            </a:r>
            <a:r>
              <a:rPr lang="en-US" b="0" u="none" baseline="0" dirty="0">
                <a:ea typeface="Arial" pitchFamily="34" charset="0"/>
                <a:cs typeface="Arial" pitchFamily="34" charset="0"/>
              </a:rPr>
              <a:t> you are having difficulties embossing PRN files using the Tiger Viewer, you may be able to emboss successfully by restarting the embosser and then using the ViewPlus Designer program instead. ViewPlus Designer is part of the Tiger Software Suite included on the installation CD that comes with all ViewPlus embossers.</a:t>
            </a:r>
            <a:endParaRPr lang="en-US" b="0" u="none" dirty="0">
              <a:ea typeface="Arial" pitchFamily="34" charset="0"/>
              <a:cs typeface="Arial" pitchFamily="34" charset="0"/>
            </a:endParaRPr>
          </a:p>
          <a:p>
            <a:pPr marL="0" lvl="1" indent="0" fontAlgn="base">
              <a:spcBef>
                <a:spcPts val="634"/>
              </a:spcBef>
              <a:buClr>
                <a:schemeClr val="bg1">
                  <a:lumMod val="65000"/>
                </a:schemeClr>
              </a:buClr>
              <a:buFont typeface="+mj-lt"/>
              <a:buNone/>
              <a:defRPr/>
            </a:pPr>
            <a:endParaRPr lang="en-US" dirty="0">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38</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base">
              <a:spcBef>
                <a:spcPts val="600"/>
              </a:spcBef>
              <a:buClr>
                <a:schemeClr val="bg1">
                  <a:lumMod val="65000"/>
                </a:schemeClr>
              </a:buClr>
              <a:buFont typeface="+mj-lt"/>
              <a:buNone/>
              <a:defRPr/>
            </a:pPr>
            <a:r>
              <a:rPr lang="en-US" sz="1200" dirty="0">
                <a:solidFill>
                  <a:schemeClr val="tx1"/>
                </a:solidFill>
                <a:ea typeface="Arial" pitchFamily="34" charset="0"/>
                <a:cs typeface="Arial" pitchFamily="34" charset="0"/>
              </a:rPr>
              <a:t>Follow these steps when printing a file in BRF format: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you approve a print request that prints in BRF format, a print dialog window opens.</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Open with</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drop-down list, select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Duxbury Braille Translator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Import 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opens.</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Import 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ensure that the following are selected:</a:t>
            </a:r>
          </a:p>
          <a:p>
            <a:pPr marL="742950" marR="0" lvl="1" indent="-285750">
              <a:spcBef>
                <a:spcPts val="0"/>
              </a:spcBef>
              <a:spcAft>
                <a:spcPts val="1200"/>
              </a:spcAft>
              <a:buFont typeface="Courier New" panose="02070309020205020404" pitchFamily="49" charset="0"/>
              <a:buChar char="o"/>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Template:</a:t>
            </a:r>
          </a:p>
          <a:p>
            <a:pPr marL="1143000" marR="0" lvl="2" indent="-228600">
              <a:spcBef>
                <a:spcPts val="0"/>
              </a:spcBef>
              <a:spcAft>
                <a:spcPts val="1200"/>
              </a:spcAft>
              <a:buFont typeface="Wingdings 2" panose="05020102010507070707" pitchFamily="18" charset="2"/>
              <a:buChar char=""/>
              <a:tabLst>
                <a:tab pos="685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Duxbury 11.2 or earlier: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English (American) – Standard Literary Format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1200"/>
              </a:spcAft>
              <a:buFont typeface="Wingdings 2" panose="05020102010507070707" pitchFamily="18" charset="2"/>
              <a:buChar char=""/>
              <a:tabLst>
                <a:tab pos="685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Duxbury 11.3 or later: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English (BANA Pre-UEB) – Literary Format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1200"/>
              </a:spcAft>
              <a:buFont typeface="Courier New" panose="02070309020205020404" pitchFamily="49" charset="0"/>
              <a:buChar char="o"/>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Import Filter: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Formatted braille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spcBef>
                <a:spcPts val="600"/>
              </a:spcBef>
              <a:buClr>
                <a:schemeClr val="bg1">
                  <a:lumMod val="65000"/>
                </a:schemeClr>
              </a:buClr>
              <a:buFont typeface="+mj-lt"/>
              <a:buNone/>
              <a:defRPr/>
            </a:pPr>
            <a:endParaRPr lang="en-US" sz="1200"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39</a:t>
            </a:fld>
            <a:endParaRPr lang="en-US" altLang="en-US" dirty="0">
              <a:latin typeface="Arial" panose="020B0604020202020204" pitchFamily="34" charset="0"/>
            </a:endParaRPr>
          </a:p>
        </p:txBody>
      </p:sp>
    </p:spTree>
    <p:extLst>
      <p:ext uri="{BB962C8B-B14F-4D97-AF65-F5344CB8AC3E}">
        <p14:creationId xmlns:p14="http://schemas.microsoft.com/office/powerpoint/2010/main" val="7737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latin typeface="+mn-lt"/>
              </a:rPr>
              <a:t>When a student’s test presentation is set to Braille, the test automatically appears in streamlined mode. This layout arranges the test content vertically. The stimuli appear at the top of the page, and questions appear in sequence below their associated</a:t>
            </a:r>
            <a:r>
              <a:rPr lang="en-US" sz="1200" baseline="0" dirty="0">
                <a:latin typeface="+mn-lt"/>
              </a:rPr>
              <a:t> stimulus</a:t>
            </a:r>
            <a:r>
              <a:rPr lang="en-US" sz="1200" dirty="0">
                <a:latin typeface="+mn-lt"/>
              </a:rPr>
              <a:t>.</a:t>
            </a:r>
          </a:p>
        </p:txBody>
      </p:sp>
      <p:sp>
        <p:nvSpPr>
          <p:cNvPr id="4" name="Slide Number Placeholder 3"/>
          <p:cNvSpPr>
            <a:spLocks noGrp="1"/>
          </p:cNvSpPr>
          <p:nvPr>
            <p:ph type="sldNum" sz="quarter" idx="10"/>
          </p:nvPr>
        </p:nvSpPr>
        <p:spPr/>
        <p:txBody>
          <a:bodyPr/>
          <a:lstStyle/>
          <a:p>
            <a:fld id="{C840FDEF-DDE5-42CA-975B-5AC2C3FFCCCF}" type="slidenum">
              <a:rPr lang="en-US" smtClean="0"/>
              <a:t>4</a:t>
            </a:fld>
            <a:endParaRPr lang="en-US" dirty="0"/>
          </a:p>
        </p:txBody>
      </p:sp>
    </p:spTree>
    <p:extLst>
      <p:ext uri="{BB962C8B-B14F-4D97-AF65-F5344CB8AC3E}">
        <p14:creationId xmlns:p14="http://schemas.microsoft.com/office/powerpoint/2010/main" val="701550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Duxbury Braille Translator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preview window opens.</a:t>
            </a:r>
          </a:p>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Go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&gt;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Emboss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File: Emboss</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opens.</a:t>
            </a:r>
          </a:p>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Ensure that only one copy is being printed, the page range is set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All</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Brailler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Device is set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ViewPlus Max</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other ViewPlus embosser).</a:t>
            </a:r>
          </a:p>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lvl="1" indent="0" fontAlgn="base">
              <a:spcBef>
                <a:spcPts val="600"/>
              </a:spcBef>
              <a:buClr>
                <a:schemeClr val="bg1">
                  <a:lumMod val="65000"/>
                </a:schemeClr>
              </a:buClr>
              <a:buFont typeface="+mj-lt"/>
              <a:buNone/>
              <a:defRPr/>
            </a:pPr>
            <a:endParaRPr lang="en-US" sz="1200" dirty="0">
              <a:solidFill>
                <a:schemeClr val="tx1"/>
              </a:solidFill>
              <a:ea typeface="Arial" pitchFamily="34" charset="0"/>
              <a:cs typeface="Arial" pitchFamily="34" charset="0"/>
            </a:endParaRPr>
          </a:p>
          <a:p>
            <a:pPr marL="0" lvl="1" indent="0" fontAlgn="base">
              <a:spcBef>
                <a:spcPts val="600"/>
              </a:spcBef>
              <a:buClr>
                <a:schemeClr val="bg1">
                  <a:lumMod val="65000"/>
                </a:schemeClr>
              </a:buClr>
              <a:buFont typeface="+mj-lt"/>
              <a:buNone/>
              <a:defRPr/>
            </a:pPr>
            <a:r>
              <a:rPr lang="en-US" sz="1200" dirty="0">
                <a:solidFill>
                  <a:schemeClr val="tx1"/>
                </a:solidFill>
                <a:ea typeface="Arial" pitchFamily="34" charset="0"/>
                <a:cs typeface="Arial" pitchFamily="34" charset="0"/>
              </a:rPr>
              <a:t>Please note that these instructions apply for</a:t>
            </a:r>
            <a:r>
              <a:rPr lang="en-US" sz="1200" baseline="0" dirty="0">
                <a:solidFill>
                  <a:schemeClr val="tx1"/>
                </a:solidFill>
                <a:ea typeface="Arial" pitchFamily="34" charset="0"/>
                <a:cs typeface="Arial" pitchFamily="34" charset="0"/>
              </a:rPr>
              <a:t> Test Administrators using Duxbury Braille Translator version 11.3 or later. For instructions on printing BRF files using previous versions of Duxbury, please refer to the </a:t>
            </a:r>
            <a:r>
              <a:rPr lang="en-US" b="0" i="1" dirty="0"/>
              <a:t>Braille Requirements and Testing Manual</a:t>
            </a:r>
            <a:r>
              <a:rPr lang="en-US" b="0" i="0" dirty="0"/>
              <a:t>.</a:t>
            </a:r>
            <a:endParaRPr lang="en-US" sz="1200" i="0"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40</a:t>
            </a:fld>
            <a:endParaRPr lang="en-US" altLang="en-US" dirty="0">
              <a:latin typeface="Arial" panose="020B0604020202020204" pitchFamily="34" charset="0"/>
            </a:endParaRPr>
          </a:p>
        </p:txBody>
      </p:sp>
    </p:spTree>
    <p:extLst>
      <p:ext uri="{BB962C8B-B14F-4D97-AF65-F5344CB8AC3E}">
        <p14:creationId xmlns:p14="http://schemas.microsoft.com/office/powerpoint/2010/main" val="4287567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supported web browsers automatically save downloaded files. If your computer saves the BRF and PRN files from emboss requests, you </a:t>
            </a:r>
            <a:r>
              <a:rPr lang="en-US" b="1" dirty="0"/>
              <a:t>must </a:t>
            </a:r>
            <a:r>
              <a:rPr lang="en-US" dirty="0"/>
              <a:t>delete all test-related files from your browser’s download archive for security purposes. This task is accomplished in different ways depending on which browser you are using.</a:t>
            </a:r>
          </a:p>
          <a:p>
            <a:endParaRPr lang="en-US" dirty="0"/>
          </a:p>
          <a:p>
            <a:r>
              <a:rPr lang="en-US" dirty="0"/>
              <a:t>For more information on how to delete test-related files from your internet browser’s download archive, please consult the </a:t>
            </a:r>
            <a:r>
              <a:rPr lang="en-US" b="0" i="1" dirty="0"/>
              <a:t>Braille Requirements and Testing Manual</a:t>
            </a:r>
            <a:r>
              <a:rPr lang="en-US" b="0"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t>41</a:t>
            </a:fld>
            <a:endParaRPr lang="en-US"/>
          </a:p>
        </p:txBody>
      </p:sp>
    </p:spTree>
    <p:extLst>
      <p:ext uri="{BB962C8B-B14F-4D97-AF65-F5344CB8AC3E}">
        <p14:creationId xmlns:p14="http://schemas.microsoft.com/office/powerpoint/2010/main" val="1875318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The </a:t>
            </a:r>
            <a:r>
              <a:rPr lang="en-US" b="1" u="none" dirty="0"/>
              <a:t>Approved</a:t>
            </a:r>
            <a:r>
              <a:rPr lang="en-US" b="1" u="none" baseline="0" dirty="0"/>
              <a:t> Requests</a:t>
            </a:r>
            <a:r>
              <a:rPr lang="en-US" u="none" baseline="0" dirty="0"/>
              <a:t> button allows the Test Administrator to </a:t>
            </a:r>
            <a:r>
              <a:rPr lang="en-US" dirty="0"/>
              <a:t>view a list of every emboss request that he or she approved during the current session. To print this list for your own records, click </a:t>
            </a:r>
            <a:r>
              <a:rPr lang="en-US" b="1" dirty="0"/>
              <a:t>Print</a:t>
            </a:r>
            <a:r>
              <a:rPr lang="en-US" dirty="0"/>
              <a:t> at the top of the Approved Requests window.</a:t>
            </a:r>
            <a:endParaRPr lang="en-US" u="none" dirty="0"/>
          </a:p>
        </p:txBody>
      </p:sp>
      <p:sp>
        <p:nvSpPr>
          <p:cNvPr id="4" name="Slide Number Placeholder 3"/>
          <p:cNvSpPr>
            <a:spLocks noGrp="1"/>
          </p:cNvSpPr>
          <p:nvPr>
            <p:ph type="sldNum" sz="quarter" idx="10"/>
          </p:nvPr>
        </p:nvSpPr>
        <p:spPr/>
        <p:txBody>
          <a:bodyPr/>
          <a:lstStyle/>
          <a:p>
            <a:pPr>
              <a:defRPr/>
            </a:pPr>
            <a:fld id="{E8B097D6-EE9F-415D-9708-2BB67BC396CD}" type="slidenum">
              <a:rPr lang="en-US" smtClean="0"/>
              <a:pPr>
                <a:defRPr/>
              </a:pPr>
              <a:t>42</a:t>
            </a:fld>
            <a:endParaRPr lang="en-US" dirty="0"/>
          </a:p>
        </p:txBody>
      </p:sp>
    </p:spTree>
    <p:extLst>
      <p:ext uri="{BB962C8B-B14F-4D97-AF65-F5344CB8AC3E}">
        <p14:creationId xmlns:p14="http://schemas.microsoft.com/office/powerpoint/2010/main" val="3078506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j-lt"/>
              </a:rPr>
              <a:t>If you wish to print </a:t>
            </a:r>
            <a:r>
              <a:rPr lang="en-US" altLang="en-US" u="none" dirty="0">
                <a:latin typeface="+mj-lt"/>
              </a:rPr>
              <a:t>a snapshot of the TA Interface </a:t>
            </a:r>
            <a:r>
              <a:rPr lang="en-US" altLang="en-US" dirty="0">
                <a:latin typeface="+mj-lt"/>
              </a:rPr>
              <a:t>in its current view, click the </a:t>
            </a:r>
            <a:r>
              <a:rPr lang="en-US" altLang="ja-JP" b="1" dirty="0">
                <a:latin typeface="+mj-lt"/>
              </a:rPr>
              <a:t>Print </a:t>
            </a:r>
            <a:r>
              <a:rPr lang="en-US" altLang="ja-JP" b="1" u="none" dirty="0">
                <a:latin typeface="+mj-lt"/>
              </a:rPr>
              <a:t>Session</a:t>
            </a:r>
            <a:r>
              <a:rPr lang="en-US" altLang="ja-JP" u="none" dirty="0">
                <a:latin typeface="+mj-lt"/>
              </a:rPr>
              <a:t> </a:t>
            </a:r>
            <a:r>
              <a:rPr lang="en-US" altLang="ja-JP" dirty="0">
                <a:latin typeface="+mj-lt"/>
              </a:rPr>
              <a:t>button. This can be useful for tracking which students did not complete their tests and may need to be scheduled for another session. It may be necessary to set the page layout to landscape or adjust the margins in the Print Preview screen in order for the list to fit on the page. Remember that any printouts containing personally identifiable student information must be securely stored and should be destroyed after use.</a:t>
            </a:r>
            <a:endParaRPr lang="en-US" altLang="en-US" dirty="0">
              <a:latin typeface="+mj-lt"/>
            </a:endParaRPr>
          </a:p>
          <a:p>
            <a:pPr eaLnBrk="1" hangingPunct="1">
              <a:spcBef>
                <a:spcPct val="0"/>
              </a:spcBef>
            </a:pPr>
            <a:endParaRPr lang="en-US" altLang="en-US" dirty="0">
              <a:latin typeface="+mj-lt"/>
            </a:endParaRPr>
          </a:p>
        </p:txBody>
      </p:sp>
      <p:sp>
        <p:nvSpPr>
          <p:cNvPr id="4710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90BC52-05D8-4847-8A65-D725FDD24E05}" type="slidenum">
              <a:rPr lang="en-US" altLang="en-US" smtClean="0">
                <a:latin typeface="Arial" panose="020B0604020202020204" pitchFamily="34" charset="0"/>
              </a:rPr>
              <a:pPr fontAlgn="base">
                <a:spcBef>
                  <a:spcPct val="0"/>
                </a:spcBef>
                <a:spcAft>
                  <a:spcPct val="0"/>
                </a:spcAft>
                <a:defRPr/>
              </a:pPr>
              <a:t>43</a:t>
            </a:fld>
            <a:endParaRPr lang="en-US" altLang="en-US" dirty="0">
              <a:latin typeface="Arial" panose="020B0604020202020204" pitchFamily="34" charset="0"/>
            </a:endParaRPr>
          </a:p>
        </p:txBody>
      </p:sp>
    </p:spTree>
    <p:extLst>
      <p:ext uri="{BB962C8B-B14F-4D97-AF65-F5344CB8AC3E}">
        <p14:creationId xmlns:p14="http://schemas.microsoft.com/office/powerpoint/2010/main" val="2041258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200" dirty="0"/>
              <a:t>Next, we are going to walk through the steps</a:t>
            </a:r>
            <a:r>
              <a:rPr lang="en-US" altLang="en-US" sz="1200" baseline="0" dirty="0"/>
              <a:t> that students using Braille will follow in order to sign in to the online testing system and take tests.</a:t>
            </a:r>
            <a:endParaRPr lang="en-US" altLang="en-US" sz="1200" dirty="0"/>
          </a:p>
          <a:p>
            <a:endParaRPr lang="en-US" sz="1200" dirty="0"/>
          </a:p>
          <a:p>
            <a:r>
              <a:rPr lang="en-US" sz="1200" dirty="0"/>
              <a:t>JAWS allows students to navigate through their test by using keyboard commands. You can see some commonly used keyboard commands for JAWS in this table. We will refer back to these commands in the following slides. </a:t>
            </a:r>
          </a:p>
          <a:p>
            <a:endParaRPr lang="en-US" sz="1200" dirty="0"/>
          </a:p>
          <a:p>
            <a:r>
              <a:rPr lang="en-US" sz="1200" dirty="0"/>
              <a:t>Note that students testing with an RBD may have other means of navigating the online testing interface. For more information and a complete description of keyboard commands, please consult the </a:t>
            </a:r>
            <a:r>
              <a:rPr lang="en-US" sz="1200" i="1" dirty="0"/>
              <a:t>Braille Requirements and Testing Manual</a:t>
            </a:r>
            <a:r>
              <a:rPr lang="en-US" sz="1200" dirty="0"/>
              <a:t>.</a:t>
            </a:r>
            <a:endParaRPr lang="en-US" sz="1200" b="0" dirty="0"/>
          </a:p>
        </p:txBody>
      </p:sp>
      <p:sp>
        <p:nvSpPr>
          <p:cNvPr id="4" name="Slide Number Placeholder 3"/>
          <p:cNvSpPr>
            <a:spLocks noGrp="1"/>
          </p:cNvSpPr>
          <p:nvPr>
            <p:ph type="sldNum" sz="quarter" idx="10"/>
          </p:nvPr>
        </p:nvSpPr>
        <p:spPr/>
        <p:txBody>
          <a:bodyPr/>
          <a:lstStyle/>
          <a:p>
            <a:fld id="{C840FDEF-DDE5-42CA-975B-5AC2C3FFCCCF}" type="slidenum">
              <a:rPr lang="en-US" smtClean="0"/>
              <a:t>44</a:t>
            </a:fld>
            <a:endParaRPr lang="en-US"/>
          </a:p>
        </p:txBody>
      </p:sp>
    </p:spTree>
    <p:extLst>
      <p:ext uri="{BB962C8B-B14F-4D97-AF65-F5344CB8AC3E}">
        <p14:creationId xmlns:p14="http://schemas.microsoft.com/office/powerpoint/2010/main" val="1875318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21755">
              <a:spcBef>
                <a:spcPct val="0"/>
              </a:spcBef>
              <a:defRPr/>
            </a:pPr>
            <a:r>
              <a:rPr lang="en-US" altLang="en-US" dirty="0">
                <a:latin typeface="+mj-lt"/>
              </a:rPr>
              <a:t>To log in to the online testing system using the Secure Browser, students must enter three pieces of identifying information: their first name, their student ID, and the current session ID. The session ID is generated when the Test Administrator creates the test session. It </a:t>
            </a:r>
            <a:r>
              <a:rPr lang="en-US" altLang="en-US" baseline="0" dirty="0">
                <a:latin typeface="+mj-lt"/>
              </a:rPr>
              <a:t>needs to be </a:t>
            </a:r>
            <a:r>
              <a:rPr lang="en-US" altLang="en-US" dirty="0">
                <a:latin typeface="+mj-lt"/>
              </a:rPr>
              <a:t>given to students by the Test Administrator when it is time for them to log in to the test. Session IDs should not be generated more than 20 minutes before students are ready to log in.</a:t>
            </a:r>
          </a:p>
          <a:p>
            <a:pPr defTabSz="1021755">
              <a:spcBef>
                <a:spcPct val="0"/>
              </a:spcBef>
              <a:defRPr/>
            </a:pPr>
            <a:endParaRPr lang="en-US" altLang="en-US" dirty="0">
              <a:latin typeface="+mj-lt"/>
            </a:endParaRPr>
          </a:p>
          <a:p>
            <a:pPr lvl="0"/>
            <a:r>
              <a:rPr lang="en-US" kern="1200" dirty="0">
                <a:solidFill>
                  <a:schemeClr val="tx1"/>
                </a:solidFill>
                <a:effectLst/>
                <a:latin typeface="+mj-lt"/>
              </a:rPr>
              <a:t>Students</a:t>
            </a:r>
            <a:r>
              <a:rPr lang="en-US" kern="1200" baseline="0" dirty="0">
                <a:solidFill>
                  <a:schemeClr val="tx1"/>
                </a:solidFill>
                <a:effectLst/>
                <a:latin typeface="+mj-lt"/>
              </a:rPr>
              <a:t> will use the </a:t>
            </a:r>
            <a:r>
              <a:rPr lang="en-US" b="1" kern="1200" baseline="0" dirty="0">
                <a:solidFill>
                  <a:schemeClr val="tx1"/>
                </a:solidFill>
                <a:effectLst/>
                <a:latin typeface="+mj-lt"/>
              </a:rPr>
              <a:t>Tab </a:t>
            </a:r>
            <a:r>
              <a:rPr lang="en-US" kern="1200" baseline="0" dirty="0">
                <a:solidFill>
                  <a:schemeClr val="tx1"/>
                </a:solidFill>
                <a:effectLst/>
                <a:latin typeface="+mj-lt"/>
              </a:rPr>
              <a:t>key t</a:t>
            </a:r>
            <a:r>
              <a:rPr lang="en-US" kern="1200" dirty="0">
                <a:solidFill>
                  <a:schemeClr val="tx1"/>
                </a:solidFill>
                <a:effectLst/>
                <a:latin typeface="+mj-lt"/>
              </a:rPr>
              <a:t>o navigate between fields and enter their information. Note that the </a:t>
            </a:r>
            <a:r>
              <a:rPr lang="en-US" b="1" kern="1200" dirty="0">
                <a:solidFill>
                  <a:schemeClr val="tx1"/>
                </a:solidFill>
                <a:effectLst/>
                <a:latin typeface="+mj-lt"/>
              </a:rPr>
              <a:t>Session</a:t>
            </a:r>
            <a:r>
              <a:rPr lang="en-US" b="1" kern="1200" baseline="0" dirty="0">
                <a:solidFill>
                  <a:schemeClr val="tx1"/>
                </a:solidFill>
                <a:effectLst/>
                <a:latin typeface="+mj-lt"/>
              </a:rPr>
              <a:t> ID</a:t>
            </a:r>
            <a:r>
              <a:rPr lang="en-US" kern="1200" baseline="0" dirty="0">
                <a:solidFill>
                  <a:schemeClr val="tx1"/>
                </a:solidFill>
                <a:effectLst/>
                <a:latin typeface="+mj-lt"/>
              </a:rPr>
              <a:t> is treated as three separate fields, though the first field is filled in automatically. When finished entering information in the final </a:t>
            </a:r>
            <a:r>
              <a:rPr lang="en-US" b="0" kern="1200" baseline="0" dirty="0">
                <a:solidFill>
                  <a:schemeClr val="tx1"/>
                </a:solidFill>
                <a:effectLst/>
                <a:latin typeface="+mj-lt"/>
              </a:rPr>
              <a:t>Session ID </a:t>
            </a:r>
            <a:r>
              <a:rPr lang="en-US" kern="1200" baseline="0" dirty="0">
                <a:solidFill>
                  <a:schemeClr val="tx1"/>
                </a:solidFill>
                <a:effectLst/>
                <a:latin typeface="+mj-lt"/>
              </a:rPr>
              <a:t>field, students can press </a:t>
            </a:r>
            <a:r>
              <a:rPr lang="en-US" b="1" kern="1200" baseline="0" dirty="0">
                <a:solidFill>
                  <a:schemeClr val="tx1"/>
                </a:solidFill>
                <a:effectLst/>
                <a:latin typeface="+mj-lt"/>
              </a:rPr>
              <a:t>Tab</a:t>
            </a:r>
            <a:r>
              <a:rPr lang="en-US" kern="1200" baseline="0" dirty="0">
                <a:solidFill>
                  <a:schemeClr val="tx1"/>
                </a:solidFill>
                <a:effectLst/>
                <a:latin typeface="+mj-lt"/>
              </a:rPr>
              <a:t> to navigate to the </a:t>
            </a:r>
            <a:r>
              <a:rPr lang="en-US" b="1" kern="1200" baseline="0" dirty="0">
                <a:solidFill>
                  <a:schemeClr val="tx1"/>
                </a:solidFill>
                <a:effectLst/>
                <a:latin typeface="+mj-lt"/>
              </a:rPr>
              <a:t>Sign in </a:t>
            </a:r>
            <a:r>
              <a:rPr lang="en-US" kern="1200" baseline="0" dirty="0">
                <a:solidFill>
                  <a:schemeClr val="tx1"/>
                </a:solidFill>
                <a:effectLst/>
                <a:latin typeface="+mj-lt"/>
              </a:rPr>
              <a:t>button and press </a:t>
            </a:r>
            <a:r>
              <a:rPr lang="en-US" b="1" kern="1200" baseline="0" dirty="0">
                <a:solidFill>
                  <a:schemeClr val="tx1"/>
                </a:solidFill>
                <a:effectLst/>
                <a:latin typeface="+mj-lt"/>
              </a:rPr>
              <a:t>Enter </a:t>
            </a:r>
            <a:r>
              <a:rPr lang="en-US" kern="1200" baseline="0" dirty="0">
                <a:solidFill>
                  <a:schemeClr val="tx1"/>
                </a:solidFill>
                <a:effectLst/>
                <a:latin typeface="+mj-lt"/>
              </a:rPr>
              <a:t>to sign in.</a:t>
            </a:r>
            <a:endParaRPr lang="en-US" kern="1200" dirty="0">
              <a:solidFill>
                <a:schemeClr val="tx1"/>
              </a:solidFill>
              <a:effectLst/>
              <a:latin typeface="+mj-lt"/>
            </a:endParaRPr>
          </a:p>
          <a:p>
            <a:pPr lvl="0"/>
            <a:endParaRPr lang="en-US" kern="1200" dirty="0">
              <a:solidFill>
                <a:schemeClr val="tx1"/>
              </a:solidFill>
              <a:effectLst/>
              <a:latin typeface="+mj-lt"/>
            </a:endParaRPr>
          </a:p>
          <a:p>
            <a:pPr defTabSz="1021755">
              <a:spcBef>
                <a:spcPct val="0"/>
              </a:spcBef>
              <a:defRPr/>
            </a:pPr>
            <a:r>
              <a:rPr lang="en-US" altLang="en-US" dirty="0">
                <a:latin typeface="+mj-lt"/>
              </a:rPr>
              <a:t>The Test Administrator may assist students with logging in, if necessary.</a:t>
            </a:r>
          </a:p>
          <a:p>
            <a:pPr defTabSz="1021755">
              <a:spcBef>
                <a:spcPct val="0"/>
              </a:spcBef>
              <a:defRPr/>
            </a:pPr>
            <a:endParaRPr lang="en-US" altLang="en-US" dirty="0">
              <a:latin typeface="+mj-lt"/>
            </a:endParaRPr>
          </a:p>
          <a:p>
            <a:pPr eaLnBrk="1" hangingPunct="1">
              <a:spcBef>
                <a:spcPct val="0"/>
              </a:spcBef>
            </a:pPr>
            <a:endParaRPr lang="en-US" altLang="en-US" dirty="0">
              <a:latin typeface="+mj-lt"/>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45</a:t>
            </a:fld>
            <a:endParaRPr lang="en-US" altLang="en-US" dirty="0">
              <a:latin typeface="Arial" panose="020B0604020202020204" pitchFamily="34" charset="0"/>
            </a:endParaRPr>
          </a:p>
        </p:txBody>
      </p:sp>
    </p:spTree>
    <p:extLst>
      <p:ext uri="{BB962C8B-B14F-4D97-AF65-F5344CB8AC3E}">
        <p14:creationId xmlns:p14="http://schemas.microsoft.com/office/powerpoint/2010/main" val="77371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t>If a student is having difficulty logging in, an error message and code will display on the login screen. The most common errors occur when the student’s first name and student ID do not match what is in the system and when student</a:t>
            </a:r>
            <a:r>
              <a:rPr lang="en-US" altLang="en-US" baseline="0" dirty="0"/>
              <a:t> </a:t>
            </a:r>
            <a:r>
              <a:rPr lang="en-US" altLang="en-US" dirty="0"/>
              <a:t>IDs are entered incorrectly. If the student receives an error message indicating that he or she has entered incorrect information in the first name or student ID fields, the Test Administrator</a:t>
            </a:r>
            <a:r>
              <a:rPr lang="en-US" altLang="en-US" baseline="0" dirty="0"/>
              <a:t> </a:t>
            </a:r>
            <a:r>
              <a:rPr lang="en-US" altLang="en-US" dirty="0"/>
              <a:t>should use the Student Lookup Tool in the TA Interface to verify the student’s information.</a:t>
            </a:r>
          </a:p>
          <a:p>
            <a:pPr eaLnBrk="1" hangingPunct="1">
              <a:spcBef>
                <a:spcPct val="0"/>
              </a:spcBef>
            </a:pPr>
            <a:endParaRPr lang="en-US" altLang="en-US" dirty="0"/>
          </a:p>
          <a:p>
            <a:pPr eaLnBrk="1" hangingPunct="1">
              <a:spcBef>
                <a:spcPct val="0"/>
              </a:spcBef>
            </a:pPr>
            <a:r>
              <a:rPr lang="en-US" altLang="en-US" dirty="0"/>
              <a:t>Another common error occurs when the student enters an incorrect session ID. If a student receives the </a:t>
            </a:r>
            <a:r>
              <a:rPr lang="en-US" altLang="en-US" u="none" dirty="0"/>
              <a:t>message “The session is not available</a:t>
            </a:r>
            <a:r>
              <a:rPr lang="en-US" altLang="en-US" u="none" baseline="0" dirty="0"/>
              <a:t> for testing,”</a:t>
            </a:r>
            <a:r>
              <a:rPr lang="en-US" altLang="en-US" dirty="0"/>
              <a:t> verify that the session ID was entered correctly, with no extra spaces or characters. The session ID can be found in the TA Interface.</a:t>
            </a:r>
          </a:p>
          <a:p>
            <a:pPr eaLnBrk="1" hangingPunct="1">
              <a:spcBef>
                <a:spcPct val="0"/>
              </a:spcBef>
            </a:pPr>
            <a:endParaRPr lang="en-US" altLang="en-US" dirty="0"/>
          </a:p>
          <a:p>
            <a:pPr eaLnBrk="1" hangingPunct="1">
              <a:spcBef>
                <a:spcPct val="0"/>
              </a:spcBef>
            </a:pPr>
            <a:r>
              <a:rPr lang="en-US" altLang="en-US" dirty="0"/>
              <a:t>If a student receives the error message </a:t>
            </a:r>
            <a:r>
              <a:rPr lang="en-US" altLang="en-US" u="none" dirty="0"/>
              <a:t>“Session has expired,”</a:t>
            </a:r>
            <a:r>
              <a:rPr lang="en-US" altLang="en-US" dirty="0"/>
              <a:t> ensure that the student has entered the correct session ID for the current session. If the student has entered the session ID correctly, use the TA Interface to verify that your session is still open.</a:t>
            </a:r>
          </a:p>
          <a:p>
            <a:pPr eaLnBrk="1" hangingPunct="1">
              <a:spcBef>
                <a:spcPct val="0"/>
              </a:spcBef>
            </a:pPr>
            <a:endParaRPr lang="en-US" altLang="en-US" b="1" dirty="0"/>
          </a:p>
          <a:p>
            <a:pPr eaLnBrk="1" hangingPunct="1">
              <a:spcBef>
                <a:spcPct val="0"/>
              </a:spcBef>
            </a:pPr>
            <a:r>
              <a:rPr lang="en-US" altLang="en-US" b="0" u="none" dirty="0"/>
              <a:t>For a list of common login errors, please consult the </a:t>
            </a:r>
            <a:r>
              <a:rPr lang="en-US" altLang="en-US" b="0" i="1" u="none" dirty="0"/>
              <a:t>Guide to Navigating the Online HSAP Administration</a:t>
            </a:r>
            <a:r>
              <a:rPr lang="en-US" altLang="en-US" b="0" u="none" dirty="0"/>
              <a:t>. </a:t>
            </a:r>
          </a:p>
        </p:txBody>
      </p:sp>
      <p:sp>
        <p:nvSpPr>
          <p:cNvPr id="5734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7C7CEA2-000B-4835-A215-D8FE036CBF18}" type="slidenum">
              <a:rPr lang="en-US" altLang="en-US" smtClean="0">
                <a:latin typeface="Arial" panose="020B0604020202020204" pitchFamily="34" charset="0"/>
              </a:rPr>
              <a:pPr fontAlgn="base">
                <a:spcBef>
                  <a:spcPct val="0"/>
                </a:spcBef>
                <a:spcAft>
                  <a:spcPct val="0"/>
                </a:spcAft>
                <a:defRPr/>
              </a:pPr>
              <a:t>46</a:t>
            </a:fld>
            <a:endParaRPr lang="en-US" altLang="en-US" dirty="0">
              <a:latin typeface="Arial" panose="020B0604020202020204" pitchFamily="34" charset="0"/>
            </a:endParaRPr>
          </a:p>
        </p:txBody>
      </p:sp>
    </p:spTree>
    <p:extLst>
      <p:ext uri="{BB962C8B-B14F-4D97-AF65-F5344CB8AC3E}">
        <p14:creationId xmlns:p14="http://schemas.microsoft.com/office/powerpoint/2010/main" val="3318734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After logging in, students need to complete a few more steps before they begin testing. Students will be asked to view and verify their personal information. On the</a:t>
            </a:r>
            <a:r>
              <a:rPr lang="en-US" altLang="en-US" baseline="0" dirty="0"/>
              <a:t> “Is This You?” page, students can listen to each line of text by pressing the </a:t>
            </a:r>
            <a:r>
              <a:rPr lang="en-US" altLang="en-US" b="1" baseline="0" dirty="0"/>
              <a:t>Down </a:t>
            </a:r>
            <a:r>
              <a:rPr lang="en-US" altLang="en-US" baseline="0" dirty="0"/>
              <a:t>arrow key. To move to the </a:t>
            </a:r>
            <a:r>
              <a:rPr lang="en-US" altLang="en-US" b="1" baseline="0" dirty="0"/>
              <a:t>Yes </a:t>
            </a:r>
            <a:r>
              <a:rPr lang="en-US" altLang="en-US" baseline="0" dirty="0"/>
              <a:t>and </a:t>
            </a:r>
            <a:r>
              <a:rPr lang="en-US" altLang="en-US" b="1" baseline="0" dirty="0"/>
              <a:t>No </a:t>
            </a:r>
            <a:r>
              <a:rPr lang="en-US" altLang="en-US" baseline="0" dirty="0"/>
              <a:t>buttons, press </a:t>
            </a:r>
            <a:r>
              <a:rPr lang="en-US" altLang="en-US" b="1" baseline="0" dirty="0"/>
              <a:t>Tab</a:t>
            </a:r>
            <a:r>
              <a:rPr lang="en-US" altLang="en-US" baseline="0" dirty="0"/>
              <a:t>.</a:t>
            </a:r>
            <a:endParaRPr lang="en-US" altLang="en-US" dirty="0"/>
          </a:p>
          <a:p>
            <a:pPr eaLnBrk="1" hangingPunct="1">
              <a:spcBef>
                <a:spcPct val="0"/>
              </a:spcBef>
            </a:pPr>
            <a:endParaRPr lang="en-US" altLang="en-US" dirty="0"/>
          </a:p>
          <a:p>
            <a:pPr eaLnBrk="1" hangingPunct="1">
              <a:spcBef>
                <a:spcPct val="0"/>
              </a:spcBef>
            </a:pPr>
            <a:r>
              <a:rPr lang="en-US" altLang="en-US" dirty="0"/>
              <a:t>If their information is correct, they should navigate to the</a:t>
            </a:r>
            <a:r>
              <a:rPr lang="en-US" altLang="en-US" baseline="0" dirty="0"/>
              <a:t> </a:t>
            </a:r>
            <a:r>
              <a:rPr lang="en-US" altLang="en-US" b="1" baseline="0" dirty="0"/>
              <a:t>Yes</a:t>
            </a:r>
            <a:r>
              <a:rPr lang="en-US" altLang="en-US" baseline="0" dirty="0"/>
              <a:t> button and </a:t>
            </a:r>
            <a:r>
              <a:rPr lang="en-US" altLang="en-US" dirty="0"/>
              <a:t>press </a:t>
            </a:r>
            <a:r>
              <a:rPr lang="en-US" altLang="en-US" b="1" dirty="0"/>
              <a:t>Enter</a:t>
            </a:r>
            <a:r>
              <a:rPr lang="en-US" altLang="en-US" b="0" baseline="0" dirty="0"/>
              <a:t> </a:t>
            </a:r>
            <a:r>
              <a:rPr lang="en-US" altLang="en-US" dirty="0"/>
              <a:t>to proceed to the “Your Tests” screen.</a:t>
            </a:r>
          </a:p>
          <a:p>
            <a:pPr eaLnBrk="1" hangingPunct="1">
              <a:spcBef>
                <a:spcPct val="0"/>
              </a:spcBef>
            </a:pPr>
            <a:endParaRPr lang="en-US" altLang="en-US" dirty="0"/>
          </a:p>
          <a:p>
            <a:pPr eaLnBrk="1" hangingPunct="1">
              <a:spcBef>
                <a:spcPct val="0"/>
              </a:spcBef>
            </a:pPr>
            <a:r>
              <a:rPr lang="en-US" altLang="en-US" dirty="0"/>
              <a:t>If their information is incorrect, they should navigate to the </a:t>
            </a:r>
            <a:r>
              <a:rPr lang="en-US" altLang="en-US" b="1" dirty="0"/>
              <a:t>No </a:t>
            </a:r>
            <a:r>
              <a:rPr lang="en-US" altLang="en-US" dirty="0"/>
              <a:t>button and press </a:t>
            </a:r>
            <a:r>
              <a:rPr lang="en-US" altLang="en-US" b="1" dirty="0"/>
              <a:t>Enter</a:t>
            </a:r>
            <a:r>
              <a:rPr lang="en-US" altLang="en-US" b="0" dirty="0"/>
              <a:t> to</a:t>
            </a:r>
            <a:r>
              <a:rPr lang="en-US" altLang="en-US" dirty="0"/>
              <a:t> </a:t>
            </a:r>
            <a:r>
              <a:rPr lang="en-US" altLang="en-US" u="none" strike="noStrike" dirty="0"/>
              <a:t>return </a:t>
            </a:r>
            <a:r>
              <a:rPr lang="en-US" altLang="en-US" dirty="0"/>
              <a:t>to the login page. Test Administrators</a:t>
            </a:r>
            <a:r>
              <a:rPr lang="en-US" altLang="en-US" baseline="0" dirty="0"/>
              <a:t> </a:t>
            </a:r>
            <a:r>
              <a:rPr lang="en-US" altLang="en-US" dirty="0"/>
              <a:t>must then contact their School Test Coordinator to have the student information updated in the Test Information</a:t>
            </a:r>
            <a:r>
              <a:rPr lang="en-US" altLang="en-US" baseline="0" dirty="0"/>
              <a:t> Distribution Engine </a:t>
            </a:r>
            <a:r>
              <a:rPr lang="en-US" altLang="en-US" dirty="0"/>
              <a:t>(TIDE) before the student attempts to log in again.</a:t>
            </a:r>
            <a:endParaRPr lang="en-US" altLang="en-US" b="1" dirty="0">
              <a:solidFill>
                <a:srgbClr val="003AD4"/>
              </a:solidFill>
            </a:endParaRP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47</a:t>
            </a:fld>
            <a:endParaRPr lang="en-US" altLang="en-US" dirty="0">
              <a:latin typeface="Arial" panose="020B0604020202020204" pitchFamily="34" charset="0"/>
            </a:endParaRPr>
          </a:p>
        </p:txBody>
      </p:sp>
    </p:spTree>
    <p:extLst>
      <p:ext uri="{BB962C8B-B14F-4D97-AF65-F5344CB8AC3E}">
        <p14:creationId xmlns:p14="http://schemas.microsoft.com/office/powerpoint/2010/main" val="77371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a:spcBef>
                <a:spcPct val="0"/>
              </a:spcBef>
              <a:defRPr/>
            </a:pPr>
            <a:r>
              <a:rPr lang="en-US" altLang="en-US" sz="1200" dirty="0">
                <a:latin typeface="+mj-lt"/>
              </a:rPr>
              <a:t>On the “Your Tests” screen, a list of assigned tests for this test session will appear on students’ screens. Students should select the correct test and wait for their Test Administrator’s approval to proceed.</a:t>
            </a:r>
          </a:p>
          <a:p>
            <a:pPr defTabSz="966612">
              <a:spcBef>
                <a:spcPct val="0"/>
              </a:spcBef>
              <a:defRPr/>
            </a:pPr>
            <a:endParaRPr lang="en-US" altLang="en-US" sz="1200" dirty="0">
              <a:latin typeface="+mj-lt"/>
            </a:endParaRPr>
          </a:p>
          <a:p>
            <a:pPr defTabSz="966612">
              <a:spcBef>
                <a:spcPct val="0"/>
              </a:spcBef>
              <a:defRPr/>
            </a:pPr>
            <a:r>
              <a:rPr lang="en-US" altLang="en-US" sz="1200" dirty="0">
                <a:latin typeface="+mj-lt"/>
              </a:rPr>
              <a:t>Press </a:t>
            </a:r>
            <a:r>
              <a:rPr lang="en-US" altLang="en-US" sz="1200" b="1" dirty="0">
                <a:latin typeface="+mj-lt"/>
              </a:rPr>
              <a:t>Tab</a:t>
            </a:r>
            <a:r>
              <a:rPr lang="en-US" altLang="en-US" sz="1200" dirty="0">
                <a:latin typeface="+mj-lt"/>
              </a:rPr>
              <a:t> to navigate to each test listed on this page. </a:t>
            </a:r>
            <a:r>
              <a:rPr lang="en-US" sz="1200" dirty="0">
                <a:latin typeface="+mj-lt"/>
              </a:rPr>
              <a:t>The order of navigation is from left to right and top to bottom, in a zigzag pattern. When the appropriate test is selected, press </a:t>
            </a:r>
            <a:r>
              <a:rPr lang="en-US" sz="1200" b="1" dirty="0">
                <a:latin typeface="+mj-lt"/>
              </a:rPr>
              <a:t>Enter</a:t>
            </a:r>
            <a:r>
              <a:rPr lang="en-US" sz="1200" dirty="0">
                <a:latin typeface="+mj-lt"/>
              </a:rPr>
              <a:t> to start or resume the test.</a:t>
            </a:r>
          </a:p>
          <a:p>
            <a:pPr eaLnBrk="1" hangingPunct="1">
              <a:spcBef>
                <a:spcPct val="0"/>
              </a:spcBef>
            </a:pPr>
            <a:endParaRPr lang="en-US" altLang="en-US" sz="1200" dirty="0">
              <a:latin typeface="+mj-lt"/>
            </a:endParaRPr>
          </a:p>
          <a:p>
            <a:pPr eaLnBrk="1" hangingPunct="1">
              <a:spcBef>
                <a:spcPct val="0"/>
              </a:spcBef>
            </a:pPr>
            <a:r>
              <a:rPr lang="en-US" altLang="en-US" sz="1200" dirty="0">
                <a:latin typeface="+mj-lt"/>
              </a:rPr>
              <a:t>If the tests displayed are incorrect, or the expected test is not listed, students should press </a:t>
            </a:r>
            <a:r>
              <a:rPr lang="en-US" altLang="en-US" sz="1200" b="1" dirty="0">
                <a:latin typeface="+mj-lt"/>
              </a:rPr>
              <a:t>Tab</a:t>
            </a:r>
            <a:r>
              <a:rPr lang="en-US" altLang="en-US" sz="1200" dirty="0">
                <a:latin typeface="+mj-lt"/>
              </a:rPr>
              <a:t> until</a:t>
            </a:r>
            <a:r>
              <a:rPr lang="en-US" altLang="en-US" sz="1200" baseline="0" dirty="0">
                <a:latin typeface="+mj-lt"/>
              </a:rPr>
              <a:t> the </a:t>
            </a:r>
            <a:r>
              <a:rPr lang="en-US" altLang="en-US" sz="1200" b="1" dirty="0">
                <a:latin typeface="+mj-lt"/>
              </a:rPr>
              <a:t>Back to Login</a:t>
            </a:r>
            <a:r>
              <a:rPr lang="en-US" altLang="en-US" sz="1200" dirty="0">
                <a:latin typeface="+mj-lt"/>
              </a:rPr>
              <a:t> button is selected.</a:t>
            </a:r>
          </a:p>
          <a:p>
            <a:pPr eaLnBrk="1" hangingPunct="1">
              <a:spcBef>
                <a:spcPct val="0"/>
              </a:spcBef>
            </a:pPr>
            <a:endParaRPr lang="en-US" altLang="en-US" sz="1200" dirty="0">
              <a:latin typeface="+mj-lt"/>
            </a:endParaRPr>
          </a:p>
          <a:p>
            <a:pPr eaLnBrk="1" hangingPunct="1">
              <a:spcBef>
                <a:spcPct val="0"/>
              </a:spcBef>
            </a:pPr>
            <a:r>
              <a:rPr lang="en-US" altLang="en-US" sz="1200" dirty="0">
                <a:latin typeface="+mj-lt"/>
              </a:rPr>
              <a:t>Press </a:t>
            </a:r>
            <a:r>
              <a:rPr lang="en-US" altLang="en-US" sz="1200" b="1" dirty="0">
                <a:latin typeface="+mj-lt"/>
              </a:rPr>
              <a:t>Enter</a:t>
            </a:r>
            <a:r>
              <a:rPr lang="en-US" altLang="en-US" sz="1200" dirty="0">
                <a:latin typeface="+mj-lt"/>
              </a:rPr>
              <a:t> </a:t>
            </a:r>
            <a:r>
              <a:rPr lang="en-US" altLang="en-US" sz="1200" u="none" dirty="0">
                <a:latin typeface="+mj-lt"/>
              </a:rPr>
              <a:t>to </a:t>
            </a:r>
            <a:r>
              <a:rPr lang="en-US" altLang="en-US" sz="1200" u="none" strike="noStrike" dirty="0">
                <a:latin typeface="+mj-lt"/>
              </a:rPr>
              <a:t>return </a:t>
            </a:r>
            <a:r>
              <a:rPr lang="en-US" altLang="en-US" sz="1200" dirty="0">
                <a:latin typeface="+mj-lt"/>
              </a:rPr>
              <a:t>to the login page and consult the Test Administrator to resolve the issue.</a:t>
            </a:r>
            <a:endParaRPr lang="en-US" altLang="en-US" dirty="0"/>
          </a:p>
        </p:txBody>
      </p:sp>
      <p:sp>
        <p:nvSpPr>
          <p:cNvPr id="5939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6C47F6E-8F35-4E3A-937D-B98B235BC170}" type="slidenum">
              <a:rPr lang="en-US" altLang="en-US" smtClean="0">
                <a:latin typeface="Arial" panose="020B0604020202020204" pitchFamily="34" charset="0"/>
              </a:rPr>
              <a:pPr fontAlgn="base">
                <a:spcBef>
                  <a:spcPct val="0"/>
                </a:spcBef>
                <a:spcAft>
                  <a:spcPct val="0"/>
                </a:spcAft>
                <a:defRPr/>
              </a:pPr>
              <a:t>48</a:t>
            </a:fld>
            <a:endParaRPr lang="en-US" altLang="en-US" dirty="0">
              <a:latin typeface="Arial" panose="020B0604020202020204" pitchFamily="34" charset="0"/>
            </a:endParaRPr>
          </a:p>
        </p:txBody>
      </p:sp>
    </p:spTree>
    <p:extLst>
      <p:ext uri="{BB962C8B-B14F-4D97-AF65-F5344CB8AC3E}">
        <p14:creationId xmlns:p14="http://schemas.microsoft.com/office/powerpoint/2010/main" val="1462981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lvl="0"/>
            <a:r>
              <a:rPr lang="en-US" sz="1200" dirty="0">
                <a:latin typeface="+mj-lt"/>
              </a:rPr>
              <a:t>After the Test Administrator has approved students for a test session, a screen titled “Your Test Settings” will appear for students. </a:t>
            </a:r>
            <a:r>
              <a:rPr lang="en-US" sz="1200" u="none" dirty="0">
                <a:latin typeface="+mj-lt"/>
              </a:rPr>
              <a:t>This screen </a:t>
            </a:r>
            <a:r>
              <a:rPr lang="en-US" sz="1200" dirty="0">
                <a:latin typeface="+mj-lt"/>
              </a:rPr>
              <a:t>displays the name of the test and whether or not any accessibility resources have been selected.</a:t>
            </a:r>
          </a:p>
          <a:p>
            <a:pPr marL="171450" lvl="0" indent="-171450">
              <a:buFont typeface="Arial" panose="020B0604020202020204" pitchFamily="34" charset="0"/>
              <a:buChar char="•"/>
            </a:pPr>
            <a:endParaRPr lang="en-US" sz="1200" dirty="0">
              <a:latin typeface="+mj-lt"/>
            </a:endParaRPr>
          </a:p>
          <a:p>
            <a:pPr marL="171450" indent="-171450">
              <a:spcBef>
                <a:spcPct val="0"/>
              </a:spcBef>
              <a:buFont typeface="Arial" panose="020B0604020202020204" pitchFamily="34" charset="0"/>
              <a:buChar char="•"/>
            </a:pPr>
            <a:r>
              <a:rPr lang="en-US" altLang="en-US" dirty="0"/>
              <a:t>To listen to each line of text, press the </a:t>
            </a:r>
            <a:r>
              <a:rPr lang="en-US" altLang="en-US" b="1" dirty="0"/>
              <a:t>Down</a:t>
            </a:r>
            <a:r>
              <a:rPr lang="en-US" altLang="en-US" dirty="0"/>
              <a:t> arrow.</a:t>
            </a:r>
          </a:p>
          <a:p>
            <a:pPr marL="171450" indent="-171450">
              <a:spcBef>
                <a:spcPct val="0"/>
              </a:spcBef>
              <a:buFont typeface="Arial" panose="020B0604020202020204" pitchFamily="34" charset="0"/>
              <a:buChar char="•"/>
            </a:pPr>
            <a:r>
              <a:rPr lang="en-US" altLang="en-US" dirty="0"/>
              <a:t>To move to the </a:t>
            </a:r>
            <a:r>
              <a:rPr lang="en-US" altLang="en-US" b="1" dirty="0"/>
              <a:t>Looks Good! </a:t>
            </a:r>
            <a:r>
              <a:rPr lang="en-US" altLang="en-US" dirty="0"/>
              <a:t>and</a:t>
            </a:r>
            <a:r>
              <a:rPr lang="en-US" altLang="en-US" b="1" dirty="0"/>
              <a:t> Back to Login </a:t>
            </a:r>
            <a:r>
              <a:rPr lang="en-US" altLang="en-US" dirty="0"/>
              <a:t>buttons, press </a:t>
            </a:r>
            <a:r>
              <a:rPr lang="en-US" altLang="en-US" b="1" dirty="0"/>
              <a:t>Tab</a:t>
            </a:r>
            <a:r>
              <a:rPr lang="en-US" altLang="en-US" dirty="0"/>
              <a:t>.</a:t>
            </a:r>
          </a:p>
          <a:p>
            <a:pPr marL="171450" indent="-171450">
              <a:spcBef>
                <a:spcPct val="0"/>
              </a:spcBef>
              <a:buFont typeface="Arial" panose="020B0604020202020204" pitchFamily="34" charset="0"/>
              <a:buChar char="•"/>
            </a:pPr>
            <a:r>
              <a:rPr lang="en-US" altLang="en-US" dirty="0"/>
              <a:t>To select </a:t>
            </a:r>
            <a:r>
              <a:rPr lang="en-US" altLang="en-US" b="1" dirty="0"/>
              <a:t>Looks Good! </a:t>
            </a:r>
            <a:r>
              <a:rPr lang="en-US" altLang="en-US" dirty="0"/>
              <a:t>or </a:t>
            </a:r>
            <a:r>
              <a:rPr lang="en-US" altLang="en-US" b="1" dirty="0"/>
              <a:t>Back to Login</a:t>
            </a:r>
            <a:r>
              <a:rPr lang="en-US" altLang="en-US" dirty="0"/>
              <a:t>, press </a:t>
            </a:r>
            <a:r>
              <a:rPr lang="en-US" altLang="en-US" b="1" dirty="0"/>
              <a:t>Enter</a:t>
            </a:r>
            <a:r>
              <a:rPr lang="en-US" altLang="en-US" dirty="0"/>
              <a:t>.</a:t>
            </a:r>
          </a:p>
          <a:p>
            <a:pPr lvl="0"/>
            <a:endParaRPr lang="en-US" sz="1200" dirty="0">
              <a:latin typeface="+mj-lt"/>
            </a:endParaRPr>
          </a:p>
          <a:p>
            <a:pPr defTabSz="966612">
              <a:defRPr/>
            </a:pPr>
            <a:r>
              <a:rPr lang="en-US" sz="1200" dirty="0">
                <a:latin typeface="+mj-lt"/>
              </a:rPr>
              <a:t>If any of the information is incorrect, students should navigate to the </a:t>
            </a:r>
            <a:r>
              <a:rPr lang="en-US" sz="1200" b="1" dirty="0">
                <a:latin typeface="+mj-lt"/>
              </a:rPr>
              <a:t>Back to Login </a:t>
            </a:r>
            <a:r>
              <a:rPr lang="en-US" sz="1200" dirty="0">
                <a:latin typeface="+mj-lt"/>
              </a:rPr>
              <a:t>button,</a:t>
            </a:r>
            <a:r>
              <a:rPr lang="en-US" sz="1200" baseline="0" dirty="0">
                <a:latin typeface="+mj-lt"/>
              </a:rPr>
              <a:t> </a:t>
            </a:r>
            <a:r>
              <a:rPr lang="en-US" sz="1200" dirty="0">
                <a:latin typeface="+mj-lt"/>
              </a:rPr>
              <a:t>press </a:t>
            </a:r>
            <a:r>
              <a:rPr lang="en-US" sz="1200" b="1" dirty="0">
                <a:latin typeface="+mj-lt"/>
              </a:rPr>
              <a:t>Enter</a:t>
            </a:r>
            <a:r>
              <a:rPr lang="en-US" sz="1200" b="0" dirty="0">
                <a:latin typeface="+mj-lt"/>
              </a:rPr>
              <a:t>,</a:t>
            </a:r>
            <a:r>
              <a:rPr lang="en-US" sz="1200" b="0" baseline="0" dirty="0">
                <a:latin typeface="+mj-lt"/>
              </a:rPr>
              <a:t> and </a:t>
            </a:r>
            <a:r>
              <a:rPr lang="en-US" sz="1200" dirty="0">
                <a:latin typeface="+mj-lt"/>
              </a:rPr>
              <a:t>then wait to be advised by the Test Administrator.</a:t>
            </a:r>
          </a:p>
          <a:p>
            <a:pPr>
              <a:defRPr/>
            </a:pPr>
            <a:endParaRPr lang="en-US" sz="1200" dirty="0">
              <a:latin typeface="+mj-lt"/>
            </a:endParaRPr>
          </a:p>
          <a:p>
            <a:pPr>
              <a:defRPr/>
            </a:pPr>
            <a:r>
              <a:rPr lang="en-US" sz="1200" dirty="0">
                <a:latin typeface="+mj-lt"/>
              </a:rPr>
              <a:t>Note that the actual settings displayed for students may vary from what is shown on this slide. Be sure to refer to the scripts located in the </a:t>
            </a:r>
            <a:r>
              <a:rPr lang="en-US" sz="1200" i="1" dirty="0">
                <a:latin typeface="+mj-lt"/>
              </a:rPr>
              <a:t>Test Administration Manual</a:t>
            </a:r>
            <a:r>
              <a:rPr lang="en-US" sz="1200" dirty="0">
                <a:latin typeface="+mj-lt"/>
              </a:rPr>
              <a:t> to guide students through the login and confirmation process.</a:t>
            </a:r>
          </a:p>
        </p:txBody>
      </p:sp>
      <p:sp>
        <p:nvSpPr>
          <p:cNvPr id="6042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CBCBD13-7BB4-413B-8181-3B04E84906F9}" type="slidenum">
              <a:rPr lang="en-US" altLang="en-US" smtClean="0">
                <a:latin typeface="Arial" panose="020B0604020202020204" pitchFamily="34" charset="0"/>
              </a:rPr>
              <a:pPr fontAlgn="base">
                <a:spcBef>
                  <a:spcPct val="0"/>
                </a:spcBef>
                <a:spcAft>
                  <a:spcPct val="0"/>
                </a:spcAft>
                <a:defRPr/>
              </a:pPr>
              <a:t>49</a:t>
            </a:fld>
            <a:endParaRPr lang="en-US" altLang="en-US" dirty="0">
              <a:latin typeface="Arial" panose="020B0604020202020204" pitchFamily="34" charset="0"/>
            </a:endParaRPr>
          </a:p>
        </p:txBody>
      </p:sp>
    </p:spTree>
    <p:extLst>
      <p:ext uri="{BB962C8B-B14F-4D97-AF65-F5344CB8AC3E}">
        <p14:creationId xmlns:p14="http://schemas.microsoft.com/office/powerpoint/2010/main" val="250463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hardware and software are required in order to administer tests to students using Braille.</a:t>
            </a:r>
          </a:p>
          <a:p>
            <a:endParaRPr lang="en-US" dirty="0"/>
          </a:p>
          <a:p>
            <a:pPr defTabSz="966612">
              <a:defRPr/>
            </a:pPr>
            <a:r>
              <a:rPr lang="en-US" dirty="0"/>
              <a:t>Computers</a:t>
            </a:r>
            <a:r>
              <a:rPr lang="en-US" baseline="0" dirty="0"/>
              <a:t> used by students for testing </a:t>
            </a:r>
            <a:r>
              <a:rPr lang="en-US" b="0" u="none" baseline="0" dirty="0"/>
              <a:t>must</a:t>
            </a:r>
            <a:r>
              <a:rPr lang="en-US" baseline="0" dirty="0"/>
              <a:t> have Job Access With Speech, or JAWS, installed. JAWS is a </a:t>
            </a:r>
            <a:r>
              <a:rPr lang="en-US" dirty="0"/>
              <a:t>computer screen-reader program that allows blind and visually impaired students to read the screen either with a text-to-speech output or by a Refreshable Braille Display. Students can use JAWS</a:t>
            </a:r>
            <a:r>
              <a:rPr lang="en-US" baseline="0" dirty="0"/>
              <a:t> keyboard commands to navigate the test sign-in process and answer test questions. We will discuss how students use JAWS later in this presentation.</a:t>
            </a: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5</a:t>
            </a:fld>
            <a:endParaRPr lang="en-US" dirty="0"/>
          </a:p>
        </p:txBody>
      </p:sp>
    </p:spTree>
    <p:extLst>
      <p:ext uri="{BB962C8B-B14F-4D97-AF65-F5344CB8AC3E}">
        <p14:creationId xmlns:p14="http://schemas.microsoft.com/office/powerpoint/2010/main" val="701550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defTabSz="966612">
              <a:defRPr/>
            </a:pPr>
            <a:r>
              <a:rPr lang="en-US" sz="1200" dirty="0">
                <a:latin typeface="+mj-lt"/>
              </a:rPr>
              <a:t>On the </a:t>
            </a:r>
            <a:r>
              <a:rPr lang="en-US" sz="1200" b="1" i="1" dirty="0">
                <a:latin typeface="+mj-lt"/>
              </a:rPr>
              <a:t>Instructions and Help </a:t>
            </a:r>
            <a:r>
              <a:rPr lang="en-US" sz="1200" dirty="0">
                <a:latin typeface="+mj-lt"/>
              </a:rPr>
              <a:t>page, students have the opportunity to review detailed information about the tools and navigation features they will use during testing. Follow these steps to navigate the </a:t>
            </a:r>
            <a:r>
              <a:rPr lang="en-US" sz="1200" b="1" i="1" dirty="0">
                <a:latin typeface="+mj-lt"/>
              </a:rPr>
              <a:t>Instructions and Help page:</a:t>
            </a:r>
          </a:p>
          <a:p>
            <a:pPr lvl="0"/>
            <a:endParaRPr lang="en-US" sz="1200" b="0" u="none" dirty="0">
              <a:latin typeface="+mj-lt"/>
            </a:endParaRP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open the Help Guide,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View Help Guide</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628650" marR="0" lvl="1" indent="-171450">
              <a:spcBef>
                <a:spcPts val="0"/>
              </a:spcBef>
              <a:spcAft>
                <a:spcPts val="1200"/>
              </a:spcAft>
              <a:buFont typeface="Arial" panose="020B0604020202020204" pitchFamily="34" charset="0"/>
              <a:buChar char="•"/>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close the Help Guide, use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key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Back</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open the Test Settings window,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Test Settings</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628650" marR="0" lvl="1" indent="-171450">
              <a:spcBef>
                <a:spcPts val="0"/>
              </a:spcBef>
              <a:spcAft>
                <a:spcPts val="1200"/>
              </a:spcAft>
              <a:buFont typeface="Arial" panose="020B0604020202020204" pitchFamily="34" charset="0"/>
              <a:buChar char="•"/>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close the Test Settings window, use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key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move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Begin Test Now</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Return to Login </a:t>
            </a:r>
            <a:r>
              <a:rPr lang="en-US" sz="1200" dirty="0">
                <a:effectLst/>
                <a:latin typeface="Calibri" panose="020F0502020204030204" pitchFamily="34" charset="0"/>
                <a:ea typeface="Calibri" panose="020F0502020204030204" pitchFamily="34" charset="0"/>
                <a:cs typeface="Times New Roman" panose="02020603050405020304" pitchFamily="18" charset="0"/>
              </a:rPr>
              <a:t>buttons,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Times New Roman" panose="02020603050405020304" pitchFamily="18" charset="0"/>
                <a:cs typeface="Calibri" panose="020F0502020204030204" pitchFamily="34" charset="0"/>
              </a:rPr>
              <a:t>To select to the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Begin Test Now</a:t>
            </a:r>
            <a:r>
              <a:rPr lang="en-US" sz="1200" dirty="0">
                <a:effectLst/>
                <a:latin typeface="Calibri" panose="020F0502020204030204" pitchFamily="34" charset="0"/>
                <a:ea typeface="Times New Roman" panose="02020603050405020304" pitchFamily="18" charset="0"/>
                <a:cs typeface="Calibri" panose="020F0502020204030204" pitchFamily="34" charset="0"/>
              </a:rPr>
              <a:t> or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Return to Login </a:t>
            </a:r>
            <a:r>
              <a:rPr lang="en-US" sz="1200" dirty="0">
                <a:effectLst/>
                <a:latin typeface="Calibri" panose="020F0502020204030204" pitchFamily="34" charset="0"/>
                <a:ea typeface="Times New Roman" panose="02020603050405020304" pitchFamily="18" charset="0"/>
                <a:cs typeface="Calibri" panose="020F0502020204030204" pitchFamily="34" charset="0"/>
              </a:rPr>
              <a:t>button, press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Enter</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b="0" u="none" dirty="0">
              <a:latin typeface="+mj-lt"/>
            </a:endParaRPr>
          </a:p>
        </p:txBody>
      </p:sp>
      <p:sp>
        <p:nvSpPr>
          <p:cNvPr id="6042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CBCBD13-7BB4-413B-8181-3B04E84906F9}" type="slidenum">
              <a:rPr lang="en-US" altLang="en-US" smtClean="0">
                <a:latin typeface="Arial" panose="020B0604020202020204" pitchFamily="34" charset="0"/>
              </a:rPr>
              <a:pPr fontAlgn="base">
                <a:spcBef>
                  <a:spcPct val="0"/>
                </a:spcBef>
                <a:spcAft>
                  <a:spcPct val="0"/>
                </a:spcAft>
                <a:defRPr/>
              </a:pPr>
              <a:t>50</a:t>
            </a:fld>
            <a:endParaRPr lang="en-US" altLang="en-US" dirty="0">
              <a:latin typeface="Arial" panose="020B0604020202020204" pitchFamily="34" charset="0"/>
            </a:endParaRPr>
          </a:p>
        </p:txBody>
      </p:sp>
    </p:spTree>
    <p:extLst>
      <p:ext uri="{BB962C8B-B14F-4D97-AF65-F5344CB8AC3E}">
        <p14:creationId xmlns:p14="http://schemas.microsoft.com/office/powerpoint/2010/main" val="1424930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latin typeface="+mj-lt"/>
              </a:rPr>
              <a:t>Students will also use JAWS to navigate within their test. The first time a test loads, JAWS may start reading everything on the page until the student stops it. However, on the next test page, the focus will be initially on the first question on the page.</a:t>
            </a:r>
          </a:p>
          <a:p>
            <a:pPr defTabSz="966612">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A test page has three different sections: the Banner, the Navigation and Test Tools, and the Test Content. Please note that </a:t>
            </a:r>
            <a:r>
              <a:rPr lang="en-US" altLang="en-US" sz="1200" b="0" u="none" kern="1200" dirty="0">
                <a:solidFill>
                  <a:schemeClr val="tx1"/>
                </a:solidFill>
                <a:latin typeface="+mn-lt"/>
                <a:ea typeface="+mn-ea"/>
                <a:cs typeface="+mn-cs"/>
              </a:rPr>
              <a:t>this page may appear differently on your screen.</a:t>
            </a:r>
            <a:endParaRPr lang="en-US" sz="1200" b="0" u="none" kern="1200" dirty="0">
              <a:solidFill>
                <a:schemeClr val="tx1"/>
              </a:solidFill>
              <a:latin typeface="+mn-lt"/>
              <a:ea typeface="+mn-ea"/>
              <a:cs typeface="+mn-cs"/>
            </a:endParaRPr>
          </a:p>
          <a:p>
            <a:endParaRPr lang="en-US" sz="1200" dirty="0">
              <a:latin typeface="+mj-lt"/>
            </a:endParaRPr>
          </a:p>
          <a:p>
            <a:r>
              <a:rPr lang="en-US" sz="1200" dirty="0">
                <a:latin typeface="+mj-lt"/>
              </a:rPr>
              <a:t>The </a:t>
            </a:r>
            <a:r>
              <a:rPr lang="en-US" sz="1200" b="1" dirty="0">
                <a:latin typeface="+mj-lt"/>
              </a:rPr>
              <a:t>Banner </a:t>
            </a:r>
            <a:r>
              <a:rPr lang="en-US" sz="1200" dirty="0">
                <a:latin typeface="+mj-lt"/>
              </a:rPr>
              <a:t>contains the test information. This row displays the current question number(s), test name, student name, test settings button, pause button and </a:t>
            </a:r>
            <a:r>
              <a:rPr lang="en-US" sz="1200" b="1" dirty="0">
                <a:latin typeface="+mj-lt"/>
              </a:rPr>
              <a:t>Help </a:t>
            </a:r>
            <a:r>
              <a:rPr lang="en-US" sz="1200" dirty="0">
                <a:latin typeface="+mj-lt"/>
              </a:rPr>
              <a:t>button. Selecting the </a:t>
            </a:r>
            <a:r>
              <a:rPr lang="en-US" sz="1200" b="1" dirty="0">
                <a:latin typeface="+mj-lt"/>
              </a:rPr>
              <a:t>Help </a:t>
            </a:r>
            <a:r>
              <a:rPr lang="en-US" sz="1200" dirty="0">
                <a:latin typeface="+mj-lt"/>
              </a:rPr>
              <a:t>button will bring up the on-screen </a:t>
            </a:r>
            <a:r>
              <a:rPr lang="en-US" sz="1200" b="1" dirty="0">
                <a:latin typeface="+mj-lt"/>
              </a:rPr>
              <a:t>Help Guide </a:t>
            </a:r>
            <a:r>
              <a:rPr lang="en-US" sz="1200" dirty="0">
                <a:latin typeface="+mj-lt"/>
              </a:rPr>
              <a:t>window. </a:t>
            </a:r>
          </a:p>
          <a:p>
            <a:endParaRPr lang="en-US" sz="1200" dirty="0">
              <a:latin typeface="+mj-lt"/>
            </a:endParaRPr>
          </a:p>
          <a:p>
            <a:pPr defTabSz="966612">
              <a:defRPr/>
            </a:pPr>
            <a:r>
              <a:rPr lang="en-US" sz="1200" dirty="0">
                <a:latin typeface="+mj-lt"/>
              </a:rPr>
              <a:t>The </a:t>
            </a:r>
            <a:r>
              <a:rPr lang="en-US" sz="1200" b="1" dirty="0">
                <a:latin typeface="+mj-lt"/>
              </a:rPr>
              <a:t>Navigation Buttons and Test Tools </a:t>
            </a:r>
            <a:r>
              <a:rPr lang="en-US" sz="1200" dirty="0">
                <a:latin typeface="+mj-lt"/>
              </a:rPr>
              <a:t>allows students to:</a:t>
            </a:r>
          </a:p>
          <a:p>
            <a:pPr lvl="1" eaLnBrk="1" hangingPunct="1">
              <a:spcBef>
                <a:spcPct val="0"/>
              </a:spcBef>
              <a:buFontTx/>
              <a:buChar char="•"/>
            </a:pPr>
            <a:r>
              <a:rPr lang="en-US" altLang="en-US" sz="1200" dirty="0">
                <a:latin typeface="+mj-lt"/>
              </a:rPr>
              <a:t> Navigate test pages using the </a:t>
            </a:r>
            <a:r>
              <a:rPr lang="en-US" altLang="en-US" sz="1200" b="1" dirty="0">
                <a:latin typeface="+mj-lt"/>
              </a:rPr>
              <a:t>Back</a:t>
            </a:r>
            <a:r>
              <a:rPr lang="en-US" altLang="en-US" sz="1200" dirty="0">
                <a:latin typeface="+mj-lt"/>
              </a:rPr>
              <a:t> and </a:t>
            </a:r>
            <a:r>
              <a:rPr lang="en-US" altLang="en-US" sz="1200" b="1" baseline="0" dirty="0">
                <a:latin typeface="+mj-lt"/>
              </a:rPr>
              <a:t>Next</a:t>
            </a:r>
            <a:r>
              <a:rPr lang="en-US" altLang="en-US" sz="1200" dirty="0">
                <a:latin typeface="+mj-lt"/>
              </a:rPr>
              <a:t> </a:t>
            </a:r>
            <a:r>
              <a:rPr lang="en-US" altLang="en-US" sz="1200" u="none" strike="noStrike" dirty="0">
                <a:latin typeface="+mj-lt"/>
              </a:rPr>
              <a:t>arrow buttons </a:t>
            </a:r>
          </a:p>
          <a:p>
            <a:pPr lvl="1" eaLnBrk="1" hangingPunct="1">
              <a:spcBef>
                <a:spcPct val="0"/>
              </a:spcBef>
              <a:buFontTx/>
              <a:buChar char="•"/>
            </a:pPr>
            <a:r>
              <a:rPr lang="en-US" altLang="en-US" sz="1200" dirty="0">
                <a:latin typeface="+mj-lt"/>
              </a:rPr>
              <a:t> </a:t>
            </a:r>
            <a:r>
              <a:rPr lang="en-US" altLang="en-US" sz="1200" b="1" dirty="0">
                <a:latin typeface="+mj-lt"/>
              </a:rPr>
              <a:t>Save</a:t>
            </a:r>
            <a:r>
              <a:rPr lang="en-US" altLang="en-US" sz="1200" dirty="0">
                <a:latin typeface="+mj-lt"/>
              </a:rPr>
              <a:t> their answers before moving to the next question, if desired</a:t>
            </a:r>
          </a:p>
          <a:p>
            <a:pPr lvl="1" eaLnBrk="1" hangingPunct="1">
              <a:spcBef>
                <a:spcPct val="0"/>
              </a:spcBef>
              <a:buFontTx/>
              <a:buChar char="•"/>
            </a:pPr>
            <a:r>
              <a:rPr lang="en-US" altLang="en-US" sz="1200" b="0" dirty="0">
                <a:latin typeface="+mj-lt"/>
              </a:rPr>
              <a:t>And</a:t>
            </a:r>
            <a:r>
              <a:rPr lang="en-US" altLang="en-US" sz="1200" b="1" dirty="0">
                <a:latin typeface="+mj-lt"/>
              </a:rPr>
              <a:t> Zoom In</a:t>
            </a:r>
            <a:r>
              <a:rPr lang="en-US" altLang="en-US" sz="1200" dirty="0">
                <a:latin typeface="+mj-lt"/>
              </a:rPr>
              <a:t> and </a:t>
            </a:r>
            <a:r>
              <a:rPr lang="en-US" altLang="en-US" sz="1200" b="1" dirty="0">
                <a:latin typeface="+mj-lt"/>
              </a:rPr>
              <a:t>Zoom Out </a:t>
            </a:r>
            <a:r>
              <a:rPr lang="en-US" altLang="en-US" sz="1200" dirty="0">
                <a:latin typeface="+mj-lt"/>
              </a:rPr>
              <a:t>of test pages</a:t>
            </a:r>
          </a:p>
          <a:p>
            <a:pPr defTabSz="966612">
              <a:defRPr/>
            </a:pPr>
            <a:endParaRPr lang="en-US" sz="1200" dirty="0">
              <a:latin typeface="+mj-lt"/>
            </a:endParaRPr>
          </a:p>
          <a:p>
            <a:pPr defTabSz="966612">
              <a:defRPr/>
            </a:pPr>
            <a:r>
              <a:rPr lang="en-US" sz="1200" b="0" u="none" dirty="0">
                <a:latin typeface="+mj-lt"/>
              </a:rPr>
              <a:t>Please note that </a:t>
            </a:r>
            <a:r>
              <a:rPr lang="en-US" altLang="en-US" sz="1200" b="0" u="none" dirty="0">
                <a:latin typeface="+mj-lt"/>
              </a:rPr>
              <a:t>whether or not students</a:t>
            </a:r>
            <a:r>
              <a:rPr lang="en-US" altLang="en-US" sz="1200" b="0" u="none" baseline="0" dirty="0">
                <a:latin typeface="+mj-lt"/>
              </a:rPr>
              <a:t> </a:t>
            </a:r>
            <a:r>
              <a:rPr lang="en-US" altLang="en-US" sz="1200" b="0" u="none" dirty="0">
                <a:latin typeface="+mj-lt"/>
              </a:rPr>
              <a:t>click Save, their answers will save automatically when they navigate to the next part of the test.</a:t>
            </a:r>
          </a:p>
          <a:p>
            <a:pPr defTabSz="966612">
              <a:defRPr/>
            </a:pPr>
            <a:endParaRPr lang="en-US" sz="1200" dirty="0">
              <a:latin typeface="+mj-lt"/>
            </a:endParaRPr>
          </a:p>
          <a:p>
            <a:pPr defTabSz="966612">
              <a:defRPr/>
            </a:pPr>
            <a:r>
              <a:rPr lang="en-US" sz="1200" b="0" dirty="0">
                <a:latin typeface="+mj-lt"/>
              </a:rPr>
              <a:t>The </a:t>
            </a:r>
            <a:r>
              <a:rPr lang="en-US" sz="1200" b="1" dirty="0">
                <a:latin typeface="+mj-lt"/>
              </a:rPr>
              <a:t>Test Content </a:t>
            </a:r>
            <a:r>
              <a:rPr lang="en-US" sz="1200" dirty="0">
                <a:latin typeface="+mj-lt"/>
              </a:rPr>
              <a:t>is divided into two sections: the Stimulus Section and the Question Section:</a:t>
            </a:r>
          </a:p>
          <a:p>
            <a:pPr lvl="1" eaLnBrk="1" hangingPunct="1">
              <a:spcBef>
                <a:spcPct val="0"/>
              </a:spcBef>
              <a:buFontTx/>
              <a:buChar char="•"/>
            </a:pPr>
            <a:r>
              <a:rPr lang="en-US" altLang="en-US" sz="1200" dirty="0">
                <a:latin typeface="+mj-lt"/>
              </a:rPr>
              <a:t> The </a:t>
            </a:r>
            <a:r>
              <a:rPr lang="en-US" altLang="en-US" sz="1200" b="1" dirty="0">
                <a:latin typeface="+mj-lt"/>
              </a:rPr>
              <a:t>Stimulus</a:t>
            </a:r>
            <a:r>
              <a:rPr lang="en-US" altLang="en-US" sz="1200" b="1" baseline="0" dirty="0">
                <a:latin typeface="+mj-lt"/>
              </a:rPr>
              <a:t> Section </a:t>
            </a:r>
            <a:r>
              <a:rPr lang="en-US" altLang="en-US" sz="1200" b="0" baseline="0" dirty="0">
                <a:latin typeface="+mj-lt"/>
              </a:rPr>
              <a:t>contains the stimulus title, stimulus context menu, and stimulus content.</a:t>
            </a:r>
            <a:endParaRPr lang="en-US" altLang="en-US" sz="1200" b="1" baseline="0" dirty="0">
              <a:latin typeface="+mj-lt"/>
            </a:endParaRPr>
          </a:p>
          <a:p>
            <a:pPr lvl="1" eaLnBrk="1" hangingPunct="1">
              <a:spcBef>
                <a:spcPct val="0"/>
              </a:spcBef>
              <a:buFontTx/>
              <a:buChar char="•"/>
            </a:pPr>
            <a:r>
              <a:rPr lang="en-US" altLang="en-US" sz="1200" b="0" dirty="0">
                <a:latin typeface="+mj-lt"/>
              </a:rPr>
              <a:t>The </a:t>
            </a:r>
            <a:r>
              <a:rPr lang="en-US" altLang="en-US" sz="1200" b="1" dirty="0">
                <a:latin typeface="+mj-lt"/>
              </a:rPr>
              <a:t>Question Section</a:t>
            </a:r>
            <a:r>
              <a:rPr lang="en-US" altLang="en-US" sz="1200" b="0" dirty="0">
                <a:latin typeface="+mj-lt"/>
              </a:rPr>
              <a:t> </a:t>
            </a:r>
            <a:r>
              <a:rPr lang="en-US" altLang="en-US" sz="1200" dirty="0">
                <a:latin typeface="+mj-lt"/>
              </a:rPr>
              <a:t>contains th</a:t>
            </a:r>
            <a:r>
              <a:rPr lang="en-US" altLang="en-US" sz="1200" baseline="0" dirty="0">
                <a:latin typeface="+mj-lt"/>
              </a:rPr>
              <a:t>e q</a:t>
            </a:r>
            <a:r>
              <a:rPr lang="en-US" altLang="en-US" sz="1200" dirty="0">
                <a:latin typeface="+mj-lt"/>
              </a:rPr>
              <a:t>uestion number, question context menu, question stem, and response area.</a:t>
            </a:r>
          </a:p>
          <a:p>
            <a:pPr eaLnBrk="1" hangingPunct="1">
              <a:spcBef>
                <a:spcPct val="0"/>
              </a:spcBef>
              <a:buFontTx/>
              <a:buNone/>
            </a:pPr>
            <a:endParaRPr lang="en-US" altLang="en-US" sz="1200" dirty="0">
              <a:latin typeface="+mj-lt"/>
            </a:endParaRPr>
          </a:p>
          <a:p>
            <a:pPr defTabSz="966612">
              <a:spcBef>
                <a:spcPct val="0"/>
              </a:spcBef>
              <a:defRPr/>
            </a:pPr>
            <a:r>
              <a:rPr lang="en-US" sz="1200" dirty="0">
                <a:latin typeface="+mj-lt"/>
              </a:rPr>
              <a:t>To navigate between the three areas, press the </a:t>
            </a:r>
            <a:r>
              <a:rPr lang="en-US" sz="1200" b="1" dirty="0">
                <a:latin typeface="+mj-lt"/>
              </a:rPr>
              <a:t>R</a:t>
            </a:r>
            <a:r>
              <a:rPr lang="en-US" sz="1200" dirty="0">
                <a:latin typeface="+mj-lt"/>
              </a:rPr>
              <a:t> key. Use the </a:t>
            </a:r>
            <a:r>
              <a:rPr lang="en-US" sz="1200" b="1" dirty="0">
                <a:latin typeface="+mj-lt"/>
              </a:rPr>
              <a:t>Up </a:t>
            </a:r>
            <a:r>
              <a:rPr lang="en-US" sz="1200" dirty="0">
                <a:latin typeface="+mj-lt"/>
              </a:rPr>
              <a:t>and </a:t>
            </a:r>
            <a:r>
              <a:rPr lang="en-US" sz="1200" b="1" dirty="0">
                <a:latin typeface="+mj-lt"/>
              </a:rPr>
              <a:t>Down </a:t>
            </a:r>
            <a:r>
              <a:rPr lang="en-US" sz="1200" dirty="0">
                <a:latin typeface="+mj-lt"/>
              </a:rPr>
              <a:t>arrow keys to move up or down the lines of text. JAWS will read each line as a student navigates to it.</a:t>
            </a:r>
          </a:p>
          <a:p>
            <a:pPr eaLnBrk="1" hangingPunct="1">
              <a:spcBef>
                <a:spcPct val="0"/>
              </a:spcBef>
              <a:buFontTx/>
              <a:buNone/>
            </a:pPr>
            <a:endParaRPr lang="en-US" altLang="en-US" sz="1200" dirty="0">
              <a:latin typeface="+mj-lt"/>
            </a:endParaRPr>
          </a:p>
          <a:p>
            <a:pPr defTabSz="966612">
              <a:defRPr/>
            </a:pPr>
            <a:endParaRPr lang="en-US" sz="1200" dirty="0">
              <a:latin typeface="+mj-lt"/>
            </a:endParaRPr>
          </a:p>
        </p:txBody>
      </p:sp>
      <p:sp>
        <p:nvSpPr>
          <p:cNvPr id="4" name="Slide Number Placeholder 3"/>
          <p:cNvSpPr>
            <a:spLocks noGrp="1"/>
          </p:cNvSpPr>
          <p:nvPr>
            <p:ph type="sldNum" sz="quarter" idx="10"/>
          </p:nvPr>
        </p:nvSpPr>
        <p:spPr/>
        <p:txBody>
          <a:bodyPr/>
          <a:lstStyle/>
          <a:p>
            <a:fld id="{C840FDEF-DDE5-42CA-975B-5AC2C3FFCCCF}" type="slidenum">
              <a:rPr lang="en-US" smtClean="0"/>
              <a:t>51</a:t>
            </a:fld>
            <a:endParaRPr lang="en-US"/>
          </a:p>
        </p:txBody>
      </p:sp>
    </p:spTree>
    <p:extLst>
      <p:ext uri="{BB962C8B-B14F-4D97-AF65-F5344CB8AC3E}">
        <p14:creationId xmlns:p14="http://schemas.microsoft.com/office/powerpoint/2010/main" val="1866916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fontAlgn="base">
              <a:spcBef>
                <a:spcPts val="634"/>
              </a:spcBef>
              <a:buClr>
                <a:schemeClr val="bg1">
                  <a:lumMod val="65000"/>
                </a:schemeClr>
              </a:buClr>
              <a:defRPr/>
            </a:pPr>
            <a:r>
              <a:rPr lang="en-US" dirty="0">
                <a:latin typeface="+mj-lt"/>
                <a:ea typeface="Arial" pitchFamily="34" charset="0"/>
                <a:cs typeface="Arial" pitchFamily="34" charset="0"/>
              </a:rPr>
              <a:t>Students</a:t>
            </a:r>
            <a:r>
              <a:rPr lang="en-US" baseline="0" dirty="0">
                <a:latin typeface="+mj-lt"/>
                <a:ea typeface="Arial" pitchFamily="34" charset="0"/>
                <a:cs typeface="Arial" pitchFamily="34" charset="0"/>
              </a:rPr>
              <a:t> may use the </a:t>
            </a:r>
            <a:r>
              <a:rPr lang="en-US" dirty="0">
                <a:latin typeface="+mj-lt"/>
                <a:ea typeface="Arial" pitchFamily="34" charset="0"/>
                <a:cs typeface="Arial" pitchFamily="34" charset="0"/>
              </a:rPr>
              <a:t>context menu mentioned on the previous slide</a:t>
            </a:r>
            <a:r>
              <a:rPr lang="en-US" baseline="0" dirty="0">
                <a:latin typeface="+mj-lt"/>
                <a:ea typeface="Arial" pitchFamily="34" charset="0"/>
                <a:cs typeface="Arial" pitchFamily="34" charset="0"/>
              </a:rPr>
              <a:t> to mark items for review, send emboss requests to the TA, and access additional test features.</a:t>
            </a:r>
          </a:p>
          <a:p>
            <a:endParaRPr lang="en-US" kern="1200" dirty="0">
              <a:effectLst/>
              <a:latin typeface="+mj-lt"/>
            </a:endParaRPr>
          </a:p>
          <a:p>
            <a:r>
              <a:rPr lang="en-US" i="1" kern="1200" dirty="0">
                <a:effectLst/>
                <a:latin typeface="+mj-lt"/>
              </a:rPr>
              <a:t>To open the context menu for a stimulus</a:t>
            </a:r>
            <a:r>
              <a:rPr lang="en-US" i="1" kern="1200" baseline="0" dirty="0">
                <a:effectLst/>
                <a:latin typeface="+mj-lt"/>
              </a:rPr>
              <a:t> or </a:t>
            </a:r>
            <a:r>
              <a:rPr lang="en-US" i="1" kern="1200" dirty="0">
                <a:effectLst/>
                <a:latin typeface="+mj-lt"/>
              </a:rPr>
              <a:t>question:</a:t>
            </a:r>
            <a:endParaRPr lang="en-US" kern="1200" dirty="0">
              <a:effectLst/>
              <a:latin typeface="+mj-lt"/>
            </a:endParaRPr>
          </a:p>
          <a:p>
            <a:pPr marL="241653" indent="-241653">
              <a:buFont typeface="+mj-lt"/>
              <a:buAutoNum type="arabicPeriod"/>
            </a:pPr>
            <a:r>
              <a:rPr lang="en-US" b="0" u="none" kern="1200" dirty="0">
                <a:effectLst/>
                <a:latin typeface="+mj-lt"/>
              </a:rPr>
              <a:t>First, if opening a stimulus context</a:t>
            </a:r>
            <a:r>
              <a:rPr lang="en-US" b="0" u="none" kern="1200" baseline="0" dirty="0">
                <a:effectLst/>
                <a:latin typeface="+mj-lt"/>
              </a:rPr>
              <a:t> menu</a:t>
            </a:r>
            <a:r>
              <a:rPr lang="en-US" b="0" u="none" kern="1200" dirty="0">
                <a:effectLst/>
                <a:latin typeface="+mj-lt"/>
              </a:rPr>
              <a:t>,</a:t>
            </a:r>
            <a:r>
              <a:rPr lang="en-US" b="0" u="none" kern="1200" baseline="0" dirty="0">
                <a:effectLst/>
                <a:latin typeface="+mj-lt"/>
              </a:rPr>
              <a:t> </a:t>
            </a:r>
            <a:r>
              <a:rPr lang="en-US" b="0" u="none" kern="1200" dirty="0">
                <a:effectLst/>
                <a:latin typeface="+mj-lt"/>
              </a:rPr>
              <a:t>ensure that the focus is on the stimulus.</a:t>
            </a:r>
            <a:r>
              <a:rPr lang="en-US" b="0" u="none" kern="1200" baseline="0" dirty="0">
                <a:effectLst/>
                <a:latin typeface="+mj-lt"/>
              </a:rPr>
              <a:t> If opening a question context menu, ensure that the focus is on the question.</a:t>
            </a:r>
            <a:endParaRPr lang="en-US" b="0" u="none" kern="1200" dirty="0">
              <a:effectLst/>
              <a:latin typeface="+mj-lt"/>
            </a:endParaRPr>
          </a:p>
          <a:p>
            <a:pPr marL="241653" indent="-241653">
              <a:buFont typeface="+mj-lt"/>
              <a:buAutoNum type="arabicPeriod"/>
            </a:pPr>
            <a:r>
              <a:rPr lang="en-US" kern="1200" dirty="0">
                <a:effectLst/>
                <a:latin typeface="+mj-lt"/>
              </a:rPr>
              <a:t>To navigate directly to the context menu button, press </a:t>
            </a:r>
            <a:r>
              <a:rPr lang="en-US" b="1" kern="1200" dirty="0">
                <a:effectLst/>
                <a:latin typeface="+mj-lt"/>
              </a:rPr>
              <a:t>Tab</a:t>
            </a:r>
            <a:r>
              <a:rPr lang="en-US" kern="1200" dirty="0">
                <a:effectLst/>
                <a:latin typeface="+mj-lt"/>
              </a:rPr>
              <a:t> twice. JAWS reads aloud “Menu button.”</a:t>
            </a:r>
          </a:p>
          <a:p>
            <a:pPr marL="241653" indent="-241653">
              <a:buFont typeface="+mj-lt"/>
              <a:buAutoNum type="arabicPeriod"/>
            </a:pPr>
            <a:r>
              <a:rPr lang="en-US" kern="1200" dirty="0">
                <a:effectLst/>
                <a:latin typeface="+mj-lt"/>
              </a:rPr>
              <a:t>Press </a:t>
            </a:r>
            <a:r>
              <a:rPr lang="en-US" b="1" kern="1200" dirty="0">
                <a:effectLst/>
                <a:latin typeface="+mj-lt"/>
              </a:rPr>
              <a:t>Enter</a:t>
            </a:r>
            <a:r>
              <a:rPr lang="en-US" kern="1200" dirty="0">
                <a:effectLst/>
                <a:latin typeface="+mj-lt"/>
              </a:rPr>
              <a:t>. The context menu opens and displays the list of available menu options. JAWS reads aloud the first option in the menu.</a:t>
            </a:r>
          </a:p>
          <a:p>
            <a:pPr marL="241653" indent="-241653">
              <a:buFont typeface="+mj-lt"/>
              <a:buAutoNum type="arabicPeriod"/>
            </a:pPr>
            <a:r>
              <a:rPr lang="en-US" kern="1200" dirty="0">
                <a:effectLst/>
                <a:latin typeface="+mj-lt"/>
              </a:rPr>
              <a:t>To move up and down the list, press the </a:t>
            </a:r>
            <a:r>
              <a:rPr lang="en-US" b="1" kern="1200" dirty="0">
                <a:effectLst/>
                <a:latin typeface="+mj-lt"/>
              </a:rPr>
              <a:t>Up</a:t>
            </a:r>
            <a:r>
              <a:rPr lang="en-US" kern="1200" dirty="0">
                <a:effectLst/>
                <a:latin typeface="+mj-lt"/>
              </a:rPr>
              <a:t> and </a:t>
            </a:r>
            <a:r>
              <a:rPr lang="en-US" b="1" kern="1200" dirty="0">
                <a:effectLst/>
                <a:latin typeface="+mj-lt"/>
              </a:rPr>
              <a:t>Down</a:t>
            </a:r>
            <a:r>
              <a:rPr lang="en-US" kern="1200" dirty="0">
                <a:effectLst/>
                <a:latin typeface="+mj-lt"/>
              </a:rPr>
              <a:t> arrow keys. JAWS automatically reads aloud each option.</a:t>
            </a:r>
          </a:p>
          <a:p>
            <a:pPr marL="241653" indent="-241653">
              <a:buFont typeface="+mj-lt"/>
              <a:buAutoNum type="arabicPeriod"/>
            </a:pPr>
            <a:r>
              <a:rPr lang="en-US" kern="1200" dirty="0">
                <a:effectLst/>
                <a:latin typeface="+mj-lt"/>
              </a:rPr>
              <a:t>To select a menu option, press </a:t>
            </a:r>
            <a:r>
              <a:rPr lang="en-US" b="1" kern="1200" dirty="0">
                <a:effectLst/>
                <a:latin typeface="+mj-lt"/>
              </a:rPr>
              <a:t>Space</a:t>
            </a:r>
            <a:r>
              <a:rPr lang="en-US" b="0" kern="1200" dirty="0">
                <a:effectLst/>
                <a:latin typeface="+mj-lt"/>
              </a:rPr>
              <a:t>.</a:t>
            </a:r>
          </a:p>
          <a:p>
            <a:pPr marL="241653" indent="-241653">
              <a:buFont typeface="+mj-lt"/>
              <a:buAutoNum type="arabicPeriod"/>
            </a:pPr>
            <a:r>
              <a:rPr lang="en-US" kern="1200" dirty="0">
                <a:effectLst/>
                <a:latin typeface="+mj-lt"/>
              </a:rPr>
              <a:t>To exit the menu without making a selection, press </a:t>
            </a:r>
            <a:r>
              <a:rPr lang="en-US" b="1" kern="1200" dirty="0">
                <a:effectLst/>
                <a:latin typeface="+mj-lt"/>
              </a:rPr>
              <a:t>Esc</a:t>
            </a:r>
            <a:r>
              <a:rPr lang="en-US" kern="1200" dirty="0">
                <a:effectLst/>
                <a:latin typeface="+mj-lt"/>
              </a:rPr>
              <a:t>. JAWS returns focus to the context menu button.</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52</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64931" fontAlgn="base">
              <a:spcBef>
                <a:spcPts val="600"/>
              </a:spcBef>
              <a:buClr>
                <a:schemeClr val="bg1">
                  <a:lumMod val="65000"/>
                </a:schemeClr>
              </a:buClr>
              <a:defRPr/>
            </a:pPr>
            <a:r>
              <a:rPr lang="en-US" sz="1200" kern="1200" baseline="0" dirty="0">
                <a:solidFill>
                  <a:schemeClr val="tx2">
                    <a:lumMod val="75000"/>
                  </a:schemeClr>
                </a:solidFill>
                <a:latin typeface="Calibri" panose="020F0502020204030204" pitchFamily="34" charset="0"/>
                <a:ea typeface="Arial" pitchFamily="34" charset="0"/>
                <a:cs typeface="Arial" pitchFamily="34" charset="0"/>
              </a:rPr>
              <a:t>Multiple choice questions require you to choose a response option by selecting a radio button. </a:t>
            </a:r>
            <a:r>
              <a:rPr lang="en-US" sz="1100" dirty="0">
                <a:ea typeface="Arial" pitchFamily="34" charset="0"/>
                <a:cs typeface="Arial" pitchFamily="34" charset="0"/>
              </a:rPr>
              <a:t>Multi-select questions require you to choose one or more response options by selecting checkboxes. Students follow the same procedure for responding to both types of items.</a:t>
            </a:r>
          </a:p>
          <a:p>
            <a:pPr lvl="0"/>
            <a:endParaRPr lang="en-US" sz="1200" kern="1200" baseline="0" dirty="0">
              <a:solidFill>
                <a:schemeClr val="tx1"/>
              </a:solidFill>
              <a:effectLst/>
              <a:latin typeface="Calibri" panose="020F0502020204030204" pitchFamily="34" charset="0"/>
              <a:ea typeface="+mn-ea"/>
              <a:cs typeface="+mn-cs"/>
            </a:endParaRPr>
          </a:p>
          <a:p>
            <a:pPr lvl="0"/>
            <a:r>
              <a:rPr lang="en-US" sz="1200" kern="1200" baseline="0" dirty="0">
                <a:solidFill>
                  <a:schemeClr val="tx1"/>
                </a:solidFill>
                <a:effectLst/>
                <a:latin typeface="Calibri" panose="020F0502020204030204" pitchFamily="34" charset="0"/>
                <a:ea typeface="+mn-ea"/>
                <a:cs typeface="+mn-cs"/>
              </a:rPr>
              <a:t>To respond to a multiple choice or multi-select question, students can follow these steps:</a:t>
            </a:r>
          </a:p>
          <a:p>
            <a:pPr lvl="0"/>
            <a:endParaRPr lang="en-US" sz="1200" kern="1200" baseline="0" dirty="0">
              <a:solidFill>
                <a:schemeClr val="tx1"/>
              </a:solidFill>
              <a:effectLst/>
              <a:latin typeface="Calibri" panose="020F0502020204030204" pitchFamily="34" charset="0"/>
              <a:ea typeface="+mn-ea"/>
              <a:cs typeface="+mn-cs"/>
            </a:endParaRPr>
          </a:p>
          <a:p>
            <a:pPr marL="228580" indent="-228580">
              <a:buFont typeface="+mj-lt"/>
              <a:buAutoNum type="arabicPeriod"/>
            </a:pPr>
            <a:r>
              <a:rPr lang="en-US" sz="1200" kern="1200" baseline="0" dirty="0">
                <a:solidFill>
                  <a:schemeClr val="tx1"/>
                </a:solidFill>
                <a:effectLst/>
                <a:latin typeface="Calibri" panose="020F0502020204030204" pitchFamily="34" charset="0"/>
                <a:ea typeface="+mn-ea"/>
                <a:cs typeface="+mn-cs"/>
              </a:rPr>
              <a:t>First, after listening to the question text, students can press the </a:t>
            </a:r>
            <a:r>
              <a:rPr lang="en-US" sz="1200" b="1" kern="1200" baseline="0" dirty="0">
                <a:solidFill>
                  <a:schemeClr val="tx1"/>
                </a:solidFill>
                <a:effectLst/>
                <a:latin typeface="Calibri" panose="020F0502020204030204" pitchFamily="34" charset="0"/>
                <a:ea typeface="+mn-ea"/>
                <a:cs typeface="+mn-cs"/>
              </a:rPr>
              <a:t>Tab</a:t>
            </a:r>
            <a:r>
              <a:rPr lang="en-US" sz="1200" kern="1200" baseline="0" dirty="0">
                <a:solidFill>
                  <a:schemeClr val="tx1"/>
                </a:solidFill>
                <a:effectLst/>
                <a:latin typeface="Calibri" panose="020F0502020204030204" pitchFamily="34" charset="0"/>
                <a:ea typeface="+mn-ea"/>
                <a:cs typeface="+mn-cs"/>
              </a:rPr>
              <a:t> key twice to hear JAWS read aloud the option’s corresponding text. If the option is an image, JAWS reads the text description associated with the image.</a:t>
            </a:r>
          </a:p>
          <a:p>
            <a:pPr marL="228580" indent="-228580">
              <a:buFont typeface="+mj-lt"/>
              <a:buAutoNum type="arabicPeriod"/>
            </a:pPr>
            <a:r>
              <a:rPr lang="en-US" sz="1200" kern="1200" baseline="0" dirty="0">
                <a:solidFill>
                  <a:schemeClr val="tx1"/>
                </a:solidFill>
                <a:effectLst/>
                <a:latin typeface="Calibri" panose="020F0502020204030204" pitchFamily="34" charset="0"/>
                <a:ea typeface="+mn-ea"/>
                <a:cs typeface="+mn-cs"/>
              </a:rPr>
              <a:t>To navigate to each answer option, use the </a:t>
            </a:r>
            <a:r>
              <a:rPr lang="en-US" sz="1200" b="1" kern="1200" baseline="0" dirty="0">
                <a:solidFill>
                  <a:schemeClr val="tx1"/>
                </a:solidFill>
                <a:effectLst/>
                <a:latin typeface="Calibri" panose="020F0502020204030204" pitchFamily="34" charset="0"/>
                <a:ea typeface="+mn-ea"/>
                <a:cs typeface="+mn-cs"/>
              </a:rPr>
              <a:t>Tab</a:t>
            </a:r>
            <a:r>
              <a:rPr lang="en-US" sz="1200" kern="1200" baseline="0" dirty="0">
                <a:solidFill>
                  <a:schemeClr val="tx1"/>
                </a:solidFill>
                <a:effectLst/>
                <a:latin typeface="Calibri" panose="020F0502020204030204" pitchFamily="34" charset="0"/>
                <a:ea typeface="+mn-ea"/>
                <a:cs typeface="+mn-cs"/>
              </a:rPr>
              <a:t> and </a:t>
            </a:r>
            <a:r>
              <a:rPr lang="en-US" sz="1200" b="1" kern="1200" baseline="0" dirty="0">
                <a:solidFill>
                  <a:schemeClr val="tx1"/>
                </a:solidFill>
                <a:effectLst/>
                <a:latin typeface="Calibri" panose="020F0502020204030204" pitchFamily="34" charset="0"/>
                <a:ea typeface="+mn-ea"/>
                <a:cs typeface="+mn-cs"/>
              </a:rPr>
              <a:t>Shift</a:t>
            </a:r>
            <a:r>
              <a:rPr lang="en-US" sz="1200" kern="1200" baseline="0" dirty="0">
                <a:solidFill>
                  <a:schemeClr val="tx1"/>
                </a:solidFill>
                <a:effectLst/>
                <a:latin typeface="Calibri" panose="020F0502020204030204" pitchFamily="34" charset="0"/>
                <a:ea typeface="+mn-ea"/>
                <a:cs typeface="+mn-cs"/>
              </a:rPr>
              <a:t> + </a:t>
            </a:r>
            <a:r>
              <a:rPr lang="en-US" sz="1200" b="1" kern="1200" baseline="0" dirty="0">
                <a:solidFill>
                  <a:schemeClr val="tx1"/>
                </a:solidFill>
                <a:effectLst/>
                <a:latin typeface="Calibri" panose="020F0502020204030204" pitchFamily="34" charset="0"/>
                <a:ea typeface="+mn-ea"/>
                <a:cs typeface="+mn-cs"/>
              </a:rPr>
              <a:t>Tab</a:t>
            </a:r>
            <a:r>
              <a:rPr lang="en-US" sz="1200" kern="1200" baseline="0" dirty="0">
                <a:solidFill>
                  <a:schemeClr val="tx1"/>
                </a:solidFill>
                <a:effectLst/>
                <a:latin typeface="Calibri" panose="020F0502020204030204" pitchFamily="34" charset="0"/>
                <a:ea typeface="+mn-ea"/>
                <a:cs typeface="+mn-cs"/>
              </a:rPr>
              <a:t> commands, or use the </a:t>
            </a:r>
            <a:r>
              <a:rPr lang="en-US" sz="1200" b="1" kern="1200" baseline="0" dirty="0">
                <a:solidFill>
                  <a:schemeClr val="tx1"/>
                </a:solidFill>
                <a:effectLst/>
                <a:latin typeface="Calibri" panose="020F0502020204030204" pitchFamily="34" charset="0"/>
                <a:ea typeface="+mn-ea"/>
                <a:cs typeface="+mn-cs"/>
              </a:rPr>
              <a:t>Up</a:t>
            </a:r>
            <a:r>
              <a:rPr lang="en-US" sz="1200" kern="1200" baseline="0" dirty="0">
                <a:solidFill>
                  <a:schemeClr val="tx1"/>
                </a:solidFill>
                <a:effectLst/>
                <a:latin typeface="Calibri" panose="020F0502020204030204" pitchFamily="34" charset="0"/>
                <a:ea typeface="+mn-ea"/>
                <a:cs typeface="+mn-cs"/>
              </a:rPr>
              <a:t> and </a:t>
            </a:r>
            <a:r>
              <a:rPr lang="en-US" sz="1200" b="1" kern="1200" baseline="0" dirty="0">
                <a:solidFill>
                  <a:schemeClr val="tx1"/>
                </a:solidFill>
                <a:effectLst/>
                <a:latin typeface="Calibri" panose="020F0502020204030204" pitchFamily="34" charset="0"/>
                <a:ea typeface="+mn-ea"/>
                <a:cs typeface="+mn-cs"/>
              </a:rPr>
              <a:t>Down</a:t>
            </a:r>
            <a:r>
              <a:rPr lang="en-US" sz="1200" kern="1200" baseline="0" dirty="0">
                <a:solidFill>
                  <a:schemeClr val="tx1"/>
                </a:solidFill>
                <a:effectLst/>
                <a:latin typeface="Calibri" panose="020F0502020204030204" pitchFamily="34" charset="0"/>
                <a:ea typeface="+mn-ea"/>
                <a:cs typeface="+mn-cs"/>
              </a:rPr>
              <a:t> arrow keys. JAWS reads aloud the text for the option in focus.</a:t>
            </a:r>
          </a:p>
          <a:p>
            <a:pPr marL="228580" indent="-228580">
              <a:buFont typeface="+mj-lt"/>
              <a:buAutoNum type="arabicPeriod"/>
            </a:pPr>
            <a:r>
              <a:rPr lang="en-US" sz="1200" kern="1200" baseline="0" dirty="0">
                <a:solidFill>
                  <a:schemeClr val="tx1"/>
                </a:solidFill>
                <a:effectLst/>
                <a:latin typeface="Calibri" panose="020F0502020204030204" pitchFamily="34" charset="0"/>
                <a:ea typeface="+mn-ea"/>
                <a:cs typeface="+mn-cs"/>
              </a:rPr>
              <a:t>To select a response option in focus as your response, press the </a:t>
            </a:r>
            <a:r>
              <a:rPr lang="en-US" sz="1200" b="1" kern="1200" baseline="0" dirty="0">
                <a:solidFill>
                  <a:schemeClr val="tx1"/>
                </a:solidFill>
                <a:effectLst/>
                <a:latin typeface="Calibri" panose="020F0502020204030204" pitchFamily="34" charset="0"/>
                <a:ea typeface="+mn-ea"/>
                <a:cs typeface="+mn-cs"/>
              </a:rPr>
              <a:t>Space</a:t>
            </a:r>
            <a:r>
              <a:rPr lang="en-US" sz="1200" b="0" kern="1200" baseline="0" dirty="0">
                <a:solidFill>
                  <a:schemeClr val="tx1"/>
                </a:solidFill>
                <a:effectLst/>
                <a:latin typeface="Calibri" panose="020F0502020204030204" pitchFamily="34" charset="0"/>
                <a:ea typeface="+mn-ea"/>
                <a:cs typeface="+mn-cs"/>
              </a:rPr>
              <a:t> bar</a:t>
            </a:r>
            <a:r>
              <a:rPr lang="en-US" sz="1200" kern="1200" baseline="0" dirty="0">
                <a:solidFill>
                  <a:schemeClr val="tx1"/>
                </a:solidFill>
                <a:effectLst/>
                <a:latin typeface="Calibri" panose="020F0502020204030204" pitchFamily="34" charset="0"/>
                <a:ea typeface="+mn-ea"/>
                <a:cs typeface="+mn-cs"/>
              </a:rPr>
              <a:t>. The response is selected and JAWS reads “Space.”</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53</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spcBef>
                <a:spcPts val="634"/>
              </a:spcBef>
              <a:buClr>
                <a:schemeClr val="bg1">
                  <a:lumMod val="65000"/>
                </a:schemeClr>
              </a:buClr>
              <a:defRPr/>
            </a:pPr>
            <a:r>
              <a:rPr lang="en-US" dirty="0">
                <a:latin typeface="+mj-lt"/>
                <a:ea typeface="Arial" pitchFamily="34" charset="0"/>
                <a:cs typeface="Arial" pitchFamily="34" charset="0"/>
              </a:rPr>
              <a:t>Hot-text questions require you to select at least one word, phrase, or sentence. For these question types, it is critical to follow the instructions provided in the question. Each selectable text area is pre-defined. Selecting a phrase or sentence automatically marks all the words in that text area as selected.</a:t>
            </a:r>
          </a:p>
          <a:p>
            <a:pPr lvl="0"/>
            <a:endParaRPr lang="en-US" kern="1200" dirty="0">
              <a:effectLst/>
              <a:latin typeface="+mj-lt"/>
            </a:endParaRPr>
          </a:p>
          <a:p>
            <a:pPr lvl="0"/>
            <a:r>
              <a:rPr lang="en-US" kern="1200" dirty="0">
                <a:effectLst/>
                <a:latin typeface="+mj-lt"/>
              </a:rPr>
              <a:t>To respond to a multi-select question, students</a:t>
            </a:r>
            <a:r>
              <a:rPr lang="en-US" kern="1200" baseline="0" dirty="0">
                <a:effectLst/>
                <a:latin typeface="+mj-lt"/>
              </a:rPr>
              <a:t> can follow these steps:</a:t>
            </a:r>
            <a:endParaRPr lang="en-US" kern="1200" dirty="0">
              <a:effectLst/>
              <a:latin typeface="+mj-lt"/>
            </a:endParaRPr>
          </a:p>
          <a:p>
            <a:pPr lvl="0"/>
            <a:endParaRPr lang="en-US" kern="1200" dirty="0">
              <a:effectLst/>
              <a:latin typeface="+mj-lt"/>
            </a:endParaRPr>
          </a:p>
          <a:p>
            <a:pPr marL="241653" indent="-241653">
              <a:buFont typeface="+mj-lt"/>
              <a:buAutoNum type="arabicPeriod"/>
            </a:pPr>
            <a:r>
              <a:rPr lang="en-US" kern="1200" dirty="0">
                <a:effectLst/>
                <a:latin typeface="+mj-lt"/>
              </a:rPr>
              <a:t>First, after listening to the question text, students can press</a:t>
            </a:r>
            <a:r>
              <a:rPr lang="en-US" kern="1200" baseline="0" dirty="0">
                <a:effectLst/>
                <a:latin typeface="+mj-lt"/>
              </a:rPr>
              <a:t> the</a:t>
            </a:r>
            <a:r>
              <a:rPr lang="en-US" kern="1200" dirty="0">
                <a:effectLst/>
                <a:latin typeface="+mj-lt"/>
              </a:rPr>
              <a:t> </a:t>
            </a:r>
            <a:r>
              <a:rPr lang="en-US" b="1" kern="1200" dirty="0">
                <a:effectLst/>
                <a:latin typeface="+mj-lt"/>
              </a:rPr>
              <a:t>Tab</a:t>
            </a:r>
            <a:r>
              <a:rPr lang="en-US" kern="1200" dirty="0">
                <a:effectLst/>
                <a:latin typeface="+mj-lt"/>
              </a:rPr>
              <a:t> key </a:t>
            </a:r>
            <a:r>
              <a:rPr lang="en-US" dirty="0">
                <a:latin typeface="+mj-lt"/>
                <a:ea typeface="Arial" pitchFamily="34" charset="0"/>
                <a:cs typeface="Arial" pitchFamily="34" charset="0"/>
              </a:rPr>
              <a:t>twice to hear JAWS read aloud the text that is in focus.</a:t>
            </a:r>
          </a:p>
          <a:p>
            <a:pPr marL="241653" indent="-241653">
              <a:buFont typeface="+mj-lt"/>
              <a:buAutoNum type="arabicPeriod"/>
            </a:pPr>
            <a:r>
              <a:rPr lang="en-US" kern="1200" dirty="0">
                <a:effectLst/>
                <a:latin typeface="+mj-lt"/>
              </a:rPr>
              <a:t>Navigate to each selectable text area using the </a:t>
            </a:r>
            <a:r>
              <a:rPr lang="en-US" b="1" kern="1200" dirty="0">
                <a:effectLst/>
                <a:latin typeface="+mj-lt"/>
              </a:rPr>
              <a:t>Tab</a:t>
            </a:r>
            <a:r>
              <a:rPr lang="en-US" kern="1200" dirty="0">
                <a:effectLst/>
                <a:latin typeface="+mj-lt"/>
              </a:rPr>
              <a:t> and </a:t>
            </a:r>
            <a:r>
              <a:rPr lang="en-US" b="1" kern="1200" dirty="0">
                <a:effectLst/>
                <a:latin typeface="+mj-lt"/>
              </a:rPr>
              <a:t>Shift</a:t>
            </a:r>
            <a:r>
              <a:rPr lang="en-US" kern="1200" dirty="0">
                <a:effectLst/>
                <a:latin typeface="+mj-lt"/>
              </a:rPr>
              <a:t> + </a:t>
            </a:r>
            <a:r>
              <a:rPr lang="en-US" b="1" kern="1200" dirty="0">
                <a:effectLst/>
                <a:latin typeface="+mj-lt"/>
              </a:rPr>
              <a:t>Tab</a:t>
            </a:r>
            <a:r>
              <a:rPr lang="en-US" kern="1200" dirty="0">
                <a:effectLst/>
                <a:latin typeface="+mj-lt"/>
              </a:rPr>
              <a:t> commands. JAWS will read aloud the selectable text.</a:t>
            </a:r>
          </a:p>
          <a:p>
            <a:pPr marL="241653" indent="-241653">
              <a:buFont typeface="+mj-lt"/>
              <a:buAutoNum type="arabicPeriod"/>
            </a:pPr>
            <a:r>
              <a:rPr lang="en-US" kern="1200" dirty="0">
                <a:effectLst/>
                <a:latin typeface="+mj-lt"/>
              </a:rPr>
              <a:t>To choose a selectable text area in focus as your response, press the </a:t>
            </a:r>
            <a:r>
              <a:rPr lang="en-US" b="1" kern="1200" dirty="0">
                <a:effectLst/>
                <a:latin typeface="+mj-lt"/>
              </a:rPr>
              <a:t>Enter</a:t>
            </a:r>
            <a:r>
              <a:rPr lang="en-US" b="0" kern="1200" dirty="0">
                <a:effectLst/>
                <a:latin typeface="+mj-lt"/>
              </a:rPr>
              <a:t> key</a:t>
            </a:r>
            <a:r>
              <a:rPr lang="en-US" kern="1200" dirty="0">
                <a:effectLst/>
                <a:latin typeface="+mj-lt"/>
              </a:rPr>
              <a:t>. JAWS announces the text is checked.</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54</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mn-lt"/>
              </a:rPr>
              <a:t>Edit task questions require you to replace an incorrect selectable word or phrase in a reading excerpt. For these question types, it is critical to follow the instructions provided in the question. Some edit task questions require you to enter the response into a text box. Some edit task questions require you to select a response from a drop-down list. Each selectable text area is pre-defined.</a:t>
            </a:r>
          </a:p>
          <a:p>
            <a:pPr lvl="0"/>
            <a:endParaRPr lang="en-US" sz="1200" dirty="0">
              <a:latin typeface="+mn-lt"/>
            </a:endParaRPr>
          </a:p>
          <a:p>
            <a:pPr defTabSz="966612">
              <a:defRPr/>
            </a:pPr>
            <a:r>
              <a:rPr lang="en-US" sz="1200" dirty="0">
                <a:latin typeface="+mn-lt"/>
              </a:rPr>
              <a:t>Some edit task questions, such as the first image shown on this slide, require students to make changes that are punctuation-based. For these edit task questions, JAWS needs to read in character mode. AIR strongly recommends that students read through an entire Edit Task question before responding. Students can listen to the question as well as read it via an RBD or printout from an embosser. </a:t>
            </a:r>
          </a:p>
          <a:p>
            <a:pPr lvl="0"/>
            <a:endParaRPr lang="en-US" sz="1200" dirty="0">
              <a:latin typeface="+mn-lt"/>
            </a:endParaRPr>
          </a:p>
          <a:p>
            <a:pPr lvl="0"/>
            <a:r>
              <a:rPr lang="en-US" sz="1200" dirty="0">
                <a:latin typeface="+mn-lt"/>
              </a:rPr>
              <a:t>To respond to an edit task question, students can follow these steps:</a:t>
            </a:r>
          </a:p>
          <a:p>
            <a:pPr lvl="0"/>
            <a:endParaRPr lang="en-US" sz="1200" dirty="0">
              <a:latin typeface="+mn-lt"/>
            </a:endParaRPr>
          </a:p>
          <a:p>
            <a:pPr marL="241653" indent="-241653">
              <a:buFont typeface="+mj-lt"/>
              <a:buAutoNum type="arabicPeriod"/>
            </a:pPr>
            <a:r>
              <a:rPr lang="en-US" sz="1200" dirty="0">
                <a:latin typeface="+mn-lt"/>
              </a:rPr>
              <a:t>First, use the </a:t>
            </a:r>
            <a:r>
              <a:rPr lang="en-US" sz="1200" b="1" dirty="0">
                <a:latin typeface="+mn-lt"/>
              </a:rPr>
              <a:t>Down</a:t>
            </a:r>
            <a:r>
              <a:rPr lang="en-US" sz="1200" dirty="0">
                <a:latin typeface="+mn-lt"/>
              </a:rPr>
              <a:t> arrow to read through each line of text. If a line of text has a selectable word or phrase, JAWS reads “clickable” after the word or phrase.</a:t>
            </a:r>
          </a:p>
          <a:p>
            <a:pPr marL="241653" indent="-241653">
              <a:buFont typeface="+mj-lt"/>
              <a:buAutoNum type="arabicPeriod"/>
            </a:pPr>
            <a:r>
              <a:rPr lang="en-US" sz="1200" dirty="0">
                <a:latin typeface="+mn-lt"/>
              </a:rPr>
              <a:t>Navigate to each selectable text field in the question by doing one of the following:</a:t>
            </a:r>
          </a:p>
          <a:p>
            <a:pPr marL="724959" lvl="1" indent="-241653">
              <a:buFont typeface="+mj-lt"/>
              <a:buAutoNum type="alphaUcPeriod"/>
            </a:pPr>
            <a:r>
              <a:rPr lang="en-US" sz="1200" dirty="0">
                <a:latin typeface="+mn-lt"/>
              </a:rPr>
              <a:t>Return to the beginning of the question.</a:t>
            </a:r>
          </a:p>
          <a:p>
            <a:pPr marL="1147852" lvl="2" indent="-181240">
              <a:buFont typeface="Arial" panose="020B0604020202020204" pitchFamily="34" charset="0"/>
              <a:buChar char="•"/>
            </a:pPr>
            <a:r>
              <a:rPr lang="en-US" sz="1200" dirty="0">
                <a:latin typeface="+mn-lt"/>
              </a:rPr>
              <a:t>Press </a:t>
            </a:r>
            <a:r>
              <a:rPr lang="en-US" sz="1200" b="1" dirty="0">
                <a:latin typeface="+mn-lt"/>
              </a:rPr>
              <a:t>Shift</a:t>
            </a:r>
            <a:r>
              <a:rPr lang="en-US" sz="1200" dirty="0">
                <a:latin typeface="+mn-lt"/>
              </a:rPr>
              <a:t> + </a:t>
            </a:r>
            <a:r>
              <a:rPr lang="en-US" sz="1200" b="1" dirty="0">
                <a:latin typeface="+mn-lt"/>
              </a:rPr>
              <a:t>H</a:t>
            </a:r>
            <a:r>
              <a:rPr lang="en-US" sz="1200" dirty="0">
                <a:latin typeface="+mn-lt"/>
              </a:rPr>
              <a:t>.</a:t>
            </a:r>
          </a:p>
          <a:p>
            <a:pPr marL="1147852" lvl="2" indent="-181240">
              <a:buFont typeface="Arial" panose="020B0604020202020204" pitchFamily="34" charset="0"/>
              <a:buChar char="•"/>
            </a:pPr>
            <a:r>
              <a:rPr lang="en-US" sz="1200" dirty="0">
                <a:latin typeface="+mn-lt"/>
              </a:rPr>
              <a:t>Press the </a:t>
            </a:r>
            <a:r>
              <a:rPr lang="en-US" sz="1200" b="1" dirty="0">
                <a:latin typeface="+mn-lt"/>
              </a:rPr>
              <a:t>Tab</a:t>
            </a:r>
            <a:r>
              <a:rPr lang="en-US" sz="1200" dirty="0">
                <a:latin typeface="+mn-lt"/>
              </a:rPr>
              <a:t> key to go to the first selectable text field.</a:t>
            </a:r>
          </a:p>
          <a:p>
            <a:pPr marL="724959" lvl="1" indent="-241653">
              <a:buFont typeface="+mj-lt"/>
              <a:buAutoNum type="alphaUcPeriod"/>
            </a:pPr>
            <a:r>
              <a:rPr lang="en-US" sz="1200" dirty="0">
                <a:latin typeface="+mn-lt"/>
              </a:rPr>
              <a:t>Move backwards through the selectable text fields in the question.</a:t>
            </a:r>
          </a:p>
          <a:p>
            <a:pPr marL="1147852" lvl="2" indent="-181240">
              <a:buFont typeface="Arial" panose="020B0604020202020204" pitchFamily="34" charset="0"/>
              <a:buChar char="•"/>
            </a:pPr>
            <a:r>
              <a:rPr lang="en-US" sz="1200" dirty="0">
                <a:latin typeface="+mn-lt"/>
              </a:rPr>
              <a:t>Press </a:t>
            </a:r>
            <a:r>
              <a:rPr lang="en-US" sz="1200" b="1" dirty="0">
                <a:latin typeface="+mn-lt"/>
              </a:rPr>
              <a:t>Shift</a:t>
            </a:r>
            <a:r>
              <a:rPr lang="en-US" sz="1200" dirty="0">
                <a:latin typeface="+mn-lt"/>
              </a:rPr>
              <a:t> + </a:t>
            </a:r>
            <a:r>
              <a:rPr lang="en-US" sz="1200" b="1" dirty="0">
                <a:latin typeface="+mn-lt"/>
              </a:rPr>
              <a:t>Tab</a:t>
            </a:r>
            <a:r>
              <a:rPr lang="en-US" sz="1200" dirty="0">
                <a:latin typeface="+mn-lt"/>
              </a:rPr>
              <a:t>.</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55</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1653" indent="-241653" defTabSz="966612">
              <a:buFont typeface="+mj-lt"/>
              <a:buAutoNum type="arabicPeriod" startAt="3"/>
              <a:defRPr/>
            </a:pPr>
            <a:r>
              <a:rPr lang="en-US" dirty="0">
                <a:latin typeface="+mj-lt"/>
              </a:rPr>
              <a:t>When the selectable text is in focus, press the </a:t>
            </a:r>
            <a:r>
              <a:rPr lang="en-US" b="1" dirty="0">
                <a:latin typeface="+mj-lt"/>
              </a:rPr>
              <a:t>Space </a:t>
            </a:r>
            <a:r>
              <a:rPr lang="en-US" dirty="0">
                <a:latin typeface="+mj-lt"/>
              </a:rPr>
              <a:t>bar. This opens the edit menu. JAWS reads “Edit tools dialog” and provides additional instructions.</a:t>
            </a:r>
          </a:p>
          <a:p>
            <a:pPr marL="241653" indent="-241653" defTabSz="966612">
              <a:buFont typeface="+mj-lt"/>
              <a:buAutoNum type="arabicPeriod" startAt="3"/>
              <a:defRPr/>
            </a:pPr>
            <a:r>
              <a:rPr lang="en-US" dirty="0">
                <a:latin typeface="+mj-lt"/>
              </a:rPr>
              <a:t>From here, the student’s actions will depend on the type of edit task question.</a:t>
            </a:r>
          </a:p>
          <a:p>
            <a:pPr marL="724959" lvl="1" indent="-241653" defTabSz="966612">
              <a:buFont typeface="Arial" panose="020B0604020202020204" pitchFamily="34" charset="0"/>
              <a:buChar char="•"/>
              <a:defRPr/>
            </a:pPr>
            <a:r>
              <a:rPr lang="en-US" i="1" dirty="0">
                <a:latin typeface="+mj-lt"/>
              </a:rPr>
              <a:t>If the edit menu contains a text box</a:t>
            </a:r>
            <a:r>
              <a:rPr lang="en-US" dirty="0">
                <a:latin typeface="+mj-lt"/>
              </a:rPr>
              <a:t>, type in the replacement word or phrase.</a:t>
            </a:r>
          </a:p>
          <a:p>
            <a:pPr marL="724959" lvl="1" indent="-241653" defTabSz="966612">
              <a:buFont typeface="Arial" panose="020B0604020202020204" pitchFamily="34" charset="0"/>
              <a:buChar char="•"/>
              <a:defRPr/>
            </a:pPr>
            <a:r>
              <a:rPr lang="en-US" i="1" dirty="0">
                <a:latin typeface="+mj-lt"/>
              </a:rPr>
              <a:t>If the edit menu contains a drop-down list</a:t>
            </a:r>
            <a:r>
              <a:rPr lang="en-US" dirty="0">
                <a:latin typeface="+mj-lt"/>
              </a:rPr>
              <a:t>, use the </a:t>
            </a:r>
            <a:r>
              <a:rPr lang="en-US" b="1" dirty="0">
                <a:latin typeface="+mj-lt"/>
              </a:rPr>
              <a:t>Up </a:t>
            </a:r>
            <a:r>
              <a:rPr lang="en-US" dirty="0">
                <a:latin typeface="+mj-lt"/>
              </a:rPr>
              <a:t>and </a:t>
            </a:r>
            <a:r>
              <a:rPr lang="en-US" b="1" dirty="0">
                <a:latin typeface="+mj-lt"/>
              </a:rPr>
              <a:t>Down </a:t>
            </a:r>
            <a:r>
              <a:rPr lang="en-US" dirty="0">
                <a:latin typeface="+mj-lt"/>
              </a:rPr>
              <a:t>arrow keys to move between options in the list. JAWS will read aloud each option. To select an option, press the </a:t>
            </a:r>
            <a:r>
              <a:rPr lang="en-US" b="1" dirty="0">
                <a:latin typeface="+mj-lt"/>
              </a:rPr>
              <a:t>Enter </a:t>
            </a:r>
            <a:r>
              <a:rPr lang="en-US" dirty="0">
                <a:latin typeface="+mj-lt"/>
              </a:rPr>
              <a:t>key.</a:t>
            </a:r>
          </a:p>
          <a:p>
            <a:pPr marL="308779" lvl="1" indent="-308779" fontAlgn="base">
              <a:spcBef>
                <a:spcPts val="634"/>
              </a:spcBef>
              <a:buClr>
                <a:schemeClr val="bg1">
                  <a:lumMod val="65000"/>
                </a:schemeClr>
              </a:buClr>
              <a:buFont typeface="+mj-lt"/>
              <a:buAutoNum type="arabicPeriod" startAt="5"/>
              <a:defRPr/>
            </a:pPr>
            <a:r>
              <a:rPr lang="en-US" dirty="0">
                <a:latin typeface="+mj-lt"/>
                <a:ea typeface="Arial" pitchFamily="34" charset="0"/>
                <a:cs typeface="Arial" pitchFamily="34" charset="0"/>
              </a:rPr>
              <a:t>Finally,</a:t>
            </a:r>
            <a:r>
              <a:rPr lang="en-US" baseline="0" dirty="0">
                <a:latin typeface="+mj-lt"/>
                <a:ea typeface="Arial" pitchFamily="34" charset="0"/>
                <a:cs typeface="Arial" pitchFamily="34" charset="0"/>
              </a:rPr>
              <a:t> p</a:t>
            </a:r>
            <a:r>
              <a:rPr lang="en-US" dirty="0">
                <a:latin typeface="+mj-lt"/>
                <a:ea typeface="Arial" pitchFamily="34" charset="0"/>
                <a:cs typeface="Arial" pitchFamily="34" charset="0"/>
              </a:rPr>
              <a:t>ress the </a:t>
            </a:r>
            <a:r>
              <a:rPr lang="en-US" b="1" dirty="0">
                <a:latin typeface="+mj-lt"/>
                <a:ea typeface="Arial" pitchFamily="34" charset="0"/>
                <a:cs typeface="Arial" pitchFamily="34" charset="0"/>
              </a:rPr>
              <a:t>Tab </a:t>
            </a:r>
            <a:r>
              <a:rPr lang="en-US" b="0" dirty="0">
                <a:latin typeface="+mj-lt"/>
                <a:ea typeface="Arial" pitchFamily="34" charset="0"/>
                <a:cs typeface="Arial" pitchFamily="34" charset="0"/>
              </a:rPr>
              <a:t>key</a:t>
            </a:r>
            <a:r>
              <a:rPr lang="en-US" b="1" dirty="0">
                <a:latin typeface="+mj-lt"/>
                <a:ea typeface="Arial" pitchFamily="34" charset="0"/>
                <a:cs typeface="Arial" pitchFamily="34" charset="0"/>
              </a:rPr>
              <a:t> </a:t>
            </a:r>
            <a:r>
              <a:rPr lang="en-US" dirty="0">
                <a:latin typeface="+mj-lt"/>
                <a:ea typeface="Arial" pitchFamily="34" charset="0"/>
                <a:cs typeface="Arial" pitchFamily="34" charset="0"/>
              </a:rPr>
              <a:t>to move to the </a:t>
            </a:r>
            <a:r>
              <a:rPr lang="en-US" b="1" dirty="0">
                <a:latin typeface="+mj-lt"/>
                <a:ea typeface="Arial" pitchFamily="34" charset="0"/>
                <a:cs typeface="Arial" pitchFamily="34" charset="0"/>
              </a:rPr>
              <a:t>OK</a:t>
            </a:r>
            <a:r>
              <a:rPr lang="en-US" dirty="0">
                <a:latin typeface="+mj-lt"/>
                <a:ea typeface="Arial" pitchFamily="34" charset="0"/>
                <a:cs typeface="Arial" pitchFamily="34" charset="0"/>
              </a:rPr>
              <a:t> button. Press </a:t>
            </a:r>
            <a:r>
              <a:rPr lang="en-US" b="1" dirty="0">
                <a:latin typeface="+mj-lt"/>
                <a:ea typeface="Arial" pitchFamily="34" charset="0"/>
                <a:cs typeface="Arial" pitchFamily="34" charset="0"/>
              </a:rPr>
              <a:t>Enter </a:t>
            </a:r>
            <a:r>
              <a:rPr lang="en-US" dirty="0">
                <a:latin typeface="+mj-lt"/>
                <a:ea typeface="Arial" pitchFamily="34" charset="0"/>
                <a:cs typeface="Arial" pitchFamily="34" charset="0"/>
              </a:rPr>
              <a:t>to close the edit menu.</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56</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spcBef>
                <a:spcPts val="600"/>
              </a:spcBef>
              <a:buClr>
                <a:schemeClr val="bg1">
                  <a:lumMod val="65000"/>
                </a:schemeClr>
              </a:buClr>
              <a:defRPr/>
            </a:pPr>
            <a:r>
              <a:rPr lang="en-US" sz="1200" kern="1200" baseline="0" dirty="0">
                <a:solidFill>
                  <a:schemeClr val="tx1"/>
                </a:solidFill>
                <a:latin typeface="Calibri" panose="020F0502020204030204" pitchFamily="34" charset="0"/>
                <a:ea typeface="+mn-ea"/>
                <a:cs typeface="+mn-cs"/>
              </a:rPr>
              <a:t>Text response questions require you to enter text in a text box. Students may be asked to write a sentence, paragraph, or essay. Some text response questions include a row of text formatting buttons. However, these formatting options are not available to students testing with Braille.</a:t>
            </a:r>
          </a:p>
          <a:p>
            <a:pPr fontAlgn="base">
              <a:spcBef>
                <a:spcPts val="600"/>
              </a:spcBef>
              <a:buClr>
                <a:schemeClr val="bg1">
                  <a:lumMod val="65000"/>
                </a:schemeClr>
              </a:buClr>
              <a:defRPr/>
            </a:pPr>
            <a:endParaRPr lang="en-US" sz="1200" kern="1200" baseline="0" dirty="0">
              <a:solidFill>
                <a:schemeClr val="tx1"/>
              </a:solidFill>
              <a:latin typeface="Calibri" panose="020F0502020204030204" pitchFamily="34" charset="0"/>
              <a:ea typeface="+mn-ea"/>
              <a:cs typeface="+mn-cs"/>
            </a:endParaRPr>
          </a:p>
          <a:p>
            <a:pPr lvl="0"/>
            <a:r>
              <a:rPr lang="en-US" sz="1200" kern="1200" baseline="0" dirty="0">
                <a:solidFill>
                  <a:schemeClr val="tx1"/>
                </a:solidFill>
                <a:latin typeface="Calibri" panose="020F0502020204030204" pitchFamily="34" charset="0"/>
                <a:ea typeface="+mn-ea"/>
                <a:cs typeface="+mn-cs"/>
              </a:rPr>
              <a:t>To respond to a text response question, students can follow these steps:</a:t>
            </a:r>
          </a:p>
          <a:p>
            <a:pPr lvl="0"/>
            <a:endParaRPr lang="en-US" sz="1200" kern="1200" baseline="0" dirty="0">
              <a:solidFill>
                <a:schemeClr val="tx1"/>
              </a:solidFill>
              <a:latin typeface="Calibri" panose="020F0502020204030204" pitchFamily="34" charset="0"/>
              <a:ea typeface="+mn-ea"/>
              <a:cs typeface="+mn-cs"/>
            </a:endParaRPr>
          </a:p>
          <a:p>
            <a:pPr marL="228580" indent="-228580">
              <a:buFont typeface="+mj-lt"/>
              <a:buAutoNum type="arabicPeriod"/>
            </a:pPr>
            <a:r>
              <a:rPr lang="en-US" sz="1200" kern="1200" baseline="0" dirty="0">
                <a:solidFill>
                  <a:schemeClr val="tx1"/>
                </a:solidFill>
                <a:latin typeface="Calibri" panose="020F0502020204030204" pitchFamily="34" charset="0"/>
                <a:ea typeface="+mn-ea"/>
                <a:cs typeface="+mn-cs"/>
              </a:rPr>
              <a:t>First, listen to the question and then use the </a:t>
            </a:r>
            <a:r>
              <a:rPr lang="en-US" sz="1200" b="1" kern="1200" baseline="0" dirty="0">
                <a:solidFill>
                  <a:schemeClr val="tx1"/>
                </a:solidFill>
                <a:latin typeface="Calibri" panose="020F0502020204030204" pitchFamily="34" charset="0"/>
                <a:ea typeface="+mn-ea"/>
                <a:cs typeface="+mn-cs"/>
              </a:rPr>
              <a:t>Tab </a:t>
            </a:r>
            <a:r>
              <a:rPr lang="en-US" sz="1200" kern="1200" baseline="0" dirty="0">
                <a:solidFill>
                  <a:schemeClr val="tx1"/>
                </a:solidFill>
                <a:latin typeface="Calibri" panose="020F0502020204030204" pitchFamily="34" charset="0"/>
                <a:ea typeface="+mn-ea"/>
                <a:cs typeface="+mn-cs"/>
              </a:rPr>
              <a:t>command to move to the text box. JAWS beeps and reads “Edit, type in text.”</a:t>
            </a:r>
          </a:p>
          <a:p>
            <a:pPr marL="228580" indent="-228580">
              <a:buFont typeface="+mj-lt"/>
              <a:buAutoNum type="arabicPeriod"/>
            </a:pPr>
            <a:r>
              <a:rPr lang="en-US" sz="1200" kern="1200" baseline="0" dirty="0">
                <a:solidFill>
                  <a:schemeClr val="tx1"/>
                </a:solidFill>
                <a:latin typeface="Calibri" panose="020F0502020204030204" pitchFamily="34" charset="0"/>
                <a:ea typeface="+mn-ea"/>
                <a:cs typeface="+mn-cs"/>
              </a:rPr>
              <a:t>Then, enter your response. When you are done, press the </a:t>
            </a:r>
            <a:r>
              <a:rPr lang="en-US" sz="1200" b="1" kern="1200" baseline="0" dirty="0">
                <a:solidFill>
                  <a:schemeClr val="tx1"/>
                </a:solidFill>
                <a:latin typeface="Calibri" panose="020F0502020204030204" pitchFamily="34" charset="0"/>
                <a:ea typeface="+mn-ea"/>
                <a:cs typeface="+mn-cs"/>
              </a:rPr>
              <a:t>Tab </a:t>
            </a:r>
            <a:r>
              <a:rPr lang="en-US" sz="1200" kern="1200" baseline="0" dirty="0">
                <a:solidFill>
                  <a:schemeClr val="tx1"/>
                </a:solidFill>
                <a:latin typeface="Calibri" panose="020F0502020204030204" pitchFamily="34" charset="0"/>
                <a:ea typeface="+mn-ea"/>
                <a:cs typeface="+mn-cs"/>
              </a:rPr>
              <a:t>key</a:t>
            </a:r>
            <a:r>
              <a:rPr lang="en-US" sz="1200" b="1" kern="1200" baseline="0" dirty="0">
                <a:solidFill>
                  <a:schemeClr val="tx1"/>
                </a:solidFill>
                <a:latin typeface="Calibri" panose="020F0502020204030204" pitchFamily="34" charset="0"/>
                <a:ea typeface="+mn-ea"/>
                <a:cs typeface="+mn-cs"/>
              </a:rPr>
              <a:t> </a:t>
            </a:r>
            <a:r>
              <a:rPr lang="en-US" sz="1200" kern="1200" baseline="0" dirty="0">
                <a:solidFill>
                  <a:schemeClr val="tx1"/>
                </a:solidFill>
                <a:latin typeface="Calibri" panose="020F0502020204030204" pitchFamily="34" charset="0"/>
                <a:ea typeface="+mn-ea"/>
                <a:cs typeface="+mn-cs"/>
              </a:rPr>
              <a:t>to navigate from the text box to the next question on the page. JAWS beeps again in a different tone upon leaving the text box.</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57</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spcBef>
                <a:spcPts val="600"/>
              </a:spcBef>
              <a:buClr>
                <a:schemeClr val="bg1">
                  <a:lumMod val="65000"/>
                </a:schemeClr>
              </a:buClr>
              <a:defRPr/>
            </a:pPr>
            <a:r>
              <a:rPr lang="en-US" sz="1200" dirty="0">
                <a:solidFill>
                  <a:schemeClr val="tx2">
                    <a:lumMod val="75000"/>
                  </a:schemeClr>
                </a:solidFill>
                <a:ea typeface="Arial" pitchFamily="34" charset="0"/>
                <a:cs typeface="Arial" pitchFamily="34" charset="0"/>
              </a:rPr>
              <a:t>Equation questions require you to enter a math equation or expression in a text box using an on-screen keypad.</a:t>
            </a:r>
          </a:p>
          <a:p>
            <a:pPr fontAlgn="base">
              <a:spcBef>
                <a:spcPts val="600"/>
              </a:spcBef>
              <a:buClr>
                <a:schemeClr val="bg1">
                  <a:lumMod val="65000"/>
                </a:schemeClr>
              </a:buClr>
              <a:defRPr/>
            </a:pPr>
            <a:endParaRPr lang="en-US" sz="1200" kern="1200" baseline="0" dirty="0">
              <a:solidFill>
                <a:schemeClr val="tx1"/>
              </a:solidFill>
              <a:latin typeface="Calibri" panose="020F0502020204030204" pitchFamily="34" charset="0"/>
              <a:ea typeface="+mn-ea"/>
              <a:cs typeface="+mn-cs"/>
            </a:endParaRPr>
          </a:p>
          <a:p>
            <a:pPr lvl="0"/>
            <a:r>
              <a:rPr lang="en-US" sz="1200" kern="1200" baseline="0" dirty="0">
                <a:solidFill>
                  <a:schemeClr val="tx1"/>
                </a:solidFill>
                <a:latin typeface="Calibri" panose="020F0502020204030204" pitchFamily="34" charset="0"/>
                <a:ea typeface="+mn-ea"/>
                <a:cs typeface="+mn-cs"/>
              </a:rPr>
              <a:t>To respond to an equation question, students can follow these steps:</a:t>
            </a:r>
          </a:p>
          <a:p>
            <a:pPr lvl="0"/>
            <a:endParaRPr lang="en-US" sz="1200" kern="1200" baseline="0" dirty="0">
              <a:solidFill>
                <a:schemeClr val="tx1"/>
              </a:solidFill>
              <a:latin typeface="Calibri" panose="020F0502020204030204" pitchFamily="34" charset="0"/>
              <a:ea typeface="+mn-ea"/>
              <a:cs typeface="+mn-cs"/>
            </a:endParaRPr>
          </a:p>
          <a:p>
            <a:pPr marL="228580" indent="-228580">
              <a:buFont typeface="+mj-lt"/>
              <a:buAutoNum type="arabicPeriod"/>
            </a:pPr>
            <a:r>
              <a:rPr lang="en-US" sz="1200" kern="1200" baseline="0" dirty="0">
                <a:solidFill>
                  <a:schemeClr val="tx1"/>
                </a:solidFill>
                <a:latin typeface="Calibri" panose="020F0502020204030204" pitchFamily="34" charset="0"/>
                <a:ea typeface="+mn-ea"/>
                <a:cs typeface="+mn-cs"/>
              </a:rPr>
              <a:t>Listen to the question and then use </a:t>
            </a:r>
            <a:r>
              <a:rPr lang="en-US" sz="1200" b="1" kern="1200" baseline="0" dirty="0">
                <a:solidFill>
                  <a:schemeClr val="tx1"/>
                </a:solidFill>
                <a:latin typeface="Calibri" panose="020F0502020204030204" pitchFamily="34" charset="0"/>
                <a:ea typeface="+mn-ea"/>
                <a:cs typeface="+mn-cs"/>
              </a:rPr>
              <a:t>Tab </a:t>
            </a:r>
            <a:r>
              <a:rPr lang="en-US" sz="1200" kern="1200" baseline="0" dirty="0">
                <a:solidFill>
                  <a:schemeClr val="tx1"/>
                </a:solidFill>
                <a:latin typeface="Calibri" panose="020F0502020204030204" pitchFamily="34" charset="0"/>
                <a:ea typeface="+mn-ea"/>
                <a:cs typeface="+mn-cs"/>
              </a:rPr>
              <a:t>and </a:t>
            </a:r>
            <a:r>
              <a:rPr lang="en-US" sz="1200" b="1" kern="1200" baseline="0" dirty="0">
                <a:solidFill>
                  <a:schemeClr val="tx1"/>
                </a:solidFill>
                <a:latin typeface="Calibri" panose="020F0502020204030204" pitchFamily="34" charset="0"/>
                <a:ea typeface="+mn-ea"/>
                <a:cs typeface="+mn-cs"/>
              </a:rPr>
              <a:t>Shift + Tab </a:t>
            </a:r>
            <a:r>
              <a:rPr lang="en-US" sz="1200" kern="1200" baseline="0" dirty="0">
                <a:solidFill>
                  <a:schemeClr val="tx1"/>
                </a:solidFill>
                <a:latin typeface="Calibri" panose="020F0502020204030204" pitchFamily="34" charset="0"/>
                <a:ea typeface="+mn-ea"/>
                <a:cs typeface="+mn-cs"/>
              </a:rPr>
              <a:t>to move between keypad buttons. JAWS reads aloud the character or action for each button.</a:t>
            </a:r>
          </a:p>
          <a:p>
            <a:pPr marL="228580" indent="-228580">
              <a:buFont typeface="+mj-lt"/>
              <a:buAutoNum type="arabicPeriod"/>
            </a:pPr>
            <a:r>
              <a:rPr lang="en-US" sz="1200" kern="1200" baseline="0" dirty="0">
                <a:solidFill>
                  <a:schemeClr val="tx1"/>
                </a:solidFill>
                <a:latin typeface="Calibri" panose="020F0502020204030204" pitchFamily="34" charset="0"/>
                <a:ea typeface="+mn-ea"/>
                <a:cs typeface="+mn-cs"/>
              </a:rPr>
              <a:t>To enter a character or perform an action, press </a:t>
            </a:r>
            <a:r>
              <a:rPr lang="en-US" sz="1200" b="1" kern="1200" baseline="0" dirty="0">
                <a:solidFill>
                  <a:schemeClr val="tx1"/>
                </a:solidFill>
                <a:latin typeface="Calibri" panose="020F0502020204030204" pitchFamily="34" charset="0"/>
                <a:ea typeface="+mn-ea"/>
                <a:cs typeface="+mn-cs"/>
              </a:rPr>
              <a:t>Enter</a:t>
            </a:r>
            <a:r>
              <a:rPr lang="en-US" sz="1200" kern="1200" baseline="0" dirty="0">
                <a:solidFill>
                  <a:schemeClr val="tx1"/>
                </a:solidFill>
                <a:latin typeface="Calibri" panose="020F0502020204030204" pitchFamily="34" charset="0"/>
                <a:ea typeface="+mn-ea"/>
                <a:cs typeface="+mn-cs"/>
              </a:rPr>
              <a:t> or press the corresponding key on your keyboard.</a:t>
            </a:r>
          </a:p>
          <a:p>
            <a:pPr marL="228580" indent="-228580">
              <a:buFont typeface="+mj-lt"/>
              <a:buAutoNum type="arabicPeriod"/>
            </a:pPr>
            <a:r>
              <a:rPr lang="en-US" sz="1200" kern="1200" baseline="0" dirty="0">
                <a:solidFill>
                  <a:schemeClr val="tx1"/>
                </a:solidFill>
                <a:latin typeface="Calibri" panose="020F0502020204030204" pitchFamily="34" charset="0"/>
                <a:ea typeface="+mn-ea"/>
                <a:cs typeface="+mn-cs"/>
              </a:rPr>
              <a:t>Optionally, you can add special characters to the text field by pressing </a:t>
            </a:r>
            <a:r>
              <a:rPr lang="en-US" sz="1200" b="1" kern="1200" baseline="0" dirty="0">
                <a:solidFill>
                  <a:schemeClr val="tx1"/>
                </a:solidFill>
                <a:latin typeface="Calibri" panose="020F0502020204030204" pitchFamily="34" charset="0"/>
                <a:ea typeface="+mn-ea"/>
                <a:cs typeface="+mn-cs"/>
              </a:rPr>
              <a:t>Alt + 7</a:t>
            </a:r>
            <a:r>
              <a:rPr lang="en-US" sz="1200" kern="1200" baseline="0" dirty="0">
                <a:solidFill>
                  <a:schemeClr val="tx1"/>
                </a:solidFill>
                <a:latin typeface="Calibri" panose="020F0502020204030204" pitchFamily="34" charset="0"/>
                <a:ea typeface="+mn-ea"/>
                <a:cs typeface="+mn-cs"/>
              </a:rPr>
              <a:t> with the focus on the text field. A pop-up window opens, with a drop-down list of the available characters. To move between the options in this list, use the arrow keys. JAWS reads the name of each special character. To insert the selected character, press </a:t>
            </a:r>
            <a:r>
              <a:rPr lang="en-US" sz="1200" b="1" kern="1200" baseline="0" dirty="0">
                <a:solidFill>
                  <a:schemeClr val="tx1"/>
                </a:solidFill>
                <a:latin typeface="Calibri" panose="020F0502020204030204" pitchFamily="34" charset="0"/>
                <a:ea typeface="+mn-ea"/>
                <a:cs typeface="+mn-cs"/>
              </a:rPr>
              <a:t>Enter</a:t>
            </a:r>
            <a:r>
              <a:rPr lang="en-US" sz="1200" b="0" kern="1200" baseline="0" dirty="0">
                <a:solidFill>
                  <a:schemeClr val="tx1"/>
                </a:solidFill>
                <a:latin typeface="Calibri" panose="020F0502020204030204" pitchFamily="34" charset="0"/>
                <a:ea typeface="+mn-ea"/>
                <a:cs typeface="+mn-cs"/>
              </a:rPr>
              <a:t>.</a:t>
            </a:r>
          </a:p>
          <a:p>
            <a:pPr defTabSz="864931">
              <a:defRPr/>
            </a:pPr>
            <a:endParaRPr lang="en-US" sz="1200" dirty="0"/>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58</a:t>
            </a:fld>
            <a:endParaRPr lang="en-US" altLang="en-US" dirty="0">
              <a:latin typeface="Arial" panose="020B0604020202020204" pitchFamily="34" charset="0"/>
            </a:endParaRPr>
          </a:p>
        </p:txBody>
      </p:sp>
    </p:spTree>
    <p:extLst>
      <p:ext uri="{BB962C8B-B14F-4D97-AF65-F5344CB8AC3E}">
        <p14:creationId xmlns:p14="http://schemas.microsoft.com/office/powerpoint/2010/main" val="1279516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mn-lt"/>
              </a:rPr>
              <a:t>Table-match questions require students to mark at least one checkbox in the cells of a table consisting of multiple rows and columns. The table row heading and column heading are not selectable.</a:t>
            </a:r>
          </a:p>
          <a:p>
            <a:pPr fontAlgn="base">
              <a:spcBef>
                <a:spcPts val="634"/>
              </a:spcBef>
              <a:buClr>
                <a:schemeClr val="bg1">
                  <a:lumMod val="65000"/>
                </a:schemeClr>
              </a:buClr>
              <a:defRPr/>
            </a:pPr>
            <a:endParaRPr lang="en-US" sz="1200" dirty="0">
              <a:latin typeface="+mn-lt"/>
            </a:endParaRPr>
          </a:p>
          <a:p>
            <a:pPr lvl="0"/>
            <a:r>
              <a:rPr lang="en-US" sz="1200" dirty="0">
                <a:latin typeface="+mn-lt"/>
              </a:rPr>
              <a:t>To respond to a table match question, students can follow these steps:</a:t>
            </a:r>
          </a:p>
          <a:p>
            <a:pPr marL="241653" indent="-241653">
              <a:buFont typeface="+mj-lt"/>
              <a:buAutoNum type="arabicPeriod"/>
            </a:pPr>
            <a:r>
              <a:rPr lang="en-US" sz="1200" dirty="0">
                <a:latin typeface="+mn-lt"/>
              </a:rPr>
              <a:t>First, after listening to the question text, press the </a:t>
            </a:r>
            <a:r>
              <a:rPr lang="en-US" sz="1200" b="1" dirty="0">
                <a:latin typeface="+mn-lt"/>
              </a:rPr>
              <a:t>Tab </a:t>
            </a:r>
            <a:r>
              <a:rPr lang="en-US" sz="1200" dirty="0">
                <a:latin typeface="+mn-lt"/>
              </a:rPr>
              <a:t>key twice. This takes you to the first cell containing a checkbox. JAWS reads aloud the column and row names for that cell.</a:t>
            </a:r>
          </a:p>
          <a:p>
            <a:pPr marL="241653" indent="-241653">
              <a:buFont typeface="+mj-lt"/>
              <a:buAutoNum type="arabicPeriod"/>
            </a:pPr>
            <a:r>
              <a:rPr lang="en-US" sz="1200" dirty="0">
                <a:latin typeface="+mn-lt"/>
              </a:rPr>
              <a:t>To navigate to each cell that has a checkbox, press the </a:t>
            </a:r>
            <a:r>
              <a:rPr lang="en-US" sz="1200" b="1" dirty="0">
                <a:latin typeface="+mn-lt"/>
              </a:rPr>
              <a:t>Tab </a:t>
            </a:r>
            <a:r>
              <a:rPr lang="en-US" sz="1200" dirty="0">
                <a:latin typeface="+mn-lt"/>
              </a:rPr>
              <a:t>key. Again, JAWS reads aloud the column name and row name for each cell.</a:t>
            </a:r>
          </a:p>
          <a:p>
            <a:pPr marL="241653" indent="-241653">
              <a:buFont typeface="+mj-lt"/>
              <a:buAutoNum type="arabicPeriod"/>
            </a:pPr>
            <a:r>
              <a:rPr lang="en-US" sz="1200" dirty="0">
                <a:latin typeface="+mn-lt"/>
              </a:rPr>
              <a:t>To mark a checkbox, press the </a:t>
            </a:r>
            <a:r>
              <a:rPr lang="en-US" sz="1200" b="1" dirty="0">
                <a:latin typeface="+mn-lt"/>
              </a:rPr>
              <a:t>Space </a:t>
            </a:r>
            <a:r>
              <a:rPr lang="en-US" sz="1200" dirty="0">
                <a:latin typeface="+mn-lt"/>
              </a:rPr>
              <a:t>bar.</a:t>
            </a:r>
          </a:p>
        </p:txBody>
      </p:sp>
      <p:sp>
        <p:nvSpPr>
          <p:cNvPr id="553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E447D2-6642-44E6-A025-F2EF935550D7}" type="slidenum">
              <a:rPr lang="en-US" altLang="en-US" smtClean="0">
                <a:latin typeface="Arial" panose="020B0604020202020204" pitchFamily="34" charset="0"/>
              </a:rPr>
              <a:pPr fontAlgn="base">
                <a:spcBef>
                  <a:spcPct val="0"/>
                </a:spcBef>
                <a:spcAft>
                  <a:spcPct val="0"/>
                </a:spcAft>
                <a:defRPr/>
              </a:pPr>
              <a:t>59</a:t>
            </a:fld>
            <a:endParaRPr lang="en-US" altLang="en-US" dirty="0">
              <a:latin typeface="Arial" panose="020B0604020202020204" pitchFamily="34" charset="0"/>
            </a:endParaRPr>
          </a:p>
        </p:txBody>
      </p:sp>
    </p:spTree>
    <p:extLst>
      <p:ext uri="{BB962C8B-B14F-4D97-AF65-F5344CB8AC3E}">
        <p14:creationId xmlns:p14="http://schemas.microsoft.com/office/powerpoint/2010/main" val="99228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Braille</a:t>
            </a:r>
            <a:r>
              <a:rPr lang="en-US" baseline="0" dirty="0"/>
              <a:t> embosser is a type of printer that creates hard copies of text and images in Braille. Braille translation software should be installed and configured on the TA’s computer so that he or she can send approved emboss requests to the embosser.</a:t>
            </a:r>
          </a:p>
          <a:p>
            <a:endParaRPr lang="en-US" baseline="0" dirty="0"/>
          </a:p>
          <a:p>
            <a:r>
              <a:rPr lang="en-US" b="0" u="none" dirty="0"/>
              <a:t>Files</a:t>
            </a:r>
            <a:r>
              <a:rPr lang="en-US" b="0" u="none" baseline="0" dirty="0"/>
              <a:t> used for embossing are configured to work with the </a:t>
            </a:r>
            <a:r>
              <a:rPr lang="en-US" b="0" u="none" dirty="0"/>
              <a:t>ViewPlus Tiger Max Braille Embosser. Embossers from a manufacturer other than ViewPlus</a:t>
            </a:r>
            <a:r>
              <a:rPr lang="en-US" b="0" u="none" baseline="0" dirty="0"/>
              <a:t> will not be able to print graphics and images in the online testing system.</a:t>
            </a:r>
            <a:endParaRPr lang="en-US" b="0" u="none" dirty="0"/>
          </a:p>
        </p:txBody>
      </p:sp>
      <p:sp>
        <p:nvSpPr>
          <p:cNvPr id="4" name="Slide Number Placeholder 3"/>
          <p:cNvSpPr>
            <a:spLocks noGrp="1"/>
          </p:cNvSpPr>
          <p:nvPr>
            <p:ph type="sldNum" sz="quarter" idx="10"/>
          </p:nvPr>
        </p:nvSpPr>
        <p:spPr/>
        <p:txBody>
          <a:bodyPr/>
          <a:lstStyle/>
          <a:p>
            <a:fld id="{C840FDEF-DDE5-42CA-975B-5AC2C3FFCCCF}" type="slidenum">
              <a:rPr lang="en-US" smtClean="0"/>
              <a:t>6</a:t>
            </a:fld>
            <a:endParaRPr lang="en-US" dirty="0"/>
          </a:p>
        </p:txBody>
      </p:sp>
    </p:spTree>
    <p:extLst>
      <p:ext uri="{BB962C8B-B14F-4D97-AF65-F5344CB8AC3E}">
        <p14:creationId xmlns:p14="http://schemas.microsoft.com/office/powerpoint/2010/main" val="701550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t>If your school plans to test over multiple days, you may wish to instruct students to pause their tests at a certain point so that they can resume testing at another time. You may also allow a pause if students are taking a break from testing or if they need to leave the room for any reason.</a:t>
            </a:r>
          </a:p>
          <a:p>
            <a:pPr eaLnBrk="1" hangingPunct="1">
              <a:spcBef>
                <a:spcPct val="0"/>
              </a:spcBef>
            </a:pPr>
            <a:endParaRPr lang="en-US" altLang="en-US" dirty="0"/>
          </a:p>
          <a:p>
            <a:pPr eaLnBrk="1" hangingPunct="1">
              <a:spcBef>
                <a:spcPct val="0"/>
              </a:spcBef>
            </a:pPr>
            <a:r>
              <a:rPr lang="en-US" altLang="en-US" dirty="0"/>
              <a:t>Whether they have been instructed to do so or not, students have the ability to pause their test at any time by selecting the </a:t>
            </a:r>
            <a:r>
              <a:rPr lang="en-US" altLang="en-US" b="1" dirty="0"/>
              <a:t>Pause</a:t>
            </a:r>
            <a:r>
              <a:rPr lang="en-US" altLang="en-US" dirty="0"/>
              <a:t> button in the banner region of their screen.</a:t>
            </a:r>
          </a:p>
          <a:p>
            <a:pPr eaLnBrk="1" hangingPunct="1">
              <a:spcBef>
                <a:spcPct val="0"/>
              </a:spcBef>
            </a:pPr>
            <a:endParaRPr lang="en-US" altLang="en-US" dirty="0"/>
          </a:p>
          <a:p>
            <a:pPr eaLnBrk="1" hangingPunct="1">
              <a:spcBef>
                <a:spcPct val="0"/>
              </a:spcBef>
            </a:pPr>
            <a:r>
              <a:rPr lang="en-US" altLang="en-US" dirty="0"/>
              <a:t>When they do so, a pop-up message will appear, asking them to confirm that they want to pause the test. Students should choose </a:t>
            </a:r>
            <a:r>
              <a:rPr lang="en-US" altLang="en-US" b="1" dirty="0"/>
              <a:t>Yes</a:t>
            </a:r>
            <a:r>
              <a:rPr lang="en-US" altLang="en-US" dirty="0"/>
              <a:t> to confirm the pause or </a:t>
            </a:r>
            <a:r>
              <a:rPr lang="en-US" altLang="en-US" b="1" dirty="0"/>
              <a:t>No</a:t>
            </a:r>
            <a:r>
              <a:rPr lang="en-US" altLang="en-US" dirty="0"/>
              <a:t> to resume testing.</a:t>
            </a:r>
            <a:endParaRPr lang="en-US" altLang="en-US" b="1" dirty="0">
              <a:solidFill>
                <a:srgbClr val="003AD4"/>
              </a:solidFill>
            </a:endParaRPr>
          </a:p>
        </p:txBody>
      </p:sp>
      <p:sp>
        <p:nvSpPr>
          <p:cNvPr id="6554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A80D515-0DD9-43B5-9CF0-8A1DC29A24EC}" type="slidenum">
              <a:rPr lang="en-US" altLang="en-US" smtClean="0">
                <a:latin typeface="Arial" panose="020B0604020202020204" pitchFamily="34" charset="0"/>
              </a:rPr>
              <a:pPr fontAlgn="base">
                <a:spcBef>
                  <a:spcPct val="0"/>
                </a:spcBef>
                <a:spcAft>
                  <a:spcPct val="0"/>
                </a:spcAft>
                <a:defRPr/>
              </a:pPr>
              <a:t>60</a:t>
            </a:fld>
            <a:endParaRPr lang="en-US" altLang="en-US" dirty="0">
              <a:latin typeface="Arial" panose="020B0604020202020204" pitchFamily="34" charset="0"/>
            </a:endParaRPr>
          </a:p>
        </p:txBody>
      </p:sp>
    </p:spTree>
    <p:extLst>
      <p:ext uri="{BB962C8B-B14F-4D97-AF65-F5344CB8AC3E}">
        <p14:creationId xmlns:p14="http://schemas.microsoft.com/office/powerpoint/2010/main" val="336994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t>Some rules apply when students pause their tests, depending upon the type of test and how long the pause lasts. For </a:t>
            </a:r>
            <a:r>
              <a:rPr lang="en-US" altLang="en-US" i="0" strike="noStrike" dirty="0"/>
              <a:t>performance tasks and computer-</a:t>
            </a:r>
            <a:r>
              <a:rPr lang="en-US" altLang="en-US" i="0" strike="noStrike" baseline="0" dirty="0"/>
              <a:t>adaptive tests (CATs) </a:t>
            </a:r>
            <a:r>
              <a:rPr lang="en-US" altLang="en-US" dirty="0"/>
              <a:t>that have been paused for less than 20 minutes, students returning from a break in testing can revisit any items in the current test segment and change their answers if desired.</a:t>
            </a:r>
          </a:p>
          <a:p>
            <a:pPr eaLnBrk="1" hangingPunct="1">
              <a:spcBef>
                <a:spcPct val="0"/>
              </a:spcBef>
            </a:pPr>
            <a:endParaRPr lang="en-US" altLang="en-US" dirty="0"/>
          </a:p>
          <a:p>
            <a:pPr eaLnBrk="1" hangingPunct="1">
              <a:spcBef>
                <a:spcPct val="0"/>
              </a:spcBef>
            </a:pPr>
            <a:r>
              <a:rPr lang="en-US" altLang="en-US" dirty="0"/>
              <a:t>Students taking a </a:t>
            </a:r>
            <a:r>
              <a:rPr lang="en-US" altLang="en-US" i="0" strike="noStrike" dirty="0"/>
              <a:t>CAT</a:t>
            </a:r>
            <a:r>
              <a:rPr lang="en-US" altLang="en-US" i="0" strike="noStrike" baseline="0" dirty="0"/>
              <a:t> </a:t>
            </a:r>
            <a:r>
              <a:rPr lang="en-US" altLang="en-US" dirty="0"/>
              <a:t>who have paused their tests for longer than 20 minutes may only return to the most recently visited page containing unanswered test items in the current test segment. They may change any answers present on this page but may not access any items on previous pages. If all items on the most recently visited page were answered prior to pausing, the student will resume the test on the next page with unanswered items and will not be allowed to access previous pages or segments of the test. </a:t>
            </a:r>
            <a:endParaRPr lang="en-US" altLang="en-US" i="0" u="sng" dirty="0"/>
          </a:p>
        </p:txBody>
      </p:sp>
      <p:sp>
        <p:nvSpPr>
          <p:cNvPr id="6656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7F781B6-CBB3-4E3D-9BCA-CDD4E23F1BFB}" type="slidenum">
              <a:rPr lang="en-US" altLang="en-US" smtClean="0">
                <a:latin typeface="Arial" panose="020B0604020202020204" pitchFamily="34" charset="0"/>
              </a:rPr>
              <a:pPr fontAlgn="base">
                <a:spcBef>
                  <a:spcPct val="0"/>
                </a:spcBef>
                <a:spcAft>
                  <a:spcPct val="0"/>
                </a:spcAft>
                <a:defRPr/>
              </a:pPr>
              <a:t>61</a:t>
            </a:fld>
            <a:endParaRPr lang="en-US" altLang="en-US" dirty="0">
              <a:latin typeface="Arial" panose="020B0604020202020204" pitchFamily="34" charset="0"/>
            </a:endParaRPr>
          </a:p>
        </p:txBody>
      </p:sp>
    </p:spTree>
    <p:extLst>
      <p:ext uri="{BB962C8B-B14F-4D97-AF65-F5344CB8AC3E}">
        <p14:creationId xmlns:p14="http://schemas.microsoft.com/office/powerpoint/2010/main" val="421344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200" dirty="0">
                <a:latin typeface="+mj-lt"/>
              </a:rPr>
              <a:t>As a security measure, after 30 minutes of test inactivity, students are logged out, and their tests are paused automatically. Students will receive a warning message prior to being logged out and must select </a:t>
            </a:r>
            <a:r>
              <a:rPr lang="en-US" sz="1200" b="1" dirty="0">
                <a:latin typeface="+mj-lt"/>
              </a:rPr>
              <a:t>OK</a:t>
            </a:r>
            <a:r>
              <a:rPr lang="en-US" sz="1200" dirty="0">
                <a:latin typeface="+mj-lt"/>
              </a:rPr>
              <a:t> on the pop-up within 30 seconds in order to avoid automatic logout and pausing of their test. If a student’s test is paused due to inactivity, the same rules apply as when the student intentionally pauses the test. The student can log back in to the test and resume from the point that testing was interrupted, subject to the pause rule, if applicable.</a:t>
            </a:r>
          </a:p>
          <a:p>
            <a:pPr>
              <a:defRPr/>
            </a:pPr>
            <a:endParaRPr lang="en-US" sz="1200" dirty="0">
              <a:latin typeface="+mj-lt"/>
            </a:endParaRPr>
          </a:p>
          <a:p>
            <a:pPr defTabSz="966612">
              <a:defRPr/>
            </a:pPr>
            <a:r>
              <a:rPr lang="en-US" sz="1200" dirty="0">
                <a:latin typeface="+mj-lt"/>
              </a:rPr>
              <a:t>Additionally, if a screen saver, anti-virus scan,</a:t>
            </a:r>
            <a:r>
              <a:rPr lang="en-US" sz="1200" baseline="0" dirty="0">
                <a:latin typeface="+mj-lt"/>
              </a:rPr>
              <a:t> or software update </a:t>
            </a:r>
            <a:r>
              <a:rPr lang="en-US" sz="1200" dirty="0">
                <a:latin typeface="+mj-lt"/>
              </a:rPr>
              <a:t>is activated during testing, the security breach feature will log the student out of the test. To avoid any such interruption, schools should schedule virus scans and automatic updates to occur outside of planned</a:t>
            </a:r>
            <a:r>
              <a:rPr lang="en-US" sz="1200" baseline="0" dirty="0">
                <a:latin typeface="+mj-lt"/>
              </a:rPr>
              <a:t> testing hours and </a:t>
            </a:r>
            <a:r>
              <a:rPr lang="en-US" sz="1200" dirty="0">
                <a:latin typeface="+mj-lt"/>
              </a:rPr>
              <a:t>ensure that screen savers are either disable</a:t>
            </a:r>
            <a:r>
              <a:rPr lang="en-US" sz="1200" baseline="0" dirty="0">
                <a:latin typeface="+mj-lt"/>
              </a:rPr>
              <a:t>d or </a:t>
            </a:r>
            <a:r>
              <a:rPr lang="en-US" sz="1200" dirty="0">
                <a:latin typeface="+mj-lt"/>
              </a:rPr>
              <a:t>set to more than the allocated testing time.</a:t>
            </a:r>
          </a:p>
        </p:txBody>
      </p:sp>
      <p:sp>
        <p:nvSpPr>
          <p:cNvPr id="8192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FC73CBB-093A-47D9-8AD0-75E15F648EBF}" type="slidenum">
              <a:rPr lang="en-US" altLang="en-US" smtClean="0">
                <a:latin typeface="Arial" panose="020B0604020202020204" pitchFamily="34" charset="0"/>
              </a:rPr>
              <a:pPr fontAlgn="base">
                <a:spcBef>
                  <a:spcPct val="0"/>
                </a:spcBef>
                <a:spcAft>
                  <a:spcPct val="0"/>
                </a:spcAft>
                <a:defRPr/>
              </a:pPr>
              <a:t>62</a:t>
            </a:fld>
            <a:endParaRPr lang="en-US" altLang="en-US" dirty="0">
              <a:latin typeface="Arial" panose="020B0604020202020204" pitchFamily="34" charset="0"/>
            </a:endParaRPr>
          </a:p>
        </p:txBody>
      </p:sp>
    </p:spTree>
    <p:extLst>
      <p:ext uri="{BB962C8B-B14F-4D97-AF65-F5344CB8AC3E}">
        <p14:creationId xmlns:p14="http://schemas.microsoft.com/office/powerpoint/2010/main" val="19233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latin typeface="+mj-lt"/>
              </a:rPr>
              <a:t>The TA can also pause a student’s test by clicking the </a:t>
            </a:r>
            <a:r>
              <a:rPr lang="en-US" altLang="ja-JP" b="1" dirty="0">
                <a:latin typeface="+mj-lt"/>
              </a:rPr>
              <a:t>Pause</a:t>
            </a:r>
            <a:r>
              <a:rPr lang="en-US" altLang="ja-JP" dirty="0">
                <a:latin typeface="+mj-lt"/>
              </a:rPr>
              <a:t> button on the monitoring screen for that student. When prompted, click </a:t>
            </a:r>
            <a:r>
              <a:rPr lang="en-US" altLang="ja-JP" b="1" u="none" dirty="0">
                <a:latin typeface="+mj-lt"/>
              </a:rPr>
              <a:t>OK</a:t>
            </a:r>
            <a:r>
              <a:rPr lang="en-US" altLang="ja-JP" dirty="0">
                <a:latin typeface="+mj-lt"/>
              </a:rPr>
              <a:t> to confirm that you want to pause the test. This option would be appropriate if a student becomes ill, for example. </a:t>
            </a:r>
            <a:endParaRPr lang="en-US" altLang="en-US" dirty="0">
              <a:latin typeface="+mj-lt"/>
            </a:endParaRPr>
          </a:p>
        </p:txBody>
      </p:sp>
      <p:sp>
        <p:nvSpPr>
          <p:cNvPr id="5632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F032CD-7714-4681-BE5E-14D314D6297F}" type="slidenum">
              <a:rPr lang="en-US" altLang="en-US" smtClean="0">
                <a:latin typeface="Arial" panose="020B0604020202020204" pitchFamily="34" charset="0"/>
              </a:rPr>
              <a:pPr fontAlgn="base">
                <a:spcBef>
                  <a:spcPct val="0"/>
                </a:spcBef>
                <a:spcAft>
                  <a:spcPct val="0"/>
                </a:spcAft>
                <a:defRPr/>
              </a:pPr>
              <a:t>63</a:t>
            </a:fld>
            <a:endParaRPr lang="en-US" altLang="en-US" dirty="0">
              <a:latin typeface="Arial" panose="020B0604020202020204" pitchFamily="34" charset="0"/>
            </a:endParaRPr>
          </a:p>
        </p:txBody>
      </p:sp>
    </p:spTree>
    <p:extLst>
      <p:ext uri="{BB962C8B-B14F-4D97-AF65-F5344CB8AC3E}">
        <p14:creationId xmlns:p14="http://schemas.microsoft.com/office/powerpoint/2010/main" val="24462215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t>When students answer the final question on their test, the </a:t>
            </a:r>
            <a:r>
              <a:rPr lang="en-US" altLang="en-US" b="1" dirty="0"/>
              <a:t>End Test</a:t>
            </a:r>
            <a:r>
              <a:rPr lang="en-US" altLang="en-US" dirty="0"/>
              <a:t> button will appear in the upper-left section of the screen, along with a message advising them that the test has been completed and is ready to be submitted. If students select the </a:t>
            </a:r>
            <a:r>
              <a:rPr lang="en-US" altLang="en-US" b="1" dirty="0"/>
              <a:t>Next</a:t>
            </a:r>
            <a:r>
              <a:rPr lang="en-US" altLang="en-US" dirty="0"/>
              <a:t> button at this point, a pop-up will appear that advises them to click the </a:t>
            </a:r>
            <a:r>
              <a:rPr lang="en-US" altLang="en-US" b="1" dirty="0"/>
              <a:t>End Test</a:t>
            </a:r>
            <a:r>
              <a:rPr lang="en-US" altLang="en-US" dirty="0"/>
              <a:t> button when they have completed reviewing their answers. They may also select the </a:t>
            </a:r>
            <a:r>
              <a:rPr lang="en-US" altLang="en-US" b="1" dirty="0"/>
              <a:t>Back</a:t>
            </a:r>
            <a:r>
              <a:rPr lang="en-US" altLang="en-US" dirty="0"/>
              <a:t> button to go back and revisit previous items.</a:t>
            </a:r>
          </a:p>
        </p:txBody>
      </p:sp>
      <p:sp>
        <p:nvSpPr>
          <p:cNvPr id="8397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8D3C3D7-5E83-42BC-92D4-BF2DA540ED67}" type="slidenum">
              <a:rPr lang="en-US" altLang="en-US" smtClean="0">
                <a:latin typeface="Arial" panose="020B0604020202020204" pitchFamily="34" charset="0"/>
              </a:rPr>
              <a:pPr fontAlgn="base">
                <a:spcBef>
                  <a:spcPct val="0"/>
                </a:spcBef>
                <a:spcAft>
                  <a:spcPct val="0"/>
                </a:spcAft>
                <a:defRPr/>
              </a:pPr>
              <a:t>64</a:t>
            </a:fld>
            <a:endParaRPr lang="en-US" altLang="en-US" dirty="0">
              <a:latin typeface="Arial" panose="020B0604020202020204" pitchFamily="34" charset="0"/>
            </a:endParaRPr>
          </a:p>
        </p:txBody>
      </p:sp>
    </p:spTree>
    <p:extLst>
      <p:ext uri="{BB962C8B-B14F-4D97-AF65-F5344CB8AC3E}">
        <p14:creationId xmlns:p14="http://schemas.microsoft.com/office/powerpoint/2010/main" val="1531775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students end a test, the </a:t>
            </a:r>
            <a:r>
              <a:rPr lang="en-US" sz="1200" b="1" i="1" kern="1200" dirty="0">
                <a:solidFill>
                  <a:schemeClr val="tx1"/>
                </a:solidFill>
                <a:effectLst/>
                <a:latin typeface="+mn-lt"/>
                <a:ea typeface="+mn-ea"/>
                <a:cs typeface="+mn-cs"/>
              </a:rPr>
              <a:t>End Test</a:t>
            </a:r>
            <a:r>
              <a:rPr lang="en-US" sz="1200" kern="1200" dirty="0">
                <a:solidFill>
                  <a:schemeClr val="tx1"/>
                </a:solidFill>
                <a:effectLst/>
                <a:latin typeface="+mn-lt"/>
                <a:ea typeface="+mn-ea"/>
                <a:cs typeface="+mn-cs"/>
              </a:rPr>
              <a:t> page appears. This page allows students to review answers and submit the test for scoring. A flag icon appears for any questions marked for review. A warning icon appears for any unanswered questions.</a:t>
            </a:r>
          </a:p>
          <a:p>
            <a:endParaRPr lang="en-US" dirty="0"/>
          </a:p>
          <a:p>
            <a:pPr>
              <a:defRPr/>
            </a:pPr>
            <a:r>
              <a:rPr lang="en-US" dirty="0"/>
              <a:t>Students who are ready to submit their tests should select </a:t>
            </a:r>
            <a:r>
              <a:rPr lang="en-US" b="1" dirty="0"/>
              <a:t>Submit Test</a:t>
            </a:r>
            <a:r>
              <a:rPr lang="en-US" dirty="0"/>
              <a:t> to finish. They will receive a confirmation pop-up asking if they are sure they want to submit. Selecting </a:t>
            </a:r>
            <a:r>
              <a:rPr lang="en-US" b="1" dirty="0"/>
              <a:t>No</a:t>
            </a:r>
            <a:r>
              <a:rPr lang="en-US" dirty="0"/>
              <a:t> will return them to the review screen.</a:t>
            </a:r>
            <a:r>
              <a:rPr lang="en-US" baseline="0" dirty="0"/>
              <a:t> </a:t>
            </a:r>
            <a:r>
              <a:rPr lang="en-US" dirty="0"/>
              <a:t>Selecting </a:t>
            </a:r>
            <a:r>
              <a:rPr lang="en-US" b="1" dirty="0"/>
              <a:t>Yes</a:t>
            </a:r>
            <a:r>
              <a:rPr lang="en-US" dirty="0"/>
              <a:t> will take them to the end screen, which shows a message indicating that the test was successfully submitted and advises the student to log out.</a:t>
            </a:r>
            <a:endParaRPr lang="en-US" b="1" dirty="0">
              <a:solidFill>
                <a:schemeClr val="bg1">
                  <a:lumMod val="50000"/>
                </a:schemeClr>
              </a:solidFill>
            </a:endParaRPr>
          </a:p>
        </p:txBody>
      </p:sp>
      <p:sp>
        <p:nvSpPr>
          <p:cNvPr id="8499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A6D321D-E7FD-4331-BB67-819E9384E6DD}" type="slidenum">
              <a:rPr lang="en-US" altLang="en-US" smtClean="0">
                <a:latin typeface="Arial" panose="020B0604020202020204" pitchFamily="34" charset="0"/>
              </a:rPr>
              <a:pPr fontAlgn="base">
                <a:spcBef>
                  <a:spcPct val="0"/>
                </a:spcBef>
                <a:spcAft>
                  <a:spcPct val="0"/>
                </a:spcAft>
                <a:defRPr/>
              </a:pPr>
              <a:t>65</a:t>
            </a:fld>
            <a:endParaRPr lang="en-US" altLang="en-US" dirty="0">
              <a:latin typeface="Arial" panose="020B0604020202020204" pitchFamily="34" charset="0"/>
            </a:endParaRPr>
          </a:p>
        </p:txBody>
      </p:sp>
    </p:spTree>
    <p:extLst>
      <p:ext uri="{BB962C8B-B14F-4D97-AF65-F5344CB8AC3E}">
        <p14:creationId xmlns:p14="http://schemas.microsoft.com/office/powerpoint/2010/main" val="3145250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latin typeface="+mj-lt"/>
              </a:rPr>
              <a:t>To stop a test session,</a:t>
            </a:r>
            <a:r>
              <a:rPr lang="en-US" altLang="ja-JP" baseline="0" dirty="0">
                <a:latin typeface="+mj-lt"/>
              </a:rPr>
              <a:t> c</a:t>
            </a:r>
            <a:r>
              <a:rPr lang="en-US" altLang="en-US" dirty="0">
                <a:latin typeface="+mj-lt"/>
              </a:rPr>
              <a:t>lick the </a:t>
            </a:r>
            <a:r>
              <a:rPr lang="en-US" altLang="ja-JP" b="1" dirty="0">
                <a:latin typeface="+mj-lt"/>
              </a:rPr>
              <a:t>Stop</a:t>
            </a:r>
            <a:r>
              <a:rPr lang="en-US" altLang="ja-JP" dirty="0">
                <a:latin typeface="+mj-lt"/>
              </a:rPr>
              <a:t> button in the </a:t>
            </a:r>
            <a:r>
              <a:rPr lang="en-US" altLang="ja-JP" u="none" dirty="0">
                <a:latin typeface="+mj-lt"/>
              </a:rPr>
              <a:t>upper right </a:t>
            </a:r>
            <a:r>
              <a:rPr lang="en-US" altLang="ja-JP" dirty="0">
                <a:latin typeface="+mj-lt"/>
              </a:rPr>
              <a:t>corner of the screen. A pop-up titled “Important!” will appear requesting verification to end the session and log students out. </a:t>
            </a:r>
            <a:r>
              <a:rPr lang="en-US" altLang="en-US" dirty="0">
                <a:latin typeface="+mj-lt"/>
              </a:rPr>
              <a:t>Click </a:t>
            </a:r>
            <a:r>
              <a:rPr lang="en-US" altLang="ja-JP" b="1" dirty="0">
                <a:latin typeface="+mj-lt"/>
              </a:rPr>
              <a:t>OK</a:t>
            </a:r>
            <a:r>
              <a:rPr lang="en-US" altLang="ja-JP" dirty="0">
                <a:latin typeface="+mj-lt"/>
              </a:rPr>
              <a:t> to continue.</a:t>
            </a:r>
          </a:p>
          <a:p>
            <a:pPr eaLnBrk="1" hangingPunct="1">
              <a:spcBef>
                <a:spcPct val="0"/>
              </a:spcBef>
            </a:pPr>
            <a:endParaRPr lang="en-US" altLang="ja-JP" dirty="0">
              <a:latin typeface="+mj-lt"/>
            </a:endParaRPr>
          </a:p>
          <a:p>
            <a:pPr eaLnBrk="1" hangingPunct="1">
              <a:spcBef>
                <a:spcPct val="0"/>
              </a:spcBef>
            </a:pPr>
            <a:r>
              <a:rPr lang="en-US" altLang="ja-JP" sz="1200" kern="1200" baseline="0" dirty="0">
                <a:solidFill>
                  <a:schemeClr val="tx1"/>
                </a:solidFill>
                <a:latin typeface="Calibri" panose="020F0502020204030204" pitchFamily="34" charset="0"/>
                <a:ea typeface="+mn-ea"/>
                <a:cs typeface="+mn-cs"/>
              </a:rPr>
              <a:t>If you stop the session, all in-progress tests will be paused. If a session stop</a:t>
            </a:r>
            <a:r>
              <a:rPr lang="en-US" altLang="ja-JP" sz="1200" u="none" kern="1200" baseline="0" dirty="0">
                <a:solidFill>
                  <a:schemeClr val="tx1"/>
                </a:solidFill>
                <a:latin typeface="Calibri" panose="020F0502020204030204" pitchFamily="34" charset="0"/>
                <a:ea typeface="+mn-ea"/>
                <a:cs typeface="+mn-cs"/>
              </a:rPr>
              <a:t>s</a:t>
            </a:r>
            <a:r>
              <a:rPr lang="en-US" altLang="ja-JP" sz="1200" kern="1200" baseline="0" dirty="0">
                <a:solidFill>
                  <a:schemeClr val="tx1"/>
                </a:solidFill>
                <a:latin typeface="Calibri" panose="020F0502020204030204" pitchFamily="34" charset="0"/>
                <a:ea typeface="+mn-ea"/>
                <a:cs typeface="+mn-cs"/>
              </a:rPr>
              <a:t>, it cannot be resumed. The Test Administrator will have to create a new session and give the new session ID to students so that they can resume testing.</a:t>
            </a:r>
            <a:endParaRPr lang="en-US" altLang="ja-JP" dirty="0">
              <a:latin typeface="+mj-lt"/>
            </a:endParaRPr>
          </a:p>
          <a:p>
            <a:pPr eaLnBrk="1" hangingPunct="1">
              <a:spcBef>
                <a:spcPct val="0"/>
              </a:spcBef>
            </a:pPr>
            <a:endParaRPr lang="en-US" altLang="en-US" dirty="0">
              <a:latin typeface="+mj-lt"/>
            </a:endParaRPr>
          </a:p>
          <a:p>
            <a:pPr eaLnBrk="1" hangingPunct="1">
              <a:spcBef>
                <a:spcPct val="0"/>
              </a:spcBef>
            </a:pPr>
            <a:r>
              <a:rPr lang="en-US" altLang="en-US" dirty="0">
                <a:latin typeface="+mj-lt"/>
              </a:rPr>
              <a:t>If you forget to log out before leaving the testing area, the session will close automatically after 30 minutes of inactivity in both the Test Administrator and student computers. The Test Administrator would then need to create a new session and provide the new session ID to students in order to resume testing.</a:t>
            </a:r>
          </a:p>
          <a:p>
            <a:pPr eaLnBrk="1" hangingPunct="1">
              <a:spcBef>
                <a:spcPct val="0"/>
              </a:spcBef>
            </a:pPr>
            <a:endParaRPr lang="en-US" altLang="en-US" dirty="0">
              <a:latin typeface="+mj-lt"/>
            </a:endParaRPr>
          </a:p>
          <a:p>
            <a:pPr eaLnBrk="1" hangingPunct="1">
              <a:spcBef>
                <a:spcPct val="0"/>
              </a:spcBef>
            </a:pPr>
            <a:r>
              <a:rPr lang="en-US" altLang="ja-JP" sz="1200" kern="1200" baseline="0" dirty="0">
                <a:solidFill>
                  <a:schemeClr val="tx1"/>
                </a:solidFill>
                <a:latin typeface="Calibri" panose="020F0502020204030204" pitchFamily="34" charset="0"/>
                <a:ea typeface="+mn-ea"/>
                <a:cs typeface="+mn-cs"/>
              </a:rPr>
              <a:t>When all students have completed testing, refer to the </a:t>
            </a:r>
            <a:r>
              <a:rPr lang="en-US" altLang="ja-JP" sz="1200" i="1" kern="1200" baseline="0" dirty="0">
                <a:solidFill>
                  <a:schemeClr val="tx1"/>
                </a:solidFill>
                <a:latin typeface="Calibri" panose="020F0502020204030204" pitchFamily="34" charset="0"/>
                <a:ea typeface="+mn-ea"/>
                <a:cs typeface="+mn-cs"/>
              </a:rPr>
              <a:t>Test Administration Manual </a:t>
            </a:r>
            <a:r>
              <a:rPr lang="en-US" altLang="ja-JP" sz="1200" kern="1200" baseline="0" dirty="0">
                <a:solidFill>
                  <a:schemeClr val="tx1"/>
                </a:solidFill>
                <a:latin typeface="Calibri" panose="020F0502020204030204" pitchFamily="34" charset="0"/>
                <a:ea typeface="+mn-ea"/>
                <a:cs typeface="+mn-cs"/>
              </a:rPr>
              <a:t>for instructions on destroying any printed or embossed testing materials and reporting testing improprieties or irregularities.</a:t>
            </a:r>
            <a:endParaRPr lang="en-US" altLang="en-US" dirty="0">
              <a:latin typeface="+mj-lt"/>
            </a:endParaRPr>
          </a:p>
        </p:txBody>
      </p:sp>
      <p:sp>
        <p:nvSpPr>
          <p:cNvPr id="5632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F032CD-7714-4681-BE5E-14D314D6297F}" type="slidenum">
              <a:rPr lang="en-US" altLang="en-US" smtClean="0">
                <a:latin typeface="Arial" panose="020B0604020202020204" pitchFamily="34" charset="0"/>
              </a:rPr>
              <a:pPr fontAlgn="base">
                <a:spcBef>
                  <a:spcPct val="0"/>
                </a:spcBef>
                <a:spcAft>
                  <a:spcPct val="0"/>
                </a:spcAft>
                <a:defRPr/>
              </a:pPr>
              <a:t>66</a:t>
            </a:fld>
            <a:endParaRPr lang="en-US" altLang="en-US" dirty="0">
              <a:latin typeface="Arial" panose="020B0604020202020204" pitchFamily="34" charset="0"/>
            </a:endParaRPr>
          </a:p>
        </p:txBody>
      </p:sp>
    </p:spTree>
    <p:extLst>
      <p:ext uri="{BB962C8B-B14F-4D97-AF65-F5344CB8AC3E}">
        <p14:creationId xmlns:p14="http://schemas.microsoft.com/office/powerpoint/2010/main" val="25657001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fontAlgn="base">
              <a:spcBef>
                <a:spcPct val="0"/>
              </a:spcBef>
              <a:spcAft>
                <a:spcPct val="0"/>
              </a:spcAft>
              <a:defRPr/>
            </a:pPr>
            <a:r>
              <a:rPr lang="en-US" altLang="en-US" i="0" strike="noStrike" dirty="0">
                <a:latin typeface="+mj-lt"/>
              </a:rPr>
              <a:t>Thank you for viewing this training module. If you have general questions or need further information, please visit the HSAP portal or consult your help desk for assistance.</a:t>
            </a:r>
          </a:p>
          <a:p>
            <a:pPr eaLnBrk="1" hangingPunct="1">
              <a:spcBef>
                <a:spcPct val="0"/>
              </a:spcBef>
            </a:pPr>
            <a:endParaRPr lang="en-US" altLang="en-US" i="0" strike="noStrike" dirty="0">
              <a:latin typeface="+mj-lt"/>
            </a:endParaRPr>
          </a:p>
          <a:p>
            <a:pPr eaLnBrk="1" hangingPunct="1">
              <a:spcBef>
                <a:spcPct val="0"/>
              </a:spcBef>
            </a:pPr>
            <a:r>
              <a:rPr lang="en-US" altLang="en-US" i="0" strike="noStrike" dirty="0">
                <a:latin typeface="+mj-lt"/>
              </a:rPr>
              <a:t>For information about administering online</a:t>
            </a:r>
            <a:r>
              <a:rPr lang="en-US" altLang="en-US" i="0" strike="noStrike" baseline="0" dirty="0">
                <a:latin typeface="+mj-lt"/>
              </a:rPr>
              <a:t> tests</a:t>
            </a:r>
            <a:r>
              <a:rPr lang="en-US" altLang="en-US" i="0" strike="noStrike" dirty="0">
                <a:latin typeface="+mj-lt"/>
              </a:rPr>
              <a:t>, please consult the documents listed on this slide, available on the HSAP portal.</a:t>
            </a:r>
          </a:p>
        </p:txBody>
      </p:sp>
      <p:sp>
        <p:nvSpPr>
          <p:cNvPr id="870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CAD19E9-9505-4D50-9FC9-21C440EF26E2}" type="slidenum">
              <a:rPr lang="en-US" altLang="en-US" smtClean="0">
                <a:latin typeface="Arial" panose="020B0604020202020204" pitchFamily="34" charset="0"/>
              </a:rPr>
              <a:pPr fontAlgn="base">
                <a:spcBef>
                  <a:spcPct val="0"/>
                </a:spcBef>
                <a:spcAft>
                  <a:spcPct val="0"/>
                </a:spcAft>
                <a:defRPr/>
              </a:pPr>
              <a:t>67</a:t>
            </a:fld>
            <a:endParaRPr lang="en-US" altLang="en-US" dirty="0">
              <a:latin typeface="Arial" panose="020B0604020202020204" pitchFamily="34" charset="0"/>
            </a:endParaRPr>
          </a:p>
        </p:txBody>
      </p:sp>
    </p:spTree>
    <p:extLst>
      <p:ext uri="{BB962C8B-B14F-4D97-AF65-F5344CB8AC3E}">
        <p14:creationId xmlns:p14="http://schemas.microsoft.com/office/powerpoint/2010/main" val="89916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 Refreshable Braille Display (or RBD) is a device for displaying braille characters, usually by means of round-tipped pins raised through holes in a flat surface. </a:t>
            </a:r>
          </a:p>
          <a:p>
            <a:endParaRPr lang="en-US" dirty="0"/>
          </a:p>
          <a:p>
            <a:r>
              <a:rPr lang="en-US" dirty="0"/>
              <a:t>In addition to Braille embossers, RBDs are</a:t>
            </a:r>
            <a:r>
              <a:rPr lang="en-US" baseline="0" dirty="0"/>
              <a:t> another means by which students can read text without a computer monitor. RBDs are </a:t>
            </a:r>
            <a:r>
              <a:rPr lang="en-US" b="0" u="none" baseline="0" dirty="0"/>
              <a:t>recommended</a:t>
            </a:r>
            <a:r>
              <a:rPr lang="en-US" baseline="0" dirty="0"/>
              <a:t> but not required for online testing. If using an RBD, AIR recommends one that has at least 40 cells, such as the ALVA USB 640, but RBDs with fewer cells may also be used.</a:t>
            </a:r>
          </a:p>
          <a:p>
            <a:endParaRPr lang="en-US" baseline="0" dirty="0"/>
          </a:p>
          <a:p>
            <a:r>
              <a:rPr lang="en-US" baseline="0" dirty="0"/>
              <a:t>If a question includes text and images that the RBD cannot read, the question will be sent to a Braille embosser instead.</a:t>
            </a: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7</a:t>
            </a:fld>
            <a:endParaRPr lang="en-US" dirty="0"/>
          </a:p>
        </p:txBody>
      </p:sp>
    </p:spTree>
    <p:extLst>
      <p:ext uri="{BB962C8B-B14F-4D97-AF65-F5344CB8AC3E}">
        <p14:creationId xmlns:p14="http://schemas.microsoft.com/office/powerpoint/2010/main" val="70155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all</a:t>
            </a:r>
            <a:r>
              <a:rPr lang="en-US" baseline="0" dirty="0"/>
              <a:t> computers to be used by students and Test Administrators for testing with Braille must be running Windows. The currently supported Windows operating systems are listed on this slide.</a:t>
            </a:r>
          </a:p>
          <a:p>
            <a:endParaRPr lang="en-US" baseline="0" dirty="0"/>
          </a:p>
          <a:p>
            <a:r>
              <a:rPr lang="en-US" b="0" baseline="0" dirty="0"/>
              <a:t>Please consult the </a:t>
            </a:r>
            <a:r>
              <a:rPr lang="en-US" b="0" i="1" u="none" baseline="0" dirty="0"/>
              <a:t>Braille Requirements and Testing Manual </a:t>
            </a:r>
            <a:r>
              <a:rPr lang="en-US" b="0" i="0" u="none" baseline="0" dirty="0"/>
              <a:t>for technology requirements.</a:t>
            </a:r>
          </a:p>
        </p:txBody>
      </p:sp>
      <p:sp>
        <p:nvSpPr>
          <p:cNvPr id="4" name="Slide Number Placeholder 3"/>
          <p:cNvSpPr>
            <a:spLocks noGrp="1"/>
          </p:cNvSpPr>
          <p:nvPr>
            <p:ph type="sldNum" sz="quarter" idx="10"/>
          </p:nvPr>
        </p:nvSpPr>
        <p:spPr/>
        <p:txBody>
          <a:bodyPr/>
          <a:lstStyle/>
          <a:p>
            <a:fld id="{C840FDEF-DDE5-42CA-975B-5AC2C3FFCCCF}" type="slidenum">
              <a:rPr lang="en-US" smtClean="0"/>
              <a:t>8</a:t>
            </a:fld>
            <a:endParaRPr lang="en-US"/>
          </a:p>
        </p:txBody>
      </p:sp>
    </p:spTree>
    <p:extLst>
      <p:ext uri="{BB962C8B-B14F-4D97-AF65-F5344CB8AC3E}">
        <p14:creationId xmlns:p14="http://schemas.microsoft.com/office/powerpoint/2010/main" val="234296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On all devices</a:t>
            </a:r>
            <a:r>
              <a:rPr lang="en-US" b="0" u="none" baseline="0" dirty="0"/>
              <a:t> used by Test Administrators to administer tests, T</a:t>
            </a:r>
            <a:r>
              <a:rPr lang="en-US" b="0" u="none" dirty="0"/>
              <a:t>echnology Coordinators should install and configure the ViewPlus Desktop</a:t>
            </a:r>
            <a:r>
              <a:rPr lang="en-US" b="0" u="none" baseline="0" dirty="0"/>
              <a:t> Embosser Driver and the </a:t>
            </a:r>
            <a:r>
              <a:rPr lang="en-US" b="0" u="none" dirty="0"/>
              <a:t>Duxbury</a:t>
            </a:r>
            <a:r>
              <a:rPr lang="en-US" b="0" u="none" baseline="0" dirty="0"/>
              <a:t> </a:t>
            </a:r>
            <a:r>
              <a:rPr lang="en-US" b="0" u="none" dirty="0"/>
              <a:t>Braille Translator. The ViewPlus Desktop Embosser driver</a:t>
            </a:r>
            <a:r>
              <a:rPr lang="en-US" b="0" u="none" baseline="0" dirty="0"/>
              <a:t> includes the </a:t>
            </a:r>
            <a:r>
              <a:rPr lang="en-US" b="0" u="none" dirty="0"/>
              <a:t>Tiger Viewer </a:t>
            </a:r>
            <a:r>
              <a:rPr lang="en-US" b="0" u="none" baseline="0" dirty="0"/>
              <a:t>application used to emboss PRN files. We will discuss embossing PRN and BRF files later in this presentation.</a:t>
            </a:r>
          </a:p>
          <a:p>
            <a:endParaRPr lang="en-US" b="0" u="none" baseline="0" dirty="0"/>
          </a:p>
          <a:p>
            <a:r>
              <a:rPr lang="en-US" b="0" u="none" baseline="0" dirty="0"/>
              <a:t>We also recommend installing the ViewPlus Tiger Software Suite, which is available for purchase online and included for free with the purchase of any ViewPlus embosser. The Tiger Software Suite is not required but can be used as an alternate method for printing PRN files.</a:t>
            </a:r>
          </a:p>
          <a:p>
            <a:endParaRPr lang="en-US" b="0" u="none" baseline="0" dirty="0"/>
          </a:p>
          <a:p>
            <a:r>
              <a:rPr lang="en-US" b="0" u="none" baseline="0" dirty="0"/>
              <a:t>Before any tests are administered, Technology Coordinators should install this software under the Windows login account of the Test Administrator and configure BRF and PRN emboss settings according to the detailed instructions in the </a:t>
            </a:r>
            <a:r>
              <a:rPr lang="en-US" b="0" i="1" u="none" baseline="0" dirty="0"/>
              <a:t>Braille Requirements and Testing Manual</a:t>
            </a:r>
            <a:r>
              <a:rPr lang="en-US" b="0" u="none" baseline="0" dirty="0"/>
              <a:t>. If these steps are not carefully followed using sample Braille files, unexpected technology issues may arise during test administration.</a:t>
            </a:r>
            <a:endParaRPr lang="en-US" b="0" u="none" dirty="0"/>
          </a:p>
        </p:txBody>
      </p:sp>
      <p:sp>
        <p:nvSpPr>
          <p:cNvPr id="4" name="Slide Number Placeholder 3"/>
          <p:cNvSpPr>
            <a:spLocks noGrp="1"/>
          </p:cNvSpPr>
          <p:nvPr>
            <p:ph type="sldNum" sz="quarter" idx="10"/>
          </p:nvPr>
        </p:nvSpPr>
        <p:spPr/>
        <p:txBody>
          <a:bodyPr/>
          <a:lstStyle/>
          <a:p>
            <a:fld id="{C840FDEF-DDE5-42CA-975B-5AC2C3FFCCCF}" type="slidenum">
              <a:rPr lang="en-US" smtClean="0"/>
              <a:t>9</a:t>
            </a:fld>
            <a:endParaRPr lang="en-US" dirty="0"/>
          </a:p>
        </p:txBody>
      </p:sp>
    </p:spTree>
    <p:extLst>
      <p:ext uri="{BB962C8B-B14F-4D97-AF65-F5344CB8AC3E}">
        <p14:creationId xmlns:p14="http://schemas.microsoft.com/office/powerpoint/2010/main" val="288746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16517" y="4424899"/>
            <a:ext cx="10972800" cy="935641"/>
          </a:xfrm>
        </p:spPr>
        <p:txBody>
          <a:bodyPr/>
          <a:lstStyle>
            <a:lvl2pPr>
              <a:defRPr lang="en-US" sz="2400" kern="1200" dirty="0">
                <a:solidFill>
                  <a:schemeClr val="bg1"/>
                </a:solidFill>
                <a:latin typeface="+mn-lt"/>
                <a:ea typeface="+mn-ea"/>
                <a:cs typeface="Arial" pitchFamily="34" charset="0"/>
              </a:defRPr>
            </a:lvl2pPr>
            <a:lvl3pPr>
              <a:defRPr lang="en-US" sz="2000" kern="1200" dirty="0">
                <a:solidFill>
                  <a:schemeClr val="bg1"/>
                </a:solidFill>
                <a:latin typeface="+mn-lt"/>
                <a:ea typeface="+mn-ea"/>
                <a:cs typeface="Arial" pitchFamily="34" charset="0"/>
              </a:defRPr>
            </a:lvl3pPr>
          </a:lstStyle>
          <a:p>
            <a:pPr marL="457200" lvl="0" indent="-457200" algn="l" rtl="0" eaLnBrk="1" fontAlgn="base" hangingPunct="1">
              <a:spcBef>
                <a:spcPct val="20000"/>
              </a:spcBef>
              <a:spcAft>
                <a:spcPct val="0"/>
              </a:spcAft>
            </a:pPr>
            <a:r>
              <a:rPr lang="en-US"/>
              <a:t>Click to edit Master text styles</a:t>
            </a:r>
          </a:p>
          <a:p>
            <a:pPr marL="457200" lvl="1" indent="-4572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20568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1231392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noFill/>
                </a:ln>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65849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2162"/>
          </a:xfrm>
        </p:spPr>
        <p:txBody>
          <a:bodyPr>
            <a:normAutofit/>
          </a:bodyPr>
          <a:lstStyle>
            <a:lvl1pPr>
              <a:defRPr sz="4300" b="1">
                <a:solidFill>
                  <a:srgbClr val="006FAF"/>
                </a:solidFill>
              </a:defRPr>
            </a:lvl1pPr>
          </a:lstStyle>
          <a:p>
            <a:r>
              <a:rPr lang="en-US" dirty="0"/>
              <a:t>HEADER</a:t>
            </a:r>
          </a:p>
        </p:txBody>
      </p:sp>
      <p:sp>
        <p:nvSpPr>
          <p:cNvPr id="3" name="Content Placeholder 2"/>
          <p:cNvSpPr>
            <a:spLocks noGrp="1"/>
          </p:cNvSpPr>
          <p:nvPr>
            <p:ph idx="1" hasCustomPrompt="1"/>
          </p:nvPr>
        </p:nvSpPr>
        <p:spPr>
          <a:xfrm>
            <a:off x="609600" y="1143001"/>
            <a:ext cx="10972800" cy="4525963"/>
          </a:xfrm>
        </p:spPr>
        <p:txBody>
          <a:bodyPr>
            <a:normAutofit/>
          </a:bodyPr>
          <a:lstStyle>
            <a:lvl1pPr>
              <a:defRPr sz="3600"/>
            </a:lvl1pPr>
          </a:lstStyle>
          <a:p>
            <a:pPr lvl="0"/>
            <a:r>
              <a:rPr lang="en-US" dirty="0"/>
              <a:t>Bullet List</a:t>
            </a:r>
          </a:p>
        </p:txBody>
      </p:sp>
      <p:sp>
        <p:nvSpPr>
          <p:cNvPr id="4" name="Date Placeholder 3"/>
          <p:cNvSpPr>
            <a:spLocks noGrp="1"/>
          </p:cNvSpPr>
          <p:nvPr>
            <p:ph type="dt" sz="half" idx="10"/>
          </p:nvPr>
        </p:nvSpPr>
        <p:spPr>
          <a:xfrm>
            <a:off x="8559799" y="6046887"/>
            <a:ext cx="3323167" cy="153888"/>
          </a:xfrm>
          <a:prstGeom prst="rect">
            <a:avLst/>
          </a:prstGeom>
        </p:spPr>
        <p:txBody>
          <a:bodyPr/>
          <a:lstStyle/>
          <a:p>
            <a:endParaRPr lang="en-US" dirty="0"/>
          </a:p>
        </p:txBody>
      </p:sp>
      <p:sp>
        <p:nvSpPr>
          <p:cNvPr id="5" name="Footer Placeholder 4"/>
          <p:cNvSpPr>
            <a:spLocks noGrp="1"/>
          </p:cNvSpPr>
          <p:nvPr>
            <p:ph type="ftr" sz="quarter" idx="11"/>
          </p:nvPr>
        </p:nvSpPr>
        <p:spPr>
          <a:xfrm>
            <a:off x="7104454" y="6567845"/>
            <a:ext cx="4778513" cy="123111"/>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157094" cy="153888"/>
          </a:xfrm>
          <a:prstGeom prst="rect">
            <a:avLst/>
          </a:prstGeom>
        </p:spPr>
        <p:txBody>
          <a:bodyPr/>
          <a:lstStyle/>
          <a:p>
            <a:fld id="{426B9E1D-48E0-4767-A2EF-75C8831947B9}" type="slidenum">
              <a:rPr lang="en-US" smtClean="0"/>
              <a:pPr/>
              <a:t>‹#›</a:t>
            </a:fld>
            <a:endParaRPr lang="en-US" dirty="0"/>
          </a:p>
        </p:txBody>
      </p:sp>
    </p:spTree>
    <p:extLst>
      <p:ext uri="{BB962C8B-B14F-4D97-AF65-F5344CB8AC3E}">
        <p14:creationId xmlns:p14="http://schemas.microsoft.com/office/powerpoint/2010/main" val="408022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831254A4-87A5-4674-871B-64BA1A288BEA}" type="slidenum">
              <a:rPr lang="en-US" smtClean="0"/>
              <a:t>‹#›</a:t>
            </a:fld>
            <a:endParaRPr lang="en-US" dirty="0"/>
          </a:p>
        </p:txBody>
      </p:sp>
    </p:spTree>
    <p:extLst>
      <p:ext uri="{BB962C8B-B14F-4D97-AF65-F5344CB8AC3E}">
        <p14:creationId xmlns:p14="http://schemas.microsoft.com/office/powerpoint/2010/main" val="114905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2162"/>
          </a:xfrm>
        </p:spPr>
        <p:txBody>
          <a:bodyPr>
            <a:normAutofit/>
          </a:bodyPr>
          <a:lstStyle>
            <a:lvl1pPr>
              <a:defRPr sz="4300" b="1">
                <a:solidFill>
                  <a:srgbClr val="006FAF"/>
                </a:solidFill>
              </a:defRPr>
            </a:lvl1pPr>
          </a:lstStyle>
          <a:p>
            <a:r>
              <a:rPr lang="en-US" dirty="0"/>
              <a:t>HEADER</a:t>
            </a:r>
          </a:p>
        </p:txBody>
      </p:sp>
      <p:sp>
        <p:nvSpPr>
          <p:cNvPr id="3" name="Content Placeholder 2"/>
          <p:cNvSpPr>
            <a:spLocks noGrp="1"/>
          </p:cNvSpPr>
          <p:nvPr>
            <p:ph idx="1" hasCustomPrompt="1"/>
          </p:nvPr>
        </p:nvSpPr>
        <p:spPr>
          <a:xfrm>
            <a:off x="609600" y="1143001"/>
            <a:ext cx="10972800" cy="4525963"/>
          </a:xfrm>
        </p:spPr>
        <p:txBody>
          <a:bodyPr>
            <a:normAutofit/>
          </a:bodyPr>
          <a:lstStyle>
            <a:lvl1pPr>
              <a:defRPr sz="3600"/>
            </a:lvl1pPr>
          </a:lstStyle>
          <a:p>
            <a:pPr lvl="0"/>
            <a:r>
              <a:rPr lang="en-US" dirty="0"/>
              <a:t>Bullet List</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26B9E1D-48E0-4767-A2EF-75C8831947B9}" type="slidenum">
              <a:rPr lang="en-US" smtClean="0"/>
              <a:pPr/>
              <a:t>‹#›</a:t>
            </a:fld>
            <a:endParaRPr lang="en-US" dirty="0"/>
          </a:p>
        </p:txBody>
      </p:sp>
    </p:spTree>
    <p:extLst>
      <p:ext uri="{BB962C8B-B14F-4D97-AF65-F5344CB8AC3E}">
        <p14:creationId xmlns:p14="http://schemas.microsoft.com/office/powerpoint/2010/main" val="93291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31010"/>
            <a:ext cx="10363200" cy="769441"/>
          </a:xfrm>
        </p:spPr>
        <p:txBody>
          <a:bodyPr/>
          <a:lstStyle/>
          <a:p>
            <a:r>
              <a:rPr lang="en-US"/>
              <a:t>Click to edit Master title style</a:t>
            </a:r>
          </a:p>
        </p:txBody>
      </p:sp>
      <p:sp>
        <p:nvSpPr>
          <p:cNvPr id="3" name="Subtitle 2"/>
          <p:cNvSpPr>
            <a:spLocks noGrp="1"/>
          </p:cNvSpPr>
          <p:nvPr>
            <p:ph type="subTitle" idx="1"/>
          </p:nvPr>
        </p:nvSpPr>
        <p:spPr>
          <a:xfrm>
            <a:off x="1686982" y="3765171"/>
            <a:ext cx="8534400" cy="49244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26B9E1D-48E0-4767-A2EF-75C8831947B9}" type="slidenum">
              <a:rPr lang="en-US" smtClean="0"/>
              <a:pPr/>
              <a:t>‹#›</a:t>
            </a:fld>
            <a:endParaRPr lang="en-US" dirty="0"/>
          </a:p>
        </p:txBody>
      </p:sp>
    </p:spTree>
    <p:extLst>
      <p:ext uri="{BB962C8B-B14F-4D97-AF65-F5344CB8AC3E}">
        <p14:creationId xmlns:p14="http://schemas.microsoft.com/office/powerpoint/2010/main" val="3427429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2634567"/>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29030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44232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9032" y="1295400"/>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98031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5800"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07581"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18401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796089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2DCDB1-3F89-4EA4-B4DD-AC0CD31F67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sp>
        <p:nvSpPr>
          <p:cNvPr id="2051" name="Title Placeholder 1"/>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911858" y="2935824"/>
            <a:ext cx="10971108" cy="2191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p:txBody>
      </p:sp>
      <p:sp>
        <p:nvSpPr>
          <p:cNvPr id="2" name="Date Placeholder 1"/>
          <p:cNvSpPr>
            <a:spLocks noGrp="1"/>
          </p:cNvSpPr>
          <p:nvPr>
            <p:ph type="dt" sz="half" idx="2"/>
          </p:nvPr>
        </p:nvSpPr>
        <p:spPr bwMode="gray">
          <a:xfrm>
            <a:off x="8559799" y="6046887"/>
            <a:ext cx="3323167" cy="153888"/>
          </a:xfrm>
          <a:prstGeom prst="rect">
            <a:avLst/>
          </a:prstGeom>
        </p:spPr>
        <p:txBody>
          <a:bodyPr vert="horz" lIns="0" tIns="0" rIns="0" bIns="0" rtlCol="0" anchor="ctr">
            <a:spAutoFit/>
          </a:bodyPr>
          <a:lstStyle>
            <a:lvl1pPr algn="r">
              <a:defRPr sz="1000">
                <a:solidFill>
                  <a:schemeClr val="tx2">
                    <a:lumMod val="75000"/>
                  </a:schemeClr>
                </a:solidFill>
              </a:defRPr>
            </a:lvl1pPr>
          </a:lstStyle>
          <a:p>
            <a:endParaRPr lang="en-US" dirty="0"/>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extLst>
      <p:ext uri="{BB962C8B-B14F-4D97-AF65-F5344CB8AC3E}">
        <p14:creationId xmlns:p14="http://schemas.microsoft.com/office/powerpoint/2010/main" val="1022365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1600200" indent="-228600" algn="l" rtl="0" eaLnBrk="1" fontAlgn="base" hangingPunct="1">
        <a:spcBef>
          <a:spcPct val="20000"/>
        </a:spcBef>
        <a:spcAft>
          <a:spcPct val="0"/>
        </a:spcAft>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5780DFCE-9BD8-4169-BBA6-0FD8C390CF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10" y="1892"/>
            <a:ext cx="12186980" cy="6854216"/>
          </a:xfrm>
          <a:prstGeom prst="rect">
            <a:avLst/>
          </a:prstGeom>
        </p:spPr>
      </p:pic>
      <p:sp>
        <p:nvSpPr>
          <p:cNvPr id="5123" name="Title Placeholder 1"/>
          <p:cNvSpPr>
            <a:spLocks noGrp="1"/>
          </p:cNvSpPr>
          <p:nvPr>
            <p:ph type="title"/>
          </p:nvPr>
        </p:nvSpPr>
        <p:spPr bwMode="gray">
          <a:xfrm>
            <a:off x="685800" y="152400"/>
            <a:ext cx="10966449" cy="897241"/>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8848" y="135754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468058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viewplus.com/viewplus-support/desktop-driver/"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www.duxburysystems.com/dbt_main.asp"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21.xml"/><Relationship Id="rId4"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smarterbalanced.alohahsap.org/core/fileparse.php/3410/urlt/Braille-Testing-Manual-2018-2019-010319.pdf"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alohahsap.org/secure-browsers.stml"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www.freedomscientific.com/products/fs/jaws-product-page.as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notesSlide" Target="../notesSlides/notesSlide29.xml"/><Relationship Id="rId4"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46.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xml"/><Relationship Id="rId1" Type="http://schemas.openxmlformats.org/officeDocument/2006/relationships/tags" Target="../tags/tag24.xml"/><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hyperlink" Target="https://alohahsap.org/"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downloads.viewplus.com/drivers/desktop-braille-embosser/"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viewplus.com/product/tiger-software-suite/" TargetMode="External"/><Relationship Id="rId4" Type="http://schemas.openxmlformats.org/officeDocument/2006/relationships/hyperlink" Target="http://www.duxburysystems.com/dbt_main.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24417"/>
            <a:ext cx="10363200" cy="1812606"/>
          </a:xfrm>
        </p:spPr>
        <p:txBody>
          <a:bodyPr>
            <a:noAutofit/>
          </a:bodyPr>
          <a:lstStyle/>
          <a:p>
            <a:pPr algn="ctr"/>
            <a:r>
              <a:rPr lang="en-US" b="1" dirty="0"/>
              <a:t>Testing with Braille </a:t>
            </a:r>
          </a:p>
        </p:txBody>
      </p:sp>
      <p:sp>
        <p:nvSpPr>
          <p:cNvPr id="3" name="Subtitle 2"/>
          <p:cNvSpPr>
            <a:spLocks noGrp="1"/>
          </p:cNvSpPr>
          <p:nvPr>
            <p:ph type="subTitle" idx="1"/>
          </p:nvPr>
        </p:nvSpPr>
        <p:spPr>
          <a:xfrm>
            <a:off x="1691268" y="3182778"/>
            <a:ext cx="8809463" cy="492443"/>
          </a:xfrm>
        </p:spPr>
        <p:txBody>
          <a:bodyPr/>
          <a:lstStyle/>
          <a:p>
            <a:r>
              <a:rPr lang="en-US" dirty="0">
                <a:solidFill>
                  <a:schemeClr val="bg1">
                    <a:lumMod val="75000"/>
                  </a:schemeClr>
                </a:solidFill>
              </a:rPr>
              <a:t>Training Module for Test Administrators</a:t>
            </a:r>
          </a:p>
        </p:txBody>
      </p:sp>
      <p:sp>
        <p:nvSpPr>
          <p:cNvPr id="6" name="Footer Placeholder 1"/>
          <p:cNvSpPr>
            <a:spLocks noGrp="1"/>
          </p:cNvSpPr>
          <p:nvPr>
            <p:ph type="ftr" sz="quarter" idx="11"/>
          </p:nvPr>
        </p:nvSpPr>
        <p:spPr>
          <a:xfrm>
            <a:off x="8458200" y="6477000"/>
            <a:ext cx="3583885" cy="12311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tint val="75000"/>
                  </a:prstClr>
                </a:solidFill>
                <a:effectLst/>
                <a:uLnTx/>
                <a:uFillTx/>
                <a:latin typeface="Arial Narrow" pitchFamily="34" charset="0"/>
                <a:ea typeface="+mn-ea"/>
                <a:cs typeface="+mn-cs"/>
              </a:rPr>
              <a:t>Copyright © 2018 American Institutes for Research. All rights reserved.</a:t>
            </a:r>
          </a:p>
        </p:txBody>
      </p:sp>
    </p:spTree>
    <p:extLst>
      <p:ext uri="{BB962C8B-B14F-4D97-AF65-F5344CB8AC3E}">
        <p14:creationId xmlns:p14="http://schemas.microsoft.com/office/powerpoint/2010/main" val="349175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400" dirty="0"/>
              <a:t>The ViewPlus embosser desktop driver includes the Tiger Viewer application used to emboss PRN files.</a:t>
            </a:r>
          </a:p>
          <a:p>
            <a:pPr lvl="1"/>
            <a:r>
              <a:rPr lang="en-US" sz="2400" dirty="0"/>
              <a:t>The desktop embosser driver can be found on the installation CD that comes with the embosser, or you may download the driver from the </a:t>
            </a:r>
            <a:r>
              <a:rPr lang="en-US" sz="2400" dirty="0">
                <a:hlinkClick r:id="rId3"/>
              </a:rPr>
              <a:t>ViewPlus website</a:t>
            </a:r>
            <a:endParaRPr lang="en-US" sz="2400" dirty="0">
              <a:solidFill>
                <a:srgbClr val="FF0000"/>
              </a:solidFill>
            </a:endParaRPr>
          </a:p>
          <a:p>
            <a:pPr lvl="1"/>
            <a:r>
              <a:rPr lang="en-US" sz="2400" dirty="0"/>
              <a:t>Only the ViewPlus Tiger </a:t>
            </a:r>
            <a:br>
              <a:rPr lang="en-US" sz="2400" dirty="0"/>
            </a:br>
            <a:r>
              <a:rPr lang="en-US" sz="2400" dirty="0"/>
              <a:t>Max Embosser has been </a:t>
            </a:r>
            <a:br>
              <a:rPr lang="en-US" sz="2400" dirty="0"/>
            </a:br>
            <a:r>
              <a:rPr lang="en-US" sz="2400" dirty="0"/>
              <a:t>tested for compatibility with</a:t>
            </a:r>
            <a:br>
              <a:rPr lang="en-US" sz="2400" dirty="0"/>
            </a:br>
            <a:r>
              <a:rPr lang="en-US" sz="2400" dirty="0"/>
              <a:t>the online testing system.</a:t>
            </a:r>
          </a:p>
        </p:txBody>
      </p:sp>
      <p:sp>
        <p:nvSpPr>
          <p:cNvPr id="3" name="Title 2"/>
          <p:cNvSpPr>
            <a:spLocks noGrp="1"/>
          </p:cNvSpPr>
          <p:nvPr>
            <p:ph type="title"/>
          </p:nvPr>
        </p:nvSpPr>
        <p:spPr/>
        <p:txBody>
          <a:bodyPr>
            <a:normAutofit/>
          </a:bodyPr>
          <a:lstStyle/>
          <a:p>
            <a:r>
              <a:rPr lang="en-US" sz="4300" dirty="0"/>
              <a:t>TA Software Configuration: ViewPlus Desktop </a:t>
            </a:r>
            <a:r>
              <a:rPr lang="en-US" sz="4000" dirty="0"/>
              <a:t>Driver</a:t>
            </a:r>
            <a:endParaRPr lang="en-US" sz="4300"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10</a:t>
            </a:fld>
            <a:endParaRPr lang="en-US" dirty="0"/>
          </a:p>
        </p:txBody>
      </p:sp>
      <p:pic>
        <p:nvPicPr>
          <p:cNvPr id="5122" name="Picture 2" descr="H:\Assessment\Communications\Braille PPT\Braille TA Training\screenshots\embosser driver installa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l="4451" t="21011" r="6847" b="32092"/>
          <a:stretch/>
        </p:blipFill>
        <p:spPr bwMode="auto">
          <a:xfrm>
            <a:off x="5619844" y="3187700"/>
            <a:ext cx="5581557" cy="2500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44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E3E9DF-5558-4749-BADD-C30369893C4A}"/>
              </a:ext>
            </a:extLst>
          </p:cNvPr>
          <p:cNvSpPr>
            <a:spLocks noGrp="1"/>
          </p:cNvSpPr>
          <p:nvPr>
            <p:ph idx="1"/>
          </p:nvPr>
        </p:nvSpPr>
        <p:spPr>
          <a:xfrm>
            <a:off x="685801" y="1447800"/>
            <a:ext cx="10566400" cy="3732737"/>
          </a:xfrm>
        </p:spPr>
        <p:txBody>
          <a:bodyPr/>
          <a:lstStyle/>
          <a:p>
            <a:pPr marL="565150" lvl="1" indent="-457200">
              <a:buFont typeface="+mj-lt"/>
              <a:buAutoNum type="arabicPeriod"/>
              <a:defRPr/>
            </a:pPr>
            <a:r>
              <a:rPr lang="en-US" sz="2400" dirty="0"/>
              <a:t>Ensure that the embosser is connected to the computer with its included USB cable.</a:t>
            </a:r>
          </a:p>
          <a:p>
            <a:pPr marL="798513" lvl="1" indent="-233363">
              <a:buFont typeface="Wingdings" panose="05000000000000000000" pitchFamily="2" charset="2"/>
              <a:buChar char="§"/>
              <a:defRPr/>
            </a:pPr>
            <a:r>
              <a:rPr lang="en-US" sz="2000" dirty="0"/>
              <a:t>Note: You should always plug the embosser into the same USB port on your computer. </a:t>
            </a:r>
          </a:p>
          <a:p>
            <a:pPr marL="565150" indent="-457200">
              <a:buFont typeface="+mj-lt"/>
              <a:buAutoNum type="arabicPeriod" startAt="2"/>
              <a:defRPr/>
            </a:pPr>
            <a:r>
              <a:rPr lang="en-US" dirty="0"/>
              <a:t>Follow the installation instructions for installing the ViewPlus desktop embosser driver. You will need to restart your computer for the installation to complete.</a:t>
            </a:r>
          </a:p>
          <a:p>
            <a:pPr marL="565150" indent="-457200">
              <a:buFont typeface="+mj-lt"/>
              <a:buAutoNum type="arabicPeriod" startAt="2"/>
              <a:defRPr/>
            </a:pPr>
            <a:r>
              <a:rPr lang="en-US" dirty="0"/>
              <a:t>Download a sample PRN file. This can be found on the TA Training Site in the Help Guide.</a:t>
            </a:r>
          </a:p>
          <a:p>
            <a:pPr marL="565150" indent="-457200">
              <a:buFont typeface="+mj-lt"/>
              <a:buAutoNum type="arabicPeriod" startAt="2"/>
              <a:defRPr/>
            </a:pPr>
            <a:r>
              <a:rPr lang="en-US" dirty="0">
                <a:cs typeface="Arial" pitchFamily="34" charset="0"/>
              </a:rPr>
              <a:t>Click the sample PRN file to open it.</a:t>
            </a:r>
          </a:p>
          <a:p>
            <a:endParaRPr lang="en-US" dirty="0"/>
          </a:p>
        </p:txBody>
      </p:sp>
      <p:sp>
        <p:nvSpPr>
          <p:cNvPr id="30725" name="Title 1"/>
          <p:cNvSpPr>
            <a:spLocks noGrp="1"/>
          </p:cNvSpPr>
          <p:nvPr>
            <p:ph type="title"/>
          </p:nvPr>
        </p:nvSpPr>
        <p:spPr/>
        <p:txBody>
          <a:bodyPr>
            <a:normAutofit fontScale="90000"/>
          </a:bodyPr>
          <a:lstStyle/>
          <a:p>
            <a:r>
              <a:rPr lang="en-US" dirty="0"/>
              <a:t>TA Software Configuration: ViewPlus Desktop Driver</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11</a:t>
            </a:fld>
            <a:endParaRPr lang="en-US" dirty="0"/>
          </a:p>
        </p:txBody>
      </p:sp>
    </p:spTree>
    <p:custDataLst>
      <p:tags r:id="rId1"/>
    </p:custDataLst>
    <p:extLst>
      <p:ext uri="{BB962C8B-B14F-4D97-AF65-F5344CB8AC3E}">
        <p14:creationId xmlns:p14="http://schemas.microsoft.com/office/powerpoint/2010/main" val="8737237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6AEB3-40C2-4242-82B2-95C15735253C}"/>
              </a:ext>
            </a:extLst>
          </p:cNvPr>
          <p:cNvSpPr>
            <a:spLocks noGrp="1"/>
          </p:cNvSpPr>
          <p:nvPr>
            <p:ph idx="1"/>
          </p:nvPr>
        </p:nvSpPr>
        <p:spPr/>
        <p:txBody>
          <a:bodyPr/>
          <a:lstStyle/>
          <a:p>
            <a:pPr marL="457200" lvl="1" indent="-457200" eaLnBrk="1" hangingPunct="1">
              <a:buClr>
                <a:srgbClr val="FFFFFF">
                  <a:lumMod val="65000"/>
                </a:srgbClr>
              </a:buClr>
              <a:buFont typeface="+mj-lt"/>
              <a:buAutoNum type="arabicPeriod" startAt="5"/>
              <a:defRPr/>
            </a:pPr>
            <a:r>
              <a:rPr lang="en-US" sz="2400" dirty="0">
                <a:solidFill>
                  <a:srgbClr val="4E76A0">
                    <a:lumMod val="75000"/>
                  </a:srgbClr>
                </a:solidFill>
              </a:rPr>
              <a:t>In the </a:t>
            </a:r>
            <a:r>
              <a:rPr lang="en-US" sz="2400" b="1" dirty="0">
                <a:solidFill>
                  <a:srgbClr val="4E76A0">
                    <a:lumMod val="75000"/>
                  </a:srgbClr>
                </a:solidFill>
              </a:rPr>
              <a:t>Open with </a:t>
            </a:r>
            <a:r>
              <a:rPr lang="en-US" sz="2400" dirty="0">
                <a:solidFill>
                  <a:srgbClr val="4E76A0">
                    <a:lumMod val="75000"/>
                  </a:srgbClr>
                </a:solidFill>
              </a:rPr>
              <a:t>drop-down list, select </a:t>
            </a:r>
            <a:r>
              <a:rPr lang="en-US" sz="2400" b="1" dirty="0">
                <a:solidFill>
                  <a:srgbClr val="4E76A0">
                    <a:lumMod val="75000"/>
                  </a:srgbClr>
                </a:solidFill>
              </a:rPr>
              <a:t>Tiger Viewer</a:t>
            </a:r>
            <a:r>
              <a:rPr lang="en-US" sz="2400" dirty="0">
                <a:solidFill>
                  <a:srgbClr val="4E76A0">
                    <a:lumMod val="75000"/>
                  </a:srgbClr>
                </a:solidFill>
              </a:rPr>
              <a:t>.</a:t>
            </a:r>
          </a:p>
          <a:p>
            <a:pPr marL="914400" lvl="2" indent="-457200" eaLnBrk="1" hangingPunct="1">
              <a:buClr>
                <a:srgbClr val="FFFFFF">
                  <a:lumMod val="65000"/>
                </a:srgbClr>
              </a:buClr>
              <a:buFont typeface="+mj-lt"/>
              <a:buAutoNum type="alphaLcParenR"/>
              <a:defRPr/>
            </a:pPr>
            <a:r>
              <a:rPr lang="en-US" sz="2400" dirty="0">
                <a:solidFill>
                  <a:srgbClr val="4E76A0">
                    <a:lumMod val="75000"/>
                  </a:srgbClr>
                </a:solidFill>
              </a:rPr>
              <a:t>If that option is not shown, click </a:t>
            </a:r>
            <a:r>
              <a:rPr lang="en-US" sz="2400" b="1" dirty="0">
                <a:solidFill>
                  <a:srgbClr val="4E76A0">
                    <a:lumMod val="75000"/>
                  </a:srgbClr>
                </a:solidFill>
              </a:rPr>
              <a:t>Browse </a:t>
            </a:r>
            <a:r>
              <a:rPr lang="en-US" sz="2400" dirty="0">
                <a:solidFill>
                  <a:srgbClr val="4E76A0">
                    <a:lumMod val="75000"/>
                  </a:srgbClr>
                </a:solidFill>
              </a:rPr>
              <a:t>and navigate to the location where it is installed.</a:t>
            </a:r>
          </a:p>
          <a:p>
            <a:pPr marL="914400" lvl="2" indent="-457200" eaLnBrk="1" hangingPunct="1">
              <a:buClr>
                <a:srgbClr val="FFFFFF">
                  <a:lumMod val="65000"/>
                </a:srgbClr>
              </a:buClr>
              <a:buFont typeface="+mj-lt"/>
              <a:buAutoNum type="alphaLcParenR"/>
              <a:defRPr/>
            </a:pPr>
            <a:r>
              <a:rPr lang="en-US" sz="2400" dirty="0">
                <a:solidFill>
                  <a:srgbClr val="4E76A0">
                    <a:lumMod val="75000"/>
                  </a:srgbClr>
                </a:solidFill>
              </a:rPr>
              <a:t>Default location: </a:t>
            </a:r>
            <a:r>
              <a:rPr lang="en-US" sz="2400" b="1" dirty="0">
                <a:solidFill>
                  <a:srgbClr val="4E76A0">
                    <a:lumMod val="75000"/>
                  </a:srgbClr>
                </a:solidFill>
              </a:rPr>
              <a:t>C:\Program Files\</a:t>
            </a:r>
            <a:br>
              <a:rPr lang="en-US" sz="2400" b="1" dirty="0">
                <a:solidFill>
                  <a:srgbClr val="4E76A0">
                    <a:lumMod val="75000"/>
                  </a:srgbClr>
                </a:solidFill>
              </a:rPr>
            </a:br>
            <a:r>
              <a:rPr lang="en-US" sz="2400" b="1" dirty="0">
                <a:solidFill>
                  <a:srgbClr val="4E76A0">
                    <a:lumMod val="75000"/>
                  </a:srgbClr>
                </a:solidFill>
              </a:rPr>
              <a:t>ViewPlus\Tiger\ViewPlus Max\</a:t>
            </a:r>
            <a:br>
              <a:rPr lang="en-US" sz="2400" b="1" dirty="0">
                <a:solidFill>
                  <a:srgbClr val="4E76A0">
                    <a:lumMod val="75000"/>
                  </a:srgbClr>
                </a:solidFill>
              </a:rPr>
            </a:br>
            <a:r>
              <a:rPr lang="en-US" sz="2400" b="1" dirty="0">
                <a:solidFill>
                  <a:srgbClr val="4E76A0">
                    <a:lumMod val="75000"/>
                  </a:srgbClr>
                </a:solidFill>
              </a:rPr>
              <a:t>TigerViewer.exe</a:t>
            </a:r>
          </a:p>
          <a:p>
            <a:pPr marL="914400" lvl="2" indent="-457200" eaLnBrk="1" hangingPunct="1">
              <a:buClr>
                <a:srgbClr val="FFFFFF">
                  <a:lumMod val="65000"/>
                </a:srgbClr>
              </a:buClr>
              <a:buFont typeface="+mj-lt"/>
              <a:buAutoNum type="alphaLcParenR"/>
              <a:defRPr/>
            </a:pPr>
            <a:r>
              <a:rPr lang="en-US" sz="2400" dirty="0">
                <a:solidFill>
                  <a:srgbClr val="4E76A0">
                    <a:lumMod val="75000"/>
                  </a:srgbClr>
                </a:solidFill>
              </a:rPr>
              <a:t>Check the box labeled “</a:t>
            </a:r>
            <a:r>
              <a:rPr lang="en-US" sz="2400" b="1" dirty="0">
                <a:solidFill>
                  <a:srgbClr val="4E76A0">
                    <a:lumMod val="75000"/>
                  </a:srgbClr>
                </a:solidFill>
              </a:rPr>
              <a:t>Do this </a:t>
            </a:r>
            <a:br>
              <a:rPr lang="en-US" sz="2400" b="1" dirty="0">
                <a:solidFill>
                  <a:srgbClr val="4E76A0">
                    <a:lumMod val="75000"/>
                  </a:srgbClr>
                </a:solidFill>
              </a:rPr>
            </a:br>
            <a:r>
              <a:rPr lang="en-US" sz="2400" b="1" dirty="0">
                <a:solidFill>
                  <a:srgbClr val="4E76A0">
                    <a:lumMod val="75000"/>
                  </a:srgbClr>
                </a:solidFill>
              </a:rPr>
              <a:t>automatically for files like this </a:t>
            </a:r>
            <a:br>
              <a:rPr lang="en-US" sz="2400" b="1" dirty="0">
                <a:solidFill>
                  <a:srgbClr val="4E76A0">
                    <a:lumMod val="75000"/>
                  </a:srgbClr>
                </a:solidFill>
              </a:rPr>
            </a:br>
            <a:r>
              <a:rPr lang="en-US" sz="2400" b="1" dirty="0">
                <a:solidFill>
                  <a:srgbClr val="4E76A0">
                    <a:lumMod val="75000"/>
                  </a:srgbClr>
                </a:solidFill>
              </a:rPr>
              <a:t>from now on</a:t>
            </a:r>
            <a:r>
              <a:rPr lang="en-US" sz="2400" dirty="0">
                <a:solidFill>
                  <a:srgbClr val="4E76A0">
                    <a:lumMod val="75000"/>
                  </a:srgbClr>
                </a:solidFill>
              </a:rPr>
              <a:t>.”</a:t>
            </a:r>
          </a:p>
          <a:p>
            <a:pPr marL="457200" lvl="1" indent="-457200" eaLnBrk="1" hangingPunct="1">
              <a:buClr>
                <a:srgbClr val="FFFFFF">
                  <a:lumMod val="65000"/>
                </a:srgbClr>
              </a:buClr>
              <a:buFont typeface="+mj-lt"/>
              <a:buAutoNum type="arabicPeriod" startAt="5"/>
              <a:defRPr/>
            </a:pPr>
            <a:r>
              <a:rPr lang="en-US" sz="2400" dirty="0">
                <a:solidFill>
                  <a:srgbClr val="4E76A0">
                    <a:lumMod val="75000"/>
                  </a:srgbClr>
                </a:solidFill>
              </a:rPr>
              <a:t>Click </a:t>
            </a:r>
            <a:r>
              <a:rPr lang="en-US" sz="2400" b="1" dirty="0">
                <a:solidFill>
                  <a:srgbClr val="4E76A0">
                    <a:lumMod val="75000"/>
                  </a:srgbClr>
                </a:solidFill>
              </a:rPr>
              <a:t>OK</a:t>
            </a:r>
            <a:r>
              <a:rPr lang="en-US" sz="2400" dirty="0">
                <a:solidFill>
                  <a:srgbClr val="4E76A0">
                    <a:lumMod val="75000"/>
                  </a:srgbClr>
                </a:solidFill>
              </a:rPr>
              <a:t>.</a:t>
            </a:r>
          </a:p>
          <a:p>
            <a:endParaRPr lang="en-US" dirty="0"/>
          </a:p>
        </p:txBody>
      </p:sp>
      <p:sp>
        <p:nvSpPr>
          <p:cNvPr id="30725" name="Title 1"/>
          <p:cNvSpPr>
            <a:spLocks noGrp="1"/>
          </p:cNvSpPr>
          <p:nvPr>
            <p:ph type="title"/>
          </p:nvPr>
        </p:nvSpPr>
        <p:spPr/>
        <p:txBody>
          <a:bodyPr>
            <a:normAutofit fontScale="90000"/>
          </a:bodyPr>
          <a:lstStyle/>
          <a:p>
            <a:r>
              <a:rPr lang="en-US" dirty="0"/>
              <a:t>TA Software Configuration: ViewPlus Desktop Driver</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12</a:t>
            </a:fld>
            <a:endParaRPr lang="en-US" dirty="0"/>
          </a:p>
        </p:txBody>
      </p:sp>
      <p:pic>
        <p:nvPicPr>
          <p:cNvPr id="102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485" t="1662" r="1572" b="1834"/>
          <a:stretch/>
        </p:blipFill>
        <p:spPr bwMode="auto">
          <a:xfrm>
            <a:off x="6761942" y="2405269"/>
            <a:ext cx="4411228" cy="3346174"/>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9146049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17134-F6C4-461F-B119-5094870C6F2C}"/>
              </a:ext>
            </a:extLst>
          </p:cNvPr>
          <p:cNvSpPr>
            <a:spLocks noGrp="1"/>
          </p:cNvSpPr>
          <p:nvPr>
            <p:ph idx="1"/>
          </p:nvPr>
        </p:nvSpPr>
        <p:spPr>
          <a:xfrm>
            <a:off x="685800" y="1447800"/>
            <a:ext cx="10966449" cy="3732737"/>
          </a:xfrm>
        </p:spPr>
        <p:txBody>
          <a:bodyPr/>
          <a:lstStyle/>
          <a:p>
            <a:pPr marL="514350" indent="-514350">
              <a:buFont typeface="+mj-lt"/>
              <a:buAutoNum type="arabicPeriod" startAt="7"/>
              <a:defRPr/>
            </a:pPr>
            <a:r>
              <a:rPr lang="en-US" dirty="0"/>
              <a:t>The Tiger Viewer program opens and previews the file.</a:t>
            </a:r>
          </a:p>
          <a:p>
            <a:pPr marL="514350" indent="-514350">
              <a:buFont typeface="+mj-lt"/>
              <a:buAutoNum type="arabicPeriod" startAt="7"/>
              <a:defRPr/>
            </a:pPr>
            <a:r>
              <a:rPr lang="en-US" dirty="0"/>
              <a:t>Go to </a:t>
            </a:r>
            <a:r>
              <a:rPr lang="en-US" b="1" dirty="0"/>
              <a:t>File</a:t>
            </a:r>
            <a:r>
              <a:rPr lang="en-US" dirty="0"/>
              <a:t> &gt; </a:t>
            </a:r>
            <a:r>
              <a:rPr lang="en-US" b="1" dirty="0"/>
              <a:t>Print</a:t>
            </a:r>
            <a:r>
              <a:rPr lang="en-US" dirty="0"/>
              <a:t>. The </a:t>
            </a:r>
            <a:r>
              <a:rPr lang="en-US" b="1" i="1" dirty="0"/>
              <a:t>Print </a:t>
            </a:r>
            <a:r>
              <a:rPr lang="en-US" dirty="0"/>
              <a:t>window opens. </a:t>
            </a:r>
          </a:p>
          <a:p>
            <a:pPr marL="514350" indent="-514350">
              <a:buFont typeface="+mj-lt"/>
              <a:buAutoNum type="arabicPeriod" startAt="7"/>
              <a:defRPr/>
            </a:pPr>
            <a:r>
              <a:rPr lang="en-US" dirty="0">
                <a:cs typeface="Arial" pitchFamily="34" charset="0"/>
              </a:rPr>
              <a:t>Ensure that the printer is set to </a:t>
            </a:r>
            <a:r>
              <a:rPr lang="en-US" b="1" dirty="0">
                <a:cs typeface="Arial" pitchFamily="34" charset="0"/>
              </a:rPr>
              <a:t>ViewPlus Max </a:t>
            </a:r>
            <a:r>
              <a:rPr lang="en-US" dirty="0">
                <a:cs typeface="Arial" pitchFamily="34" charset="0"/>
              </a:rPr>
              <a:t>(</a:t>
            </a:r>
            <a:r>
              <a:rPr lang="en-US" dirty="0"/>
              <a:t>or other ViewPlus embosser) and that only one copy is being printed.</a:t>
            </a:r>
            <a:endParaRPr lang="en-US" b="1" dirty="0">
              <a:cs typeface="Arial" pitchFamily="34" charset="0"/>
            </a:endParaRPr>
          </a:p>
          <a:p>
            <a:pPr marL="514350" indent="-514350">
              <a:buFont typeface="+mj-lt"/>
              <a:buAutoNum type="arabicPeriod" startAt="7"/>
              <a:defRPr/>
            </a:pPr>
            <a:r>
              <a:rPr lang="en-US" dirty="0">
                <a:cs typeface="Arial" pitchFamily="34" charset="0"/>
              </a:rPr>
              <a:t>Click </a:t>
            </a:r>
            <a:r>
              <a:rPr lang="en-US" b="1" dirty="0">
                <a:cs typeface="Arial" pitchFamily="34" charset="0"/>
              </a:rPr>
              <a:t>Print</a:t>
            </a:r>
            <a:r>
              <a:rPr lang="en-US" dirty="0">
                <a:cs typeface="Arial" pitchFamily="34" charset="0"/>
              </a:rPr>
              <a:t> to emboss.</a:t>
            </a:r>
          </a:p>
          <a:p>
            <a:pPr marL="514350" indent="-514350">
              <a:buFont typeface="+mj-lt"/>
              <a:buAutoNum type="arabicPeriod" startAt="7"/>
              <a:defRPr/>
            </a:pPr>
            <a:r>
              <a:rPr lang="en-US" dirty="0">
                <a:cs typeface="Arial" pitchFamily="34" charset="0"/>
              </a:rPr>
              <a:t>Check the embossed braille output. </a:t>
            </a:r>
            <a:br>
              <a:rPr lang="en-US" dirty="0">
                <a:cs typeface="Arial" pitchFamily="34" charset="0"/>
              </a:rPr>
            </a:br>
            <a:r>
              <a:rPr lang="en-US" dirty="0">
                <a:cs typeface="Arial" pitchFamily="34" charset="0"/>
              </a:rPr>
              <a:t>If it is correct, then your machine </a:t>
            </a:r>
            <a:br>
              <a:rPr lang="en-US" dirty="0">
                <a:cs typeface="Arial" pitchFamily="34" charset="0"/>
              </a:rPr>
            </a:br>
            <a:r>
              <a:rPr lang="en-US" dirty="0">
                <a:cs typeface="Arial" pitchFamily="34" charset="0"/>
              </a:rPr>
              <a:t>is now properly configured to print </a:t>
            </a:r>
            <a:br>
              <a:rPr lang="en-US" dirty="0">
                <a:cs typeface="Arial" pitchFamily="34" charset="0"/>
              </a:rPr>
            </a:br>
            <a:r>
              <a:rPr lang="en-US" dirty="0">
                <a:cs typeface="Arial" pitchFamily="34" charset="0"/>
              </a:rPr>
              <a:t>PRN files.</a:t>
            </a:r>
          </a:p>
          <a:p>
            <a:endParaRPr lang="en-US" dirty="0"/>
          </a:p>
        </p:txBody>
      </p:sp>
      <p:sp>
        <p:nvSpPr>
          <p:cNvPr id="30725" name="Title 1"/>
          <p:cNvSpPr>
            <a:spLocks noGrp="1"/>
          </p:cNvSpPr>
          <p:nvPr>
            <p:ph type="title"/>
          </p:nvPr>
        </p:nvSpPr>
        <p:spPr/>
        <p:txBody>
          <a:bodyPr>
            <a:normAutofit fontScale="90000"/>
          </a:bodyPr>
          <a:lstStyle/>
          <a:p>
            <a:r>
              <a:rPr lang="en-US" dirty="0"/>
              <a:t>TA Software Configuration: ViewPlus Desktop Driver</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13</a:t>
            </a:fld>
            <a:endParaRPr lang="en-US" dirty="0"/>
          </a:p>
        </p:txBody>
      </p:sp>
      <p:pic>
        <p:nvPicPr>
          <p:cNvPr id="1026" name="Picture 2" descr="H:\Assessment\Communications\Braille PPT\Braille TA Training\screenshots\prn pr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3330264"/>
            <a:ext cx="5437855" cy="218280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81BC37-CD34-429C-B98C-C0F476CCC90B}"/>
              </a:ext>
            </a:extLst>
          </p:cNvPr>
          <p:cNvSpPr/>
          <p:nvPr/>
        </p:nvSpPr>
        <p:spPr>
          <a:xfrm>
            <a:off x="9690100" y="5029199"/>
            <a:ext cx="965200" cy="266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9310851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1447800"/>
            <a:ext cx="9766300" cy="3732737"/>
          </a:xfrm>
        </p:spPr>
        <p:txBody>
          <a:bodyPr/>
          <a:lstStyle/>
          <a:p>
            <a:pPr marL="0" lvl="1" indent="0">
              <a:buNone/>
            </a:pPr>
            <a:r>
              <a:rPr lang="en-US" sz="2400" b="1" dirty="0"/>
              <a:t>Install the </a:t>
            </a:r>
            <a:r>
              <a:rPr lang="en-US" sz="2400" b="1" dirty="0">
                <a:hlinkClick r:id="rId3"/>
              </a:rPr>
              <a:t>Duxbury Braille Translator</a:t>
            </a:r>
            <a:r>
              <a:rPr lang="en-US" sz="2400" b="1" dirty="0"/>
              <a:t> used to emboss BRF files:</a:t>
            </a:r>
          </a:p>
          <a:p>
            <a:pPr marL="457200" lvl="1" indent="-457200">
              <a:buFont typeface="+mj-lt"/>
              <a:buAutoNum type="arabicPeriod"/>
            </a:pPr>
            <a:r>
              <a:rPr lang="en-US" sz="2400" dirty="0"/>
              <a:t>Ensure that the braille embosser is turned on and connected, with the correct device driver installed.</a:t>
            </a:r>
          </a:p>
          <a:p>
            <a:pPr marL="457200" lvl="1" indent="-457200">
              <a:buFont typeface="+mj-lt"/>
              <a:buAutoNum type="arabicPeriod"/>
            </a:pPr>
            <a:r>
              <a:rPr lang="en-US" sz="2400" dirty="0"/>
              <a:t>Install DBT from the web or from an installation CD.</a:t>
            </a:r>
          </a:p>
          <a:p>
            <a:pPr marL="457200" lvl="1" indent="-457200">
              <a:buFont typeface="+mj-lt"/>
              <a:buAutoNum type="arabicPeriod"/>
            </a:pPr>
            <a:r>
              <a:rPr lang="en-US" sz="2400" dirty="0"/>
              <a:t>Download a sample BRF file. This can be found on the TA Training Site in the Help Guide.</a:t>
            </a:r>
          </a:p>
          <a:p>
            <a:pPr marL="457200" lvl="1" indent="-457200">
              <a:buFont typeface="+mj-lt"/>
              <a:buAutoNum type="arabicPeriod"/>
            </a:pPr>
            <a:r>
              <a:rPr lang="en-US" sz="2400" dirty="0"/>
              <a:t>Click the Sample BRF file to open it. A dialog window will pop up.</a:t>
            </a:r>
          </a:p>
        </p:txBody>
      </p:sp>
      <p:sp>
        <p:nvSpPr>
          <p:cNvPr id="7" name="Title 6"/>
          <p:cNvSpPr>
            <a:spLocks noGrp="1"/>
          </p:cNvSpPr>
          <p:nvPr>
            <p:ph type="title"/>
          </p:nvPr>
        </p:nvSpPr>
        <p:spPr/>
        <p:txBody>
          <a:bodyPr>
            <a:normAutofit/>
          </a:bodyPr>
          <a:lstStyle/>
          <a:p>
            <a:r>
              <a:rPr lang="en-US" sz="4300" dirty="0">
                <a:solidFill>
                  <a:srgbClr val="FFFFFF">
                    <a:lumMod val="65000"/>
                  </a:srgbClr>
                </a:solidFill>
              </a:rPr>
              <a:t>TA Software Configuration: Duxbury Braille Translator</a:t>
            </a:r>
            <a:endParaRPr lang="en-US" sz="4300"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14</a:t>
            </a:fld>
            <a:endParaRPr lang="en-US" dirty="0"/>
          </a:p>
        </p:txBody>
      </p:sp>
    </p:spTree>
    <p:extLst>
      <p:ext uri="{BB962C8B-B14F-4D97-AF65-F5344CB8AC3E}">
        <p14:creationId xmlns:p14="http://schemas.microsoft.com/office/powerpoint/2010/main" val="171609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9442F6-E58C-46C0-8B51-386CA6AC370E}"/>
              </a:ext>
            </a:extLst>
          </p:cNvPr>
          <p:cNvSpPr>
            <a:spLocks noGrp="1"/>
          </p:cNvSpPr>
          <p:nvPr>
            <p:ph idx="1"/>
          </p:nvPr>
        </p:nvSpPr>
        <p:spPr/>
        <p:txBody>
          <a:bodyPr/>
          <a:lstStyle/>
          <a:p>
            <a:pPr marL="457200" lvl="1" indent="-457200" eaLnBrk="1" hangingPunct="1">
              <a:buClr>
                <a:srgbClr val="FFFFFF">
                  <a:lumMod val="65000"/>
                </a:srgbClr>
              </a:buClr>
              <a:buFont typeface="+mj-lt"/>
              <a:buAutoNum type="arabicPeriod" startAt="5"/>
              <a:defRPr/>
            </a:pPr>
            <a:r>
              <a:rPr lang="en-US" sz="2400" dirty="0">
                <a:solidFill>
                  <a:srgbClr val="4E76A0">
                    <a:lumMod val="75000"/>
                  </a:srgbClr>
                </a:solidFill>
              </a:rPr>
              <a:t>In the </a:t>
            </a:r>
            <a:r>
              <a:rPr lang="en-US" sz="2400" b="1" dirty="0">
                <a:solidFill>
                  <a:srgbClr val="4E76A0">
                    <a:lumMod val="75000"/>
                  </a:srgbClr>
                </a:solidFill>
              </a:rPr>
              <a:t>Open with </a:t>
            </a:r>
            <a:r>
              <a:rPr lang="en-US" sz="2400" dirty="0">
                <a:solidFill>
                  <a:srgbClr val="4E76A0">
                    <a:lumMod val="75000"/>
                  </a:srgbClr>
                </a:solidFill>
              </a:rPr>
              <a:t>drop-down list, select </a:t>
            </a:r>
            <a:r>
              <a:rPr lang="en-US" sz="2400" b="1" dirty="0">
                <a:solidFill>
                  <a:srgbClr val="4E76A0">
                    <a:lumMod val="75000"/>
                  </a:srgbClr>
                </a:solidFill>
              </a:rPr>
              <a:t>Duxbury Braille Translator</a:t>
            </a:r>
            <a:r>
              <a:rPr lang="en-US" sz="2400" dirty="0">
                <a:solidFill>
                  <a:srgbClr val="4E76A0">
                    <a:lumMod val="75000"/>
                  </a:srgbClr>
                </a:solidFill>
              </a:rPr>
              <a:t>.</a:t>
            </a:r>
          </a:p>
          <a:p>
            <a:pPr marL="914400" lvl="2" indent="-457200" eaLnBrk="1" hangingPunct="1">
              <a:buClr>
                <a:srgbClr val="FFFFFF">
                  <a:lumMod val="65000"/>
                </a:srgbClr>
              </a:buClr>
              <a:buFont typeface="+mj-lt"/>
              <a:buAutoNum type="alphaLcParenR"/>
              <a:defRPr/>
            </a:pPr>
            <a:r>
              <a:rPr lang="en-US" sz="2000" dirty="0">
                <a:solidFill>
                  <a:srgbClr val="4E76A0">
                    <a:lumMod val="75000"/>
                  </a:srgbClr>
                </a:solidFill>
              </a:rPr>
              <a:t>If that option is not shown, click </a:t>
            </a:r>
            <a:r>
              <a:rPr lang="en-US" sz="2000" b="1" dirty="0">
                <a:solidFill>
                  <a:srgbClr val="4E76A0">
                    <a:lumMod val="75000"/>
                  </a:srgbClr>
                </a:solidFill>
              </a:rPr>
              <a:t>Browse </a:t>
            </a:r>
            <a:r>
              <a:rPr lang="en-US" sz="2000" dirty="0">
                <a:solidFill>
                  <a:srgbClr val="4E76A0">
                    <a:lumMod val="75000"/>
                  </a:srgbClr>
                </a:solidFill>
              </a:rPr>
              <a:t>and navigate to the location where Duxbury is installed.</a:t>
            </a:r>
          </a:p>
          <a:p>
            <a:pPr marL="914400" lvl="2" indent="-457200" eaLnBrk="1" hangingPunct="1">
              <a:buClr>
                <a:srgbClr val="FFFFFF">
                  <a:lumMod val="65000"/>
                </a:srgbClr>
              </a:buClr>
              <a:buFont typeface="+mj-lt"/>
              <a:buAutoNum type="alphaLcParenR"/>
              <a:defRPr/>
            </a:pPr>
            <a:r>
              <a:rPr lang="en-US" sz="2000" dirty="0">
                <a:solidFill>
                  <a:srgbClr val="4E76A0">
                    <a:lumMod val="75000"/>
                  </a:srgbClr>
                </a:solidFill>
              </a:rPr>
              <a:t>Open the DBT folder and select dbtw.exe.</a:t>
            </a:r>
          </a:p>
          <a:p>
            <a:pPr marL="914400" lvl="2" indent="0" eaLnBrk="1" hangingPunct="1">
              <a:buClr>
                <a:srgbClr val="FFFFFF">
                  <a:lumMod val="65000"/>
                </a:srgbClr>
              </a:buClr>
              <a:buNone/>
              <a:defRPr/>
            </a:pPr>
            <a:r>
              <a:rPr lang="en-US" sz="2000" dirty="0">
                <a:solidFill>
                  <a:srgbClr val="4E76A0">
                    <a:lumMod val="75000"/>
                  </a:srgbClr>
                </a:solidFill>
              </a:rPr>
              <a:t>Check the box labeled “</a:t>
            </a:r>
            <a:r>
              <a:rPr lang="en-US" sz="2000" b="1" dirty="0">
                <a:solidFill>
                  <a:srgbClr val="4E76A0">
                    <a:lumMod val="75000"/>
                  </a:srgbClr>
                </a:solidFill>
              </a:rPr>
              <a:t>Do this </a:t>
            </a:r>
            <a:br>
              <a:rPr lang="en-US" sz="2000" b="1" dirty="0">
                <a:solidFill>
                  <a:srgbClr val="4E76A0">
                    <a:lumMod val="75000"/>
                  </a:srgbClr>
                </a:solidFill>
              </a:rPr>
            </a:br>
            <a:r>
              <a:rPr lang="en-US" sz="2000" b="1" dirty="0">
                <a:solidFill>
                  <a:srgbClr val="4E76A0">
                    <a:lumMod val="75000"/>
                  </a:srgbClr>
                </a:solidFill>
              </a:rPr>
              <a:t>automatically for files like this </a:t>
            </a:r>
            <a:br>
              <a:rPr lang="en-US" sz="2000" b="1" dirty="0">
                <a:solidFill>
                  <a:srgbClr val="4E76A0">
                    <a:lumMod val="75000"/>
                  </a:srgbClr>
                </a:solidFill>
              </a:rPr>
            </a:br>
            <a:r>
              <a:rPr lang="en-US" sz="2000" b="1" dirty="0">
                <a:solidFill>
                  <a:srgbClr val="4E76A0">
                    <a:lumMod val="75000"/>
                  </a:srgbClr>
                </a:solidFill>
              </a:rPr>
              <a:t>from now on</a:t>
            </a:r>
            <a:r>
              <a:rPr lang="en-US" sz="2000" dirty="0">
                <a:solidFill>
                  <a:srgbClr val="4E76A0">
                    <a:lumMod val="75000"/>
                  </a:srgbClr>
                </a:solidFill>
              </a:rPr>
              <a:t>.”</a:t>
            </a:r>
          </a:p>
          <a:p>
            <a:pPr marL="457200" lvl="1" indent="-457200" eaLnBrk="1" hangingPunct="1">
              <a:buClr>
                <a:srgbClr val="FFFFFF">
                  <a:lumMod val="65000"/>
                </a:srgbClr>
              </a:buClr>
              <a:buFont typeface="+mj-lt"/>
              <a:buAutoNum type="arabicPeriod" startAt="5"/>
              <a:defRPr/>
            </a:pPr>
            <a:r>
              <a:rPr lang="en-US" sz="2400" dirty="0">
                <a:solidFill>
                  <a:srgbClr val="4E76A0">
                    <a:lumMod val="75000"/>
                  </a:srgbClr>
                </a:solidFill>
              </a:rPr>
              <a:t>Click </a:t>
            </a:r>
            <a:r>
              <a:rPr lang="en-US" sz="2400" b="1" dirty="0">
                <a:solidFill>
                  <a:srgbClr val="4E76A0">
                    <a:lumMod val="75000"/>
                  </a:srgbClr>
                </a:solidFill>
              </a:rPr>
              <a:t>OK. </a:t>
            </a:r>
            <a:r>
              <a:rPr lang="en-US" sz="2400" dirty="0">
                <a:solidFill>
                  <a:srgbClr val="4E76A0">
                    <a:lumMod val="75000"/>
                  </a:srgbClr>
                </a:solidFill>
              </a:rPr>
              <a:t>The Duxbury Braille Translator</a:t>
            </a:r>
          </a:p>
          <a:p>
            <a:pPr marL="457200" lvl="1" indent="0" eaLnBrk="1" hangingPunct="1">
              <a:buClr>
                <a:srgbClr val="FFFFFF">
                  <a:lumMod val="65000"/>
                </a:srgbClr>
              </a:buClr>
              <a:buNone/>
              <a:defRPr/>
            </a:pPr>
            <a:r>
              <a:rPr lang="en-US" sz="2400" dirty="0">
                <a:solidFill>
                  <a:srgbClr val="4E76A0">
                    <a:lumMod val="75000"/>
                  </a:srgbClr>
                </a:solidFill>
              </a:rPr>
              <a:t>opens and previews the file. </a:t>
            </a:r>
            <a:endParaRPr lang="en-US" dirty="0"/>
          </a:p>
        </p:txBody>
      </p:sp>
      <p:sp>
        <p:nvSpPr>
          <p:cNvPr id="30725" name="Title 1"/>
          <p:cNvSpPr>
            <a:spLocks noGrp="1"/>
          </p:cNvSpPr>
          <p:nvPr>
            <p:ph type="title"/>
          </p:nvPr>
        </p:nvSpPr>
        <p:spPr/>
        <p:txBody>
          <a:bodyPr>
            <a:normAutofit fontScale="90000"/>
          </a:bodyPr>
          <a:lstStyle/>
          <a:p>
            <a:r>
              <a:rPr lang="en-US" dirty="0">
                <a:solidFill>
                  <a:srgbClr val="FFFFFF">
                    <a:lumMod val="65000"/>
                  </a:srgbClr>
                </a:solidFill>
              </a:rPr>
              <a:t>TA Software Configuration: Duxbury Braille Translator</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15</a:t>
            </a:fld>
            <a:endParaRPr lang="en-US" dirty="0"/>
          </a:p>
        </p:txBody>
      </p:sp>
      <p:pic>
        <p:nvPicPr>
          <p:cNvPr id="6" name="Picture 5">
            <a:extLst>
              <a:ext uri="{FF2B5EF4-FFF2-40B4-BE49-F238E27FC236}">
                <a16:creationId xmlns:a16="http://schemas.microsoft.com/office/drawing/2014/main" id="{0762F5BA-81AB-4AB9-A427-343E9D0A1427}"/>
              </a:ext>
            </a:extLst>
          </p:cNvPr>
          <p:cNvPicPr/>
          <p:nvPr/>
        </p:nvPicPr>
        <p:blipFill>
          <a:blip r:embed="rId4">
            <a:extLst>
              <a:ext uri="{28A0092B-C50C-407E-A947-70E740481C1C}">
                <a14:useLocalDpi xmlns:a14="http://schemas.microsoft.com/office/drawing/2010/main" val="0"/>
              </a:ext>
            </a:extLst>
          </a:blip>
          <a:stretch>
            <a:fillRect/>
          </a:stretch>
        </p:blipFill>
        <p:spPr>
          <a:xfrm>
            <a:off x="7181850" y="2339864"/>
            <a:ext cx="4324350" cy="2840673"/>
          </a:xfrm>
          <a:prstGeom prst="rect">
            <a:avLst/>
          </a:prstGeom>
        </p:spPr>
      </p:pic>
    </p:spTree>
    <p:custDataLst>
      <p:tags r:id="rId1"/>
    </p:custDataLst>
    <p:extLst>
      <p:ext uri="{BB962C8B-B14F-4D97-AF65-F5344CB8AC3E}">
        <p14:creationId xmlns:p14="http://schemas.microsoft.com/office/powerpoint/2010/main" val="20486445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685801" y="1447800"/>
            <a:ext cx="6609522" cy="3732737"/>
          </a:xfrm>
        </p:spPr>
        <p:txBody>
          <a:bodyPr/>
          <a:lstStyle/>
          <a:p>
            <a:pPr marL="0" lvl="1" indent="0">
              <a:buNone/>
            </a:pPr>
            <a:r>
              <a:rPr lang="en-US" sz="2400" dirty="0"/>
              <a:t>If the Import File window appears, </a:t>
            </a:r>
          </a:p>
          <a:p>
            <a:pPr marL="457200" lvl="1" indent="-457200">
              <a:buFont typeface="+mj-lt"/>
              <a:buAutoNum type="arabicPeriod" startAt="7"/>
            </a:pPr>
            <a:r>
              <a:rPr lang="en-US" sz="2400" dirty="0"/>
              <a:t>Set the Template to either </a:t>
            </a:r>
            <a:r>
              <a:rPr lang="en-US" sz="2400" b="1" dirty="0"/>
              <a:t>English (American) – Standard Literary Format </a:t>
            </a:r>
            <a:r>
              <a:rPr lang="en-US" sz="2400" dirty="0"/>
              <a:t>(for Duxbury 11.2 or earlier) or </a:t>
            </a:r>
            <a:r>
              <a:rPr lang="en-US" sz="2400" b="1" dirty="0"/>
              <a:t>English (BANA Pre-UEB) – Literary Format </a:t>
            </a:r>
            <a:r>
              <a:rPr lang="en-US" sz="2400" dirty="0"/>
              <a:t>(for Duxbury 11.3 or later). </a:t>
            </a:r>
          </a:p>
          <a:p>
            <a:pPr marL="457200" lvl="1" indent="-457200">
              <a:buFont typeface="+mj-lt"/>
              <a:buAutoNum type="arabicPeriod" startAt="7"/>
            </a:pPr>
            <a:r>
              <a:rPr lang="en-US" sz="2400" dirty="0"/>
              <a:t>Set the Import Filter to </a:t>
            </a:r>
            <a:r>
              <a:rPr lang="en-US" sz="2400" b="1" dirty="0"/>
              <a:t>Formatted Braille</a:t>
            </a:r>
            <a:r>
              <a:rPr lang="en-US" sz="2400" dirty="0"/>
              <a:t>.</a:t>
            </a:r>
          </a:p>
          <a:p>
            <a:pPr marL="457200" lvl="1" indent="-457200">
              <a:buFont typeface="+mj-lt"/>
              <a:buAutoNum type="arabicPeriod" startAt="7"/>
            </a:pPr>
            <a:r>
              <a:rPr lang="en-US" sz="2400" dirty="0"/>
              <a:t>Click </a:t>
            </a:r>
            <a:r>
              <a:rPr lang="en-US" sz="2400" b="1" dirty="0"/>
              <a:t>OK </a:t>
            </a:r>
            <a:r>
              <a:rPr lang="en-US" sz="2400" dirty="0"/>
              <a:t>to continue.</a:t>
            </a:r>
          </a:p>
        </p:txBody>
      </p:sp>
      <p:sp>
        <p:nvSpPr>
          <p:cNvPr id="3" name="Title 2"/>
          <p:cNvSpPr>
            <a:spLocks noGrp="1"/>
          </p:cNvSpPr>
          <p:nvPr>
            <p:ph type="title"/>
          </p:nvPr>
        </p:nvSpPr>
        <p:spPr/>
        <p:txBody>
          <a:bodyPr>
            <a:normAutofit fontScale="90000"/>
          </a:bodyPr>
          <a:lstStyle/>
          <a:p>
            <a:r>
              <a:rPr lang="en-US" dirty="0">
                <a:solidFill>
                  <a:srgbClr val="FFFFFF">
                    <a:lumMod val="65000"/>
                  </a:srgbClr>
                </a:solidFill>
              </a:rPr>
              <a:t>TA Software Configuration: Duxbury Braille Translator</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16</a:t>
            </a:fld>
            <a:endParaRPr lang="en-US" dirty="0"/>
          </a:p>
        </p:txBody>
      </p:sp>
      <p:grpSp>
        <p:nvGrpSpPr>
          <p:cNvPr id="6" name="Group 5">
            <a:extLst>
              <a:ext uri="{FF2B5EF4-FFF2-40B4-BE49-F238E27FC236}">
                <a16:creationId xmlns:a16="http://schemas.microsoft.com/office/drawing/2014/main" id="{3A20A168-1F54-4AFF-8B12-22E6A0C8EE97}"/>
              </a:ext>
            </a:extLst>
          </p:cNvPr>
          <p:cNvGrpSpPr/>
          <p:nvPr/>
        </p:nvGrpSpPr>
        <p:grpSpPr>
          <a:xfrm>
            <a:off x="7315336" y="1447800"/>
            <a:ext cx="4190863" cy="4654826"/>
            <a:chOff x="7709867" y="1447800"/>
            <a:chExt cx="3517900" cy="3917975"/>
          </a:xfrm>
        </p:grpSpPr>
        <p:pic>
          <p:nvPicPr>
            <p:cNvPr id="4098" name="Picture 2" descr="H:\Assessment\Communications\Braille PPT\Braille TA Training\screenshots\duxbury import dialo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867" y="1447800"/>
              <a:ext cx="3517900" cy="391797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ight Arrow 14">
              <a:extLst>
                <a:ext uri="{FF2B5EF4-FFF2-40B4-BE49-F238E27FC236}">
                  <a16:creationId xmlns:a16="http://schemas.microsoft.com/office/drawing/2014/main" id="{8A9FE958-6CC9-47B0-85F9-C97F4361FA93}"/>
                </a:ext>
              </a:extLst>
            </p:cNvPr>
            <p:cNvSpPr/>
            <p:nvPr/>
          </p:nvSpPr>
          <p:spPr>
            <a:xfrm rot="10800000">
              <a:off x="10252337" y="1997444"/>
              <a:ext cx="975430" cy="4582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8C9AFE11-F4C5-4A2A-B1B3-0341F6D00096}"/>
                </a:ext>
              </a:extLst>
            </p:cNvPr>
            <p:cNvSpPr/>
            <p:nvPr/>
          </p:nvSpPr>
          <p:spPr>
            <a:xfrm>
              <a:off x="9706976" y="5059516"/>
              <a:ext cx="735495" cy="2226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4606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685800" y="1390650"/>
            <a:ext cx="6172200" cy="5467350"/>
          </a:xfrm>
        </p:spPr>
        <p:txBody>
          <a:bodyPr/>
          <a:lstStyle/>
          <a:p>
            <a:pPr marL="457200" lvl="0" indent="-457200">
              <a:buFont typeface="+mj-lt"/>
              <a:buAutoNum type="arabicPeriod" startAt="10"/>
            </a:pPr>
            <a:r>
              <a:rPr lang="en-US" dirty="0"/>
              <a:t>In the </a:t>
            </a:r>
            <a:r>
              <a:rPr lang="en-US" b="1" i="1" dirty="0"/>
              <a:t>Duxbury Braille Translator</a:t>
            </a:r>
            <a:r>
              <a:rPr lang="en-US" dirty="0"/>
              <a:t> window, go to </a:t>
            </a:r>
            <a:r>
              <a:rPr lang="en-US" b="1" dirty="0"/>
              <a:t>Global</a:t>
            </a:r>
            <a:r>
              <a:rPr lang="en-US" dirty="0"/>
              <a:t> &gt; </a:t>
            </a:r>
            <a:r>
              <a:rPr lang="en-US" b="1" dirty="0"/>
              <a:t>Embosser Setup</a:t>
            </a:r>
            <a:r>
              <a:rPr lang="en-US" dirty="0"/>
              <a:t>. The </a:t>
            </a:r>
            <a:r>
              <a:rPr lang="en-US" b="1" i="1" dirty="0"/>
              <a:t>Global: Embosser Setup </a:t>
            </a:r>
            <a:r>
              <a:rPr lang="en-US" dirty="0"/>
              <a:t>window appears. </a:t>
            </a:r>
          </a:p>
          <a:p>
            <a:pPr marL="342900" lvl="1" indent="-342900">
              <a:buFont typeface="+mj-lt"/>
              <a:buAutoNum type="arabicPeriod" startAt="10"/>
            </a:pPr>
            <a:endParaRPr lang="en-US" dirty="0"/>
          </a:p>
        </p:txBody>
      </p:sp>
      <p:sp>
        <p:nvSpPr>
          <p:cNvPr id="3" name="Title 2"/>
          <p:cNvSpPr>
            <a:spLocks noGrp="1"/>
          </p:cNvSpPr>
          <p:nvPr>
            <p:ph type="title"/>
          </p:nvPr>
        </p:nvSpPr>
        <p:spPr/>
        <p:txBody>
          <a:bodyPr>
            <a:normAutofit fontScale="90000"/>
          </a:bodyPr>
          <a:lstStyle/>
          <a:p>
            <a:r>
              <a:rPr lang="en-US" dirty="0">
                <a:solidFill>
                  <a:srgbClr val="FFFFFF">
                    <a:lumMod val="65000"/>
                  </a:srgbClr>
                </a:solidFill>
              </a:rPr>
              <a:t>TA Software Configuration: Duxbury Braille Translator</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17</a:t>
            </a:fld>
            <a:endParaRPr lang="en-US" dirty="0"/>
          </a:p>
        </p:txBody>
      </p:sp>
      <p:grpSp>
        <p:nvGrpSpPr>
          <p:cNvPr id="2" name="Group 1">
            <a:extLst>
              <a:ext uri="{FF2B5EF4-FFF2-40B4-BE49-F238E27FC236}">
                <a16:creationId xmlns:a16="http://schemas.microsoft.com/office/drawing/2014/main" id="{38B51DCD-981B-4D9E-818A-52C5A8B63846}"/>
              </a:ext>
            </a:extLst>
          </p:cNvPr>
          <p:cNvGrpSpPr/>
          <p:nvPr/>
        </p:nvGrpSpPr>
        <p:grpSpPr>
          <a:xfrm>
            <a:off x="7112869" y="1631402"/>
            <a:ext cx="4881047" cy="3595195"/>
            <a:chOff x="3836504" y="2699118"/>
            <a:chExt cx="4881047" cy="3595195"/>
          </a:xfrm>
        </p:grpSpPr>
        <p:grpSp>
          <p:nvGrpSpPr>
            <p:cNvPr id="5" name="Group 4"/>
            <p:cNvGrpSpPr/>
            <p:nvPr/>
          </p:nvGrpSpPr>
          <p:grpSpPr>
            <a:xfrm>
              <a:off x="3836504" y="2699118"/>
              <a:ext cx="4881047" cy="3595195"/>
              <a:chOff x="4572000" y="1983501"/>
              <a:chExt cx="4210235" cy="2989076"/>
            </a:xfrm>
            <a:solidFill>
              <a:srgbClr val="FF0000"/>
            </a:solidFill>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3501"/>
                <a:ext cx="3959352" cy="2989076"/>
              </a:xfrm>
              <a:prstGeom prst="rect">
                <a:avLst/>
              </a:prstGeom>
              <a:grpFill/>
              <a:ln>
                <a:solidFill>
                  <a:schemeClr val="tx1">
                    <a:lumMod val="50000"/>
                    <a:lumOff val="50000"/>
                  </a:schemeClr>
                </a:solidFill>
              </a:ln>
              <a:effectLst>
                <a:outerShdw blurRad="292100" dist="139700" dir="2700000" algn="tl" rotWithShape="0">
                  <a:srgbClr val="333333">
                    <a:alpha val="65000"/>
                  </a:srgbClr>
                </a:outerShdw>
              </a:effectLst>
              <a:extLst/>
            </p:spPr>
          </p:pic>
          <p:sp>
            <p:nvSpPr>
              <p:cNvPr id="10" name="Right Arrow 9"/>
              <p:cNvSpPr/>
              <p:nvPr/>
            </p:nvSpPr>
            <p:spPr>
              <a:xfrm rot="10800000">
                <a:off x="7940860" y="2304801"/>
                <a:ext cx="841375" cy="381000"/>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5" name="Right Arrow 14"/>
            <p:cNvSpPr/>
            <p:nvPr/>
          </p:nvSpPr>
          <p:spPr>
            <a:xfrm rot="10800000">
              <a:off x="5406806" y="3199871"/>
              <a:ext cx="975430" cy="4582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614589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099" y="1524000"/>
            <a:ext cx="5391150" cy="38100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Content Placeholder 1">
            <a:extLst>
              <a:ext uri="{FF2B5EF4-FFF2-40B4-BE49-F238E27FC236}">
                <a16:creationId xmlns:a16="http://schemas.microsoft.com/office/drawing/2014/main" id="{DC2B97C6-84C6-4207-AB2F-02FAB9C23A4A}"/>
              </a:ext>
            </a:extLst>
          </p:cNvPr>
          <p:cNvSpPr>
            <a:spLocks noGrp="1"/>
          </p:cNvSpPr>
          <p:nvPr>
            <p:ph idx="1"/>
          </p:nvPr>
        </p:nvSpPr>
        <p:spPr>
          <a:xfrm>
            <a:off x="539751" y="1447800"/>
            <a:ext cx="4737100" cy="4857750"/>
          </a:xfrm>
        </p:spPr>
        <p:txBody>
          <a:bodyPr/>
          <a:lstStyle/>
          <a:p>
            <a:pPr marL="457200" lvl="0" indent="-457200">
              <a:buFont typeface="+mj-lt"/>
              <a:buAutoNum type="arabicPeriod" startAt="11"/>
            </a:pPr>
            <a:r>
              <a:rPr lang="en-US" dirty="0"/>
              <a:t>To add a new embosser, </a:t>
            </a:r>
          </a:p>
          <a:p>
            <a:pPr marL="687388" lvl="1" indent="-457200">
              <a:buFont typeface="+mj-lt"/>
              <a:buAutoNum type="alphaLcPeriod"/>
            </a:pPr>
            <a:r>
              <a:rPr lang="en-US" sz="2000" dirty="0"/>
              <a:t>Click </a:t>
            </a:r>
            <a:r>
              <a:rPr lang="en-US" sz="2000" b="1" dirty="0"/>
              <a:t>New</a:t>
            </a:r>
            <a:r>
              <a:rPr lang="en-US" sz="2000" dirty="0"/>
              <a:t>. The </a:t>
            </a:r>
            <a:r>
              <a:rPr lang="en-US" sz="2000" b="1" i="1" dirty="0"/>
              <a:t>Embosser Setup – Untitled Configuration</a:t>
            </a:r>
            <a:r>
              <a:rPr lang="en-US" sz="2000" dirty="0"/>
              <a:t> window appears.</a:t>
            </a:r>
          </a:p>
          <a:p>
            <a:pPr marL="687388" lvl="1" indent="-457200">
              <a:buFont typeface="+mj-lt"/>
              <a:buAutoNum type="alphaLcPeriod"/>
            </a:pPr>
            <a:r>
              <a:rPr lang="en-US" sz="2000" dirty="0"/>
              <a:t>From the </a:t>
            </a:r>
            <a:r>
              <a:rPr lang="en-US" sz="2000" b="1" dirty="0"/>
              <a:t>Embosser Model</a:t>
            </a:r>
            <a:r>
              <a:rPr lang="en-US" sz="2000" dirty="0"/>
              <a:t> drop-down list, select the embosser type.</a:t>
            </a:r>
          </a:p>
          <a:p>
            <a:pPr marL="687388" lvl="1" indent="-457200">
              <a:buFont typeface="+mj-lt"/>
              <a:buAutoNum type="alphaLcPeriod"/>
            </a:pPr>
            <a:r>
              <a:rPr lang="en-US" sz="2000" dirty="0"/>
              <a:t>From the </a:t>
            </a:r>
            <a:r>
              <a:rPr lang="en-US" sz="2000" b="1" dirty="0"/>
              <a:t>Send to Printer</a:t>
            </a:r>
            <a:r>
              <a:rPr lang="en-US" sz="2000" dirty="0"/>
              <a:t> drop-down list, select the embosser’s name and click </a:t>
            </a:r>
            <a:r>
              <a:rPr lang="en-US" sz="2000" b="1" dirty="0"/>
              <a:t>OK</a:t>
            </a:r>
            <a:r>
              <a:rPr lang="en-US" sz="2000" dirty="0"/>
              <a:t>.</a:t>
            </a:r>
          </a:p>
          <a:p>
            <a:pPr marL="687388" lvl="1" indent="-457200">
              <a:buFont typeface="+mj-lt"/>
              <a:buAutoNum type="alphaLcPeriod"/>
            </a:pPr>
            <a:r>
              <a:rPr lang="en-US" sz="2000" dirty="0"/>
              <a:t>In the </a:t>
            </a:r>
            <a:r>
              <a:rPr lang="en-US" sz="2000" b="1" i="1" dirty="0"/>
              <a:t>Global: Embosser Setup </a:t>
            </a:r>
            <a:r>
              <a:rPr lang="en-US" sz="2000" dirty="0"/>
              <a:t>window, click </a:t>
            </a:r>
            <a:r>
              <a:rPr lang="en-US" sz="2000" b="1" dirty="0"/>
              <a:t>OK</a:t>
            </a:r>
            <a:r>
              <a:rPr lang="en-US" dirty="0"/>
              <a:t>.</a:t>
            </a:r>
          </a:p>
        </p:txBody>
      </p:sp>
      <p:sp>
        <p:nvSpPr>
          <p:cNvPr id="3" name="Title 2"/>
          <p:cNvSpPr>
            <a:spLocks noGrp="1"/>
          </p:cNvSpPr>
          <p:nvPr>
            <p:ph type="title"/>
          </p:nvPr>
        </p:nvSpPr>
        <p:spPr/>
        <p:txBody>
          <a:bodyPr>
            <a:normAutofit fontScale="90000"/>
          </a:bodyPr>
          <a:lstStyle/>
          <a:p>
            <a:r>
              <a:rPr lang="en-US" dirty="0">
                <a:solidFill>
                  <a:srgbClr val="FFFFFF">
                    <a:lumMod val="65000"/>
                  </a:srgbClr>
                </a:solidFill>
              </a:rPr>
              <a:t>TA Software Configuration: Duxbury Braille Translator</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18</a:t>
            </a:fld>
            <a:endParaRPr lang="en-US" dirty="0"/>
          </a:p>
        </p:txBody>
      </p:sp>
      <p:sp>
        <p:nvSpPr>
          <p:cNvPr id="7" name="Right Arrow 6"/>
          <p:cNvSpPr/>
          <p:nvPr/>
        </p:nvSpPr>
        <p:spPr>
          <a:xfrm>
            <a:off x="5419725" y="1914856"/>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ight Arrow 7"/>
          <p:cNvSpPr/>
          <p:nvPr/>
        </p:nvSpPr>
        <p:spPr>
          <a:xfrm>
            <a:off x="5419725" y="2829256"/>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672704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685801" y="1447800"/>
            <a:ext cx="5893904" cy="3732737"/>
          </a:xfrm>
        </p:spPr>
        <p:txBody>
          <a:bodyPr/>
          <a:lstStyle/>
          <a:p>
            <a:pPr marL="457200" lvl="1" indent="-457200">
              <a:buFont typeface="+mj-lt"/>
              <a:buAutoNum type="arabicPeriod" startAt="12"/>
            </a:pPr>
            <a:r>
              <a:rPr lang="en-US" sz="2400" dirty="0"/>
              <a:t>Once you have selected your braille embosser in the </a:t>
            </a:r>
            <a:r>
              <a:rPr lang="en-US" sz="2400" dirty="0" err="1"/>
              <a:t>Brailler</a:t>
            </a:r>
            <a:r>
              <a:rPr lang="en-US" sz="2400" dirty="0"/>
              <a:t> Device list, adjust the </a:t>
            </a:r>
            <a:r>
              <a:rPr lang="en-US" sz="2400" b="1" dirty="0"/>
              <a:t>Desired Braille Document Formatting </a:t>
            </a:r>
            <a:r>
              <a:rPr lang="en-US" sz="2400" dirty="0"/>
              <a:t>settings to those shown here.</a:t>
            </a:r>
          </a:p>
          <a:p>
            <a:pPr marL="457200" lvl="1" indent="-457200">
              <a:buFont typeface="+mj-lt"/>
              <a:buAutoNum type="arabicPeriod" startAt="12"/>
            </a:pPr>
            <a:r>
              <a:rPr lang="en-US" sz="2400" dirty="0">
                <a:solidFill>
                  <a:srgbClr val="4E76A0">
                    <a:lumMod val="75000"/>
                  </a:srgbClr>
                </a:solidFill>
              </a:rPr>
              <a:t>Click </a:t>
            </a:r>
            <a:r>
              <a:rPr lang="en-US" sz="2400" b="1" dirty="0">
                <a:solidFill>
                  <a:srgbClr val="4E76A0">
                    <a:lumMod val="75000"/>
                  </a:srgbClr>
                </a:solidFill>
              </a:rPr>
              <a:t>OK</a:t>
            </a:r>
            <a:r>
              <a:rPr lang="en-US" sz="2400" dirty="0">
                <a:solidFill>
                  <a:srgbClr val="4E76A0">
                    <a:lumMod val="75000"/>
                  </a:srgbClr>
                </a:solidFill>
              </a:rPr>
              <a:t> when done.</a:t>
            </a:r>
            <a:endParaRPr lang="en-US" sz="2400" dirty="0"/>
          </a:p>
        </p:txBody>
      </p:sp>
      <p:sp>
        <p:nvSpPr>
          <p:cNvPr id="3" name="Title 2"/>
          <p:cNvSpPr>
            <a:spLocks noGrp="1"/>
          </p:cNvSpPr>
          <p:nvPr>
            <p:ph type="title"/>
          </p:nvPr>
        </p:nvSpPr>
        <p:spPr/>
        <p:txBody>
          <a:bodyPr>
            <a:normAutofit fontScale="90000"/>
          </a:bodyPr>
          <a:lstStyle/>
          <a:p>
            <a:r>
              <a:rPr lang="en-US" dirty="0">
                <a:solidFill>
                  <a:srgbClr val="FFFFFF">
                    <a:lumMod val="65000"/>
                  </a:srgbClr>
                </a:solidFill>
              </a:rPr>
              <a:t>TA Software Configuration: Duxbury Braille Translator</a:t>
            </a: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19</a:t>
            </a:fld>
            <a:endParaRPr lang="en-US" dirty="0"/>
          </a:p>
        </p:txBody>
      </p:sp>
      <p:pic>
        <p:nvPicPr>
          <p:cNvPr id="8" name="Picture 7">
            <a:extLst>
              <a:ext uri="{FF2B5EF4-FFF2-40B4-BE49-F238E27FC236}">
                <a16:creationId xmlns:a16="http://schemas.microsoft.com/office/drawing/2014/main" id="{154B00F0-32D7-47CC-94A1-F4AA5BF63E14}"/>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553776" y="1447800"/>
            <a:ext cx="5098473" cy="3732736"/>
          </a:xfrm>
          <a:prstGeom prst="rect">
            <a:avLst/>
          </a:prstGeom>
          <a:noFill/>
          <a:ln w="9525">
            <a:noFill/>
            <a:miter lim="800000"/>
            <a:headEnd/>
            <a:tailEnd/>
          </a:ln>
        </p:spPr>
      </p:pic>
      <p:sp>
        <p:nvSpPr>
          <p:cNvPr id="6" name="Rectangle 5">
            <a:extLst>
              <a:ext uri="{FF2B5EF4-FFF2-40B4-BE49-F238E27FC236}">
                <a16:creationId xmlns:a16="http://schemas.microsoft.com/office/drawing/2014/main" id="{64238AAE-0670-4262-B472-22CF9E90A9D2}"/>
              </a:ext>
            </a:extLst>
          </p:cNvPr>
          <p:cNvSpPr/>
          <p:nvPr/>
        </p:nvSpPr>
        <p:spPr>
          <a:xfrm>
            <a:off x="6558923" y="2867891"/>
            <a:ext cx="5072544" cy="2271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3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799" y="1562631"/>
            <a:ext cx="10966449" cy="3732737"/>
          </a:xfrm>
        </p:spPr>
        <p:txBody>
          <a:bodyPr/>
          <a:lstStyle/>
          <a:p>
            <a:r>
              <a:rPr lang="en-US" sz="2800" dirty="0"/>
              <a:t>After viewing this presentation, you should be able to:</a:t>
            </a:r>
          </a:p>
          <a:p>
            <a:pPr marL="237744" lvl="1" indent="-237744"/>
            <a:r>
              <a:rPr lang="en-US" sz="2400" dirty="0"/>
              <a:t>Check that required devices and software for testing with Braille are in place</a:t>
            </a:r>
          </a:p>
          <a:p>
            <a:pPr marL="237744" lvl="1" indent="-237744"/>
            <a:r>
              <a:rPr lang="en-US" sz="2400" dirty="0"/>
              <a:t>Confirm that required hardware and software have been set up and configured</a:t>
            </a:r>
          </a:p>
          <a:p>
            <a:pPr marL="237744" lvl="1" indent="-237744"/>
            <a:r>
              <a:rPr lang="en-US" sz="2400" dirty="0"/>
              <a:t>Administer tests to students using Braille</a:t>
            </a:r>
          </a:p>
          <a:p>
            <a:pPr marL="237744" lvl="1" indent="-237744"/>
            <a:r>
              <a:rPr lang="en-US" sz="2400" dirty="0"/>
              <a:t>Correctly handle emboss requests during testing</a:t>
            </a:r>
          </a:p>
          <a:p>
            <a:pPr marL="237744" lvl="1" indent="-237744"/>
            <a:r>
              <a:rPr lang="en-US" sz="2400" dirty="0"/>
              <a:t>Understand how students using Braille sign in to the Student Testing Site and respond to test items</a:t>
            </a:r>
          </a:p>
        </p:txBody>
      </p:sp>
      <p:sp>
        <p:nvSpPr>
          <p:cNvPr id="3" name="Title 2"/>
          <p:cNvSpPr>
            <a:spLocks noGrp="1"/>
          </p:cNvSpPr>
          <p:nvPr>
            <p:ph type="title"/>
          </p:nvPr>
        </p:nvSpPr>
        <p:spPr/>
        <p:txBody>
          <a:bodyPr/>
          <a:lstStyle/>
          <a:p>
            <a:r>
              <a:rPr lang="en-US" dirty="0"/>
              <a:t>Objectives</a:t>
            </a:r>
          </a:p>
        </p:txBody>
      </p:sp>
      <p:sp>
        <p:nvSpPr>
          <p:cNvPr id="4" name="Slide Number Placeholder 3"/>
          <p:cNvSpPr>
            <a:spLocks noGrp="1"/>
          </p:cNvSpPr>
          <p:nvPr>
            <p:ph type="sldNum" sz="quarter" idx="10"/>
          </p:nvPr>
        </p:nvSpPr>
        <p:spPr>
          <a:xfrm>
            <a:off x="11812435" y="6507316"/>
            <a:ext cx="70532" cy="153888"/>
          </a:xfrm>
        </p:spPr>
        <p:txBody>
          <a:bodyPr/>
          <a:lstStyle/>
          <a:p>
            <a:pPr algn="r"/>
            <a:fld id="{F3477EC8-074D-41C4-94AE-E9EA7CEEA348}" type="slidenum">
              <a:rPr lang="en-US" smtClean="0"/>
              <a:pPr algn="r"/>
              <a:t>2</a:t>
            </a:fld>
            <a:endParaRPr lang="en-US" dirty="0"/>
          </a:p>
        </p:txBody>
      </p:sp>
    </p:spTree>
    <p:extLst>
      <p:ext uri="{BB962C8B-B14F-4D97-AF65-F5344CB8AC3E}">
        <p14:creationId xmlns:p14="http://schemas.microsoft.com/office/powerpoint/2010/main" val="2221901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C7976-1405-43FF-9FB2-E5636B7384DD}"/>
              </a:ext>
            </a:extLst>
          </p:cNvPr>
          <p:cNvSpPr>
            <a:spLocks noGrp="1"/>
          </p:cNvSpPr>
          <p:nvPr>
            <p:ph idx="1"/>
          </p:nvPr>
        </p:nvSpPr>
        <p:spPr>
          <a:xfrm>
            <a:off x="685800" y="1447800"/>
            <a:ext cx="10966449" cy="6241473"/>
          </a:xfrm>
        </p:spPr>
        <p:txBody>
          <a:bodyPr/>
          <a:lstStyle/>
          <a:p>
            <a:pPr marL="514350" lvl="1" indent="-514350">
              <a:buFont typeface="+mj-lt"/>
              <a:buAutoNum type="arabicPeriod" startAt="14"/>
              <a:defRPr/>
            </a:pPr>
            <a:r>
              <a:rPr lang="en-US" sz="2400" dirty="0"/>
              <a:t>You will return to the </a:t>
            </a:r>
            <a:r>
              <a:rPr lang="en-US" sz="2400" b="1" dirty="0"/>
              <a:t>Duxbury Braille Translator </a:t>
            </a:r>
            <a:r>
              <a:rPr lang="en-US" sz="2400" dirty="0"/>
              <a:t>window.</a:t>
            </a:r>
          </a:p>
          <a:p>
            <a:pPr marL="749300" lvl="2" indent="-514350">
              <a:defRPr/>
            </a:pPr>
            <a:r>
              <a:rPr lang="en-US" sz="1800" dirty="0"/>
              <a:t>Go to </a:t>
            </a:r>
            <a:r>
              <a:rPr lang="en-US" sz="1800" b="1" dirty="0"/>
              <a:t>Global</a:t>
            </a:r>
            <a:r>
              <a:rPr lang="en-US" sz="1800" dirty="0"/>
              <a:t> &gt; </a:t>
            </a:r>
            <a:r>
              <a:rPr lang="en-US" sz="1800" b="1" dirty="0"/>
              <a:t>Formatted Braille Importer</a:t>
            </a:r>
            <a:r>
              <a:rPr lang="en-US" sz="1800" dirty="0"/>
              <a:t>. </a:t>
            </a:r>
          </a:p>
          <a:p>
            <a:pPr marL="749300" lvl="2" indent="-514350">
              <a:defRPr/>
            </a:pPr>
            <a:r>
              <a:rPr lang="en-US" sz="1800" dirty="0"/>
              <a:t>In the </a:t>
            </a:r>
            <a:r>
              <a:rPr lang="en-US" sz="1800" b="1" i="1" dirty="0"/>
              <a:t>Global: Formatted Braille Importer</a:t>
            </a:r>
            <a:r>
              <a:rPr lang="en-US" sz="1800" dirty="0"/>
              <a:t> window that appears, mark the </a:t>
            </a:r>
            <a:r>
              <a:rPr lang="en-US" sz="1800" b="1" dirty="0"/>
              <a:t>Read formatted Braille without interpretation </a:t>
            </a:r>
            <a:r>
              <a:rPr lang="en-US" sz="1800" dirty="0"/>
              <a:t>checkbox and click </a:t>
            </a:r>
            <a:r>
              <a:rPr lang="en-US" sz="1800" b="1" dirty="0"/>
              <a:t>OK</a:t>
            </a:r>
            <a:r>
              <a:rPr lang="en-US" sz="1800" dirty="0"/>
              <a:t>.</a:t>
            </a:r>
            <a:endParaRPr lang="en-US" sz="2000" dirty="0"/>
          </a:p>
          <a:p>
            <a:pPr marL="514350" lvl="1" indent="-514350">
              <a:buFont typeface="+mj-lt"/>
              <a:buAutoNum type="arabicPeriod" startAt="14"/>
              <a:defRPr/>
            </a:pPr>
            <a:r>
              <a:rPr lang="en-US" sz="2400" dirty="0"/>
              <a:t>Select </a:t>
            </a:r>
            <a:r>
              <a:rPr lang="en-US" sz="2400" b="1" dirty="0"/>
              <a:t>File &gt; Emboss</a:t>
            </a:r>
            <a:r>
              <a:rPr lang="en-US" sz="2400" dirty="0"/>
              <a:t>. The </a:t>
            </a:r>
            <a:r>
              <a:rPr lang="en-US" sz="2400" b="1" dirty="0"/>
              <a:t>File: Emboss </a:t>
            </a:r>
            <a:r>
              <a:rPr lang="en-US" sz="2400" dirty="0"/>
              <a:t>window appears.</a:t>
            </a:r>
          </a:p>
          <a:p>
            <a:pPr marL="514350" lvl="1" indent="-514350">
              <a:buFont typeface="+mj-lt"/>
              <a:buAutoNum type="arabicPeriod" startAt="14"/>
              <a:defRPr/>
            </a:pPr>
            <a:r>
              <a:rPr lang="en-US" sz="2400" dirty="0"/>
              <a:t>Ensure that only one copy is being embossed, the page range is set to </a:t>
            </a:r>
            <a:r>
              <a:rPr lang="en-US" sz="2400" b="1" dirty="0"/>
              <a:t>All</a:t>
            </a:r>
            <a:r>
              <a:rPr lang="en-US" sz="2400" dirty="0"/>
              <a:t>, and the </a:t>
            </a:r>
            <a:r>
              <a:rPr lang="en-US" sz="2400" dirty="0" err="1"/>
              <a:t>Brailler</a:t>
            </a:r>
            <a:r>
              <a:rPr lang="en-US" sz="2400" dirty="0"/>
              <a:t> Device is set to the ViewPlus embosser you wish to use.</a:t>
            </a:r>
          </a:p>
          <a:p>
            <a:pPr marL="514350" lvl="1" indent="-514350">
              <a:buFont typeface="+mj-lt"/>
              <a:buAutoNum type="arabicPeriod" startAt="14"/>
              <a:defRPr/>
            </a:pPr>
            <a:r>
              <a:rPr lang="en-US" sz="2400" dirty="0"/>
              <a:t>Click </a:t>
            </a:r>
            <a:r>
              <a:rPr lang="en-US" sz="2400" b="1" dirty="0"/>
              <a:t>OK </a:t>
            </a:r>
            <a:r>
              <a:rPr lang="en-US" sz="2400" dirty="0"/>
              <a:t>to emboss.</a:t>
            </a:r>
          </a:p>
          <a:p>
            <a:pPr marL="514350" lvl="1" indent="-514350">
              <a:buFont typeface="+mj-lt"/>
              <a:buAutoNum type="arabicPeriod" startAt="14"/>
              <a:defRPr/>
            </a:pPr>
            <a:r>
              <a:rPr lang="en-US" sz="2400" dirty="0"/>
              <a:t>Confirm that the embossed braille output is correct and that no braille</a:t>
            </a:r>
            <a:br>
              <a:rPr lang="en-US" sz="2400" dirty="0"/>
            </a:br>
            <a:r>
              <a:rPr lang="en-US" sz="2400" dirty="0"/>
              <a:t>text is cut off or printed beyond the edge of the page. If it is correct,</a:t>
            </a:r>
            <a:br>
              <a:rPr lang="en-US" sz="2400" dirty="0"/>
            </a:br>
            <a:r>
              <a:rPr lang="en-US" sz="2400" dirty="0"/>
              <a:t>then you are ready to print BRF files.</a:t>
            </a:r>
            <a:endParaRPr lang="en-US" sz="2000" b="1" dirty="0"/>
          </a:p>
          <a:p>
            <a:endParaRPr lang="en-US" sz="2800" dirty="0"/>
          </a:p>
        </p:txBody>
      </p:sp>
      <p:sp>
        <p:nvSpPr>
          <p:cNvPr id="30725" name="Title 1"/>
          <p:cNvSpPr>
            <a:spLocks noGrp="1"/>
          </p:cNvSpPr>
          <p:nvPr>
            <p:ph type="title"/>
          </p:nvPr>
        </p:nvSpPr>
        <p:spPr/>
        <p:txBody>
          <a:bodyPr>
            <a:normAutofit fontScale="90000"/>
          </a:bodyPr>
          <a:lstStyle/>
          <a:p>
            <a:r>
              <a:rPr lang="en-US" dirty="0">
                <a:solidFill>
                  <a:srgbClr val="FFFFFF">
                    <a:lumMod val="65000"/>
                  </a:srgbClr>
                </a:solidFill>
              </a:rPr>
              <a:t>TA Software Configuration: Duxbury Braille Translator</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20</a:t>
            </a:fld>
            <a:endParaRPr lang="en-US" dirty="0"/>
          </a:p>
        </p:txBody>
      </p:sp>
    </p:spTree>
    <p:custDataLst>
      <p:tags r:id="rId1"/>
    </p:custDataLst>
    <p:extLst>
      <p:ext uri="{BB962C8B-B14F-4D97-AF65-F5344CB8AC3E}">
        <p14:creationId xmlns:p14="http://schemas.microsoft.com/office/powerpoint/2010/main" val="144894370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477078" y="152400"/>
            <a:ext cx="11092069" cy="1486894"/>
          </a:xfrm>
        </p:spPr>
        <p:txBody>
          <a:bodyPr>
            <a:normAutofit/>
          </a:bodyPr>
          <a:lstStyle/>
          <a:p>
            <a:r>
              <a:rPr lang="en-US" dirty="0">
                <a:solidFill>
                  <a:srgbClr val="FFFFFF">
                    <a:lumMod val="65000"/>
                  </a:srgbClr>
                </a:solidFill>
              </a:rPr>
              <a:t>Video Walkthrough: Configuring Duxbury Braille Translator</a:t>
            </a:r>
            <a:endParaRPr altLang="en-US" dirty="0"/>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21</a:t>
            </a:fld>
            <a:endParaRPr lang="en-US" dirty="0"/>
          </a:p>
        </p:txBody>
      </p:sp>
      <p:pic>
        <p:nvPicPr>
          <p:cNvPr id="3" name="Duxbury (audi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91996" y="1678496"/>
            <a:ext cx="9208008" cy="5179504"/>
          </a:xfrm>
          <a:prstGeom prst="rect">
            <a:avLst/>
          </a:prstGeom>
        </p:spPr>
      </p:pic>
    </p:spTree>
    <p:custDataLst>
      <p:tags r:id="rId1"/>
    </p:custDataLst>
    <p:extLst>
      <p:ext uri="{BB962C8B-B14F-4D97-AF65-F5344CB8AC3E}">
        <p14:creationId xmlns:p14="http://schemas.microsoft.com/office/powerpoint/2010/main" val="21906723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1447800"/>
            <a:ext cx="8293100" cy="3732737"/>
          </a:xfrm>
        </p:spPr>
        <p:txBody>
          <a:bodyPr>
            <a:normAutofit fontScale="92500" lnSpcReduction="10000"/>
          </a:bodyPr>
          <a:lstStyle/>
          <a:p>
            <a:pPr marL="233363" lvl="1" indent="-233363"/>
            <a:r>
              <a:rPr lang="en-US" sz="2600" dirty="0"/>
              <a:t>Install the following software on machines to be used by students testing with Braille:</a:t>
            </a:r>
          </a:p>
          <a:p>
            <a:pPr marL="469900" lvl="1" indent="-236538"/>
            <a:r>
              <a:rPr lang="en-US" sz="2400" dirty="0"/>
              <a:t>Secure Browser 10.4</a:t>
            </a:r>
          </a:p>
          <a:p>
            <a:pPr marL="469900" lvl="1" indent="-236538"/>
            <a:r>
              <a:rPr lang="en-US" sz="2400" dirty="0"/>
              <a:t>JAWS (version 17, 18, or 2018)</a:t>
            </a:r>
          </a:p>
          <a:p>
            <a:pPr marL="233363" lvl="1" indent="-233363"/>
            <a:r>
              <a:rPr lang="en-US" sz="2600" dirty="0"/>
              <a:t>Configuration instructions for JAWS:</a:t>
            </a:r>
          </a:p>
          <a:p>
            <a:pPr marL="560387" lvl="2" indent="-285750">
              <a:buFont typeface="Wingdings" panose="05000000000000000000" pitchFamily="2" charset="2"/>
              <a:buChar char="§"/>
            </a:pPr>
            <a:r>
              <a:rPr lang="en-US" sz="2400" dirty="0"/>
              <a:t>Configure JAWS to recognize the Secure Browser</a:t>
            </a:r>
          </a:p>
          <a:p>
            <a:pPr marL="560387" lvl="2" indent="-285750">
              <a:buFont typeface="Wingdings" panose="05000000000000000000" pitchFamily="2" charset="2"/>
              <a:buChar char="§"/>
            </a:pPr>
            <a:r>
              <a:rPr lang="en-US" sz="2400" dirty="0"/>
              <a:t>Apply JAWS settings for Contracted or Uncontracted Braille</a:t>
            </a:r>
          </a:p>
          <a:p>
            <a:pPr marL="560387" lvl="2" indent="-285750">
              <a:buFont typeface="Wingdings" panose="05000000000000000000" pitchFamily="2" charset="2"/>
              <a:buChar char="§"/>
            </a:pPr>
            <a:r>
              <a:rPr lang="en-US" sz="2400" dirty="0"/>
              <a:t>Configure JAWS to speak “dollars”</a:t>
            </a:r>
          </a:p>
          <a:p>
            <a:pPr marL="0" lvl="1" indent="0">
              <a:buNone/>
            </a:pPr>
            <a:endParaRPr lang="en-US" sz="2200" dirty="0"/>
          </a:p>
          <a:p>
            <a:pPr marL="0" lvl="1" indent="0">
              <a:buNone/>
            </a:pPr>
            <a:r>
              <a:rPr lang="en-US" sz="2200" dirty="0"/>
              <a:t>For details, see the </a:t>
            </a:r>
            <a:r>
              <a:rPr lang="en-US" sz="2200" i="1" dirty="0">
                <a:hlinkClick r:id="rId3"/>
              </a:rPr>
              <a:t>Braille Requirements and Testing Manual</a:t>
            </a:r>
            <a:r>
              <a:rPr lang="en-US" sz="2200" i="1" dirty="0"/>
              <a:t>.</a:t>
            </a:r>
          </a:p>
        </p:txBody>
      </p:sp>
      <p:sp>
        <p:nvSpPr>
          <p:cNvPr id="3" name="Title 2"/>
          <p:cNvSpPr>
            <a:spLocks noGrp="1"/>
          </p:cNvSpPr>
          <p:nvPr>
            <p:ph type="title"/>
          </p:nvPr>
        </p:nvSpPr>
        <p:spPr/>
        <p:txBody>
          <a:bodyPr/>
          <a:lstStyle/>
          <a:p>
            <a:r>
              <a:rPr lang="en-US" dirty="0"/>
              <a:t>Student Software Configuration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22</a:t>
            </a:fld>
            <a:endParaRPr lang="en-US" dirty="0"/>
          </a:p>
        </p:txBody>
      </p:sp>
    </p:spTree>
    <p:extLst>
      <p:ext uri="{BB962C8B-B14F-4D97-AF65-F5344CB8AC3E}">
        <p14:creationId xmlns:p14="http://schemas.microsoft.com/office/powerpoint/2010/main" val="1939348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33363" lvl="1" indent="-233363"/>
            <a:r>
              <a:rPr lang="en-US" sz="2400" dirty="0"/>
              <a:t>The Secure Browser is available for download on the </a:t>
            </a:r>
            <a:r>
              <a:rPr lang="en-US" sz="2400" dirty="0">
                <a:hlinkClick r:id="rId3"/>
              </a:rPr>
              <a:t>HSAP portal</a:t>
            </a:r>
            <a:r>
              <a:rPr lang="en-US" sz="2400" dirty="0"/>
              <a:t>.</a:t>
            </a:r>
          </a:p>
          <a:p>
            <a:pPr marL="233363" lvl="1" indent="-233363"/>
            <a:endParaRPr lang="en-US" sz="2400" dirty="0"/>
          </a:p>
          <a:p>
            <a:pPr marL="233363" lvl="1" indent="-233363"/>
            <a:r>
              <a:rPr lang="en-US" sz="2400" dirty="0"/>
              <a:t>JAWS is available online at: </a:t>
            </a:r>
            <a:r>
              <a:rPr lang="en-US" sz="2400" dirty="0">
                <a:hlinkClick r:id="rId4"/>
              </a:rPr>
              <a:t>http://www.freedomscientific.com/products/fs/jaws-product-page.asp</a:t>
            </a:r>
            <a:endParaRPr lang="en-US" sz="2400" dirty="0"/>
          </a:p>
        </p:txBody>
      </p:sp>
      <p:sp>
        <p:nvSpPr>
          <p:cNvPr id="3" name="Title 2"/>
          <p:cNvSpPr>
            <a:spLocks noGrp="1"/>
          </p:cNvSpPr>
          <p:nvPr>
            <p:ph type="title"/>
          </p:nvPr>
        </p:nvSpPr>
        <p:spPr/>
        <p:txBody>
          <a:bodyPr/>
          <a:lstStyle/>
          <a:p>
            <a:r>
              <a:rPr lang="en-US" dirty="0"/>
              <a:t>Student Software Configuration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23</a:t>
            </a:fld>
            <a:endParaRPr lang="en-US" dirty="0"/>
          </a:p>
        </p:txBody>
      </p:sp>
    </p:spTree>
    <p:extLst>
      <p:ext uri="{BB962C8B-B14F-4D97-AF65-F5344CB8AC3E}">
        <p14:creationId xmlns:p14="http://schemas.microsoft.com/office/powerpoint/2010/main" val="352917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06400" indent="-406400">
              <a:buFont typeface="+mj-lt"/>
              <a:buAutoNum type="arabicPeriod"/>
            </a:pPr>
            <a:r>
              <a:rPr lang="en-US" dirty="0"/>
              <a:t>Open the JAWS </a:t>
            </a:r>
            <a:r>
              <a:rPr lang="en-US" b="1" i="1" dirty="0"/>
              <a:t>ConfigNames.ini</a:t>
            </a:r>
            <a:r>
              <a:rPr lang="en-US" dirty="0"/>
              <a:t> file.</a:t>
            </a:r>
          </a:p>
          <a:p>
            <a:pPr marL="968756" lvl="1" indent="-406400">
              <a:buFont typeface="Wingdings" panose="05000000000000000000" pitchFamily="2" charset="2"/>
              <a:buChar char="§"/>
            </a:pPr>
            <a:r>
              <a:rPr lang="en-US" sz="2000" dirty="0"/>
              <a:t>Default Location: </a:t>
            </a:r>
            <a:r>
              <a:rPr lang="en-US" sz="2000" b="1" dirty="0"/>
              <a:t>Start &gt; All Programs &gt; JAWS 2018 &gt; Explore JAWS &gt; Explore Shared Settings</a:t>
            </a:r>
          </a:p>
          <a:p>
            <a:pPr marL="406400" indent="-406400">
              <a:buFont typeface="+mj-lt"/>
              <a:buAutoNum type="arabicPeriod"/>
            </a:pPr>
            <a:r>
              <a:rPr lang="en-US" dirty="0"/>
              <a:t>In the </a:t>
            </a:r>
            <a:r>
              <a:rPr lang="en-US" b="1" dirty="0"/>
              <a:t>ConfigNames.ini</a:t>
            </a:r>
            <a:r>
              <a:rPr lang="en-US" dirty="0"/>
              <a:t> file, locate the line of text containing </a:t>
            </a:r>
            <a:r>
              <a:rPr lang="en-US" dirty="0">
                <a:latin typeface="Consolas" panose="020B0609020204030204" pitchFamily="49" charset="0"/>
                <a:cs typeface="Consolas" panose="020B0609020204030204" pitchFamily="49" charset="0"/>
              </a:rPr>
              <a:t>firefox:3=</a:t>
            </a:r>
            <a:r>
              <a:rPr lang="en-US" dirty="0" err="1">
                <a:latin typeface="Consolas" panose="020B0609020204030204" pitchFamily="49" charset="0"/>
                <a:cs typeface="Consolas" panose="020B0609020204030204" pitchFamily="49" charset="0"/>
              </a:rPr>
              <a:t>firefox</a:t>
            </a:r>
            <a:endParaRPr lang="en-US" dirty="0">
              <a:latin typeface="Consolas" panose="020B0609020204030204" pitchFamily="49" charset="0"/>
              <a:cs typeface="Consolas" panose="020B0609020204030204" pitchFamily="49" charset="0"/>
            </a:endParaRPr>
          </a:p>
          <a:p>
            <a:pPr marL="406400" indent="-406400">
              <a:buFont typeface="+mj-lt"/>
              <a:buAutoNum type="arabicPeriod"/>
            </a:pPr>
            <a:r>
              <a:rPr lang="en-US" dirty="0"/>
              <a:t>At the end of this line, press </a:t>
            </a:r>
            <a:r>
              <a:rPr lang="en-US" b="1" dirty="0"/>
              <a:t>Enter</a:t>
            </a:r>
            <a:r>
              <a:rPr lang="en-US" dirty="0"/>
              <a:t>,</a:t>
            </a:r>
            <a:r>
              <a:rPr lang="en-US" b="1" dirty="0"/>
              <a:t> </a:t>
            </a:r>
            <a:r>
              <a:rPr lang="en-US" dirty="0"/>
              <a:t>and on the new line type </a:t>
            </a:r>
            <a:r>
              <a:rPr lang="en-US" dirty="0" err="1">
                <a:solidFill>
                  <a:schemeClr val="accent1">
                    <a:lumMod val="75000"/>
                  </a:schemeClr>
                </a:solidFill>
                <a:latin typeface="Consolas" panose="020B0609020204030204" pitchFamily="49" charset="0"/>
                <a:cs typeface="Consolas" panose="020B0609020204030204" pitchFamily="49" charset="0"/>
              </a:rPr>
              <a:t>HISecureBrowser</a:t>
            </a:r>
            <a:r>
              <a:rPr lang="en-US" dirty="0">
                <a:latin typeface="Consolas" panose="020B0609020204030204" pitchFamily="49" charset="0"/>
                <a:cs typeface="Consolas" panose="020B0609020204030204" pitchFamily="49" charset="0"/>
              </a:rPr>
              <a:t>=Firefox</a:t>
            </a:r>
            <a:r>
              <a:rPr lang="en-US" dirty="0"/>
              <a:t>, where </a:t>
            </a:r>
            <a:r>
              <a:rPr lang="en-US" dirty="0" err="1">
                <a:solidFill>
                  <a:schemeClr val="accent1">
                    <a:lumMod val="75000"/>
                  </a:schemeClr>
                </a:solidFill>
                <a:latin typeface="Consolas" panose="020B0609020204030204" pitchFamily="49" charset="0"/>
                <a:cs typeface="Consolas" panose="020B0609020204030204" pitchFamily="49" charset="0"/>
              </a:rPr>
              <a:t>HISecureBrowser</a:t>
            </a:r>
            <a:r>
              <a:rPr lang="en-US" dirty="0"/>
              <a:t> is the exact name of the Secure Browser found on the desktop.</a:t>
            </a:r>
          </a:p>
          <a:p>
            <a:pPr marL="406400" indent="-406400">
              <a:buFont typeface="+mj-lt"/>
              <a:buAutoNum type="arabicPeriod"/>
            </a:pPr>
            <a:r>
              <a:rPr lang="en-US" dirty="0"/>
              <a:t>When you are finished, save the file.</a:t>
            </a:r>
          </a:p>
        </p:txBody>
      </p:sp>
      <p:sp>
        <p:nvSpPr>
          <p:cNvPr id="3" name="Title 2"/>
          <p:cNvSpPr>
            <a:spLocks noGrp="1"/>
          </p:cNvSpPr>
          <p:nvPr>
            <p:ph type="title"/>
          </p:nvPr>
        </p:nvSpPr>
        <p:spPr/>
        <p:txBody>
          <a:bodyPr>
            <a:normAutofit fontScale="90000"/>
          </a:bodyPr>
          <a:lstStyle/>
          <a:p>
            <a:r>
              <a:rPr lang="en-US" dirty="0"/>
              <a:t>Configure JAWS to Recognize the Secure Browser</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24</a:t>
            </a:fld>
            <a:endParaRPr lang="en-US" dirty="0"/>
          </a:p>
        </p:txBody>
      </p:sp>
      <p:sp>
        <p:nvSpPr>
          <p:cNvPr id="12" name="Right Arrow 11"/>
          <p:cNvSpPr/>
          <p:nvPr/>
        </p:nvSpPr>
        <p:spPr>
          <a:xfrm>
            <a:off x="8022049" y="5058682"/>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5">
            <a:extLst>
              <a:ext uri="{FF2B5EF4-FFF2-40B4-BE49-F238E27FC236}">
                <a16:creationId xmlns:a16="http://schemas.microsoft.com/office/drawing/2014/main" id="{F9338C37-31ED-4155-8DAD-D72AA2BC908A}"/>
              </a:ext>
            </a:extLst>
          </p:cNvPr>
          <p:cNvPicPr>
            <a:picLocks noChangeAspect="1"/>
          </p:cNvPicPr>
          <p:nvPr/>
        </p:nvPicPr>
        <p:blipFill>
          <a:blip r:embed="rId3"/>
          <a:stretch>
            <a:fillRect/>
          </a:stretch>
        </p:blipFill>
        <p:spPr>
          <a:xfrm>
            <a:off x="9019724" y="4794953"/>
            <a:ext cx="1121761" cy="1030313"/>
          </a:xfrm>
          <a:prstGeom prst="rect">
            <a:avLst/>
          </a:prstGeom>
        </p:spPr>
      </p:pic>
    </p:spTree>
    <p:extLst>
      <p:ext uri="{BB962C8B-B14F-4D97-AF65-F5344CB8AC3E}">
        <p14:creationId xmlns:p14="http://schemas.microsoft.com/office/powerpoint/2010/main" val="398135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685800" y="152400"/>
            <a:ext cx="10966449" cy="1526096"/>
          </a:xfrm>
        </p:spPr>
        <p:txBody>
          <a:bodyPr>
            <a:normAutofit/>
          </a:bodyPr>
          <a:lstStyle/>
          <a:p>
            <a:r>
              <a:rPr lang="en-US" dirty="0">
                <a:solidFill>
                  <a:srgbClr val="FFFFFF">
                    <a:lumMod val="65000"/>
                  </a:srgbClr>
                </a:solidFill>
              </a:rPr>
              <a:t>Video Walkthrough: Configuring JAWS to Recognize the Secure Browser</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25</a:t>
            </a:fld>
            <a:endParaRPr lang="en-US" dirty="0"/>
          </a:p>
        </p:txBody>
      </p:sp>
      <p:pic>
        <p:nvPicPr>
          <p:cNvPr id="4" name="Configuring JAWS 1 (audi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24000" y="1678496"/>
            <a:ext cx="9208008" cy="5179504"/>
          </a:xfrm>
          <a:prstGeom prst="rect">
            <a:avLst/>
          </a:prstGeom>
        </p:spPr>
      </p:pic>
    </p:spTree>
    <p:custDataLst>
      <p:tags r:id="rId1"/>
    </p:custDataLst>
    <p:extLst>
      <p:ext uri="{BB962C8B-B14F-4D97-AF65-F5344CB8AC3E}">
        <p14:creationId xmlns:p14="http://schemas.microsoft.com/office/powerpoint/2010/main" val="4082330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5990" y="1285103"/>
            <a:ext cx="11306260" cy="4992129"/>
          </a:xfrm>
        </p:spPr>
        <p:txBody>
          <a:bodyPr>
            <a:normAutofit/>
          </a:bodyPr>
          <a:lstStyle/>
          <a:p>
            <a:pPr marL="393700" indent="-393700">
              <a:buFont typeface="+mj-lt"/>
              <a:buAutoNum type="arabicPeriod"/>
            </a:pPr>
            <a:r>
              <a:rPr lang="en-US" dirty="0"/>
              <a:t>Open JAWS and go to </a:t>
            </a:r>
            <a:r>
              <a:rPr lang="en-US" b="1" dirty="0"/>
              <a:t>Utilities &gt; Settings Center</a:t>
            </a:r>
            <a:r>
              <a:rPr lang="en-US" dirty="0"/>
              <a:t>. The </a:t>
            </a:r>
            <a:r>
              <a:rPr lang="en-US" b="1" dirty="0"/>
              <a:t>Settings Center </a:t>
            </a:r>
            <a:r>
              <a:rPr lang="en-US" dirty="0"/>
              <a:t>window opens.</a:t>
            </a:r>
          </a:p>
          <a:p>
            <a:pPr marL="393700" indent="-393700">
              <a:buFont typeface="+mj-lt"/>
              <a:buAutoNum type="arabicPeriod"/>
            </a:pPr>
            <a:r>
              <a:rPr lang="en-US" dirty="0"/>
              <a:t>From the </a:t>
            </a:r>
            <a:r>
              <a:rPr lang="en-US" b="1" dirty="0"/>
              <a:t>Application </a:t>
            </a:r>
            <a:r>
              <a:rPr lang="en-US" dirty="0"/>
              <a:t>list at the top of the window, select </a:t>
            </a:r>
            <a:r>
              <a:rPr lang="en-US" b="1" dirty="0"/>
              <a:t>Firefox</a:t>
            </a:r>
            <a:r>
              <a:rPr lang="en-US" dirty="0"/>
              <a:t>.</a:t>
            </a:r>
          </a:p>
          <a:p>
            <a:pPr marL="395288" indent="-395288"/>
            <a:r>
              <a:rPr lang="en-US" dirty="0">
                <a:solidFill>
                  <a:schemeClr val="bg1">
                    <a:lumMod val="75000"/>
                  </a:schemeClr>
                </a:solidFill>
              </a:rPr>
              <a:t>3. </a:t>
            </a:r>
            <a:r>
              <a:rPr lang="en-US" dirty="0"/>
              <a:t>If you are using JAWS 17 or later, expand the </a:t>
            </a:r>
            <a:r>
              <a:rPr lang="en-US" b="1" i="1" dirty="0"/>
              <a:t>Braille</a:t>
            </a:r>
            <a:r>
              <a:rPr lang="en-US" dirty="0"/>
              <a:t> settings, </a:t>
            </a:r>
            <a:r>
              <a:rPr lang="en-US" b="1" i="1" dirty="0"/>
              <a:t>General</a:t>
            </a:r>
            <a:r>
              <a:rPr lang="en-US" dirty="0"/>
              <a:t> sub-settings, and </a:t>
            </a:r>
            <a:r>
              <a:rPr lang="en-US" b="1" i="1" dirty="0"/>
              <a:t>Translation</a:t>
            </a:r>
            <a:r>
              <a:rPr lang="en-US" dirty="0"/>
              <a:t> sub-settings in the </a:t>
            </a:r>
            <a:r>
              <a:rPr lang="en-US" b="1" i="1" dirty="0"/>
              <a:t>Search for settings</a:t>
            </a:r>
            <a:r>
              <a:rPr lang="en-US" b="1" dirty="0"/>
              <a:t> </a:t>
            </a:r>
            <a:r>
              <a:rPr lang="en-US" dirty="0"/>
              <a:t>panel on the left. The </a:t>
            </a:r>
            <a:r>
              <a:rPr lang="en-US" b="1" i="1" dirty="0"/>
              <a:t>Settings Center</a:t>
            </a:r>
            <a:r>
              <a:rPr lang="en-US" dirty="0"/>
              <a:t> window displays the options for Braille Translation.</a:t>
            </a:r>
          </a:p>
          <a:p>
            <a:pPr marL="968756" lvl="1" indent="-406400">
              <a:buFont typeface="Wingdings" panose="05000000000000000000" pitchFamily="2" charset="2"/>
              <a:buChar char="§"/>
            </a:pPr>
            <a:r>
              <a:rPr lang="en-US" sz="2000" dirty="0"/>
              <a:t>In the </a:t>
            </a:r>
            <a:r>
              <a:rPr lang="en-US" sz="2000" b="1" dirty="0"/>
              <a:t>Translation </a:t>
            </a:r>
            <a:r>
              <a:rPr lang="en-US" sz="2000" dirty="0"/>
              <a:t>section, verify the </a:t>
            </a:r>
            <a:r>
              <a:rPr lang="en-US" sz="2000" b="1" dirty="0"/>
              <a:t>Language </a:t>
            </a:r>
            <a:r>
              <a:rPr lang="en-US" sz="2000" dirty="0"/>
              <a:t>drop-down list is set to </a:t>
            </a:r>
            <a:r>
              <a:rPr lang="en-US" sz="2000" b="1" dirty="0"/>
              <a:t>English – United States</a:t>
            </a:r>
            <a:r>
              <a:rPr lang="en-US" sz="2000" dirty="0"/>
              <a:t>.</a:t>
            </a:r>
          </a:p>
          <a:p>
            <a:pPr marL="968756" lvl="1" indent="-406400">
              <a:buFont typeface="Wingdings" panose="05000000000000000000" pitchFamily="2" charset="2"/>
              <a:buChar char="§"/>
            </a:pPr>
            <a:r>
              <a:rPr lang="en-US" sz="2000" dirty="0"/>
              <a:t>For students who prefer contracted Braille, select </a:t>
            </a:r>
            <a:r>
              <a:rPr lang="en-US" sz="2000" b="1" dirty="0"/>
              <a:t>Unified English Braille Grade 2 </a:t>
            </a:r>
            <a:r>
              <a:rPr lang="en-US" sz="2000" dirty="0"/>
              <a:t>from both the </a:t>
            </a:r>
            <a:r>
              <a:rPr lang="en-US" sz="2000" b="1" dirty="0"/>
              <a:t>Input </a:t>
            </a:r>
            <a:r>
              <a:rPr lang="en-US" sz="2000" dirty="0"/>
              <a:t>and </a:t>
            </a:r>
            <a:r>
              <a:rPr lang="en-US" sz="2000" b="1" dirty="0"/>
              <a:t>Output</a:t>
            </a:r>
            <a:r>
              <a:rPr lang="en-US" sz="2000" dirty="0"/>
              <a:t> drop-down lists.</a:t>
            </a:r>
          </a:p>
          <a:p>
            <a:pPr marL="968756" lvl="1" indent="-406400">
              <a:buFont typeface="Wingdings" panose="05000000000000000000" pitchFamily="2" charset="2"/>
              <a:buChar char="§"/>
            </a:pPr>
            <a:r>
              <a:rPr lang="en-US" sz="2000" dirty="0"/>
              <a:t>For students who prefer uncontracted Braille, select </a:t>
            </a:r>
            <a:r>
              <a:rPr lang="en-US" sz="2000" b="1" dirty="0"/>
              <a:t>Unified English Braille Grade 1 </a:t>
            </a:r>
            <a:r>
              <a:rPr lang="en-US" sz="2000" dirty="0"/>
              <a:t>from the Output drop-down list.</a:t>
            </a:r>
            <a:endParaRPr lang="en-US" sz="2400" dirty="0"/>
          </a:p>
          <a:p>
            <a:endParaRPr lang="en-US" sz="1800" dirty="0"/>
          </a:p>
        </p:txBody>
      </p:sp>
      <p:sp>
        <p:nvSpPr>
          <p:cNvPr id="3" name="Title 2"/>
          <p:cNvSpPr>
            <a:spLocks noGrp="1"/>
          </p:cNvSpPr>
          <p:nvPr>
            <p:ph type="title"/>
          </p:nvPr>
        </p:nvSpPr>
        <p:spPr>
          <a:xfrm>
            <a:off x="685800" y="152400"/>
            <a:ext cx="11197167" cy="897241"/>
          </a:xfrm>
        </p:spPr>
        <p:txBody>
          <a:bodyPr>
            <a:noAutofit/>
          </a:bodyPr>
          <a:lstStyle/>
          <a:p>
            <a:r>
              <a:rPr lang="en-US" sz="4000" dirty="0"/>
              <a:t>Apply JAWS Settings for Contracted or Uncontracted Braille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26</a:t>
            </a:fld>
            <a:endParaRPr lang="en-US" dirty="0"/>
          </a:p>
        </p:txBody>
      </p:sp>
    </p:spTree>
    <p:extLst>
      <p:ext uri="{BB962C8B-B14F-4D97-AF65-F5344CB8AC3E}">
        <p14:creationId xmlns:p14="http://schemas.microsoft.com/office/powerpoint/2010/main" val="42742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1447800"/>
            <a:ext cx="4946071" cy="3732737"/>
          </a:xfrm>
        </p:spPr>
        <p:txBody>
          <a:bodyPr/>
          <a:lstStyle/>
          <a:p>
            <a:pPr marL="514350" indent="-514350">
              <a:buFont typeface="+mj-lt"/>
              <a:buAutoNum type="arabicPeriod" startAt="4"/>
            </a:pPr>
            <a:r>
              <a:rPr lang="en-US" dirty="0"/>
              <a:t>In the </a:t>
            </a:r>
            <a:r>
              <a:rPr lang="en-US" b="1" dirty="0"/>
              <a:t>Braille Mode </a:t>
            </a:r>
            <a:r>
              <a:rPr lang="en-US" dirty="0"/>
              <a:t>section, ensure that only the following settings are checked:</a:t>
            </a:r>
          </a:p>
          <a:p>
            <a:pPr marL="1019556" lvl="1" indent="-457200"/>
            <a:r>
              <a:rPr lang="en-US" sz="2000" dirty="0"/>
              <a:t>Active cursor follows Braille display</a:t>
            </a:r>
          </a:p>
          <a:p>
            <a:pPr marL="1019556" lvl="1" indent="-457200"/>
            <a:r>
              <a:rPr lang="en-US" sz="2000" dirty="0"/>
              <a:t>Enable Word Wrap</a:t>
            </a:r>
          </a:p>
          <a:p>
            <a:pPr marL="1019556" lvl="1" indent="-457200"/>
            <a:r>
              <a:rPr lang="en-US" sz="2000" dirty="0"/>
              <a:t>Auto Detect Braille Display using Bluetooth (if available)</a:t>
            </a:r>
          </a:p>
          <a:p>
            <a:pPr marL="457200" indent="-457200">
              <a:buFont typeface="+mj-lt"/>
              <a:buAutoNum type="arabicPeriod" startAt="4"/>
            </a:pPr>
            <a:r>
              <a:rPr lang="en-US" dirty="0"/>
              <a:t>Click </a:t>
            </a:r>
            <a:r>
              <a:rPr lang="en-US" b="1" dirty="0"/>
              <a:t>Apply</a:t>
            </a:r>
            <a:r>
              <a:rPr lang="en-US" dirty="0"/>
              <a:t>, and then click </a:t>
            </a:r>
            <a:r>
              <a:rPr lang="en-US" b="1" dirty="0"/>
              <a:t>OK</a:t>
            </a:r>
            <a:r>
              <a:rPr lang="en-US" dirty="0"/>
              <a:t>.</a:t>
            </a:r>
          </a:p>
          <a:p>
            <a:pPr marL="1248156" lvl="2" indent="-457200">
              <a:buFont typeface="+mj-lt"/>
              <a:buAutoNum type="arabicPeriod" startAt="5"/>
            </a:pPr>
            <a:endParaRPr lang="en-US" sz="1600" dirty="0"/>
          </a:p>
        </p:txBody>
      </p:sp>
      <p:sp>
        <p:nvSpPr>
          <p:cNvPr id="3" name="Title 2"/>
          <p:cNvSpPr>
            <a:spLocks noGrp="1"/>
          </p:cNvSpPr>
          <p:nvPr>
            <p:ph type="title"/>
          </p:nvPr>
        </p:nvSpPr>
        <p:spPr>
          <a:xfrm>
            <a:off x="685800" y="152400"/>
            <a:ext cx="11197167" cy="897241"/>
          </a:xfrm>
        </p:spPr>
        <p:txBody>
          <a:bodyPr>
            <a:noAutofit/>
          </a:bodyPr>
          <a:lstStyle/>
          <a:p>
            <a:r>
              <a:rPr lang="en-US" sz="4000" dirty="0"/>
              <a:t>Apply JAWS Settings for Contracted or Uncontracted Braille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27</a:t>
            </a:fld>
            <a:endParaRPr lang="en-US" dirty="0"/>
          </a:p>
        </p:txBody>
      </p:sp>
      <p:grpSp>
        <p:nvGrpSpPr>
          <p:cNvPr id="10" name="Group 9">
            <a:extLst>
              <a:ext uri="{FF2B5EF4-FFF2-40B4-BE49-F238E27FC236}">
                <a16:creationId xmlns:a16="http://schemas.microsoft.com/office/drawing/2014/main" id="{6352F948-FD53-41C7-82F5-D8C2CDF19897}"/>
              </a:ext>
            </a:extLst>
          </p:cNvPr>
          <p:cNvGrpSpPr/>
          <p:nvPr/>
        </p:nvGrpSpPr>
        <p:grpSpPr>
          <a:xfrm>
            <a:off x="5959660" y="1220852"/>
            <a:ext cx="5546538" cy="4416296"/>
            <a:chOff x="-441756" y="844466"/>
            <a:chExt cx="6678378" cy="5122559"/>
          </a:xfrm>
        </p:grpSpPr>
        <p:pic>
          <p:nvPicPr>
            <p:cNvPr id="9" name="Picture 8">
              <a:extLst>
                <a:ext uri="{FF2B5EF4-FFF2-40B4-BE49-F238E27FC236}">
                  <a16:creationId xmlns:a16="http://schemas.microsoft.com/office/drawing/2014/main" id="{E0F4784C-AE74-4730-9211-A00460B0D8F7}"/>
                </a:ext>
              </a:extLst>
            </p:cNvPr>
            <p:cNvPicPr/>
            <p:nvPr/>
          </p:nvPicPr>
          <p:blipFill>
            <a:blip r:embed="rId3">
              <a:extLst>
                <a:ext uri="{28A0092B-C50C-407E-A947-70E740481C1C}">
                  <a14:useLocalDpi xmlns:a14="http://schemas.microsoft.com/office/drawing/2010/main" val="0"/>
                </a:ext>
              </a:extLst>
            </a:blip>
            <a:stretch>
              <a:fillRect/>
            </a:stretch>
          </p:blipFill>
          <p:spPr>
            <a:xfrm>
              <a:off x="-441756" y="844466"/>
              <a:ext cx="6678378" cy="5122559"/>
            </a:xfrm>
            <a:prstGeom prst="rect">
              <a:avLst/>
            </a:prstGeom>
          </p:spPr>
        </p:pic>
        <p:sp>
          <p:nvSpPr>
            <p:cNvPr id="6" name="Rectangle 5"/>
            <p:cNvSpPr/>
            <p:nvPr/>
          </p:nvSpPr>
          <p:spPr>
            <a:xfrm>
              <a:off x="1704395" y="1670536"/>
              <a:ext cx="2223370" cy="13428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04394" y="4324517"/>
              <a:ext cx="4391605" cy="6676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0108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06400" indent="-406400">
              <a:buFont typeface="+mj-lt"/>
              <a:buAutoNum type="arabicPeriod"/>
            </a:pPr>
            <a:r>
              <a:rPr lang="en-US" dirty="0"/>
              <a:t>Open JAWS and go to </a:t>
            </a:r>
            <a:r>
              <a:rPr lang="en-US" b="1" dirty="0"/>
              <a:t>Utilities &gt; Settings Center</a:t>
            </a:r>
            <a:r>
              <a:rPr lang="en-US" dirty="0"/>
              <a:t>. The </a:t>
            </a:r>
            <a:r>
              <a:rPr lang="en-US" b="1" dirty="0"/>
              <a:t>Settings Center </a:t>
            </a:r>
            <a:r>
              <a:rPr lang="en-US" dirty="0"/>
              <a:t>window opens.</a:t>
            </a:r>
          </a:p>
          <a:p>
            <a:pPr marL="406400" indent="-406400">
              <a:buFont typeface="+mj-lt"/>
              <a:buAutoNum type="arabicPeriod"/>
            </a:pPr>
            <a:r>
              <a:rPr lang="en-US" dirty="0"/>
              <a:t>In the </a:t>
            </a:r>
            <a:r>
              <a:rPr lang="en-US" b="1" dirty="0"/>
              <a:t>Search for settings </a:t>
            </a:r>
            <a:r>
              <a:rPr lang="en-US" dirty="0"/>
              <a:t>panel on the left, expand the </a:t>
            </a:r>
            <a:r>
              <a:rPr lang="en-US" i="1" dirty="0"/>
              <a:t>Text Processing </a:t>
            </a:r>
            <a:r>
              <a:rPr lang="en-US" dirty="0"/>
              <a:t>settings and </a:t>
            </a:r>
            <a:r>
              <a:rPr lang="en-US" i="1" dirty="0"/>
              <a:t>Number And Date Processing </a:t>
            </a:r>
            <a:r>
              <a:rPr lang="en-US" dirty="0"/>
              <a:t>sub-settings. Click </a:t>
            </a:r>
            <a:r>
              <a:rPr lang="en-US" b="1" dirty="0"/>
              <a:t>Speak Dollars</a:t>
            </a:r>
            <a:r>
              <a:rPr lang="en-US" dirty="0"/>
              <a:t>. The Settings Center window displays the </a:t>
            </a:r>
            <a:r>
              <a:rPr lang="en-US" i="1" dirty="0"/>
              <a:t>Number And Date Processing </a:t>
            </a:r>
            <a:r>
              <a:rPr lang="en-US" dirty="0"/>
              <a:t>options.</a:t>
            </a:r>
          </a:p>
          <a:p>
            <a:pPr marL="406400" indent="-406400">
              <a:buFont typeface="+mj-lt"/>
              <a:buAutoNum type="arabicPeriod"/>
            </a:pPr>
            <a:r>
              <a:rPr lang="en-US" dirty="0"/>
              <a:t>Mark the </a:t>
            </a:r>
            <a:r>
              <a:rPr lang="en-US" b="1" dirty="0"/>
              <a:t>Speak Dollars </a:t>
            </a:r>
            <a:r>
              <a:rPr lang="en-US" dirty="0"/>
              <a:t>checkbox.</a:t>
            </a:r>
          </a:p>
          <a:p>
            <a:pPr marL="406400" indent="-406400">
              <a:buFont typeface="+mj-lt"/>
              <a:buAutoNum type="arabicPeriod"/>
            </a:pPr>
            <a:r>
              <a:rPr lang="en-US" dirty="0"/>
              <a:t>Click </a:t>
            </a:r>
            <a:r>
              <a:rPr lang="en-US" b="1" dirty="0"/>
              <a:t>Apply</a:t>
            </a:r>
            <a:r>
              <a:rPr lang="en-US" dirty="0"/>
              <a:t>, and then click </a:t>
            </a:r>
            <a:r>
              <a:rPr lang="en-US" b="1" dirty="0"/>
              <a:t>OK</a:t>
            </a:r>
            <a:r>
              <a:rPr lang="en-US" dirty="0"/>
              <a:t>.</a:t>
            </a:r>
            <a:endParaRPr lang="en-US" sz="2000" dirty="0"/>
          </a:p>
        </p:txBody>
      </p:sp>
      <p:sp>
        <p:nvSpPr>
          <p:cNvPr id="3" name="Title 2"/>
          <p:cNvSpPr>
            <a:spLocks noGrp="1"/>
          </p:cNvSpPr>
          <p:nvPr>
            <p:ph type="title"/>
          </p:nvPr>
        </p:nvSpPr>
        <p:spPr/>
        <p:txBody>
          <a:bodyPr>
            <a:normAutofit/>
          </a:bodyPr>
          <a:lstStyle/>
          <a:p>
            <a:r>
              <a:rPr lang="en-US" dirty="0"/>
              <a:t>Configure JAWS to Speak “Dollars” ($)</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28</a:t>
            </a:fld>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r="24275" b="32001"/>
          <a:stretch/>
        </p:blipFill>
        <p:spPr>
          <a:xfrm>
            <a:off x="6438624" y="3429000"/>
            <a:ext cx="4687956" cy="32766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1526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856754"/>
            <a:ext cx="9220200" cy="6038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5" name="Title 1"/>
          <p:cNvSpPr>
            <a:spLocks noGrp="1"/>
          </p:cNvSpPr>
          <p:nvPr>
            <p:ph type="title"/>
          </p:nvPr>
        </p:nvSpPr>
        <p:spPr>
          <a:xfrm>
            <a:off x="466127" y="228600"/>
            <a:ext cx="9970099" cy="1371600"/>
          </a:xfrm>
        </p:spPr>
        <p:txBody>
          <a:bodyPr anchor="t">
            <a:normAutofit/>
          </a:bodyPr>
          <a:lstStyle/>
          <a:p>
            <a:r>
              <a:rPr lang="en-US" sz="4000" dirty="0">
                <a:solidFill>
                  <a:srgbClr val="FFFFFF">
                    <a:lumMod val="65000"/>
                  </a:srgbClr>
                </a:solidFill>
              </a:rPr>
              <a:t>Video Walkthrough: Applying JAWS Settings</a:t>
            </a:r>
            <a:endParaRPr altLang="en-US" sz="4000" dirty="0"/>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29</a:t>
            </a:fld>
            <a:endParaRPr lang="en-US" dirty="0"/>
          </a:p>
        </p:txBody>
      </p:sp>
      <p:pic>
        <p:nvPicPr>
          <p:cNvPr id="3" name="Configuring JAWS 2 (audi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65114" y="856754"/>
            <a:ext cx="8061775" cy="6046331"/>
          </a:xfrm>
          <a:prstGeom prst="rect">
            <a:avLst/>
          </a:prstGeom>
        </p:spPr>
      </p:pic>
    </p:spTree>
    <p:custDataLst>
      <p:tags r:id="rId1"/>
    </p:custDataLst>
    <p:extLst>
      <p:ext uri="{BB962C8B-B14F-4D97-AF65-F5344CB8AC3E}">
        <p14:creationId xmlns:p14="http://schemas.microsoft.com/office/powerpoint/2010/main" val="32533130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170829"/>
            <a:ext cx="10375900" cy="4516341"/>
          </a:xfrm>
        </p:spPr>
        <p:txBody>
          <a:bodyPr/>
          <a:lstStyle/>
          <a:p>
            <a:pPr marL="0" indent="0">
              <a:buNone/>
            </a:pPr>
            <a:r>
              <a:rPr lang="en-US" sz="2800" dirty="0"/>
              <a:t>Before testing, students must have the correct test settings entered in TIDE:</a:t>
            </a:r>
          </a:p>
        </p:txBody>
      </p:sp>
      <p:sp>
        <p:nvSpPr>
          <p:cNvPr id="4" name="Title 3"/>
          <p:cNvSpPr>
            <a:spLocks noGrp="1"/>
          </p:cNvSpPr>
          <p:nvPr>
            <p:ph type="title"/>
          </p:nvPr>
        </p:nvSpPr>
        <p:spPr/>
        <p:txBody>
          <a:bodyPr/>
          <a:lstStyle/>
          <a:p>
            <a:r>
              <a:rPr lang="en-US" dirty="0"/>
              <a:t>Overview of Braille Testing</a:t>
            </a:r>
          </a:p>
        </p:txBody>
      </p:sp>
      <p:sp>
        <p:nvSpPr>
          <p:cNvPr id="5" name="Slide Number Placeholder 4"/>
          <p:cNvSpPr>
            <a:spLocks noGrp="1"/>
          </p:cNvSpPr>
          <p:nvPr>
            <p:ph type="sldNum" sz="quarter" idx="11"/>
          </p:nvPr>
        </p:nvSpPr>
        <p:spPr>
          <a:xfrm>
            <a:off x="11812435" y="6507316"/>
            <a:ext cx="70532" cy="153888"/>
          </a:xfrm>
        </p:spPr>
        <p:txBody>
          <a:bodyPr/>
          <a:lstStyle/>
          <a:p>
            <a:pPr algn="r"/>
            <a:fld id="{F3477EC8-074D-41C4-94AE-E9EA7CEEA348}" type="slidenum">
              <a:rPr lang="en-US" smtClean="0"/>
              <a:pPr algn="r"/>
              <a:t>3</a:t>
            </a:fld>
            <a:endParaRPr lang="en-US" dirty="0"/>
          </a:p>
        </p:txBody>
      </p:sp>
      <p:pic>
        <p:nvPicPr>
          <p:cNvPr id="8" name="Picture 2" descr="H:\Assessment\Communications\Deliverables\Trainings &amp; Presentations (webinar or in person)\SBAC\Braille Training\2016-2017\Hawaii\screenshot-www.hitide.org 2017-01-31 14-55-10.png">
            <a:extLst>
              <a:ext uri="{FF2B5EF4-FFF2-40B4-BE49-F238E27FC236}">
                <a16:creationId xmlns:a16="http://schemas.microsoft.com/office/drawing/2014/main" id="{EEF4552A-A808-4AE0-8C30-A94DD0E38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2063578"/>
            <a:ext cx="9533581" cy="374477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8DE639-7948-44BC-9F3E-97512D2FA994}"/>
              </a:ext>
            </a:extLst>
          </p:cNvPr>
          <p:cNvSpPr txBox="1"/>
          <p:nvPr/>
        </p:nvSpPr>
        <p:spPr>
          <a:xfrm>
            <a:off x="1130300" y="2631989"/>
            <a:ext cx="9484154" cy="1408670"/>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9505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Create a Test Session</a:t>
            </a:r>
          </a:p>
        </p:txBody>
      </p:sp>
      <p:sp>
        <p:nvSpPr>
          <p:cNvPr id="4" name="Slide Number Placeholder 3"/>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30</a:t>
            </a:fld>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462" y="1319862"/>
            <a:ext cx="5814413" cy="486417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6" name="Group 5">
            <a:extLst>
              <a:ext uri="{FF2B5EF4-FFF2-40B4-BE49-F238E27FC236}">
                <a16:creationId xmlns:a16="http://schemas.microsoft.com/office/drawing/2014/main" id="{AF674CB6-1320-49B1-BD7D-5E86C5867E6E}"/>
              </a:ext>
            </a:extLst>
          </p:cNvPr>
          <p:cNvGrpSpPr/>
          <p:nvPr/>
        </p:nvGrpSpPr>
        <p:grpSpPr>
          <a:xfrm>
            <a:off x="1189852" y="1031873"/>
            <a:ext cx="9928083" cy="5152168"/>
            <a:chOff x="1189852" y="1031873"/>
            <a:chExt cx="9928083" cy="5152168"/>
          </a:xfrm>
        </p:grpSpPr>
        <p:grpSp>
          <p:nvGrpSpPr>
            <p:cNvPr id="11" name="Group 10"/>
            <p:cNvGrpSpPr/>
            <p:nvPr/>
          </p:nvGrpSpPr>
          <p:grpSpPr>
            <a:xfrm>
              <a:off x="6448324" y="1889491"/>
              <a:ext cx="4669611" cy="1092248"/>
              <a:chOff x="5486400" y="3124200"/>
              <a:chExt cx="3657600" cy="85553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124200"/>
                <a:ext cx="3657600" cy="85553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3" name="Picture 12"/>
              <p:cNvPicPr>
                <a:picLocks/>
              </p:cNvPicPr>
              <p:nvPr/>
            </p:nvPicPr>
            <p:blipFill rotWithShape="1">
              <a:blip r:embed="rId5">
                <a:extLst>
                  <a:ext uri="{28A0092B-C50C-407E-A947-70E740481C1C}">
                    <a14:useLocalDpi xmlns:a14="http://schemas.microsoft.com/office/drawing/2010/main" val="0"/>
                  </a:ext>
                </a:extLst>
              </a:blip>
              <a:srcRect l="52667" t="16445" r="19511" b="69234"/>
              <a:stretch/>
            </p:blipFill>
            <p:spPr>
              <a:xfrm>
                <a:off x="5559552" y="3392423"/>
                <a:ext cx="2058510" cy="52365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grpSp>
          <p:nvGrpSpPr>
            <p:cNvPr id="5" name="Group 4">
              <a:extLst>
                <a:ext uri="{FF2B5EF4-FFF2-40B4-BE49-F238E27FC236}">
                  <a16:creationId xmlns:a16="http://schemas.microsoft.com/office/drawing/2014/main" id="{837EB8A0-81BF-4B65-A9AB-2804A05B2923}"/>
                </a:ext>
              </a:extLst>
            </p:cNvPr>
            <p:cNvGrpSpPr/>
            <p:nvPr/>
          </p:nvGrpSpPr>
          <p:grpSpPr>
            <a:xfrm>
              <a:off x="1189852" y="1031873"/>
              <a:ext cx="7478789" cy="5152168"/>
              <a:chOff x="1189852" y="1031873"/>
              <a:chExt cx="7478789" cy="5152168"/>
            </a:xfrm>
          </p:grpSpPr>
          <p:sp>
            <p:nvSpPr>
              <p:cNvPr id="10" name="Right Arrow 9"/>
              <p:cNvSpPr/>
              <p:nvPr/>
            </p:nvSpPr>
            <p:spPr>
              <a:xfrm>
                <a:off x="1189852" y="5665274"/>
                <a:ext cx="1145610" cy="5187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ight Arrow 13"/>
              <p:cNvSpPr/>
              <p:nvPr/>
            </p:nvSpPr>
            <p:spPr>
              <a:xfrm rot="5400000">
                <a:off x="7836453" y="1345294"/>
                <a:ext cx="1145610" cy="518767"/>
              </a:xfrm>
              <a:prstGeom prst="rightArrow">
                <a:avLst>
                  <a:gd name="adj1" fmla="val 5000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spTree>
    <p:extLst>
      <p:ext uri="{BB962C8B-B14F-4D97-AF65-F5344CB8AC3E}">
        <p14:creationId xmlns:p14="http://schemas.microsoft.com/office/powerpoint/2010/main" val="3809646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Before testing begins, the TA must:</a:t>
            </a:r>
          </a:p>
          <a:p>
            <a:pPr marL="0" indent="0">
              <a:buNone/>
            </a:pPr>
            <a:endParaRPr lang="en-US" sz="300" dirty="0"/>
          </a:p>
          <a:p>
            <a:pPr marL="342900" indent="-342900">
              <a:buFont typeface="Arial" panose="020B0604020202020204" pitchFamily="34" charset="0"/>
              <a:buChar char="•"/>
            </a:pPr>
            <a:r>
              <a:rPr lang="en-US" dirty="0"/>
              <a:t>Open JAWS on student testing devices.</a:t>
            </a:r>
          </a:p>
          <a:p>
            <a:pPr marL="342900" indent="-342900">
              <a:buFont typeface="Arial" panose="020B0604020202020204" pitchFamily="34" charset="0"/>
              <a:buChar char="•"/>
            </a:pPr>
            <a:r>
              <a:rPr lang="en-US" dirty="0"/>
              <a:t>Open the Secure Browser on student testing devices.</a:t>
            </a:r>
          </a:p>
          <a:p>
            <a:pPr marL="342900" indent="-342900">
              <a:buFont typeface="Arial" panose="020B0604020202020204" pitchFamily="34" charset="0"/>
              <a:buChar char="•"/>
            </a:pPr>
            <a:r>
              <a:rPr lang="en-US" dirty="0"/>
              <a:t>If administering an ELA test using a screen reader other than JAWS 16+, mute the device.</a:t>
            </a:r>
          </a:p>
          <a:p>
            <a:pPr marL="465138" lvl="1" indent="-236538">
              <a:buFont typeface="Wingdings" panose="05000000000000000000" pitchFamily="2" charset="2"/>
              <a:buChar char="§"/>
            </a:pPr>
            <a:r>
              <a:rPr lang="en-US" sz="2000" dirty="0"/>
              <a:t>You can mute the student’s device manually.</a:t>
            </a:r>
          </a:p>
          <a:p>
            <a:pPr marL="465138" lvl="1" indent="-236538">
              <a:buFont typeface="Wingdings" panose="05000000000000000000" pitchFamily="2" charset="2"/>
              <a:buChar char="§"/>
            </a:pPr>
            <a:r>
              <a:rPr lang="en-US" sz="2000" dirty="0"/>
              <a:t>You may also be able to </a:t>
            </a:r>
            <a:br>
              <a:rPr lang="en-US" sz="2000" dirty="0"/>
            </a:br>
            <a:r>
              <a:rPr lang="en-US" sz="2000" dirty="0"/>
              <a:t>mute device by enabling</a:t>
            </a:r>
            <a:br>
              <a:rPr lang="en-US" sz="2000" dirty="0"/>
            </a:br>
            <a:r>
              <a:rPr lang="en-US" sz="2000" b="1" dirty="0"/>
              <a:t>Mute System Volume </a:t>
            </a:r>
            <a:r>
              <a:rPr lang="en-US" sz="2000" dirty="0"/>
              <a:t>in </a:t>
            </a:r>
            <a:br>
              <a:rPr lang="en-US" sz="2000" dirty="0"/>
            </a:br>
            <a:r>
              <a:rPr lang="en-US" sz="2000" dirty="0"/>
              <a:t>the student’s test settings.</a:t>
            </a:r>
          </a:p>
        </p:txBody>
      </p:sp>
      <p:sp>
        <p:nvSpPr>
          <p:cNvPr id="4" name="Title 3"/>
          <p:cNvSpPr>
            <a:spLocks noGrp="1"/>
          </p:cNvSpPr>
          <p:nvPr>
            <p:ph type="title"/>
          </p:nvPr>
        </p:nvSpPr>
        <p:spPr/>
        <p:txBody>
          <a:bodyPr/>
          <a:lstStyle/>
          <a:p>
            <a:r>
              <a:rPr lang="en-US" dirty="0"/>
              <a:t>Prepare Student Testing Devices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31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400" y="4204378"/>
            <a:ext cx="7329567" cy="14577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0939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93B3D2-472A-49D8-B77D-52147A824A35}"/>
              </a:ext>
            </a:extLst>
          </p:cNvPr>
          <p:cNvGrpSpPr/>
          <p:nvPr/>
        </p:nvGrpSpPr>
        <p:grpSpPr>
          <a:xfrm>
            <a:off x="1616765" y="1510748"/>
            <a:ext cx="8958469" cy="4229928"/>
            <a:chOff x="2133601" y="1919288"/>
            <a:chExt cx="8343987" cy="380151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1919288"/>
              <a:ext cx="4572000" cy="380151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4" name="Straight Connector 3"/>
            <p:cNvCxnSpPr/>
            <p:nvPr/>
          </p:nvCxnSpPr>
          <p:spPr>
            <a:xfrm flipH="1">
              <a:off x="5867400" y="1919288"/>
              <a:ext cx="1219200" cy="1309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867400" y="3228340"/>
              <a:ext cx="1219200" cy="1503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919288"/>
              <a:ext cx="3390988" cy="2812498"/>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5" name="Group 4">
            <a:extLst>
              <a:ext uri="{FF2B5EF4-FFF2-40B4-BE49-F238E27FC236}">
                <a16:creationId xmlns:a16="http://schemas.microsoft.com/office/drawing/2014/main" id="{C91665DF-6E8F-495D-9D51-35718C6402EE}"/>
              </a:ext>
            </a:extLst>
          </p:cNvPr>
          <p:cNvGrpSpPr/>
          <p:nvPr/>
        </p:nvGrpSpPr>
        <p:grpSpPr>
          <a:xfrm>
            <a:off x="3229739" y="1510748"/>
            <a:ext cx="2075654" cy="1647078"/>
            <a:chOff x="3229739" y="1510748"/>
            <a:chExt cx="2075654" cy="1647078"/>
          </a:xfrm>
        </p:grpSpPr>
        <p:sp>
          <p:nvSpPr>
            <p:cNvPr id="7" name="Right Arrow 6"/>
            <p:cNvSpPr/>
            <p:nvPr/>
          </p:nvSpPr>
          <p:spPr>
            <a:xfrm>
              <a:off x="4464018" y="2776826"/>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ight Arrow 7"/>
            <p:cNvSpPr/>
            <p:nvPr/>
          </p:nvSpPr>
          <p:spPr>
            <a:xfrm>
              <a:off x="3229739" y="1510748"/>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5605" name="Title 1"/>
          <p:cNvSpPr>
            <a:spLocks noGrp="1"/>
          </p:cNvSpPr>
          <p:nvPr>
            <p:ph type="title"/>
          </p:nvPr>
        </p:nvSpPr>
        <p:spPr/>
        <p:txBody>
          <a:bodyPr/>
          <a:lstStyle/>
          <a:p>
            <a:r>
              <a:rPr altLang="en-US" dirty="0"/>
              <a:t>Approving Student Entry</a:t>
            </a:r>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32</a:t>
            </a:fld>
            <a:endParaRPr lang="en-US" dirty="0"/>
          </a:p>
        </p:txBody>
      </p:sp>
    </p:spTree>
    <p:custDataLst>
      <p:tags r:id="rId1"/>
    </p:custDataLst>
    <p:extLst>
      <p:ext uri="{BB962C8B-B14F-4D97-AF65-F5344CB8AC3E}">
        <p14:creationId xmlns:p14="http://schemas.microsoft.com/office/powerpoint/2010/main" val="125694657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6579" b="59512"/>
          <a:stretch/>
        </p:blipFill>
        <p:spPr bwMode="auto">
          <a:xfrm>
            <a:off x="1729659" y="2179984"/>
            <a:ext cx="8732682" cy="173603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Right Arrow 8"/>
          <p:cNvSpPr/>
          <p:nvPr/>
        </p:nvSpPr>
        <p:spPr>
          <a:xfrm rot="10800000">
            <a:off x="10256249" y="3281201"/>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9" name="Title 1"/>
          <p:cNvSpPr>
            <a:spLocks noGrp="1"/>
          </p:cNvSpPr>
          <p:nvPr>
            <p:ph type="title"/>
          </p:nvPr>
        </p:nvSpPr>
        <p:spPr/>
        <p:txBody>
          <a:bodyPr/>
          <a:lstStyle/>
          <a:p>
            <a:r>
              <a:rPr altLang="en-US" dirty="0"/>
              <a:t>Denying Student Entry</a:t>
            </a:r>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33</a:t>
            </a:fld>
            <a:endParaRPr lang="en-US" dirty="0"/>
          </a:p>
        </p:txBody>
      </p:sp>
    </p:spTree>
    <p:custDataLst>
      <p:tags r:id="rId1"/>
    </p:custDataLst>
    <p:extLst>
      <p:ext uri="{BB962C8B-B14F-4D97-AF65-F5344CB8AC3E}">
        <p14:creationId xmlns:p14="http://schemas.microsoft.com/office/powerpoint/2010/main" val="90133068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D137CE63-56CD-49EF-AA67-08A5FDF38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16" y="1105944"/>
            <a:ext cx="9814568" cy="464611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9702" name="Title 1"/>
          <p:cNvSpPr>
            <a:spLocks noGrp="1"/>
          </p:cNvSpPr>
          <p:nvPr>
            <p:ph type="title"/>
          </p:nvPr>
        </p:nvSpPr>
        <p:spPr/>
        <p:txBody>
          <a:bodyPr/>
          <a:lstStyle/>
          <a:p>
            <a:r>
              <a:rPr altLang="en-US" dirty="0"/>
              <a:t>Monitoring Student Status</a:t>
            </a:r>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34</a:t>
            </a:fld>
            <a:endParaRPr lang="en-US" dirty="0"/>
          </a:p>
        </p:txBody>
      </p:sp>
      <p:sp>
        <p:nvSpPr>
          <p:cNvPr id="8" name="Rectangle 7">
            <a:extLst>
              <a:ext uri="{FF2B5EF4-FFF2-40B4-BE49-F238E27FC236}">
                <a16:creationId xmlns:a16="http://schemas.microsoft.com/office/drawing/2014/main" id="{36DD2B95-2AAB-4B80-BF7F-80C3DE8F0463}"/>
              </a:ext>
            </a:extLst>
          </p:cNvPr>
          <p:cNvSpPr/>
          <p:nvPr/>
        </p:nvSpPr>
        <p:spPr>
          <a:xfrm>
            <a:off x="9151375" y="4067864"/>
            <a:ext cx="457200" cy="353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9DBE4D-960E-43E3-A7C7-686C71D1057F}"/>
              </a:ext>
            </a:extLst>
          </p:cNvPr>
          <p:cNvSpPr/>
          <p:nvPr/>
        </p:nvSpPr>
        <p:spPr>
          <a:xfrm>
            <a:off x="9657738" y="3613354"/>
            <a:ext cx="1211823" cy="412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176444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923D2C2-C1C5-4B69-AD04-C8DC4C741ED5}"/>
              </a:ext>
            </a:extLst>
          </p:cNvPr>
          <p:cNvSpPr>
            <a:spLocks noGrp="1"/>
          </p:cNvSpPr>
          <p:nvPr>
            <p:ph idx="1"/>
          </p:nvPr>
        </p:nvSpPr>
        <p:spPr/>
        <p:txBody>
          <a:bodyPr/>
          <a:lstStyle/>
          <a:p>
            <a:r>
              <a:rPr lang="en-US" dirty="0"/>
              <a:t>Students with Emboss on Request enabled in their test settings may emboss test items and/or stimuli in Braille, depending on the rules for the selected test:</a:t>
            </a:r>
          </a:p>
          <a:p>
            <a:endParaRPr lang="en-US" dirty="0"/>
          </a:p>
          <a:p>
            <a:r>
              <a:rPr lang="en-US" b="1" dirty="0"/>
              <a:t>On-Request</a:t>
            </a:r>
            <a:r>
              <a:rPr lang="en-US" dirty="0"/>
              <a:t>: Students may manually submit emboss requests to the TA for approval.</a:t>
            </a:r>
          </a:p>
          <a:p>
            <a:r>
              <a:rPr lang="en-US" b="1" dirty="0"/>
              <a:t>Auto-Request</a:t>
            </a:r>
            <a:r>
              <a:rPr lang="en-US" dirty="0"/>
              <a:t>: Emboss requests automatically appear on the TA Interface as students navigate the test.</a:t>
            </a:r>
          </a:p>
          <a:p>
            <a:endParaRPr lang="en-US" dirty="0"/>
          </a:p>
        </p:txBody>
      </p:sp>
      <p:sp>
        <p:nvSpPr>
          <p:cNvPr id="2" name="Title 1"/>
          <p:cNvSpPr>
            <a:spLocks noGrp="1"/>
          </p:cNvSpPr>
          <p:nvPr>
            <p:ph type="title"/>
          </p:nvPr>
        </p:nvSpPr>
        <p:spPr/>
        <p:txBody>
          <a:bodyPr/>
          <a:lstStyle/>
          <a:p>
            <a:r>
              <a:rPr lang="en-US" dirty="0"/>
              <a:t>Emboss on Request</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35</a:t>
            </a:fld>
            <a:endParaRPr lang="en-US" dirty="0"/>
          </a:p>
        </p:txBody>
      </p:sp>
    </p:spTree>
    <p:extLst>
      <p:ext uri="{BB962C8B-B14F-4D97-AF65-F5344CB8AC3E}">
        <p14:creationId xmlns:p14="http://schemas.microsoft.com/office/powerpoint/2010/main" val="3019530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Emboss on Request</a:t>
            </a:r>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36</a:t>
            </a:fld>
            <a:endParaRPr lang="en-US" dirty="0"/>
          </a:p>
        </p:txBody>
      </p:sp>
      <p:grpSp>
        <p:nvGrpSpPr>
          <p:cNvPr id="5" name="Group 4">
            <a:extLst>
              <a:ext uri="{FF2B5EF4-FFF2-40B4-BE49-F238E27FC236}">
                <a16:creationId xmlns:a16="http://schemas.microsoft.com/office/drawing/2014/main" id="{913093B5-8806-425D-8CE8-2611642035CF}"/>
              </a:ext>
            </a:extLst>
          </p:cNvPr>
          <p:cNvGrpSpPr/>
          <p:nvPr/>
        </p:nvGrpSpPr>
        <p:grpSpPr>
          <a:xfrm>
            <a:off x="1188716" y="1266052"/>
            <a:ext cx="9814568" cy="3437385"/>
            <a:chOff x="1188716" y="1266052"/>
            <a:chExt cx="9814568" cy="3437385"/>
          </a:xfrm>
        </p:grpSpPr>
        <p:sp>
          <p:nvSpPr>
            <p:cNvPr id="17" name="Right Arrow 16"/>
            <p:cNvSpPr/>
            <p:nvPr/>
          </p:nvSpPr>
          <p:spPr>
            <a:xfrm rot="16200000">
              <a:off x="9562623" y="4092250"/>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10" descr="A screenshot of a social media post&#10;&#10;Description generated with very high confidence">
              <a:extLst>
                <a:ext uri="{FF2B5EF4-FFF2-40B4-BE49-F238E27FC236}">
                  <a16:creationId xmlns:a16="http://schemas.microsoft.com/office/drawing/2014/main" id="{126CA0DF-DC09-4254-8FFD-C6AFC12ACE7F}"/>
                </a:ext>
              </a:extLst>
            </p:cNvPr>
            <p:cNvPicPr>
              <a:picLocks noChangeAspect="1"/>
            </p:cNvPicPr>
            <p:nvPr/>
          </p:nvPicPr>
          <p:blipFill rotWithShape="1">
            <a:blip r:embed="rId4">
              <a:extLst>
                <a:ext uri="{28A0092B-C50C-407E-A947-70E740481C1C}">
                  <a14:useLocalDpi xmlns:a14="http://schemas.microsoft.com/office/drawing/2010/main" val="0"/>
                </a:ext>
              </a:extLst>
            </a:blip>
            <a:srcRect t="35864" b="10269"/>
            <a:stretch/>
          </p:blipFill>
          <p:spPr>
            <a:xfrm>
              <a:off x="1188716" y="1266052"/>
              <a:ext cx="9814568" cy="250274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E3509E1B-2E80-48D7-A7C9-C3D521D62502}"/>
              </a:ext>
            </a:extLst>
          </p:cNvPr>
          <p:cNvGrpSpPr/>
          <p:nvPr/>
        </p:nvGrpSpPr>
        <p:grpSpPr>
          <a:xfrm>
            <a:off x="518351" y="2973552"/>
            <a:ext cx="5577649" cy="2820098"/>
            <a:chOff x="518351" y="2973552"/>
            <a:chExt cx="5577649" cy="2820098"/>
          </a:xfrm>
        </p:grpSpPr>
        <p:pic>
          <p:nvPicPr>
            <p:cNvPr id="13" name="Picture 5" descr="C:\Users\dcassiday\Downloads\screenshot-sat1.cloud2.tds.airast.org 2017-02-10 14-50-2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51" y="2973552"/>
              <a:ext cx="5577649" cy="261839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ight Arrow 13"/>
            <p:cNvSpPr/>
            <p:nvPr/>
          </p:nvSpPr>
          <p:spPr>
            <a:xfrm rot="16200000">
              <a:off x="5115585" y="5439060"/>
              <a:ext cx="518681" cy="190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ight Arrow 14"/>
            <p:cNvSpPr/>
            <p:nvPr/>
          </p:nvSpPr>
          <p:spPr>
            <a:xfrm rot="16200000">
              <a:off x="5491699" y="5439059"/>
              <a:ext cx="518681" cy="190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27773107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723313-7BD3-487C-952B-3AFCEE41BCAA}"/>
              </a:ext>
            </a:extLst>
          </p:cNvPr>
          <p:cNvSpPr>
            <a:spLocks noGrp="1"/>
          </p:cNvSpPr>
          <p:nvPr>
            <p:ph idx="1"/>
          </p:nvPr>
        </p:nvSpPr>
        <p:spPr/>
        <p:txBody>
          <a:bodyPr/>
          <a:lstStyle/>
          <a:p>
            <a:pPr>
              <a:buClr>
                <a:schemeClr val="bg1">
                  <a:lumMod val="65000"/>
                </a:schemeClr>
              </a:buClr>
              <a:defRPr/>
            </a:pPr>
            <a:r>
              <a:rPr lang="en-US" sz="3200" dirty="0"/>
              <a:t>There are two types of files that TAs may need to emboss:</a:t>
            </a:r>
          </a:p>
          <a:p>
            <a:pPr marL="233363" indent="-233363">
              <a:buFont typeface="Wingdings" pitchFamily="2" charset="2"/>
              <a:buChar char="§"/>
              <a:defRPr/>
            </a:pPr>
            <a:r>
              <a:rPr lang="en-US" b="1" dirty="0">
                <a:cs typeface="Arial" pitchFamily="34" charset="0"/>
              </a:rPr>
              <a:t>Braille Ready File (BRF) </a:t>
            </a:r>
            <a:r>
              <a:rPr lang="en-US" dirty="0">
                <a:cs typeface="Arial" pitchFamily="34" charset="0"/>
              </a:rPr>
              <a:t>types are used for emboss requests containing only text (including formatted tables). The Duxbury Braille Translator software handles BRF files.</a:t>
            </a:r>
            <a:endParaRPr lang="en-US" sz="3200" dirty="0">
              <a:cs typeface="Arial" pitchFamily="34" charset="0"/>
            </a:endParaRPr>
          </a:p>
          <a:p>
            <a:pPr marL="233363" indent="-233363">
              <a:buFont typeface="Wingdings" pitchFamily="2" charset="2"/>
              <a:buChar char="§"/>
              <a:defRPr/>
            </a:pPr>
            <a:r>
              <a:rPr lang="en-US" b="1" dirty="0">
                <a:cs typeface="Arial" pitchFamily="34" charset="0"/>
              </a:rPr>
              <a:t>Printer Output File (PRN) </a:t>
            </a:r>
            <a:r>
              <a:rPr lang="en-US" dirty="0">
                <a:cs typeface="Arial" pitchFamily="34" charset="0"/>
              </a:rPr>
              <a:t>types are used for emboss requests containing tactile or spatial components (such as images). The ViewPlus Tiger Viewer software handles PRN files.</a:t>
            </a:r>
          </a:p>
          <a:p>
            <a:endParaRPr lang="en-US" dirty="0"/>
          </a:p>
        </p:txBody>
      </p:sp>
      <p:sp>
        <p:nvSpPr>
          <p:cNvPr id="30725" name="Title 1"/>
          <p:cNvSpPr>
            <a:spLocks noGrp="1"/>
          </p:cNvSpPr>
          <p:nvPr>
            <p:ph type="title"/>
          </p:nvPr>
        </p:nvSpPr>
        <p:spPr/>
        <p:txBody>
          <a:bodyPr/>
          <a:lstStyle/>
          <a:p>
            <a:r>
              <a:rPr altLang="en-US" dirty="0"/>
              <a:t>Emboss on Request</a:t>
            </a:r>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37</a:t>
            </a:fld>
            <a:endParaRPr lang="en-US" dirty="0"/>
          </a:p>
        </p:txBody>
      </p:sp>
    </p:spTree>
    <p:custDataLst>
      <p:tags r:id="rId1"/>
    </p:custDataLst>
    <p:extLst>
      <p:ext uri="{BB962C8B-B14F-4D97-AF65-F5344CB8AC3E}">
        <p14:creationId xmlns:p14="http://schemas.microsoft.com/office/powerpoint/2010/main" val="274843019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38F72-83C3-44A5-A353-9A982709DD42}"/>
              </a:ext>
            </a:extLst>
          </p:cNvPr>
          <p:cNvSpPr>
            <a:spLocks noGrp="1"/>
          </p:cNvSpPr>
          <p:nvPr>
            <p:ph idx="1"/>
          </p:nvPr>
        </p:nvSpPr>
        <p:spPr>
          <a:xfrm>
            <a:off x="685800" y="1238250"/>
            <a:ext cx="10966449" cy="3942287"/>
          </a:xfrm>
        </p:spPr>
        <p:txBody>
          <a:bodyPr/>
          <a:lstStyle/>
          <a:p>
            <a:pPr>
              <a:defRPr/>
            </a:pPr>
            <a:r>
              <a:rPr lang="en-US" sz="2800" b="1" dirty="0">
                <a:cs typeface="Arial" pitchFamily="34" charset="0"/>
              </a:rPr>
              <a:t>To emboss a Printer Output File (PRN):</a:t>
            </a:r>
          </a:p>
          <a:p>
            <a:pPr marL="514350" indent="-514350">
              <a:buFont typeface="+mj-lt"/>
              <a:buAutoNum type="arabicPeriod"/>
              <a:defRPr/>
            </a:pPr>
            <a:r>
              <a:rPr lang="en-US" dirty="0">
                <a:cs typeface="Arial" pitchFamily="34" charset="0"/>
              </a:rPr>
              <a:t>When you approve a print request that prints in PRN format, a print dialog window opens.</a:t>
            </a:r>
          </a:p>
          <a:p>
            <a:pPr marL="744538" lvl="1" indent="-514350">
              <a:buFont typeface="+mj-lt"/>
              <a:buAutoNum type="alphaLcPeriod"/>
              <a:defRPr/>
            </a:pPr>
            <a:r>
              <a:rPr lang="en-US" dirty="0">
                <a:cs typeface="Arial" pitchFamily="34" charset="0"/>
              </a:rPr>
              <a:t>Select Open with.</a:t>
            </a:r>
          </a:p>
          <a:p>
            <a:pPr marL="744538" lvl="1" indent="-514350">
              <a:buFont typeface="+mj-lt"/>
              <a:buAutoNum type="alphaLcPeriod"/>
              <a:defRPr/>
            </a:pPr>
            <a:r>
              <a:rPr lang="en-US" dirty="0">
                <a:cs typeface="Arial" pitchFamily="34" charset="0"/>
              </a:rPr>
              <a:t>In the drop-down list, select Tiger Viewer.</a:t>
            </a:r>
          </a:p>
          <a:p>
            <a:pPr marL="744538" lvl="1" indent="-514350">
              <a:buFont typeface="+mj-lt"/>
              <a:buAutoNum type="alphaLcPeriod"/>
              <a:defRPr/>
            </a:pPr>
            <a:r>
              <a:rPr lang="en-US" dirty="0">
                <a:cs typeface="Arial" pitchFamily="34" charset="0"/>
              </a:rPr>
              <a:t>Click OK. The Print PRN File window opens.</a:t>
            </a:r>
          </a:p>
          <a:p>
            <a:pPr lvl="1" indent="0">
              <a:buNone/>
              <a:defRPr/>
            </a:pPr>
            <a:endParaRPr lang="en-US" dirty="0">
              <a:cs typeface="Arial" pitchFamily="34" charset="0"/>
            </a:endParaRPr>
          </a:p>
          <a:p>
            <a:pPr marL="514350" indent="-514350">
              <a:buFont typeface="+mj-lt"/>
              <a:buAutoNum type="arabicPeriod"/>
              <a:defRPr/>
            </a:pPr>
            <a:r>
              <a:rPr lang="en-US" dirty="0">
                <a:cs typeface="Arial" pitchFamily="34" charset="0"/>
              </a:rPr>
              <a:t>In the Print PRN File window, ensure that the printer is set to ViewPlus Max (or another supported ViewPlus embosser) and that only one copy is being printed.</a:t>
            </a:r>
          </a:p>
          <a:p>
            <a:pPr marL="514350" indent="-514350">
              <a:buFont typeface="+mj-lt"/>
              <a:buAutoNum type="arabicPeriod"/>
              <a:defRPr/>
            </a:pPr>
            <a:r>
              <a:rPr lang="en-US" dirty="0">
                <a:cs typeface="Arial" pitchFamily="34" charset="0"/>
              </a:rPr>
              <a:t>Click Print.</a:t>
            </a:r>
          </a:p>
          <a:p>
            <a:endParaRPr lang="en-US" dirty="0"/>
          </a:p>
        </p:txBody>
      </p:sp>
      <p:sp>
        <p:nvSpPr>
          <p:cNvPr id="30725" name="Title 1"/>
          <p:cNvSpPr>
            <a:spLocks noGrp="1"/>
          </p:cNvSpPr>
          <p:nvPr>
            <p:ph type="title"/>
          </p:nvPr>
        </p:nvSpPr>
        <p:spPr/>
        <p:txBody>
          <a:bodyPr/>
          <a:lstStyle/>
          <a:p>
            <a:r>
              <a:rPr lang="en-US" altLang="en-US" dirty="0"/>
              <a:t>Emboss on Request – PRN</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38</a:t>
            </a:fld>
            <a:endParaRPr lang="en-US" dirty="0"/>
          </a:p>
        </p:txBody>
      </p:sp>
      <p:pic>
        <p:nvPicPr>
          <p:cNvPr id="1026" name="Picture 2" descr="H:\Assessment\Communications\Braille PPT\Braille TA Training\screenshots\prn pr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2252130"/>
            <a:ext cx="4057650" cy="162877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103345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195308-35A4-4472-B08E-4179BBA419D1}"/>
              </a:ext>
            </a:extLst>
          </p:cNvPr>
          <p:cNvSpPr>
            <a:spLocks noGrp="1"/>
          </p:cNvSpPr>
          <p:nvPr>
            <p:ph idx="1"/>
          </p:nvPr>
        </p:nvSpPr>
        <p:spPr>
          <a:xfrm>
            <a:off x="685801" y="1447800"/>
            <a:ext cx="6808303" cy="4762500"/>
          </a:xfrm>
        </p:spPr>
        <p:txBody>
          <a:bodyPr/>
          <a:lstStyle/>
          <a:p>
            <a:pPr>
              <a:defRPr/>
            </a:pPr>
            <a:r>
              <a:rPr lang="en-US" sz="2800" b="1" dirty="0">
                <a:cs typeface="Arial" pitchFamily="34" charset="0"/>
              </a:rPr>
              <a:t>To emboss a Braille Ready File (BRF):</a:t>
            </a:r>
          </a:p>
          <a:p>
            <a:pPr marL="342900" lvl="0" indent="-342900">
              <a:spcBef>
                <a:spcPts val="0"/>
              </a:spcBef>
              <a:buFont typeface="+mj-lt"/>
              <a:buAutoNum type="arabicPeriod"/>
            </a:pPr>
            <a:r>
              <a:rPr lang="en-US" dirty="0">
                <a:ea typeface="Calibri" panose="020F0502020204030204" pitchFamily="34" charset="0"/>
                <a:cs typeface="Times New Roman" panose="02020603050405020304" pitchFamily="18" charset="0"/>
              </a:rPr>
              <a:t>When you approve a print request that prints in BRF format, a print dialog window opens.</a:t>
            </a:r>
          </a:p>
          <a:p>
            <a:pPr marL="742950" lvl="1" indent="-285750">
              <a:spcBef>
                <a:spcPts val="0"/>
              </a:spcBef>
              <a:buFont typeface="+mj-lt"/>
              <a:buAutoNum type="alphaLcPeriod"/>
            </a:pPr>
            <a:r>
              <a:rPr lang="en-US" dirty="0">
                <a:ea typeface="Calibri" panose="020F0502020204030204" pitchFamily="34" charset="0"/>
                <a:cs typeface="Times New Roman" panose="02020603050405020304" pitchFamily="18" charset="0"/>
              </a:rPr>
              <a:t>Select </a:t>
            </a:r>
            <a:r>
              <a:rPr lang="en-US" b="1" dirty="0">
                <a:ea typeface="Calibri" panose="020F0502020204030204" pitchFamily="34" charset="0"/>
                <a:cs typeface="Times New Roman" panose="02020603050405020304" pitchFamily="18" charset="0"/>
              </a:rPr>
              <a:t>Open with</a:t>
            </a:r>
            <a:r>
              <a:rPr lang="en-US" dirty="0">
                <a:ea typeface="Calibri" panose="020F0502020204030204" pitchFamily="34" charset="0"/>
                <a:cs typeface="Times New Roman" panose="02020603050405020304" pitchFamily="18" charset="0"/>
              </a:rPr>
              <a:t>.</a:t>
            </a:r>
          </a:p>
          <a:p>
            <a:pPr marL="742950" lvl="1" indent="-285750">
              <a:spcBef>
                <a:spcPts val="0"/>
              </a:spcBef>
              <a:buFont typeface="+mj-lt"/>
              <a:buAutoNum type="alphaLcPeriod"/>
            </a:pPr>
            <a:r>
              <a:rPr lang="en-US" dirty="0">
                <a:ea typeface="Calibri" panose="020F0502020204030204" pitchFamily="34" charset="0"/>
                <a:cs typeface="Times New Roman" panose="02020603050405020304" pitchFamily="18" charset="0"/>
              </a:rPr>
              <a:t>In the drop-down list, select </a:t>
            </a:r>
            <a:r>
              <a:rPr lang="en-US" b="1" dirty="0">
                <a:ea typeface="Calibri" panose="020F0502020204030204" pitchFamily="34" charset="0"/>
                <a:cs typeface="Times New Roman" panose="02020603050405020304" pitchFamily="18" charset="0"/>
              </a:rPr>
              <a:t>Duxbury Braille Translator</a:t>
            </a:r>
            <a:r>
              <a:rPr lang="en-US" dirty="0">
                <a:ea typeface="Calibri" panose="020F0502020204030204" pitchFamily="34" charset="0"/>
                <a:cs typeface="Times New Roman" panose="02020603050405020304" pitchFamily="18" charset="0"/>
              </a:rPr>
              <a:t>. </a:t>
            </a:r>
          </a:p>
          <a:p>
            <a:pPr marL="742950" lvl="1" indent="-285750">
              <a:spcBef>
                <a:spcPts val="0"/>
              </a:spcBef>
              <a:buFont typeface="+mj-lt"/>
              <a:buAutoNum type="alphaLcPeriod"/>
            </a:pPr>
            <a:r>
              <a:rPr lang="en-US" dirty="0">
                <a:ea typeface="Calibri" panose="020F0502020204030204" pitchFamily="34" charset="0"/>
                <a:cs typeface="Times New Roman" panose="02020603050405020304" pitchFamily="18" charset="0"/>
              </a:rPr>
              <a:t>Click </a:t>
            </a:r>
            <a:r>
              <a:rPr lang="en-US" b="1" dirty="0">
                <a:ea typeface="Calibri" panose="020F0502020204030204" pitchFamily="34" charset="0"/>
                <a:cs typeface="Times New Roman" panose="02020603050405020304" pitchFamily="18" charset="0"/>
              </a:rPr>
              <a:t>OK</a:t>
            </a:r>
            <a:r>
              <a:rPr lang="en-US" dirty="0">
                <a:ea typeface="Calibri" panose="020F0502020204030204" pitchFamily="34" charset="0"/>
                <a:cs typeface="Times New Roman" panose="02020603050405020304" pitchFamily="18" charset="0"/>
              </a:rPr>
              <a:t>. The </a:t>
            </a:r>
            <a:r>
              <a:rPr lang="en-US" b="1" i="1" dirty="0">
                <a:ea typeface="Calibri" panose="020F0502020204030204" pitchFamily="34" charset="0"/>
                <a:cs typeface="Times New Roman" panose="02020603050405020304" pitchFamily="18" charset="0"/>
              </a:rPr>
              <a:t>Import File</a:t>
            </a:r>
            <a:r>
              <a:rPr lang="en-US" dirty="0">
                <a:ea typeface="Calibri" panose="020F0502020204030204" pitchFamily="34" charset="0"/>
                <a:cs typeface="Times New Roman" panose="02020603050405020304" pitchFamily="18" charset="0"/>
              </a:rPr>
              <a:t> window opens</a:t>
            </a:r>
          </a:p>
          <a:p>
            <a:pPr marL="342900" lvl="0" indent="-342900">
              <a:spcBef>
                <a:spcPts val="0"/>
              </a:spcBef>
              <a:buFont typeface="+mj-lt"/>
              <a:buAutoNum type="arabicPeriod"/>
            </a:pPr>
            <a:r>
              <a:rPr lang="en-US" dirty="0">
                <a:ea typeface="Calibri" panose="020F0502020204030204" pitchFamily="34" charset="0"/>
                <a:cs typeface="Times New Roman" panose="02020603050405020304" pitchFamily="18" charset="0"/>
              </a:rPr>
              <a:t>Ensure that the following are selected:</a:t>
            </a:r>
          </a:p>
          <a:p>
            <a:pPr marL="573088" lvl="1" indent="-342900">
              <a:spcBef>
                <a:spcPts val="0"/>
              </a:spcBef>
              <a:buFont typeface="Symbol" panose="05050102010706020507" pitchFamily="18" charset="2"/>
              <a:buChar char=""/>
            </a:pPr>
            <a:r>
              <a:rPr lang="en-US" sz="2000" dirty="0">
                <a:ea typeface="Calibri" panose="020F0502020204030204" pitchFamily="34" charset="0"/>
                <a:cs typeface="Times New Roman" panose="02020603050405020304" pitchFamily="18" charset="0"/>
              </a:rPr>
              <a:t>Template:</a:t>
            </a:r>
          </a:p>
          <a:p>
            <a:pPr marL="742950" lvl="1" indent="-285750">
              <a:spcBef>
                <a:spcPts val="0"/>
              </a:spcBef>
              <a:buFont typeface="Courier New" panose="02070309020205020404" pitchFamily="49" charset="0"/>
              <a:buChar char="o"/>
            </a:pPr>
            <a:r>
              <a:rPr lang="en-US" dirty="0">
                <a:ea typeface="Calibri" panose="020F0502020204030204" pitchFamily="34" charset="0"/>
                <a:cs typeface="Times New Roman" panose="02020603050405020304" pitchFamily="18" charset="0"/>
              </a:rPr>
              <a:t>For Duxbury 11.2 or earlier: </a:t>
            </a:r>
            <a:r>
              <a:rPr lang="en-US" b="1" dirty="0">
                <a:ea typeface="Calibri" panose="020F0502020204030204" pitchFamily="34" charset="0"/>
                <a:cs typeface="Times New Roman" panose="02020603050405020304" pitchFamily="18" charset="0"/>
              </a:rPr>
              <a:t>English (American) – Standard Literary Format</a:t>
            </a:r>
            <a:endParaRPr lang="en-US" dirty="0">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dirty="0">
                <a:ea typeface="Calibri" panose="020F0502020204030204" pitchFamily="34" charset="0"/>
                <a:cs typeface="Times New Roman" panose="02020603050405020304" pitchFamily="18" charset="0"/>
              </a:rPr>
              <a:t>For Duxbury 11.3 or later: </a:t>
            </a:r>
            <a:r>
              <a:rPr lang="en-US" b="1" dirty="0">
                <a:ea typeface="Calibri" panose="020F0502020204030204" pitchFamily="34" charset="0"/>
                <a:cs typeface="Times New Roman" panose="02020603050405020304" pitchFamily="18" charset="0"/>
              </a:rPr>
              <a:t>English (BANA Pre-UEB) – Literary Format</a:t>
            </a:r>
            <a:r>
              <a:rPr lang="en-US" dirty="0">
                <a:ea typeface="Calibri" panose="020F0502020204030204" pitchFamily="34" charset="0"/>
                <a:cs typeface="Times New Roman" panose="02020603050405020304" pitchFamily="18" charset="0"/>
              </a:rPr>
              <a:t> </a:t>
            </a:r>
          </a:p>
          <a:p>
            <a:pPr marL="573088" lvl="1" indent="-342900">
              <a:spcBef>
                <a:spcPts val="0"/>
              </a:spcBef>
              <a:buFont typeface="Symbol" panose="05050102010706020507" pitchFamily="18" charset="2"/>
              <a:buChar char=""/>
            </a:pPr>
            <a:r>
              <a:rPr lang="en-US" sz="2000" dirty="0">
                <a:ea typeface="Calibri" panose="020F0502020204030204" pitchFamily="34" charset="0"/>
                <a:cs typeface="Times New Roman" panose="02020603050405020304" pitchFamily="18" charset="0"/>
              </a:rPr>
              <a:t>Import Filter: </a:t>
            </a:r>
            <a:r>
              <a:rPr lang="en-US" sz="2000" b="1" dirty="0">
                <a:ea typeface="Calibri" panose="020F0502020204030204" pitchFamily="34" charset="0"/>
                <a:cs typeface="Times New Roman" panose="02020603050405020304" pitchFamily="18" charset="0"/>
              </a:rPr>
              <a:t>Formatted braille</a:t>
            </a:r>
            <a:endParaRPr lang="en-US" sz="2000" dirty="0">
              <a:ea typeface="Calibri" panose="020F0502020204030204" pitchFamily="34" charset="0"/>
              <a:cs typeface="Times New Roman" panose="02020603050405020304" pitchFamily="18" charset="0"/>
            </a:endParaRPr>
          </a:p>
          <a:p>
            <a:pPr>
              <a:defRPr/>
            </a:pPr>
            <a:endParaRPr lang="en-US" sz="2800" b="1" dirty="0">
              <a:cs typeface="Arial" pitchFamily="34" charset="0"/>
            </a:endParaRPr>
          </a:p>
          <a:p>
            <a:endParaRPr lang="en-US" sz="2800" dirty="0"/>
          </a:p>
        </p:txBody>
      </p:sp>
      <p:sp>
        <p:nvSpPr>
          <p:cNvPr id="30725" name="Title 1"/>
          <p:cNvSpPr>
            <a:spLocks noGrp="1"/>
          </p:cNvSpPr>
          <p:nvPr>
            <p:ph type="title"/>
          </p:nvPr>
        </p:nvSpPr>
        <p:spPr/>
        <p:txBody>
          <a:bodyPr/>
          <a:lstStyle/>
          <a:p>
            <a:r>
              <a:rPr altLang="en-US" dirty="0"/>
              <a:t>Emboss on Request </a:t>
            </a:r>
            <a:r>
              <a:rPr lang="en-US" altLang="en-US" dirty="0"/>
              <a:t>–</a:t>
            </a:r>
            <a:r>
              <a:rPr altLang="en-US" dirty="0"/>
              <a:t> BRF</a:t>
            </a:r>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39</a:t>
            </a:fld>
            <a:endParaRPr lang="en-US"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7674939" y="1562632"/>
            <a:ext cx="4050934" cy="3732736"/>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7960711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411357"/>
            <a:ext cx="4198991" cy="4496462"/>
          </a:xfrm>
        </p:spPr>
        <p:txBody>
          <a:bodyPr/>
          <a:lstStyle/>
          <a:p>
            <a:r>
              <a:rPr lang="en-US" sz="2800" dirty="0"/>
              <a:t>Tests will automatically appear in streamlined mode for students with their test presentation set to Braille. </a:t>
            </a:r>
            <a:br>
              <a:rPr lang="en-US" sz="2800" dirty="0"/>
            </a:br>
            <a:endParaRPr lang="en-US" sz="2800" dirty="0"/>
          </a:p>
          <a:p>
            <a:r>
              <a:rPr lang="en-US" sz="2800" dirty="0"/>
              <a:t>Content will be arranged vertically.</a:t>
            </a:r>
            <a:endParaRPr lang="en-US" sz="2800" dirty="0">
              <a:cs typeface="Arial" pitchFamily="34" charset="0"/>
            </a:endParaRPr>
          </a:p>
        </p:txBody>
      </p:sp>
      <p:sp>
        <p:nvSpPr>
          <p:cNvPr id="4" name="Title 3"/>
          <p:cNvSpPr>
            <a:spLocks noGrp="1"/>
          </p:cNvSpPr>
          <p:nvPr>
            <p:ph type="title"/>
          </p:nvPr>
        </p:nvSpPr>
        <p:spPr/>
        <p:txBody>
          <a:bodyPr/>
          <a:lstStyle/>
          <a:p>
            <a:r>
              <a:rPr lang="en-US" dirty="0"/>
              <a:t>Overview of Braille Testing</a:t>
            </a:r>
          </a:p>
        </p:txBody>
      </p:sp>
      <p:sp>
        <p:nvSpPr>
          <p:cNvPr id="5" name="Slide Number Placeholder 4"/>
          <p:cNvSpPr>
            <a:spLocks noGrp="1"/>
          </p:cNvSpPr>
          <p:nvPr>
            <p:ph type="sldNum" sz="quarter" idx="11"/>
          </p:nvPr>
        </p:nvSpPr>
        <p:spPr>
          <a:xfrm>
            <a:off x="11812435" y="6507316"/>
            <a:ext cx="70532" cy="153888"/>
          </a:xfrm>
        </p:spPr>
        <p:txBody>
          <a:bodyPr/>
          <a:lstStyle/>
          <a:p>
            <a:pPr algn="r"/>
            <a:fld id="{F3477EC8-074D-41C4-94AE-E9EA7CEEA348}" type="slidenum">
              <a:rPr lang="en-US" smtClean="0"/>
              <a:pPr algn="r"/>
              <a:t>4</a:t>
            </a:fld>
            <a:endParaRPr lang="en-US" dirty="0"/>
          </a:p>
        </p:txBody>
      </p:sp>
      <p:pic>
        <p:nvPicPr>
          <p:cNvPr id="7" name="Picture 6">
            <a:extLst>
              <a:ext uri="{FF2B5EF4-FFF2-40B4-BE49-F238E27FC236}">
                <a16:creationId xmlns:a16="http://schemas.microsoft.com/office/drawing/2014/main" id="{3C4E93F6-77F5-4BEB-AD98-C00AF803572E}"/>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884791" y="1411357"/>
            <a:ext cx="6837089" cy="4387132"/>
          </a:xfrm>
          <a:prstGeom prst="rect">
            <a:avLst/>
          </a:prstGeom>
          <a:ln w="9525" cap="flat" cmpd="sng" algn="ctr">
            <a:solidFill>
              <a:sysClr val="window" lastClr="FFFFFF">
                <a:lumMod val="65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8706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01D54-C832-4F4F-9676-3C49C43BCA2F}"/>
              </a:ext>
            </a:extLst>
          </p:cNvPr>
          <p:cNvSpPr>
            <a:spLocks noGrp="1"/>
          </p:cNvSpPr>
          <p:nvPr>
            <p:ph idx="1"/>
          </p:nvPr>
        </p:nvSpPr>
        <p:spPr>
          <a:xfrm>
            <a:off x="685801" y="1447800"/>
            <a:ext cx="6438899" cy="3732737"/>
          </a:xfrm>
        </p:spPr>
        <p:txBody>
          <a:bodyPr/>
          <a:lstStyle/>
          <a:p>
            <a:pPr>
              <a:defRPr/>
            </a:pPr>
            <a:r>
              <a:rPr lang="en-US" b="1" dirty="0">
                <a:cs typeface="Arial" pitchFamily="34" charset="0"/>
              </a:rPr>
              <a:t>To emboss a Braille Ready File (BRF):</a:t>
            </a:r>
          </a:p>
          <a:p>
            <a:pPr marL="342900" lvl="0" indent="-342900">
              <a:spcBef>
                <a:spcPts val="0"/>
              </a:spcBef>
              <a:buFont typeface="+mj-lt"/>
              <a:buAutoNum type="arabicPeriod" startAt="3"/>
            </a:pPr>
            <a:r>
              <a:rPr lang="en-US" dirty="0">
                <a:ea typeface="Calibri" panose="020F0502020204030204" pitchFamily="34" charset="0"/>
                <a:cs typeface="Times New Roman" panose="02020603050405020304" pitchFamily="18" charset="0"/>
              </a:rPr>
              <a:t>Click </a:t>
            </a:r>
            <a:r>
              <a:rPr lang="en-US" b="1" dirty="0">
                <a:ea typeface="Calibri" panose="020F0502020204030204" pitchFamily="34" charset="0"/>
                <a:cs typeface="Times New Roman" panose="02020603050405020304" pitchFamily="18" charset="0"/>
              </a:rPr>
              <a:t>OK</a:t>
            </a:r>
            <a:r>
              <a:rPr lang="en-US" dirty="0">
                <a:ea typeface="Calibri" panose="020F0502020204030204" pitchFamily="34" charset="0"/>
                <a:cs typeface="Times New Roman" panose="02020603050405020304" pitchFamily="18" charset="0"/>
              </a:rPr>
              <a:t>. The </a:t>
            </a:r>
            <a:r>
              <a:rPr lang="en-US" b="1" i="1" dirty="0">
                <a:ea typeface="Calibri" panose="020F0502020204030204" pitchFamily="34" charset="0"/>
                <a:cs typeface="Times New Roman" panose="02020603050405020304" pitchFamily="18" charset="0"/>
              </a:rPr>
              <a:t>Duxbury Braille Translator</a:t>
            </a:r>
            <a:r>
              <a:rPr lang="en-US" dirty="0">
                <a:ea typeface="Calibri" panose="020F0502020204030204" pitchFamily="34" charset="0"/>
                <a:cs typeface="Times New Roman" panose="02020603050405020304" pitchFamily="18" charset="0"/>
              </a:rPr>
              <a:t> preview window opens.</a:t>
            </a:r>
          </a:p>
          <a:p>
            <a:pPr marL="342900" lvl="0" indent="-342900">
              <a:spcBef>
                <a:spcPts val="0"/>
              </a:spcBef>
              <a:buFont typeface="+mj-lt"/>
              <a:buAutoNum type="arabicPeriod" startAt="3"/>
            </a:pPr>
            <a:r>
              <a:rPr lang="en-US" dirty="0">
                <a:ea typeface="Calibri" panose="020F0502020204030204" pitchFamily="34" charset="0"/>
                <a:cs typeface="Times New Roman" panose="02020603050405020304" pitchFamily="18" charset="0"/>
              </a:rPr>
              <a:t>Go to </a:t>
            </a:r>
            <a:r>
              <a:rPr lang="en-US" b="1" dirty="0">
                <a:ea typeface="Calibri" panose="020F0502020204030204" pitchFamily="34" charset="0"/>
                <a:cs typeface="Times New Roman" panose="02020603050405020304" pitchFamily="18" charset="0"/>
              </a:rPr>
              <a:t>File</a:t>
            </a:r>
            <a:r>
              <a:rPr lang="en-US" dirty="0">
                <a:ea typeface="Calibri" panose="020F0502020204030204" pitchFamily="34" charset="0"/>
                <a:cs typeface="Times New Roman" panose="02020603050405020304" pitchFamily="18" charset="0"/>
              </a:rPr>
              <a:t> &gt; </a:t>
            </a:r>
            <a:r>
              <a:rPr lang="en-US" b="1" dirty="0">
                <a:ea typeface="Calibri" panose="020F0502020204030204" pitchFamily="34" charset="0"/>
                <a:cs typeface="Times New Roman" panose="02020603050405020304" pitchFamily="18" charset="0"/>
              </a:rPr>
              <a:t>Emboss</a:t>
            </a:r>
            <a:r>
              <a:rPr lang="en-US" dirty="0">
                <a:ea typeface="Calibri" panose="020F0502020204030204" pitchFamily="34" charset="0"/>
                <a:cs typeface="Times New Roman" panose="02020603050405020304" pitchFamily="18" charset="0"/>
              </a:rPr>
              <a:t>. The</a:t>
            </a:r>
            <a:r>
              <a:rPr lang="en-US" i="1" dirty="0">
                <a:ea typeface="Calibri" panose="020F0502020204030204" pitchFamily="34" charset="0"/>
                <a:cs typeface="Times New Roman" panose="02020603050405020304" pitchFamily="18" charset="0"/>
              </a:rPr>
              <a:t> </a:t>
            </a:r>
            <a:r>
              <a:rPr lang="en-US" b="1" i="1" dirty="0">
                <a:ea typeface="Calibri" panose="020F0502020204030204" pitchFamily="34" charset="0"/>
                <a:cs typeface="Times New Roman" panose="02020603050405020304" pitchFamily="18" charset="0"/>
              </a:rPr>
              <a:t>File: Emboss</a:t>
            </a:r>
            <a:r>
              <a:rPr lang="en-US" dirty="0">
                <a:ea typeface="Calibri" panose="020F0502020204030204" pitchFamily="34" charset="0"/>
                <a:cs typeface="Times New Roman" panose="02020603050405020304" pitchFamily="18" charset="0"/>
              </a:rPr>
              <a:t> window opens.</a:t>
            </a:r>
          </a:p>
          <a:p>
            <a:pPr marL="342900" lvl="0" indent="-342900">
              <a:spcBef>
                <a:spcPts val="0"/>
              </a:spcBef>
              <a:buFont typeface="+mj-lt"/>
              <a:buAutoNum type="arabicPeriod" startAt="3"/>
            </a:pPr>
            <a:r>
              <a:rPr lang="en-US" dirty="0">
                <a:ea typeface="Calibri" panose="020F0502020204030204" pitchFamily="34" charset="0"/>
                <a:cs typeface="Times New Roman" panose="02020603050405020304" pitchFamily="18" charset="0"/>
              </a:rPr>
              <a:t>Ensure that only one copy is being printed, the page range is set to </a:t>
            </a:r>
            <a:r>
              <a:rPr lang="en-US" b="1" dirty="0">
                <a:ea typeface="Calibri" panose="020F0502020204030204" pitchFamily="34" charset="0"/>
                <a:cs typeface="Times New Roman" panose="02020603050405020304" pitchFamily="18" charset="0"/>
              </a:rPr>
              <a:t>All</a:t>
            </a:r>
            <a:r>
              <a:rPr lang="en-US" dirty="0">
                <a:ea typeface="Calibri" panose="020F0502020204030204" pitchFamily="34" charset="0"/>
                <a:cs typeface="Times New Roman" panose="02020603050405020304" pitchFamily="18" charset="0"/>
              </a:rPr>
              <a:t>, and the </a:t>
            </a:r>
            <a:r>
              <a:rPr lang="en-US" dirty="0" err="1">
                <a:ea typeface="Calibri" panose="020F0502020204030204" pitchFamily="34" charset="0"/>
                <a:cs typeface="Times New Roman" panose="02020603050405020304" pitchFamily="18" charset="0"/>
              </a:rPr>
              <a:t>Brailler</a:t>
            </a:r>
            <a:r>
              <a:rPr lang="en-US" dirty="0">
                <a:ea typeface="Calibri" panose="020F0502020204030204" pitchFamily="34" charset="0"/>
                <a:cs typeface="Times New Roman" panose="02020603050405020304" pitchFamily="18" charset="0"/>
              </a:rPr>
              <a:t> Device is set to </a:t>
            </a:r>
            <a:r>
              <a:rPr lang="en-US" b="1" dirty="0">
                <a:ea typeface="Calibri" panose="020F0502020204030204" pitchFamily="34" charset="0"/>
                <a:cs typeface="Times New Roman" panose="02020603050405020304" pitchFamily="18" charset="0"/>
              </a:rPr>
              <a:t>ViewPlus Max</a:t>
            </a:r>
            <a:r>
              <a:rPr lang="en-US" dirty="0">
                <a:ea typeface="Calibri" panose="020F0502020204030204" pitchFamily="34" charset="0"/>
                <a:cs typeface="Times New Roman" panose="02020603050405020304" pitchFamily="18" charset="0"/>
              </a:rPr>
              <a:t> (or other ViewPlus embosser).</a:t>
            </a:r>
          </a:p>
          <a:p>
            <a:pPr marL="342900" lvl="0" indent="-342900">
              <a:spcBef>
                <a:spcPts val="0"/>
              </a:spcBef>
              <a:buFont typeface="+mj-lt"/>
              <a:buAutoNum type="arabicPeriod" startAt="3"/>
            </a:pPr>
            <a:r>
              <a:rPr lang="en-US" dirty="0">
                <a:ea typeface="Calibri" panose="020F0502020204030204" pitchFamily="34" charset="0"/>
                <a:cs typeface="Times New Roman" panose="02020603050405020304" pitchFamily="18" charset="0"/>
              </a:rPr>
              <a:t>Click </a:t>
            </a:r>
            <a:r>
              <a:rPr lang="en-US" b="1" dirty="0">
                <a:ea typeface="Calibri" panose="020F0502020204030204" pitchFamily="34" charset="0"/>
                <a:cs typeface="Times New Roman" panose="02020603050405020304" pitchFamily="18" charset="0"/>
              </a:rPr>
              <a:t>OK</a:t>
            </a:r>
            <a:r>
              <a:rPr lang="en-US" dirty="0">
                <a:ea typeface="Calibri" panose="020F0502020204030204" pitchFamily="34" charset="0"/>
                <a:cs typeface="Times New Roman" panose="02020603050405020304" pitchFamily="18" charset="0"/>
              </a:rPr>
              <a:t>.</a:t>
            </a:r>
          </a:p>
          <a:p>
            <a:pPr marL="0" lvl="1" indent="0">
              <a:buNone/>
              <a:defRPr/>
            </a:pPr>
            <a:endParaRPr lang="en-US" dirty="0"/>
          </a:p>
          <a:p>
            <a:endParaRPr lang="en-US" dirty="0"/>
          </a:p>
        </p:txBody>
      </p:sp>
      <p:sp>
        <p:nvSpPr>
          <p:cNvPr id="30725" name="Title 1"/>
          <p:cNvSpPr>
            <a:spLocks noGrp="1"/>
          </p:cNvSpPr>
          <p:nvPr>
            <p:ph type="title"/>
          </p:nvPr>
        </p:nvSpPr>
        <p:spPr/>
        <p:txBody>
          <a:bodyPr/>
          <a:lstStyle/>
          <a:p>
            <a:r>
              <a:rPr lang="en-US" altLang="en-US" dirty="0"/>
              <a:t>Emboss on Request – BRF</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40</a:t>
            </a:fld>
            <a:endParaRPr lang="en-US" dirty="0"/>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7184895" y="2010607"/>
            <a:ext cx="4540978" cy="260712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2542054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D8CEE8-9AE4-435E-BC7B-FAB750E65E8C}"/>
              </a:ext>
            </a:extLst>
          </p:cNvPr>
          <p:cNvSpPr>
            <a:spLocks noGrp="1"/>
          </p:cNvSpPr>
          <p:nvPr>
            <p:ph idx="1"/>
          </p:nvPr>
        </p:nvSpPr>
        <p:spPr/>
        <p:txBody>
          <a:bodyPr/>
          <a:lstStyle/>
          <a:p>
            <a:pPr marL="342900" indent="-342900">
              <a:buFont typeface="Arial" panose="020B0604020202020204" pitchFamily="34" charset="0"/>
              <a:buChar char="•"/>
            </a:pPr>
            <a:r>
              <a:rPr lang="en-US" dirty="0"/>
              <a:t>Most supported web browsers automatically save downloaded files. </a:t>
            </a:r>
          </a:p>
          <a:p>
            <a:pPr marL="342900" indent="-342900">
              <a:buFont typeface="Arial" panose="020B0604020202020204" pitchFamily="34" charset="0"/>
              <a:buChar char="•"/>
            </a:pPr>
            <a:r>
              <a:rPr lang="en-US" dirty="0"/>
              <a:t>If your computer saves the BRF and PRN files from emboss requests, you </a:t>
            </a:r>
            <a:r>
              <a:rPr lang="en-US" b="1" dirty="0"/>
              <a:t>must </a:t>
            </a:r>
            <a:r>
              <a:rPr lang="en-US" dirty="0"/>
              <a:t>delete all test-related files from your browser’s download archive for security purposes.</a:t>
            </a:r>
          </a:p>
          <a:p>
            <a:pPr marL="342900" indent="-342900">
              <a:buFont typeface="Arial" panose="020B0604020202020204" pitchFamily="34" charset="0"/>
              <a:buChar char="•"/>
            </a:pPr>
            <a:r>
              <a:rPr lang="en-US" dirty="0"/>
              <a:t>For more information on how to delete test-related files from your internet browser’s download archive, please consult the </a:t>
            </a:r>
            <a:r>
              <a:rPr lang="en-US" i="1" dirty="0"/>
              <a:t>Braille Requirements and Testing Manual</a:t>
            </a:r>
            <a:r>
              <a:rPr lang="en-US" dirty="0"/>
              <a:t>.</a:t>
            </a:r>
          </a:p>
        </p:txBody>
      </p:sp>
      <p:sp>
        <p:nvSpPr>
          <p:cNvPr id="2" name="Title 1"/>
          <p:cNvSpPr>
            <a:spLocks noGrp="1"/>
          </p:cNvSpPr>
          <p:nvPr>
            <p:ph type="title"/>
          </p:nvPr>
        </p:nvSpPr>
        <p:spPr/>
        <p:txBody>
          <a:bodyPr/>
          <a:lstStyle/>
          <a:p>
            <a:r>
              <a:rPr lang="en-US" dirty="0"/>
              <a:t>Deleting Test-Related Files</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41</a:t>
            </a:fld>
            <a:endParaRPr lang="en-US" dirty="0"/>
          </a:p>
        </p:txBody>
      </p:sp>
      <p:sp>
        <p:nvSpPr>
          <p:cNvPr id="4" name="Content Placeholder 1"/>
          <p:cNvSpPr txBox="1">
            <a:spLocks/>
          </p:cNvSpPr>
          <p:nvPr/>
        </p:nvSpPr>
        <p:spPr>
          <a:xfrm>
            <a:off x="2133600" y="2055814"/>
            <a:ext cx="8534400" cy="3732737"/>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276343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Interface: Approved Requests</a:t>
            </a:r>
          </a:p>
        </p:txBody>
      </p:sp>
      <p:sp>
        <p:nvSpPr>
          <p:cNvPr id="3" name="Slide Number Placeholder 2"/>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42</a:t>
            </a:fld>
            <a:endParaRPr lang="en-US" dirty="0"/>
          </a:p>
        </p:txBody>
      </p:sp>
      <p:grpSp>
        <p:nvGrpSpPr>
          <p:cNvPr id="13" name="Group 12">
            <a:extLst>
              <a:ext uri="{FF2B5EF4-FFF2-40B4-BE49-F238E27FC236}">
                <a16:creationId xmlns:a16="http://schemas.microsoft.com/office/drawing/2014/main" id="{8CF7CFD4-1AF2-4ED5-9E5A-36E24F56F5BE}"/>
              </a:ext>
            </a:extLst>
          </p:cNvPr>
          <p:cNvGrpSpPr/>
          <p:nvPr/>
        </p:nvGrpSpPr>
        <p:grpSpPr>
          <a:xfrm>
            <a:off x="1885967" y="1450192"/>
            <a:ext cx="8566114" cy="3540908"/>
            <a:chOff x="2317714" y="1945492"/>
            <a:chExt cx="7772400" cy="2721487"/>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14" y="2552200"/>
              <a:ext cx="7772400" cy="211477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314" y="2895600"/>
              <a:ext cx="5029200" cy="1657826"/>
            </a:xfrm>
            <a:prstGeom prst="rect">
              <a:avLst/>
            </a:prstGeom>
            <a:ln>
              <a:solidFill>
                <a:schemeClr val="tx1"/>
              </a:solidFill>
            </a:ln>
          </p:spPr>
        </p:pic>
        <p:sp>
          <p:nvSpPr>
            <p:cNvPr id="6" name="Right Arrow 5"/>
            <p:cNvSpPr/>
            <p:nvPr/>
          </p:nvSpPr>
          <p:spPr>
            <a:xfrm rot="5400000">
              <a:off x="5745337" y="2058346"/>
              <a:ext cx="606707"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a:off x="6781801" y="2884236"/>
              <a:ext cx="72523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810000" y="38862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0" y="4207669"/>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3810000" y="3869530"/>
              <a:ext cx="1187486" cy="512470"/>
              <a:chOff x="2286000" y="3869530"/>
              <a:chExt cx="1187486" cy="512470"/>
            </a:xfrm>
          </p:grpSpPr>
          <p:pic>
            <p:nvPicPr>
              <p:cNvPr id="8" name="Picture 2"/>
              <p:cNvPicPr>
                <a:picLocks noChangeAspect="1" noChangeArrowheads="1"/>
              </p:cNvPicPr>
              <p:nvPr/>
            </p:nvPicPr>
            <p:blipFill rotWithShape="1">
              <a:blip r:embed="rId5">
                <a:clrChange>
                  <a:clrFrom>
                    <a:srgbClr val="F9FFF0"/>
                  </a:clrFrom>
                  <a:clrTo>
                    <a:srgbClr val="F9FFF0">
                      <a:alpha val="0"/>
                    </a:srgbClr>
                  </a:clrTo>
                </a:clrChange>
                <a:extLst>
                  <a:ext uri="{28A0092B-C50C-407E-A947-70E740481C1C}">
                    <a14:useLocalDpi xmlns:a14="http://schemas.microsoft.com/office/drawing/2010/main" val="0"/>
                  </a:ext>
                </a:extLst>
              </a:blip>
              <a:srcRect l="37781" t="54623" r="43329" b="36876"/>
              <a:stretch/>
            </p:blipFill>
            <p:spPr bwMode="auto">
              <a:xfrm>
                <a:off x="2286000" y="3886200"/>
                <a:ext cx="1066800" cy="152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clrChange>
                  <a:clrFrom>
                    <a:srgbClr val="F9FFF0"/>
                  </a:clrFrom>
                  <a:clrTo>
                    <a:srgbClr val="F9FFF0">
                      <a:alpha val="0"/>
                    </a:srgbClr>
                  </a:clrTo>
                </a:clrChange>
                <a:extLst>
                  <a:ext uri="{28A0092B-C50C-407E-A947-70E740481C1C}">
                    <a14:useLocalDpi xmlns:a14="http://schemas.microsoft.com/office/drawing/2010/main" val="0"/>
                  </a:ext>
                </a:extLst>
              </a:blip>
              <a:srcRect l="37781" t="54623" r="43329" b="36876"/>
              <a:stretch/>
            </p:blipFill>
            <p:spPr bwMode="auto">
              <a:xfrm>
                <a:off x="2286000" y="4191000"/>
                <a:ext cx="1066800" cy="152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3297219" y="3869530"/>
                <a:ext cx="158786" cy="180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14700" y="4162967"/>
                <a:ext cx="158786" cy="219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2442509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r>
              <a:rPr altLang="en-US" dirty="0"/>
              <a:t>Printing Test Session Information</a:t>
            </a:r>
          </a:p>
        </p:txBody>
      </p:sp>
      <p:sp>
        <p:nvSpPr>
          <p:cNvPr id="3" name="Slide Number Placeholder 2"/>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43</a:t>
            </a:fld>
            <a:endParaRPr lang="en-US" dirty="0"/>
          </a:p>
        </p:txBody>
      </p:sp>
      <p:grpSp>
        <p:nvGrpSpPr>
          <p:cNvPr id="13" name="Group 12">
            <a:extLst>
              <a:ext uri="{FF2B5EF4-FFF2-40B4-BE49-F238E27FC236}">
                <a16:creationId xmlns:a16="http://schemas.microsoft.com/office/drawing/2014/main" id="{61011936-C608-4355-A7E9-77AC50D4E695}"/>
              </a:ext>
            </a:extLst>
          </p:cNvPr>
          <p:cNvGrpSpPr/>
          <p:nvPr/>
        </p:nvGrpSpPr>
        <p:grpSpPr>
          <a:xfrm>
            <a:off x="1675906" y="1060878"/>
            <a:ext cx="8840187" cy="4825040"/>
            <a:chOff x="1675906" y="1060878"/>
            <a:chExt cx="8840187" cy="4825040"/>
          </a:xfrm>
        </p:grpSpPr>
        <p:pic>
          <p:nvPicPr>
            <p:cNvPr id="15" name="Picture 14" descr="A screenshot of a social media post&#10;&#10;Description generated with very high confidence">
              <a:extLst>
                <a:ext uri="{FF2B5EF4-FFF2-40B4-BE49-F238E27FC236}">
                  <a16:creationId xmlns:a16="http://schemas.microsoft.com/office/drawing/2014/main" id="{193DBE44-B676-411A-894D-56C71A6EC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906" y="1701068"/>
              <a:ext cx="8840187" cy="418485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Right Arrow 5">
              <a:extLst>
                <a:ext uri="{FF2B5EF4-FFF2-40B4-BE49-F238E27FC236}">
                  <a16:creationId xmlns:a16="http://schemas.microsoft.com/office/drawing/2014/main" id="{F0ED8165-E63B-4590-8227-88E0C0C6C2D4}"/>
                </a:ext>
              </a:extLst>
            </p:cNvPr>
            <p:cNvSpPr/>
            <p:nvPr/>
          </p:nvSpPr>
          <p:spPr>
            <a:xfrm rot="5400000">
              <a:off x="6482017" y="1220847"/>
              <a:ext cx="703522" cy="38358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ustDataLst>
      <p:tags r:id="rId1"/>
    </p:custDataLst>
    <p:extLst>
      <p:ext uri="{BB962C8B-B14F-4D97-AF65-F5344CB8AC3E}">
        <p14:creationId xmlns:p14="http://schemas.microsoft.com/office/powerpoint/2010/main" val="252291778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JAWS Keyboard Commands</a:t>
            </a:r>
          </a:p>
        </p:txBody>
      </p:sp>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58945992"/>
              </p:ext>
            </p:extLst>
          </p:nvPr>
        </p:nvGraphicFramePr>
        <p:xfrm>
          <a:off x="1993626" y="1420685"/>
          <a:ext cx="7886699" cy="4016629"/>
        </p:xfrm>
        <a:graphic>
          <a:graphicData uri="http://schemas.openxmlformats.org/drawingml/2006/table">
            <a:tbl>
              <a:tblPr firstRow="1" firstCol="1" bandRow="1">
                <a:tableStyleId>{B301B821-A1FF-4177-AEE7-76D212191A09}</a:tableStyleId>
              </a:tblPr>
              <a:tblGrid>
                <a:gridCol w="5448299">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377817">
                <a:tc>
                  <a:txBody>
                    <a:bodyPr/>
                    <a:lstStyle/>
                    <a:p>
                      <a:pPr marL="73025" marR="73025">
                        <a:spcBef>
                          <a:spcPts val="0"/>
                        </a:spcBef>
                        <a:spcAft>
                          <a:spcPts val="400"/>
                        </a:spcAft>
                      </a:pPr>
                      <a:r>
                        <a:rPr lang="en-US" sz="1800" b="1" dirty="0">
                          <a:effectLst/>
                        </a:rPr>
                        <a:t>Action</a:t>
                      </a:r>
                      <a:endParaRPr lang="en-US" sz="1800" b="1" dirty="0">
                        <a:effectLst/>
                        <a:latin typeface="Arial"/>
                        <a:ea typeface="Times New Roman"/>
                        <a:cs typeface="Times New Roman"/>
                      </a:endParaRPr>
                    </a:p>
                  </a:txBody>
                  <a:tcPr marL="0" marR="0" marT="0" marB="0"/>
                </a:tc>
                <a:tc>
                  <a:txBody>
                    <a:bodyPr/>
                    <a:lstStyle/>
                    <a:p>
                      <a:pPr marL="73025" marR="73025">
                        <a:spcBef>
                          <a:spcPts val="0"/>
                        </a:spcBef>
                        <a:spcAft>
                          <a:spcPts val="400"/>
                        </a:spcAft>
                      </a:pPr>
                      <a:r>
                        <a:rPr lang="en-US" sz="1800" b="1" dirty="0">
                          <a:effectLst/>
                        </a:rPr>
                        <a:t>Keyboard Command</a:t>
                      </a:r>
                      <a:endParaRPr lang="en-US" sz="1800" b="1" dirty="0">
                        <a:effectLst/>
                        <a:latin typeface="Arial"/>
                        <a:ea typeface="Times New Roman"/>
                        <a:cs typeface="Times New Roman"/>
                      </a:endParaRPr>
                    </a:p>
                  </a:txBody>
                  <a:tcPr marL="0" marR="0" marT="0" marB="0"/>
                </a:tc>
                <a:extLst>
                  <a:ext uri="{0D108BD9-81ED-4DB2-BD59-A6C34878D82A}">
                    <a16:rowId xmlns:a16="http://schemas.microsoft.com/office/drawing/2014/main" val="10000"/>
                  </a:ext>
                </a:extLst>
              </a:tr>
              <a:tr h="330801">
                <a:tc>
                  <a:txBody>
                    <a:bodyPr/>
                    <a:lstStyle/>
                    <a:p>
                      <a:pPr marL="73025" marR="73025">
                        <a:spcBef>
                          <a:spcPts val="0"/>
                        </a:spcBef>
                        <a:spcAft>
                          <a:spcPts val="400"/>
                        </a:spcAft>
                      </a:pPr>
                      <a:r>
                        <a:rPr lang="en-US" sz="1800" b="0" dirty="0">
                          <a:effectLst/>
                        </a:rPr>
                        <a:t>Navigate to the next landmark element on the page. </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1"/>
                  </a:ext>
                </a:extLst>
              </a:tr>
              <a:tr h="330801">
                <a:tc>
                  <a:txBody>
                    <a:bodyPr/>
                    <a:lstStyle/>
                    <a:p>
                      <a:pPr marL="73025" marR="73025">
                        <a:spcBef>
                          <a:spcPts val="0"/>
                        </a:spcBef>
                        <a:spcAft>
                          <a:spcPts val="400"/>
                        </a:spcAft>
                      </a:pPr>
                      <a:r>
                        <a:rPr lang="en-US" sz="1800" b="0">
                          <a:effectLst/>
                        </a:rPr>
                        <a:t>Move to the next line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Down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2"/>
                  </a:ext>
                </a:extLst>
              </a:tr>
              <a:tr h="330801">
                <a:tc>
                  <a:txBody>
                    <a:bodyPr/>
                    <a:lstStyle/>
                    <a:p>
                      <a:pPr marL="73025" marR="73025">
                        <a:spcBef>
                          <a:spcPts val="0"/>
                        </a:spcBef>
                        <a:spcAft>
                          <a:spcPts val="400"/>
                        </a:spcAft>
                      </a:pPr>
                      <a:r>
                        <a:rPr lang="en-US" sz="1800" b="0" dirty="0">
                          <a:effectLst/>
                        </a:rPr>
                        <a:t>Move to the previous line on the page.</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Up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3"/>
                  </a:ext>
                </a:extLst>
              </a:tr>
              <a:tr h="330801">
                <a:tc>
                  <a:txBody>
                    <a:bodyPr/>
                    <a:lstStyle/>
                    <a:p>
                      <a:pPr marL="73025" marR="73025">
                        <a:spcBef>
                          <a:spcPts val="0"/>
                        </a:spcBef>
                        <a:spcAft>
                          <a:spcPts val="400"/>
                        </a:spcAft>
                      </a:pPr>
                      <a:r>
                        <a:rPr lang="en-US" sz="1800" b="0" dirty="0">
                          <a:effectLst/>
                        </a:rPr>
                        <a:t>Move to the next component on the page.</a:t>
                      </a:r>
                    </a:p>
                  </a:txBody>
                  <a:tcPr marL="0" marR="0" marT="0" marB="0" anchor="ctr"/>
                </a:tc>
                <a:tc>
                  <a:txBody>
                    <a:bodyPr/>
                    <a:lstStyle/>
                    <a:p>
                      <a:pPr marL="73025" marR="73025">
                        <a:spcBef>
                          <a:spcPts val="0"/>
                        </a:spcBef>
                        <a:spcAft>
                          <a:spcPts val="400"/>
                        </a:spcAft>
                      </a:pPr>
                      <a:r>
                        <a:rPr lang="en-US" sz="1800" b="0" dirty="0">
                          <a:effectLst/>
                        </a:rPr>
                        <a:t>Tab</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4"/>
                  </a:ext>
                </a:extLst>
              </a:tr>
              <a:tr h="330801">
                <a:tc>
                  <a:txBody>
                    <a:bodyPr/>
                    <a:lstStyle/>
                    <a:p>
                      <a:pPr marL="73025" marR="73025">
                        <a:spcBef>
                          <a:spcPts val="0"/>
                        </a:spcBef>
                        <a:spcAft>
                          <a:spcPts val="400"/>
                        </a:spcAft>
                      </a:pPr>
                      <a:r>
                        <a:rPr lang="en-US" sz="1800" b="0">
                          <a:effectLst/>
                        </a:rPr>
                        <a:t>Move to the previous component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Shift + Tab</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5"/>
                  </a:ext>
                </a:extLst>
              </a:tr>
              <a:tr h="330801">
                <a:tc>
                  <a:txBody>
                    <a:bodyPr/>
                    <a:lstStyle/>
                    <a:p>
                      <a:pPr marL="73025" marR="73025">
                        <a:spcBef>
                          <a:spcPts val="0"/>
                        </a:spcBef>
                        <a:spcAft>
                          <a:spcPts val="400"/>
                        </a:spcAft>
                      </a:pPr>
                      <a:r>
                        <a:rPr lang="en-US" sz="1800" b="0" dirty="0">
                          <a:effectLst/>
                        </a:rPr>
                        <a:t>Jump to the next heading on the page. </a:t>
                      </a:r>
                    </a:p>
                  </a:txBody>
                  <a:tcPr marL="0" marR="0" marT="0" marB="0" anchor="ctr"/>
                </a:tc>
                <a:tc>
                  <a:txBody>
                    <a:bodyPr/>
                    <a:lstStyle/>
                    <a:p>
                      <a:pPr marL="73025" marR="73025">
                        <a:spcBef>
                          <a:spcPts val="0"/>
                        </a:spcBef>
                        <a:spcAft>
                          <a:spcPts val="400"/>
                        </a:spcAft>
                      </a:pPr>
                      <a:r>
                        <a:rPr lang="en-US" sz="1800" b="0" dirty="0">
                          <a:effectLst/>
                        </a:rPr>
                        <a:t>H</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6"/>
                  </a:ext>
                </a:extLst>
              </a:tr>
              <a:tr h="330801">
                <a:tc>
                  <a:txBody>
                    <a:bodyPr/>
                    <a:lstStyle/>
                    <a:p>
                      <a:pPr marL="73025" marR="73025">
                        <a:spcBef>
                          <a:spcPts val="0"/>
                        </a:spcBef>
                        <a:spcAft>
                          <a:spcPts val="400"/>
                        </a:spcAft>
                      </a:pPr>
                      <a:r>
                        <a:rPr lang="en-US" sz="1800" b="0">
                          <a:effectLst/>
                        </a:rPr>
                        <a:t>Jump to the previous header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Shift + H</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7"/>
                  </a:ext>
                </a:extLst>
              </a:tr>
              <a:tr h="330801">
                <a:tc>
                  <a:txBody>
                    <a:bodyPr/>
                    <a:lstStyle/>
                    <a:p>
                      <a:pPr marL="73025" marR="73025">
                        <a:spcBef>
                          <a:spcPts val="0"/>
                        </a:spcBef>
                        <a:spcAft>
                          <a:spcPts val="400"/>
                        </a:spcAft>
                      </a:pPr>
                      <a:r>
                        <a:rPr lang="en-US" sz="1800" b="0">
                          <a:effectLst/>
                        </a:rPr>
                        <a:t>Select an option or button.</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Enter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8"/>
                  </a:ext>
                </a:extLst>
              </a:tr>
              <a:tr h="661603">
                <a:tc>
                  <a:txBody>
                    <a:bodyPr/>
                    <a:lstStyle/>
                    <a:p>
                      <a:pPr marL="73025" marR="73025">
                        <a:spcBef>
                          <a:spcPts val="0"/>
                        </a:spcBef>
                        <a:spcAft>
                          <a:spcPts val="400"/>
                        </a:spcAft>
                      </a:pPr>
                      <a:r>
                        <a:rPr lang="en-US" sz="1800" b="0" dirty="0">
                          <a:effectLst/>
                        </a:rPr>
                        <a:t>Read everything on the page </a:t>
                      </a:r>
                      <a:br>
                        <a:rPr lang="en-US" sz="1800" b="0" dirty="0">
                          <a:effectLst/>
                        </a:rPr>
                      </a:br>
                      <a:r>
                        <a:rPr lang="en-US" sz="1800" b="0" dirty="0">
                          <a:effectLst/>
                        </a:rPr>
                        <a:t>(from your current place on the page).</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Insert + Down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9"/>
                  </a:ext>
                </a:extLst>
              </a:tr>
              <a:tr h="330801">
                <a:tc>
                  <a:txBody>
                    <a:bodyPr/>
                    <a:lstStyle/>
                    <a:p>
                      <a:pPr marL="73025" marR="73025">
                        <a:spcBef>
                          <a:spcPts val="0"/>
                        </a:spcBef>
                        <a:spcAft>
                          <a:spcPts val="400"/>
                        </a:spcAft>
                      </a:pPr>
                      <a:r>
                        <a:rPr lang="en-US" sz="1800" b="0">
                          <a:effectLst/>
                        </a:rPr>
                        <a:t>Stop JAWS from reading.</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Ctrl or Space bar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61349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Navigating Student Sign-in</a:t>
            </a:r>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45</a:t>
            </a:fld>
            <a:endParaRPr lang="en-US" dirty="0"/>
          </a:p>
        </p:txBody>
      </p:sp>
      <p:sp>
        <p:nvSpPr>
          <p:cNvPr id="8" name="Content Placeholder 1"/>
          <p:cNvSpPr txBox="1">
            <a:spLocks/>
          </p:cNvSpPr>
          <p:nvPr/>
        </p:nvSpPr>
        <p:spPr>
          <a:xfrm>
            <a:off x="685800" y="1413669"/>
            <a:ext cx="10966448" cy="1242823"/>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buNone/>
            </a:pPr>
            <a:r>
              <a:rPr lang="en-US" dirty="0"/>
              <a:t>Students use the </a:t>
            </a:r>
            <a:r>
              <a:rPr lang="en-US" b="1" dirty="0"/>
              <a:t>Tab</a:t>
            </a:r>
            <a:r>
              <a:rPr lang="en-US" dirty="0"/>
              <a:t> key to navigate between fields and enter their information. </a:t>
            </a:r>
          </a:p>
        </p:txBody>
      </p:sp>
      <p:pic>
        <p:nvPicPr>
          <p:cNvPr id="14" name="Picture 13">
            <a:extLst>
              <a:ext uri="{FF2B5EF4-FFF2-40B4-BE49-F238E27FC236}">
                <a16:creationId xmlns:a16="http://schemas.microsoft.com/office/drawing/2014/main" id="{F7FAC299-2369-49A8-AEA0-B179E7E16CEF}"/>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4640580" y="2049780"/>
            <a:ext cx="2910840" cy="3162300"/>
          </a:xfrm>
          <a:prstGeom prst="rect">
            <a:avLst/>
          </a:prstGeom>
          <a:noFill/>
          <a:ln>
            <a:solidFill>
              <a:schemeClr val="bg1">
                <a:lumMod val="75000"/>
              </a:schemeClr>
            </a:solidFill>
          </a:ln>
          <a:effectLst>
            <a:outerShdw blurRad="381000" dist="127000" dir="2700000" algn="tl" rotWithShape="0">
              <a:prstClr val="black">
                <a:alpha val="80000"/>
              </a:prstClr>
            </a:outerShdw>
          </a:effectLst>
        </p:spPr>
      </p:pic>
    </p:spTree>
    <p:custDataLst>
      <p:tags r:id="rId1"/>
    </p:custDataLst>
    <p:extLst>
      <p:ext uri="{BB962C8B-B14F-4D97-AF65-F5344CB8AC3E}">
        <p14:creationId xmlns:p14="http://schemas.microsoft.com/office/powerpoint/2010/main" val="197881086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 Errors</a:t>
            </a:r>
          </a:p>
        </p:txBody>
      </p:sp>
      <p:graphicFrame>
        <p:nvGraphicFramePr>
          <p:cNvPr id="5" name="Table 4"/>
          <p:cNvGraphicFramePr>
            <a:graphicFrameLocks noGrp="1"/>
          </p:cNvGraphicFramePr>
          <p:nvPr>
            <p:extLst>
              <p:ext uri="{D42A27DB-BD31-4B8C-83A1-F6EECF244321}">
                <p14:modId xmlns:p14="http://schemas.microsoft.com/office/powerpoint/2010/main" val="3684328625"/>
              </p:ext>
            </p:extLst>
          </p:nvPr>
        </p:nvGraphicFramePr>
        <p:xfrm>
          <a:off x="817033" y="1512358"/>
          <a:ext cx="10557933" cy="3833283"/>
        </p:xfrm>
        <a:graphic>
          <a:graphicData uri="http://schemas.openxmlformats.org/drawingml/2006/table">
            <a:tbl>
              <a:tblPr firstRow="1" firstCol="1" bandCol="1">
                <a:tableStyleId>{B301B821-A1FF-4177-AEE7-76D212191A09}</a:tableStyleId>
              </a:tblPr>
              <a:tblGrid>
                <a:gridCol w="2540000">
                  <a:extLst>
                    <a:ext uri="{9D8B030D-6E8A-4147-A177-3AD203B41FA5}">
                      <a16:colId xmlns:a16="http://schemas.microsoft.com/office/drawing/2014/main" val="20000"/>
                    </a:ext>
                  </a:extLst>
                </a:gridCol>
                <a:gridCol w="2815167">
                  <a:extLst>
                    <a:ext uri="{9D8B030D-6E8A-4147-A177-3AD203B41FA5}">
                      <a16:colId xmlns:a16="http://schemas.microsoft.com/office/drawing/2014/main" val="20001"/>
                    </a:ext>
                  </a:extLst>
                </a:gridCol>
                <a:gridCol w="5202766">
                  <a:extLst>
                    <a:ext uri="{9D8B030D-6E8A-4147-A177-3AD203B41FA5}">
                      <a16:colId xmlns:a16="http://schemas.microsoft.com/office/drawing/2014/main" val="20002"/>
                    </a:ext>
                  </a:extLst>
                </a:gridCol>
              </a:tblGrid>
              <a:tr h="430807">
                <a:tc>
                  <a:txBody>
                    <a:bodyPr/>
                    <a:lstStyle/>
                    <a:p>
                      <a:r>
                        <a:rPr lang="en-US" sz="2000" dirty="0">
                          <a:latin typeface="Calibri" panose="020F0502020204030204" pitchFamily="34" charset="0"/>
                          <a:cs typeface="Calibri" panose="020F0502020204030204" pitchFamily="34" charset="0"/>
                        </a:rPr>
                        <a:t>Issue</a:t>
                      </a:r>
                      <a:endParaRPr lang="en-US" sz="2000" b="1" dirty="0">
                        <a:solidFill>
                          <a:srgbClr val="FFFFFF"/>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dirty="0">
                          <a:latin typeface="Calibri" panose="020F0502020204030204" pitchFamily="34" charset="0"/>
                          <a:cs typeface="Calibri" panose="020F0502020204030204" pitchFamily="34" charset="0"/>
                        </a:rPr>
                        <a:t>Error Message</a:t>
                      </a:r>
                      <a:endParaRPr lang="en-US" sz="2000" dirty="0">
                        <a:solidFill>
                          <a:srgbClr val="FFFFFF"/>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dirty="0">
                          <a:latin typeface="Calibri" panose="020F0502020204030204" pitchFamily="34" charset="0"/>
                          <a:cs typeface="Calibri" panose="020F0502020204030204" pitchFamily="34" charset="0"/>
                        </a:rPr>
                        <a:t>What</a:t>
                      </a:r>
                      <a:r>
                        <a:rPr lang="en-US" sz="2000" baseline="0" dirty="0">
                          <a:latin typeface="Calibri" panose="020F0502020204030204" pitchFamily="34" charset="0"/>
                          <a:cs typeface="Calibri" panose="020F0502020204030204" pitchFamily="34" charset="0"/>
                        </a:rPr>
                        <a:t> to Do</a:t>
                      </a:r>
                      <a:endParaRPr lang="en-US" sz="2000" dirty="0">
                        <a:solidFill>
                          <a:srgbClr val="FFFFFF"/>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0"/>
                  </a:ext>
                </a:extLst>
              </a:tr>
              <a:tr h="15842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Student first</a:t>
                      </a:r>
                      <a:r>
                        <a:rPr lang="en-US" sz="1800" baseline="0" dirty="0">
                          <a:latin typeface="Calibri" panose="020F0502020204030204" pitchFamily="34" charset="0"/>
                          <a:cs typeface="Calibri" panose="020F0502020204030204" pitchFamily="34" charset="0"/>
                        </a:rPr>
                        <a:t> name and student ID do not match what is in the </a:t>
                      </a:r>
                      <a:r>
                        <a:rPr lang="en-US" sz="1800" strike="noStrike" baseline="0" dirty="0">
                          <a:latin typeface="Calibri" panose="020F0502020204030204" pitchFamily="34" charset="0"/>
                          <a:cs typeface="Calibri" panose="020F0502020204030204" pitchFamily="34" charset="0"/>
                        </a:rPr>
                        <a:t>system.</a:t>
                      </a:r>
                      <a:endParaRPr lang="en-US" sz="1800" b="1" strike="no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latin typeface="Calibri" panose="020F0502020204030204" pitchFamily="34" charset="0"/>
                          <a:cs typeface="Calibri" panose="020F0502020204030204" pitchFamily="34" charset="0"/>
                        </a:rPr>
                        <a:t>Please check that your information is entered correctly. If you need help, ask your Test Administrator.</a:t>
                      </a:r>
                      <a:endParaRPr lang="en-US" sz="18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latin typeface="Calibri" panose="020F0502020204030204" pitchFamily="34" charset="0"/>
                          <a:cs typeface="Calibri" panose="020F0502020204030204" pitchFamily="34" charset="0"/>
                        </a:rPr>
                        <a:t>Verify that the </a:t>
                      </a:r>
                      <a:r>
                        <a:rPr lang="en-US" sz="1800" u="none" dirty="0">
                          <a:latin typeface="Calibri" panose="020F0502020204030204" pitchFamily="34" charset="0"/>
                          <a:cs typeface="Calibri" panose="020F0502020204030204" pitchFamily="34" charset="0"/>
                        </a:rPr>
                        <a:t>student has entered the correct first name and </a:t>
                      </a:r>
                      <a:r>
                        <a:rPr lang="en-US" sz="1800" u="none" strike="noStrike" dirty="0">
                          <a:latin typeface="Calibri" panose="020F0502020204030204" pitchFamily="34" charset="0"/>
                          <a:cs typeface="Calibri" panose="020F0502020204030204" pitchFamily="34" charset="0"/>
                        </a:rPr>
                        <a:t>student ID </a:t>
                      </a:r>
                      <a:r>
                        <a:rPr lang="en-US" sz="1800" u="none" strike="noStrike" kern="1200" dirty="0">
                          <a:latin typeface="Calibri" panose="020F0502020204030204" pitchFamily="34" charset="0"/>
                          <a:cs typeface="Calibri" panose="020F0502020204030204" pitchFamily="34" charset="0"/>
                        </a:rPr>
                        <a:t>, paying special</a:t>
                      </a:r>
                      <a:r>
                        <a:rPr lang="en-US" sz="1800" u="none" strike="noStrike" kern="1200" baseline="0" dirty="0">
                          <a:latin typeface="Calibri" panose="020F0502020204030204" pitchFamily="34" charset="0"/>
                          <a:cs typeface="Calibri" panose="020F0502020204030204" pitchFamily="34" charset="0"/>
                        </a:rPr>
                        <a:t> attention to spelling</a:t>
                      </a:r>
                      <a:r>
                        <a:rPr lang="en-US" sz="1800" u="none" dirty="0">
                          <a:latin typeface="Calibri" panose="020F0502020204030204" pitchFamily="34" charset="0"/>
                          <a:cs typeface="Calibri" panose="020F0502020204030204" pitchFamily="34" charset="0"/>
                        </a:rPr>
                        <a:t>. You</a:t>
                      </a:r>
                      <a:r>
                        <a:rPr lang="en-US" sz="1800" u="none" baseline="0" dirty="0">
                          <a:latin typeface="Calibri" panose="020F0502020204030204" pitchFamily="34" charset="0"/>
                          <a:cs typeface="Calibri" panose="020F0502020204030204" pitchFamily="34" charset="0"/>
                        </a:rPr>
                        <a:t> may need to use the Student Lookup Tool, which is located in </a:t>
                      </a:r>
                      <a:r>
                        <a:rPr lang="en-US" sz="1800" baseline="0" dirty="0">
                          <a:latin typeface="Calibri" panose="020F0502020204030204" pitchFamily="34" charset="0"/>
                          <a:cs typeface="Calibri" panose="020F0502020204030204" pitchFamily="34" charset="0"/>
                        </a:rPr>
                        <a:t>the TA Interface, to verify that the student is in the system.</a:t>
                      </a:r>
                    </a:p>
                  </a:txBody>
                  <a:tcPr marT="45718" marB="45718"/>
                </a:tc>
                <a:extLst>
                  <a:ext uri="{0D108BD9-81ED-4DB2-BD59-A6C34878D82A}">
                    <a16:rowId xmlns:a16="http://schemas.microsoft.com/office/drawing/2014/main" val="10001"/>
                  </a:ext>
                </a:extLst>
              </a:tr>
              <a:tr h="762000">
                <a:tc>
                  <a:txBody>
                    <a:bodyPr/>
                    <a:lstStyle/>
                    <a:p>
                      <a:r>
                        <a:rPr lang="en-US" sz="1800" dirty="0">
                          <a:latin typeface="Calibri" panose="020F0502020204030204" pitchFamily="34" charset="0"/>
                          <a:cs typeface="Calibri" panose="020F0502020204030204" pitchFamily="34" charset="0"/>
                        </a:rPr>
                        <a:t>Student enters the</a:t>
                      </a:r>
                      <a:r>
                        <a:rPr lang="en-US" sz="1800" baseline="0" dirty="0">
                          <a:latin typeface="Calibri" panose="020F0502020204030204" pitchFamily="34" charset="0"/>
                          <a:cs typeface="Calibri" panose="020F0502020204030204" pitchFamily="34" charset="0"/>
                        </a:rPr>
                        <a:t> session ID incorrectly.</a:t>
                      </a:r>
                      <a:endParaRPr lang="en-US" sz="18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u="none" strike="noStrike" kern="1200" baseline="0" dirty="0">
                          <a:latin typeface="Calibri" panose="020F0502020204030204" pitchFamily="34" charset="0"/>
                          <a:cs typeface="Calibri" panose="020F0502020204030204" pitchFamily="34" charset="0"/>
                        </a:rPr>
                        <a:t>The session is not available for testing.</a:t>
                      </a:r>
                      <a:endParaRPr lang="en-US" sz="1800" b="0" u="none" strike="no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latin typeface="Calibri" panose="020F0502020204030204" pitchFamily="34" charset="0"/>
                          <a:cs typeface="Calibri" panose="020F0502020204030204" pitchFamily="34" charset="0"/>
                        </a:rPr>
                        <a:t>Verify that the student has entered the correct</a:t>
                      </a:r>
                      <a:r>
                        <a:rPr lang="en-US" sz="1800" baseline="0" dirty="0">
                          <a:latin typeface="Calibri" panose="020F0502020204030204" pitchFamily="34" charset="0"/>
                          <a:cs typeface="Calibri" panose="020F0502020204030204" pitchFamily="34" charset="0"/>
                        </a:rPr>
                        <a:t> Session ID with no extra spaces or characters.</a:t>
                      </a:r>
                      <a:endParaRPr lang="en-US" sz="1800" b="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2"/>
                  </a:ext>
                </a:extLst>
              </a:tr>
              <a:tr h="1056217">
                <a:tc>
                  <a:txBody>
                    <a:bodyPr/>
                    <a:lstStyle/>
                    <a:p>
                      <a:r>
                        <a:rPr lang="en-US" sz="1800" dirty="0">
                          <a:latin typeface="Calibri" panose="020F0502020204030204" pitchFamily="34" charset="0"/>
                          <a:cs typeface="Calibri" panose="020F0502020204030204" pitchFamily="34" charset="0"/>
                        </a:rPr>
                        <a:t>Student enters a</a:t>
                      </a:r>
                      <a:r>
                        <a:rPr lang="en-US" sz="1800" baseline="0" dirty="0">
                          <a:latin typeface="Calibri" panose="020F0502020204030204" pitchFamily="34" charset="0"/>
                          <a:cs typeface="Calibri" panose="020F0502020204030204" pitchFamily="34" charset="0"/>
                        </a:rPr>
                        <a:t> session ID for an incorrect or expired session.</a:t>
                      </a:r>
                      <a:endParaRPr lang="en-US" sz="18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u="none" strike="noStrike" kern="1200" baseline="0" dirty="0">
                          <a:latin typeface="Calibri" panose="020F0502020204030204" pitchFamily="34" charset="0"/>
                          <a:cs typeface="Calibri" panose="020F0502020204030204" pitchFamily="34" charset="0"/>
                        </a:rPr>
                        <a:t>Session has expired.</a:t>
                      </a:r>
                      <a:r>
                        <a:rPr lang="en-US" sz="1800" u="none" strike="sngStrike" kern="1200" baseline="0" dirty="0">
                          <a:latin typeface="Calibri" panose="020F0502020204030204" pitchFamily="34" charset="0"/>
                          <a:cs typeface="Calibri" panose="020F0502020204030204" pitchFamily="34" charset="0"/>
                        </a:rPr>
                        <a:t> </a:t>
                      </a:r>
                      <a:endParaRPr lang="en-US" sz="1800" b="0" u="none" strike="sng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kern="1200" baseline="0" dirty="0">
                          <a:latin typeface="Calibri" panose="020F0502020204030204" pitchFamily="34" charset="0"/>
                          <a:cs typeface="Calibri" panose="020F0502020204030204" pitchFamily="34" charset="0"/>
                        </a:rPr>
                        <a:t>Ensure that the student enters the correct session ID for the current session. If this does not work, verify that your session is open using the TA Interface.</a:t>
                      </a:r>
                      <a:endParaRPr lang="en-US" sz="1800" b="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46</a:t>
            </a:fld>
            <a:endParaRPr lang="en-US" dirty="0"/>
          </a:p>
        </p:txBody>
      </p:sp>
    </p:spTree>
    <p:extLst>
      <p:ext uri="{BB962C8B-B14F-4D97-AF65-F5344CB8AC3E}">
        <p14:creationId xmlns:p14="http://schemas.microsoft.com/office/powerpoint/2010/main" val="2512543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Navigating Student Sign-in</a:t>
            </a:r>
            <a:endParaRPr altLang="en-US" dirty="0"/>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47</a:t>
            </a:fld>
            <a:endParaRPr lang="en-US" dirty="0"/>
          </a:p>
        </p:txBody>
      </p:sp>
      <p:sp>
        <p:nvSpPr>
          <p:cNvPr id="8" name="Content Placeholder 1"/>
          <p:cNvSpPr txBox="1">
            <a:spLocks/>
          </p:cNvSpPr>
          <p:nvPr/>
        </p:nvSpPr>
        <p:spPr>
          <a:xfrm>
            <a:off x="846667" y="1439333"/>
            <a:ext cx="4561791" cy="4349217"/>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spcBef>
                <a:spcPct val="0"/>
              </a:spcBef>
              <a:buNone/>
            </a:pPr>
            <a:r>
              <a:rPr lang="en-US" altLang="en-US" dirty="0"/>
              <a:t>Students listen to each line of text by pressing the </a:t>
            </a:r>
            <a:r>
              <a:rPr lang="en-US" altLang="en-US" b="1" dirty="0"/>
              <a:t>Down </a:t>
            </a:r>
            <a:r>
              <a:rPr lang="en-US" altLang="en-US" dirty="0"/>
              <a:t>arrow key. </a:t>
            </a:r>
          </a:p>
          <a:p>
            <a:pPr marL="0" indent="0">
              <a:spcBef>
                <a:spcPct val="0"/>
              </a:spcBef>
              <a:buNone/>
            </a:pPr>
            <a:endParaRPr lang="en-US" altLang="en-US" dirty="0"/>
          </a:p>
          <a:p>
            <a:pPr marL="0" indent="0">
              <a:spcBef>
                <a:spcPct val="0"/>
              </a:spcBef>
              <a:buNone/>
            </a:pPr>
            <a:r>
              <a:rPr lang="en-US" altLang="en-US" dirty="0"/>
              <a:t>To move to the </a:t>
            </a:r>
            <a:r>
              <a:rPr lang="en-US" altLang="en-US" b="1" dirty="0"/>
              <a:t>No </a:t>
            </a:r>
            <a:r>
              <a:rPr lang="en-US" altLang="en-US" dirty="0"/>
              <a:t>and </a:t>
            </a:r>
            <a:r>
              <a:rPr lang="en-US" altLang="en-US" b="1" dirty="0"/>
              <a:t>Yes </a:t>
            </a:r>
            <a:r>
              <a:rPr lang="en-US" altLang="en-US" dirty="0"/>
              <a:t>buttons, press </a:t>
            </a:r>
            <a:r>
              <a:rPr lang="en-US" altLang="en-US" b="1" dirty="0"/>
              <a:t>Tab</a:t>
            </a:r>
            <a:r>
              <a:rPr lang="en-US" altLang="en-US" dirty="0"/>
              <a:t>.</a:t>
            </a:r>
            <a:endParaRPr lang="en-US" altLang="en-US" b="1" dirty="0"/>
          </a:p>
        </p:txBody>
      </p:sp>
      <p:grpSp>
        <p:nvGrpSpPr>
          <p:cNvPr id="3" name="Group 2">
            <a:extLst>
              <a:ext uri="{FF2B5EF4-FFF2-40B4-BE49-F238E27FC236}">
                <a16:creationId xmlns:a16="http://schemas.microsoft.com/office/drawing/2014/main" id="{38116F9D-566D-4A27-BDB0-5CDF3C20A9A7}"/>
              </a:ext>
            </a:extLst>
          </p:cNvPr>
          <p:cNvGrpSpPr/>
          <p:nvPr/>
        </p:nvGrpSpPr>
        <p:grpSpPr>
          <a:xfrm>
            <a:off x="5808843" y="1648384"/>
            <a:ext cx="5536490" cy="3561232"/>
            <a:chOff x="6513853" y="1723083"/>
            <a:chExt cx="4561791" cy="2934277"/>
          </a:xfrm>
        </p:grpSpPr>
        <p:pic>
          <p:nvPicPr>
            <p:cNvPr id="12" name="Picture 11">
              <a:extLst>
                <a:ext uri="{FF2B5EF4-FFF2-40B4-BE49-F238E27FC236}">
                  <a16:creationId xmlns:a16="http://schemas.microsoft.com/office/drawing/2014/main" id="{5E91AE26-58D9-4A49-B582-334282FE7D5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13853" y="1723083"/>
              <a:ext cx="4561791" cy="2934277"/>
            </a:xfrm>
            <a:prstGeom prst="rect">
              <a:avLst/>
            </a:prstGeom>
            <a:ln>
              <a:solidFill>
                <a:schemeClr val="bg1">
                  <a:lumMod val="85000"/>
                </a:schemeClr>
              </a:solidFill>
            </a:ln>
            <a:effectLst>
              <a:outerShdw blurRad="444500" dist="127000" dir="2700000" algn="tl" rotWithShape="0">
                <a:prstClr val="black">
                  <a:alpha val="75000"/>
                </a:prstClr>
              </a:outerShdw>
            </a:effectLst>
          </p:spPr>
        </p:pic>
        <p:sp>
          <p:nvSpPr>
            <p:cNvPr id="11" name="Rectangle 10">
              <a:extLst>
                <a:ext uri="{FF2B5EF4-FFF2-40B4-BE49-F238E27FC236}">
                  <a16:creationId xmlns:a16="http://schemas.microsoft.com/office/drawing/2014/main" id="{33770E22-2BA2-462B-9547-6F97C33F8CAB}"/>
                </a:ext>
              </a:extLst>
            </p:cNvPr>
            <p:cNvSpPr/>
            <p:nvPr/>
          </p:nvSpPr>
          <p:spPr>
            <a:xfrm>
              <a:off x="7842248" y="4199613"/>
              <a:ext cx="1905000" cy="457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58780942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685800" y="1408681"/>
            <a:ext cx="10966448" cy="1242822"/>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spcBef>
                <a:spcPct val="0"/>
              </a:spcBef>
              <a:buNone/>
            </a:pPr>
            <a:r>
              <a:rPr lang="en-US" altLang="en-US" sz="2000" dirty="0"/>
              <a:t>Press </a:t>
            </a:r>
            <a:r>
              <a:rPr lang="en-US" altLang="en-US" sz="2000" b="1" dirty="0"/>
              <a:t>Tab </a:t>
            </a:r>
            <a:r>
              <a:rPr lang="en-US" altLang="en-US" sz="2000" dirty="0"/>
              <a:t>to navigate to each test listed on this page. The navigation order is from left to right and top to bottom, in a zigzag pattern. Press </a:t>
            </a:r>
            <a:r>
              <a:rPr lang="en-US" altLang="en-US" sz="2000" b="1" dirty="0"/>
              <a:t>Enter </a:t>
            </a:r>
            <a:r>
              <a:rPr lang="en-US" altLang="en-US" sz="2000" dirty="0"/>
              <a:t>to start or resume the test.</a:t>
            </a:r>
          </a:p>
        </p:txBody>
      </p:sp>
      <p:sp>
        <p:nvSpPr>
          <p:cNvPr id="2" name="Title 1"/>
          <p:cNvSpPr>
            <a:spLocks noGrp="1"/>
          </p:cNvSpPr>
          <p:nvPr>
            <p:ph type="title"/>
          </p:nvPr>
        </p:nvSpPr>
        <p:spPr/>
        <p:txBody>
          <a:bodyPr/>
          <a:lstStyle/>
          <a:p>
            <a:r>
              <a:rPr lang="en-US" altLang="en-US" dirty="0"/>
              <a:t>Test Selection</a:t>
            </a:r>
            <a:endParaRPr lang="en-US" dirty="0"/>
          </a:p>
        </p:txBody>
      </p:sp>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48</a:t>
            </a:fld>
            <a:endParaRPr lang="en-US" dirty="0"/>
          </a:p>
        </p:txBody>
      </p:sp>
      <p:grpSp>
        <p:nvGrpSpPr>
          <p:cNvPr id="18" name="Group 17">
            <a:extLst>
              <a:ext uri="{FF2B5EF4-FFF2-40B4-BE49-F238E27FC236}">
                <a16:creationId xmlns:a16="http://schemas.microsoft.com/office/drawing/2014/main" id="{DCABD123-8ADF-48B9-8D94-A3A7D0447E03}"/>
              </a:ext>
            </a:extLst>
          </p:cNvPr>
          <p:cNvGrpSpPr/>
          <p:nvPr/>
        </p:nvGrpSpPr>
        <p:grpSpPr>
          <a:xfrm>
            <a:off x="3614565" y="2203803"/>
            <a:ext cx="5108917" cy="4457401"/>
            <a:chOff x="3614565" y="2203803"/>
            <a:chExt cx="5108917" cy="4457401"/>
          </a:xfrm>
        </p:grpSpPr>
        <p:pic>
          <p:nvPicPr>
            <p:cNvPr id="14" name="Picture 13">
              <a:extLst>
                <a:ext uri="{FF2B5EF4-FFF2-40B4-BE49-F238E27FC236}">
                  <a16:creationId xmlns:a16="http://schemas.microsoft.com/office/drawing/2014/main" id="{01AEE06B-9DF9-45F3-BACA-20347AEDB61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614565" y="2203803"/>
              <a:ext cx="5108917" cy="4457401"/>
            </a:xfrm>
            <a:prstGeom prst="rect">
              <a:avLst/>
            </a:prstGeom>
            <a:noFill/>
            <a:ln>
              <a:solidFill>
                <a:schemeClr val="bg1">
                  <a:lumMod val="75000"/>
                </a:schemeClr>
              </a:solidFill>
            </a:ln>
            <a:effectLst>
              <a:outerShdw blurRad="381000" dist="127000" dir="2700000" algn="tl" rotWithShape="0">
                <a:prstClr val="black">
                  <a:alpha val="80000"/>
                </a:prstClr>
              </a:outerShdw>
            </a:effectLst>
          </p:spPr>
        </p:pic>
        <p:grpSp>
          <p:nvGrpSpPr>
            <p:cNvPr id="15" name="Group 14">
              <a:extLst>
                <a:ext uri="{FF2B5EF4-FFF2-40B4-BE49-F238E27FC236}">
                  <a16:creationId xmlns:a16="http://schemas.microsoft.com/office/drawing/2014/main" id="{2F906E18-D1B5-4E92-8445-DBBD01BECB1F}"/>
                </a:ext>
              </a:extLst>
            </p:cNvPr>
            <p:cNvGrpSpPr/>
            <p:nvPr/>
          </p:nvGrpSpPr>
          <p:grpSpPr>
            <a:xfrm>
              <a:off x="4343400" y="3270738"/>
              <a:ext cx="3746989" cy="795123"/>
              <a:chOff x="4343400" y="3270738"/>
              <a:chExt cx="3746989" cy="795123"/>
            </a:xfrm>
          </p:grpSpPr>
          <p:cxnSp>
            <p:nvCxnSpPr>
              <p:cNvPr id="5" name="Straight Arrow Connector 4">
                <a:extLst>
                  <a:ext uri="{FF2B5EF4-FFF2-40B4-BE49-F238E27FC236}">
                    <a16:creationId xmlns:a16="http://schemas.microsoft.com/office/drawing/2014/main" id="{38026C3F-2D08-4BDD-91E0-8C57807754A6}"/>
                  </a:ext>
                </a:extLst>
              </p:cNvPr>
              <p:cNvCxnSpPr>
                <a:cxnSpLocks/>
              </p:cNvCxnSpPr>
              <p:nvPr/>
            </p:nvCxnSpPr>
            <p:spPr>
              <a:xfrm>
                <a:off x="4343400" y="3270738"/>
                <a:ext cx="3746989"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087CCFC2-3116-4224-9262-76FE631DF311}"/>
                  </a:ext>
                </a:extLst>
              </p:cNvPr>
              <p:cNvCxnSpPr>
                <a:cxnSpLocks/>
              </p:cNvCxnSpPr>
              <p:nvPr/>
            </p:nvCxnSpPr>
            <p:spPr>
              <a:xfrm flipH="1">
                <a:off x="4343400" y="3270738"/>
                <a:ext cx="3580669" cy="795123"/>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20" name="Straight Arrow Connector 19">
                <a:extLst>
                  <a:ext uri="{FF2B5EF4-FFF2-40B4-BE49-F238E27FC236}">
                    <a16:creationId xmlns:a16="http://schemas.microsoft.com/office/drawing/2014/main" id="{5673310E-DCE0-4C8A-80CA-387F2A9A3F8B}"/>
                  </a:ext>
                </a:extLst>
              </p:cNvPr>
              <p:cNvCxnSpPr>
                <a:cxnSpLocks/>
              </p:cNvCxnSpPr>
              <p:nvPr/>
            </p:nvCxnSpPr>
            <p:spPr>
              <a:xfrm>
                <a:off x="4587388" y="4018155"/>
                <a:ext cx="3503001"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grpSp>
      </p:grpSp>
    </p:spTree>
    <p:extLst>
      <p:ext uri="{BB962C8B-B14F-4D97-AF65-F5344CB8AC3E}">
        <p14:creationId xmlns:p14="http://schemas.microsoft.com/office/powerpoint/2010/main" val="2014682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Login Confirmation</a:t>
            </a:r>
            <a:endParaRPr lang="en-US" dirty="0"/>
          </a:p>
        </p:txBody>
      </p:sp>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49</a:t>
            </a:fld>
            <a:endParaRPr lang="en-US" dirty="0"/>
          </a:p>
        </p:txBody>
      </p:sp>
      <p:sp>
        <p:nvSpPr>
          <p:cNvPr id="10" name="Content Placeholder 1"/>
          <p:cNvSpPr txBox="1">
            <a:spLocks/>
          </p:cNvSpPr>
          <p:nvPr/>
        </p:nvSpPr>
        <p:spPr>
          <a:xfrm>
            <a:off x="548640" y="1310640"/>
            <a:ext cx="4156710" cy="4785359"/>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a:spcBef>
                <a:spcPct val="0"/>
              </a:spcBef>
            </a:pPr>
            <a:r>
              <a:rPr lang="en-US" altLang="en-US" dirty="0"/>
              <a:t>To listen to each line of text, press the </a:t>
            </a:r>
            <a:r>
              <a:rPr lang="en-US" altLang="en-US" b="1" dirty="0"/>
              <a:t>Down</a:t>
            </a:r>
            <a:r>
              <a:rPr lang="en-US" altLang="en-US" dirty="0"/>
              <a:t> arrow.</a:t>
            </a:r>
          </a:p>
          <a:p>
            <a:pPr>
              <a:spcBef>
                <a:spcPct val="0"/>
              </a:spcBef>
            </a:pPr>
            <a:endParaRPr lang="en-US" altLang="en-US" dirty="0"/>
          </a:p>
          <a:p>
            <a:pPr>
              <a:spcBef>
                <a:spcPct val="0"/>
              </a:spcBef>
            </a:pPr>
            <a:r>
              <a:rPr lang="en-US" altLang="en-US" dirty="0"/>
              <a:t>To move to the </a:t>
            </a:r>
            <a:r>
              <a:rPr lang="en-US" altLang="en-US" b="1" dirty="0"/>
              <a:t>Looks Good! </a:t>
            </a:r>
            <a:r>
              <a:rPr lang="en-US" altLang="en-US" dirty="0"/>
              <a:t>and</a:t>
            </a:r>
            <a:r>
              <a:rPr lang="en-US" altLang="en-US" b="1" dirty="0"/>
              <a:t> Back to Login </a:t>
            </a:r>
            <a:r>
              <a:rPr lang="en-US" altLang="en-US" dirty="0"/>
              <a:t>buttons, press </a:t>
            </a:r>
            <a:r>
              <a:rPr lang="en-US" altLang="en-US" b="1" dirty="0"/>
              <a:t>Tab</a:t>
            </a:r>
            <a:r>
              <a:rPr lang="en-US" altLang="en-US" dirty="0"/>
              <a:t>. </a:t>
            </a:r>
          </a:p>
          <a:p>
            <a:pPr>
              <a:spcBef>
                <a:spcPct val="0"/>
              </a:spcBef>
            </a:pPr>
            <a:endParaRPr lang="en-US" altLang="en-US" dirty="0"/>
          </a:p>
          <a:p>
            <a:pPr>
              <a:spcBef>
                <a:spcPct val="0"/>
              </a:spcBef>
            </a:pPr>
            <a:r>
              <a:rPr lang="en-US" altLang="en-US" dirty="0"/>
              <a:t>To select </a:t>
            </a:r>
            <a:r>
              <a:rPr lang="en-US" altLang="en-US" b="1" dirty="0"/>
              <a:t>Looks Good! </a:t>
            </a:r>
            <a:r>
              <a:rPr lang="en-US" altLang="en-US" dirty="0"/>
              <a:t>or </a:t>
            </a:r>
            <a:r>
              <a:rPr lang="en-US" altLang="en-US" b="1" dirty="0"/>
              <a:t>Back to Login</a:t>
            </a:r>
            <a:r>
              <a:rPr lang="en-US" altLang="en-US" dirty="0"/>
              <a:t>, press </a:t>
            </a:r>
            <a:r>
              <a:rPr lang="en-US" altLang="en-US" b="1" dirty="0"/>
              <a:t>Enter</a:t>
            </a:r>
            <a:r>
              <a:rPr lang="en-US" altLang="en-US" dirty="0"/>
              <a:t>.</a:t>
            </a:r>
          </a:p>
        </p:txBody>
      </p:sp>
      <p:pic>
        <p:nvPicPr>
          <p:cNvPr id="11" name="Picture 10">
            <a:extLst>
              <a:ext uri="{FF2B5EF4-FFF2-40B4-BE49-F238E27FC236}">
                <a16:creationId xmlns:a16="http://schemas.microsoft.com/office/drawing/2014/main" id="{320A9A62-9201-49B4-BA8C-4C632ED060D0}"/>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090160" y="1731751"/>
            <a:ext cx="6187440" cy="3394498"/>
          </a:xfrm>
          <a:prstGeom prst="rect">
            <a:avLst/>
          </a:prstGeom>
          <a:noFill/>
          <a:ln>
            <a:solidFill>
              <a:schemeClr val="bg1">
                <a:lumMod val="75000"/>
              </a:schemeClr>
            </a:solidFill>
          </a:ln>
          <a:effectLst>
            <a:outerShdw blurRad="381000" dist="127000" dir="2700000" algn="tl" rotWithShape="0">
              <a:prstClr val="black">
                <a:alpha val="80000"/>
              </a:prstClr>
            </a:outerShdw>
          </a:effectLst>
        </p:spPr>
      </p:pic>
    </p:spTree>
    <p:extLst>
      <p:ext uri="{BB962C8B-B14F-4D97-AF65-F5344CB8AC3E}">
        <p14:creationId xmlns:p14="http://schemas.microsoft.com/office/powerpoint/2010/main" val="3761017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puter screen with JAWS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674" y="1411357"/>
            <a:ext cx="4285753" cy="306125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85800" y="1411357"/>
            <a:ext cx="6322874" cy="4498049"/>
          </a:xfrm>
        </p:spPr>
        <p:txBody>
          <a:bodyPr/>
          <a:lstStyle/>
          <a:p>
            <a:pPr marL="0" indent="0">
              <a:buNone/>
            </a:pPr>
            <a:r>
              <a:rPr lang="en-US" sz="2800" b="1" dirty="0"/>
              <a:t>Job Access With Speech (JAWS)</a:t>
            </a:r>
          </a:p>
          <a:p>
            <a:pPr marL="237744" indent="-237744"/>
            <a:r>
              <a:rPr lang="en-US" dirty="0"/>
              <a:t>A computer screen-reader program that allows blind and visually impaired students to read the screen either with a text-to-speech output or by a Refreshable Braille Display (RBD).</a:t>
            </a:r>
          </a:p>
          <a:p>
            <a:pPr marL="237744" indent="-237744"/>
            <a:r>
              <a:rPr lang="en-US" dirty="0"/>
              <a:t>Students use their keyboards to navigate between lines and test elements.</a:t>
            </a:r>
          </a:p>
        </p:txBody>
      </p:sp>
      <p:sp>
        <p:nvSpPr>
          <p:cNvPr id="4" name="Title 3"/>
          <p:cNvSpPr>
            <a:spLocks noGrp="1"/>
          </p:cNvSpPr>
          <p:nvPr>
            <p:ph type="title"/>
          </p:nvPr>
        </p:nvSpPr>
        <p:spPr/>
        <p:txBody>
          <a:bodyPr/>
          <a:lstStyle/>
          <a:p>
            <a:r>
              <a:rPr lang="en-US" dirty="0"/>
              <a:t>Technology for Testing with Braille</a:t>
            </a:r>
          </a:p>
        </p:txBody>
      </p:sp>
      <p:sp>
        <p:nvSpPr>
          <p:cNvPr id="5" name="Slide Number Placeholder 4"/>
          <p:cNvSpPr>
            <a:spLocks noGrp="1"/>
          </p:cNvSpPr>
          <p:nvPr>
            <p:ph type="sldNum" sz="quarter" idx="11"/>
          </p:nvPr>
        </p:nvSpPr>
        <p:spPr>
          <a:xfrm>
            <a:off x="11812435" y="6507316"/>
            <a:ext cx="70532" cy="153888"/>
          </a:xfrm>
        </p:spPr>
        <p:txBody>
          <a:bodyPr/>
          <a:lstStyle/>
          <a:p>
            <a:pPr algn="r"/>
            <a:fld id="{F3477EC8-074D-41C4-94AE-E9EA7CEEA348}" type="slidenum">
              <a:rPr lang="en-US" smtClean="0"/>
              <a:pPr algn="r"/>
              <a:t>5</a:t>
            </a:fld>
            <a:endParaRPr lang="en-US" dirty="0"/>
          </a:p>
        </p:txBody>
      </p:sp>
    </p:spTree>
    <p:extLst>
      <p:ext uri="{BB962C8B-B14F-4D97-AF65-F5344CB8AC3E}">
        <p14:creationId xmlns:p14="http://schemas.microsoft.com/office/powerpoint/2010/main" val="4094871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Instructions and Help</a:t>
            </a:r>
            <a:endParaRPr lang="en-US" dirty="0"/>
          </a:p>
        </p:txBody>
      </p:sp>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50</a:t>
            </a:fld>
            <a:endParaRPr lang="en-US" dirty="0"/>
          </a:p>
        </p:txBody>
      </p:sp>
      <p:sp>
        <p:nvSpPr>
          <p:cNvPr id="10" name="Content Placeholder 1"/>
          <p:cNvSpPr txBox="1">
            <a:spLocks/>
          </p:cNvSpPr>
          <p:nvPr/>
        </p:nvSpPr>
        <p:spPr>
          <a:xfrm>
            <a:off x="685800" y="1247314"/>
            <a:ext cx="5943600" cy="4734386"/>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342900" lvl="0" indent="-342900">
              <a:spcBef>
                <a:spcPts val="0"/>
              </a:spcBef>
              <a:buFont typeface="+mj-lt"/>
              <a:buAutoNum type="arabicPeriod"/>
            </a:pPr>
            <a:r>
              <a:rPr lang="en-US" sz="2000" dirty="0">
                <a:ea typeface="Calibri" panose="020F0502020204030204" pitchFamily="34" charset="0"/>
                <a:cs typeface="Times New Roman" panose="02020603050405020304" pitchFamily="18" charset="0"/>
              </a:rPr>
              <a:t>To open the Help Guide, press </a:t>
            </a:r>
            <a:r>
              <a:rPr lang="en-US" sz="2000" b="1" dirty="0">
                <a:ea typeface="Calibri" panose="020F0502020204030204" pitchFamily="34" charset="0"/>
                <a:cs typeface="Times New Roman" panose="02020603050405020304" pitchFamily="18" charset="0"/>
              </a:rPr>
              <a:t>Tab</a:t>
            </a:r>
            <a:r>
              <a:rPr lang="en-US" sz="2000" dirty="0">
                <a:ea typeface="Calibri" panose="020F0502020204030204" pitchFamily="34" charset="0"/>
                <a:cs typeface="Times New Roman" panose="02020603050405020304" pitchFamily="18" charset="0"/>
              </a:rPr>
              <a:t> to navigate to the </a:t>
            </a:r>
            <a:r>
              <a:rPr lang="en-US" sz="2000" b="1" dirty="0">
                <a:ea typeface="Calibri" panose="020F0502020204030204" pitchFamily="34" charset="0"/>
                <a:cs typeface="Times New Roman" panose="02020603050405020304" pitchFamily="18" charset="0"/>
              </a:rPr>
              <a:t>View Help Guide</a:t>
            </a:r>
            <a:r>
              <a:rPr lang="en-US" sz="2000" dirty="0">
                <a:ea typeface="Calibri" panose="020F0502020204030204" pitchFamily="34" charset="0"/>
                <a:cs typeface="Times New Roman" panose="02020603050405020304" pitchFamily="18" charset="0"/>
              </a:rPr>
              <a:t> button and press </a:t>
            </a:r>
            <a:r>
              <a:rPr lang="en-US" sz="2000" b="1" dirty="0">
                <a:ea typeface="Calibri" panose="020F0502020204030204" pitchFamily="34" charset="0"/>
                <a:cs typeface="Times New Roman" panose="02020603050405020304" pitchFamily="18" charset="0"/>
              </a:rPr>
              <a:t>Enter</a:t>
            </a:r>
            <a:r>
              <a:rPr lang="en-US" sz="2000" dirty="0">
                <a:ea typeface="Calibri" panose="020F0502020204030204" pitchFamily="34" charset="0"/>
                <a:cs typeface="Times New Roman" panose="02020603050405020304" pitchFamily="18" charset="0"/>
              </a:rPr>
              <a:t>.</a:t>
            </a:r>
          </a:p>
          <a:p>
            <a:pPr marL="742950" lvl="1" indent="-285750">
              <a:spcBef>
                <a:spcPts val="0"/>
              </a:spcBef>
            </a:pPr>
            <a:r>
              <a:rPr lang="en-US" sz="1600" dirty="0">
                <a:ea typeface="Calibri" panose="020F0502020204030204" pitchFamily="34" charset="0"/>
                <a:cs typeface="Times New Roman" panose="02020603050405020304" pitchFamily="18" charset="0"/>
              </a:rPr>
              <a:t>To close the Help Guide, use the </a:t>
            </a:r>
            <a:r>
              <a:rPr lang="en-US" sz="1600" b="1" dirty="0">
                <a:ea typeface="Calibri" panose="020F0502020204030204" pitchFamily="34" charset="0"/>
                <a:cs typeface="Times New Roman" panose="02020603050405020304" pitchFamily="18" charset="0"/>
              </a:rPr>
              <a:t>Tab</a:t>
            </a:r>
            <a:r>
              <a:rPr lang="en-US" sz="1600" dirty="0">
                <a:ea typeface="Calibri" panose="020F0502020204030204" pitchFamily="34" charset="0"/>
                <a:cs typeface="Times New Roman" panose="02020603050405020304" pitchFamily="18" charset="0"/>
              </a:rPr>
              <a:t> key to navigate to the </a:t>
            </a:r>
            <a:r>
              <a:rPr lang="en-US" sz="1600" b="1" dirty="0">
                <a:ea typeface="Calibri" panose="020F0502020204030204" pitchFamily="34" charset="0"/>
                <a:cs typeface="Times New Roman" panose="02020603050405020304" pitchFamily="18" charset="0"/>
              </a:rPr>
              <a:t>Back</a:t>
            </a:r>
            <a:r>
              <a:rPr lang="en-US" sz="1600" dirty="0">
                <a:ea typeface="Calibri" panose="020F0502020204030204" pitchFamily="34" charset="0"/>
                <a:cs typeface="Times New Roman" panose="02020603050405020304" pitchFamily="18" charset="0"/>
              </a:rPr>
              <a:t> button and press </a:t>
            </a:r>
            <a:r>
              <a:rPr lang="en-US" sz="1600" b="1" dirty="0">
                <a:ea typeface="Calibri" panose="020F0502020204030204" pitchFamily="34" charset="0"/>
                <a:cs typeface="Times New Roman" panose="02020603050405020304" pitchFamily="18" charset="0"/>
              </a:rPr>
              <a:t>Enter</a:t>
            </a:r>
            <a:r>
              <a:rPr lang="en-US" sz="1600" dirty="0">
                <a:ea typeface="Calibri" panose="020F0502020204030204" pitchFamily="34" charset="0"/>
                <a:cs typeface="Times New Roman" panose="02020603050405020304" pitchFamily="18" charset="0"/>
              </a:rPr>
              <a:t>.</a:t>
            </a:r>
          </a:p>
          <a:p>
            <a:pPr marL="342900" lvl="0" indent="-342900">
              <a:spcBef>
                <a:spcPts val="0"/>
              </a:spcBef>
              <a:buFont typeface="+mj-lt"/>
              <a:buAutoNum type="arabicPeriod"/>
            </a:pPr>
            <a:r>
              <a:rPr lang="en-US" sz="2000" dirty="0">
                <a:ea typeface="Calibri" panose="020F0502020204030204" pitchFamily="34" charset="0"/>
                <a:cs typeface="Times New Roman" panose="02020603050405020304" pitchFamily="18" charset="0"/>
              </a:rPr>
              <a:t>To open the Test Settings window, press </a:t>
            </a:r>
            <a:r>
              <a:rPr lang="en-US" sz="2000" b="1" dirty="0">
                <a:ea typeface="Calibri" panose="020F0502020204030204" pitchFamily="34" charset="0"/>
                <a:cs typeface="Times New Roman" panose="02020603050405020304" pitchFamily="18" charset="0"/>
              </a:rPr>
              <a:t>Tab</a:t>
            </a:r>
            <a:r>
              <a:rPr lang="en-US" sz="2000" dirty="0">
                <a:ea typeface="Calibri" panose="020F0502020204030204" pitchFamily="34" charset="0"/>
                <a:cs typeface="Times New Roman" panose="02020603050405020304" pitchFamily="18" charset="0"/>
              </a:rPr>
              <a:t> to navigate to the </a:t>
            </a:r>
            <a:r>
              <a:rPr lang="en-US" sz="2000" b="1" dirty="0">
                <a:ea typeface="Calibri" panose="020F0502020204030204" pitchFamily="34" charset="0"/>
                <a:cs typeface="Times New Roman" panose="02020603050405020304" pitchFamily="18" charset="0"/>
              </a:rPr>
              <a:t>View Test Settings</a:t>
            </a:r>
            <a:r>
              <a:rPr lang="en-US" sz="2000" dirty="0">
                <a:ea typeface="Calibri" panose="020F0502020204030204" pitchFamily="34" charset="0"/>
                <a:cs typeface="Times New Roman" panose="02020603050405020304" pitchFamily="18" charset="0"/>
              </a:rPr>
              <a:t> button and press </a:t>
            </a:r>
            <a:r>
              <a:rPr lang="en-US" sz="2000" b="1" dirty="0">
                <a:ea typeface="Calibri" panose="020F0502020204030204" pitchFamily="34" charset="0"/>
                <a:cs typeface="Times New Roman" panose="02020603050405020304" pitchFamily="18" charset="0"/>
              </a:rPr>
              <a:t>Enter</a:t>
            </a:r>
            <a:r>
              <a:rPr lang="en-US" sz="2000" dirty="0">
                <a:ea typeface="Calibri" panose="020F0502020204030204" pitchFamily="34" charset="0"/>
                <a:cs typeface="Times New Roman" panose="02020603050405020304" pitchFamily="18" charset="0"/>
              </a:rPr>
              <a:t>.</a:t>
            </a:r>
          </a:p>
          <a:p>
            <a:pPr marL="742950" lvl="1" indent="-285750">
              <a:spcBef>
                <a:spcPts val="0"/>
              </a:spcBef>
            </a:pPr>
            <a:r>
              <a:rPr lang="en-US" sz="1600" dirty="0">
                <a:ea typeface="Calibri" panose="020F0502020204030204" pitchFamily="34" charset="0"/>
                <a:cs typeface="Times New Roman" panose="02020603050405020304" pitchFamily="18" charset="0"/>
              </a:rPr>
              <a:t>To close the Test Settings window, use the </a:t>
            </a:r>
            <a:r>
              <a:rPr lang="en-US" sz="1600" b="1" dirty="0">
                <a:ea typeface="Calibri" panose="020F0502020204030204" pitchFamily="34" charset="0"/>
                <a:cs typeface="Times New Roman" panose="02020603050405020304" pitchFamily="18" charset="0"/>
              </a:rPr>
              <a:t>Tab</a:t>
            </a:r>
            <a:r>
              <a:rPr lang="en-US" sz="1600" dirty="0">
                <a:ea typeface="Calibri" panose="020F0502020204030204" pitchFamily="34" charset="0"/>
                <a:cs typeface="Times New Roman" panose="02020603050405020304" pitchFamily="18" charset="0"/>
              </a:rPr>
              <a:t> key to navigate to the </a:t>
            </a:r>
            <a:r>
              <a:rPr lang="en-US" sz="1600" b="1" dirty="0">
                <a:ea typeface="Calibri" panose="020F0502020204030204" pitchFamily="34" charset="0"/>
                <a:cs typeface="Times New Roman" panose="02020603050405020304" pitchFamily="18" charset="0"/>
              </a:rPr>
              <a:t>OK</a:t>
            </a:r>
            <a:r>
              <a:rPr lang="en-US" sz="1600" dirty="0">
                <a:ea typeface="Calibri" panose="020F0502020204030204" pitchFamily="34" charset="0"/>
                <a:cs typeface="Times New Roman" panose="02020603050405020304" pitchFamily="18" charset="0"/>
              </a:rPr>
              <a:t> button and press </a:t>
            </a:r>
            <a:r>
              <a:rPr lang="en-US" sz="1600" b="1" dirty="0">
                <a:ea typeface="Calibri" panose="020F0502020204030204" pitchFamily="34" charset="0"/>
                <a:cs typeface="Times New Roman" panose="02020603050405020304" pitchFamily="18" charset="0"/>
              </a:rPr>
              <a:t>Enter</a:t>
            </a:r>
            <a:r>
              <a:rPr lang="en-US" sz="1600" dirty="0">
                <a:ea typeface="Calibri" panose="020F0502020204030204" pitchFamily="34" charset="0"/>
                <a:cs typeface="Times New Roman" panose="02020603050405020304" pitchFamily="18" charset="0"/>
              </a:rPr>
              <a:t>.</a:t>
            </a:r>
          </a:p>
          <a:p>
            <a:pPr marL="342900" lvl="0" indent="-342900">
              <a:spcBef>
                <a:spcPts val="0"/>
              </a:spcBef>
              <a:buFont typeface="+mj-lt"/>
              <a:buAutoNum type="arabicPeriod"/>
            </a:pPr>
            <a:r>
              <a:rPr lang="en-US" sz="2000" dirty="0">
                <a:ea typeface="Calibri" panose="020F0502020204030204" pitchFamily="34" charset="0"/>
                <a:cs typeface="Times New Roman" panose="02020603050405020304" pitchFamily="18" charset="0"/>
              </a:rPr>
              <a:t>To move to the </a:t>
            </a:r>
            <a:r>
              <a:rPr lang="en-US" sz="2000" b="1" dirty="0">
                <a:ea typeface="Calibri" panose="020F0502020204030204" pitchFamily="34" charset="0"/>
                <a:cs typeface="Times New Roman" panose="02020603050405020304" pitchFamily="18" charset="0"/>
              </a:rPr>
              <a:t>Begin Test Now</a:t>
            </a:r>
            <a:r>
              <a:rPr lang="en-US" sz="2000" dirty="0">
                <a:ea typeface="Calibri" panose="020F0502020204030204" pitchFamily="34" charset="0"/>
                <a:cs typeface="Times New Roman" panose="02020603050405020304" pitchFamily="18" charset="0"/>
              </a:rPr>
              <a:t> and </a:t>
            </a:r>
            <a:r>
              <a:rPr lang="en-US" sz="2000" b="1" dirty="0">
                <a:ea typeface="Calibri" panose="020F0502020204030204" pitchFamily="34" charset="0"/>
                <a:cs typeface="Times New Roman" panose="02020603050405020304" pitchFamily="18" charset="0"/>
              </a:rPr>
              <a:t>Return to Login </a:t>
            </a:r>
            <a:r>
              <a:rPr lang="en-US" sz="2000" dirty="0">
                <a:ea typeface="Calibri" panose="020F0502020204030204" pitchFamily="34" charset="0"/>
                <a:cs typeface="Times New Roman" panose="02020603050405020304" pitchFamily="18" charset="0"/>
              </a:rPr>
              <a:t>buttons, press </a:t>
            </a:r>
            <a:r>
              <a:rPr lang="en-US" sz="2000" b="1" dirty="0">
                <a:ea typeface="Calibri" panose="020F0502020204030204" pitchFamily="34" charset="0"/>
                <a:cs typeface="Times New Roman" panose="02020603050405020304" pitchFamily="18" charset="0"/>
              </a:rPr>
              <a:t>Tab</a:t>
            </a:r>
            <a:r>
              <a:rPr lang="en-US" sz="2000" dirty="0">
                <a:ea typeface="Calibri" panose="020F0502020204030204" pitchFamily="34" charset="0"/>
                <a:cs typeface="Times New Roman" panose="02020603050405020304" pitchFamily="18" charset="0"/>
              </a:rPr>
              <a:t>.</a:t>
            </a:r>
          </a:p>
          <a:p>
            <a:pPr marL="342900" lvl="0" indent="-342900">
              <a:spcBef>
                <a:spcPts val="0"/>
              </a:spcBef>
              <a:buFont typeface="+mj-lt"/>
              <a:buAutoNum type="arabicPeriod"/>
            </a:pPr>
            <a:r>
              <a:rPr lang="en-US" sz="2000" dirty="0">
                <a:ea typeface="Calibri" panose="020F0502020204030204" pitchFamily="34" charset="0"/>
                <a:cs typeface="Times New Roman" panose="02020603050405020304" pitchFamily="18" charset="0"/>
              </a:rPr>
              <a:t>To select to the </a:t>
            </a:r>
            <a:r>
              <a:rPr lang="en-US" sz="2000" b="1" dirty="0">
                <a:ea typeface="Calibri" panose="020F0502020204030204" pitchFamily="34" charset="0"/>
                <a:cs typeface="Times New Roman" panose="02020603050405020304" pitchFamily="18" charset="0"/>
              </a:rPr>
              <a:t>Begin Test Now</a:t>
            </a:r>
            <a:r>
              <a:rPr lang="en-US" sz="2000" dirty="0">
                <a:ea typeface="Calibri" panose="020F0502020204030204" pitchFamily="34" charset="0"/>
                <a:cs typeface="Times New Roman" panose="02020603050405020304" pitchFamily="18" charset="0"/>
              </a:rPr>
              <a:t> or </a:t>
            </a:r>
            <a:r>
              <a:rPr lang="en-US" sz="2000" b="1" dirty="0">
                <a:ea typeface="Calibri" panose="020F0502020204030204" pitchFamily="34" charset="0"/>
                <a:cs typeface="Times New Roman" panose="02020603050405020304" pitchFamily="18" charset="0"/>
              </a:rPr>
              <a:t>Return to Login </a:t>
            </a:r>
            <a:r>
              <a:rPr lang="en-US" sz="2000" dirty="0">
                <a:ea typeface="Calibri" panose="020F0502020204030204" pitchFamily="34" charset="0"/>
                <a:cs typeface="Times New Roman" panose="02020603050405020304" pitchFamily="18" charset="0"/>
              </a:rPr>
              <a:t>button, press </a:t>
            </a:r>
            <a:r>
              <a:rPr lang="en-US" sz="2000" b="1" dirty="0">
                <a:ea typeface="Calibri" panose="020F0502020204030204" pitchFamily="34" charset="0"/>
                <a:cs typeface="Times New Roman" panose="02020603050405020304" pitchFamily="18" charset="0"/>
              </a:rPr>
              <a:t>Enter</a:t>
            </a:r>
            <a:r>
              <a:rPr lang="en-US" sz="2000" dirty="0">
                <a:ea typeface="Calibri" panose="020F0502020204030204" pitchFamily="34" charset="0"/>
                <a:cs typeface="Times New Roman" panose="02020603050405020304" pitchFamily="18" charset="0"/>
              </a:rPr>
              <a:t>.</a:t>
            </a:r>
          </a:p>
        </p:txBody>
      </p:sp>
      <p:grpSp>
        <p:nvGrpSpPr>
          <p:cNvPr id="4" name="Group 3">
            <a:extLst>
              <a:ext uri="{FF2B5EF4-FFF2-40B4-BE49-F238E27FC236}">
                <a16:creationId xmlns:a16="http://schemas.microsoft.com/office/drawing/2014/main" id="{D7E0DC87-972F-4587-B65F-AAF9CDC067A4}"/>
              </a:ext>
            </a:extLst>
          </p:cNvPr>
          <p:cNvGrpSpPr/>
          <p:nvPr/>
        </p:nvGrpSpPr>
        <p:grpSpPr>
          <a:xfrm>
            <a:off x="6772518" y="1501991"/>
            <a:ext cx="5039917" cy="3854017"/>
            <a:chOff x="6150965" y="1255035"/>
            <a:chExt cx="5590938" cy="4275382"/>
          </a:xfrm>
        </p:grpSpPr>
        <p:pic>
          <p:nvPicPr>
            <p:cNvPr id="7" name="Picture 6">
              <a:extLst>
                <a:ext uri="{FF2B5EF4-FFF2-40B4-BE49-F238E27FC236}">
                  <a16:creationId xmlns:a16="http://schemas.microsoft.com/office/drawing/2014/main" id="{83243D52-77DD-4998-BD05-8A0387A7810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150965" y="1255035"/>
              <a:ext cx="5590938" cy="4239089"/>
            </a:xfrm>
            <a:prstGeom prst="rect">
              <a:avLst/>
            </a:prstGeom>
            <a:noFill/>
            <a:ln>
              <a:solidFill>
                <a:schemeClr val="bg1">
                  <a:lumMod val="85000"/>
                </a:schemeClr>
              </a:solidFill>
            </a:ln>
            <a:effectLst>
              <a:outerShdw blurRad="381000" dist="127000" dir="2700000" algn="tl" rotWithShape="0">
                <a:prstClr val="black">
                  <a:alpha val="75000"/>
                </a:prstClr>
              </a:outerShdw>
            </a:effectLst>
          </p:spPr>
        </p:pic>
        <p:sp>
          <p:nvSpPr>
            <p:cNvPr id="8" name="Right Arrow 7"/>
            <p:cNvSpPr/>
            <p:nvPr/>
          </p:nvSpPr>
          <p:spPr>
            <a:xfrm rot="10800000" flipH="1">
              <a:off x="7147643" y="5039876"/>
              <a:ext cx="897240" cy="4905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54173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10966449" cy="897241"/>
          </a:xfrm>
        </p:spPr>
        <p:txBody>
          <a:bodyPr/>
          <a:lstStyle/>
          <a:p>
            <a:r>
              <a:rPr lang="en-US" dirty="0"/>
              <a:t>Test Elements</a:t>
            </a:r>
          </a:p>
        </p:txBody>
      </p:sp>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51</a:t>
            </a:fld>
            <a:endParaRPr lang="en-US" dirty="0"/>
          </a:p>
        </p:txBody>
      </p:sp>
      <p:grpSp>
        <p:nvGrpSpPr>
          <p:cNvPr id="20" name="Group 19">
            <a:extLst>
              <a:ext uri="{FF2B5EF4-FFF2-40B4-BE49-F238E27FC236}">
                <a16:creationId xmlns:a16="http://schemas.microsoft.com/office/drawing/2014/main" id="{15BA2F2B-2EFA-4520-AE9D-4DCF48A7E1AE}"/>
              </a:ext>
            </a:extLst>
          </p:cNvPr>
          <p:cNvGrpSpPr/>
          <p:nvPr/>
        </p:nvGrpSpPr>
        <p:grpSpPr>
          <a:xfrm>
            <a:off x="124178" y="1390651"/>
            <a:ext cx="9934221" cy="4443221"/>
            <a:chOff x="124178" y="1390651"/>
            <a:chExt cx="9934221" cy="4443221"/>
          </a:xfrm>
        </p:grpSpPr>
        <p:grpSp>
          <p:nvGrpSpPr>
            <p:cNvPr id="16" name="Group 15">
              <a:extLst>
                <a:ext uri="{FF2B5EF4-FFF2-40B4-BE49-F238E27FC236}">
                  <a16:creationId xmlns:a16="http://schemas.microsoft.com/office/drawing/2014/main" id="{14E19EC7-8905-4598-AEB4-8324CF927E52}"/>
                </a:ext>
              </a:extLst>
            </p:cNvPr>
            <p:cNvGrpSpPr/>
            <p:nvPr/>
          </p:nvGrpSpPr>
          <p:grpSpPr>
            <a:xfrm>
              <a:off x="124178" y="1390651"/>
              <a:ext cx="9934221" cy="4443221"/>
              <a:chOff x="124178" y="1390651"/>
              <a:chExt cx="9934221" cy="4443221"/>
            </a:xfrm>
          </p:grpSpPr>
          <p:grpSp>
            <p:nvGrpSpPr>
              <p:cNvPr id="4" name="Group 3">
                <a:extLst>
                  <a:ext uri="{FF2B5EF4-FFF2-40B4-BE49-F238E27FC236}">
                    <a16:creationId xmlns:a16="http://schemas.microsoft.com/office/drawing/2014/main" id="{A0651B4A-E36D-4039-972C-91A4E611866E}"/>
                  </a:ext>
                </a:extLst>
              </p:cNvPr>
              <p:cNvGrpSpPr/>
              <p:nvPr/>
            </p:nvGrpSpPr>
            <p:grpSpPr>
              <a:xfrm>
                <a:off x="124178" y="1390651"/>
                <a:ext cx="9934221" cy="4443221"/>
                <a:chOff x="173835" y="1390651"/>
                <a:chExt cx="9030732" cy="3897603"/>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433" y="1466850"/>
                  <a:ext cx="6217134" cy="3803904"/>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987433" y="1442466"/>
                  <a:ext cx="6217134" cy="12801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87433" y="1863090"/>
                  <a:ext cx="6217134" cy="3425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63633" y="1924050"/>
                  <a:ext cx="6096000" cy="23622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3633" y="4438650"/>
                  <a:ext cx="6096000" cy="762000"/>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2567" y="1390651"/>
                  <a:ext cx="2164866" cy="338554"/>
                </a:xfrm>
                <a:prstGeom prst="rect">
                  <a:avLst/>
                </a:prstGeom>
                <a:noFill/>
              </p:spPr>
              <p:txBody>
                <a:bodyPr wrap="square" rtlCol="0">
                  <a:spAutoFit/>
                </a:bodyPr>
                <a:lstStyle/>
                <a:p>
                  <a:pPr algn="r"/>
                  <a:r>
                    <a:rPr lang="en-US" sz="1600" dirty="0">
                      <a:solidFill>
                        <a:schemeClr val="tx2"/>
                      </a:solidFill>
                    </a:rPr>
                    <a:t>Banner</a:t>
                  </a:r>
                </a:p>
              </p:txBody>
            </p:sp>
            <p:sp>
              <p:nvSpPr>
                <p:cNvPr id="13" name="TextBox 12"/>
                <p:cNvSpPr txBox="1"/>
                <p:nvPr/>
              </p:nvSpPr>
              <p:spPr>
                <a:xfrm>
                  <a:off x="173835" y="1570482"/>
                  <a:ext cx="2836065" cy="296980"/>
                </a:xfrm>
                <a:prstGeom prst="rect">
                  <a:avLst/>
                </a:prstGeom>
                <a:noFill/>
              </p:spPr>
              <p:txBody>
                <a:bodyPr wrap="square" rtlCol="0">
                  <a:spAutoFit/>
                </a:bodyPr>
                <a:lstStyle/>
                <a:p>
                  <a:pPr algn="r"/>
                  <a:r>
                    <a:rPr lang="en-US" sz="1600" dirty="0">
                      <a:solidFill>
                        <a:schemeClr val="accent3"/>
                      </a:solidFill>
                    </a:rPr>
                    <a:t>Navigation Buttons &amp; Test Tools </a:t>
                  </a:r>
                </a:p>
              </p:txBody>
            </p:sp>
            <p:sp>
              <p:nvSpPr>
                <p:cNvPr id="14" name="TextBox 13"/>
                <p:cNvSpPr txBox="1"/>
                <p:nvPr/>
              </p:nvSpPr>
              <p:spPr>
                <a:xfrm>
                  <a:off x="1250865" y="2933522"/>
                  <a:ext cx="1308271" cy="830997"/>
                </a:xfrm>
                <a:prstGeom prst="rect">
                  <a:avLst/>
                </a:prstGeom>
                <a:noFill/>
              </p:spPr>
              <p:txBody>
                <a:bodyPr vert="horz" wrap="square" rtlCol="0">
                  <a:spAutoFit/>
                </a:bodyPr>
                <a:lstStyle/>
                <a:p>
                  <a:pPr algn="r"/>
                  <a:r>
                    <a:rPr lang="en-US" sz="2400" dirty="0">
                      <a:solidFill>
                        <a:srgbClr val="FF0000"/>
                      </a:solidFill>
                    </a:rPr>
                    <a:t>Test Content </a:t>
                  </a:r>
                </a:p>
              </p:txBody>
            </p:sp>
            <p:sp>
              <p:nvSpPr>
                <p:cNvPr id="12" name="Left Brace 11"/>
                <p:cNvSpPr/>
                <p:nvPr/>
              </p:nvSpPr>
              <p:spPr>
                <a:xfrm>
                  <a:off x="2498967" y="1863090"/>
                  <a:ext cx="428298" cy="3425164"/>
                </a:xfrm>
                <a:prstGeom prst="leftBrace">
                  <a:avLst>
                    <a:gd name="adj1" fmla="val 67637"/>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37567" y="2920484"/>
                  <a:ext cx="2438400" cy="369332"/>
                </a:xfrm>
                <a:prstGeom prst="rect">
                  <a:avLst/>
                </a:prstGeom>
                <a:noFill/>
              </p:spPr>
              <p:txBody>
                <a:bodyPr vert="horz" wrap="square" rtlCol="0">
                  <a:spAutoFit/>
                </a:bodyPr>
                <a:lstStyle/>
                <a:p>
                  <a:pPr algn="ctr"/>
                  <a:r>
                    <a:rPr lang="en-US" dirty="0">
                      <a:solidFill>
                        <a:schemeClr val="accent5"/>
                      </a:solidFill>
                      <a:effectLst>
                        <a:outerShdw blurRad="50800" dist="38100" dir="2700000" algn="tl" rotWithShape="0">
                          <a:prstClr val="black">
                            <a:alpha val="40000"/>
                          </a:prstClr>
                        </a:outerShdw>
                      </a:effectLst>
                    </a:rPr>
                    <a:t>Stimulus Section</a:t>
                  </a:r>
                </a:p>
              </p:txBody>
            </p:sp>
            <p:sp>
              <p:nvSpPr>
                <p:cNvPr id="19" name="TextBox 18"/>
                <p:cNvSpPr txBox="1"/>
                <p:nvPr/>
              </p:nvSpPr>
              <p:spPr>
                <a:xfrm>
                  <a:off x="6537567" y="4678918"/>
                  <a:ext cx="2438400" cy="369332"/>
                </a:xfrm>
                <a:prstGeom prst="rect">
                  <a:avLst/>
                </a:prstGeom>
                <a:noFill/>
              </p:spPr>
              <p:txBody>
                <a:bodyPr vert="horz" wrap="square" rtlCol="0">
                  <a:spAutoFit/>
                </a:bodyPr>
                <a:lstStyle/>
                <a:p>
                  <a:pPr algn="ctr"/>
                  <a:r>
                    <a:rPr lang="en-US" dirty="0">
                      <a:solidFill>
                        <a:schemeClr val="accent4"/>
                      </a:solidFill>
                      <a:effectLst>
                        <a:outerShdw blurRad="50800" dist="38100" dir="2700000" algn="tl" rotWithShape="0">
                          <a:prstClr val="black">
                            <a:alpha val="40000"/>
                          </a:prstClr>
                        </a:outerShdw>
                      </a:effectLst>
                    </a:rPr>
                    <a:t>Question Section</a:t>
                  </a:r>
                </a:p>
              </p:txBody>
            </p:sp>
          </p:grpSp>
          <p:pic>
            <p:nvPicPr>
              <p:cNvPr id="15" name="Picture 14" descr="A close up of a logo&#10;&#10;Description generated with high confidence">
                <a:extLst>
                  <a:ext uri="{FF2B5EF4-FFF2-40B4-BE49-F238E27FC236}">
                    <a16:creationId xmlns:a16="http://schemas.microsoft.com/office/drawing/2014/main" id="{24FCBE48-E162-4966-80F7-005EB5EFD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9174" y="1481988"/>
                <a:ext cx="182910" cy="99769"/>
              </a:xfrm>
              <a:prstGeom prst="rect">
                <a:avLst/>
              </a:prstGeom>
            </p:spPr>
          </p:pic>
        </p:grpSp>
        <p:sp>
          <p:nvSpPr>
            <p:cNvPr id="17" name="Rectangle 16">
              <a:extLst>
                <a:ext uri="{FF2B5EF4-FFF2-40B4-BE49-F238E27FC236}">
                  <a16:creationId xmlns:a16="http://schemas.microsoft.com/office/drawing/2014/main" id="{AC5C84E9-2143-4C50-9445-B80775258B5A}"/>
                </a:ext>
              </a:extLst>
            </p:cNvPr>
            <p:cNvSpPr/>
            <p:nvPr/>
          </p:nvSpPr>
          <p:spPr>
            <a:xfrm>
              <a:off x="4083908" y="1624914"/>
              <a:ext cx="247135" cy="26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8A867066-2FAF-404B-9A12-6D6C96A80005}"/>
              </a:ext>
            </a:extLst>
          </p:cNvPr>
          <p:cNvSpPr/>
          <p:nvPr/>
        </p:nvSpPr>
        <p:spPr>
          <a:xfrm>
            <a:off x="3219265" y="1616504"/>
            <a:ext cx="6839134" cy="29534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169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BB5459-F559-4F40-8AFE-A31E6AF4FDC2}"/>
              </a:ext>
            </a:extLst>
          </p:cNvPr>
          <p:cNvSpPr>
            <a:spLocks noGrp="1"/>
          </p:cNvSpPr>
          <p:nvPr>
            <p:ph idx="1"/>
          </p:nvPr>
        </p:nvSpPr>
        <p:spPr>
          <a:xfrm>
            <a:off x="685801" y="1447800"/>
            <a:ext cx="7872984" cy="4751832"/>
          </a:xfrm>
        </p:spPr>
        <p:txBody>
          <a:bodyPr/>
          <a:lstStyle/>
          <a:p>
            <a:pPr>
              <a:defRPr/>
            </a:pPr>
            <a:r>
              <a:rPr lang="en-US" b="1" dirty="0">
                <a:cs typeface="Arial" pitchFamily="34" charset="0"/>
              </a:rPr>
              <a:t>Context menus allow students to:</a:t>
            </a:r>
          </a:p>
          <a:p>
            <a:pPr marL="292100" lvl="1" indent="-292100">
              <a:buFont typeface="Wingdings" pitchFamily="2" charset="2"/>
              <a:buChar char="§"/>
              <a:defRPr/>
            </a:pPr>
            <a:r>
              <a:rPr lang="en-US" sz="2000" dirty="0"/>
              <a:t>Mark items for review</a:t>
            </a:r>
          </a:p>
          <a:p>
            <a:pPr marL="292100" lvl="1" indent="-292100">
              <a:buFont typeface="Wingdings" pitchFamily="2" charset="2"/>
              <a:buChar char="§"/>
              <a:defRPr/>
            </a:pPr>
            <a:r>
              <a:rPr lang="en-US" sz="2000" dirty="0"/>
              <a:t>View item tutorials</a:t>
            </a:r>
          </a:p>
          <a:p>
            <a:pPr marL="292100" lvl="1" indent="-292100">
              <a:buFont typeface="Wingdings" pitchFamily="2" charset="2"/>
              <a:buChar char="§"/>
              <a:defRPr/>
            </a:pPr>
            <a:r>
              <a:rPr lang="en-US" sz="2000" dirty="0"/>
              <a:t>Send emboss requests to the TA</a:t>
            </a:r>
          </a:p>
          <a:p>
            <a:pPr marL="292100" lvl="1" indent="-292100">
              <a:buClr>
                <a:srgbClr val="FFFFFF">
                  <a:lumMod val="65000"/>
                </a:srgbClr>
              </a:buClr>
              <a:buFont typeface="Wingdings" pitchFamily="2" charset="2"/>
              <a:buChar char="§"/>
              <a:defRPr/>
            </a:pPr>
            <a:r>
              <a:rPr lang="en-US" sz="2000" dirty="0">
                <a:solidFill>
                  <a:srgbClr val="4E76A0">
                    <a:lumMod val="75000"/>
                  </a:srgbClr>
                </a:solidFill>
              </a:rPr>
              <a:t>Access additional features depending on test </a:t>
            </a:r>
            <a:r>
              <a:rPr lang="en-US" sz="2000" dirty="0"/>
              <a:t>settings </a:t>
            </a:r>
          </a:p>
          <a:p>
            <a:pPr marL="292100" lvl="1" indent="0">
              <a:buClr>
                <a:srgbClr val="FFFFFF">
                  <a:lumMod val="65000"/>
                </a:srgbClr>
              </a:buClr>
              <a:buNone/>
              <a:defRPr/>
            </a:pPr>
            <a:r>
              <a:rPr lang="en-US" sz="2000" dirty="0"/>
              <a:t>and item types</a:t>
            </a:r>
            <a:endParaRPr lang="en-US" sz="2400" b="1" dirty="0"/>
          </a:p>
          <a:p>
            <a:pPr marL="0" lvl="1" indent="0">
              <a:buNone/>
              <a:defRPr/>
            </a:pPr>
            <a:r>
              <a:rPr lang="en-US" sz="2400" b="1" dirty="0"/>
              <a:t>Using Context Menus:</a:t>
            </a:r>
          </a:p>
          <a:p>
            <a:pPr marL="292100" lvl="1" indent="-292100">
              <a:buFont typeface="+mj-lt"/>
              <a:buAutoNum type="arabicPeriod"/>
              <a:defRPr/>
            </a:pPr>
            <a:r>
              <a:rPr lang="en-US" sz="2000" dirty="0"/>
              <a:t>When the context menu is in focus, press </a:t>
            </a:r>
            <a:r>
              <a:rPr lang="en-US" sz="2000" b="1" dirty="0"/>
              <a:t>Enter </a:t>
            </a:r>
            <a:r>
              <a:rPr lang="en-US" sz="2000" dirty="0"/>
              <a:t>to open it.</a:t>
            </a:r>
          </a:p>
          <a:p>
            <a:pPr marL="292100" lvl="1" indent="-292100">
              <a:buFont typeface="+mj-lt"/>
              <a:buAutoNum type="arabicPeriod"/>
              <a:defRPr/>
            </a:pPr>
            <a:r>
              <a:rPr lang="en-US" sz="2000" dirty="0"/>
              <a:t>Use </a:t>
            </a:r>
            <a:r>
              <a:rPr lang="en-US" sz="2000" b="1" dirty="0"/>
              <a:t>Up </a:t>
            </a:r>
            <a:r>
              <a:rPr lang="en-US" sz="2000" dirty="0"/>
              <a:t>and </a:t>
            </a:r>
            <a:r>
              <a:rPr lang="en-US" sz="2000" b="1" dirty="0"/>
              <a:t>Down </a:t>
            </a:r>
            <a:r>
              <a:rPr lang="en-US" sz="2000" dirty="0"/>
              <a:t>arrows to move between options. </a:t>
            </a:r>
          </a:p>
          <a:p>
            <a:pPr marL="292100" lvl="1" indent="-292100">
              <a:buFont typeface="+mj-lt"/>
              <a:buAutoNum type="arabicPeriod"/>
              <a:defRPr/>
            </a:pPr>
            <a:r>
              <a:rPr lang="en-US" sz="2000" dirty="0"/>
              <a:t>Press </a:t>
            </a:r>
            <a:r>
              <a:rPr lang="en-US" sz="2000" b="1" dirty="0"/>
              <a:t>Space</a:t>
            </a:r>
            <a:r>
              <a:rPr lang="en-US" sz="2000" dirty="0"/>
              <a:t> to select an option.</a:t>
            </a:r>
          </a:p>
          <a:p>
            <a:pPr marL="292100" lvl="1" indent="-292100">
              <a:buFont typeface="+mj-lt"/>
              <a:buAutoNum type="arabicPeriod"/>
              <a:defRPr/>
            </a:pPr>
            <a:r>
              <a:rPr lang="en-US" sz="2000" dirty="0"/>
              <a:t>Press </a:t>
            </a:r>
            <a:r>
              <a:rPr lang="en-US" sz="2000" b="1" dirty="0"/>
              <a:t>Esc </a:t>
            </a:r>
            <a:r>
              <a:rPr lang="en-US" sz="2000" dirty="0"/>
              <a:t>to exit the menu without making a selection.</a:t>
            </a:r>
          </a:p>
          <a:p>
            <a:pPr marL="292100" lvl="1" indent="-292100">
              <a:buFont typeface="Wingdings" pitchFamily="2" charset="2"/>
              <a:buChar char="§"/>
              <a:defRPr/>
            </a:pPr>
            <a:endParaRPr lang="en-US" dirty="0"/>
          </a:p>
        </p:txBody>
      </p:sp>
      <p:sp>
        <p:nvSpPr>
          <p:cNvPr id="30725" name="Title 1"/>
          <p:cNvSpPr>
            <a:spLocks noGrp="1"/>
          </p:cNvSpPr>
          <p:nvPr>
            <p:ph type="title"/>
          </p:nvPr>
        </p:nvSpPr>
        <p:spPr/>
        <p:txBody>
          <a:bodyPr/>
          <a:lstStyle/>
          <a:p>
            <a:r>
              <a:rPr lang="en-US" altLang="en-US" dirty="0"/>
              <a:t>Opening Context Menus</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52</a:t>
            </a:fld>
            <a:endParaRPr lang="en-US" dirty="0"/>
          </a:p>
        </p:txBody>
      </p:sp>
      <p:grpSp>
        <p:nvGrpSpPr>
          <p:cNvPr id="11" name="Group 10">
            <a:extLst>
              <a:ext uri="{FF2B5EF4-FFF2-40B4-BE49-F238E27FC236}">
                <a16:creationId xmlns:a16="http://schemas.microsoft.com/office/drawing/2014/main" id="{7CA51743-6006-4A4C-A59D-6B501F631BFC}"/>
              </a:ext>
            </a:extLst>
          </p:cNvPr>
          <p:cNvGrpSpPr/>
          <p:nvPr/>
        </p:nvGrpSpPr>
        <p:grpSpPr>
          <a:xfrm>
            <a:off x="7453503" y="1568199"/>
            <a:ext cx="4458039" cy="2567764"/>
            <a:chOff x="7453503" y="1568199"/>
            <a:chExt cx="4458039" cy="2567764"/>
          </a:xfrm>
        </p:grpSpPr>
        <p:pic>
          <p:nvPicPr>
            <p:cNvPr id="7" name="Picture 6" descr="The Context Menu icon consists of three horizontal lines stacked vertically and is located to the right of the item number." title="Context Menu for Item"/>
            <p:cNvPicPr/>
            <p:nvPr/>
          </p:nvPicPr>
          <p:blipFill>
            <a:blip r:embed="rId4">
              <a:extLst>
                <a:ext uri="{28A0092B-C50C-407E-A947-70E740481C1C}">
                  <a14:useLocalDpi xmlns:a14="http://schemas.microsoft.com/office/drawing/2010/main" val="0"/>
                </a:ext>
              </a:extLst>
            </a:blip>
            <a:stretch>
              <a:fillRect/>
            </a:stretch>
          </p:blipFill>
          <p:spPr>
            <a:xfrm>
              <a:off x="7453503" y="1568199"/>
              <a:ext cx="4458039" cy="2567764"/>
            </a:xfrm>
            <a:prstGeom prst="rect">
              <a:avLst/>
            </a:prstGeom>
            <a:ln>
              <a:solidFill>
                <a:schemeClr val="bg1">
                  <a:lumMod val="65000"/>
                </a:schemeClr>
              </a:solidFill>
            </a:ln>
          </p:spPr>
        </p:pic>
        <p:grpSp>
          <p:nvGrpSpPr>
            <p:cNvPr id="10" name="Group 9">
              <a:extLst>
                <a:ext uri="{FF2B5EF4-FFF2-40B4-BE49-F238E27FC236}">
                  <a16:creationId xmlns:a16="http://schemas.microsoft.com/office/drawing/2014/main" id="{3D6A262A-8816-40DC-AE7B-C5DC34949EDC}"/>
                </a:ext>
              </a:extLst>
            </p:cNvPr>
            <p:cNvGrpSpPr/>
            <p:nvPr/>
          </p:nvGrpSpPr>
          <p:grpSpPr>
            <a:xfrm>
              <a:off x="10249453" y="1930883"/>
              <a:ext cx="1582658" cy="710717"/>
              <a:chOff x="10249453" y="1930883"/>
              <a:chExt cx="1582658" cy="710717"/>
            </a:xfrm>
          </p:grpSpPr>
          <p:sp>
            <p:nvSpPr>
              <p:cNvPr id="4" name="Rectangle 3">
                <a:extLst>
                  <a:ext uri="{FF2B5EF4-FFF2-40B4-BE49-F238E27FC236}">
                    <a16:creationId xmlns:a16="http://schemas.microsoft.com/office/drawing/2014/main" id="{E216B97D-38D7-4297-9F14-D853B3B3B6BF}"/>
                  </a:ext>
                </a:extLst>
              </p:cNvPr>
              <p:cNvSpPr/>
              <p:nvPr/>
            </p:nvSpPr>
            <p:spPr>
              <a:xfrm>
                <a:off x="10249453" y="1992294"/>
                <a:ext cx="1582658" cy="6493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213E94-19A1-4A8C-8507-CD8DC241A705}"/>
                  </a:ext>
                </a:extLst>
              </p:cNvPr>
              <p:cNvPicPr>
                <a:picLocks noChangeAspect="1"/>
              </p:cNvPicPr>
              <p:nvPr/>
            </p:nvPicPr>
            <p:blipFill>
              <a:blip r:embed="rId5"/>
              <a:stretch>
                <a:fillRect/>
              </a:stretch>
            </p:blipFill>
            <p:spPr>
              <a:xfrm>
                <a:off x="10326406" y="1930883"/>
                <a:ext cx="1400175" cy="304800"/>
              </a:xfrm>
              <a:prstGeom prst="rect">
                <a:avLst/>
              </a:prstGeom>
              <a:ln>
                <a:solidFill>
                  <a:schemeClr val="bg1">
                    <a:lumMod val="75000"/>
                  </a:schemeClr>
                </a:solidFill>
              </a:ln>
              <a:effectLst>
                <a:outerShdw blurRad="63500" dist="12700" dir="4440000" sx="95000" sy="95000" algn="ctr" rotWithShape="0">
                  <a:prstClr val="black">
                    <a:alpha val="40000"/>
                  </a:prstClr>
                </a:outerShdw>
              </a:effectLst>
              <a:scene3d>
                <a:camera prst="orthographicFront"/>
                <a:lightRig rig="threePt" dir="t"/>
              </a:scene3d>
              <a:sp3d>
                <a:bevelT w="6350"/>
              </a:sp3d>
            </p:spPr>
          </p:pic>
        </p:grpSp>
      </p:grpSp>
      <p:grpSp>
        <p:nvGrpSpPr>
          <p:cNvPr id="12" name="Group 11">
            <a:extLst>
              <a:ext uri="{FF2B5EF4-FFF2-40B4-BE49-F238E27FC236}">
                <a16:creationId xmlns:a16="http://schemas.microsoft.com/office/drawing/2014/main" id="{4652B3E3-1FDF-467D-8EB7-0B50057E94F0}"/>
              </a:ext>
            </a:extLst>
          </p:cNvPr>
          <p:cNvGrpSpPr/>
          <p:nvPr/>
        </p:nvGrpSpPr>
        <p:grpSpPr>
          <a:xfrm>
            <a:off x="9584917" y="1645819"/>
            <a:ext cx="2279211" cy="692950"/>
            <a:chOff x="9584917" y="1645819"/>
            <a:chExt cx="2279211" cy="692950"/>
          </a:xfrm>
        </p:grpSpPr>
        <p:sp>
          <p:nvSpPr>
            <p:cNvPr id="8" name="Rectangle 7"/>
            <p:cNvSpPr/>
            <p:nvPr/>
          </p:nvSpPr>
          <p:spPr>
            <a:xfrm>
              <a:off x="10188858" y="1645819"/>
              <a:ext cx="1675270" cy="69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584917" y="1915748"/>
              <a:ext cx="626059"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3065567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C9C0A6-5FC1-49ED-BBA4-37BE243AF058}"/>
              </a:ext>
            </a:extLst>
          </p:cNvPr>
          <p:cNvSpPr>
            <a:spLocks noGrp="1"/>
          </p:cNvSpPr>
          <p:nvPr>
            <p:ph idx="1"/>
          </p:nvPr>
        </p:nvSpPr>
        <p:spPr>
          <a:xfrm>
            <a:off x="685800" y="1278886"/>
            <a:ext cx="7200900" cy="1605649"/>
          </a:xfrm>
        </p:spPr>
        <p:txBody>
          <a:bodyPr/>
          <a:lstStyle/>
          <a:p>
            <a:pPr>
              <a:defRPr/>
            </a:pPr>
            <a:r>
              <a:rPr lang="en-US" dirty="0">
                <a:cs typeface="Arial" pitchFamily="34" charset="0"/>
              </a:rPr>
              <a:t>Multiple choice and multi-select questions require you to choose from a group of options by selecting a radio button or checking one or more checkboxes.</a:t>
            </a:r>
          </a:p>
          <a:p>
            <a:endParaRPr lang="en-US" dirty="0"/>
          </a:p>
        </p:txBody>
      </p:sp>
      <p:sp>
        <p:nvSpPr>
          <p:cNvPr id="30725" name="Title 1"/>
          <p:cNvSpPr>
            <a:spLocks noGrp="1"/>
          </p:cNvSpPr>
          <p:nvPr>
            <p:ph type="title"/>
          </p:nvPr>
        </p:nvSpPr>
        <p:spPr>
          <a:xfrm>
            <a:off x="400050" y="144210"/>
            <a:ext cx="11791950" cy="897241"/>
          </a:xfrm>
        </p:spPr>
        <p:txBody>
          <a:bodyPr>
            <a:normAutofit fontScale="90000"/>
          </a:bodyPr>
          <a:lstStyle/>
          <a:p>
            <a:r>
              <a:rPr lang="en-US" altLang="en-US" dirty="0"/>
              <a:t>Responding to Questions: Multiple Choice and Multi-Select</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53</a:t>
            </a:fld>
            <a:endParaRPr lang="en-US" dirty="0"/>
          </a:p>
        </p:txBody>
      </p:sp>
      <p:grpSp>
        <p:nvGrpSpPr>
          <p:cNvPr id="6" name="Group 5">
            <a:extLst>
              <a:ext uri="{FF2B5EF4-FFF2-40B4-BE49-F238E27FC236}">
                <a16:creationId xmlns:a16="http://schemas.microsoft.com/office/drawing/2014/main" id="{D9B3B91F-D177-4BDA-981A-919951188A20}"/>
              </a:ext>
            </a:extLst>
          </p:cNvPr>
          <p:cNvGrpSpPr/>
          <p:nvPr/>
        </p:nvGrpSpPr>
        <p:grpSpPr>
          <a:xfrm>
            <a:off x="8354023" y="1278887"/>
            <a:ext cx="3371850" cy="4990992"/>
            <a:chOff x="8515350" y="1674679"/>
            <a:chExt cx="2743200" cy="4060468"/>
          </a:xfrm>
        </p:grpSpPr>
        <p:pic>
          <p:nvPicPr>
            <p:cNvPr id="9" name="Picture 8" descr="Multiple-Choice items display a stem and a group of response options and their corresponding radio buttons listed vertically." title="Multiple-Choice Item"/>
            <p:cNvPicPr/>
            <p:nvPr/>
          </p:nvPicPr>
          <p:blipFill>
            <a:blip r:embed="rId4">
              <a:extLst>
                <a:ext uri="{28A0092B-C50C-407E-A947-70E740481C1C}">
                  <a14:useLocalDpi xmlns:a14="http://schemas.microsoft.com/office/drawing/2010/main" val="0"/>
                </a:ext>
              </a:extLst>
            </a:blip>
            <a:stretch>
              <a:fillRect/>
            </a:stretch>
          </p:blipFill>
          <p:spPr>
            <a:xfrm>
              <a:off x="8515350" y="1999485"/>
              <a:ext cx="2743200" cy="1694180"/>
            </a:xfrm>
            <a:prstGeom prst="rect">
              <a:avLst/>
            </a:prstGeom>
            <a:ln>
              <a:solidFill>
                <a:schemeClr val="bg1">
                  <a:lumMod val="75000"/>
                </a:schemeClr>
              </a:solidFill>
            </a:ln>
            <a:effectLst>
              <a:outerShdw blurRad="152400" dist="127000" dir="2700000" algn="tl" rotWithShape="0">
                <a:schemeClr val="tx1">
                  <a:lumMod val="50000"/>
                  <a:lumOff val="50000"/>
                  <a:alpha val="27000"/>
                </a:schemeClr>
              </a:outerShdw>
            </a:effectLst>
          </p:spPr>
        </p:pic>
        <p:pic>
          <p:nvPicPr>
            <p:cNvPr id="7" name="Picture 6" descr="Multi-Select items display a stem and a group of response options and their corresponding checkboxes listed vertically." title="Multi-Select Items"/>
            <p:cNvPicPr/>
            <p:nvPr/>
          </p:nvPicPr>
          <p:blipFill>
            <a:blip r:embed="rId5">
              <a:extLst>
                <a:ext uri="{28A0092B-C50C-407E-A947-70E740481C1C}">
                  <a14:useLocalDpi xmlns:a14="http://schemas.microsoft.com/office/drawing/2010/main" val="0"/>
                </a:ext>
              </a:extLst>
            </a:blip>
            <a:stretch>
              <a:fillRect/>
            </a:stretch>
          </p:blipFill>
          <p:spPr>
            <a:xfrm>
              <a:off x="8515350" y="3973657"/>
              <a:ext cx="2743200" cy="1761490"/>
            </a:xfrm>
            <a:prstGeom prst="rect">
              <a:avLst/>
            </a:prstGeom>
            <a:ln>
              <a:solidFill>
                <a:schemeClr val="bg1">
                  <a:lumMod val="75000"/>
                </a:schemeClr>
              </a:solidFill>
            </a:ln>
            <a:effectLst>
              <a:outerShdw blurRad="152400" dist="127000" dir="2700000" algn="tl" rotWithShape="0">
                <a:schemeClr val="tx1">
                  <a:lumMod val="50000"/>
                  <a:lumOff val="50000"/>
                  <a:alpha val="27000"/>
                </a:schemeClr>
              </a:outerShdw>
            </a:effectLst>
          </p:spPr>
        </p:pic>
        <p:sp>
          <p:nvSpPr>
            <p:cNvPr id="3" name="TextBox 2"/>
            <p:cNvSpPr txBox="1"/>
            <p:nvPr/>
          </p:nvSpPr>
          <p:spPr>
            <a:xfrm>
              <a:off x="8515350" y="1674679"/>
              <a:ext cx="2743200" cy="369332"/>
            </a:xfrm>
            <a:prstGeom prst="rect">
              <a:avLst/>
            </a:prstGeom>
            <a:noFill/>
          </p:spPr>
          <p:txBody>
            <a:bodyPr wrap="square" rtlCol="0">
              <a:spAutoFit/>
            </a:bodyPr>
            <a:lstStyle/>
            <a:p>
              <a:pPr algn="ctr"/>
              <a:r>
                <a:rPr lang="en-US" dirty="0"/>
                <a:t>Multiple Choice</a:t>
              </a:r>
            </a:p>
          </p:txBody>
        </p:sp>
        <p:sp>
          <p:nvSpPr>
            <p:cNvPr id="10" name="TextBox 9"/>
            <p:cNvSpPr txBox="1"/>
            <p:nvPr/>
          </p:nvSpPr>
          <p:spPr>
            <a:xfrm>
              <a:off x="8515350" y="3658419"/>
              <a:ext cx="2743200" cy="369332"/>
            </a:xfrm>
            <a:prstGeom prst="rect">
              <a:avLst/>
            </a:prstGeom>
            <a:noFill/>
          </p:spPr>
          <p:txBody>
            <a:bodyPr wrap="square" rtlCol="0">
              <a:spAutoFit/>
            </a:bodyPr>
            <a:lstStyle/>
            <a:p>
              <a:pPr algn="ctr"/>
              <a:r>
                <a:rPr lang="en-US" dirty="0"/>
                <a:t>Multi-Select</a:t>
              </a:r>
            </a:p>
          </p:txBody>
        </p:sp>
      </p:grpSp>
      <p:sp>
        <p:nvSpPr>
          <p:cNvPr id="5" name="TextBox 4">
            <a:extLst>
              <a:ext uri="{FF2B5EF4-FFF2-40B4-BE49-F238E27FC236}">
                <a16:creationId xmlns:a16="http://schemas.microsoft.com/office/drawing/2014/main" id="{537C825C-6CA0-446E-B93D-57F813A4012E}"/>
              </a:ext>
            </a:extLst>
          </p:cNvPr>
          <p:cNvSpPr txBox="1"/>
          <p:nvPr/>
        </p:nvSpPr>
        <p:spPr>
          <a:xfrm>
            <a:off x="685800" y="2884536"/>
            <a:ext cx="7668223" cy="2816156"/>
          </a:xfrm>
          <a:prstGeom prst="rect">
            <a:avLst/>
          </a:prstGeom>
          <a:noFill/>
        </p:spPr>
        <p:txBody>
          <a:bodyPr wrap="square" rtlCol="0">
            <a:spAutoFit/>
          </a:bodyPr>
          <a:lstStyle/>
          <a:p>
            <a:pPr marL="0" lvl="1" eaLnBrk="0" fontAlgn="base" hangingPunct="0">
              <a:spcBef>
                <a:spcPts val="600"/>
              </a:spcBef>
              <a:buClr>
                <a:srgbClr val="FFFFFF">
                  <a:lumMod val="65000"/>
                </a:srgbClr>
              </a:buClr>
              <a:defRPr/>
            </a:pPr>
            <a:r>
              <a:rPr lang="en-US" sz="2400" b="1" dirty="0">
                <a:solidFill>
                  <a:srgbClr val="4E76A0">
                    <a:lumMod val="75000"/>
                  </a:srgbClr>
                </a:solidFill>
                <a:cs typeface="Arial" pitchFamily="34" charset="0"/>
              </a:rPr>
              <a:t>How to Respond:</a:t>
            </a:r>
          </a:p>
          <a:p>
            <a:pPr marL="292100" lvl="1" indent="-292100" eaLnBrk="0" fontAlgn="base" hangingPunct="0">
              <a:spcBef>
                <a:spcPts val="600"/>
              </a:spcBef>
              <a:buClr>
                <a:srgbClr val="FFFFFF">
                  <a:lumMod val="65000"/>
                </a:srgbClr>
              </a:buClr>
              <a:buFont typeface="+mj-lt"/>
              <a:buAutoNum type="arabicPeriod"/>
              <a:defRPr/>
            </a:pPr>
            <a:r>
              <a:rPr lang="en-US" sz="2000" dirty="0">
                <a:solidFill>
                  <a:srgbClr val="4E76A0">
                    <a:lumMod val="75000"/>
                  </a:srgbClr>
                </a:solidFill>
                <a:cs typeface="Arial" pitchFamily="34" charset="0"/>
              </a:rPr>
              <a:t>After listening to the question, press </a:t>
            </a:r>
            <a:r>
              <a:rPr lang="en-US" sz="2000" b="1" dirty="0">
                <a:solidFill>
                  <a:srgbClr val="4E76A0">
                    <a:lumMod val="75000"/>
                  </a:srgbClr>
                </a:solidFill>
                <a:cs typeface="Arial" pitchFamily="34" charset="0"/>
              </a:rPr>
              <a:t>Tab </a:t>
            </a:r>
            <a:r>
              <a:rPr lang="en-US" sz="2000" dirty="0">
                <a:solidFill>
                  <a:srgbClr val="4E76A0">
                    <a:lumMod val="75000"/>
                  </a:srgbClr>
                </a:solidFill>
                <a:cs typeface="Arial" pitchFamily="34" charset="0"/>
              </a:rPr>
              <a:t>twice </a:t>
            </a:r>
            <a:br>
              <a:rPr lang="en-US" sz="2000" dirty="0">
                <a:solidFill>
                  <a:srgbClr val="4E76A0">
                    <a:lumMod val="75000"/>
                  </a:srgbClr>
                </a:solidFill>
                <a:cs typeface="Arial" pitchFamily="34" charset="0"/>
              </a:rPr>
            </a:br>
            <a:r>
              <a:rPr lang="en-US" sz="2000" dirty="0">
                <a:solidFill>
                  <a:srgbClr val="4E76A0">
                    <a:lumMod val="75000"/>
                  </a:srgbClr>
                </a:solidFill>
                <a:cs typeface="Arial" pitchFamily="34" charset="0"/>
              </a:rPr>
              <a:t>to hear the option letter and corresponding text.</a:t>
            </a:r>
          </a:p>
          <a:p>
            <a:pPr marL="292100" lvl="1" indent="-292100" eaLnBrk="0" fontAlgn="base" hangingPunct="0">
              <a:spcBef>
                <a:spcPts val="600"/>
              </a:spcBef>
              <a:buClr>
                <a:srgbClr val="FFFFFF">
                  <a:lumMod val="65000"/>
                </a:srgbClr>
              </a:buClr>
              <a:buFont typeface="+mj-lt"/>
              <a:buAutoNum type="arabicPeriod"/>
              <a:defRPr/>
            </a:pPr>
            <a:r>
              <a:rPr lang="en-US" sz="2000" dirty="0">
                <a:solidFill>
                  <a:srgbClr val="4E76A0">
                    <a:lumMod val="75000"/>
                  </a:srgbClr>
                </a:solidFill>
                <a:cs typeface="Arial" pitchFamily="34" charset="0"/>
              </a:rPr>
              <a:t>Use </a:t>
            </a:r>
            <a:r>
              <a:rPr lang="en-US" sz="2000" b="1" dirty="0">
                <a:solidFill>
                  <a:srgbClr val="4E76A0">
                    <a:lumMod val="75000"/>
                  </a:srgbClr>
                </a:solidFill>
                <a:cs typeface="Arial" pitchFamily="34" charset="0"/>
              </a:rPr>
              <a:t>Tab </a:t>
            </a:r>
            <a:r>
              <a:rPr lang="en-US" sz="2000" dirty="0">
                <a:solidFill>
                  <a:srgbClr val="4E76A0">
                    <a:lumMod val="75000"/>
                  </a:srgbClr>
                </a:solidFill>
                <a:cs typeface="Arial" pitchFamily="34" charset="0"/>
              </a:rPr>
              <a:t>and </a:t>
            </a:r>
            <a:r>
              <a:rPr lang="en-US" sz="2000" b="1" dirty="0">
                <a:solidFill>
                  <a:srgbClr val="4E76A0">
                    <a:lumMod val="75000"/>
                  </a:srgbClr>
                </a:solidFill>
                <a:cs typeface="Arial" pitchFamily="34" charset="0"/>
              </a:rPr>
              <a:t>Shift </a:t>
            </a:r>
            <a:r>
              <a:rPr lang="en-US" sz="2000" dirty="0">
                <a:solidFill>
                  <a:srgbClr val="4E76A0">
                    <a:lumMod val="75000"/>
                  </a:srgbClr>
                </a:solidFill>
                <a:cs typeface="Arial" pitchFamily="34" charset="0"/>
              </a:rPr>
              <a:t>+ </a:t>
            </a:r>
            <a:r>
              <a:rPr lang="en-US" sz="2000" b="1" dirty="0">
                <a:solidFill>
                  <a:srgbClr val="4E76A0">
                    <a:lumMod val="75000"/>
                  </a:srgbClr>
                </a:solidFill>
                <a:cs typeface="Arial" pitchFamily="34" charset="0"/>
              </a:rPr>
              <a:t>Tab </a:t>
            </a:r>
            <a:r>
              <a:rPr lang="en-US" sz="2000" dirty="0">
                <a:solidFill>
                  <a:srgbClr val="4E76A0">
                    <a:lumMod val="75000"/>
                  </a:srgbClr>
                </a:solidFill>
                <a:cs typeface="Arial" pitchFamily="34" charset="0"/>
              </a:rPr>
              <a:t>or the </a:t>
            </a:r>
            <a:r>
              <a:rPr lang="en-US" sz="2000" b="1" dirty="0">
                <a:solidFill>
                  <a:srgbClr val="4E76A0">
                    <a:lumMod val="75000"/>
                  </a:srgbClr>
                </a:solidFill>
                <a:cs typeface="Arial" pitchFamily="34" charset="0"/>
              </a:rPr>
              <a:t>Up </a:t>
            </a:r>
            <a:r>
              <a:rPr lang="en-US" sz="2000" dirty="0">
                <a:solidFill>
                  <a:srgbClr val="4E76A0">
                    <a:lumMod val="75000"/>
                  </a:srgbClr>
                </a:solidFill>
                <a:cs typeface="Arial" pitchFamily="34" charset="0"/>
              </a:rPr>
              <a:t>and </a:t>
            </a:r>
            <a:r>
              <a:rPr lang="en-US" sz="2000" b="1" dirty="0">
                <a:solidFill>
                  <a:srgbClr val="4E76A0">
                    <a:lumMod val="75000"/>
                  </a:srgbClr>
                </a:solidFill>
                <a:cs typeface="Arial" pitchFamily="34" charset="0"/>
              </a:rPr>
              <a:t>Down </a:t>
            </a:r>
            <a:r>
              <a:rPr lang="en-US" sz="2000" dirty="0">
                <a:solidFill>
                  <a:srgbClr val="4E76A0">
                    <a:lumMod val="75000"/>
                  </a:srgbClr>
                </a:solidFill>
                <a:cs typeface="Arial" pitchFamily="34" charset="0"/>
              </a:rPr>
              <a:t>arrow keys to move between answer options and hear each one read aloud.</a:t>
            </a:r>
          </a:p>
          <a:p>
            <a:pPr marL="292100" lvl="1" indent="-292100" eaLnBrk="0" fontAlgn="base" hangingPunct="0">
              <a:spcBef>
                <a:spcPts val="600"/>
              </a:spcBef>
              <a:buClr>
                <a:srgbClr val="FFFFFF">
                  <a:lumMod val="65000"/>
                </a:srgbClr>
              </a:buClr>
              <a:buFont typeface="+mj-lt"/>
              <a:buAutoNum type="arabicPeriod"/>
              <a:defRPr/>
            </a:pPr>
            <a:r>
              <a:rPr lang="en-US" sz="2000" dirty="0">
                <a:solidFill>
                  <a:srgbClr val="4E76A0">
                    <a:lumMod val="75000"/>
                  </a:srgbClr>
                </a:solidFill>
                <a:cs typeface="Arial" pitchFamily="34" charset="0"/>
              </a:rPr>
              <a:t>Press </a:t>
            </a:r>
            <a:r>
              <a:rPr lang="en-US" sz="2000" b="1" dirty="0">
                <a:solidFill>
                  <a:srgbClr val="4E76A0">
                    <a:lumMod val="75000"/>
                  </a:srgbClr>
                </a:solidFill>
                <a:cs typeface="Arial" pitchFamily="34" charset="0"/>
              </a:rPr>
              <a:t>Space</a:t>
            </a:r>
            <a:r>
              <a:rPr lang="en-US" sz="2000" dirty="0">
                <a:solidFill>
                  <a:srgbClr val="4E76A0">
                    <a:lumMod val="75000"/>
                  </a:srgbClr>
                </a:solidFill>
                <a:cs typeface="Arial" pitchFamily="34" charset="0"/>
              </a:rPr>
              <a:t> to select the current response </a:t>
            </a:r>
            <a:br>
              <a:rPr lang="en-US" sz="2000" dirty="0">
                <a:solidFill>
                  <a:srgbClr val="4E76A0">
                    <a:lumMod val="75000"/>
                  </a:srgbClr>
                </a:solidFill>
                <a:cs typeface="Arial" pitchFamily="34" charset="0"/>
              </a:rPr>
            </a:br>
            <a:r>
              <a:rPr lang="en-US" sz="2000" dirty="0">
                <a:solidFill>
                  <a:srgbClr val="4E76A0">
                    <a:lumMod val="75000"/>
                  </a:srgbClr>
                </a:solidFill>
                <a:cs typeface="Arial" pitchFamily="34" charset="0"/>
              </a:rPr>
              <a:t>option in focus.</a:t>
            </a:r>
          </a:p>
          <a:p>
            <a:endParaRPr lang="en-US" dirty="0"/>
          </a:p>
        </p:txBody>
      </p:sp>
    </p:spTree>
    <p:custDataLst>
      <p:tags r:id="rId1"/>
    </p:custDataLst>
    <p:extLst>
      <p:ext uri="{BB962C8B-B14F-4D97-AF65-F5344CB8AC3E}">
        <p14:creationId xmlns:p14="http://schemas.microsoft.com/office/powerpoint/2010/main" val="3694866962"/>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B17A2F-DA71-4E66-AB10-6071DB9A9611}"/>
              </a:ext>
            </a:extLst>
          </p:cNvPr>
          <p:cNvSpPr>
            <a:spLocks noGrp="1"/>
          </p:cNvSpPr>
          <p:nvPr>
            <p:ph idx="1"/>
          </p:nvPr>
        </p:nvSpPr>
        <p:spPr>
          <a:xfrm>
            <a:off x="685800" y="1447801"/>
            <a:ext cx="10966449" cy="1409700"/>
          </a:xfrm>
        </p:spPr>
        <p:txBody>
          <a:bodyPr/>
          <a:lstStyle/>
          <a:p>
            <a:r>
              <a:rPr lang="en-US" dirty="0">
                <a:cs typeface="Arial" pitchFamily="34" charset="0"/>
              </a:rPr>
              <a:t>Hot-text questions require you to select at least one word, phrase, or sentence. Each selectable text area is pre-defined. Selecting a phrase or sentence automatically marks all the words in that text area as selected.</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Hot-Text</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54</a:t>
            </a:fld>
            <a:endParaRPr lang="en-US" dirty="0"/>
          </a:p>
        </p:txBody>
      </p:sp>
      <p:sp>
        <p:nvSpPr>
          <p:cNvPr id="11" name="TextBox 10"/>
          <p:cNvSpPr txBox="1"/>
          <p:nvPr/>
        </p:nvSpPr>
        <p:spPr>
          <a:xfrm>
            <a:off x="539751" y="2857501"/>
            <a:ext cx="6337299" cy="2846933"/>
          </a:xfrm>
          <a:prstGeom prst="rect">
            <a:avLst/>
          </a:prstGeom>
          <a:noFill/>
        </p:spPr>
        <p:txBody>
          <a:bodyPr wrap="square" rtlCol="0">
            <a:spAutoFit/>
          </a:bodyPr>
          <a:lstStyle/>
          <a:p>
            <a:pPr marL="0" lvl="1" fontAlgn="base">
              <a:spcBef>
                <a:spcPts val="600"/>
              </a:spcBef>
              <a:buClr>
                <a:schemeClr val="bg1">
                  <a:lumMod val="65000"/>
                </a:schemeClr>
              </a:buClr>
              <a:defRPr/>
            </a:pPr>
            <a:r>
              <a:rPr lang="en-US" sz="2400" b="1" dirty="0">
                <a:solidFill>
                  <a:schemeClr val="tx2">
                    <a:lumMod val="75000"/>
                  </a:schemeClr>
                </a:solidFill>
                <a:ea typeface="Arial" pitchFamily="34" charset="0"/>
                <a:cs typeface="Arial" pitchFamily="34" charset="0"/>
              </a:rPr>
              <a:t>How to Respond:</a:t>
            </a:r>
          </a:p>
          <a:p>
            <a:pPr marL="292100" lvl="1" indent="-292100" fontAlgn="base">
              <a:spcBef>
                <a:spcPts val="600"/>
              </a:spcBef>
              <a:buClr>
                <a:schemeClr val="bg1">
                  <a:lumMod val="65000"/>
                </a:schemeClr>
              </a:buClr>
              <a:buFont typeface="+mj-lt"/>
              <a:buAutoNum type="arabicPeriod"/>
              <a:defRPr/>
            </a:pPr>
            <a:r>
              <a:rPr lang="en-US" sz="2000" dirty="0">
                <a:solidFill>
                  <a:schemeClr val="tx2">
                    <a:lumMod val="75000"/>
                  </a:schemeClr>
                </a:solidFill>
                <a:ea typeface="Arial" pitchFamily="34" charset="0"/>
                <a:cs typeface="Arial" pitchFamily="34" charset="0"/>
              </a:rPr>
              <a:t>After listening to the question text, press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twice to hear JAWS read aloud the text that is in focus.</a:t>
            </a:r>
          </a:p>
          <a:p>
            <a:pPr marL="292100" lvl="1" indent="-292100" fontAlgn="base">
              <a:spcBef>
                <a:spcPts val="600"/>
              </a:spcBef>
              <a:buClr>
                <a:schemeClr val="bg1">
                  <a:lumMod val="65000"/>
                </a:schemeClr>
              </a:buClr>
              <a:buFont typeface="+mj-lt"/>
              <a:buAutoNum type="arabicPeriod"/>
              <a:defRPr/>
            </a:pPr>
            <a:r>
              <a:rPr lang="en-US" sz="2000" dirty="0">
                <a:solidFill>
                  <a:schemeClr val="tx2">
                    <a:lumMod val="75000"/>
                  </a:schemeClr>
                </a:solidFill>
                <a:ea typeface="Arial" pitchFamily="34" charset="0"/>
                <a:cs typeface="Arial" pitchFamily="34" charset="0"/>
              </a:rPr>
              <a:t>Use the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and </a:t>
            </a:r>
            <a:r>
              <a:rPr lang="en-US" sz="2000" b="1" dirty="0">
                <a:solidFill>
                  <a:schemeClr val="tx2">
                    <a:lumMod val="75000"/>
                  </a:schemeClr>
                </a:solidFill>
                <a:ea typeface="Arial" pitchFamily="34" charset="0"/>
                <a:cs typeface="Arial" pitchFamily="34" charset="0"/>
              </a:rPr>
              <a:t>Shift </a:t>
            </a:r>
            <a:r>
              <a:rPr lang="en-US" sz="2000" dirty="0">
                <a:solidFill>
                  <a:schemeClr val="tx2">
                    <a:lumMod val="75000"/>
                  </a:schemeClr>
                </a:solidFill>
                <a:ea typeface="Arial" pitchFamily="34" charset="0"/>
                <a:cs typeface="Arial" pitchFamily="34" charset="0"/>
              </a:rPr>
              <a:t>+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commands to move between selectable text areas and hear each one read aloud.</a:t>
            </a:r>
          </a:p>
          <a:p>
            <a:pPr marL="292100" lvl="1" indent="-292100" fontAlgn="base">
              <a:spcBef>
                <a:spcPts val="600"/>
              </a:spcBef>
              <a:buClr>
                <a:schemeClr val="bg1">
                  <a:lumMod val="65000"/>
                </a:schemeClr>
              </a:buClr>
              <a:buFont typeface="+mj-lt"/>
              <a:buAutoNum type="arabicPeriod"/>
              <a:defRPr/>
            </a:pPr>
            <a:r>
              <a:rPr lang="en-US" sz="2000" dirty="0">
                <a:solidFill>
                  <a:schemeClr val="tx2">
                    <a:lumMod val="75000"/>
                  </a:schemeClr>
                </a:solidFill>
                <a:ea typeface="Arial" pitchFamily="34" charset="0"/>
                <a:cs typeface="Arial" pitchFamily="34" charset="0"/>
              </a:rPr>
              <a:t>Press </a:t>
            </a:r>
            <a:r>
              <a:rPr lang="en-US" sz="2000" b="1" dirty="0">
                <a:solidFill>
                  <a:schemeClr val="tx2">
                    <a:lumMod val="75000"/>
                  </a:schemeClr>
                </a:solidFill>
                <a:ea typeface="Arial" pitchFamily="34" charset="0"/>
                <a:cs typeface="Arial" pitchFamily="34" charset="0"/>
              </a:rPr>
              <a:t>Enter </a:t>
            </a:r>
            <a:r>
              <a:rPr lang="en-US" sz="2000" dirty="0">
                <a:solidFill>
                  <a:schemeClr val="tx2">
                    <a:lumMod val="75000"/>
                  </a:schemeClr>
                </a:solidFill>
                <a:ea typeface="Arial" pitchFamily="34" charset="0"/>
                <a:cs typeface="Arial" pitchFamily="34" charset="0"/>
              </a:rPr>
              <a:t>to choose a selectable text area in focus as your response.</a:t>
            </a:r>
          </a:p>
        </p:txBody>
      </p:sp>
      <p:pic>
        <p:nvPicPr>
          <p:cNvPr id="7" name="Picture 6" descr="Hot Text items display a stem and a reading excerpt consisting of interactive text elements." title="Hot Text Item"/>
          <p:cNvPicPr/>
          <p:nvPr/>
        </p:nvPicPr>
        <p:blipFill>
          <a:blip r:embed="rId4">
            <a:extLst>
              <a:ext uri="{28A0092B-C50C-407E-A947-70E740481C1C}">
                <a14:useLocalDpi xmlns:a14="http://schemas.microsoft.com/office/drawing/2010/main" val="0"/>
              </a:ext>
            </a:extLst>
          </a:blip>
          <a:stretch>
            <a:fillRect/>
          </a:stretch>
        </p:blipFill>
        <p:spPr>
          <a:xfrm>
            <a:off x="7207249" y="2930165"/>
            <a:ext cx="4114800" cy="1243013"/>
          </a:xfrm>
          <a:prstGeom prst="rect">
            <a:avLst/>
          </a:prstGeom>
          <a:ln>
            <a:solidFill>
              <a:schemeClr val="bg1">
                <a:lumMod val="75000"/>
              </a:schemeClr>
            </a:solidFill>
          </a:ln>
          <a:effectLst>
            <a:outerShdw blurRad="444500" dist="127000" dir="2700000" algn="tl" rotWithShape="0">
              <a:prstClr val="black">
                <a:alpha val="75000"/>
              </a:prstClr>
            </a:outerShdw>
          </a:effectLst>
        </p:spPr>
      </p:pic>
    </p:spTree>
    <p:custDataLst>
      <p:tags r:id="rId1"/>
    </p:custDataLst>
    <p:extLst>
      <p:ext uri="{BB962C8B-B14F-4D97-AF65-F5344CB8AC3E}">
        <p14:creationId xmlns:p14="http://schemas.microsoft.com/office/powerpoint/2010/main" val="276584226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s Edit Text item displays a text box in the edit menu." title="Edit Text Item with Text Box"/>
          <p:cNvPicPr/>
          <p:nvPr/>
        </p:nvPicPr>
        <p:blipFill>
          <a:blip r:embed="rId4">
            <a:extLst>
              <a:ext uri="{28A0092B-C50C-407E-A947-70E740481C1C}">
                <a14:useLocalDpi xmlns:a14="http://schemas.microsoft.com/office/drawing/2010/main" val="0"/>
              </a:ext>
            </a:extLst>
          </a:blip>
          <a:stretch>
            <a:fillRect/>
          </a:stretch>
        </p:blipFill>
        <p:spPr>
          <a:xfrm>
            <a:off x="7446810" y="2636490"/>
            <a:ext cx="3392640" cy="1436400"/>
          </a:xfrm>
          <a:prstGeom prst="rect">
            <a:avLst/>
          </a:prstGeom>
          <a:ln>
            <a:solidFill>
              <a:schemeClr val="bg1">
                <a:lumMod val="65000"/>
              </a:schemeClr>
            </a:solidFill>
          </a:ln>
          <a:effectLst>
            <a:outerShdw blurRad="317500" dist="76200" dir="2700000" algn="tl" rotWithShape="0">
              <a:prstClr val="black">
                <a:alpha val="50000"/>
              </a:prstClr>
            </a:outerShdw>
          </a:effectLst>
        </p:spPr>
      </p:pic>
      <p:pic>
        <p:nvPicPr>
          <p:cNvPr id="13" name="Picture 12" descr="This Edit Text item displays a drop-down list in the edit menu." title="Edit Text Item with Drop-Down List"/>
          <p:cNvPicPr/>
          <p:nvPr/>
        </p:nvPicPr>
        <p:blipFill rotWithShape="1">
          <a:blip r:embed="rId5">
            <a:extLst>
              <a:ext uri="{28A0092B-C50C-407E-A947-70E740481C1C}">
                <a14:useLocalDpi xmlns:a14="http://schemas.microsoft.com/office/drawing/2010/main" val="0"/>
              </a:ext>
            </a:extLst>
          </a:blip>
          <a:srcRect b="7013"/>
          <a:stretch/>
        </p:blipFill>
        <p:spPr bwMode="auto">
          <a:xfrm>
            <a:off x="7446810" y="4482450"/>
            <a:ext cx="3392640" cy="1447800"/>
          </a:xfrm>
          <a:prstGeom prst="rect">
            <a:avLst/>
          </a:prstGeom>
          <a:ln w="9525" cap="flat" cmpd="sng" algn="ctr">
            <a:solidFill>
              <a:sysClr val="window" lastClr="FFFFFF">
                <a:lumMod val="65000"/>
              </a:sysClr>
            </a:solidFill>
            <a:prstDash val="solid"/>
            <a:round/>
            <a:headEnd type="none" w="med" len="med"/>
            <a:tailEnd type="none" w="med" len="med"/>
          </a:ln>
          <a:effectLst>
            <a:outerShdw blurRad="317500" dist="76200" dir="2700000" algn="tl" rotWithShape="0">
              <a:prstClr val="black">
                <a:alpha val="50000"/>
              </a:prstClr>
            </a:outerShdw>
          </a:effectLst>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C29BE534-E6BA-4BF7-9420-847313A731D7}"/>
              </a:ext>
            </a:extLst>
          </p:cNvPr>
          <p:cNvSpPr>
            <a:spLocks noGrp="1"/>
          </p:cNvSpPr>
          <p:nvPr>
            <p:ph idx="1"/>
          </p:nvPr>
        </p:nvSpPr>
        <p:spPr>
          <a:xfrm>
            <a:off x="685800" y="1447801"/>
            <a:ext cx="10966449" cy="1447800"/>
          </a:xfrm>
        </p:spPr>
        <p:txBody>
          <a:bodyPr/>
          <a:lstStyle/>
          <a:p>
            <a:pPr>
              <a:defRPr/>
            </a:pPr>
            <a:r>
              <a:rPr lang="en-US" dirty="0">
                <a:cs typeface="Arial" pitchFamily="34" charset="0"/>
              </a:rPr>
              <a:t>Edit task questions require you to replace an incorrect selectable word or phrase in a reading excerpt. Some edit task questions require you to enter the response into a text box, and others require you to select a response from a drop-down.</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Edit Task</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55</a:t>
            </a:fld>
            <a:endParaRPr lang="en-US" dirty="0"/>
          </a:p>
        </p:txBody>
      </p:sp>
      <p:sp>
        <p:nvSpPr>
          <p:cNvPr id="11" name="TextBox 10"/>
          <p:cNvSpPr txBox="1"/>
          <p:nvPr/>
        </p:nvSpPr>
        <p:spPr>
          <a:xfrm>
            <a:off x="614211" y="2781302"/>
            <a:ext cx="6019800" cy="2231380"/>
          </a:xfrm>
          <a:prstGeom prst="rect">
            <a:avLst/>
          </a:prstGeom>
          <a:noFill/>
        </p:spPr>
        <p:txBody>
          <a:bodyPr wrap="square" rtlCol="0">
            <a:spAutoFit/>
          </a:bodyPr>
          <a:lstStyle/>
          <a:p>
            <a:pPr lvl="0" eaLnBrk="0" fontAlgn="base" hangingPunct="0">
              <a:spcBef>
                <a:spcPts val="600"/>
              </a:spcBef>
              <a:buClr>
                <a:srgbClr val="FFFFFF">
                  <a:lumMod val="65000"/>
                </a:srgbClr>
              </a:buClr>
              <a:defRPr/>
            </a:pPr>
            <a:r>
              <a:rPr lang="en-US" sz="2400" b="1" dirty="0">
                <a:solidFill>
                  <a:srgbClr val="4E76A0">
                    <a:lumMod val="75000"/>
                  </a:srgbClr>
                </a:solidFill>
                <a:cs typeface="Arial" pitchFamily="34" charset="0"/>
              </a:rPr>
              <a:t>How to Respond:</a:t>
            </a:r>
          </a:p>
          <a:p>
            <a:pPr marL="292100" lvl="1" indent="-292100" eaLnBrk="0" fontAlgn="base" hangingPunct="0">
              <a:spcBef>
                <a:spcPts val="600"/>
              </a:spcBef>
              <a:buClr>
                <a:srgbClr val="FFFFFF">
                  <a:lumMod val="65000"/>
                </a:srgbClr>
              </a:buClr>
              <a:buFont typeface="+mj-lt"/>
              <a:buAutoNum type="arabicPeriod"/>
              <a:defRPr/>
            </a:pPr>
            <a:r>
              <a:rPr lang="en-US" sz="2000" dirty="0">
                <a:solidFill>
                  <a:srgbClr val="4E76A0">
                    <a:lumMod val="75000"/>
                  </a:srgbClr>
                </a:solidFill>
                <a:cs typeface="Arial" pitchFamily="34" charset="0"/>
              </a:rPr>
              <a:t>Use the </a:t>
            </a:r>
            <a:r>
              <a:rPr lang="en-US" sz="2000" b="1" dirty="0">
                <a:solidFill>
                  <a:srgbClr val="4E76A0">
                    <a:lumMod val="75000"/>
                  </a:srgbClr>
                </a:solidFill>
                <a:cs typeface="Arial" pitchFamily="34" charset="0"/>
              </a:rPr>
              <a:t>Down</a:t>
            </a:r>
            <a:r>
              <a:rPr lang="en-US" sz="2000" dirty="0">
                <a:solidFill>
                  <a:srgbClr val="4E76A0">
                    <a:lumMod val="75000"/>
                  </a:srgbClr>
                </a:solidFill>
                <a:cs typeface="Arial" pitchFamily="34" charset="0"/>
              </a:rPr>
              <a:t> arrow to read through each line of text. If text is selectable, JAWS reads </a:t>
            </a:r>
            <a:r>
              <a:rPr lang="en-US" sz="2000" dirty="0">
                <a:solidFill>
                  <a:schemeClr val="tx2">
                    <a:lumMod val="75000"/>
                  </a:schemeClr>
                </a:solidFill>
                <a:ea typeface="Arial" pitchFamily="34" charset="0"/>
                <a:cs typeface="Arial" pitchFamily="34" charset="0"/>
              </a:rPr>
              <a:t>“clickable” after that word or phrase.</a:t>
            </a:r>
          </a:p>
          <a:p>
            <a:pPr marL="292100" lvl="1" indent="-292100" fontAlgn="base">
              <a:spcBef>
                <a:spcPts val="600"/>
              </a:spcBef>
              <a:buClr>
                <a:schemeClr val="bg1">
                  <a:lumMod val="65000"/>
                </a:schemeClr>
              </a:buClr>
              <a:buFont typeface="+mj-lt"/>
              <a:buAutoNum type="arabicPeriod" startAt="2"/>
              <a:defRPr/>
            </a:pPr>
            <a:r>
              <a:rPr lang="en-US" sz="2000" dirty="0">
                <a:solidFill>
                  <a:schemeClr val="tx2">
                    <a:lumMod val="75000"/>
                  </a:schemeClr>
                </a:solidFill>
                <a:ea typeface="Arial" pitchFamily="34" charset="0"/>
                <a:cs typeface="Arial" pitchFamily="34" charset="0"/>
              </a:rPr>
              <a:t>Use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and </a:t>
            </a:r>
            <a:r>
              <a:rPr lang="en-US" sz="2000" b="1" dirty="0">
                <a:solidFill>
                  <a:schemeClr val="tx2">
                    <a:lumMod val="75000"/>
                  </a:schemeClr>
                </a:solidFill>
                <a:ea typeface="Arial" pitchFamily="34" charset="0"/>
                <a:cs typeface="Arial" pitchFamily="34" charset="0"/>
              </a:rPr>
              <a:t>Shift </a:t>
            </a:r>
            <a:r>
              <a:rPr lang="en-US" sz="2000" dirty="0">
                <a:solidFill>
                  <a:schemeClr val="tx2">
                    <a:lumMod val="75000"/>
                  </a:schemeClr>
                </a:solidFill>
                <a:ea typeface="Arial" pitchFamily="34" charset="0"/>
                <a:cs typeface="Arial" pitchFamily="34" charset="0"/>
              </a:rPr>
              <a:t>+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to move between selectable text fields.</a:t>
            </a:r>
          </a:p>
        </p:txBody>
      </p:sp>
    </p:spTree>
    <p:custDataLst>
      <p:tags r:id="rId1"/>
    </p:custDataLst>
    <p:extLst>
      <p:ext uri="{BB962C8B-B14F-4D97-AF65-F5344CB8AC3E}">
        <p14:creationId xmlns:p14="http://schemas.microsoft.com/office/powerpoint/2010/main" val="112674140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Questions: Edit Task</a:t>
            </a:r>
            <a:endParaRPr altLang="en-US" dirty="0"/>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56</a:t>
            </a:fld>
            <a:endParaRPr lang="en-US" dirty="0"/>
          </a:p>
        </p:txBody>
      </p:sp>
      <p:sp>
        <p:nvSpPr>
          <p:cNvPr id="10" name="Rectangle 9"/>
          <p:cNvSpPr/>
          <p:nvPr/>
        </p:nvSpPr>
        <p:spPr>
          <a:xfrm>
            <a:off x="533400" y="1295400"/>
            <a:ext cx="7086600" cy="4308872"/>
          </a:xfrm>
          <a:prstGeom prst="rect">
            <a:avLst/>
          </a:prstGeom>
        </p:spPr>
        <p:txBody>
          <a:bodyPr wrap="square">
            <a:spAutoFit/>
          </a:bodyPr>
          <a:lstStyle/>
          <a:p>
            <a:pPr fontAlgn="base">
              <a:spcBef>
                <a:spcPts val="600"/>
              </a:spcBef>
              <a:buClr>
                <a:schemeClr val="bg1">
                  <a:lumMod val="65000"/>
                </a:schemeClr>
              </a:buClr>
              <a:defRPr/>
            </a:pPr>
            <a:r>
              <a:rPr lang="en-US" sz="2400" b="1" dirty="0">
                <a:solidFill>
                  <a:schemeClr val="tx2">
                    <a:lumMod val="75000"/>
                  </a:schemeClr>
                </a:solidFill>
                <a:ea typeface="Arial" pitchFamily="34" charset="0"/>
                <a:cs typeface="Arial" pitchFamily="34" charset="0"/>
              </a:rPr>
              <a:t>How to Respond (continued):</a:t>
            </a:r>
          </a:p>
          <a:p>
            <a:pPr marL="292100" lvl="1" indent="-292100" fontAlgn="base">
              <a:spcBef>
                <a:spcPts val="600"/>
              </a:spcBef>
              <a:buClr>
                <a:schemeClr val="bg1">
                  <a:lumMod val="65000"/>
                </a:schemeClr>
              </a:buClr>
              <a:buFont typeface="+mj-lt"/>
              <a:buAutoNum type="arabicPeriod" startAt="3"/>
              <a:defRPr/>
            </a:pPr>
            <a:r>
              <a:rPr lang="en-US" sz="2000" dirty="0">
                <a:solidFill>
                  <a:schemeClr val="tx2">
                    <a:lumMod val="75000"/>
                  </a:schemeClr>
                </a:solidFill>
                <a:ea typeface="Arial" pitchFamily="34" charset="0"/>
                <a:cs typeface="Arial" pitchFamily="34" charset="0"/>
              </a:rPr>
              <a:t>Press </a:t>
            </a:r>
            <a:r>
              <a:rPr lang="en-US" sz="2000" b="1" dirty="0">
                <a:solidFill>
                  <a:schemeClr val="tx2">
                    <a:lumMod val="75000"/>
                  </a:schemeClr>
                </a:solidFill>
                <a:ea typeface="Arial" pitchFamily="34" charset="0"/>
                <a:cs typeface="Arial" pitchFamily="34" charset="0"/>
              </a:rPr>
              <a:t>Space</a:t>
            </a:r>
            <a:r>
              <a:rPr lang="en-US" sz="2000" dirty="0">
                <a:solidFill>
                  <a:schemeClr val="tx2">
                    <a:lumMod val="75000"/>
                  </a:schemeClr>
                </a:solidFill>
                <a:ea typeface="Arial" pitchFamily="34" charset="0"/>
                <a:cs typeface="Arial" pitchFamily="34" charset="0"/>
              </a:rPr>
              <a:t> to select the current text in focus. JAWS reads “Edit tools dialog” and provides additional instructions.</a:t>
            </a:r>
          </a:p>
          <a:p>
            <a:pPr marL="292100" lvl="1" indent="-292100" fontAlgn="base">
              <a:spcBef>
                <a:spcPts val="600"/>
              </a:spcBef>
              <a:buClr>
                <a:schemeClr val="bg1">
                  <a:lumMod val="65000"/>
                </a:schemeClr>
              </a:buClr>
              <a:buFont typeface="+mj-lt"/>
              <a:buAutoNum type="arabicPeriod" startAt="3"/>
              <a:defRPr/>
            </a:pPr>
            <a:r>
              <a:rPr lang="en-US" sz="2000" dirty="0">
                <a:solidFill>
                  <a:schemeClr val="tx2">
                    <a:lumMod val="75000"/>
                  </a:schemeClr>
                </a:solidFill>
                <a:ea typeface="Arial" pitchFamily="34" charset="0"/>
                <a:cs typeface="Arial" pitchFamily="34" charset="0"/>
              </a:rPr>
              <a:t>The student’s actions in the edit menu will depend on the type of edit task question:</a:t>
            </a:r>
          </a:p>
          <a:p>
            <a:pPr marL="749300" lvl="1" indent="-292100" fontAlgn="base">
              <a:spcBef>
                <a:spcPts val="600"/>
              </a:spcBef>
              <a:buClr>
                <a:srgbClr val="FFFFFF">
                  <a:lumMod val="65000"/>
                </a:srgbClr>
              </a:buClr>
              <a:buFont typeface="Wingdings" pitchFamily="2" charset="2"/>
              <a:buChar char="§"/>
              <a:defRPr/>
            </a:pPr>
            <a:r>
              <a:rPr lang="en-US" sz="2000" u="sng" dirty="0">
                <a:solidFill>
                  <a:srgbClr val="4E76A0">
                    <a:lumMod val="75000"/>
                  </a:srgbClr>
                </a:solidFill>
                <a:ea typeface="Arial" pitchFamily="34" charset="0"/>
                <a:cs typeface="Arial" pitchFamily="34" charset="0"/>
              </a:rPr>
              <a:t>Text box</a:t>
            </a:r>
            <a:r>
              <a:rPr lang="en-US" sz="2000" dirty="0">
                <a:solidFill>
                  <a:srgbClr val="4E76A0">
                    <a:lumMod val="75000"/>
                  </a:srgbClr>
                </a:solidFill>
                <a:ea typeface="Arial" pitchFamily="34" charset="0"/>
                <a:cs typeface="Arial" pitchFamily="34" charset="0"/>
              </a:rPr>
              <a:t>: Type in the replacement word or phrase.</a:t>
            </a:r>
          </a:p>
          <a:p>
            <a:pPr marL="749300" lvl="1" indent="-292100" fontAlgn="base">
              <a:spcBef>
                <a:spcPts val="600"/>
              </a:spcBef>
              <a:buClr>
                <a:srgbClr val="FFFFFF">
                  <a:lumMod val="65000"/>
                </a:srgbClr>
              </a:buClr>
              <a:buFont typeface="Wingdings" pitchFamily="2" charset="2"/>
              <a:buChar char="§"/>
              <a:defRPr/>
            </a:pPr>
            <a:r>
              <a:rPr lang="en-US" sz="2000" u="sng" dirty="0">
                <a:solidFill>
                  <a:srgbClr val="4E76A0">
                    <a:lumMod val="75000"/>
                  </a:srgbClr>
                </a:solidFill>
                <a:ea typeface="Arial" pitchFamily="34" charset="0"/>
                <a:cs typeface="Arial" pitchFamily="34" charset="0"/>
              </a:rPr>
              <a:t>Drop-down list</a:t>
            </a:r>
            <a:r>
              <a:rPr lang="en-US" sz="2000" dirty="0">
                <a:solidFill>
                  <a:srgbClr val="4E76A0">
                    <a:lumMod val="75000"/>
                  </a:srgbClr>
                </a:solidFill>
                <a:ea typeface="Arial" pitchFamily="34" charset="0"/>
                <a:cs typeface="Arial" pitchFamily="34" charset="0"/>
              </a:rPr>
              <a:t>: Use the </a:t>
            </a:r>
            <a:r>
              <a:rPr lang="en-US" sz="2000" b="1" dirty="0">
                <a:solidFill>
                  <a:srgbClr val="4E76A0">
                    <a:lumMod val="75000"/>
                  </a:srgbClr>
                </a:solidFill>
                <a:ea typeface="Arial" pitchFamily="34" charset="0"/>
                <a:cs typeface="Arial" pitchFamily="34" charset="0"/>
              </a:rPr>
              <a:t>Up </a:t>
            </a:r>
            <a:r>
              <a:rPr lang="en-US" sz="2000" dirty="0">
                <a:solidFill>
                  <a:srgbClr val="4E76A0">
                    <a:lumMod val="75000"/>
                  </a:srgbClr>
                </a:solidFill>
                <a:ea typeface="Arial" pitchFamily="34" charset="0"/>
                <a:cs typeface="Arial" pitchFamily="34" charset="0"/>
              </a:rPr>
              <a:t>and </a:t>
            </a:r>
            <a:r>
              <a:rPr lang="en-US" sz="2000" b="1" dirty="0">
                <a:solidFill>
                  <a:srgbClr val="4E76A0">
                    <a:lumMod val="75000"/>
                  </a:srgbClr>
                </a:solidFill>
                <a:ea typeface="Arial" pitchFamily="34" charset="0"/>
                <a:cs typeface="Arial" pitchFamily="34" charset="0"/>
              </a:rPr>
              <a:t>Down </a:t>
            </a:r>
            <a:r>
              <a:rPr lang="en-US" sz="2000" dirty="0">
                <a:solidFill>
                  <a:srgbClr val="4E76A0">
                    <a:lumMod val="75000"/>
                  </a:srgbClr>
                </a:solidFill>
                <a:ea typeface="Arial" pitchFamily="34" charset="0"/>
                <a:cs typeface="Arial" pitchFamily="34" charset="0"/>
              </a:rPr>
              <a:t>arrows to move between options. To select an option, press </a:t>
            </a:r>
            <a:r>
              <a:rPr lang="en-US" sz="2000" b="1" dirty="0">
                <a:solidFill>
                  <a:srgbClr val="4E76A0">
                    <a:lumMod val="75000"/>
                  </a:srgbClr>
                </a:solidFill>
                <a:ea typeface="Arial" pitchFamily="34" charset="0"/>
                <a:cs typeface="Arial" pitchFamily="34" charset="0"/>
              </a:rPr>
              <a:t>Enter</a:t>
            </a:r>
            <a:r>
              <a:rPr lang="en-US" sz="2000" dirty="0">
                <a:solidFill>
                  <a:srgbClr val="4E76A0">
                    <a:lumMod val="75000"/>
                  </a:srgbClr>
                </a:solidFill>
                <a:ea typeface="Arial" pitchFamily="34" charset="0"/>
                <a:cs typeface="Arial" pitchFamily="34" charset="0"/>
              </a:rPr>
              <a:t>.</a:t>
            </a:r>
            <a:endParaRPr lang="en-US" sz="2000" dirty="0">
              <a:solidFill>
                <a:schemeClr val="tx2">
                  <a:lumMod val="75000"/>
                </a:schemeClr>
              </a:solidFill>
              <a:ea typeface="Arial" pitchFamily="34" charset="0"/>
              <a:cs typeface="Arial" pitchFamily="34" charset="0"/>
            </a:endParaRPr>
          </a:p>
          <a:p>
            <a:pPr marL="292100" lvl="1" indent="-292100" fontAlgn="base">
              <a:spcBef>
                <a:spcPts val="600"/>
              </a:spcBef>
              <a:buClr>
                <a:schemeClr val="bg1">
                  <a:lumMod val="65000"/>
                </a:schemeClr>
              </a:buClr>
              <a:buFont typeface="+mj-lt"/>
              <a:buAutoNum type="arabicPeriod" startAt="5"/>
              <a:defRPr/>
            </a:pPr>
            <a:r>
              <a:rPr lang="en-US" sz="2000" dirty="0">
                <a:solidFill>
                  <a:schemeClr val="tx2">
                    <a:lumMod val="75000"/>
                  </a:schemeClr>
                </a:solidFill>
                <a:ea typeface="Arial" pitchFamily="34" charset="0"/>
                <a:cs typeface="Arial" pitchFamily="34" charset="0"/>
              </a:rPr>
              <a:t>Press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to move to the </a:t>
            </a:r>
            <a:r>
              <a:rPr lang="en-US" sz="2000" b="1" dirty="0">
                <a:solidFill>
                  <a:schemeClr val="tx2">
                    <a:lumMod val="75000"/>
                  </a:schemeClr>
                </a:solidFill>
                <a:ea typeface="Arial" pitchFamily="34" charset="0"/>
                <a:cs typeface="Arial" pitchFamily="34" charset="0"/>
              </a:rPr>
              <a:t>OK</a:t>
            </a:r>
            <a:r>
              <a:rPr lang="en-US" sz="2000" dirty="0">
                <a:solidFill>
                  <a:schemeClr val="tx2">
                    <a:lumMod val="75000"/>
                  </a:schemeClr>
                </a:solidFill>
                <a:ea typeface="Arial" pitchFamily="34" charset="0"/>
                <a:cs typeface="Arial" pitchFamily="34" charset="0"/>
              </a:rPr>
              <a:t> button. Press </a:t>
            </a:r>
            <a:r>
              <a:rPr lang="en-US" sz="2000" b="1" dirty="0">
                <a:solidFill>
                  <a:schemeClr val="tx2">
                    <a:lumMod val="75000"/>
                  </a:schemeClr>
                </a:solidFill>
                <a:ea typeface="Arial" pitchFamily="34" charset="0"/>
                <a:cs typeface="Arial" pitchFamily="34" charset="0"/>
              </a:rPr>
              <a:t>Enter </a:t>
            </a:r>
            <a:r>
              <a:rPr lang="en-US" sz="2000" dirty="0">
                <a:solidFill>
                  <a:schemeClr val="tx2">
                    <a:lumMod val="75000"/>
                  </a:schemeClr>
                </a:solidFill>
                <a:ea typeface="Arial" pitchFamily="34" charset="0"/>
                <a:cs typeface="Arial" pitchFamily="34" charset="0"/>
              </a:rPr>
              <a:t>to close the edit menu.</a:t>
            </a:r>
          </a:p>
          <a:p>
            <a:pPr lvl="1" fontAlgn="base">
              <a:spcBef>
                <a:spcPts val="600"/>
              </a:spcBef>
              <a:buClr>
                <a:srgbClr val="FFFFFF">
                  <a:lumMod val="65000"/>
                </a:srgbClr>
              </a:buClr>
              <a:defRPr/>
            </a:pPr>
            <a:endParaRPr lang="en-US" sz="2000" dirty="0">
              <a:solidFill>
                <a:srgbClr val="4E76A0">
                  <a:lumMod val="75000"/>
                </a:srgbClr>
              </a:solidFill>
              <a:ea typeface="Arial" pitchFamily="34" charset="0"/>
              <a:cs typeface="Arial" pitchFamily="34" charset="0"/>
            </a:endParaRPr>
          </a:p>
        </p:txBody>
      </p:sp>
      <p:pic>
        <p:nvPicPr>
          <p:cNvPr id="7" name="Picture 6" descr="This Edit Text item displays a text box in the edit menu." title="Edit Text Item with Text Box"/>
          <p:cNvPicPr/>
          <p:nvPr/>
        </p:nvPicPr>
        <p:blipFill>
          <a:blip r:embed="rId4">
            <a:extLst>
              <a:ext uri="{28A0092B-C50C-407E-A947-70E740481C1C}">
                <a14:useLocalDpi xmlns:a14="http://schemas.microsoft.com/office/drawing/2010/main" val="0"/>
              </a:ext>
            </a:extLst>
          </a:blip>
          <a:stretch>
            <a:fillRect/>
          </a:stretch>
        </p:blipFill>
        <p:spPr>
          <a:xfrm>
            <a:off x="8037360" y="1603020"/>
            <a:ext cx="3392640" cy="1436400"/>
          </a:xfrm>
          <a:prstGeom prst="rect">
            <a:avLst/>
          </a:prstGeom>
          <a:ln>
            <a:solidFill>
              <a:schemeClr val="bg1">
                <a:lumMod val="65000"/>
              </a:schemeClr>
            </a:solidFill>
          </a:ln>
          <a:effectLst>
            <a:outerShdw blurRad="254000" dist="76200" dir="2700000" algn="tl" rotWithShape="0">
              <a:prstClr val="black">
                <a:alpha val="70000"/>
              </a:prstClr>
            </a:outerShdw>
          </a:effectLst>
        </p:spPr>
      </p:pic>
      <p:pic>
        <p:nvPicPr>
          <p:cNvPr id="8" name="Picture 7" descr="This Edit Text item displays a drop-down list in the edit menu." title="Edit Text Item with Drop-Down List"/>
          <p:cNvPicPr/>
          <p:nvPr/>
        </p:nvPicPr>
        <p:blipFill rotWithShape="1">
          <a:blip r:embed="rId5">
            <a:extLst>
              <a:ext uri="{28A0092B-C50C-407E-A947-70E740481C1C}">
                <a14:useLocalDpi xmlns:a14="http://schemas.microsoft.com/office/drawing/2010/main" val="0"/>
              </a:ext>
            </a:extLst>
          </a:blip>
          <a:srcRect b="7013"/>
          <a:stretch/>
        </p:blipFill>
        <p:spPr bwMode="auto">
          <a:xfrm>
            <a:off x="8037360" y="3642196"/>
            <a:ext cx="3392640" cy="1447800"/>
          </a:xfrm>
          <a:prstGeom prst="rect">
            <a:avLst/>
          </a:prstGeom>
          <a:ln w="9525" cap="flat" cmpd="sng" algn="ctr">
            <a:solidFill>
              <a:sysClr val="window" lastClr="FFFFFF">
                <a:lumMod val="65000"/>
              </a:sysClr>
            </a:solidFill>
            <a:prstDash val="solid"/>
            <a:round/>
            <a:headEnd type="none" w="med" len="med"/>
            <a:tailEnd type="none" w="med" len="med"/>
          </a:ln>
          <a:effectLst>
            <a:outerShdw blurRad="254000" dist="76200" dir="2700000" algn="tl" rotWithShape="0">
              <a:prstClr val="black">
                <a:alpha val="70000"/>
              </a:prst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209295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en Response items display a stem and a text box." title="Open Response Item"/>
          <p:cNvPicPr/>
          <p:nvPr/>
        </p:nvPicPr>
        <p:blipFill>
          <a:blip r:embed="rId4">
            <a:extLst>
              <a:ext uri="{28A0092B-C50C-407E-A947-70E740481C1C}">
                <a14:useLocalDpi xmlns:a14="http://schemas.microsoft.com/office/drawing/2010/main" val="0"/>
              </a:ext>
            </a:extLst>
          </a:blip>
          <a:stretch>
            <a:fillRect/>
          </a:stretch>
        </p:blipFill>
        <p:spPr>
          <a:xfrm>
            <a:off x="6967898" y="2594017"/>
            <a:ext cx="4117253" cy="1600200"/>
          </a:xfrm>
          <a:prstGeom prst="rect">
            <a:avLst/>
          </a:prstGeom>
          <a:ln>
            <a:solidFill>
              <a:schemeClr val="bg1">
                <a:lumMod val="65000"/>
              </a:schemeClr>
            </a:solidFill>
          </a:ln>
          <a:effectLst>
            <a:outerShdw blurRad="444500" dist="127000" dir="2700000" algn="tl" rotWithShape="0">
              <a:prstClr val="black">
                <a:alpha val="75000"/>
              </a:prstClr>
            </a:outerShdw>
          </a:effectLst>
        </p:spPr>
      </p:pic>
      <p:sp>
        <p:nvSpPr>
          <p:cNvPr id="3" name="Content Placeholder 2">
            <a:extLst>
              <a:ext uri="{FF2B5EF4-FFF2-40B4-BE49-F238E27FC236}">
                <a16:creationId xmlns:a16="http://schemas.microsoft.com/office/drawing/2014/main" id="{8F543BC0-9796-4A6E-8CF7-60C2C9F22209}"/>
              </a:ext>
            </a:extLst>
          </p:cNvPr>
          <p:cNvSpPr>
            <a:spLocks noGrp="1"/>
          </p:cNvSpPr>
          <p:nvPr>
            <p:ph idx="1"/>
          </p:nvPr>
        </p:nvSpPr>
        <p:spPr>
          <a:xfrm>
            <a:off x="685800" y="1447800"/>
            <a:ext cx="10966449" cy="2154437"/>
          </a:xfrm>
        </p:spPr>
        <p:txBody>
          <a:bodyPr/>
          <a:lstStyle/>
          <a:p>
            <a:r>
              <a:rPr lang="en-US" dirty="0">
                <a:cs typeface="Arial" pitchFamily="34" charset="0"/>
              </a:rPr>
              <a:t>Text Response questions require you to enter text in a text box. Students may need to write a sentence, paragraph, essay, or equation.</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Text Response</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57</a:t>
            </a:fld>
            <a:endParaRPr lang="en-US" dirty="0"/>
          </a:p>
        </p:txBody>
      </p:sp>
      <p:sp>
        <p:nvSpPr>
          <p:cNvPr id="11" name="TextBox 10"/>
          <p:cNvSpPr txBox="1"/>
          <p:nvPr/>
        </p:nvSpPr>
        <p:spPr>
          <a:xfrm>
            <a:off x="539751" y="2594017"/>
            <a:ext cx="5861049" cy="2769989"/>
          </a:xfrm>
          <a:prstGeom prst="rect">
            <a:avLst/>
          </a:prstGeom>
          <a:noFill/>
        </p:spPr>
        <p:txBody>
          <a:bodyPr wrap="square" rtlCol="0">
            <a:spAutoFit/>
          </a:bodyPr>
          <a:lstStyle/>
          <a:p>
            <a:pPr marL="0" lvl="1" fontAlgn="base">
              <a:spcBef>
                <a:spcPts val="600"/>
              </a:spcBef>
              <a:buClr>
                <a:srgbClr val="FFFFFF">
                  <a:lumMod val="65000"/>
                </a:srgbClr>
              </a:buClr>
              <a:defRPr/>
            </a:pPr>
            <a:r>
              <a:rPr lang="en-US" sz="2400" b="1" dirty="0">
                <a:solidFill>
                  <a:srgbClr val="4E76A0">
                    <a:lumMod val="75000"/>
                  </a:srgbClr>
                </a:solidFill>
                <a:ea typeface="Arial" pitchFamily="34" charset="0"/>
                <a:cs typeface="Arial" pitchFamily="34" charset="0"/>
              </a:rPr>
              <a:t>How to Respond:</a:t>
            </a:r>
          </a:p>
          <a:p>
            <a:pPr marL="292100" lvl="1" indent="-292100" fontAlgn="base">
              <a:spcBef>
                <a:spcPts val="600"/>
              </a:spcBef>
              <a:buClr>
                <a:srgbClr val="FFFFFF">
                  <a:lumMod val="65000"/>
                </a:srgbClr>
              </a:buClr>
              <a:buFont typeface="+mj-lt"/>
              <a:buAutoNum type="arabicPeriod"/>
              <a:defRPr/>
            </a:pPr>
            <a:r>
              <a:rPr lang="en-US" sz="2000" dirty="0">
                <a:solidFill>
                  <a:srgbClr val="4E76A0">
                    <a:lumMod val="75000"/>
                  </a:srgbClr>
                </a:solidFill>
                <a:ea typeface="Arial" pitchFamily="34" charset="0"/>
                <a:cs typeface="Arial" pitchFamily="34" charset="0"/>
              </a:rPr>
              <a:t>Listen to the question and then use </a:t>
            </a:r>
            <a:r>
              <a:rPr lang="en-US" sz="2000" b="1" dirty="0">
                <a:solidFill>
                  <a:srgbClr val="4E76A0">
                    <a:lumMod val="75000"/>
                  </a:srgbClr>
                </a:solidFill>
                <a:ea typeface="Arial" pitchFamily="34" charset="0"/>
                <a:cs typeface="Arial" pitchFamily="34" charset="0"/>
              </a:rPr>
              <a:t>Tab </a:t>
            </a:r>
            <a:r>
              <a:rPr lang="en-US" sz="2000" dirty="0">
                <a:solidFill>
                  <a:srgbClr val="4E76A0">
                    <a:lumMod val="75000"/>
                  </a:srgbClr>
                </a:solidFill>
                <a:ea typeface="Arial" pitchFamily="34" charset="0"/>
                <a:cs typeface="Arial" pitchFamily="34" charset="0"/>
              </a:rPr>
              <a:t>to move to the text box. JAWS beeps and reads “Edit, type in text.”</a:t>
            </a:r>
          </a:p>
          <a:p>
            <a:pPr marL="292100" lvl="1" indent="-292100" fontAlgn="base">
              <a:spcBef>
                <a:spcPts val="600"/>
              </a:spcBef>
              <a:buClr>
                <a:srgbClr val="FFFFFF">
                  <a:lumMod val="65000"/>
                </a:srgbClr>
              </a:buClr>
              <a:buFont typeface="+mj-lt"/>
              <a:buAutoNum type="arabicPeriod"/>
              <a:defRPr/>
            </a:pPr>
            <a:r>
              <a:rPr lang="en-US" sz="2000" dirty="0">
                <a:solidFill>
                  <a:srgbClr val="4E76A0">
                    <a:lumMod val="75000"/>
                  </a:srgbClr>
                </a:solidFill>
                <a:ea typeface="Arial" pitchFamily="34" charset="0"/>
                <a:cs typeface="Arial" pitchFamily="34" charset="0"/>
              </a:rPr>
              <a:t>Enter your response. When you are done, press </a:t>
            </a:r>
            <a:r>
              <a:rPr lang="en-US" sz="2000" b="1" dirty="0">
                <a:solidFill>
                  <a:srgbClr val="4E76A0">
                    <a:lumMod val="75000"/>
                  </a:srgbClr>
                </a:solidFill>
                <a:ea typeface="Arial" pitchFamily="34" charset="0"/>
                <a:cs typeface="Arial" pitchFamily="34" charset="0"/>
              </a:rPr>
              <a:t>Tab </a:t>
            </a:r>
            <a:r>
              <a:rPr lang="en-US" sz="2000" dirty="0">
                <a:solidFill>
                  <a:srgbClr val="4E76A0">
                    <a:lumMod val="75000"/>
                  </a:srgbClr>
                </a:solidFill>
                <a:ea typeface="Arial" pitchFamily="34" charset="0"/>
                <a:cs typeface="Arial" pitchFamily="34" charset="0"/>
              </a:rPr>
              <a:t>to navigate from the text box to the next question on the page. JAWS beeps again in a different tone.</a:t>
            </a:r>
          </a:p>
        </p:txBody>
      </p:sp>
    </p:spTree>
    <p:custDataLst>
      <p:tags r:id="rId1"/>
    </p:custDataLst>
    <p:extLst>
      <p:ext uri="{BB962C8B-B14F-4D97-AF65-F5344CB8AC3E}">
        <p14:creationId xmlns:p14="http://schemas.microsoft.com/office/powerpoint/2010/main" val="392776716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DD322-2A5A-453D-9DBB-A7D8549776CD}"/>
              </a:ext>
            </a:extLst>
          </p:cNvPr>
          <p:cNvSpPr>
            <a:spLocks noGrp="1"/>
          </p:cNvSpPr>
          <p:nvPr>
            <p:ph idx="1"/>
          </p:nvPr>
        </p:nvSpPr>
        <p:spPr>
          <a:xfrm>
            <a:off x="685800" y="1447800"/>
            <a:ext cx="10966449" cy="897241"/>
          </a:xfrm>
        </p:spPr>
        <p:txBody>
          <a:bodyPr/>
          <a:lstStyle/>
          <a:p>
            <a:r>
              <a:rPr lang="en-US" dirty="0">
                <a:cs typeface="Arial" pitchFamily="34" charset="0"/>
              </a:rPr>
              <a:t>Equation questions require you to enter a math equation or expression in a text box using an on-screen keypad.</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Equation</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58</a:t>
            </a:fld>
            <a:endParaRPr lang="en-US" dirty="0"/>
          </a:p>
        </p:txBody>
      </p:sp>
      <p:sp>
        <p:nvSpPr>
          <p:cNvPr id="11" name="TextBox 10"/>
          <p:cNvSpPr txBox="1"/>
          <p:nvPr/>
        </p:nvSpPr>
        <p:spPr>
          <a:xfrm>
            <a:off x="685800" y="2552701"/>
            <a:ext cx="6247347" cy="2769989"/>
          </a:xfrm>
          <a:prstGeom prst="rect">
            <a:avLst/>
          </a:prstGeom>
          <a:noFill/>
        </p:spPr>
        <p:txBody>
          <a:bodyPr wrap="square" rtlCol="0">
            <a:spAutoFit/>
          </a:bodyPr>
          <a:lstStyle/>
          <a:p>
            <a:pPr marL="0" lvl="1" fontAlgn="base">
              <a:spcBef>
                <a:spcPts val="600"/>
              </a:spcBef>
              <a:buClr>
                <a:srgbClr val="FFFFFF">
                  <a:lumMod val="65000"/>
                </a:srgbClr>
              </a:buClr>
              <a:defRPr/>
            </a:pPr>
            <a:r>
              <a:rPr lang="en-US" sz="2400" b="1" dirty="0">
                <a:solidFill>
                  <a:srgbClr val="4E76A0">
                    <a:lumMod val="75000"/>
                  </a:srgbClr>
                </a:solidFill>
                <a:ea typeface="Arial" pitchFamily="34" charset="0"/>
                <a:cs typeface="Arial" pitchFamily="34" charset="0"/>
              </a:rPr>
              <a:t>How to Respond:</a:t>
            </a:r>
          </a:p>
          <a:p>
            <a:pPr marL="292100" lvl="1" indent="-292100" fontAlgn="base">
              <a:spcBef>
                <a:spcPts val="600"/>
              </a:spcBef>
              <a:buClr>
                <a:srgbClr val="FFFFFF">
                  <a:lumMod val="65000"/>
                </a:srgbClr>
              </a:buClr>
              <a:buFont typeface="+mj-lt"/>
              <a:buAutoNum type="arabicPeriod"/>
              <a:defRPr/>
            </a:pPr>
            <a:r>
              <a:rPr lang="en-US" sz="2000" dirty="0">
                <a:solidFill>
                  <a:srgbClr val="4E76A0">
                    <a:lumMod val="75000"/>
                  </a:srgbClr>
                </a:solidFill>
                <a:ea typeface="Arial" pitchFamily="34" charset="0"/>
                <a:cs typeface="Arial" pitchFamily="34" charset="0"/>
              </a:rPr>
              <a:t>Listen to the question and then use </a:t>
            </a:r>
            <a:r>
              <a:rPr lang="en-US" sz="2000" b="1" dirty="0">
                <a:solidFill>
                  <a:srgbClr val="4E76A0">
                    <a:lumMod val="75000"/>
                  </a:srgbClr>
                </a:solidFill>
                <a:ea typeface="Arial" pitchFamily="34" charset="0"/>
                <a:cs typeface="Arial" pitchFamily="34" charset="0"/>
              </a:rPr>
              <a:t>Tab </a:t>
            </a:r>
            <a:br>
              <a:rPr lang="en-US" sz="2000" b="1" dirty="0">
                <a:solidFill>
                  <a:srgbClr val="4E76A0">
                    <a:lumMod val="75000"/>
                  </a:srgbClr>
                </a:solidFill>
                <a:ea typeface="Arial" pitchFamily="34" charset="0"/>
                <a:cs typeface="Arial" pitchFamily="34" charset="0"/>
              </a:rPr>
            </a:br>
            <a:r>
              <a:rPr lang="en-US" sz="2000" dirty="0">
                <a:solidFill>
                  <a:srgbClr val="4E76A0">
                    <a:lumMod val="75000"/>
                  </a:srgbClr>
                </a:solidFill>
                <a:ea typeface="Arial" pitchFamily="34" charset="0"/>
                <a:cs typeface="Arial" pitchFamily="34" charset="0"/>
              </a:rPr>
              <a:t>and </a:t>
            </a:r>
            <a:r>
              <a:rPr lang="en-US" sz="2000" b="1" dirty="0">
                <a:solidFill>
                  <a:srgbClr val="4E76A0">
                    <a:lumMod val="75000"/>
                  </a:srgbClr>
                </a:solidFill>
                <a:ea typeface="Arial" pitchFamily="34" charset="0"/>
                <a:cs typeface="Arial" pitchFamily="34" charset="0"/>
              </a:rPr>
              <a:t>Shift + Tab </a:t>
            </a:r>
            <a:r>
              <a:rPr lang="en-US" sz="2000" dirty="0">
                <a:solidFill>
                  <a:srgbClr val="4E76A0">
                    <a:lumMod val="75000"/>
                  </a:srgbClr>
                </a:solidFill>
                <a:ea typeface="Arial" pitchFamily="34" charset="0"/>
                <a:cs typeface="Arial" pitchFamily="34" charset="0"/>
              </a:rPr>
              <a:t>to move between keypad </a:t>
            </a:r>
            <a:br>
              <a:rPr lang="en-US" sz="2000" dirty="0">
                <a:solidFill>
                  <a:srgbClr val="4E76A0">
                    <a:lumMod val="75000"/>
                  </a:srgbClr>
                </a:solidFill>
                <a:ea typeface="Arial" pitchFamily="34" charset="0"/>
                <a:cs typeface="Arial" pitchFamily="34" charset="0"/>
              </a:rPr>
            </a:br>
            <a:r>
              <a:rPr lang="en-US" sz="2000" dirty="0">
                <a:solidFill>
                  <a:srgbClr val="4E76A0">
                    <a:lumMod val="75000"/>
                  </a:srgbClr>
                </a:solidFill>
                <a:ea typeface="Arial" pitchFamily="34" charset="0"/>
                <a:cs typeface="Arial" pitchFamily="34" charset="0"/>
              </a:rPr>
              <a:t>buttons. JAWS reads aloud the character </a:t>
            </a:r>
            <a:br>
              <a:rPr lang="en-US" sz="2000" dirty="0">
                <a:solidFill>
                  <a:srgbClr val="4E76A0">
                    <a:lumMod val="75000"/>
                  </a:srgbClr>
                </a:solidFill>
                <a:ea typeface="Arial" pitchFamily="34" charset="0"/>
                <a:cs typeface="Arial" pitchFamily="34" charset="0"/>
              </a:rPr>
            </a:br>
            <a:r>
              <a:rPr lang="en-US" sz="2000" dirty="0">
                <a:solidFill>
                  <a:srgbClr val="4E76A0">
                    <a:lumMod val="75000"/>
                  </a:srgbClr>
                </a:solidFill>
                <a:ea typeface="Arial" pitchFamily="34" charset="0"/>
                <a:cs typeface="Arial" pitchFamily="34" charset="0"/>
              </a:rPr>
              <a:t>or action for each button.</a:t>
            </a:r>
          </a:p>
          <a:p>
            <a:pPr marL="292100" lvl="1" indent="-292100" fontAlgn="base">
              <a:spcBef>
                <a:spcPts val="600"/>
              </a:spcBef>
              <a:buClr>
                <a:srgbClr val="FFFFFF">
                  <a:lumMod val="65000"/>
                </a:srgbClr>
              </a:buClr>
              <a:buFont typeface="+mj-lt"/>
              <a:buAutoNum type="arabicPeriod"/>
              <a:defRPr/>
            </a:pPr>
            <a:r>
              <a:rPr lang="en-US" sz="2000" dirty="0">
                <a:solidFill>
                  <a:srgbClr val="4E76A0">
                    <a:lumMod val="75000"/>
                  </a:srgbClr>
                </a:solidFill>
                <a:ea typeface="Arial" pitchFamily="34" charset="0"/>
                <a:cs typeface="Arial" pitchFamily="34" charset="0"/>
              </a:rPr>
              <a:t>To enter a character or perform an action, press </a:t>
            </a:r>
            <a:r>
              <a:rPr lang="en-US" sz="2000" b="1" dirty="0">
                <a:solidFill>
                  <a:srgbClr val="4E76A0">
                    <a:lumMod val="75000"/>
                  </a:srgbClr>
                </a:solidFill>
                <a:ea typeface="Arial" pitchFamily="34" charset="0"/>
                <a:cs typeface="Arial" pitchFamily="34" charset="0"/>
              </a:rPr>
              <a:t>Enter</a:t>
            </a:r>
            <a:r>
              <a:rPr lang="en-US" sz="2000" dirty="0">
                <a:solidFill>
                  <a:srgbClr val="4E76A0">
                    <a:lumMod val="75000"/>
                  </a:srgbClr>
                </a:solidFill>
                <a:ea typeface="Arial" pitchFamily="34" charset="0"/>
                <a:cs typeface="Arial" pitchFamily="34" charset="0"/>
              </a:rPr>
              <a:t> or press the corresponding key on your keyboard.</a:t>
            </a:r>
          </a:p>
        </p:txBody>
      </p:sp>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6933147" y="2057401"/>
            <a:ext cx="4166653" cy="3265289"/>
          </a:xfrm>
          <a:prstGeom prst="rect">
            <a:avLst/>
          </a:prstGeom>
          <a:ln>
            <a:solidFill>
              <a:schemeClr val="bg1">
                <a:lumMod val="85000"/>
              </a:schemeClr>
            </a:solidFill>
          </a:ln>
          <a:effectLst>
            <a:outerShdw blurRad="444500" dist="127000" dir="2700000" algn="tl" rotWithShape="0">
              <a:prstClr val="black">
                <a:alpha val="75000"/>
              </a:prstClr>
            </a:outerShdw>
          </a:effectLst>
        </p:spPr>
      </p:pic>
    </p:spTree>
    <p:custDataLst>
      <p:tags r:id="rId1"/>
    </p:custDataLst>
    <p:extLst>
      <p:ext uri="{BB962C8B-B14F-4D97-AF65-F5344CB8AC3E}">
        <p14:creationId xmlns:p14="http://schemas.microsoft.com/office/powerpoint/2010/main" val="21420800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6CB5A7-7B72-4F56-8E63-8FB1D618AF0A}"/>
              </a:ext>
            </a:extLst>
          </p:cNvPr>
          <p:cNvSpPr>
            <a:spLocks noGrp="1"/>
          </p:cNvSpPr>
          <p:nvPr>
            <p:ph idx="1"/>
          </p:nvPr>
        </p:nvSpPr>
        <p:spPr>
          <a:xfrm>
            <a:off x="685800" y="1447801"/>
            <a:ext cx="10966449" cy="1694180"/>
          </a:xfrm>
        </p:spPr>
        <p:txBody>
          <a:bodyPr/>
          <a:lstStyle/>
          <a:p>
            <a:r>
              <a:rPr lang="en-US" dirty="0">
                <a:cs typeface="Arial" pitchFamily="34" charset="0"/>
              </a:rPr>
              <a:t>Table-match questions require students to mark at least one checkbox in the cells of a table consisting of multiple rows and columns. The table row heading and column heading are not selectable.</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Table-Match</a:t>
            </a:r>
            <a:endParaRPr altLang="en-US" dirty="0"/>
          </a:p>
        </p:txBody>
      </p:sp>
      <p:sp>
        <p:nvSpPr>
          <p:cNvPr id="2" name="Slide Number Placeholder 1"/>
          <p:cNvSpPr>
            <a:spLocks noGrp="1"/>
          </p:cNvSpPr>
          <p:nvPr>
            <p:ph type="sldNum" sz="quarter" idx="10"/>
          </p:nvPr>
        </p:nvSpPr>
        <p:spPr/>
        <p:txBody>
          <a:bodyPr/>
          <a:lstStyle/>
          <a:p>
            <a:pPr>
              <a:defRPr/>
            </a:pPr>
            <a:fld id="{1AE044E3-317B-4F18-BE0E-9C57E39D4724}" type="slidenum">
              <a:rPr lang="en-US" smtClean="0"/>
              <a:pPr>
                <a:defRPr/>
              </a:pPr>
              <a:t>59</a:t>
            </a:fld>
            <a:endParaRPr lang="en-US" dirty="0"/>
          </a:p>
        </p:txBody>
      </p:sp>
      <p:sp>
        <p:nvSpPr>
          <p:cNvPr id="11" name="TextBox 10"/>
          <p:cNvSpPr txBox="1"/>
          <p:nvPr/>
        </p:nvSpPr>
        <p:spPr>
          <a:xfrm>
            <a:off x="727509" y="2780088"/>
            <a:ext cx="6283855" cy="2846933"/>
          </a:xfrm>
          <a:prstGeom prst="rect">
            <a:avLst/>
          </a:prstGeom>
          <a:noFill/>
        </p:spPr>
        <p:txBody>
          <a:bodyPr wrap="square" rtlCol="0">
            <a:spAutoFit/>
          </a:bodyPr>
          <a:lstStyle/>
          <a:p>
            <a:pPr marL="0" lvl="1" fontAlgn="base">
              <a:spcBef>
                <a:spcPts val="600"/>
              </a:spcBef>
              <a:buClr>
                <a:schemeClr val="bg1">
                  <a:lumMod val="65000"/>
                </a:schemeClr>
              </a:buClr>
              <a:defRPr/>
            </a:pPr>
            <a:r>
              <a:rPr lang="en-US" sz="2400" b="1" dirty="0">
                <a:solidFill>
                  <a:schemeClr val="tx2">
                    <a:lumMod val="75000"/>
                  </a:schemeClr>
                </a:solidFill>
                <a:ea typeface="Arial" pitchFamily="34" charset="0"/>
                <a:cs typeface="Arial" pitchFamily="34" charset="0"/>
              </a:rPr>
              <a:t>How to Respond:</a:t>
            </a:r>
          </a:p>
          <a:p>
            <a:pPr marL="292100" lvl="1" indent="-292100" fontAlgn="base">
              <a:spcBef>
                <a:spcPts val="600"/>
              </a:spcBef>
              <a:buClr>
                <a:schemeClr val="bg1">
                  <a:lumMod val="65000"/>
                </a:schemeClr>
              </a:buClr>
              <a:buFont typeface="+mj-lt"/>
              <a:buAutoNum type="arabicPeriod"/>
              <a:defRPr/>
            </a:pPr>
            <a:r>
              <a:rPr lang="en-US" sz="2000" dirty="0">
                <a:solidFill>
                  <a:schemeClr val="tx2">
                    <a:lumMod val="75000"/>
                  </a:schemeClr>
                </a:solidFill>
                <a:ea typeface="Arial" pitchFamily="34" charset="0"/>
                <a:cs typeface="Arial" pitchFamily="34" charset="0"/>
              </a:rPr>
              <a:t>Listen to the question, and then press </a:t>
            </a:r>
            <a:r>
              <a:rPr lang="en-US" sz="2000" b="1" dirty="0">
                <a:solidFill>
                  <a:schemeClr val="tx2">
                    <a:lumMod val="75000"/>
                  </a:schemeClr>
                </a:solidFill>
                <a:ea typeface="Arial" pitchFamily="34" charset="0"/>
                <a:cs typeface="Arial" pitchFamily="34" charset="0"/>
              </a:rPr>
              <a:t>Tab </a:t>
            </a:r>
            <a:r>
              <a:rPr lang="en-US" sz="2000" dirty="0">
                <a:solidFill>
                  <a:schemeClr val="tx2">
                    <a:lumMod val="75000"/>
                  </a:schemeClr>
                </a:solidFill>
                <a:ea typeface="Arial" pitchFamily="34" charset="0"/>
                <a:cs typeface="Arial" pitchFamily="34" charset="0"/>
              </a:rPr>
              <a:t>twice. This takes you to the first cell containing a checkbox. </a:t>
            </a:r>
          </a:p>
          <a:p>
            <a:pPr marL="292100" lvl="1" indent="-292100" fontAlgn="base">
              <a:spcBef>
                <a:spcPts val="600"/>
              </a:spcBef>
              <a:buClr>
                <a:schemeClr val="bg1">
                  <a:lumMod val="65000"/>
                </a:schemeClr>
              </a:buClr>
              <a:buFont typeface="+mj-lt"/>
              <a:buAutoNum type="arabicPeriod"/>
              <a:defRPr/>
            </a:pPr>
            <a:r>
              <a:rPr lang="en-US" sz="2000" dirty="0">
                <a:solidFill>
                  <a:schemeClr val="tx2">
                    <a:lumMod val="75000"/>
                  </a:schemeClr>
                </a:solidFill>
                <a:ea typeface="Arial" pitchFamily="34" charset="0"/>
                <a:cs typeface="Arial" pitchFamily="34" charset="0"/>
              </a:rPr>
              <a:t>To navigate to each cell that has a checkbox, press </a:t>
            </a:r>
            <a:r>
              <a:rPr lang="en-US" sz="2000" b="1" dirty="0">
                <a:solidFill>
                  <a:schemeClr val="tx2">
                    <a:lumMod val="75000"/>
                  </a:schemeClr>
                </a:solidFill>
                <a:ea typeface="Arial" pitchFamily="34" charset="0"/>
                <a:cs typeface="Arial" pitchFamily="34" charset="0"/>
              </a:rPr>
              <a:t>Tab</a:t>
            </a:r>
            <a:r>
              <a:rPr lang="en-US" sz="2000" dirty="0">
                <a:solidFill>
                  <a:schemeClr val="tx2">
                    <a:lumMod val="75000"/>
                  </a:schemeClr>
                </a:solidFill>
                <a:ea typeface="Arial" pitchFamily="34" charset="0"/>
                <a:cs typeface="Arial" pitchFamily="34" charset="0"/>
              </a:rPr>
              <a:t>. JAWS reads aloud the column and row names for that cell.</a:t>
            </a:r>
          </a:p>
          <a:p>
            <a:pPr marL="292100" lvl="1" indent="-292100" fontAlgn="base">
              <a:spcBef>
                <a:spcPts val="600"/>
              </a:spcBef>
              <a:buClr>
                <a:schemeClr val="bg1">
                  <a:lumMod val="65000"/>
                </a:schemeClr>
              </a:buClr>
              <a:buFont typeface="+mj-lt"/>
              <a:buAutoNum type="arabicPeriod"/>
              <a:defRPr/>
            </a:pPr>
            <a:r>
              <a:rPr lang="en-US" sz="2000" dirty="0">
                <a:solidFill>
                  <a:schemeClr val="tx2">
                    <a:lumMod val="75000"/>
                  </a:schemeClr>
                </a:solidFill>
                <a:ea typeface="Arial" pitchFamily="34" charset="0"/>
                <a:cs typeface="Arial" pitchFamily="34" charset="0"/>
              </a:rPr>
              <a:t>To mark a checkbox, press the </a:t>
            </a:r>
            <a:r>
              <a:rPr lang="en-US" sz="2000" b="1" dirty="0">
                <a:solidFill>
                  <a:schemeClr val="tx2">
                    <a:lumMod val="75000"/>
                  </a:schemeClr>
                </a:solidFill>
                <a:ea typeface="Arial" pitchFamily="34" charset="0"/>
                <a:cs typeface="Arial" pitchFamily="34" charset="0"/>
              </a:rPr>
              <a:t>Space</a:t>
            </a:r>
            <a:r>
              <a:rPr lang="en-US" sz="2000" dirty="0">
                <a:solidFill>
                  <a:schemeClr val="tx2">
                    <a:lumMod val="75000"/>
                  </a:schemeClr>
                </a:solidFill>
                <a:ea typeface="Arial" pitchFamily="34" charset="0"/>
                <a:cs typeface="Arial" pitchFamily="34" charset="0"/>
              </a:rPr>
              <a:t> bar.</a:t>
            </a:r>
          </a:p>
        </p:txBody>
      </p:sp>
      <p:pic>
        <p:nvPicPr>
          <p:cNvPr id="9" name="Picture 8" descr="Table Match items display a set of options in the column headers, a set of options in the row headers, and a checkbox in every cell where two options intersect." title="Table Match Item"/>
          <p:cNvPicPr/>
          <p:nvPr/>
        </p:nvPicPr>
        <p:blipFill>
          <a:blip r:embed="rId4">
            <a:extLst>
              <a:ext uri="{28A0092B-C50C-407E-A947-70E740481C1C}">
                <a14:useLocalDpi xmlns:a14="http://schemas.microsoft.com/office/drawing/2010/main" val="0"/>
              </a:ext>
            </a:extLst>
          </a:blip>
          <a:stretch>
            <a:fillRect/>
          </a:stretch>
        </p:blipFill>
        <p:spPr>
          <a:xfrm>
            <a:off x="7430464" y="2868930"/>
            <a:ext cx="3428036" cy="1694180"/>
          </a:xfrm>
          <a:prstGeom prst="rect">
            <a:avLst/>
          </a:prstGeom>
          <a:ln>
            <a:solidFill>
              <a:schemeClr val="bg1">
                <a:lumMod val="75000"/>
              </a:schemeClr>
            </a:solidFill>
          </a:ln>
          <a:effectLst>
            <a:outerShdw blurRad="381000" dist="127000" dir="2700000" algn="tl" rotWithShape="0">
              <a:prstClr val="black">
                <a:alpha val="75000"/>
              </a:prstClr>
            </a:outerShdw>
          </a:effectLst>
        </p:spPr>
      </p:pic>
    </p:spTree>
    <p:custDataLst>
      <p:tags r:id="rId1"/>
    </p:custDataLst>
    <p:extLst>
      <p:ext uri="{BB962C8B-B14F-4D97-AF65-F5344CB8AC3E}">
        <p14:creationId xmlns:p14="http://schemas.microsoft.com/office/powerpoint/2010/main" val="236933722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P Max Embos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664" y="1792224"/>
            <a:ext cx="3273552" cy="327355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85800" y="1447800"/>
            <a:ext cx="7603435" cy="4277139"/>
          </a:xfrm>
        </p:spPr>
        <p:txBody>
          <a:bodyPr/>
          <a:lstStyle/>
          <a:p>
            <a:pPr marL="0" indent="0">
              <a:buNone/>
            </a:pPr>
            <a:r>
              <a:rPr lang="en-US" sz="2800" b="1" dirty="0"/>
              <a:t>ViewPlus Tiger Max Braille Embosser</a:t>
            </a:r>
          </a:p>
          <a:p>
            <a:pPr marL="0" indent="0">
              <a:buNone/>
            </a:pPr>
            <a:endParaRPr lang="en-US" b="1" dirty="0"/>
          </a:p>
          <a:p>
            <a:pPr marL="237744" indent="-237744">
              <a:buClr>
                <a:srgbClr val="FFFFFF">
                  <a:lumMod val="65000"/>
                </a:srgbClr>
              </a:buClr>
              <a:buFont typeface="Wingdings" pitchFamily="2" charset="2"/>
              <a:buChar char="§"/>
            </a:pPr>
            <a:r>
              <a:rPr lang="en-US" dirty="0">
                <a:solidFill>
                  <a:srgbClr val="4E76A0">
                    <a:lumMod val="75000"/>
                  </a:srgbClr>
                </a:solidFill>
              </a:rPr>
              <a:t>Used to create hard copies of text and images.</a:t>
            </a:r>
          </a:p>
          <a:p>
            <a:pPr marL="237744" indent="-237744">
              <a:buClr>
                <a:srgbClr val="FFFFFF">
                  <a:lumMod val="65000"/>
                </a:srgbClr>
              </a:buClr>
              <a:buFont typeface="Wingdings" pitchFamily="2" charset="2"/>
              <a:buChar char="§"/>
            </a:pPr>
            <a:r>
              <a:rPr lang="en-US" dirty="0">
                <a:solidFill>
                  <a:srgbClr val="4E76A0">
                    <a:lumMod val="75000"/>
                  </a:srgbClr>
                </a:solidFill>
              </a:rPr>
              <a:t>Embossers work with Braille translation software to print written text on the computer screen as Braille.</a:t>
            </a:r>
          </a:p>
          <a:p>
            <a:pPr marL="237744" indent="-237744">
              <a:buClr>
                <a:srgbClr val="FFFFFF">
                  <a:lumMod val="65000"/>
                </a:srgbClr>
              </a:buClr>
              <a:buFont typeface="Wingdings" pitchFamily="2" charset="2"/>
              <a:buChar char="§"/>
            </a:pPr>
            <a:r>
              <a:rPr lang="en-US" dirty="0"/>
              <a:t>Files used for embossing are configured to work with the ViewPlus Tiger Max Embosser.</a:t>
            </a:r>
            <a:endParaRPr lang="en-US" b="1" dirty="0"/>
          </a:p>
        </p:txBody>
      </p:sp>
      <p:sp>
        <p:nvSpPr>
          <p:cNvPr id="4" name="Title 3"/>
          <p:cNvSpPr>
            <a:spLocks noGrp="1"/>
          </p:cNvSpPr>
          <p:nvPr>
            <p:ph type="title"/>
          </p:nvPr>
        </p:nvSpPr>
        <p:spPr/>
        <p:txBody>
          <a:bodyPr/>
          <a:lstStyle/>
          <a:p>
            <a:r>
              <a:rPr lang="en-US" dirty="0"/>
              <a:t>Technology for Testing with Braille</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6</a:t>
            </a:fld>
            <a:endParaRPr lang="en-US" dirty="0"/>
          </a:p>
        </p:txBody>
      </p:sp>
    </p:spTree>
    <p:extLst>
      <p:ext uri="{BB962C8B-B14F-4D97-AF65-F5344CB8AC3E}">
        <p14:creationId xmlns:p14="http://schemas.microsoft.com/office/powerpoint/2010/main" val="3475199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Pause</a:t>
            </a:r>
          </a:p>
        </p:txBody>
      </p:sp>
      <p:sp>
        <p:nvSpPr>
          <p:cNvPr id="4" name="Slide Number Placeholder 3"/>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60</a:t>
            </a:fld>
            <a:endParaRPr lang="en-US" dirty="0"/>
          </a:p>
        </p:txBody>
      </p:sp>
      <p:grpSp>
        <p:nvGrpSpPr>
          <p:cNvPr id="13" name="Group 12">
            <a:extLst>
              <a:ext uri="{FF2B5EF4-FFF2-40B4-BE49-F238E27FC236}">
                <a16:creationId xmlns:a16="http://schemas.microsoft.com/office/drawing/2014/main" id="{9DDFA3B5-BCDB-4977-8BB0-70D898ADB45F}"/>
              </a:ext>
            </a:extLst>
          </p:cNvPr>
          <p:cNvGrpSpPr/>
          <p:nvPr/>
        </p:nvGrpSpPr>
        <p:grpSpPr>
          <a:xfrm>
            <a:off x="2513768" y="2085975"/>
            <a:ext cx="7164464" cy="3455512"/>
            <a:chOff x="2513768" y="2085975"/>
            <a:chExt cx="7164464" cy="3455512"/>
          </a:xfrm>
        </p:grpSpPr>
        <p:grpSp>
          <p:nvGrpSpPr>
            <p:cNvPr id="11" name="Group 10">
              <a:extLst>
                <a:ext uri="{FF2B5EF4-FFF2-40B4-BE49-F238E27FC236}">
                  <a16:creationId xmlns:a16="http://schemas.microsoft.com/office/drawing/2014/main" id="{BEB4748A-2A40-4004-8DF1-BFDC0BD1DC90}"/>
                </a:ext>
              </a:extLst>
            </p:cNvPr>
            <p:cNvGrpSpPr/>
            <p:nvPr/>
          </p:nvGrpSpPr>
          <p:grpSpPr>
            <a:xfrm>
              <a:off x="2513768" y="2085975"/>
              <a:ext cx="7164464" cy="3455512"/>
              <a:chOff x="2513768" y="2085975"/>
              <a:chExt cx="7164464" cy="3455512"/>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87" b="22158"/>
              <a:stretch/>
            </p:blipFill>
            <p:spPr bwMode="auto">
              <a:xfrm>
                <a:off x="2513768" y="2085975"/>
                <a:ext cx="7164464" cy="345551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2" descr="C:\Users\ebirdsall\AppData\Local\Microsoft\Windows\Temporary Internet Files\Content.Outlook\7Y87BGP1\Pause Screen.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38" t="37192" r="14525" b="33922"/>
              <a:stretch/>
            </p:blipFill>
            <p:spPr bwMode="auto">
              <a:xfrm>
                <a:off x="3848100" y="2730500"/>
                <a:ext cx="5143501" cy="151130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2971801" y="3814011"/>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2" name="Rectangle 11">
              <a:extLst>
                <a:ext uri="{FF2B5EF4-FFF2-40B4-BE49-F238E27FC236}">
                  <a16:creationId xmlns:a16="http://schemas.microsoft.com/office/drawing/2014/main" id="{3A87B238-D42F-4479-B746-ACCA53001810}"/>
                </a:ext>
              </a:extLst>
            </p:cNvPr>
            <p:cNvSpPr/>
            <p:nvPr/>
          </p:nvSpPr>
          <p:spPr>
            <a:xfrm>
              <a:off x="3392488" y="2269375"/>
              <a:ext cx="306676" cy="282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0C658A1-7D7D-41CA-B2D6-CC4472D85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1" y="2134716"/>
            <a:ext cx="677598" cy="103926"/>
          </a:xfrm>
          <a:prstGeom prst="rect">
            <a:avLst/>
          </a:prstGeom>
        </p:spPr>
      </p:pic>
      <p:sp>
        <p:nvSpPr>
          <p:cNvPr id="8" name="Rectangle 7"/>
          <p:cNvSpPr/>
          <p:nvPr/>
        </p:nvSpPr>
        <p:spPr>
          <a:xfrm>
            <a:off x="9400534" y="2098973"/>
            <a:ext cx="215853" cy="158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819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Autofit/>
          </a:bodyPr>
          <a:lstStyle/>
          <a:p>
            <a:pPr marL="401638" lvl="1" indent="-292100">
              <a:buClr>
                <a:srgbClr val="FFFFFF">
                  <a:lumMod val="65000"/>
                </a:srgbClr>
              </a:buClr>
              <a:buFont typeface="Wingdings" pitchFamily="2" charset="2"/>
              <a:buChar char="§"/>
              <a:defRPr/>
            </a:pPr>
            <a:r>
              <a:rPr lang="en-US" sz="2000" dirty="0">
                <a:solidFill>
                  <a:srgbClr val="4E76A0">
                    <a:lumMod val="75000"/>
                  </a:srgbClr>
                </a:solidFill>
              </a:rPr>
              <a:t>For performance tasks and for computer-adaptive tests (CATs) that have been paused for less than 30 minutes, students returning from a break in testing can revisit any items in the current test segment and change their answers if desired. </a:t>
            </a:r>
          </a:p>
          <a:p>
            <a:pPr marL="401638" lvl="1" indent="-292100">
              <a:buClr>
                <a:srgbClr val="FFFFFF">
                  <a:lumMod val="65000"/>
                </a:srgbClr>
              </a:buClr>
              <a:buFont typeface="Wingdings" pitchFamily="2" charset="2"/>
              <a:buChar char="§"/>
              <a:defRPr/>
            </a:pPr>
            <a:r>
              <a:rPr lang="en-US" sz="2000" dirty="0">
                <a:solidFill>
                  <a:srgbClr val="4E76A0">
                    <a:lumMod val="75000"/>
                  </a:srgbClr>
                </a:solidFill>
              </a:rPr>
              <a:t>Students taking a CAT who have paused their tests for longer than 30 minutes may only return to the most recently visited page containing unanswered test items in the current test segment. They may change any answers present on this page but may not access any items on previous pages or in previous segments of the test. </a:t>
            </a:r>
          </a:p>
          <a:p>
            <a:pPr marL="857250" lvl="3" indent="-292100">
              <a:buClr>
                <a:srgbClr val="FFFFFF">
                  <a:lumMod val="65000"/>
                </a:srgbClr>
              </a:buClr>
              <a:buFont typeface="Wingdings" pitchFamily="2" charset="2"/>
              <a:buChar char="§"/>
              <a:defRPr/>
            </a:pPr>
            <a:r>
              <a:rPr lang="en-US" sz="2000" dirty="0">
                <a:solidFill>
                  <a:srgbClr val="4E76A0">
                    <a:lumMod val="75000"/>
                  </a:srgbClr>
                </a:solidFill>
              </a:rPr>
              <a:t>If all items on the most recently visited page were answered prior to pausing, the student will resume the test on the next page with unanswered items and will not be allowed to access previous pages or segments of the test.</a:t>
            </a:r>
          </a:p>
        </p:txBody>
      </p:sp>
      <p:sp>
        <p:nvSpPr>
          <p:cNvPr id="2" name="Title 1"/>
          <p:cNvSpPr>
            <a:spLocks noGrp="1"/>
          </p:cNvSpPr>
          <p:nvPr>
            <p:ph type="title"/>
          </p:nvPr>
        </p:nvSpPr>
        <p:spPr/>
        <p:txBody>
          <a:bodyPr/>
          <a:lstStyle/>
          <a:p>
            <a:r>
              <a:rPr lang="en-US" dirty="0"/>
              <a:t>Test Pause Rules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61</a:t>
            </a:fld>
            <a:endParaRPr lang="en-US" dirty="0"/>
          </a:p>
        </p:txBody>
      </p:sp>
    </p:spTree>
    <p:extLst>
      <p:ext uri="{BB962C8B-B14F-4D97-AF65-F5344CB8AC3E}">
        <p14:creationId xmlns:p14="http://schemas.microsoft.com/office/powerpoint/2010/main" val="3650673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Autofit/>
          </a:bodyPr>
          <a:lstStyle/>
          <a:p>
            <a:pPr marL="0" indent="0" eaLnBrk="1" fontAlgn="auto" hangingPunct="1">
              <a:buNone/>
              <a:defRPr/>
            </a:pPr>
            <a:r>
              <a:rPr lang="en-US" b="1" dirty="0"/>
              <a:t>Test Timeout Due to Inactivity</a:t>
            </a:r>
          </a:p>
          <a:p>
            <a:pPr eaLnBrk="1" fontAlgn="auto" hangingPunct="1">
              <a:buFont typeface="Arial" panose="020B0604020202020204" pitchFamily="34" charset="0"/>
              <a:buChar char="•"/>
              <a:defRPr/>
            </a:pPr>
            <a:r>
              <a:rPr lang="en-US" sz="2000" dirty="0"/>
              <a:t>As a security measure, after 30 minutes of test inactivity, students are logged out and their tests are paused automatically.</a:t>
            </a:r>
          </a:p>
          <a:p>
            <a:pPr eaLnBrk="1" fontAlgn="auto" hangingPunct="1">
              <a:buFont typeface="Arial" panose="020B0604020202020204" pitchFamily="34" charset="0"/>
              <a:buChar char="•"/>
              <a:defRPr/>
            </a:pPr>
            <a:r>
              <a:rPr lang="en-US" sz="2000" dirty="0"/>
              <a:t>Inactivity is determined by whether the student is interacting with the test by selecting answers or using navigation tools. </a:t>
            </a:r>
          </a:p>
          <a:p>
            <a:pPr eaLnBrk="1" fontAlgn="auto" hangingPunct="1">
              <a:buFont typeface="Arial" panose="020B0604020202020204" pitchFamily="34" charset="0"/>
              <a:buChar char="•"/>
              <a:defRPr/>
            </a:pPr>
            <a:r>
              <a:rPr lang="en-US" sz="2000" dirty="0"/>
              <a:t>Students will receive a warning message prior to being logged out and must select </a:t>
            </a:r>
            <a:r>
              <a:rPr lang="en-US" sz="2000" b="1" dirty="0"/>
              <a:t>OK</a:t>
            </a:r>
            <a:r>
              <a:rPr lang="en-US" sz="2000" dirty="0"/>
              <a:t> on the pop-up within 30 seconds in order to avoid automatic logout and pausing of their test.</a:t>
            </a:r>
          </a:p>
          <a:p>
            <a:pPr eaLnBrk="1" fontAlgn="auto" hangingPunct="1">
              <a:buFont typeface="Arial" panose="020B0604020202020204" pitchFamily="34" charset="0"/>
              <a:buChar char="•"/>
              <a:defRPr/>
            </a:pPr>
            <a:r>
              <a:rPr lang="en-US" sz="2000" dirty="0"/>
              <a:t>If a student’s test is paused due to inactivity, the same rules apply as when the student intentionally pauses the test.</a:t>
            </a:r>
          </a:p>
        </p:txBody>
      </p:sp>
      <p:sp>
        <p:nvSpPr>
          <p:cNvPr id="2" name="Title 1"/>
          <p:cNvSpPr>
            <a:spLocks noGrp="1"/>
          </p:cNvSpPr>
          <p:nvPr>
            <p:ph type="title"/>
          </p:nvPr>
        </p:nvSpPr>
        <p:spPr/>
        <p:txBody>
          <a:bodyPr/>
          <a:lstStyle/>
          <a:p>
            <a:r>
              <a:rPr lang="en-US" dirty="0"/>
              <a:t>Test Timeout</a:t>
            </a:r>
          </a:p>
        </p:txBody>
      </p:sp>
      <p:sp>
        <p:nvSpPr>
          <p:cNvPr id="4" name="Slide Number Placeholder 3"/>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62</a:t>
            </a:fld>
            <a:endParaRPr lang="en-US" dirty="0"/>
          </a:p>
        </p:txBody>
      </p:sp>
    </p:spTree>
    <p:extLst>
      <p:ext uri="{BB962C8B-B14F-4D97-AF65-F5344CB8AC3E}">
        <p14:creationId xmlns:p14="http://schemas.microsoft.com/office/powerpoint/2010/main" val="3377386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altLang="en-US" dirty="0"/>
              <a:t>Pausing Sessions</a:t>
            </a:r>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63</a:t>
            </a:fld>
            <a:endParaRPr lang="en-US" dirty="0"/>
          </a:p>
        </p:txBody>
      </p:sp>
      <p:grpSp>
        <p:nvGrpSpPr>
          <p:cNvPr id="12" name="Group 11">
            <a:extLst>
              <a:ext uri="{FF2B5EF4-FFF2-40B4-BE49-F238E27FC236}">
                <a16:creationId xmlns:a16="http://schemas.microsoft.com/office/drawing/2014/main" id="{3EB0BC0C-1AE3-4FCA-9BAA-E61073698CD8}"/>
              </a:ext>
            </a:extLst>
          </p:cNvPr>
          <p:cNvGrpSpPr/>
          <p:nvPr/>
        </p:nvGrpSpPr>
        <p:grpSpPr>
          <a:xfrm>
            <a:off x="1364709" y="1283978"/>
            <a:ext cx="9653052" cy="4290043"/>
            <a:chOff x="1364709" y="1283978"/>
            <a:chExt cx="9653052" cy="4290043"/>
          </a:xfrm>
        </p:grpSpPr>
        <p:pic>
          <p:nvPicPr>
            <p:cNvPr id="11" name="Picture 10" descr="A screenshot of a social media post&#10;&#10;Description generated with very high confidence">
              <a:extLst>
                <a:ext uri="{FF2B5EF4-FFF2-40B4-BE49-F238E27FC236}">
                  <a16:creationId xmlns:a16="http://schemas.microsoft.com/office/drawing/2014/main" id="{E38A12E1-65B2-40AF-B57B-BFA30AE47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709" y="1283978"/>
              <a:ext cx="9062400" cy="4290043"/>
            </a:xfrm>
            <a:prstGeom prst="rect">
              <a:avLst/>
            </a:prstGeom>
          </p:spPr>
        </p:pic>
        <p:sp>
          <p:nvSpPr>
            <p:cNvPr id="9" name="Right Arrow 8"/>
            <p:cNvSpPr/>
            <p:nvPr/>
          </p:nvSpPr>
          <p:spPr>
            <a:xfrm rot="10800000">
              <a:off x="10176386" y="4017814"/>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128922409"/>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End</a:t>
            </a:r>
          </a:p>
        </p:txBody>
      </p:sp>
      <p:sp>
        <p:nvSpPr>
          <p:cNvPr id="4" name="Slide Number Placeholder 3"/>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64</a:t>
            </a:fld>
            <a:endParaRPr lang="en-US" dirty="0"/>
          </a:p>
        </p:txBody>
      </p:sp>
      <p:grpSp>
        <p:nvGrpSpPr>
          <p:cNvPr id="19" name="Group 18">
            <a:extLst>
              <a:ext uri="{FF2B5EF4-FFF2-40B4-BE49-F238E27FC236}">
                <a16:creationId xmlns:a16="http://schemas.microsoft.com/office/drawing/2014/main" id="{CF7B3654-8C4E-4673-B9C9-23D1D8DB678D}"/>
              </a:ext>
            </a:extLst>
          </p:cNvPr>
          <p:cNvGrpSpPr/>
          <p:nvPr/>
        </p:nvGrpSpPr>
        <p:grpSpPr>
          <a:xfrm>
            <a:off x="2397124" y="1408229"/>
            <a:ext cx="7543800" cy="3657599"/>
            <a:chOff x="2438400" y="2133601"/>
            <a:chExt cx="7543800" cy="3657599"/>
          </a:xfrm>
        </p:grpSpPr>
        <p:grpSp>
          <p:nvGrpSpPr>
            <p:cNvPr id="18" name="Group 17">
              <a:extLst>
                <a:ext uri="{FF2B5EF4-FFF2-40B4-BE49-F238E27FC236}">
                  <a16:creationId xmlns:a16="http://schemas.microsoft.com/office/drawing/2014/main" id="{BC727AFA-45F6-4C56-929E-2C1E99782BEA}"/>
                </a:ext>
              </a:extLst>
            </p:cNvPr>
            <p:cNvGrpSpPr/>
            <p:nvPr/>
          </p:nvGrpSpPr>
          <p:grpSpPr>
            <a:xfrm>
              <a:off x="2438400" y="2133601"/>
              <a:ext cx="7543800" cy="3657599"/>
              <a:chOff x="2438400" y="2133601"/>
              <a:chExt cx="7543800" cy="3657599"/>
            </a:xfrm>
          </p:grpSpPr>
          <p:grpSp>
            <p:nvGrpSpPr>
              <p:cNvPr id="10" name="Group 9">
                <a:extLst>
                  <a:ext uri="{FF2B5EF4-FFF2-40B4-BE49-F238E27FC236}">
                    <a16:creationId xmlns:a16="http://schemas.microsoft.com/office/drawing/2014/main" id="{691D8ACC-873A-48F1-AED7-2ED2676E70B4}"/>
                  </a:ext>
                </a:extLst>
              </p:cNvPr>
              <p:cNvGrpSpPr/>
              <p:nvPr/>
            </p:nvGrpSpPr>
            <p:grpSpPr>
              <a:xfrm>
                <a:off x="2438400" y="2133601"/>
                <a:ext cx="7543800" cy="3657599"/>
                <a:chOff x="2438400" y="2133601"/>
                <a:chExt cx="7543800" cy="3657599"/>
              </a:xfrm>
            </p:grpSpPr>
            <p:grpSp>
              <p:nvGrpSpPr>
                <p:cNvPr id="7" name="Group 6"/>
                <p:cNvGrpSpPr/>
                <p:nvPr/>
              </p:nvGrpSpPr>
              <p:grpSpPr>
                <a:xfrm>
                  <a:off x="2438400" y="2133601"/>
                  <a:ext cx="7543800" cy="3657599"/>
                  <a:chOff x="914400" y="2133600"/>
                  <a:chExt cx="7543800" cy="3657599"/>
                </a:xfrm>
              </p:grpSpPr>
              <p:grpSp>
                <p:nvGrpSpPr>
                  <p:cNvPr id="6" name="Group 5"/>
                  <p:cNvGrpSpPr/>
                  <p:nvPr/>
                </p:nvGrpSpPr>
                <p:grpSpPr>
                  <a:xfrm>
                    <a:off x="914400" y="2133600"/>
                    <a:ext cx="7543800" cy="3657599"/>
                    <a:chOff x="914400" y="2133600"/>
                    <a:chExt cx="7543800" cy="3657599"/>
                  </a:xfrm>
                </p:grpSpPr>
                <p:grpSp>
                  <p:nvGrpSpPr>
                    <p:cNvPr id="5" name="Group 4"/>
                    <p:cNvGrpSpPr/>
                    <p:nvPr/>
                  </p:nvGrpSpPr>
                  <p:grpSpPr>
                    <a:xfrm>
                      <a:off x="914400" y="2133600"/>
                      <a:ext cx="7543800" cy="3657599"/>
                      <a:chOff x="914400" y="2133600"/>
                      <a:chExt cx="7543800" cy="3657599"/>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770"/>
                      <a:stretch/>
                    </p:blipFill>
                    <p:spPr>
                      <a:xfrm>
                        <a:off x="914400" y="2133600"/>
                        <a:ext cx="7543800" cy="3657599"/>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442" b="20956"/>
                      <a:stretch/>
                    </p:blipFill>
                    <p:spPr bwMode="auto">
                      <a:xfrm>
                        <a:off x="914400" y="2578609"/>
                        <a:ext cx="7543800" cy="3212590"/>
                      </a:xfrm>
                      <a:prstGeom prst="rect">
                        <a:avLst/>
                      </a:prstGeom>
                      <a:ln>
                        <a:noFill/>
                      </a:ln>
                      <a:effectLst/>
                      <a:extLst>
                        <a:ext uri="{909E8E84-426E-40DD-AFC4-6F175D3DCCD1}">
                          <a14:hiddenFill xmlns:a14="http://schemas.microsoft.com/office/drawing/2010/main">
                            <a:solidFill>
                              <a:schemeClr val="accent1"/>
                            </a:solidFill>
                          </a14:hiddenFill>
                        </a:ext>
                      </a:extLst>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493" y="2971800"/>
                      <a:ext cx="4572000" cy="1071774"/>
                    </a:xfrm>
                    <a:prstGeom prst="rect">
                      <a:avLst/>
                    </a:prstGeom>
                  </p:spPr>
                </p:pic>
              </p:gr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38" r="95581" b="90145"/>
                  <a:stretch/>
                </p:blipFill>
                <p:spPr bwMode="auto">
                  <a:xfrm>
                    <a:off x="914400" y="2166856"/>
                    <a:ext cx="423863" cy="411753"/>
                  </a:xfrm>
                  <a:prstGeom prst="rect">
                    <a:avLst/>
                  </a:prstGeom>
                  <a:ln>
                    <a:noFill/>
                  </a:ln>
                  <a:effectLst/>
                  <a:extLst>
                    <a:ext uri="{909E8E84-426E-40DD-AFC4-6F175D3DCCD1}">
                      <a14:hiddenFill xmlns:a14="http://schemas.microsoft.com/office/drawing/2010/main">
                        <a:solidFill>
                          <a:schemeClr val="accent1"/>
                        </a:solidFill>
                      </a14:hiddenFill>
                    </a:ext>
                  </a:extLst>
                </p:spPr>
              </p:pic>
            </p:grpSp>
            <p:sp>
              <p:nvSpPr>
                <p:cNvPr id="9" name="Rectangle 8">
                  <a:extLst>
                    <a:ext uri="{FF2B5EF4-FFF2-40B4-BE49-F238E27FC236}">
                      <a16:creationId xmlns:a16="http://schemas.microsoft.com/office/drawing/2014/main" id="{2A3D58C9-A17D-4265-A24A-D64B9B381E18}"/>
                    </a:ext>
                  </a:extLst>
                </p:cNvPr>
                <p:cNvSpPr/>
                <p:nvPr/>
              </p:nvSpPr>
              <p:spPr>
                <a:xfrm>
                  <a:off x="3676415" y="2197570"/>
                  <a:ext cx="839787" cy="376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1CD6B272-161B-49B7-8C79-17E4ADCC1AEB}"/>
                  </a:ext>
                </a:extLst>
              </p:cNvPr>
              <p:cNvPicPr>
                <a:picLocks noChangeAspect="1"/>
              </p:cNvPicPr>
              <p:nvPr/>
            </p:nvPicPr>
            <p:blipFill>
              <a:blip r:embed="rId6"/>
              <a:stretch>
                <a:fillRect/>
              </a:stretch>
            </p:blipFill>
            <p:spPr>
              <a:xfrm>
                <a:off x="3605450" y="2189763"/>
                <a:ext cx="458550" cy="396373"/>
              </a:xfrm>
              <a:prstGeom prst="rect">
                <a:avLst/>
              </a:prstGeom>
            </p:spPr>
          </p:pic>
        </p:grpSp>
        <p:sp>
          <p:nvSpPr>
            <p:cNvPr id="16" name="Rectangle 15"/>
            <p:cNvSpPr/>
            <p:nvPr/>
          </p:nvSpPr>
          <p:spPr>
            <a:xfrm>
              <a:off x="3626178" y="2173631"/>
              <a:ext cx="419893" cy="4239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ight Arrow 12"/>
          <p:cNvSpPr/>
          <p:nvPr/>
        </p:nvSpPr>
        <p:spPr>
          <a:xfrm rot="10800000">
            <a:off x="4902201" y="2856028"/>
            <a:ext cx="839787"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ight Arrow 14"/>
          <p:cNvSpPr/>
          <p:nvPr/>
        </p:nvSpPr>
        <p:spPr>
          <a:xfrm>
            <a:off x="1555749" y="1458122"/>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575377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End</a:t>
            </a:r>
          </a:p>
        </p:txBody>
      </p:sp>
      <p:sp>
        <p:nvSpPr>
          <p:cNvPr id="3" name="Slide Number Placeholder 2"/>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65</a:t>
            </a:fld>
            <a:endParaRPr lang="en-US" dirty="0"/>
          </a:p>
        </p:txBody>
      </p:sp>
      <p:pic>
        <p:nvPicPr>
          <p:cNvPr id="7" name="Picture 6">
            <a:extLst>
              <a:ext uri="{FF2B5EF4-FFF2-40B4-BE49-F238E27FC236}">
                <a16:creationId xmlns:a16="http://schemas.microsoft.com/office/drawing/2014/main" id="{7A6EAD14-9105-4758-9F1D-BD990D44E4D1}"/>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005869" y="1530626"/>
            <a:ext cx="6180262" cy="3796748"/>
          </a:xfrm>
          <a:prstGeom prst="rect">
            <a:avLst/>
          </a:prstGeom>
          <a:noFill/>
          <a:ln w="9522" cmpd="sng">
            <a:solidFill>
              <a:srgbClr val="A6A6A6"/>
            </a:solidFill>
            <a:prstDash val="solid"/>
            <a:miter lim="800000"/>
            <a:headEnd/>
            <a:tailEnd/>
          </a:ln>
        </p:spPr>
      </p:pic>
      <p:sp>
        <p:nvSpPr>
          <p:cNvPr id="8" name="Right Arrow 14">
            <a:extLst>
              <a:ext uri="{FF2B5EF4-FFF2-40B4-BE49-F238E27FC236}">
                <a16:creationId xmlns:a16="http://schemas.microsoft.com/office/drawing/2014/main" id="{C4374F5D-29B5-4FC7-9444-914B62BB953E}"/>
              </a:ext>
            </a:extLst>
          </p:cNvPr>
          <p:cNvSpPr/>
          <p:nvPr/>
        </p:nvSpPr>
        <p:spPr>
          <a:xfrm>
            <a:off x="3087546" y="3720755"/>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9">
            <a:extLst>
              <a:ext uri="{FF2B5EF4-FFF2-40B4-BE49-F238E27FC236}">
                <a16:creationId xmlns:a16="http://schemas.microsoft.com/office/drawing/2014/main" id="{E6A1F77D-71B6-4D61-B6A1-746C13FE2439}"/>
              </a:ext>
            </a:extLst>
          </p:cNvPr>
          <p:cNvPicPr/>
          <p:nvPr/>
        </p:nvPicPr>
        <p:blipFill>
          <a:blip r:embed="rId4">
            <a:extLst>
              <a:ext uri="{28A0092B-C50C-407E-A947-70E740481C1C}">
                <a14:useLocalDpi xmlns:a14="http://schemas.microsoft.com/office/drawing/2010/main" val="0"/>
              </a:ext>
            </a:extLst>
          </a:blip>
          <a:stretch>
            <a:fillRect/>
          </a:stretch>
        </p:blipFill>
        <p:spPr>
          <a:xfrm>
            <a:off x="6439459" y="3843787"/>
            <a:ext cx="236134" cy="169149"/>
          </a:xfrm>
          <a:prstGeom prst="rect">
            <a:avLst/>
          </a:prstGeom>
        </p:spPr>
      </p:pic>
      <p:sp>
        <p:nvSpPr>
          <p:cNvPr id="11" name="Right Arrow 14">
            <a:extLst>
              <a:ext uri="{FF2B5EF4-FFF2-40B4-BE49-F238E27FC236}">
                <a16:creationId xmlns:a16="http://schemas.microsoft.com/office/drawing/2014/main" id="{AFB4FEF9-E74A-4388-81CC-1378B64CDB7C}"/>
              </a:ext>
            </a:extLst>
          </p:cNvPr>
          <p:cNvSpPr/>
          <p:nvPr/>
        </p:nvSpPr>
        <p:spPr>
          <a:xfrm>
            <a:off x="5331854" y="3737861"/>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33425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generated with very high confidence">
            <a:extLst>
              <a:ext uri="{FF2B5EF4-FFF2-40B4-BE49-F238E27FC236}">
                <a16:creationId xmlns:a16="http://schemas.microsoft.com/office/drawing/2014/main" id="{ADA8C715-25A0-4B13-8C20-951664907756}"/>
              </a:ext>
            </a:extLst>
          </p:cNvPr>
          <p:cNvPicPr>
            <a:picLocks noChangeAspect="1"/>
          </p:cNvPicPr>
          <p:nvPr/>
        </p:nvPicPr>
        <p:blipFill rotWithShape="1">
          <a:blip r:embed="rId4">
            <a:extLst>
              <a:ext uri="{28A0092B-C50C-407E-A947-70E740481C1C}">
                <a14:useLocalDpi xmlns:a14="http://schemas.microsoft.com/office/drawing/2010/main" val="0"/>
              </a:ext>
            </a:extLst>
          </a:blip>
          <a:srcRect b="65309"/>
          <a:stretch/>
        </p:blipFill>
        <p:spPr>
          <a:xfrm>
            <a:off x="1564800" y="2494374"/>
            <a:ext cx="9062400" cy="1488251"/>
          </a:xfrm>
          <a:prstGeom prst="rect">
            <a:avLst/>
          </a:prstGeom>
          <a:ln>
            <a:solidFill>
              <a:schemeClr val="bg1">
                <a:lumMod val="65000"/>
              </a:schemeClr>
            </a:solidFill>
          </a:ln>
          <a:effectLst>
            <a:outerShdw blurRad="254000" dist="127000" dir="2700000" algn="tl" rotWithShape="0">
              <a:prstClr val="black">
                <a:alpha val="80000"/>
              </a:prstClr>
            </a:outerShdw>
          </a:effectLst>
        </p:spPr>
      </p:pic>
      <p:sp>
        <p:nvSpPr>
          <p:cNvPr id="31750" name="Title 1"/>
          <p:cNvSpPr>
            <a:spLocks noGrp="1"/>
          </p:cNvSpPr>
          <p:nvPr>
            <p:ph type="title"/>
          </p:nvPr>
        </p:nvSpPr>
        <p:spPr/>
        <p:txBody>
          <a:bodyPr/>
          <a:lstStyle/>
          <a:p>
            <a:r>
              <a:rPr altLang="en-US" dirty="0"/>
              <a:t>Stopping Sessions</a:t>
            </a:r>
          </a:p>
        </p:txBody>
      </p:sp>
      <p:sp>
        <p:nvSpPr>
          <p:cNvPr id="2" name="Slide Number Placeholder 1"/>
          <p:cNvSpPr>
            <a:spLocks noGrp="1"/>
          </p:cNvSpPr>
          <p:nvPr>
            <p:ph type="sldNum" sz="quarter" idx="10"/>
          </p:nvPr>
        </p:nvSpPr>
        <p:spPr>
          <a:xfrm>
            <a:off x="11725873" y="6507316"/>
            <a:ext cx="141064" cy="153888"/>
          </a:xfrm>
        </p:spPr>
        <p:txBody>
          <a:bodyPr/>
          <a:lstStyle/>
          <a:p>
            <a:pPr>
              <a:defRPr/>
            </a:pPr>
            <a:fld id="{1AE044E3-317B-4F18-BE0E-9C57E39D4724}" type="slidenum">
              <a:rPr lang="en-US" smtClean="0"/>
              <a:pPr>
                <a:defRPr/>
              </a:pPr>
              <a:t>66</a:t>
            </a:fld>
            <a:endParaRPr lang="en-US" dirty="0"/>
          </a:p>
        </p:txBody>
      </p:sp>
      <p:sp>
        <p:nvSpPr>
          <p:cNvPr id="13" name="Right Arrow 14">
            <a:extLst>
              <a:ext uri="{FF2B5EF4-FFF2-40B4-BE49-F238E27FC236}">
                <a16:creationId xmlns:a16="http://schemas.microsoft.com/office/drawing/2014/main" id="{A100B441-A623-4383-88C0-109F6CCAAD35}"/>
              </a:ext>
            </a:extLst>
          </p:cNvPr>
          <p:cNvSpPr/>
          <p:nvPr/>
        </p:nvSpPr>
        <p:spPr>
          <a:xfrm>
            <a:off x="5748336" y="3267528"/>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2692351970"/>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Autofit/>
          </a:bodyPr>
          <a:lstStyle/>
          <a:p>
            <a:pPr marL="0" indent="0" eaLnBrk="1" fontAlgn="auto" hangingPunct="1">
              <a:buNone/>
              <a:defRPr/>
            </a:pPr>
            <a:r>
              <a:rPr lang="en-US" sz="3200" b="1" dirty="0"/>
              <a:t>Further Information</a:t>
            </a:r>
          </a:p>
          <a:p>
            <a:pPr>
              <a:defRPr/>
            </a:pPr>
            <a:r>
              <a:rPr lang="en-US" dirty="0"/>
              <a:t>HSAP Portal: </a:t>
            </a:r>
            <a:r>
              <a:rPr lang="en-US" dirty="0">
                <a:hlinkClick r:id="rId3"/>
              </a:rPr>
              <a:t>https://alohahsap.org</a:t>
            </a:r>
            <a:endParaRPr lang="en-US" dirty="0"/>
          </a:p>
          <a:p>
            <a:pPr marL="461963" lvl="2" indent="-233363">
              <a:buFont typeface="Wingdings" pitchFamily="2" charset="2"/>
              <a:buChar char="§"/>
              <a:defRPr/>
            </a:pPr>
            <a:r>
              <a:rPr lang="en-US" sz="1800" i="1" dirty="0"/>
              <a:t>Braille Requirements and Testing Manual </a:t>
            </a:r>
          </a:p>
          <a:p>
            <a:pPr marL="461963" lvl="2" indent="-233363">
              <a:buFont typeface="Wingdings" pitchFamily="2" charset="2"/>
              <a:buChar char="§"/>
              <a:defRPr/>
            </a:pPr>
            <a:r>
              <a:rPr lang="en-US" sz="1800" i="1" dirty="0"/>
              <a:t>Secure Browser Installation Manual</a:t>
            </a:r>
          </a:p>
          <a:p>
            <a:pPr marL="461963" lvl="2" indent="-233363">
              <a:buFont typeface="Wingdings" pitchFamily="2" charset="2"/>
              <a:buChar char="§"/>
              <a:defRPr/>
            </a:pPr>
            <a:r>
              <a:rPr lang="en-US" sz="1800" i="1" dirty="0"/>
              <a:t>TA User Guide</a:t>
            </a:r>
          </a:p>
          <a:p>
            <a:pPr marL="461963" lvl="2" indent="-233363">
              <a:buFont typeface="Wingdings" pitchFamily="2" charset="2"/>
              <a:buChar char="§"/>
              <a:defRPr/>
            </a:pPr>
            <a:r>
              <a:rPr lang="en-US" sz="1800" i="1" dirty="0"/>
              <a:t>Test Administration Manual</a:t>
            </a:r>
          </a:p>
          <a:p>
            <a:pPr marL="228600" lvl="1" indent="-228600">
              <a:buFont typeface="Wingdings" pitchFamily="2" charset="2"/>
              <a:buChar char="§"/>
              <a:defRPr/>
            </a:pPr>
            <a:r>
              <a:rPr lang="en-US" sz="2400" dirty="0"/>
              <a:t>HSAP Help Desk</a:t>
            </a:r>
          </a:p>
          <a:p>
            <a:pPr marL="514350" lvl="2" indent="-285750">
              <a:buFont typeface="Wingdings" panose="05000000000000000000" pitchFamily="2" charset="2"/>
              <a:buChar char="§"/>
              <a:defRPr/>
            </a:pPr>
            <a:r>
              <a:rPr lang="en-US" sz="1800" dirty="0"/>
              <a:t>1-866-648-3712</a:t>
            </a:r>
          </a:p>
          <a:p>
            <a:pPr marL="514350" lvl="2" indent="-285750">
              <a:buFont typeface="Wingdings" panose="05000000000000000000" pitchFamily="2" charset="2"/>
              <a:buChar char="§"/>
              <a:defRPr/>
            </a:pPr>
            <a:r>
              <a:rPr lang="en-US" sz="1800" dirty="0"/>
              <a:t>hsahelpdesk.@air.org</a:t>
            </a:r>
          </a:p>
          <a:p>
            <a:pPr eaLnBrk="1" fontAlgn="auto" hangingPunct="1">
              <a:buFont typeface="Arial" panose="020B0604020202020204" pitchFamily="34" charset="0"/>
              <a:buChar char="•"/>
              <a:defRPr/>
            </a:pPr>
            <a:endParaRPr lang="en-US" dirty="0">
              <a:solidFill>
                <a:srgbClr val="FF0000"/>
              </a:solidFill>
            </a:endParaRPr>
          </a:p>
        </p:txBody>
      </p:sp>
      <p:sp>
        <p:nvSpPr>
          <p:cNvPr id="2" name="Title 1"/>
          <p:cNvSpPr>
            <a:spLocks noGrp="1"/>
          </p:cNvSpPr>
          <p:nvPr>
            <p:ph type="title"/>
          </p:nvPr>
        </p:nvSpPr>
        <p:spPr/>
        <p:txBody>
          <a:bodyPr>
            <a:normAutofit/>
          </a:bodyPr>
          <a:lstStyle/>
          <a:p>
            <a:r>
              <a:rPr lang="en-US" sz="5400" b="1" dirty="0"/>
              <a:t>Thank You!</a:t>
            </a:r>
          </a:p>
        </p:txBody>
      </p:sp>
      <p:sp>
        <p:nvSpPr>
          <p:cNvPr id="4" name="Slide Number Placeholder 3"/>
          <p:cNvSpPr>
            <a:spLocks noGrp="1"/>
          </p:cNvSpPr>
          <p:nvPr>
            <p:ph type="sldNum" sz="quarter" idx="10"/>
          </p:nvPr>
        </p:nvSpPr>
        <p:spPr>
          <a:xfrm>
            <a:off x="11741903" y="6507316"/>
            <a:ext cx="141064" cy="153888"/>
          </a:xfrm>
        </p:spPr>
        <p:txBody>
          <a:bodyPr/>
          <a:lstStyle/>
          <a:p>
            <a:pPr algn="r"/>
            <a:fld id="{F3477EC8-074D-41C4-94AE-E9EA7CEEA348}" type="slidenum">
              <a:rPr lang="en-US" smtClean="0"/>
              <a:pPr algn="r"/>
              <a:t>67</a:t>
            </a:fld>
            <a:endParaRPr lang="en-US" dirty="0"/>
          </a:p>
        </p:txBody>
      </p:sp>
    </p:spTree>
    <p:extLst>
      <p:ext uri="{BB962C8B-B14F-4D97-AF65-F5344CB8AC3E}">
        <p14:creationId xmlns:p14="http://schemas.microsoft.com/office/powerpoint/2010/main" val="389445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799" y="1311965"/>
            <a:ext cx="10966449" cy="4521241"/>
          </a:xfrm>
        </p:spPr>
        <p:txBody>
          <a:bodyPr/>
          <a:lstStyle/>
          <a:p>
            <a:pPr marL="0" indent="0">
              <a:buNone/>
            </a:pPr>
            <a:r>
              <a:rPr lang="en-US" sz="2800" b="1" dirty="0"/>
              <a:t>Refreshable Braille Display (RBD)</a:t>
            </a:r>
          </a:p>
          <a:p>
            <a:pPr marL="237744" indent="-237744"/>
            <a:r>
              <a:rPr lang="en-US" dirty="0"/>
              <a:t>A device for displaying braille characters, usually by means of </a:t>
            </a:r>
            <a:br>
              <a:rPr lang="en-US" dirty="0"/>
            </a:br>
            <a:r>
              <a:rPr lang="en-US" dirty="0"/>
              <a:t>round-tipped pins raised through holes in a flat surface. </a:t>
            </a:r>
          </a:p>
          <a:p>
            <a:pPr marL="237744" indent="-237744"/>
            <a:r>
              <a:rPr lang="en-US" dirty="0"/>
              <a:t>RBDs allow users who cannot see a computer monitor to read text output.</a:t>
            </a:r>
          </a:p>
          <a:p>
            <a:pPr marL="237744" indent="-237744"/>
            <a:r>
              <a:rPr lang="en-US" dirty="0"/>
              <a:t>This device is supported but not required for online testing. RBDs cannot display images.</a:t>
            </a:r>
          </a:p>
          <a:p>
            <a:pPr marL="237744" indent="-237744"/>
            <a:r>
              <a:rPr lang="en-US" dirty="0"/>
              <a:t>AIR recommends using an RBD that has at least 40 cells, such as the        ALVA USB 640, but RBDs with fewer cells may also be used.</a:t>
            </a:r>
          </a:p>
        </p:txBody>
      </p:sp>
      <p:sp>
        <p:nvSpPr>
          <p:cNvPr id="4" name="Title 3"/>
          <p:cNvSpPr>
            <a:spLocks noGrp="1"/>
          </p:cNvSpPr>
          <p:nvPr>
            <p:ph type="title"/>
          </p:nvPr>
        </p:nvSpPr>
        <p:spPr/>
        <p:txBody>
          <a:bodyPr/>
          <a:lstStyle/>
          <a:p>
            <a:r>
              <a:rPr lang="en-US" dirty="0"/>
              <a:t>Technology for Testing with Braille</a:t>
            </a:r>
          </a:p>
        </p:txBody>
      </p:sp>
      <p:sp>
        <p:nvSpPr>
          <p:cNvPr id="5" name="Slide Number Placeholder 4"/>
          <p:cNvSpPr>
            <a:spLocks noGrp="1"/>
          </p:cNvSpPr>
          <p:nvPr>
            <p:ph type="sldNum" sz="quarter" idx="11"/>
          </p:nvPr>
        </p:nvSpPr>
        <p:spPr>
          <a:xfrm>
            <a:off x="11812435" y="6507316"/>
            <a:ext cx="70532" cy="153888"/>
          </a:xfrm>
        </p:spPr>
        <p:txBody>
          <a:bodyPr/>
          <a:lstStyle/>
          <a:p>
            <a:pPr algn="r"/>
            <a:fld id="{F3477EC8-074D-41C4-94AE-E9EA7CEEA348}" type="slidenum">
              <a:rPr lang="en-US" smtClean="0"/>
              <a:pPr algn="r"/>
              <a:t>7</a:t>
            </a:fld>
            <a:endParaRPr lang="en-US" dirty="0"/>
          </a:p>
        </p:txBody>
      </p:sp>
      <p:pic>
        <p:nvPicPr>
          <p:cNvPr id="7" name="Picture 6"/>
          <p:cNvPicPr>
            <a:picLocks noChangeAspect="1"/>
          </p:cNvPicPr>
          <p:nvPr/>
        </p:nvPicPr>
        <p:blipFill rotWithShape="1">
          <a:blip r:embed="rId3"/>
          <a:srcRect t="29033" b="29032"/>
          <a:stretch/>
        </p:blipFill>
        <p:spPr>
          <a:xfrm>
            <a:off x="3340758" y="4554965"/>
            <a:ext cx="5510483" cy="1540565"/>
          </a:xfrm>
          <a:prstGeom prst="rect">
            <a:avLst/>
          </a:prstGeom>
        </p:spPr>
      </p:pic>
    </p:spTree>
    <p:extLst>
      <p:ext uri="{BB962C8B-B14F-4D97-AF65-F5344CB8AC3E}">
        <p14:creationId xmlns:p14="http://schemas.microsoft.com/office/powerpoint/2010/main" val="399140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5617" y="1371600"/>
            <a:ext cx="5267022" cy="3852006"/>
          </a:xfrm>
        </p:spPr>
        <p:txBody>
          <a:bodyPr/>
          <a:lstStyle/>
          <a:p>
            <a:pPr marL="0" indent="0">
              <a:buNone/>
            </a:pPr>
            <a:r>
              <a:rPr lang="en-US" sz="2800" b="1" dirty="0"/>
              <a:t>Student Computers</a:t>
            </a:r>
          </a:p>
          <a:p>
            <a:r>
              <a:rPr lang="en-US" sz="2800" dirty="0"/>
              <a:t>Windows 10</a:t>
            </a:r>
          </a:p>
          <a:p>
            <a:r>
              <a:rPr lang="en-US" sz="2800" dirty="0"/>
              <a:t>Windows 8.0 – 8.1</a:t>
            </a:r>
          </a:p>
          <a:p>
            <a:r>
              <a:rPr lang="en-US" sz="2800" dirty="0"/>
              <a:t>Windows 7 SP1</a:t>
            </a:r>
          </a:p>
          <a:p>
            <a:endParaRPr lang="en-US" dirty="0"/>
          </a:p>
        </p:txBody>
      </p:sp>
      <p:sp>
        <p:nvSpPr>
          <p:cNvPr id="3" name="Content Placeholder 2"/>
          <p:cNvSpPr>
            <a:spLocks noGrp="1"/>
          </p:cNvSpPr>
          <p:nvPr>
            <p:ph idx="10"/>
          </p:nvPr>
        </p:nvSpPr>
        <p:spPr/>
        <p:txBody>
          <a:bodyPr/>
          <a:lstStyle/>
          <a:p>
            <a:pPr marL="0" indent="0">
              <a:buNone/>
            </a:pPr>
            <a:r>
              <a:rPr lang="en-US" sz="2800" b="1" dirty="0"/>
              <a:t>Test Administrator Computers</a:t>
            </a:r>
          </a:p>
          <a:p>
            <a:r>
              <a:rPr lang="en-US" sz="2800" dirty="0"/>
              <a:t>Windows 10</a:t>
            </a:r>
          </a:p>
          <a:p>
            <a:r>
              <a:rPr lang="en-US" sz="2800" dirty="0"/>
              <a:t>Windows 8.0 – 8.1</a:t>
            </a:r>
          </a:p>
          <a:p>
            <a:r>
              <a:rPr lang="en-US" sz="2800" dirty="0"/>
              <a:t>Windows 7 SP1</a:t>
            </a:r>
          </a:p>
        </p:txBody>
      </p:sp>
      <p:sp>
        <p:nvSpPr>
          <p:cNvPr id="4" name="Title 3"/>
          <p:cNvSpPr>
            <a:spLocks noGrp="1"/>
          </p:cNvSpPr>
          <p:nvPr>
            <p:ph type="title"/>
          </p:nvPr>
        </p:nvSpPr>
        <p:spPr/>
        <p:txBody>
          <a:bodyPr/>
          <a:lstStyle/>
          <a:p>
            <a:r>
              <a:rPr lang="en-US" dirty="0"/>
              <a:t>Supported Operating Systems</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8</a:t>
            </a:fld>
            <a:endParaRPr lang="en-US" dirty="0"/>
          </a:p>
        </p:txBody>
      </p:sp>
      <p:pic>
        <p:nvPicPr>
          <p:cNvPr id="1026" name="Picture 2" descr="Image result for windows 7 logo">
            <a:extLst>
              <a:ext uri="{FF2B5EF4-FFF2-40B4-BE49-F238E27FC236}">
                <a16:creationId xmlns:a16="http://schemas.microsoft.com/office/drawing/2014/main" id="{ABD44E5B-9FC6-4B08-A481-B245981B7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353"/>
          <a:stretch/>
        </p:blipFill>
        <p:spPr bwMode="auto">
          <a:xfrm>
            <a:off x="3497636" y="4273488"/>
            <a:ext cx="1577326"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ndows 8 logo">
            <a:extLst>
              <a:ext uri="{FF2B5EF4-FFF2-40B4-BE49-F238E27FC236}">
                <a16:creationId xmlns:a16="http://schemas.microsoft.com/office/drawing/2014/main" id="{1F21D0F3-9180-430B-B857-00123B328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581" y="4273488"/>
            <a:ext cx="1389534"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79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33363" lvl="1" indent="-233363"/>
            <a:r>
              <a:rPr lang="en-US" sz="2800" dirty="0"/>
              <a:t>Install the following embossing software on machines to be used by the Test Administrator (TA)</a:t>
            </a:r>
          </a:p>
          <a:p>
            <a:pPr marL="511175" lvl="1" indent="-279400">
              <a:buFont typeface="Courier New" panose="02070309020205020404" pitchFamily="49" charset="0"/>
              <a:buChar char="o"/>
            </a:pPr>
            <a:r>
              <a:rPr lang="en-US" sz="2400" dirty="0">
                <a:hlinkClick r:id="rId3"/>
              </a:rPr>
              <a:t>ViewPlus Desktop Embosser Driver</a:t>
            </a:r>
            <a:r>
              <a:rPr lang="en-US" sz="2400" dirty="0"/>
              <a:t> used to emboss PRN files </a:t>
            </a:r>
            <a:r>
              <a:rPr lang="en-US" sz="2400" dirty="0">
                <a:solidFill>
                  <a:srgbClr val="FF0000"/>
                </a:solidFill>
              </a:rPr>
              <a:t>(required)</a:t>
            </a:r>
            <a:endParaRPr lang="en-US" sz="2400" dirty="0">
              <a:solidFill>
                <a:srgbClr val="FF0000"/>
              </a:solidFill>
              <a:hlinkClick r:id="rId4"/>
            </a:endParaRPr>
          </a:p>
          <a:p>
            <a:pPr marL="511175" lvl="1" indent="-279400">
              <a:buFont typeface="Courier New" panose="02070309020205020404" pitchFamily="49" charset="0"/>
              <a:buChar char="o"/>
            </a:pPr>
            <a:r>
              <a:rPr lang="en-US" sz="2400" dirty="0">
                <a:hlinkClick r:id="rId4"/>
              </a:rPr>
              <a:t>Duxbury Braille Translator</a:t>
            </a:r>
            <a:r>
              <a:rPr lang="en-US" sz="2400" dirty="0"/>
              <a:t> (version 11.1, 11.2, 11.3, 12.1, 12.2) used to emboss BRF files </a:t>
            </a:r>
            <a:r>
              <a:rPr lang="en-US" sz="2400" dirty="0">
                <a:solidFill>
                  <a:srgbClr val="FF0000"/>
                </a:solidFill>
              </a:rPr>
              <a:t>(required)</a:t>
            </a:r>
          </a:p>
          <a:p>
            <a:pPr marL="511175" lvl="1" indent="-279400">
              <a:buFont typeface="Courier New" panose="02070309020205020404" pitchFamily="49" charset="0"/>
              <a:buChar char="o"/>
            </a:pPr>
            <a:r>
              <a:rPr lang="en-US" sz="2400" dirty="0">
                <a:hlinkClick r:id="rId5"/>
              </a:rPr>
              <a:t>ViewPlus Tiger Software Suite</a:t>
            </a:r>
            <a:r>
              <a:rPr lang="en-US" sz="2400" dirty="0"/>
              <a:t> </a:t>
            </a:r>
            <a:r>
              <a:rPr lang="en-US" sz="2400" dirty="0">
                <a:solidFill>
                  <a:srgbClr val="FF0000"/>
                </a:solidFill>
              </a:rPr>
              <a:t>(optional)</a:t>
            </a:r>
          </a:p>
          <a:p>
            <a:pPr marL="233363" lvl="1" indent="-233363"/>
            <a:r>
              <a:rPr lang="en-US" sz="2800" dirty="0"/>
              <a:t>Configure PRN emboss settings in ViewPlus Tiger Viewer</a:t>
            </a:r>
          </a:p>
          <a:p>
            <a:pPr marL="233363" lvl="1" indent="-233363"/>
            <a:r>
              <a:rPr lang="en-US" sz="2800" dirty="0"/>
              <a:t>Configure BRF emboss settings with Duxbury Braille Translator software</a:t>
            </a:r>
          </a:p>
        </p:txBody>
      </p:sp>
      <p:sp>
        <p:nvSpPr>
          <p:cNvPr id="3" name="Title 2"/>
          <p:cNvSpPr>
            <a:spLocks noGrp="1"/>
          </p:cNvSpPr>
          <p:nvPr>
            <p:ph type="title"/>
          </p:nvPr>
        </p:nvSpPr>
        <p:spPr/>
        <p:txBody>
          <a:bodyPr>
            <a:normAutofit/>
          </a:bodyPr>
          <a:lstStyle/>
          <a:p>
            <a:r>
              <a:rPr lang="en-US" sz="4300" dirty="0"/>
              <a:t>Test Administrator Software Configuration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9</a:t>
            </a:fld>
            <a:endParaRPr lang="en-US" dirty="0"/>
          </a:p>
        </p:txBody>
      </p:sp>
    </p:spTree>
    <p:extLst>
      <p:ext uri="{BB962C8B-B14F-4D97-AF65-F5344CB8AC3E}">
        <p14:creationId xmlns:p14="http://schemas.microsoft.com/office/powerpoint/2010/main" val="257289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IR_PowerPoint_Template_082814-1">
  <a:themeElements>
    <a:clrScheme name="Delta Cost">
      <a:dk1>
        <a:sysClr val="windowText" lastClr="000000"/>
      </a:dk1>
      <a:lt1>
        <a:sysClr val="window" lastClr="FFFFFF"/>
      </a:lt1>
      <a:dk2>
        <a:srgbClr val="2F68A4"/>
      </a:dk2>
      <a:lt2>
        <a:srgbClr val="E9E9E9"/>
      </a:lt2>
      <a:accent1>
        <a:srgbClr val="2668A4"/>
      </a:accent1>
      <a:accent2>
        <a:srgbClr val="6EA256"/>
      </a:accent2>
      <a:accent3>
        <a:srgbClr val="C0504D"/>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2550</TotalTime>
  <Words>11641</Words>
  <Application>Microsoft Office PowerPoint</Application>
  <PresentationFormat>Widescreen</PresentationFormat>
  <Paragraphs>847</Paragraphs>
  <Slides>67</Slides>
  <Notes>67</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Arial</vt:lpstr>
      <vt:lpstr>Arial Narrow</vt:lpstr>
      <vt:lpstr>Calibri</vt:lpstr>
      <vt:lpstr>Calibri Light</vt:lpstr>
      <vt:lpstr>Consolas</vt:lpstr>
      <vt:lpstr>Courier New</vt:lpstr>
      <vt:lpstr>Franklin Gothic Book</vt:lpstr>
      <vt:lpstr>Franklin Gothic Demi</vt:lpstr>
      <vt:lpstr>FranklinGothic</vt:lpstr>
      <vt:lpstr>Symbol</vt:lpstr>
      <vt:lpstr>Wingdings</vt:lpstr>
      <vt:lpstr>Wingdings 2</vt:lpstr>
      <vt:lpstr>AIR_PowerPoint_Template_082814-1</vt:lpstr>
      <vt:lpstr>Basic</vt:lpstr>
      <vt:lpstr>Testing with Braille </vt:lpstr>
      <vt:lpstr>Objectives</vt:lpstr>
      <vt:lpstr>Overview of Braille Testing</vt:lpstr>
      <vt:lpstr>Overview of Braille Testing</vt:lpstr>
      <vt:lpstr>Technology for Testing with Braille</vt:lpstr>
      <vt:lpstr>Technology for Testing with Braille</vt:lpstr>
      <vt:lpstr>Technology for Testing with Braille</vt:lpstr>
      <vt:lpstr>Supported Operating Systems</vt:lpstr>
      <vt:lpstr>Test Administrator Software Configuration</vt:lpstr>
      <vt:lpstr>TA Software Configuration: ViewPlus Desktop Driver</vt:lpstr>
      <vt:lpstr>TA Software Configuration: ViewPlus Desktop Driver</vt:lpstr>
      <vt:lpstr>TA Software Configuration: ViewPlus Desktop Driver</vt:lpstr>
      <vt:lpstr>TA Software Configuration: ViewPlus Desktop Driver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Video Walkthrough: Configuring Duxbury Braille Translator</vt:lpstr>
      <vt:lpstr>Student Software Configuration</vt:lpstr>
      <vt:lpstr>Student Software Configuration</vt:lpstr>
      <vt:lpstr>Configure JAWS to Recognize the Secure Browser</vt:lpstr>
      <vt:lpstr>Video Walkthrough: Configuring JAWS to Recognize the Secure Browser</vt:lpstr>
      <vt:lpstr>Apply JAWS Settings for Contracted or Uncontracted Braille</vt:lpstr>
      <vt:lpstr>Apply JAWS Settings for Contracted or Uncontracted Braille</vt:lpstr>
      <vt:lpstr>Configure JAWS to Speak “Dollars” ($)</vt:lpstr>
      <vt:lpstr>Video Walkthrough: Applying JAWS Settings</vt:lpstr>
      <vt:lpstr>Create a Test Session</vt:lpstr>
      <vt:lpstr>Prepare Student Testing Devices</vt:lpstr>
      <vt:lpstr>Approving Student Entry</vt:lpstr>
      <vt:lpstr>Denying Student Entry</vt:lpstr>
      <vt:lpstr>Monitoring Student Status</vt:lpstr>
      <vt:lpstr>Emboss on Request</vt:lpstr>
      <vt:lpstr>Emboss on Request</vt:lpstr>
      <vt:lpstr>Emboss on Request</vt:lpstr>
      <vt:lpstr>Emboss on Request – PRN</vt:lpstr>
      <vt:lpstr>Emboss on Request – BRF</vt:lpstr>
      <vt:lpstr>Emboss on Request – BRF</vt:lpstr>
      <vt:lpstr>Deleting Test-Related Files</vt:lpstr>
      <vt:lpstr>TA Interface: Approved Requests</vt:lpstr>
      <vt:lpstr>Printing Test Session Information</vt:lpstr>
      <vt:lpstr>JAWS Keyboard Commands</vt:lpstr>
      <vt:lpstr>Navigating Student Sign-in</vt:lpstr>
      <vt:lpstr>Login Errors</vt:lpstr>
      <vt:lpstr>Navigating Student Sign-in</vt:lpstr>
      <vt:lpstr>Test Selection</vt:lpstr>
      <vt:lpstr>Login Confirmation</vt:lpstr>
      <vt:lpstr>Instructions and Help</vt:lpstr>
      <vt:lpstr>Test Elements</vt:lpstr>
      <vt:lpstr>Opening Context Menus</vt:lpstr>
      <vt:lpstr>Responding to Questions: Multiple Choice and Multi-Select</vt:lpstr>
      <vt:lpstr>Responding to Questions: Hot-Text</vt:lpstr>
      <vt:lpstr>Responding to Questions: Edit Task</vt:lpstr>
      <vt:lpstr>Responding to Questions: Edit Task</vt:lpstr>
      <vt:lpstr>Responding to Questions: Text Response</vt:lpstr>
      <vt:lpstr>Responding to Questions: Equation</vt:lpstr>
      <vt:lpstr>Responding to Questions: Table-Match</vt:lpstr>
      <vt:lpstr>Test Pause</vt:lpstr>
      <vt:lpstr>Test Pause Rules</vt:lpstr>
      <vt:lpstr>Test Timeout</vt:lpstr>
      <vt:lpstr>Pausing Sessions</vt:lpstr>
      <vt:lpstr>Test End</vt:lpstr>
      <vt:lpstr>Test End</vt:lpstr>
      <vt:lpstr>Stopping Sessions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with Braille</dc:title>
  <dc:creator>Boyd, Brittany</dc:creator>
  <cp:lastModifiedBy>Clouse, Jennifer</cp:lastModifiedBy>
  <cp:revision>110</cp:revision>
  <dcterms:created xsi:type="dcterms:W3CDTF">2018-08-22T18:00:22Z</dcterms:created>
  <dcterms:modified xsi:type="dcterms:W3CDTF">2019-02-26T23:30:07Z</dcterms:modified>
</cp:coreProperties>
</file>