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69"/>
  </p:notesMasterIdLst>
  <p:handoutMasterIdLst>
    <p:handoutMasterId r:id="rId70"/>
  </p:handoutMasterIdLst>
  <p:sldIdLst>
    <p:sldId id="294" r:id="rId5"/>
    <p:sldId id="259" r:id="rId6"/>
    <p:sldId id="363" r:id="rId7"/>
    <p:sldId id="447" r:id="rId8"/>
    <p:sldId id="499" r:id="rId9"/>
    <p:sldId id="443" r:id="rId10"/>
    <p:sldId id="502" r:id="rId11"/>
    <p:sldId id="500" r:id="rId12"/>
    <p:sldId id="449" r:id="rId13"/>
    <p:sldId id="503" r:id="rId14"/>
    <p:sldId id="445" r:id="rId15"/>
    <p:sldId id="442" r:id="rId16"/>
    <p:sldId id="504" r:id="rId17"/>
    <p:sldId id="505" r:id="rId18"/>
    <p:sldId id="498" r:id="rId19"/>
    <p:sldId id="495" r:id="rId20"/>
    <p:sldId id="497" r:id="rId21"/>
    <p:sldId id="278" r:id="rId22"/>
    <p:sldId id="279" r:id="rId23"/>
    <p:sldId id="506" r:id="rId24"/>
    <p:sldId id="507" r:id="rId25"/>
    <p:sldId id="496" r:id="rId26"/>
    <p:sldId id="456" r:id="rId27"/>
    <p:sldId id="457" r:id="rId28"/>
    <p:sldId id="458" r:id="rId29"/>
    <p:sldId id="462" r:id="rId30"/>
    <p:sldId id="480" r:id="rId31"/>
    <p:sldId id="508" r:id="rId32"/>
    <p:sldId id="509" r:id="rId33"/>
    <p:sldId id="483" r:id="rId34"/>
    <p:sldId id="485" r:id="rId35"/>
    <p:sldId id="263" r:id="rId36"/>
    <p:sldId id="268" r:id="rId37"/>
    <p:sldId id="269" r:id="rId38"/>
    <p:sldId id="270" r:id="rId39"/>
    <p:sldId id="271" r:id="rId40"/>
    <p:sldId id="272" r:id="rId41"/>
    <p:sldId id="501" r:id="rId42"/>
    <p:sldId id="465" r:id="rId43"/>
    <p:sldId id="466" r:id="rId44"/>
    <p:sldId id="467" r:id="rId45"/>
    <p:sldId id="510" r:id="rId46"/>
    <p:sldId id="511" r:id="rId47"/>
    <p:sldId id="275" r:id="rId48"/>
    <p:sldId id="468" r:id="rId49"/>
    <p:sldId id="469" r:id="rId50"/>
    <p:sldId id="470" r:id="rId51"/>
    <p:sldId id="475" r:id="rId52"/>
    <p:sldId id="477" r:id="rId53"/>
    <p:sldId id="471" r:id="rId54"/>
    <p:sldId id="472" r:id="rId55"/>
    <p:sldId id="473" r:id="rId56"/>
    <p:sldId id="512" r:id="rId57"/>
    <p:sldId id="474" r:id="rId58"/>
    <p:sldId id="459" r:id="rId59"/>
    <p:sldId id="493" r:id="rId60"/>
    <p:sldId id="494" r:id="rId61"/>
    <p:sldId id="460" r:id="rId62"/>
    <p:sldId id="281" r:id="rId63"/>
    <p:sldId id="282" r:id="rId64"/>
    <p:sldId id="479" r:id="rId65"/>
    <p:sldId id="283" r:id="rId66"/>
    <p:sldId id="481" r:id="rId67"/>
    <p:sldId id="389" r:id="rId68"/>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rpose/Objectives" id="{DC451846-FC81-479C-B6C7-C159C4C3A60C}">
          <p14:sldIdLst>
            <p14:sldId id="294"/>
            <p14:sldId id="259"/>
            <p14:sldId id="363"/>
          </p14:sldIdLst>
        </p14:section>
        <p14:section name="Dashboard Layouts" id="{3B4CA860-FF5D-49B5-87DB-A9AE0375C063}">
          <p14:sldIdLst>
            <p14:sldId id="447"/>
            <p14:sldId id="499"/>
          </p14:sldIdLst>
        </p14:section>
        <p14:section name="Dashboard Features" id="{CF879C95-726E-49C1-9AC7-D90A166AD8F5}">
          <p14:sldIdLst>
            <p14:sldId id="443"/>
            <p14:sldId id="502"/>
            <p14:sldId id="500"/>
            <p14:sldId id="449"/>
            <p14:sldId id="503"/>
            <p14:sldId id="445"/>
          </p14:sldIdLst>
        </p14:section>
        <p14:section name="Navigate Test Pages (Summatives)" id="{EA4FABAF-6723-4499-A30C-77553EADEAEB}">
          <p14:sldIdLst>
            <p14:sldId id="442"/>
            <p14:sldId id="504"/>
            <p14:sldId id="505"/>
            <p14:sldId id="498"/>
            <p14:sldId id="495"/>
            <p14:sldId id="497"/>
            <p14:sldId id="278"/>
            <p14:sldId id="279"/>
            <p14:sldId id="506"/>
            <p14:sldId id="507"/>
            <p14:sldId id="496"/>
            <p14:sldId id="456"/>
            <p14:sldId id="457"/>
            <p14:sldId id="458"/>
          </p14:sldIdLst>
        </p14:section>
        <p14:section name="Setting Up Reports" id="{DE49080C-F03B-4CD0-9229-6428E714ECA1}">
          <p14:sldIdLst>
            <p14:sldId id="462"/>
            <p14:sldId id="480"/>
            <p14:sldId id="508"/>
            <p14:sldId id="509"/>
            <p14:sldId id="483"/>
            <p14:sldId id="485"/>
            <p14:sldId id="263"/>
            <p14:sldId id="268"/>
            <p14:sldId id="269"/>
            <p14:sldId id="270"/>
          </p14:sldIdLst>
        </p14:section>
        <p14:section name="Interims &amp; Item Analysis" id="{BC187D4B-2041-413E-91F1-ECD3377A0483}">
          <p14:sldIdLst>
            <p14:sldId id="271"/>
            <p14:sldId id="272"/>
            <p14:sldId id="501"/>
            <p14:sldId id="465"/>
            <p14:sldId id="466"/>
            <p14:sldId id="467"/>
            <p14:sldId id="510"/>
            <p14:sldId id="511"/>
            <p14:sldId id="275"/>
            <p14:sldId id="468"/>
            <p14:sldId id="469"/>
            <p14:sldId id="470"/>
            <p14:sldId id="475"/>
            <p14:sldId id="477"/>
            <p14:sldId id="471"/>
            <p14:sldId id="472"/>
            <p14:sldId id="473"/>
            <p14:sldId id="512"/>
            <p14:sldId id="474"/>
          </p14:sldIdLst>
        </p14:section>
        <p14:section name="Student Report; ISR; SDF" id="{DC68640F-269B-44D8-9293-3D076E9F7B24}">
          <p14:sldIdLst>
            <p14:sldId id="459"/>
            <p14:sldId id="493"/>
            <p14:sldId id="494"/>
            <p14:sldId id="460"/>
          </p14:sldIdLst>
        </p14:section>
        <p14:section name="Print &amp; Export" id="{77A2621E-FED4-46E2-98CD-71EACE77F0A9}">
          <p14:sldIdLst>
            <p14:sldId id="281"/>
            <p14:sldId id="282"/>
            <p14:sldId id="479"/>
            <p14:sldId id="283"/>
            <p14:sldId id="481"/>
          </p14:sldIdLst>
        </p14:section>
        <p14:section name="Thank You" id="{293D6345-61BC-40F6-899E-CEF862AE632D}">
          <p14:sldIdLst>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87C"/>
    <a:srgbClr val="FFFFFF"/>
    <a:srgbClr val="505A08"/>
    <a:srgbClr val="2C9ED9"/>
    <a:srgbClr val="C6E7F7"/>
    <a:srgbClr val="26ABE1"/>
    <a:srgbClr val="319EFF"/>
    <a:srgbClr val="B9BBBE"/>
    <a:srgbClr val="A8CF91"/>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6" autoAdjust="0"/>
    <p:restoredTop sz="77438" autoAdjust="0"/>
  </p:normalViewPr>
  <p:slideViewPr>
    <p:cSldViewPr snapToGrid="0">
      <p:cViewPr varScale="1">
        <p:scale>
          <a:sx n="88" d="100"/>
          <a:sy n="88" d="100"/>
        </p:scale>
        <p:origin x="1356" y="90"/>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pixabay.com/en/man-user-profile-person-icon-42934/" TargetMode="External"/><Relationship Id="rId1" Type="http://schemas.openxmlformats.org/officeDocument/2006/relationships/image" Target="../media/image23.png"/><Relationship Id="rId4" Type="http://schemas.openxmlformats.org/officeDocument/2006/relationships/hyperlink" Target="http://www.embarcados.com.br/metodologias-ageis-o-daily-meetin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pixabay.com/en/man-user-profile-person-icon-42934/" TargetMode="External"/><Relationship Id="rId1" Type="http://schemas.openxmlformats.org/officeDocument/2006/relationships/image" Target="../media/image23.png"/><Relationship Id="rId4" Type="http://schemas.openxmlformats.org/officeDocument/2006/relationships/hyperlink" Target="http://www.embarcados.com.br/metodologias-ageis-o-daily-meeti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662D8-1B08-4A18-A821-9E50623C8AFB}"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6FF3384F-A3EA-425D-8B40-860D1081AEE9}">
      <dgm:prSet phldrT="[Text]"/>
      <dgm:spPr/>
      <dgm:t>
        <a:bodyPr/>
        <a:lstStyle/>
        <a:p>
          <a:pPr algn="l"/>
          <a:r>
            <a:rPr lang="en-US" u="sng" dirty="0"/>
            <a:t>Reporting Periods Available</a:t>
          </a:r>
        </a:p>
        <a:p>
          <a:pPr algn="l"/>
          <a:r>
            <a:rPr lang="en-US" dirty="0"/>
            <a:t>Results from current and previous school years (This is the default report; filter to reduce results)</a:t>
          </a:r>
        </a:p>
        <a:p>
          <a:pPr algn="l"/>
          <a:r>
            <a:rPr lang="en-US" dirty="0"/>
            <a:t>Results from the current school year</a:t>
          </a:r>
        </a:p>
      </dgm:t>
    </dgm:pt>
    <dgm:pt modelId="{4B1DE7A3-5E79-4F37-AD4D-DE68D79886D6}" type="parTrans" cxnId="{ABE1FF66-6F90-4F08-A718-14760077A358}">
      <dgm:prSet/>
      <dgm:spPr/>
      <dgm:t>
        <a:bodyPr/>
        <a:lstStyle/>
        <a:p>
          <a:endParaRPr lang="en-US"/>
        </a:p>
      </dgm:t>
    </dgm:pt>
    <dgm:pt modelId="{104A237B-99B0-4B21-80AE-16CFC8A330B9}" type="sibTrans" cxnId="{ABE1FF66-6F90-4F08-A718-14760077A358}">
      <dgm:prSet/>
      <dgm:spPr/>
      <dgm:t>
        <a:bodyPr/>
        <a:lstStyle/>
        <a:p>
          <a:endParaRPr lang="en-US"/>
        </a:p>
      </dgm:t>
    </dgm:pt>
    <dgm:pt modelId="{FA4D4F74-8E0E-46B3-812D-421F9C2C44DB}">
      <dgm:prSet phldrT="[Text]"/>
      <dgm:spPr/>
      <dgm:t>
        <a:bodyPr/>
        <a:lstStyle/>
        <a:p>
          <a:pPr>
            <a:buNone/>
          </a:pPr>
          <a:r>
            <a:rPr lang="en-US" u="sng" dirty="0"/>
            <a:t>Individual Reports</a:t>
          </a:r>
        </a:p>
        <a:p>
          <a:pPr>
            <a:buNone/>
          </a:pPr>
          <a:r>
            <a:rPr lang="en-US" dirty="0"/>
            <a:t>Multiple instances of the same test (interims and benchmarks)</a:t>
          </a:r>
        </a:p>
        <a:p>
          <a:pPr>
            <a:buNone/>
          </a:pPr>
          <a:r>
            <a:rPr lang="en-US" dirty="0"/>
            <a:t>Related tests (typically related by standard and determined by school/complex administration)</a:t>
          </a:r>
        </a:p>
      </dgm:t>
    </dgm:pt>
    <dgm:pt modelId="{D5585940-6330-4C79-8F82-7F5B9C51A68E}" type="parTrans" cxnId="{DA384B2D-3F4C-44D1-9C10-FB39544B3014}">
      <dgm:prSet/>
      <dgm:spPr/>
      <dgm:t>
        <a:bodyPr/>
        <a:lstStyle/>
        <a:p>
          <a:endParaRPr lang="en-US"/>
        </a:p>
      </dgm:t>
    </dgm:pt>
    <dgm:pt modelId="{F27C9C2B-9001-49E8-94CA-5E090D051EB9}" type="sibTrans" cxnId="{DA384B2D-3F4C-44D1-9C10-FB39544B3014}">
      <dgm:prSet/>
      <dgm:spPr/>
      <dgm:t>
        <a:bodyPr/>
        <a:lstStyle/>
        <a:p>
          <a:endParaRPr lang="en-US"/>
        </a:p>
      </dgm:t>
    </dgm:pt>
    <dgm:pt modelId="{62EA2DF8-C2CF-4735-B999-1D5DD132936D}">
      <dgm:prSet phldrT="[Text]"/>
      <dgm:spPr/>
      <dgm:t>
        <a:bodyPr/>
        <a:lstStyle/>
        <a:p>
          <a:r>
            <a:rPr lang="en-US" u="sng" dirty="0"/>
            <a:t>Group Reports</a:t>
          </a:r>
        </a:p>
        <a:p>
          <a:r>
            <a:rPr lang="en-US" dirty="0"/>
            <a:t>Students who completed the same test, multiple times (interims, and benchmarks)</a:t>
          </a:r>
        </a:p>
        <a:p>
          <a:r>
            <a:rPr lang="en-US" dirty="0"/>
            <a:t>Students who completed related tests</a:t>
          </a:r>
        </a:p>
      </dgm:t>
    </dgm:pt>
    <dgm:pt modelId="{D9B2D57F-A09B-44E5-A847-3438A7F66F43}" type="parTrans" cxnId="{B17828B0-DAD3-4EAC-9B65-D3A9241513F8}">
      <dgm:prSet/>
      <dgm:spPr/>
      <dgm:t>
        <a:bodyPr/>
        <a:lstStyle/>
        <a:p>
          <a:endParaRPr lang="en-US"/>
        </a:p>
      </dgm:t>
    </dgm:pt>
    <dgm:pt modelId="{1D276DB2-B20B-4EDA-BF45-BB4013E493DC}" type="sibTrans" cxnId="{B17828B0-DAD3-4EAC-9B65-D3A9241513F8}">
      <dgm:prSet/>
      <dgm:spPr/>
      <dgm:t>
        <a:bodyPr/>
        <a:lstStyle/>
        <a:p>
          <a:endParaRPr lang="en-US"/>
        </a:p>
      </dgm:t>
    </dgm:pt>
    <dgm:pt modelId="{25F58EBB-737C-45FD-9934-025105D89433}" type="pres">
      <dgm:prSet presAssocID="{A01662D8-1B08-4A18-A821-9E50623C8AFB}" presName="layout" presStyleCnt="0">
        <dgm:presLayoutVars>
          <dgm:chMax/>
          <dgm:chPref/>
          <dgm:dir/>
          <dgm:animOne val="branch"/>
          <dgm:animLvl val="lvl"/>
          <dgm:resizeHandles/>
        </dgm:presLayoutVars>
      </dgm:prSet>
      <dgm:spPr/>
    </dgm:pt>
    <dgm:pt modelId="{754059A8-A0E1-4B68-B64B-B2BD59BBD676}" type="pres">
      <dgm:prSet presAssocID="{6FF3384F-A3EA-425D-8B40-860D1081AEE9}" presName="root" presStyleCnt="0">
        <dgm:presLayoutVars>
          <dgm:chMax/>
          <dgm:chPref val="4"/>
        </dgm:presLayoutVars>
      </dgm:prSet>
      <dgm:spPr/>
    </dgm:pt>
    <dgm:pt modelId="{FC985C3E-3831-418E-88F9-91DA3F51439C}" type="pres">
      <dgm:prSet presAssocID="{6FF3384F-A3EA-425D-8B40-860D1081AEE9}" presName="rootComposite" presStyleCnt="0">
        <dgm:presLayoutVars/>
      </dgm:prSet>
      <dgm:spPr/>
    </dgm:pt>
    <dgm:pt modelId="{88698FD1-A4F1-40B5-BD7F-720363B3EA08}" type="pres">
      <dgm:prSet presAssocID="{6FF3384F-A3EA-425D-8B40-860D1081AEE9}" presName="rootText" presStyleLbl="node0" presStyleIdx="0" presStyleCnt="1" custLinFactNeighborX="222" custLinFactNeighborY="-416">
        <dgm:presLayoutVars>
          <dgm:chMax/>
          <dgm:chPref val="4"/>
        </dgm:presLayoutVars>
      </dgm:prSet>
      <dgm:spPr/>
    </dgm:pt>
    <dgm:pt modelId="{5C3D07E1-5EF7-428E-914F-2045C23CD7BB}" type="pres">
      <dgm:prSet presAssocID="{6FF3384F-A3EA-425D-8B40-860D1081AEE9}" presName="childShape" presStyleCnt="0">
        <dgm:presLayoutVars>
          <dgm:chMax val="0"/>
          <dgm:chPref val="0"/>
        </dgm:presLayoutVars>
      </dgm:prSet>
      <dgm:spPr/>
    </dgm:pt>
    <dgm:pt modelId="{6B2CD604-71FC-4EA1-B08C-8C38C1BB783B}" type="pres">
      <dgm:prSet presAssocID="{FA4D4F74-8E0E-46B3-812D-421F9C2C44DB}" presName="childComposite" presStyleCnt="0">
        <dgm:presLayoutVars>
          <dgm:chMax val="0"/>
          <dgm:chPref val="0"/>
        </dgm:presLayoutVars>
      </dgm:prSet>
      <dgm:spPr/>
    </dgm:pt>
    <dgm:pt modelId="{1FD0D92A-FA71-4EA9-AF82-0851F794C633}" type="pres">
      <dgm:prSet presAssocID="{FA4D4F74-8E0E-46B3-812D-421F9C2C44DB}"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4000" r="-4000"/>
          </a:stretch>
        </a:blipFill>
      </dgm:spPr>
    </dgm:pt>
    <dgm:pt modelId="{86023997-16E3-4C73-B9EB-3A7FF9594EFE}" type="pres">
      <dgm:prSet presAssocID="{FA4D4F74-8E0E-46B3-812D-421F9C2C44DB}" presName="childText" presStyleLbl="lnNode1" presStyleIdx="0" presStyleCnt="2">
        <dgm:presLayoutVars>
          <dgm:chMax val="0"/>
          <dgm:chPref val="0"/>
          <dgm:bulletEnabled val="1"/>
        </dgm:presLayoutVars>
      </dgm:prSet>
      <dgm:spPr/>
    </dgm:pt>
    <dgm:pt modelId="{88199D91-451C-4C63-9A3A-2BBA179C8888}" type="pres">
      <dgm:prSet presAssocID="{62EA2DF8-C2CF-4735-B999-1D5DD132936D}" presName="childComposite" presStyleCnt="0">
        <dgm:presLayoutVars>
          <dgm:chMax val="0"/>
          <dgm:chPref val="0"/>
        </dgm:presLayoutVars>
      </dgm:prSet>
      <dgm:spPr/>
    </dgm:pt>
    <dgm:pt modelId="{E338898E-8C4B-477B-A574-AD26AD886AF0}" type="pres">
      <dgm:prSet presAssocID="{62EA2DF8-C2CF-4735-B999-1D5DD132936D}" presName="Image"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43894C0B-76A1-481C-9799-F0657AACEF6D}" type="pres">
      <dgm:prSet presAssocID="{62EA2DF8-C2CF-4735-B999-1D5DD132936D}" presName="childText" presStyleLbl="lnNode1" presStyleIdx="1" presStyleCnt="2" custLinFactNeighborX="0" custLinFactNeighborY="2106">
        <dgm:presLayoutVars>
          <dgm:chMax val="0"/>
          <dgm:chPref val="0"/>
          <dgm:bulletEnabled val="1"/>
        </dgm:presLayoutVars>
      </dgm:prSet>
      <dgm:spPr/>
    </dgm:pt>
  </dgm:ptLst>
  <dgm:cxnLst>
    <dgm:cxn modelId="{5426B001-3394-7C44-8FD7-F445FDBC1E06}" type="presOf" srcId="{62EA2DF8-C2CF-4735-B999-1D5DD132936D}" destId="{43894C0B-76A1-481C-9799-F0657AACEF6D}" srcOrd="0" destOrd="0" presId="urn:microsoft.com/office/officeart/2008/layout/PictureAccentList"/>
    <dgm:cxn modelId="{DA384B2D-3F4C-44D1-9C10-FB39544B3014}" srcId="{6FF3384F-A3EA-425D-8B40-860D1081AEE9}" destId="{FA4D4F74-8E0E-46B3-812D-421F9C2C44DB}" srcOrd="0" destOrd="0" parTransId="{D5585940-6330-4C79-8F82-7F5B9C51A68E}" sibTransId="{F27C9C2B-9001-49E8-94CA-5E090D051EB9}"/>
    <dgm:cxn modelId="{FED16E31-912C-405A-A7CB-E581F9BBF07B}" type="presOf" srcId="{A01662D8-1B08-4A18-A821-9E50623C8AFB}" destId="{25F58EBB-737C-45FD-9934-025105D89433}" srcOrd="0" destOrd="0" presId="urn:microsoft.com/office/officeart/2008/layout/PictureAccentList"/>
    <dgm:cxn modelId="{ABE1FF66-6F90-4F08-A718-14760077A358}" srcId="{A01662D8-1B08-4A18-A821-9E50623C8AFB}" destId="{6FF3384F-A3EA-425D-8B40-860D1081AEE9}" srcOrd="0" destOrd="0" parTransId="{4B1DE7A3-5E79-4F37-AD4D-DE68D79886D6}" sibTransId="{104A237B-99B0-4B21-80AE-16CFC8A330B9}"/>
    <dgm:cxn modelId="{7EC1C147-5025-3345-B948-541EE2B25FE4}" type="presOf" srcId="{FA4D4F74-8E0E-46B3-812D-421F9C2C44DB}" destId="{86023997-16E3-4C73-B9EB-3A7FF9594EFE}" srcOrd="0" destOrd="0" presId="urn:microsoft.com/office/officeart/2008/layout/PictureAccentList"/>
    <dgm:cxn modelId="{B29E3D69-1CAE-4663-8FEF-8E6F7A49D2F3}" type="presOf" srcId="{6FF3384F-A3EA-425D-8B40-860D1081AEE9}" destId="{88698FD1-A4F1-40B5-BD7F-720363B3EA08}" srcOrd="0" destOrd="0" presId="urn:microsoft.com/office/officeart/2008/layout/PictureAccentList"/>
    <dgm:cxn modelId="{B17828B0-DAD3-4EAC-9B65-D3A9241513F8}" srcId="{6FF3384F-A3EA-425D-8B40-860D1081AEE9}" destId="{62EA2DF8-C2CF-4735-B999-1D5DD132936D}" srcOrd="1" destOrd="0" parTransId="{D9B2D57F-A09B-44E5-A847-3438A7F66F43}" sibTransId="{1D276DB2-B20B-4EDA-BF45-BB4013E493DC}"/>
    <dgm:cxn modelId="{29765A24-49B6-4E2C-B42B-3C0F273F76A0}" type="presParOf" srcId="{25F58EBB-737C-45FD-9934-025105D89433}" destId="{754059A8-A0E1-4B68-B64B-B2BD59BBD676}" srcOrd="0" destOrd="0" presId="urn:microsoft.com/office/officeart/2008/layout/PictureAccentList"/>
    <dgm:cxn modelId="{71DCDD7C-CEE2-44A6-A558-315072086C92}" type="presParOf" srcId="{754059A8-A0E1-4B68-B64B-B2BD59BBD676}" destId="{FC985C3E-3831-418E-88F9-91DA3F51439C}" srcOrd="0" destOrd="0" presId="urn:microsoft.com/office/officeart/2008/layout/PictureAccentList"/>
    <dgm:cxn modelId="{9A3244AD-B273-4DB1-B06D-694AE81B27E4}" type="presParOf" srcId="{FC985C3E-3831-418E-88F9-91DA3F51439C}" destId="{88698FD1-A4F1-40B5-BD7F-720363B3EA08}" srcOrd="0" destOrd="0" presId="urn:microsoft.com/office/officeart/2008/layout/PictureAccentList"/>
    <dgm:cxn modelId="{95F70686-66C6-4461-A3E6-CA79082DE6C8}" type="presParOf" srcId="{754059A8-A0E1-4B68-B64B-B2BD59BBD676}" destId="{5C3D07E1-5EF7-428E-914F-2045C23CD7BB}" srcOrd="1" destOrd="0" presId="urn:microsoft.com/office/officeart/2008/layout/PictureAccentList"/>
    <dgm:cxn modelId="{7497CA15-B4E1-E041-A9D4-919BF6F6C928}" type="presParOf" srcId="{5C3D07E1-5EF7-428E-914F-2045C23CD7BB}" destId="{6B2CD604-71FC-4EA1-B08C-8C38C1BB783B}" srcOrd="0" destOrd="0" presId="urn:microsoft.com/office/officeart/2008/layout/PictureAccentList"/>
    <dgm:cxn modelId="{9F93202F-73B4-364E-BB91-A3938C5BEEDC}" type="presParOf" srcId="{6B2CD604-71FC-4EA1-B08C-8C38C1BB783B}" destId="{1FD0D92A-FA71-4EA9-AF82-0851F794C633}" srcOrd="0" destOrd="0" presId="urn:microsoft.com/office/officeart/2008/layout/PictureAccentList"/>
    <dgm:cxn modelId="{574871E2-B043-9841-B7F3-B444516E2F80}" type="presParOf" srcId="{6B2CD604-71FC-4EA1-B08C-8C38C1BB783B}" destId="{86023997-16E3-4C73-B9EB-3A7FF9594EFE}" srcOrd="1" destOrd="0" presId="urn:microsoft.com/office/officeart/2008/layout/PictureAccentList"/>
    <dgm:cxn modelId="{E01F2D29-4882-084C-962F-662C6EA26524}" type="presParOf" srcId="{5C3D07E1-5EF7-428E-914F-2045C23CD7BB}" destId="{88199D91-451C-4C63-9A3A-2BBA179C8888}" srcOrd="1" destOrd="0" presId="urn:microsoft.com/office/officeart/2008/layout/PictureAccentList"/>
    <dgm:cxn modelId="{EF339C2C-BB61-C44B-891C-AE92DD049675}" type="presParOf" srcId="{88199D91-451C-4C63-9A3A-2BBA179C8888}" destId="{E338898E-8C4B-477B-A574-AD26AD886AF0}" srcOrd="0" destOrd="0" presId="urn:microsoft.com/office/officeart/2008/layout/PictureAccentList"/>
    <dgm:cxn modelId="{AA7F90CE-14D8-7147-90B3-4FA0D61E54A3}" type="presParOf" srcId="{88199D91-451C-4C63-9A3A-2BBA179C8888}" destId="{43894C0B-76A1-481C-9799-F0657AACEF6D}"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98FD1-A4F1-40B5-BD7F-720363B3EA08}">
      <dsp:nvSpPr>
        <dsp:cNvPr id="0" name=""/>
        <dsp:cNvSpPr/>
      </dsp:nvSpPr>
      <dsp:spPr>
        <a:xfrm>
          <a:off x="0" y="465935"/>
          <a:ext cx="11449035" cy="1347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l" defTabSz="933450">
            <a:lnSpc>
              <a:spcPct val="90000"/>
            </a:lnSpc>
            <a:spcBef>
              <a:spcPct val="0"/>
            </a:spcBef>
            <a:spcAft>
              <a:spcPct val="35000"/>
            </a:spcAft>
            <a:buNone/>
          </a:pPr>
          <a:r>
            <a:rPr lang="en-US" sz="2100" u="sng" kern="1200" dirty="0"/>
            <a:t>Reporting Periods Available</a:t>
          </a:r>
        </a:p>
        <a:p>
          <a:pPr marL="0" lvl="0" indent="0" algn="l" defTabSz="933450">
            <a:lnSpc>
              <a:spcPct val="90000"/>
            </a:lnSpc>
            <a:spcBef>
              <a:spcPct val="0"/>
            </a:spcBef>
            <a:spcAft>
              <a:spcPct val="35000"/>
            </a:spcAft>
            <a:buNone/>
          </a:pPr>
          <a:r>
            <a:rPr lang="en-US" sz="2100" kern="1200" dirty="0"/>
            <a:t>Results from current and previous school years (This is the default report; filter to reduce results)</a:t>
          </a:r>
        </a:p>
        <a:p>
          <a:pPr marL="0" lvl="0" indent="0" algn="l" defTabSz="933450">
            <a:lnSpc>
              <a:spcPct val="90000"/>
            </a:lnSpc>
            <a:spcBef>
              <a:spcPct val="0"/>
            </a:spcBef>
            <a:spcAft>
              <a:spcPct val="35000"/>
            </a:spcAft>
            <a:buNone/>
          </a:pPr>
          <a:r>
            <a:rPr lang="en-US" sz="2100" kern="1200" dirty="0"/>
            <a:t>Results from the current school year</a:t>
          </a:r>
        </a:p>
      </dsp:txBody>
      <dsp:txXfrm>
        <a:off x="39460" y="505395"/>
        <a:ext cx="11370115" cy="1268338"/>
      </dsp:txXfrm>
    </dsp:sp>
    <dsp:sp modelId="{1FD0D92A-FA71-4EA9-AF82-0851F794C633}">
      <dsp:nvSpPr>
        <dsp:cNvPr id="0" name=""/>
        <dsp:cNvSpPr/>
      </dsp:nvSpPr>
      <dsp:spPr>
        <a:xfrm>
          <a:off x="0" y="2061305"/>
          <a:ext cx="1347258" cy="1347258"/>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23997-16E3-4C73-B9EB-3A7FF9594EFE}">
      <dsp:nvSpPr>
        <dsp:cNvPr id="0" name=""/>
        <dsp:cNvSpPr/>
      </dsp:nvSpPr>
      <dsp:spPr>
        <a:xfrm>
          <a:off x="1428093" y="2061305"/>
          <a:ext cx="10020942" cy="13472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u="sng" kern="1200" dirty="0"/>
            <a:t>Individual Reports</a:t>
          </a:r>
        </a:p>
        <a:p>
          <a:pPr marL="0" lvl="0" indent="0" algn="ctr" defTabSz="844550">
            <a:lnSpc>
              <a:spcPct val="90000"/>
            </a:lnSpc>
            <a:spcBef>
              <a:spcPct val="0"/>
            </a:spcBef>
            <a:spcAft>
              <a:spcPct val="35000"/>
            </a:spcAft>
            <a:buNone/>
          </a:pPr>
          <a:r>
            <a:rPr lang="en-US" sz="1900" kern="1200" dirty="0"/>
            <a:t>Multiple instances of the same test (interims and benchmarks)</a:t>
          </a:r>
        </a:p>
        <a:p>
          <a:pPr marL="0" lvl="0" indent="0" algn="ctr" defTabSz="844550">
            <a:lnSpc>
              <a:spcPct val="90000"/>
            </a:lnSpc>
            <a:spcBef>
              <a:spcPct val="0"/>
            </a:spcBef>
            <a:spcAft>
              <a:spcPct val="35000"/>
            </a:spcAft>
            <a:buNone/>
          </a:pPr>
          <a:r>
            <a:rPr lang="en-US" sz="1900" kern="1200" dirty="0"/>
            <a:t>Related tests (typically related by standard and determined by school/complex administration)</a:t>
          </a:r>
        </a:p>
      </dsp:txBody>
      <dsp:txXfrm>
        <a:off x="1493873" y="2127085"/>
        <a:ext cx="9889382" cy="1215698"/>
      </dsp:txXfrm>
    </dsp:sp>
    <dsp:sp modelId="{E338898E-8C4B-477B-A574-AD26AD886AF0}">
      <dsp:nvSpPr>
        <dsp:cNvPr id="0" name=""/>
        <dsp:cNvSpPr/>
      </dsp:nvSpPr>
      <dsp:spPr>
        <a:xfrm>
          <a:off x="0" y="3570234"/>
          <a:ext cx="1347258" cy="1347258"/>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94C0B-76A1-481C-9799-F0657AACEF6D}">
      <dsp:nvSpPr>
        <dsp:cNvPr id="0" name=""/>
        <dsp:cNvSpPr/>
      </dsp:nvSpPr>
      <dsp:spPr>
        <a:xfrm>
          <a:off x="1428093" y="3598607"/>
          <a:ext cx="10020942" cy="134725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u="sng" kern="1200" dirty="0"/>
            <a:t>Group Reports</a:t>
          </a:r>
        </a:p>
        <a:p>
          <a:pPr marL="0" lvl="0" indent="0" algn="ctr" defTabSz="844550">
            <a:lnSpc>
              <a:spcPct val="90000"/>
            </a:lnSpc>
            <a:spcBef>
              <a:spcPct val="0"/>
            </a:spcBef>
            <a:spcAft>
              <a:spcPct val="35000"/>
            </a:spcAft>
            <a:buNone/>
          </a:pPr>
          <a:r>
            <a:rPr lang="en-US" sz="1900" kern="1200" dirty="0"/>
            <a:t>Students who completed the same test, multiple times (interims, and benchmarks)</a:t>
          </a:r>
        </a:p>
        <a:p>
          <a:pPr marL="0" lvl="0" indent="0" algn="ctr" defTabSz="844550">
            <a:lnSpc>
              <a:spcPct val="90000"/>
            </a:lnSpc>
            <a:spcBef>
              <a:spcPct val="0"/>
            </a:spcBef>
            <a:spcAft>
              <a:spcPct val="35000"/>
            </a:spcAft>
            <a:buNone/>
          </a:pPr>
          <a:r>
            <a:rPr lang="en-US" sz="1900" kern="1200" dirty="0"/>
            <a:t>Students who completed related tests</a:t>
          </a:r>
        </a:p>
      </dsp:txBody>
      <dsp:txXfrm>
        <a:off x="1493873" y="3664387"/>
        <a:ext cx="9889382" cy="121569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training module on the enhanced features of the Centralized Reporting System.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training module is based on the Centralized Reporting System User Guide for Interim Assessments, 2019-2020, which is available on the Aloha HSAP online portal.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In the </a:t>
            </a:r>
            <a:r>
              <a:rPr lang="en-US" b="0" dirty="0">
                <a:latin typeface="Arial" panose="020B0604020202020204" pitchFamily="34" charset="0"/>
                <a:cs typeface="Arial" panose="020B0604020202020204" pitchFamily="34" charset="0"/>
              </a:rPr>
              <a:t>My Assessments </a:t>
            </a:r>
            <a:r>
              <a:rPr lang="en-US" dirty="0">
                <a:latin typeface="Arial" panose="020B0604020202020204" pitchFamily="34" charset="0"/>
                <a:cs typeface="Arial" panose="020B0604020202020204" pitchFamily="34" charset="0"/>
              </a:rPr>
              <a:t>table, included with the name of an assessment are the </a:t>
            </a:r>
            <a:r>
              <a:rPr lang="en-US" b="1" dirty="0">
                <a:latin typeface="Arial" panose="020B0604020202020204" pitchFamily="34" charset="0"/>
                <a:cs typeface="Arial" panose="020B0604020202020204" pitchFamily="34" charset="0"/>
              </a:rPr>
              <a:t>Export</a:t>
            </a:r>
            <a:r>
              <a:rPr lang="en-US" dirty="0">
                <a:latin typeface="Arial" panose="020B0604020202020204" pitchFamily="34" charset="0"/>
                <a:cs typeface="Arial" panose="020B0604020202020204" pitchFamily="34" charset="0"/>
              </a:rPr>
              <a:t> button, the </a:t>
            </a:r>
            <a:r>
              <a:rPr lang="en-US" b="1" dirty="0">
                <a:latin typeface="Arial" panose="020B0604020202020204" pitchFamily="34" charset="0"/>
                <a:cs typeface="Arial" panose="020B0604020202020204" pitchFamily="34" charset="0"/>
              </a:rPr>
              <a:t>magnifying glass </a:t>
            </a:r>
            <a:r>
              <a:rPr lang="en-US" b="0" dirty="0">
                <a:latin typeface="Arial" panose="020B0604020202020204" pitchFamily="34" charset="0"/>
                <a:cs typeface="Arial" panose="020B0604020202020204" pitchFamily="34" charset="0"/>
              </a:rPr>
              <a:t>button</a:t>
            </a:r>
            <a:r>
              <a:rPr lang="en-US" dirty="0">
                <a:latin typeface="Arial" panose="020B0604020202020204" pitchFamily="34" charset="0"/>
                <a:cs typeface="Arial" panose="020B0604020202020204" pitchFamily="34" charset="0"/>
              </a:rPr>
              <a:t>, and a set of </a:t>
            </a:r>
            <a:r>
              <a:rPr lang="en-US" b="1" dirty="0">
                <a:latin typeface="Arial" panose="020B0604020202020204" pitchFamily="34" charset="0"/>
                <a:cs typeface="Arial" panose="020B0604020202020204" pitchFamily="34" charset="0"/>
              </a:rPr>
              <a:t>up/down arrows </a:t>
            </a:r>
            <a:r>
              <a:rPr lang="en-US" dirty="0">
                <a:latin typeface="Arial" panose="020B0604020202020204" pitchFamily="34" charset="0"/>
                <a:cs typeface="Arial" panose="020B0604020202020204" pitchFamily="34" charset="0"/>
              </a:rPr>
              <a:t>that expand to show state-, complex area-, complex-, and school-level results. This aggregate comparison view is shown on the next slide. Click on the </a:t>
            </a:r>
            <a:r>
              <a:rPr lang="en-US" b="0" dirty="0">
                <a:latin typeface="Arial" panose="020B0604020202020204" pitchFamily="34" charset="0"/>
                <a:cs typeface="Arial" panose="020B0604020202020204" pitchFamily="34" charset="0"/>
              </a:rPr>
              <a:t>assessment name to </a:t>
            </a:r>
            <a:r>
              <a:rPr lang="en-US" dirty="0">
                <a:latin typeface="Arial" panose="020B0604020202020204" pitchFamily="34" charset="0"/>
                <a:cs typeface="Arial" panose="020B0604020202020204" pitchFamily="34" charset="0"/>
              </a:rPr>
              <a:t>display the Performance on Test page.</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For teachers: In the </a:t>
            </a:r>
            <a:r>
              <a:rPr lang="en-US" b="1" dirty="0">
                <a:latin typeface="Arial" panose="020B0604020202020204" pitchFamily="34" charset="0"/>
                <a:cs typeface="Arial" panose="020B0604020202020204" pitchFamily="34" charset="0"/>
              </a:rPr>
              <a:t>My Students </a:t>
            </a:r>
            <a:r>
              <a:rPr lang="en-US" dirty="0">
                <a:latin typeface="Arial" panose="020B0604020202020204" pitchFamily="34" charset="0"/>
                <a:cs typeface="Arial" panose="020B0604020202020204" pitchFamily="34" charset="0"/>
              </a:rPr>
              <a:t>table, teachers can click on a </a:t>
            </a:r>
            <a:r>
              <a:rPr lang="en-US" b="1" dirty="0">
                <a:latin typeface="Arial" panose="020B0604020202020204" pitchFamily="34" charset="0"/>
                <a:cs typeface="Arial" panose="020B0604020202020204" pitchFamily="34" charset="0"/>
              </a:rPr>
              <a:t>Student Name </a:t>
            </a:r>
            <a:r>
              <a:rPr lang="en-US" dirty="0">
                <a:latin typeface="Arial" panose="020B0604020202020204" pitchFamily="34" charset="0"/>
                <a:cs typeface="Arial" panose="020B0604020202020204" pitchFamily="34" charset="0"/>
              </a:rPr>
              <a:t>OR the </a:t>
            </a:r>
            <a:r>
              <a:rPr lang="en-US" b="1" dirty="0">
                <a:latin typeface="Arial" panose="020B0604020202020204" pitchFamily="34" charset="0"/>
                <a:cs typeface="Arial" panose="020B0604020202020204" pitchFamily="34" charset="0"/>
              </a:rPr>
              <a:t>magnifying glass </a:t>
            </a:r>
            <a:r>
              <a:rPr lang="en-US" dirty="0">
                <a:latin typeface="Arial" panose="020B0604020202020204" pitchFamily="34" charset="0"/>
                <a:cs typeface="Arial" panose="020B0604020202020204" pitchFamily="34" charset="0"/>
              </a:rPr>
              <a:t>next to the name to navigate to the Student Portfolio results page.</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Both tables can be set to size preferences. Change the number of </a:t>
            </a:r>
            <a:r>
              <a:rPr lang="en-US" b="1" dirty="0">
                <a:latin typeface="Arial" panose="020B0604020202020204" pitchFamily="34" charset="0"/>
                <a:cs typeface="Arial" panose="020B0604020202020204" pitchFamily="34" charset="0"/>
              </a:rPr>
              <a:t>rows per page, </a:t>
            </a:r>
            <a:r>
              <a:rPr lang="en-US" b="0" dirty="0">
                <a:latin typeface="Arial" panose="020B0604020202020204" pitchFamily="34" charset="0"/>
                <a:cs typeface="Arial" panose="020B0604020202020204" pitchFamily="34" charset="0"/>
              </a:rPr>
              <a:t>as desired.</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 the </a:t>
            </a:r>
            <a:r>
              <a:rPr lang="en-US" b="0" dirty="0">
                <a:latin typeface="Arial" panose="020B0604020202020204" pitchFamily="34" charset="0"/>
                <a:cs typeface="Arial" panose="020B0604020202020204" pitchFamily="34" charset="0"/>
              </a:rPr>
              <a:t>forward and back </a:t>
            </a:r>
            <a:r>
              <a:rPr lang="en-US" b="1" dirty="0">
                <a:latin typeface="Arial" panose="020B0604020202020204" pitchFamily="34" charset="0"/>
                <a:cs typeface="Arial" panose="020B0604020202020204" pitchFamily="34" charset="0"/>
              </a:rPr>
              <a:t>arrows</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move to different pages of the table.</a:t>
            </a: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10</a:t>
            </a:fld>
            <a:endParaRPr lang="en-US" dirty="0"/>
          </a:p>
        </p:txBody>
      </p:sp>
    </p:spTree>
    <p:extLst>
      <p:ext uri="{BB962C8B-B14F-4D97-AF65-F5344CB8AC3E}">
        <p14:creationId xmlns:p14="http://schemas.microsoft.com/office/powerpoint/2010/main" val="78480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Typically, one of the first things a user is looking for is a comparison of their results to school-, complex area-, complex-, and state-level results. Click the </a:t>
            </a:r>
            <a:r>
              <a:rPr lang="en-US" b="1" dirty="0">
                <a:latin typeface="Arial" panose="020B0604020202020204" pitchFamily="34" charset="0"/>
                <a:cs typeface="Arial" panose="020B0604020202020204" pitchFamily="34" charset="0"/>
              </a:rPr>
              <a:t>up/down arrows </a:t>
            </a:r>
            <a:r>
              <a:rPr lang="en-US" dirty="0">
                <a:latin typeface="Arial" panose="020B0604020202020204" pitchFamily="34" charset="0"/>
                <a:cs typeface="Arial" panose="020B0604020202020204" pitchFamily="34" charset="0"/>
              </a:rPr>
              <a:t>to the right of the Assessment Name to view these comparisons. (You can also click on the assessment name and the comparison rows will show on the test results page.)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slide shows the results for a </a:t>
            </a:r>
            <a:r>
              <a:rPr lang="en-US" b="1" dirty="0">
                <a:highlight>
                  <a:srgbClr val="FFFF00"/>
                </a:highlight>
                <a:latin typeface="Arial" panose="020B0604020202020204" pitchFamily="34" charset="0"/>
                <a:cs typeface="Arial" panose="020B0604020202020204" pitchFamily="34" charset="0"/>
              </a:rPr>
              <a:t>Grade 8 ELA- Edit/Revise IAB</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Performance Distribution </a:t>
            </a:r>
            <a:r>
              <a:rPr lang="en-US" dirty="0">
                <a:latin typeface="Arial" panose="020B0604020202020204" pitchFamily="34" charset="0"/>
                <a:cs typeface="Arial" panose="020B0604020202020204" pitchFamily="34" charset="0"/>
              </a:rPr>
              <a:t>indicates that at the state level, 34% of students were Below Standard, 56% were At/Near Standard, and 10% were Above Standard. Comparatively, this school’s students scored Above Standard, which is higher than the state’s performance. The </a:t>
            </a:r>
            <a:r>
              <a:rPr lang="en-US" b="1" dirty="0">
                <a:latin typeface="Arial" panose="020B0604020202020204" pitchFamily="34" charset="0"/>
                <a:cs typeface="Arial" panose="020B0604020202020204" pitchFamily="34" charset="0"/>
              </a:rPr>
              <a:t>Performance Levels </a:t>
            </a:r>
            <a:r>
              <a:rPr lang="en-US" dirty="0">
                <a:latin typeface="Arial" panose="020B0604020202020204" pitchFamily="34" charset="0"/>
                <a:cs typeface="Arial" panose="020B0604020202020204" pitchFamily="34" charset="0"/>
              </a:rPr>
              <a:t>legend displays when the information button is clicked.  Additionally, an </a:t>
            </a:r>
            <a:r>
              <a:rPr lang="en-US" b="1" dirty="0">
                <a:latin typeface="Arial" panose="020B0604020202020204" pitchFamily="34" charset="0"/>
                <a:cs typeface="Arial" panose="020B0604020202020204" pitchFamily="34" charset="0"/>
              </a:rPr>
              <a:t>Average Score </a:t>
            </a:r>
            <a:r>
              <a:rPr lang="en-US" dirty="0">
                <a:latin typeface="Arial" panose="020B0604020202020204" pitchFamily="34" charset="0"/>
                <a:cs typeface="Arial" panose="020B0604020202020204" pitchFamily="34" charset="0"/>
              </a:rPr>
              <a:t>will appear if more than one student in the class has completed that Interim Assessment. </a:t>
            </a:r>
          </a:p>
        </p:txBody>
      </p:sp>
      <p:sp>
        <p:nvSpPr>
          <p:cNvPr id="4" name="Slide Number Placeholder 3"/>
          <p:cNvSpPr>
            <a:spLocks noGrp="1"/>
          </p:cNvSpPr>
          <p:nvPr>
            <p:ph type="sldNum" sz="quarter" idx="5"/>
          </p:nvPr>
        </p:nvSpPr>
        <p:spPr/>
        <p:txBody>
          <a:bodyPr/>
          <a:lstStyle/>
          <a:p>
            <a:fld id="{2C7CCC91-3D62-43C2-A928-E3141B66B648}" type="slidenum">
              <a:rPr lang="en-US" smtClean="0"/>
              <a:t>11</a:t>
            </a:fld>
            <a:endParaRPr lang="en-US" dirty="0"/>
          </a:p>
        </p:txBody>
      </p:sp>
    </p:spTree>
    <p:extLst>
      <p:ext uri="{BB962C8B-B14F-4D97-AF65-F5344CB8AC3E}">
        <p14:creationId xmlns:p14="http://schemas.microsoft.com/office/powerpoint/2010/main" val="121329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9837" cy="3554412"/>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Clicking an assessment name (or on the magnifying glass) will bring up test results pages. The page navigation trail is shown in a gray bar at the very top of every test results page. It reads </a:t>
            </a:r>
            <a:r>
              <a:rPr lang="en-US" b="1" dirty="0">
                <a:latin typeface="Arial" panose="020B0604020202020204" pitchFamily="34" charset="0"/>
                <a:cs typeface="Arial" panose="020B0604020202020204" pitchFamily="34" charset="0"/>
              </a:rPr>
              <a:t>Dashboard &gt; My Students’ Performance on Test</a:t>
            </a:r>
            <a:r>
              <a:rPr lang="en-US" b="0" dirty="0">
                <a:latin typeface="Arial" panose="020B0604020202020204" pitchFamily="34" charset="0"/>
                <a:cs typeface="Arial" panose="020B0604020202020204" pitchFamily="34" charset="0"/>
              </a:rPr>
              <a:t>. This is a teacher’s report. School users will see the words “School Performance on Test.”</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1715207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There are two tabs below the trail: the </a:t>
            </a:r>
            <a:r>
              <a:rPr lang="en-US" b="1" dirty="0">
                <a:latin typeface="Arial" panose="020B0604020202020204" pitchFamily="34" charset="0"/>
                <a:cs typeface="Arial" panose="020B0604020202020204" pitchFamily="34" charset="0"/>
              </a:rPr>
              <a:t>Performance by Roster </a:t>
            </a:r>
            <a:r>
              <a:rPr lang="en-US" b="0"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Performance by Student</a:t>
            </a:r>
            <a:r>
              <a:rPr lang="en-US" b="0" dirty="0">
                <a:latin typeface="Arial" panose="020B0604020202020204" pitchFamily="34" charset="0"/>
                <a:cs typeface="Arial" panose="020B0604020202020204" pitchFamily="34" charset="0"/>
              </a:rPr>
              <a:t> tabs. Users can toggle between the two depending on the data they wish to see. The Performance by Roster tab is open on this image, showing the </a:t>
            </a:r>
            <a:r>
              <a:rPr lang="en-US" b="1" dirty="0">
                <a:latin typeface="Arial" panose="020B0604020202020204" pitchFamily="34" charset="0"/>
                <a:cs typeface="Arial" panose="020B0604020202020204" pitchFamily="34" charset="0"/>
              </a:rPr>
              <a:t>Grade 8 ELA – Research: Interpret and Integrate (IAB) </a:t>
            </a:r>
            <a:r>
              <a:rPr lang="en-US" b="0" dirty="0">
                <a:latin typeface="Arial" panose="020B0604020202020204" pitchFamily="34" charset="0"/>
                <a:cs typeface="Arial" panose="020B0604020202020204" pitchFamily="34" charset="0"/>
              </a:rPr>
              <a:t>test results by roster. Sorting can be done in ascending or descending order by using the sort arrows under the Total</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heading. </a:t>
            </a: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13</a:t>
            </a:fld>
            <a:endParaRPr lang="en-US" dirty="0"/>
          </a:p>
        </p:txBody>
      </p:sp>
    </p:spTree>
    <p:extLst>
      <p:ext uri="{BB962C8B-B14F-4D97-AF65-F5344CB8AC3E}">
        <p14:creationId xmlns:p14="http://schemas.microsoft.com/office/powerpoint/2010/main" val="2842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Other areas of interest on the page are as follows: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(1) The state, complex area, complex, school, and teacher’s results also display on the test results page for quick comparison to the roster results. </a:t>
            </a:r>
          </a:p>
          <a:p>
            <a:r>
              <a:rPr lang="en-US" b="0" dirty="0">
                <a:latin typeface="Arial" panose="020B0604020202020204" pitchFamily="34" charset="0"/>
                <a:cs typeface="Arial" panose="020B0604020202020204" pitchFamily="34" charset="0"/>
              </a:rPr>
              <a:t>(2)  Expanding the </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arrows</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in the column headings shows the 5 items on which students performed best/worst and the test results in the topic areas of the test if it is an ICA (see the next slide). If you click on the informational button, a Performance Levels legend</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displays, showing the performance level measurements.</a:t>
            </a:r>
          </a:p>
          <a:p>
            <a:pPr marL="0" indent="0">
              <a:buNone/>
            </a:pPr>
            <a:r>
              <a:rPr lang="en-US" b="0" dirty="0">
                <a:latin typeface="Arial" panose="020B0604020202020204" pitchFamily="34" charset="0"/>
                <a:cs typeface="Arial" panose="020B0604020202020204" pitchFamily="34" charset="0"/>
              </a:rPr>
              <a:t>(3)  Click on the name of the </a:t>
            </a:r>
            <a:r>
              <a:rPr lang="en-US" b="1" dirty="0">
                <a:latin typeface="Arial" panose="020B0604020202020204" pitchFamily="34" charset="0"/>
                <a:cs typeface="Arial" panose="020B0604020202020204" pitchFamily="34" charset="0"/>
              </a:rPr>
              <a:t>Roster </a:t>
            </a:r>
            <a:r>
              <a:rPr lang="en-US" b="0" dirty="0">
                <a:latin typeface="Arial" panose="020B0604020202020204" pitchFamily="34" charset="0"/>
                <a:cs typeface="Arial" panose="020B0604020202020204" pitchFamily="34" charset="0"/>
              </a:rPr>
              <a:t>or the </a:t>
            </a:r>
            <a:r>
              <a:rPr lang="en-US" b="1" dirty="0">
                <a:latin typeface="Arial" panose="020B0604020202020204" pitchFamily="34" charset="0"/>
                <a:cs typeface="Arial" panose="020B0604020202020204" pitchFamily="34" charset="0"/>
              </a:rPr>
              <a:t>magnifying glass </a:t>
            </a:r>
            <a:r>
              <a:rPr lang="en-US" b="0" dirty="0">
                <a:latin typeface="Arial" panose="020B0604020202020204" pitchFamily="34" charset="0"/>
                <a:cs typeface="Arial" panose="020B0604020202020204" pitchFamily="34" charset="0"/>
              </a:rPr>
              <a:t>to see a list of student results. Sorting will be available from the student test results page.</a:t>
            </a:r>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14</a:t>
            </a:fld>
            <a:endParaRPr lang="en-US" dirty="0"/>
          </a:p>
        </p:txBody>
      </p:sp>
    </p:spTree>
    <p:extLst>
      <p:ext uri="{BB962C8B-B14F-4D97-AF65-F5344CB8AC3E}">
        <p14:creationId xmlns:p14="http://schemas.microsoft.com/office/powerpoint/2010/main" val="42592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panose="020B0604020202020204" pitchFamily="34" charset="0"/>
                <a:cs typeface="Arial" panose="020B0604020202020204" pitchFamily="34" charset="0"/>
              </a:rPr>
              <a:t>When viewing an ICA Report, expanding the </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arrows</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in the column headings shows test results in the topic areas of the test. There are various columns that appear depending on the type of test administered. This </a:t>
            </a:r>
            <a:r>
              <a:rPr lang="en-US" b="1" dirty="0">
                <a:latin typeface="Arial" panose="020B0604020202020204" pitchFamily="34" charset="0"/>
                <a:cs typeface="Arial" panose="020B0604020202020204" pitchFamily="34" charset="0"/>
              </a:rPr>
              <a:t>Grade 4 Math CAT (ICA)  </a:t>
            </a:r>
            <a:r>
              <a:rPr lang="en-US" b="0" dirty="0">
                <a:latin typeface="Arial" panose="020B0604020202020204" pitchFamily="34" charset="0"/>
                <a:cs typeface="Arial" panose="020B0604020202020204" pitchFamily="34" charset="0"/>
              </a:rPr>
              <a:t>assessed in three topic categories: Communicating Reasoning, Concepts and Procedures, and Problem Solving and Modeling &amp; Data Analysis. If you click on the informational button, a Performance Levels legend</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displays, showing the performance level measurements.</a:t>
            </a:r>
          </a:p>
          <a:p>
            <a:pPr marL="0" indent="0">
              <a:buNone/>
            </a:pPr>
            <a:r>
              <a:rPr lang="en-US" b="0" dirty="0">
                <a:latin typeface="Arial" panose="020B0604020202020204" pitchFamily="34" charset="0"/>
                <a:cs typeface="Arial" panose="020B0604020202020204" pitchFamily="34" charset="0"/>
              </a:rPr>
              <a:t>This is a state level user’s report. A teacher’s report will include an option to see individual student scores.</a:t>
            </a:r>
          </a:p>
        </p:txBody>
      </p:sp>
      <p:sp>
        <p:nvSpPr>
          <p:cNvPr id="4" name="Slide Number Placeholder 3"/>
          <p:cNvSpPr>
            <a:spLocks noGrp="1"/>
          </p:cNvSpPr>
          <p:nvPr>
            <p:ph type="sldNum" sz="quarter" idx="5"/>
          </p:nvPr>
        </p:nvSpPr>
        <p:spPr/>
        <p:txBody>
          <a:bodyPr/>
          <a:lstStyle/>
          <a:p>
            <a:fld id="{EFEFC3BB-83ED-4FBD-AB97-B60FAD447E33}" type="slidenum">
              <a:rPr lang="en-US" smtClean="0"/>
              <a:t>15</a:t>
            </a:fld>
            <a:endParaRPr lang="en-US" dirty="0"/>
          </a:p>
        </p:txBody>
      </p:sp>
    </p:spTree>
    <p:extLst>
      <p:ext uri="{BB962C8B-B14F-4D97-AF65-F5344CB8AC3E}">
        <p14:creationId xmlns:p14="http://schemas.microsoft.com/office/powerpoint/2010/main" val="152235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test, a report may display different kinds of performance data.  Score data can be reported as scale scores or raw scores.  Raw scores may be in the form of percentages or fractions.  Performance level data, displayed as Performance Distribution provides qualitative measurements of students’ proficiency in relation to a single standard or a set of standards.  </a:t>
            </a:r>
          </a:p>
          <a:p>
            <a:endParaRPr lang="en-US" dirty="0"/>
          </a:p>
          <a:p>
            <a:r>
              <a:rPr lang="en-US" dirty="0"/>
              <a:t>Some reports feature a Percent Proficient column (not shown here) that represents the total percentage of students who achieved proficiency in the test.  It typically includes those who fell into the top one or two performance levels.</a:t>
            </a:r>
          </a:p>
          <a:p>
            <a:endParaRPr lang="en-US" dirty="0"/>
          </a:p>
          <a:p>
            <a:r>
              <a:rPr lang="en-US" dirty="0"/>
              <a:t>The display here is generated by a state-level user, viewing the results of a school on the </a:t>
            </a:r>
            <a:r>
              <a:rPr lang="en-US" b="1" dirty="0"/>
              <a:t>Grade 4 Math CAT ICA</a:t>
            </a:r>
            <a:r>
              <a:rPr lang="en-US" dirty="0"/>
              <a:t>.</a:t>
            </a:r>
          </a:p>
        </p:txBody>
      </p:sp>
      <p:sp>
        <p:nvSpPr>
          <p:cNvPr id="4" name="Slide Number Placeholder 3"/>
          <p:cNvSpPr>
            <a:spLocks noGrp="1"/>
          </p:cNvSpPr>
          <p:nvPr>
            <p:ph type="sldNum" sz="quarter" idx="5"/>
          </p:nvPr>
        </p:nvSpPr>
        <p:spPr/>
        <p:txBody>
          <a:bodyPr/>
          <a:lstStyle/>
          <a:p>
            <a:fld id="{EFEFC3BB-83ED-4FBD-AB97-B60FAD447E33}" type="slidenum">
              <a:rPr lang="en-US" smtClean="0"/>
              <a:t>16</a:t>
            </a:fld>
            <a:endParaRPr lang="en-US" dirty="0"/>
          </a:p>
        </p:txBody>
      </p:sp>
    </p:spTree>
    <p:extLst>
      <p:ext uri="{BB962C8B-B14F-4D97-AF65-F5344CB8AC3E}">
        <p14:creationId xmlns:p14="http://schemas.microsoft.com/office/powerpoint/2010/main" val="182600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Longitudinal Report allows users to view students’ performance over the school year, across multiple test opportunities of a single assessment, or across multiple related assessments to see if performance has improved or declined. The appearance of the tables and graphs in a longitudinal report are based on whether the test data is for an individual student or a group of students who all took the same test or tests. Reports can span multiple school years, not just the latest school year.</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marL="0" marR="0" lvl="0" indent="0" algn="l" defTabSz="933237"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Navigate to a page of test results. Click the </a:t>
            </a:r>
            <a:r>
              <a:rPr lang="en-US" altLang="en-US" b="1" dirty="0">
                <a:latin typeface="Arial" panose="020B0604020202020204" pitchFamily="34" charset="0"/>
                <a:cs typeface="Arial" panose="020B0604020202020204" pitchFamily="34" charset="0"/>
              </a:rPr>
              <a:t>context menu </a:t>
            </a:r>
            <a:r>
              <a:rPr lang="en-US" altLang="en-US" b="0" dirty="0">
                <a:latin typeface="Arial" panose="020B0604020202020204" pitchFamily="34" charset="0"/>
                <a:cs typeface="Arial" panose="020B0604020202020204" pitchFamily="34" charset="0"/>
              </a:rPr>
              <a:t>icon in the upper-left corner and highlight the longitudinal reports clock-face icon. Some users will see the clock-face icon directly on the test results page.   </a:t>
            </a:r>
            <a:r>
              <a:rPr lang="en-US" altLang="en-US" dirty="0">
                <a:latin typeface="Arial" panose="020B0604020202020204" pitchFamily="34" charset="0"/>
                <a:cs typeface="Arial" panose="020B0604020202020204" pitchFamily="34" charset="0"/>
              </a:rPr>
              <a:t>If the report is for multiple students, the </a:t>
            </a:r>
            <a:r>
              <a:rPr lang="en-US" altLang="en-US" b="0" dirty="0">
                <a:latin typeface="Arial" panose="020B0604020202020204" pitchFamily="34" charset="0"/>
                <a:cs typeface="Arial" panose="020B0604020202020204" pitchFamily="34" charset="0"/>
              </a:rPr>
              <a:t>report options pop-up box </a:t>
            </a:r>
            <a:r>
              <a:rPr lang="en-US" altLang="en-US" dirty="0">
                <a:latin typeface="Arial" panose="020B0604020202020204" pitchFamily="34" charset="0"/>
                <a:cs typeface="Arial" panose="020B0604020202020204" pitchFamily="34" charset="0"/>
              </a:rPr>
              <a:t>appears. This window is explained on the next slide.  </a:t>
            </a:r>
          </a:p>
          <a:p>
            <a:pPr marL="0" marR="0" lvl="0" indent="0" algn="l" defTabSz="933237"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787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If the desired test report is for multiple students and if the user is a teacher, the </a:t>
            </a:r>
            <a:r>
              <a:rPr lang="en-US" altLang="en-US" b="0" dirty="0">
                <a:latin typeface="Arial" panose="020B0604020202020204" pitchFamily="34" charset="0"/>
                <a:cs typeface="Arial" panose="020B0604020202020204" pitchFamily="34" charset="0"/>
              </a:rPr>
              <a:t>report options page for the Longitudinal Report </a:t>
            </a:r>
            <a:r>
              <a:rPr lang="en-US" altLang="en-US" dirty="0">
                <a:latin typeface="Arial" panose="020B0604020202020204" pitchFamily="34" charset="0"/>
                <a:cs typeface="Arial" panose="020B0604020202020204" pitchFamily="34" charset="0"/>
              </a:rPr>
              <a:t>will appear after clicking the watch face icon. This page lists columns for each related test completed by students in the report. The columns display checkmarks to indicate which students completed each test. If students completed the same tests with separate test reasons (categories of tests), a column appears for each test reason. Mark the checkbox for each test and test reason to include. Note that only tests taken by all the students will be included in the report. Click </a:t>
            </a:r>
            <a:r>
              <a:rPr lang="en-US" altLang="en-US" b="1" dirty="0">
                <a:latin typeface="Arial" panose="020B0604020202020204" pitchFamily="34" charset="0"/>
                <a:cs typeface="Arial" panose="020B0604020202020204" pitchFamily="34" charset="0"/>
              </a:rPr>
              <a:t>Generate Report </a:t>
            </a:r>
            <a:r>
              <a:rPr lang="en-US" altLang="en-US" dirty="0">
                <a:latin typeface="Arial" panose="020B0604020202020204" pitchFamily="34" charset="0"/>
                <a:cs typeface="Arial" panose="020B0604020202020204" pitchFamily="34" charset="0"/>
              </a:rPr>
              <a:t>to view the Longitudinal Report.</a:t>
            </a: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701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To view students’ </a:t>
            </a:r>
            <a:r>
              <a:rPr lang="en-US" altLang="en-US" b="1" dirty="0">
                <a:latin typeface="Arial" panose="020B0604020202020204" pitchFamily="34" charset="0"/>
                <a:cs typeface="Arial" panose="020B0604020202020204" pitchFamily="34" charset="0"/>
              </a:rPr>
              <a:t>Overall</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Performance</a:t>
            </a:r>
            <a:r>
              <a:rPr lang="en-US" altLang="en-US" dirty="0">
                <a:latin typeface="Arial" panose="020B0604020202020204" pitchFamily="34" charset="0"/>
                <a:cs typeface="Arial" panose="020B0604020202020204" pitchFamily="34" charset="0"/>
              </a:rPr>
              <a:t> data on the assessments over time, look at the first graph in the </a:t>
            </a:r>
            <a:r>
              <a:rPr lang="en-US" altLang="en-US" b="0" dirty="0">
                <a:latin typeface="Arial" panose="020B0604020202020204" pitchFamily="34" charset="0"/>
                <a:cs typeface="Arial" panose="020B0604020202020204" pitchFamily="34" charset="0"/>
              </a:rPr>
              <a:t>upper-left corner of the report. </a:t>
            </a:r>
            <a:r>
              <a:rPr lang="en-US" altLang="en-US" dirty="0">
                <a:latin typeface="Arial" panose="020B0604020202020204" pitchFamily="34" charset="0"/>
                <a:cs typeface="Arial" panose="020B0604020202020204" pitchFamily="34" charset="0"/>
              </a:rPr>
              <a:t>This graph shows the scores or performance levels of the student or the students each time they took the test. Performance data can be shown as either a line graph or a performance distribution bar. To switch between score data and performance level data, toggle</a:t>
            </a:r>
            <a:r>
              <a:rPr lang="en-US" altLang="en-US" b="0" dirty="0">
                <a:latin typeface="Arial" panose="020B0604020202020204" pitchFamily="34" charset="0"/>
                <a:cs typeface="Arial" panose="020B0604020202020204" pitchFamily="34" charset="0"/>
              </a:rPr>
              <a:t> the </a:t>
            </a:r>
            <a:r>
              <a:rPr lang="en-US" altLang="en-US" b="1" dirty="0">
                <a:latin typeface="Arial" panose="020B0604020202020204" pitchFamily="34" charset="0"/>
                <a:cs typeface="Arial" panose="020B0604020202020204" pitchFamily="34" charset="0"/>
              </a:rPr>
              <a:t>button </a:t>
            </a:r>
            <a:r>
              <a:rPr lang="en-US" altLang="en-US" b="0" dirty="0">
                <a:latin typeface="Arial" panose="020B0604020202020204" pitchFamily="34" charset="0"/>
                <a:cs typeface="Arial" panose="020B0604020202020204" pitchFamily="34" charset="0"/>
              </a:rPr>
              <a:t>at the top of the graph. </a:t>
            </a:r>
            <a:r>
              <a:rPr lang="en-US" altLang="en-US" dirty="0">
                <a:latin typeface="Arial" panose="020B0604020202020204" pitchFamily="34" charset="0"/>
                <a:cs typeface="Arial" panose="020B0604020202020204" pitchFamily="34" charset="0"/>
              </a:rPr>
              <a:t>Note that some tests provide only one type of data.</a:t>
            </a: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Information on student scores and performance can also be found in the table at the bottom of the report.</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lvl="0"/>
            <a:r>
              <a:rPr lang="en-US" altLang="en-US" dirty="0">
                <a:latin typeface="Arial" panose="020B0604020202020204" pitchFamily="34" charset="0"/>
                <a:cs typeface="Arial" panose="020B0604020202020204" pitchFamily="34" charset="0"/>
              </a:rPr>
              <a:t>For some tests, data is provided in different topic areas over time. When the tests include multiple reporting categories</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additional graphs </a:t>
            </a:r>
            <a:r>
              <a:rPr lang="en-US" altLang="en-US" dirty="0">
                <a:latin typeface="Arial" panose="020B0604020202020204" pitchFamily="34" charset="0"/>
                <a:cs typeface="Arial" panose="020B0604020202020204" pitchFamily="34" charset="0"/>
              </a:rPr>
              <a:t>will appear. The report includes </a:t>
            </a:r>
            <a:r>
              <a:rPr lang="en-US" altLang="en-US" b="0" dirty="0">
                <a:latin typeface="Arial" panose="020B0604020202020204" pitchFamily="34" charset="0"/>
                <a:cs typeface="Arial" panose="020B0604020202020204" pitchFamily="34" charset="0"/>
              </a:rPr>
              <a:t>a graph and a table section</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for each reporting category on the tests. This allows users to see at a glance how students are improving or declining in each area.</a:t>
            </a:r>
            <a:r>
              <a:rPr lang="en-US" sz="1200" kern="1200" dirty="0">
                <a:solidFill>
                  <a:schemeClr val="tx1"/>
                </a:solidFill>
                <a:effectLst/>
                <a:latin typeface="Arial" panose="020B0604020202020204" pitchFamily="34" charset="0"/>
                <a:ea typeface="+mn-ea"/>
                <a:cs typeface="Arial" panose="020B0604020202020204" pitchFamily="34" charset="0"/>
              </a:rPr>
              <a:t> </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Note: Once a report is generated, teachers can modify their selections by clicking </a:t>
            </a:r>
            <a:r>
              <a:rPr lang="en-US" altLang="en-US" b="1" dirty="0">
                <a:latin typeface="Arial" panose="020B0604020202020204" pitchFamily="34" charset="0"/>
                <a:cs typeface="Arial" panose="020B0604020202020204" pitchFamily="34" charset="0"/>
              </a:rPr>
              <a:t>Report Options </a:t>
            </a:r>
            <a:r>
              <a:rPr lang="en-US" altLang="en-US" dirty="0">
                <a:latin typeface="Arial" panose="020B0604020202020204" pitchFamily="34" charset="0"/>
                <a:cs typeface="Arial" panose="020B0604020202020204" pitchFamily="34" charset="0"/>
              </a:rPr>
              <a:t>in the upper-right corner. The </a:t>
            </a:r>
            <a:r>
              <a:rPr lang="en-US" altLang="en-US" b="1" dirty="0">
                <a:latin typeface="Arial" panose="020B0604020202020204" pitchFamily="34" charset="0"/>
                <a:cs typeface="Arial" panose="020B0604020202020204" pitchFamily="34" charset="0"/>
              </a:rPr>
              <a:t>filters</a:t>
            </a:r>
            <a:r>
              <a:rPr lang="en-US" altLang="en-US" dirty="0">
                <a:latin typeface="Arial" panose="020B0604020202020204" pitchFamily="34" charset="0"/>
                <a:cs typeface="Arial" panose="020B0604020202020204" pitchFamily="34" charset="0"/>
              </a:rPr>
              <a:t> button works as it does for an individual student’s longitudinal report. The</a:t>
            </a:r>
            <a:r>
              <a:rPr lang="en-US" altLang="en-US" b="1" dirty="0">
                <a:latin typeface="Arial" panose="020B0604020202020204" pitchFamily="34" charset="0"/>
                <a:cs typeface="Arial" panose="020B0604020202020204" pitchFamily="34" charset="0"/>
              </a:rPr>
              <a:t> print </a:t>
            </a:r>
            <a:r>
              <a:rPr lang="en-US" altLang="en-US" dirty="0">
                <a:latin typeface="Arial" panose="020B0604020202020204" pitchFamily="34" charset="0"/>
                <a:cs typeface="Arial" panose="020B0604020202020204" pitchFamily="34" charset="0"/>
              </a:rPr>
              <a:t>button allows the user to print a screen copy of the report, to save it to a PDF with multiple lay-out options, or to save the report as a CSV file.</a:t>
            </a: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0846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Centralized Reporting System is designed with a </a:t>
            </a:r>
            <a:r>
              <a:rPr lang="en-US" altLang="en-US" b="0" dirty="0">
                <a:latin typeface="Arial" panose="020B0604020202020204" pitchFamily="34" charset="0"/>
                <a:cs typeface="Arial" panose="020B0604020202020204" pitchFamily="34" charset="0"/>
              </a:rPr>
              <a:t>user interface </a:t>
            </a:r>
            <a:r>
              <a:rPr lang="en-US" altLang="en-US" dirty="0">
                <a:latin typeface="Arial" panose="020B0604020202020204" pitchFamily="34" charset="0"/>
                <a:cs typeface="Arial" panose="020B0604020202020204" pitchFamily="34" charset="0"/>
              </a:rPr>
              <a:t>that is more</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user-friendly, accurate, scalable, accessible, and easily digestible. With the intent to provide the clearest picture with the fewest number of clicks, the system displays state-, complex area-, complex-, school-, teacher-, class-, and student-level data in tabular and graphical format. It is designed to handle lots of data for a variety of tests, and it will be continuously updated with more features over time. The system is accessible on different devices and by different users at the teacher, school, complex area, complex, and state user level. Users can sort and filter the data in various ways and can create custom groups to generate timely reports for intervention groups or incoming classes</a:t>
            </a:r>
            <a:r>
              <a:rPr lang="en-US" altLang="en-US" b="0" dirty="0">
                <a:latin typeface="Arial" panose="020B0604020202020204" pitchFamily="34" charset="0"/>
                <a:cs typeface="Arial" panose="020B0604020202020204" pitchFamily="34" charset="0"/>
              </a:rPr>
              <a:t>. </a:t>
            </a:r>
          </a:p>
          <a:p>
            <a:pPr defTabSz="933237"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b="0" dirty="0">
                <a:latin typeface="Arial" panose="020B0604020202020204" pitchFamily="34" charset="0"/>
                <a:cs typeface="Arial" panose="020B0604020202020204" pitchFamily="34" charset="0"/>
              </a:rPr>
              <a:t>The dashboard is the homepage for all users.  The teacher dashboard is displayed here. </a:t>
            </a:r>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149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The line graph above shows results from the Math Number System IAB the student took in both grades 6 and 7.  Line graphs include overall results and graphs for each of the reporting categories used in the test in the case of an ICA. Hover the mouse over the points to get more information. Every graph is accompanied by a table at the bottom of the report.  </a:t>
            </a:r>
          </a:p>
        </p:txBody>
      </p:sp>
      <p:sp>
        <p:nvSpPr>
          <p:cNvPr id="4" name="Slide Number Placeholder 3"/>
          <p:cNvSpPr>
            <a:spLocks noGrp="1"/>
          </p:cNvSpPr>
          <p:nvPr>
            <p:ph type="sldNum" sz="quarter" idx="5"/>
          </p:nvPr>
        </p:nvSpPr>
        <p:spPr/>
        <p:txBody>
          <a:bodyPr/>
          <a:lstStyle/>
          <a:p>
            <a:fld id="{EFEFC3BB-83ED-4FBD-AB97-B60FAD447E33}" type="slidenum">
              <a:rPr lang="en-US" smtClean="0"/>
              <a:t>20</a:t>
            </a:fld>
            <a:endParaRPr lang="en-US" dirty="0"/>
          </a:p>
        </p:txBody>
      </p:sp>
    </p:spTree>
    <p:extLst>
      <p:ext uri="{BB962C8B-B14F-4D97-AF65-F5344CB8AC3E}">
        <p14:creationId xmlns:p14="http://schemas.microsoft.com/office/powerpoint/2010/main" val="350732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latin typeface="Arial" panose="020B0604020202020204" pitchFamily="34" charset="0"/>
                <a:cs typeface="Arial" panose="020B0604020202020204" pitchFamily="34" charset="0"/>
              </a:rPr>
              <a:t>To show some test opportunities and not others in the report, open the </a:t>
            </a:r>
            <a:r>
              <a:rPr lang="en-US" altLang="en-US" b="1" dirty="0">
                <a:latin typeface="Arial" panose="020B0604020202020204" pitchFamily="34" charset="0"/>
                <a:cs typeface="Arial" panose="020B0604020202020204" pitchFamily="34" charset="0"/>
              </a:rPr>
              <a:t>filters menu </a:t>
            </a:r>
            <a:r>
              <a:rPr lang="en-US" altLang="en-US" dirty="0">
                <a:latin typeface="Arial" panose="020B0604020202020204" pitchFamily="34" charset="0"/>
                <a:cs typeface="Arial" panose="020B0604020202020204" pitchFamily="34" charset="0"/>
              </a:rPr>
              <a:t>at the upper-right corner and select the options preferred from the drop-down lists. </a:t>
            </a:r>
            <a:r>
              <a:rPr lang="en-US" sz="1200" kern="1200" dirty="0">
                <a:solidFill>
                  <a:schemeClr val="tx1"/>
                </a:solidFill>
                <a:effectLst/>
                <a:latin typeface="Arial" panose="020B0604020202020204" pitchFamily="34" charset="0"/>
                <a:ea typeface="+mn-ea"/>
                <a:cs typeface="Arial" panose="020B0604020202020204" pitchFamily="34" charset="0"/>
              </a:rPr>
              <a:t>Users may want to filter by a particular School Year or years. Note that years are not calendar years. For example, “2018” refers to the 2018–2019 school year.</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Users may wish to filter by a Test Reason (a category of test), which means excluding all other test reasons from the data. For example, users may want to narrow the report down to show only tests taken in the spring. </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Finally, users may find that certain tests are less relevant than others. Use the</a:t>
            </a:r>
            <a:r>
              <a:rPr lang="en-US" sz="1200" b="1" kern="120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Test Label </a:t>
            </a:r>
            <a:r>
              <a:rPr lang="en-US" sz="1200" kern="1200" dirty="0">
                <a:solidFill>
                  <a:schemeClr val="tx1"/>
                </a:solidFill>
                <a:effectLst/>
                <a:latin typeface="Arial" panose="020B0604020202020204" pitchFamily="34" charset="0"/>
                <a:ea typeface="+mn-ea"/>
                <a:cs typeface="Arial" panose="020B0604020202020204" pitchFamily="34" charset="0"/>
              </a:rPr>
              <a:t>menu to deselect the names of the tests not needed on the report. Once choices have been selected, click </a:t>
            </a:r>
            <a:r>
              <a:rPr lang="en-US" sz="1200" b="1" kern="1200" dirty="0">
                <a:solidFill>
                  <a:schemeClr val="tx1"/>
                </a:solidFill>
                <a:effectLst/>
                <a:latin typeface="Arial" panose="020B0604020202020204" pitchFamily="34" charset="0"/>
                <a:ea typeface="+mn-ea"/>
                <a:cs typeface="Arial" panose="020B0604020202020204" pitchFamily="34" charset="0"/>
              </a:rPr>
              <a:t>Apply</a:t>
            </a:r>
            <a:r>
              <a:rPr lang="en-US" sz="1200" b="0" kern="1200" dirty="0">
                <a:solidFill>
                  <a:schemeClr val="tx1"/>
                </a:solidFill>
                <a:effectLst/>
                <a:latin typeface="Arial" panose="020B0604020202020204" pitchFamily="34" charset="0"/>
                <a:ea typeface="+mn-ea"/>
                <a:cs typeface="Arial" panose="020B0604020202020204" pitchFamily="34" charset="0"/>
              </a:rPr>
              <a:t>.</a:t>
            </a:r>
            <a:endParaRPr lang="en-US" sz="1200" b="1"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21</a:t>
            </a:fld>
            <a:endParaRPr lang="en-US" dirty="0"/>
          </a:p>
        </p:txBody>
      </p:sp>
    </p:spTree>
    <p:extLst>
      <p:ext uri="{BB962C8B-B14F-4D97-AF65-F5344CB8AC3E}">
        <p14:creationId xmlns:p14="http://schemas.microsoft.com/office/powerpoint/2010/main" val="368407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Longitudinal reports vary widely depending on the types of tests administered, how they are related and the user’s role.  They are easy to access from the clock-face button or the context menu which displays for the assessments that will produce a trend report.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436563" y="709613"/>
            <a:ext cx="6319837" cy="3554412"/>
          </a:xfrm>
        </p:spPr>
      </p:sp>
    </p:spTree>
    <p:extLst>
      <p:ext uri="{BB962C8B-B14F-4D97-AF65-F5344CB8AC3E}">
        <p14:creationId xmlns:p14="http://schemas.microsoft.com/office/powerpoint/2010/main" val="2004292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times when a user needs to focus on an individual student and his or her test performance, the Centralized Reporting System features the Student Portfolio Report. The report is designed so that users can quickly:</a:t>
            </a:r>
          </a:p>
          <a:p>
            <a:pPr marL="228600" indent="-228600">
              <a:buAutoNum type="arabicParenBoth"/>
            </a:pPr>
            <a:r>
              <a:rPr lang="en-US" sz="1200" kern="1200" dirty="0">
                <a:solidFill>
                  <a:schemeClr val="tx1"/>
                </a:solidFill>
                <a:effectLst/>
                <a:latin typeface="+mn-lt"/>
                <a:ea typeface="+mn-ea"/>
                <a:cs typeface="+mn-cs"/>
              </a:rPr>
              <a:t>View test results from current and previous school years using the school year filter</a:t>
            </a:r>
          </a:p>
          <a:p>
            <a:pPr marL="228600" indent="-228600">
              <a:buAutoNum type="arabicParenBoth"/>
            </a:pPr>
            <a:r>
              <a:rPr lang="en-US" sz="1200" kern="1200" dirty="0">
                <a:solidFill>
                  <a:schemeClr val="tx1"/>
                </a:solidFill>
                <a:effectLst/>
                <a:latin typeface="+mn-lt"/>
                <a:ea typeface="+mn-ea"/>
                <a:cs typeface="+mn-cs"/>
              </a:rPr>
              <a:t>Compare a student’s results with state-, complex area-, complex-, school-, and teacher-level data</a:t>
            </a:r>
          </a:p>
          <a:p>
            <a:pPr marL="228600" indent="-228600">
              <a:buAutoNum type="arabicParenBoth"/>
            </a:pPr>
            <a:r>
              <a:rPr lang="en-US" sz="1200" kern="1200" dirty="0">
                <a:solidFill>
                  <a:schemeClr val="tx1"/>
                </a:solidFill>
                <a:effectLst/>
                <a:latin typeface="+mn-lt"/>
                <a:ea typeface="+mn-ea"/>
                <a:cs typeface="+mn-cs"/>
              </a:rPr>
              <a:t> Sort results to see the most recent test scores</a:t>
            </a:r>
          </a:p>
          <a:p>
            <a:pPr marL="228600" indent="-228600">
              <a:buAutoNum type="arabicParenBoth"/>
            </a:pPr>
            <a:r>
              <a:rPr lang="en-US" sz="1200" kern="1200" dirty="0">
                <a:solidFill>
                  <a:schemeClr val="tx1"/>
                </a:solidFill>
                <a:effectLst/>
                <a:latin typeface="+mn-lt"/>
                <a:ea typeface="+mn-ea"/>
                <a:cs typeface="+mn-cs"/>
              </a:rPr>
              <a:t>Generate and print an ISR or a Student Data File </a:t>
            </a:r>
          </a:p>
          <a:p>
            <a:pPr marL="228600" indent="-228600">
              <a:buAutoNum type="arabicParenBoth"/>
            </a:pPr>
            <a:r>
              <a:rPr lang="en-US" sz="1200" kern="1200" dirty="0">
                <a:solidFill>
                  <a:schemeClr val="tx1"/>
                </a:solidFill>
                <a:effectLst/>
                <a:latin typeface="+mn-lt"/>
                <a:ea typeface="+mn-ea"/>
                <a:cs typeface="+mn-cs"/>
              </a:rPr>
              <a:t>Access specific test data and individual student item responses directly from the report</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Teachers have a “fast pass” to the Student Portfolio Report.  From their dashboard they can click on the magnifying glass or the student name in the “My Student’s table and the student portfolio report will immediately display.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users access the report from any page of test results by copying a student identification number into the student search box, located in the gray navigation trail at the top of the page, and clicking the search button.  </a:t>
            </a:r>
          </a:p>
          <a:p>
            <a:endParaRPr lang="en-US" dirty="0"/>
          </a:p>
        </p:txBody>
      </p:sp>
      <p:sp>
        <p:nvSpPr>
          <p:cNvPr id="4" name="Slide Number Placeholder 3"/>
          <p:cNvSpPr>
            <a:spLocks noGrp="1"/>
          </p:cNvSpPr>
          <p:nvPr>
            <p:ph type="sldNum" sz="quarter" idx="5"/>
          </p:nvPr>
        </p:nvSpPr>
        <p:spPr/>
        <p:txBody>
          <a:bodyPr/>
          <a:lstStyle/>
          <a:p>
            <a:fld id="{2C7CCC91-3D62-43C2-A928-E3141B66B648}" type="slidenum">
              <a:rPr lang="en-US" smtClean="0"/>
              <a:t>23</a:t>
            </a:fld>
            <a:endParaRPr lang="en-US" dirty="0"/>
          </a:p>
        </p:txBody>
      </p:sp>
    </p:spTree>
    <p:extLst>
      <p:ext uri="{BB962C8B-B14F-4D97-AF65-F5344CB8AC3E}">
        <p14:creationId xmlns:p14="http://schemas.microsoft.com/office/powerpoint/2010/main" val="2566578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All the assessments taken by the student in the current school year are listed in the Assessments Table.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Assessments can be sorted by the following using the sorting arrows:</a:t>
            </a:r>
            <a:r>
              <a:rPr lang="en-US" baseline="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228600" indent="-228600">
              <a:buAutoNum type="arabicParenBoth"/>
            </a:pPr>
            <a:r>
              <a:rPr lang="en-US" b="1" dirty="0">
                <a:latin typeface="Arial" panose="020B0604020202020204" pitchFamily="34" charset="0"/>
                <a:cs typeface="Arial" panose="020B0604020202020204" pitchFamily="34" charset="0"/>
              </a:rPr>
              <a:t>Score </a:t>
            </a:r>
            <a:endParaRPr lang="en-US" dirty="0">
              <a:latin typeface="Arial" panose="020B0604020202020204" pitchFamily="34" charset="0"/>
              <a:cs typeface="Arial" panose="020B0604020202020204" pitchFamily="34" charset="0"/>
            </a:endParaRPr>
          </a:p>
          <a:p>
            <a:pPr marL="228600" indent="-228600">
              <a:buAutoNum type="arabicParenBoth"/>
            </a:pPr>
            <a:r>
              <a:rPr lang="en-US" b="1" dirty="0">
                <a:latin typeface="Arial" panose="020B0604020202020204" pitchFamily="34" charset="0"/>
                <a:cs typeface="Arial" panose="020B0604020202020204" pitchFamily="34" charset="0"/>
              </a:rPr>
              <a:t>Date Taken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Sorting gives the user a rough idea of how the student is performing over time.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When the </a:t>
            </a:r>
            <a:r>
              <a:rPr lang="en-US" b="1" dirty="0">
                <a:latin typeface="Arial" panose="020B0604020202020204" pitchFamily="34" charset="0"/>
                <a:cs typeface="Arial" panose="020B0604020202020204" pitchFamily="34" charset="0"/>
              </a:rPr>
              <a:t>expansion arrow </a:t>
            </a:r>
            <a:r>
              <a:rPr lang="en-US" dirty="0">
                <a:latin typeface="Arial" panose="020B0604020202020204" pitchFamily="34" charset="0"/>
                <a:cs typeface="Arial" panose="020B0604020202020204" pitchFamily="34" charset="0"/>
              </a:rPr>
              <a:t>is clicked, comparison rows of </a:t>
            </a:r>
            <a:r>
              <a:rPr lang="en-US" b="1" dirty="0">
                <a:latin typeface="Arial" panose="020B0604020202020204" pitchFamily="34" charset="0"/>
                <a:cs typeface="Arial" panose="020B0604020202020204" pitchFamily="34" charset="0"/>
              </a:rPr>
              <a:t>State, Complex Area, Complex,</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School,</a:t>
            </a:r>
            <a:r>
              <a:rPr lang="en-US" b="0"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My Students </a:t>
            </a:r>
            <a:r>
              <a:rPr lang="en-US" b="0" dirty="0">
                <a:latin typeface="Arial" panose="020B0604020202020204" pitchFamily="34" charset="0"/>
                <a:cs typeface="Arial" panose="020B0604020202020204" pitchFamily="34" charset="0"/>
              </a:rPr>
              <a:t>results</a:t>
            </a:r>
            <a:r>
              <a:rPr lang="en-US" b="0" baseline="0" dirty="0">
                <a:latin typeface="Arial" panose="020B0604020202020204" pitchFamily="34" charset="0"/>
                <a:cs typeface="Arial" panose="020B0604020202020204" pitchFamily="34" charset="0"/>
              </a:rPr>
              <a:t> are </a:t>
            </a:r>
            <a:r>
              <a:rPr lang="en-US" dirty="0">
                <a:latin typeface="Arial" panose="020B0604020202020204" pitchFamily="34" charset="0"/>
                <a:cs typeface="Arial" panose="020B0604020202020204" pitchFamily="34" charset="0"/>
              </a:rPr>
              <a:t>shown.</a:t>
            </a:r>
          </a:p>
        </p:txBody>
      </p:sp>
      <p:sp>
        <p:nvSpPr>
          <p:cNvPr id="4" name="Slide Number Placeholder 3"/>
          <p:cNvSpPr>
            <a:spLocks noGrp="1"/>
          </p:cNvSpPr>
          <p:nvPr>
            <p:ph type="sldNum" sz="quarter" idx="5"/>
          </p:nvPr>
        </p:nvSpPr>
        <p:spPr/>
        <p:txBody>
          <a:bodyPr/>
          <a:lstStyle/>
          <a:p>
            <a:fld id="{2C7CCC91-3D62-43C2-A928-E3141B66B648}" type="slidenum">
              <a:rPr lang="en-US" smtClean="0"/>
              <a:t>24</a:t>
            </a:fld>
            <a:endParaRPr lang="en-US" dirty="0"/>
          </a:p>
        </p:txBody>
      </p:sp>
    </p:spTree>
    <p:extLst>
      <p:ext uri="{BB962C8B-B14F-4D97-AF65-F5344CB8AC3E}">
        <p14:creationId xmlns:p14="http://schemas.microsoft.com/office/powerpoint/2010/main" val="1125785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view a student’s test performance from previous school years, click the </a:t>
            </a:r>
            <a:r>
              <a:rPr lang="en-US" b="1" dirty="0">
                <a:latin typeface="Arial" panose="020B0604020202020204" pitchFamily="34" charset="0"/>
                <a:cs typeface="Arial" panose="020B0604020202020204" pitchFamily="34" charset="0"/>
              </a:rPr>
              <a:t>School Year </a:t>
            </a:r>
            <a:r>
              <a:rPr lang="en-US" b="0" dirty="0">
                <a:latin typeface="Arial" panose="020B0604020202020204" pitchFamily="34" charset="0"/>
                <a:cs typeface="Arial" panose="020B0604020202020204" pitchFamily="34" charset="0"/>
              </a:rPr>
              <a:t>option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the expanded </a:t>
            </a:r>
            <a:r>
              <a:rPr lang="en-US" b="1" dirty="0">
                <a:latin typeface="Arial" panose="020B0604020202020204" pitchFamily="34" charset="0"/>
                <a:cs typeface="Arial" panose="020B0604020202020204" pitchFamily="34" charset="0"/>
              </a:rPr>
              <a:t>Filters </a:t>
            </a:r>
            <a:r>
              <a:rPr lang="en-US" b="0" dirty="0">
                <a:latin typeface="Arial" panose="020B0604020202020204" pitchFamily="34" charset="0"/>
                <a:cs typeface="Arial" panose="020B0604020202020204" pitchFamily="34" charset="0"/>
              </a:rPr>
              <a:t>menu.  Select desired years, and c</a:t>
            </a:r>
            <a:r>
              <a:rPr lang="en-US" dirty="0">
                <a:latin typeface="Arial" panose="020B0604020202020204" pitchFamily="34" charset="0"/>
                <a:cs typeface="Arial" panose="020B0604020202020204" pitchFamily="34" charset="0"/>
              </a:rPr>
              <a:t>lick </a:t>
            </a:r>
            <a:r>
              <a:rPr lang="en-US" b="1" dirty="0">
                <a:latin typeface="Arial" panose="020B0604020202020204" pitchFamily="34" charset="0"/>
                <a:cs typeface="Arial" panose="020B0604020202020204" pitchFamily="34" charset="0"/>
              </a:rPr>
              <a:t>Apply</a:t>
            </a:r>
            <a:r>
              <a:rPr lang="en-US" b="0"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assessments from the selected school years are now displayed in the table. Sorting may be done by </a:t>
            </a:r>
            <a:r>
              <a:rPr lang="en-US" b="0" dirty="0">
                <a:latin typeface="Arial" panose="020B0604020202020204" pitchFamily="34" charset="0"/>
                <a:cs typeface="Arial" panose="020B0604020202020204" pitchFamily="34" charset="0"/>
              </a:rPr>
              <a:t>Test Reason</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Score</a:t>
            </a:r>
            <a:r>
              <a:rPr lang="en-US" dirty="0">
                <a:latin typeface="Arial" panose="020B0604020202020204" pitchFamily="34" charset="0"/>
                <a:cs typeface="Arial" panose="020B0604020202020204" pitchFamily="34" charset="0"/>
              </a:rPr>
              <a:t>, and </a:t>
            </a:r>
            <a:r>
              <a:rPr lang="en-US" b="0" dirty="0">
                <a:latin typeface="Arial" panose="020B0604020202020204" pitchFamily="34" charset="0"/>
                <a:cs typeface="Arial" panose="020B0604020202020204" pitchFamily="34" charset="0"/>
              </a:rPr>
              <a:t>Date Taken</a:t>
            </a:r>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State-, complex area-, complex-, school-, and teacher-</a:t>
            </a:r>
            <a:r>
              <a:rPr lang="en-US" dirty="0">
                <a:latin typeface="Arial" panose="020B0604020202020204" pitchFamily="34" charset="0"/>
                <a:cs typeface="Arial" panose="020B0604020202020204" pitchFamily="34" charset="0"/>
              </a:rPr>
              <a:t>level results may be expanded beneath the name of the assessment.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clear filters, click </a:t>
            </a:r>
            <a:r>
              <a:rPr lang="en-US" b="1" dirty="0">
                <a:latin typeface="Arial" panose="020B0604020202020204" pitchFamily="34" charset="0"/>
                <a:cs typeface="Arial" panose="020B0604020202020204" pitchFamily="34" charset="0"/>
              </a:rPr>
              <a:t>Clear Filters </a:t>
            </a:r>
            <a:r>
              <a:rPr lang="en-US" b="0" dirty="0">
                <a:latin typeface="Arial" panose="020B0604020202020204" pitchFamily="34" charset="0"/>
                <a:cs typeface="Arial" panose="020B0604020202020204" pitchFamily="34" charset="0"/>
              </a:rPr>
              <a:t>and then </a:t>
            </a:r>
            <a:r>
              <a:rPr lang="en-US" b="1" dirty="0">
                <a:latin typeface="Arial" panose="020B0604020202020204" pitchFamily="34" charset="0"/>
                <a:cs typeface="Arial" panose="020B0604020202020204" pitchFamily="34" charset="0"/>
              </a:rPr>
              <a:t>Apply</a:t>
            </a:r>
            <a:r>
              <a:rPr lang="en-US" b="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7CCC91-3D62-43C2-A928-E3141B66B648}" type="slidenum">
              <a:rPr lang="en-US" smtClean="0"/>
              <a:t>25</a:t>
            </a:fld>
            <a:endParaRPr lang="en-US" dirty="0"/>
          </a:p>
        </p:txBody>
      </p:sp>
    </p:spTree>
    <p:extLst>
      <p:ext uri="{BB962C8B-B14F-4D97-AF65-F5344CB8AC3E}">
        <p14:creationId xmlns:p14="http://schemas.microsoft.com/office/powerpoint/2010/main" val="1463528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drill down to the most relevant results and eliminate unnecessary details, teachers and other users should take the time to set their preferences by using the options in the </a:t>
            </a:r>
            <a:r>
              <a:rPr lang="en-US" b="1" dirty="0">
                <a:latin typeface="Arial" panose="020B0604020202020204" pitchFamily="34" charset="0"/>
                <a:cs typeface="Arial" panose="020B0604020202020204" pitchFamily="34" charset="0"/>
              </a:rPr>
              <a:t>My Settings</a:t>
            </a:r>
            <a:r>
              <a:rPr lang="en-US" dirty="0">
                <a:latin typeface="Arial" panose="020B0604020202020204" pitchFamily="34" charset="0"/>
                <a:cs typeface="Arial" panose="020B0604020202020204" pitchFamily="34" charset="0"/>
              </a:rPr>
              <a:t> drop-down menu. The options in this list will vary, depending on user role and state.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Teachers will typically utilize these three </a:t>
            </a:r>
            <a:r>
              <a:rPr lang="en-US" u="sng" dirty="0">
                <a:latin typeface="Arial" panose="020B0604020202020204" pitchFamily="34" charset="0"/>
                <a:cs typeface="Arial" panose="020B0604020202020204" pitchFamily="34" charset="0"/>
              </a:rPr>
              <a:t>main</a:t>
            </a:r>
            <a:r>
              <a:rPr lang="en-US" dirty="0">
                <a:latin typeface="Arial" panose="020B0604020202020204" pitchFamily="34" charset="0"/>
                <a:cs typeface="Arial" panose="020B0604020202020204" pitchFamily="34" charset="0"/>
              </a:rPr>
              <a:t> settings: </a:t>
            </a:r>
            <a:r>
              <a:rPr lang="en-US" b="1" dirty="0">
                <a:latin typeface="Arial" panose="020B0604020202020204" pitchFamily="34" charset="0"/>
                <a:cs typeface="Arial" panose="020B0604020202020204" pitchFamily="34" charset="0"/>
              </a:rPr>
              <a:t>Manage Test Reasons, Select Tests to Include on Reports,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Change Reporting Time Period</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Manage Test Reasons </a:t>
            </a:r>
            <a:r>
              <a:rPr lang="en-US" dirty="0">
                <a:latin typeface="Arial" panose="020B0604020202020204" pitchFamily="34" charset="0"/>
                <a:cs typeface="Arial" panose="020B0604020202020204" pitchFamily="34" charset="0"/>
              </a:rPr>
              <a:t>option is used to organize interim assignments into categories, making data analysis more digestible.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Select Tests to Include on Reports </a:t>
            </a:r>
            <a:r>
              <a:rPr lang="en-US" dirty="0">
                <a:latin typeface="Arial" panose="020B0604020202020204" pitchFamily="34" charset="0"/>
                <a:cs typeface="Arial" panose="020B0604020202020204" pitchFamily="34" charset="0"/>
              </a:rPr>
              <a:t>allows teachers to downsize the amount of data shown in their tables.  Once a teacher has selected certain tests to display these choices are reflected when a school, complex, or state user elects to </a:t>
            </a:r>
            <a:r>
              <a:rPr lang="en-US" b="0" dirty="0">
                <a:latin typeface="Arial" panose="020B0604020202020204" pitchFamily="34" charset="0"/>
                <a:cs typeface="Arial" panose="020B0604020202020204" pitchFamily="34" charset="0"/>
              </a:rPr>
              <a:t>mirror the teacher’s choices in their data displays.</a:t>
            </a:r>
            <a:r>
              <a:rPr lang="en-US" dirty="0">
                <a:latin typeface="Arial" panose="020B0604020202020204" pitchFamily="34" charset="0"/>
                <a:cs typeface="Arial" panose="020B0604020202020204" pitchFamily="34" charset="0"/>
              </a:rPr>
              <a:t> This feature allows all users to bypass test data that does not suit their specific needs.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Change Reporting Time Period </a:t>
            </a:r>
            <a:r>
              <a:rPr lang="en-US" dirty="0">
                <a:latin typeface="Arial" panose="020B0604020202020204" pitchFamily="34" charset="0"/>
                <a:cs typeface="Arial" panose="020B0604020202020204" pitchFamily="34" charset="0"/>
              </a:rPr>
              <a:t>allows a user to see results from a previous school year.  These three options are explained in the following slides.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Set Student Settings on Item View </a:t>
            </a:r>
            <a:r>
              <a:rPr lang="en-US" dirty="0">
                <a:latin typeface="Arial" panose="020B0604020202020204" pitchFamily="34" charset="0"/>
                <a:cs typeface="Arial" panose="020B0604020202020204" pitchFamily="34" charset="0"/>
              </a:rPr>
              <a:t>option, when toggled on, will allow teachers to see test items exactly the way the student saw them on the test, with the specific setting options in place. Settings such as large font, font color, and language choice can be seen by the teacher.  This setting applies only to interim tests that include item-level data.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Each of these three main settings is explained in detail in the slides that follow.</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Teachers also have options related to their class rosters. They </a:t>
            </a:r>
            <a:r>
              <a:rPr lang="en-US" b="0" dirty="0">
                <a:latin typeface="Arial" panose="020B0604020202020204" pitchFamily="34" charset="0"/>
                <a:cs typeface="Arial" panose="020B0604020202020204" pitchFamily="34" charset="0"/>
              </a:rPr>
              <a:t>can </a:t>
            </a:r>
            <a:r>
              <a:rPr lang="en-US" b="1" dirty="0">
                <a:latin typeface="Arial" panose="020B0604020202020204" pitchFamily="34" charset="0"/>
                <a:cs typeface="Arial" panose="020B0604020202020204" pitchFamily="34" charset="0"/>
              </a:rPr>
              <a:t>Add,</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View/Edit </a:t>
            </a:r>
            <a:r>
              <a:rPr lang="en-US" b="0"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Upload rosters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EFC3BB-83ED-4FBD-AB97-B60FAD447E33}" type="slidenum">
              <a:rPr lang="en-US" smtClean="0"/>
              <a:t>26</a:t>
            </a:fld>
            <a:endParaRPr lang="en-US" dirty="0"/>
          </a:p>
        </p:txBody>
      </p:sp>
    </p:spTree>
    <p:extLst>
      <p:ext uri="{BB962C8B-B14F-4D97-AF65-F5344CB8AC3E}">
        <p14:creationId xmlns:p14="http://schemas.microsoft.com/office/powerpoint/2010/main" val="3561957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Under the </a:t>
            </a:r>
            <a:r>
              <a:rPr lang="en-US" b="1" dirty="0">
                <a:latin typeface="Arial" panose="020B0604020202020204" pitchFamily="34" charset="0"/>
                <a:cs typeface="Arial" panose="020B0604020202020204" pitchFamily="34" charset="0"/>
              </a:rPr>
              <a:t>Select Tests to Include on Reports </a:t>
            </a:r>
            <a:r>
              <a:rPr lang="en-US" dirty="0">
                <a:latin typeface="Arial" panose="020B0604020202020204" pitchFamily="34" charset="0"/>
                <a:cs typeface="Arial" panose="020B0604020202020204" pitchFamily="34" charset="0"/>
              </a:rPr>
              <a:t>option, teachers can use the expandable menus under each subject to choose the tests they want included in their reports. Once a teacher has selected certain tests to display these choices are reflected when a school, complex, or state user elects to </a:t>
            </a:r>
            <a:r>
              <a:rPr lang="en-US" b="1" dirty="0">
                <a:latin typeface="Arial" panose="020B0604020202020204" pitchFamily="34" charset="0"/>
                <a:cs typeface="Arial" panose="020B0604020202020204" pitchFamily="34" charset="0"/>
              </a:rPr>
              <a:t>“Use Teachers’ Test Selections</a:t>
            </a:r>
            <a:r>
              <a:rPr lang="en-US" dirty="0">
                <a:latin typeface="Arial" panose="020B0604020202020204" pitchFamily="34" charset="0"/>
                <a:cs typeface="Arial" panose="020B0604020202020204" pitchFamily="34" charset="0"/>
              </a:rPr>
              <a:t>” from their </a:t>
            </a:r>
            <a:r>
              <a:rPr lang="en-US" b="1" dirty="0">
                <a:latin typeface="Arial" panose="020B0604020202020204" pitchFamily="34" charset="0"/>
                <a:cs typeface="Arial" panose="020B0604020202020204" pitchFamily="34" charset="0"/>
              </a:rPr>
              <a:t>Settings</a:t>
            </a:r>
            <a:r>
              <a:rPr lang="en-US" dirty="0">
                <a:latin typeface="Arial" panose="020B0604020202020204" pitchFamily="34" charset="0"/>
                <a:cs typeface="Arial" panose="020B0604020202020204" pitchFamily="34" charset="0"/>
              </a:rPr>
              <a:t> drop-down menu. This feature allows all users to bypass test data that does not suit their specific needs. These three options are explained on the next slide.  </a:t>
            </a:r>
          </a:p>
        </p:txBody>
      </p:sp>
      <p:sp>
        <p:nvSpPr>
          <p:cNvPr id="4" name="Slide Number Placeholder 3"/>
          <p:cNvSpPr>
            <a:spLocks noGrp="1"/>
          </p:cNvSpPr>
          <p:nvPr>
            <p:ph type="sldNum" sz="quarter" idx="5"/>
          </p:nvPr>
        </p:nvSpPr>
        <p:spPr/>
        <p:txBody>
          <a:bodyPr/>
          <a:lstStyle/>
          <a:p>
            <a:fld id="{EFEFC3BB-83ED-4FBD-AB97-B60FAD447E33}" type="slidenum">
              <a:rPr lang="en-US" smtClean="0"/>
              <a:t>27</a:t>
            </a:fld>
            <a:endParaRPr lang="en-US" dirty="0"/>
          </a:p>
        </p:txBody>
      </p:sp>
    </p:spTree>
    <p:extLst>
      <p:ext uri="{BB962C8B-B14F-4D97-AF65-F5344CB8AC3E}">
        <p14:creationId xmlns:p14="http://schemas.microsoft.com/office/powerpoint/2010/main" val="2387050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Users can select </a:t>
            </a:r>
            <a:r>
              <a:rPr lang="en-US" sz="1200" b="1" kern="1200" dirty="0">
                <a:solidFill>
                  <a:schemeClr val="tx1"/>
                </a:solidFill>
                <a:effectLst/>
                <a:latin typeface="Arial" panose="020B0604020202020204" pitchFamily="34" charset="0"/>
                <a:ea typeface="+mn-ea"/>
                <a:cs typeface="Arial" panose="020B0604020202020204" pitchFamily="34" charset="0"/>
              </a:rPr>
              <a:t>Change Reporting Time Period </a:t>
            </a:r>
            <a:r>
              <a:rPr lang="en-US" sz="1200" kern="1200" dirty="0">
                <a:solidFill>
                  <a:schemeClr val="tx1"/>
                </a:solidFill>
                <a:effectLst/>
                <a:latin typeface="Arial" panose="020B0604020202020204" pitchFamily="34" charset="0"/>
                <a:ea typeface="+mn-ea"/>
                <a:cs typeface="Arial" panose="020B0604020202020204" pitchFamily="34" charset="0"/>
              </a:rPr>
              <a:t>to view test results from a previous point in time. There are two time period settings: you can select a school year for which to view tests, and you can enter a date for which to view students.  When a school year is selected, the reports show data for test opportunities completed in the selected school year.  When a date is set for which to view students, the reports show data only for the students who were associated with the user </a:t>
            </a:r>
            <a:r>
              <a:rPr lang="en-US" sz="1200" i="1" kern="1200" dirty="0">
                <a:solidFill>
                  <a:schemeClr val="tx1"/>
                </a:solidFill>
                <a:effectLst/>
                <a:latin typeface="Arial" panose="020B0604020202020204" pitchFamily="34" charset="0"/>
                <a:ea typeface="+mn-ea"/>
                <a:cs typeface="Arial" panose="020B0604020202020204" pitchFamily="34" charset="0"/>
              </a:rPr>
              <a:t>as of the selected date</a:t>
            </a:r>
            <a:r>
              <a:rPr lang="en-US" sz="1200" kern="1200" dirty="0">
                <a:solidFill>
                  <a:schemeClr val="tx1"/>
                </a:solidFill>
                <a:effectLst/>
                <a:latin typeface="Arial" panose="020B0604020202020204" pitchFamily="34" charset="0"/>
                <a:ea typeface="+mn-ea"/>
                <a:cs typeface="Arial" panose="020B0604020202020204" pitchFamily="34" charset="0"/>
              </a:rPr>
              <a:t>. Students’ enrollment and demographic information is all given as of the selected date as well.  Users can view students who have left rosters, the school, or the complex, or even the state. </a:t>
            </a: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28</a:t>
            </a:fld>
            <a:endParaRPr lang="en-US" dirty="0"/>
          </a:p>
        </p:txBody>
      </p:sp>
    </p:spTree>
    <p:extLst>
      <p:ext uri="{BB962C8B-B14F-4D97-AF65-F5344CB8AC3E}">
        <p14:creationId xmlns:p14="http://schemas.microsoft.com/office/powerpoint/2010/main" val="3268822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Reason Manager </a:t>
            </a:r>
            <a:r>
              <a:rPr lang="en-US" dirty="0">
                <a:latin typeface="Arial" panose="020B0604020202020204" pitchFamily="34" charset="0"/>
                <a:cs typeface="Arial" panose="020B0604020202020204" pitchFamily="34" charset="0"/>
              </a:rPr>
              <a:t>is a tool used to organize interim tests into categories that will help users keep track of the various tests taken by their students. Reasons are set at the time of testing or after testing has been completed. When students take the same assessment multiple times, assigning different test reasons can help distinguish scores for more manageable analysis of results. Some administrators will create reasons to be used by all teachers and other users.</a:t>
            </a: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29</a:t>
            </a:fld>
            <a:endParaRPr lang="en-US" dirty="0"/>
          </a:p>
        </p:txBody>
      </p:sp>
    </p:spTree>
    <p:extLst>
      <p:ext uri="{BB962C8B-B14F-4D97-AF65-F5344CB8AC3E}">
        <p14:creationId xmlns:p14="http://schemas.microsoft.com/office/powerpoint/2010/main" val="171825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9837" cy="355441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training focuses on five main objectives: navigating the test results pages to display data with just a few clicks; using the settings and filters to customize your reports and eliminate irrelevant data; working specifically with interim tests and their items; generating ISRs and student data files; and printing and exporting your reports.  </a:t>
            </a:r>
          </a:p>
        </p:txBody>
      </p:sp>
      <p:sp>
        <p:nvSpPr>
          <p:cNvPr id="4" name="Slide Number Placeholder 3"/>
          <p:cNvSpPr>
            <a:spLocks noGrp="1"/>
          </p:cNvSpPr>
          <p:nvPr>
            <p:ph type="sldNum" sz="quarter" idx="10"/>
          </p:nvPr>
        </p:nvSpPr>
        <p:spPr/>
        <p:txBody>
          <a:bodyPr/>
          <a:lstStyle/>
          <a:p>
            <a:pPr marL="0" marR="0" lvl="0" indent="0" algn="r" defTabSz="933237"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33237"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617757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School and complex users can narrow down their data results by utilizing </a:t>
            </a:r>
            <a:r>
              <a:rPr lang="en-US" b="1" dirty="0">
                <a:latin typeface="Arial" panose="020B0604020202020204" pitchFamily="34" charset="0"/>
                <a:cs typeface="Arial" panose="020B0604020202020204" pitchFamily="34" charset="0"/>
              </a:rPr>
              <a:t>My Settings </a:t>
            </a:r>
            <a:r>
              <a:rPr lang="en-US" dirty="0">
                <a:latin typeface="Arial" panose="020B0604020202020204" pitchFamily="34" charset="0"/>
                <a:cs typeface="Arial" panose="020B0604020202020204" pitchFamily="34" charset="0"/>
              </a:rPr>
              <a:t>preferences, as well. Popular options include: </a:t>
            </a:r>
            <a:r>
              <a:rPr lang="en-US" b="1" dirty="0">
                <a:latin typeface="Arial" panose="020B0604020202020204" pitchFamily="34" charset="0"/>
                <a:cs typeface="Arial" panose="020B0604020202020204" pitchFamily="34" charset="0"/>
              </a:rPr>
              <a:t>Use Teachers’ Test Selections, Change Reporting Time Period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Add Roster, View/Edit Rosters</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Upload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Rosters</a:t>
            </a:r>
            <a:r>
              <a:rPr lang="en-US" b="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limit the data to the results relevant to teachers and the specific tests they give, school and complex users set the Use Teachers’ Test Selections option accordingly. </a:t>
            </a:r>
          </a:p>
          <a:p>
            <a:r>
              <a:rPr lang="en-US" dirty="0">
                <a:latin typeface="Arial" panose="020B0604020202020204" pitchFamily="34" charset="0"/>
                <a:cs typeface="Arial" panose="020B0604020202020204" pitchFamily="34" charset="0"/>
              </a:rPr>
              <a:t>The default setting for school and complex users under Select Roster Preferences is </a:t>
            </a:r>
            <a:r>
              <a:rPr lang="en-US" b="1" dirty="0">
                <a:latin typeface="Arial" panose="020B0604020202020204" pitchFamily="34" charset="0"/>
                <a:cs typeface="Arial" panose="020B0604020202020204" pitchFamily="34" charset="0"/>
              </a:rPr>
              <a:t>All Rosters</a:t>
            </a:r>
            <a:r>
              <a:rPr lang="en-US" dirty="0">
                <a:latin typeface="Arial" panose="020B0604020202020204" pitchFamily="34" charset="0"/>
                <a:cs typeface="Arial" panose="020B0604020202020204" pitchFamily="34" charset="0"/>
              </a:rPr>
              <a:t>. This option displays ALL rosters for ALL teachers and schools, depending on the user role. To select the </a:t>
            </a:r>
            <a:r>
              <a:rPr lang="en-US" b="1" dirty="0">
                <a:latin typeface="Arial" panose="020B0604020202020204" pitchFamily="34" charset="0"/>
                <a:cs typeface="Arial" panose="020B0604020202020204" pitchFamily="34" charset="0"/>
              </a:rPr>
              <a:t>Teacher Preferences </a:t>
            </a:r>
            <a:r>
              <a:rPr lang="en-US" dirty="0">
                <a:latin typeface="Arial" panose="020B0604020202020204" pitchFamily="34" charset="0"/>
                <a:cs typeface="Arial" panose="020B0604020202020204" pitchFamily="34" charset="0"/>
              </a:rPr>
              <a:t>setting, click </a:t>
            </a:r>
            <a:r>
              <a:rPr lang="en-US" b="0" dirty="0">
                <a:latin typeface="Arial" panose="020B0604020202020204" pitchFamily="34" charset="0"/>
                <a:cs typeface="Arial" panose="020B0604020202020204" pitchFamily="34" charset="0"/>
              </a:rPr>
              <a:t>Use Teachers’ Test Selections </a:t>
            </a:r>
            <a:r>
              <a:rPr lang="en-US" dirty="0">
                <a:latin typeface="Arial" panose="020B0604020202020204" pitchFamily="34" charset="0"/>
                <a:cs typeface="Arial" panose="020B0604020202020204" pitchFamily="34" charset="0"/>
              </a:rPr>
              <a:t>from the drop-down </a:t>
            </a:r>
            <a:r>
              <a:rPr lang="en-US" b="0" dirty="0">
                <a:latin typeface="Arial" panose="020B0604020202020204" pitchFamily="34" charset="0"/>
                <a:cs typeface="Arial" panose="020B0604020202020204" pitchFamily="34" charset="0"/>
              </a:rPr>
              <a:t>My Settings </a:t>
            </a:r>
            <a:r>
              <a:rPr lang="en-US" dirty="0">
                <a:latin typeface="Arial" panose="020B0604020202020204" pitchFamily="34" charset="0"/>
                <a:cs typeface="Arial" panose="020B0604020202020204" pitchFamily="34" charset="0"/>
              </a:rPr>
              <a:t>menu. Mark the </a:t>
            </a:r>
            <a:r>
              <a:rPr lang="en-US" b="1" dirty="0">
                <a:latin typeface="Arial" panose="020B0604020202020204" pitchFamily="34" charset="0"/>
                <a:cs typeface="Arial" panose="020B0604020202020204" pitchFamily="34" charset="0"/>
              </a:rPr>
              <a:t>Teacher Preferences </a:t>
            </a:r>
            <a:r>
              <a:rPr lang="en-US" dirty="0">
                <a:latin typeface="Arial" panose="020B0604020202020204" pitchFamily="34" charset="0"/>
                <a:cs typeface="Arial" panose="020B0604020202020204" pitchFamily="34" charset="0"/>
              </a:rPr>
              <a:t>button and click </a:t>
            </a:r>
            <a:r>
              <a:rPr lang="en-US" b="1" dirty="0">
                <a:latin typeface="Arial" panose="020B0604020202020204" pitchFamily="34" charset="0"/>
                <a:cs typeface="Arial" panose="020B0604020202020204" pitchFamily="34" charset="0"/>
              </a:rPr>
              <a:t>Save &amp; Close</a:t>
            </a:r>
            <a:r>
              <a:rPr lang="en-US" dirty="0">
                <a:latin typeface="Arial" panose="020B0604020202020204" pitchFamily="34" charset="0"/>
                <a:cs typeface="Arial" panose="020B0604020202020204" pitchFamily="34" charset="0"/>
              </a:rPr>
              <a:t>.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If you select this option, results for any teachers who excluded a given assessment from their own reports will not appear in the school test results for that assessment. This option can be useful when you want to exclude tests for classes a teacher didn’t teach. With this option assigned, the school or complex user is seeing only the roster results for the tests chosen by the individual teachers according to what they have chosen to view in their reports.</a:t>
            </a: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30</a:t>
            </a:fld>
            <a:endParaRPr lang="en-US" dirty="0"/>
          </a:p>
        </p:txBody>
      </p:sp>
    </p:spTree>
    <p:extLst>
      <p:ext uri="{BB962C8B-B14F-4D97-AF65-F5344CB8AC3E}">
        <p14:creationId xmlns:p14="http://schemas.microsoft.com/office/powerpoint/2010/main" val="3362989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dirty="0">
                <a:latin typeface="Arial" panose="020B0604020202020204" pitchFamily="34" charset="0"/>
                <a:cs typeface="Arial" panose="020B0604020202020204" pitchFamily="34" charset="0"/>
              </a:rPr>
              <a:t>Users, depending on their role, can add, edit, export, and upload rosters using the </a:t>
            </a:r>
            <a:r>
              <a:rPr lang="en-US" b="1" dirty="0">
                <a:latin typeface="Arial" panose="020B0604020202020204" pitchFamily="34" charset="0"/>
                <a:cs typeface="Arial" panose="020B0604020202020204" pitchFamily="34" charset="0"/>
              </a:rPr>
              <a:t>Roster Manager </a:t>
            </a:r>
            <a:r>
              <a:rPr lang="en-US" dirty="0">
                <a:latin typeface="Arial" panose="020B0604020202020204" pitchFamily="34" charset="0"/>
                <a:cs typeface="Arial" panose="020B0604020202020204" pitchFamily="34" charset="0"/>
              </a:rPr>
              <a:t>pop-up windows. This mirrors the roster management functionality in TIDE. Complex test coordinators, school test coordinators, and teachers can build groups and assign students to them, allowing them to customize and update classroom rosters. Managing classes using these features is a great way to organize students, allow teachers to view their students’ performance, and generate information on incoming classes.</a:t>
            </a:r>
          </a:p>
          <a:p>
            <a:pPr defTabSz="933204">
              <a:defRPr/>
            </a:pPr>
            <a:endParaRPr lang="en-US" dirty="0">
              <a:latin typeface="Arial" panose="020B0604020202020204" pitchFamily="34" charset="0"/>
              <a:cs typeface="Arial" panose="020B0604020202020204" pitchFamily="34" charset="0"/>
            </a:endParaRPr>
          </a:p>
          <a:p>
            <a:pPr defTabSz="933204">
              <a:defRPr/>
            </a:pPr>
            <a:r>
              <a:rPr lang="en-US" dirty="0">
                <a:latin typeface="Arial" panose="020B0604020202020204" pitchFamily="34" charset="0"/>
                <a:cs typeface="Arial" panose="020B0604020202020204" pitchFamily="34" charset="0"/>
              </a:rPr>
              <a:t>Refer to the </a:t>
            </a:r>
            <a:r>
              <a:rPr lang="en-US" i="1" dirty="0">
                <a:latin typeface="Arial" panose="020B0604020202020204" pitchFamily="34" charset="0"/>
                <a:cs typeface="Arial" panose="020B0604020202020204" pitchFamily="34" charset="0"/>
              </a:rPr>
              <a:t>Centralized Reporting System User Guide </a:t>
            </a:r>
            <a:r>
              <a:rPr lang="en-US" dirty="0">
                <a:latin typeface="Arial" panose="020B0604020202020204" pitchFamily="34" charset="0"/>
                <a:cs typeface="Arial" panose="020B0604020202020204" pitchFamily="34" charset="0"/>
              </a:rPr>
              <a:t>for specific instructions on using the Roster Manager windows.  </a:t>
            </a: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31</a:t>
            </a:fld>
            <a:endParaRPr lang="en-US" dirty="0"/>
          </a:p>
        </p:txBody>
      </p:sp>
    </p:spTree>
    <p:extLst>
      <p:ext uri="{BB962C8B-B14F-4D97-AF65-F5344CB8AC3E}">
        <p14:creationId xmlns:p14="http://schemas.microsoft.com/office/powerpoint/2010/main" val="3663634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A second feature helpful in drilling down to specific data is the </a:t>
            </a:r>
            <a:r>
              <a:rPr lang="en-US" altLang="en-US" b="1" dirty="0">
                <a:latin typeface="Arial" panose="020B0604020202020204" pitchFamily="34" charset="0"/>
                <a:cs typeface="Arial" panose="020B0604020202020204" pitchFamily="34" charset="0"/>
              </a:rPr>
              <a:t>Filters </a:t>
            </a:r>
            <a:r>
              <a:rPr lang="en-US" altLang="en-US" dirty="0">
                <a:latin typeface="Arial" panose="020B0604020202020204" pitchFamily="34" charset="0"/>
                <a:cs typeface="Arial" panose="020B0604020202020204" pitchFamily="34" charset="0"/>
              </a:rPr>
              <a:t>panel on the left margin of the dashboard and test results pages. Clicking on any of the graphic buttons in the panel will expand to show the selection options. The available buttons vary, depending on the User and the Test Performance page.  </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To expand the selections for each option, click the corresponding </a:t>
            </a:r>
            <a:r>
              <a:rPr lang="en-US" altLang="en-US" b="0" dirty="0">
                <a:latin typeface="Arial" panose="020B0604020202020204" pitchFamily="34" charset="0"/>
                <a:cs typeface="Arial" panose="020B0604020202020204" pitchFamily="34" charset="0"/>
              </a:rPr>
              <a:t>graphic button</a:t>
            </a:r>
            <a:r>
              <a:rPr lang="en-US" altLang="en-US" dirty="0">
                <a:latin typeface="Arial" panose="020B0604020202020204" pitchFamily="34" charset="0"/>
                <a:cs typeface="Arial" panose="020B0604020202020204" pitchFamily="34" charset="0"/>
              </a:rPr>
              <a:t>. Check the desired selections and click the </a:t>
            </a:r>
            <a:r>
              <a:rPr lang="en-US" altLang="en-US" b="1" dirty="0">
                <a:latin typeface="Arial" panose="020B0604020202020204" pitchFamily="34" charset="0"/>
                <a:cs typeface="Arial" panose="020B0604020202020204" pitchFamily="34" charset="0"/>
              </a:rPr>
              <a:t>Apply</a:t>
            </a:r>
            <a:r>
              <a:rPr lang="en-US" altLang="en-US" dirty="0">
                <a:latin typeface="Arial" panose="020B0604020202020204" pitchFamily="34" charset="0"/>
                <a:cs typeface="Arial" panose="020B0604020202020204" pitchFamily="34" charset="0"/>
              </a:rPr>
              <a:t> button. The table shows the filter buttons that appear on the various pages in Centralized Reporting.  </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This table provides a quick overview of each of the filter options. Some of these options are discussed throughout the presentation. </a:t>
            </a: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30021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There is one more setup tool that allows users to break down data by demographic sub-group. Use the </a:t>
            </a:r>
            <a:r>
              <a:rPr lang="en-US" altLang="en-US" b="1" dirty="0">
                <a:latin typeface="Arial" panose="020B0604020202020204" pitchFamily="34" charset="0"/>
                <a:cs typeface="Arial" panose="020B0604020202020204" pitchFamily="34" charset="0"/>
              </a:rPr>
              <a:t>breakdown </a:t>
            </a:r>
            <a:r>
              <a:rPr lang="en-US" altLang="en-US" b="0" dirty="0">
                <a:latin typeface="Arial" panose="020B0604020202020204" pitchFamily="34" charset="0"/>
                <a:cs typeface="Arial" panose="020B0604020202020204" pitchFamily="34" charset="0"/>
              </a:rPr>
              <a:t>button </a:t>
            </a:r>
            <a:r>
              <a:rPr lang="en-US" altLang="en-US" dirty="0">
                <a:latin typeface="Arial" panose="020B0604020202020204" pitchFamily="34" charset="0"/>
                <a:cs typeface="Arial" panose="020B0604020202020204" pitchFamily="34" charset="0"/>
              </a:rPr>
              <a:t>at the upper right corner to compare performance between different demographic sub-groups. This tool is helpful in identifying groups that need more instructional support.</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From any test results page (for multiple students) click the breakdown button. The </a:t>
            </a:r>
            <a:r>
              <a:rPr lang="en-US" altLang="en-US" b="1" dirty="0">
                <a:latin typeface="Arial" panose="020B0604020202020204" pitchFamily="34" charset="0"/>
                <a:cs typeface="Arial" panose="020B0604020202020204" pitchFamily="34" charset="0"/>
              </a:rPr>
              <a:t>Breakdown Attributes </a:t>
            </a:r>
            <a:r>
              <a:rPr lang="en-US" altLang="en-US" dirty="0">
                <a:latin typeface="Arial" panose="020B0604020202020204" pitchFamily="34" charset="0"/>
                <a:cs typeface="Arial" panose="020B0604020202020204" pitchFamily="34" charset="0"/>
              </a:rPr>
              <a:t>window opens. Select up to three student demographic categories.  </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i="0" dirty="0">
                <a:latin typeface="Arial" panose="020B0604020202020204" pitchFamily="34" charset="0"/>
                <a:cs typeface="Arial" panose="020B0604020202020204" pitchFamily="34" charset="0"/>
              </a:rPr>
              <a:t>Unspecified Values (optional): </a:t>
            </a:r>
            <a:r>
              <a:rPr lang="en-US" altLang="en-US" dirty="0">
                <a:latin typeface="Arial" panose="020B0604020202020204" pitchFamily="34" charset="0"/>
                <a:cs typeface="Arial" panose="020B0604020202020204" pitchFamily="34" charset="0"/>
              </a:rPr>
              <a:t>Some students who completed tests do not have specific demographic information in the Test Information Distribution Engine (TIDE). These students are considered to have </a:t>
            </a:r>
            <a:r>
              <a:rPr lang="en-US" altLang="en-US" b="0" dirty="0">
                <a:latin typeface="Arial" panose="020B0604020202020204" pitchFamily="34" charset="0"/>
                <a:cs typeface="Arial" panose="020B0604020202020204" pitchFamily="34" charset="0"/>
              </a:rPr>
              <a:t>unspecified values. </a:t>
            </a:r>
            <a:r>
              <a:rPr lang="en-US" altLang="en-US" dirty="0">
                <a:latin typeface="Arial" panose="020B0604020202020204" pitchFamily="34" charset="0"/>
                <a:cs typeface="Arial" panose="020B0604020202020204" pitchFamily="34" charset="0"/>
              </a:rPr>
              <a:t>To include the test data for these students in your results, mark the checkbox “</a:t>
            </a:r>
            <a:r>
              <a:rPr lang="en-US" altLang="en-US" b="0" dirty="0">
                <a:latin typeface="Arial" panose="020B0604020202020204" pitchFamily="34" charset="0"/>
                <a:cs typeface="Arial" panose="020B0604020202020204" pitchFamily="34" charset="0"/>
              </a:rPr>
              <a:t>Include unspecified values</a:t>
            </a:r>
            <a:r>
              <a:rPr lang="en-US" altLang="en-US" dirty="0">
                <a:latin typeface="Arial" panose="020B0604020202020204" pitchFamily="34" charset="0"/>
                <a:cs typeface="Arial" panose="020B0604020202020204" pitchFamily="34" charset="0"/>
              </a:rPr>
              <a:t>” and click </a:t>
            </a:r>
            <a:r>
              <a:rPr lang="en-US" altLang="en-US" b="1" dirty="0">
                <a:latin typeface="Arial" panose="020B0604020202020204" pitchFamily="34" charset="0"/>
                <a:cs typeface="Arial" panose="020B0604020202020204" pitchFamily="34" charset="0"/>
              </a:rPr>
              <a:t>Apply</a:t>
            </a:r>
            <a:r>
              <a:rPr lang="en-US" altLang="en-US" b="0" dirty="0">
                <a:latin typeface="Arial" panose="020B0604020202020204" pitchFamily="34" charset="0"/>
                <a:cs typeface="Arial" panose="020B0604020202020204" pitchFamily="34" charset="0"/>
              </a:rPr>
              <a:t>.</a:t>
            </a:r>
            <a:endParaRPr lang="en-US" alt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22516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33237" eaLnBrk="0" fontAlgn="base" hangingPunct="0">
              <a:spcBef>
                <a:spcPct val="30000"/>
              </a:spcBef>
              <a:spcAft>
                <a:spcPct val="0"/>
              </a:spcAft>
              <a:buAutoNum type="arabicParenBoth"/>
              <a:defRPr/>
            </a:pPr>
            <a:r>
              <a:rPr lang="en-US" altLang="en-US" b="0" dirty="0">
                <a:latin typeface="Arial" panose="020B0604020202020204" pitchFamily="34" charset="0"/>
                <a:cs typeface="Arial" panose="020B0604020202020204" pitchFamily="34" charset="0"/>
              </a:rPr>
              <a:t>Demographic columns (e.g., ethnicity,</a:t>
            </a:r>
            <a:r>
              <a:rPr lang="en-US" altLang="en-US" b="0" baseline="0" dirty="0">
                <a:latin typeface="Arial" panose="020B0604020202020204" pitchFamily="34" charset="0"/>
                <a:cs typeface="Arial" panose="020B0604020202020204" pitchFamily="34" charset="0"/>
              </a:rPr>
              <a:t> gender)</a:t>
            </a:r>
            <a:r>
              <a:rPr lang="en-US" altLang="en-US" b="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appear on the test results page, one for each category chosen from the attributes menu. </a:t>
            </a:r>
          </a:p>
          <a:p>
            <a:pPr marL="0" indent="0" defTabSz="933237" eaLnBrk="0" fontAlgn="base" hangingPunct="0">
              <a:spcBef>
                <a:spcPct val="30000"/>
              </a:spcBef>
              <a:spcAft>
                <a:spcPct val="0"/>
              </a:spcAft>
              <a:buNone/>
              <a:defRPr/>
            </a:pPr>
            <a:r>
              <a:rPr lang="en-US" altLang="en-US" dirty="0">
                <a:latin typeface="Arial" panose="020B0604020202020204" pitchFamily="34" charset="0"/>
                <a:cs typeface="Arial" panose="020B0604020202020204" pitchFamily="34" charset="0"/>
              </a:rPr>
              <a:t>(2) </a:t>
            </a:r>
            <a:r>
              <a:rPr lang="en-US" altLang="en-US" b="1" dirty="0">
                <a:latin typeface="Arial" panose="020B0604020202020204" pitchFamily="34" charset="0"/>
                <a:cs typeface="Arial" panose="020B0604020202020204" pitchFamily="34" charset="0"/>
              </a:rPr>
              <a:t>View Details </a:t>
            </a:r>
            <a:r>
              <a:rPr lang="en-US" altLang="en-US" b="0" dirty="0">
                <a:latin typeface="Arial" panose="020B0604020202020204" pitchFamily="34" charset="0"/>
                <a:cs typeface="Arial" panose="020B0604020202020204" pitchFamily="34" charset="0"/>
              </a:rPr>
              <a:t>buttons </a:t>
            </a:r>
            <a:r>
              <a:rPr lang="en-US" altLang="en-US" dirty="0">
                <a:latin typeface="Arial" panose="020B0604020202020204" pitchFamily="34" charset="0"/>
                <a:cs typeface="Arial" panose="020B0604020202020204" pitchFamily="34" charset="0"/>
              </a:rPr>
              <a:t>appear on the left of each column for each row of information. </a:t>
            </a:r>
          </a:p>
          <a:p>
            <a:pPr marL="0" indent="0" defTabSz="933237" eaLnBrk="0" fontAlgn="base" hangingPunct="0">
              <a:spcBef>
                <a:spcPct val="30000"/>
              </a:spcBef>
              <a:spcAft>
                <a:spcPct val="0"/>
              </a:spcAft>
              <a:buNone/>
              <a:defRPr/>
            </a:pPr>
            <a:r>
              <a:rPr lang="en-US" altLang="en-US" dirty="0">
                <a:latin typeface="Arial" panose="020B0604020202020204" pitchFamily="34" charset="0"/>
                <a:cs typeface="Arial" panose="020B0604020202020204" pitchFamily="34" charset="0"/>
              </a:rPr>
              <a:t>(3) A </a:t>
            </a:r>
            <a:r>
              <a:rPr lang="en-US" altLang="en-US" b="0" dirty="0">
                <a:latin typeface="Arial" panose="020B0604020202020204" pitchFamily="34" charset="0"/>
                <a:cs typeface="Arial" panose="020B0604020202020204" pitchFamily="34" charset="0"/>
              </a:rPr>
              <a:t>row appears for each possible combination </a:t>
            </a:r>
            <a:r>
              <a:rPr lang="en-US" altLang="en-US" dirty="0">
                <a:latin typeface="Arial" panose="020B0604020202020204" pitchFamily="34" charset="0"/>
                <a:cs typeface="Arial" panose="020B0604020202020204" pitchFamily="34" charset="0"/>
              </a:rPr>
              <a:t>of demographic groups in the selected categories. If there are no students in a particular combination, no row appears for that combination.</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Some sorting can be done with the category columns and the student count.</a:t>
            </a: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95993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Test results for each demographic sub-group can be seen by clicking the </a:t>
            </a:r>
            <a:r>
              <a:rPr lang="en-US" altLang="en-US" b="1" dirty="0">
                <a:latin typeface="Arial" panose="020B0604020202020204" pitchFamily="34" charset="0"/>
                <a:cs typeface="Arial" panose="020B0604020202020204" pitchFamily="34" charset="0"/>
              </a:rPr>
              <a:t>View Details </a:t>
            </a:r>
            <a:r>
              <a:rPr lang="en-US" altLang="en-US" b="0" dirty="0">
                <a:latin typeface="Arial" panose="020B0604020202020204" pitchFamily="34" charset="0"/>
                <a:cs typeface="Arial" panose="020B0604020202020204" pitchFamily="34" charset="0"/>
              </a:rPr>
              <a:t>button</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to the left of each row that was shown on the previous slide. A window will open, displaying detailed results for that combination. This report table is now laid out the same way as the original report. </a:t>
            </a:r>
            <a:r>
              <a:rPr lang="en-US" altLang="en-US" dirty="0">
                <a:latin typeface="Arial" panose="020B0604020202020204" pitchFamily="34" charset="0"/>
                <a:cs typeface="Arial" panose="020B0604020202020204" pitchFamily="34" charset="0"/>
              </a:rPr>
              <a:t>At the top of the pop-up report table are </a:t>
            </a:r>
            <a:r>
              <a:rPr lang="en-US" altLang="en-US" b="1" dirty="0">
                <a:latin typeface="Arial" panose="020B0604020202020204" pitchFamily="34" charset="0"/>
                <a:cs typeface="Arial" panose="020B0604020202020204" pitchFamily="34" charset="0"/>
              </a:rPr>
              <a:t>filter menus </a:t>
            </a:r>
            <a:r>
              <a:rPr lang="en-US" altLang="en-US" dirty="0">
                <a:latin typeface="Arial" panose="020B0604020202020204" pitchFamily="34" charset="0"/>
                <a:cs typeface="Arial" panose="020B0604020202020204" pitchFamily="34" charset="0"/>
              </a:rPr>
              <a:t>for each demographic category chosen by the user. Combinations may be changed by using 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filter </a:t>
            </a:r>
            <a:r>
              <a:rPr lang="en-US" altLang="en-US" b="1" dirty="0">
                <a:latin typeface="Arial" panose="020B0604020202020204" pitchFamily="34" charset="0"/>
                <a:cs typeface="Arial" panose="020B0604020202020204" pitchFamily="34" charset="0"/>
              </a:rPr>
              <a:t>arrows </a:t>
            </a:r>
            <a:r>
              <a:rPr lang="en-US" altLang="en-US" dirty="0">
                <a:latin typeface="Arial" panose="020B0604020202020204" pitchFamily="34" charset="0"/>
                <a:cs typeface="Arial" panose="020B0604020202020204" pitchFamily="34" charset="0"/>
              </a:rPr>
              <a:t>and clicking </a:t>
            </a:r>
            <a:r>
              <a:rPr lang="en-US" altLang="en-US" b="1" dirty="0">
                <a:latin typeface="Arial" panose="020B0604020202020204" pitchFamily="34" charset="0"/>
                <a:cs typeface="Arial" panose="020B0604020202020204" pitchFamily="34" charset="0"/>
              </a:rPr>
              <a:t>Apply</a:t>
            </a:r>
            <a:r>
              <a:rPr lang="en-US" altLang="en-US" b="0" dirty="0">
                <a:latin typeface="Arial" panose="020B0604020202020204" pitchFamily="34" charset="0"/>
                <a:cs typeface="Arial" panose="020B0604020202020204" pitchFamily="34" charset="0"/>
              </a:rPr>
              <a:t>.</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The new combination will be displayed. </a:t>
            </a:r>
          </a:p>
          <a:p>
            <a:pPr defTabSz="933237"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b="0" dirty="0">
                <a:latin typeface="Arial" panose="020B0604020202020204" pitchFamily="34" charset="0"/>
                <a:cs typeface="Arial" panose="020B0604020202020204" pitchFamily="34" charset="0"/>
              </a:rPr>
              <a:t>Users can get an in-depth look at specific groups of students and their performance on specific tests. </a:t>
            </a: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36741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This portion of the training module is devoted to Interim Assessments and their unique reporting characteristics. The term “Interim” refers to any test that is not a summative, end-of-year, or end-of-course test. Interims may cover several academic standards or only one smaller content area or “benchmark.”</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Depending on the type of tests administered by your state, interims may be fixed-form or computer adaptive in nature. A variety of interim assessments are displayed in the </a:t>
            </a:r>
            <a:r>
              <a:rPr lang="en-US" altLang="en-US" b="0" dirty="0">
                <a:latin typeface="Arial" panose="020B0604020202020204" pitchFamily="34" charset="0"/>
                <a:cs typeface="Arial" panose="020B0604020202020204" pitchFamily="34" charset="0"/>
              </a:rPr>
              <a:t>Assessments t</a:t>
            </a:r>
            <a:r>
              <a:rPr lang="en-US" altLang="en-US" dirty="0">
                <a:latin typeface="Arial" panose="020B0604020202020204" pitchFamily="34" charset="0"/>
                <a:cs typeface="Arial" panose="020B0604020202020204" pitchFamily="34" charset="0"/>
              </a:rPr>
              <a:t>able on this slide. All the assessments in the table shown here are non-summative tests. You can also see the different types of tests reflected in the Test Group Filter menu to the left of the table.</a:t>
            </a:r>
          </a:p>
          <a:p>
            <a:pPr defTabSz="933237" eaLnBrk="0" fontAlgn="base" hangingPunct="0">
              <a:spcBef>
                <a:spcPct val="30000"/>
              </a:spcBef>
              <a:spcAft>
                <a:spcPct val="0"/>
              </a:spcAft>
              <a:defRPr/>
            </a:pPr>
            <a:endParaRPr lang="en-US" altLang="en-US" b="1"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b="0" dirty="0">
                <a:latin typeface="Arial" panose="020B0604020202020204" pitchFamily="34" charset="0"/>
                <a:cs typeface="Arial" panose="020B0604020202020204" pitchFamily="34" charset="0"/>
              </a:rPr>
              <a:t>Features and functions of Centralized Reporting vary depending on the type of non-summative test being administered.</a:t>
            </a: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53625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Centralized Reporting System allows the user to view the non-secure, non-public items on Interim assessments, along with student responses to those items. Viewing item-level information is what makes Centralized Reporting especially useful for classroom instruction. Teachers can see a student’s incorrect answer and then start a conversation with the student about where reasoning went off track. </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This slide shows the My Student’s Performance on </a:t>
            </a:r>
            <a:r>
              <a:rPr lang="en-US" altLang="en-US" b="0" dirty="0">
                <a:latin typeface="Arial" panose="020B0604020202020204" pitchFamily="34" charset="0"/>
                <a:cs typeface="Arial" panose="020B0604020202020204" pitchFamily="34" charset="0"/>
              </a:rPr>
              <a:t>the Grade 8 ELA-Research: Interpret and Integrate (IAB). </a:t>
            </a:r>
            <a:r>
              <a:rPr lang="en-US" altLang="en-US" dirty="0">
                <a:latin typeface="Arial" panose="020B0604020202020204" pitchFamily="34" charset="0"/>
                <a:cs typeface="Arial" panose="020B0604020202020204" pitchFamily="34" charset="0"/>
              </a:rPr>
              <a:t>The teachers’ rosters are listed in the table. Sorting can be done by student count, test completion rate, or average scale score for quick analysis of the school’s test results.</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notable difference on a test results page for an Interim test is the table, which includes a </a:t>
            </a:r>
            <a:r>
              <a:rPr lang="en-US" altLang="en-US" b="0" dirty="0">
                <a:latin typeface="Arial" panose="020B0604020202020204" pitchFamily="34" charset="0"/>
                <a:cs typeface="Arial" panose="020B0604020202020204" pitchFamily="34" charset="0"/>
              </a:rPr>
              <a:t>collection of expandable columns </a:t>
            </a:r>
            <a:r>
              <a:rPr lang="en-US" altLang="en-US" dirty="0">
                <a:latin typeface="Arial" panose="020B0604020202020204" pitchFamily="34" charset="0"/>
                <a:cs typeface="Arial" panose="020B0604020202020204" pitchFamily="34" charset="0"/>
              </a:rPr>
              <a:t>related to the test items. Typically these columns appear as: </a:t>
            </a:r>
          </a:p>
          <a:p>
            <a:pPr marL="171450" indent="-171450" defTabSz="933237" eaLnBrk="0" fontAlgn="base" hangingPunct="0">
              <a:spcBef>
                <a:spcPct val="30000"/>
              </a:spcBef>
              <a:spcAft>
                <a:spcPct val="0"/>
              </a:spcAft>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5 Items on which Students Performed the Best</a:t>
            </a:r>
          </a:p>
          <a:p>
            <a:pPr marL="171450" indent="-171450" defTabSz="933237" eaLnBrk="0" fontAlgn="base" hangingPunct="0">
              <a:spcBef>
                <a:spcPct val="30000"/>
              </a:spcBef>
              <a:spcAft>
                <a:spcPct val="0"/>
              </a:spcAft>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5 Items on which</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Students Performed the Worst</a:t>
            </a:r>
          </a:p>
          <a:p>
            <a:pPr marL="171450" marR="0" lvl="0" indent="-171450" algn="l" defTabSz="93323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a:latin typeface="Arial" panose="020B0604020202020204" pitchFamily="34" charset="0"/>
                <a:cs typeface="Arial" panose="020B0604020202020204" pitchFamily="34" charset="0"/>
              </a:rPr>
              <a:t>A Total Items column</a:t>
            </a: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81075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on the icon that looks like a stack of books will launch a list of Test Resources. These </a:t>
            </a:r>
            <a:r>
              <a:rPr lang="en-US" sz="1200" kern="1200" dirty="0">
                <a:solidFill>
                  <a:schemeClr val="tx1"/>
                </a:solidFill>
                <a:latin typeface="+mn-lt"/>
                <a:ea typeface="+mn-ea"/>
                <a:cs typeface="+mn-cs"/>
              </a:rPr>
              <a:t>include the Smarter Balanced Connections Playlist for the Interim Assessment Blocks and a downloadable Answer Key for the Interim Assessment Block or Interim Comprehensive Assessment you are viewing</a:t>
            </a:r>
            <a:r>
              <a:rPr lang="en-US" dirty="0"/>
              <a:t>. The Connections Playlist is intended to help educators advance student growth and provides “</a:t>
            </a:r>
            <a:r>
              <a:rPr lang="en-US" sz="1200" b="0" i="0" kern="1200" dirty="0">
                <a:solidFill>
                  <a:schemeClr val="tx1"/>
                </a:solidFill>
                <a:effectLst/>
                <a:latin typeface="+mn-lt"/>
                <a:ea typeface="+mn-ea"/>
                <a:cs typeface="+mn-cs"/>
              </a:rPr>
              <a:t>educator-recommended Digital Library resources that can supplement curriculum and other classroom activities” (Smarter Balanced, 2020). </a:t>
            </a:r>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38</a:t>
            </a:fld>
            <a:endParaRPr lang="en-US" dirty="0"/>
          </a:p>
        </p:txBody>
      </p:sp>
    </p:spTree>
    <p:extLst>
      <p:ext uri="{BB962C8B-B14F-4D97-AF65-F5344CB8AC3E}">
        <p14:creationId xmlns:p14="http://schemas.microsoft.com/office/powerpoint/2010/main" val="1474126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Analysis is immediate after clicking any test in the assessments table. This example shows the results for a teacher who has chosen to view the </a:t>
            </a:r>
            <a:r>
              <a:rPr lang="en-US" b="0" dirty="0">
                <a:latin typeface="Arial" panose="020B0604020202020204" pitchFamily="34" charset="0"/>
                <a:cs typeface="Arial" panose="020B0604020202020204" pitchFamily="34" charset="0"/>
              </a:rPr>
              <a:t>Grade 8 ELA-Research: Interpret and Integrate (IAB) under the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Performance by Student tab.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The results of these students are shown in comparison with the </a:t>
            </a:r>
            <a:r>
              <a:rPr lang="en-US" b="1" dirty="0">
                <a:latin typeface="Arial" panose="020B0604020202020204" pitchFamily="34" charset="0"/>
                <a:cs typeface="Arial" panose="020B0604020202020204" pitchFamily="34" charset="0"/>
              </a:rPr>
              <a:t>State, Complex Area, Complex, School, </a:t>
            </a:r>
            <a:r>
              <a:rPr lang="en-US" b="0" dirty="0">
                <a:latin typeface="Arial" panose="020B0604020202020204" pitchFamily="34" charset="0"/>
                <a:cs typeface="Arial" panose="020B0604020202020204" pitchFamily="34" charset="0"/>
              </a:rPr>
              <a:t>and the teacher’s</a:t>
            </a:r>
            <a:r>
              <a:rPr lang="en-US" b="1" dirty="0">
                <a:latin typeface="Arial" panose="020B0604020202020204" pitchFamily="34" charset="0"/>
                <a:cs typeface="Arial" panose="020B0604020202020204" pitchFamily="34" charset="0"/>
              </a:rPr>
              <a:t> Students</a:t>
            </a:r>
            <a:r>
              <a:rPr lang="en-US" altLang="en-US" b="1" i="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as a whole. Results are reported by </a:t>
            </a:r>
            <a:r>
              <a:rPr lang="en-US" b="1" dirty="0">
                <a:latin typeface="Arial" panose="020B0604020202020204" pitchFamily="34" charset="0"/>
                <a:cs typeface="Arial" panose="020B0604020202020204" pitchFamily="34" charset="0"/>
              </a:rPr>
              <a:t>Scale Score </a:t>
            </a:r>
            <a:r>
              <a:rPr lang="en-US" b="0" dirty="0">
                <a:latin typeface="Arial" panose="020B0604020202020204" pitchFamily="34" charset="0"/>
                <a:cs typeface="Arial" panose="020B0604020202020204" pitchFamily="34" charset="0"/>
              </a:rPr>
              <a:t>(not shown here) and by </a:t>
            </a:r>
            <a:r>
              <a:rPr lang="en-US" b="1" dirty="0">
                <a:latin typeface="Arial" panose="020B0604020202020204" pitchFamily="34" charset="0"/>
                <a:cs typeface="Arial" panose="020B0604020202020204" pitchFamily="34" charset="0"/>
              </a:rPr>
              <a:t>Performance </a:t>
            </a:r>
            <a:r>
              <a:rPr lang="en-US" b="0" dirty="0">
                <a:latin typeface="Arial" panose="020B0604020202020204" pitchFamily="34" charset="0"/>
                <a:cs typeface="Arial" panose="020B0604020202020204" pitchFamily="34" charset="0"/>
              </a:rPr>
              <a:t>Distribution</a:t>
            </a:r>
            <a:r>
              <a:rPr lang="en-US" b="1" dirty="0">
                <a:latin typeface="Arial" panose="020B0604020202020204" pitchFamily="34" charset="0"/>
                <a:cs typeface="Arial" panose="020B0604020202020204" pitchFamily="34" charset="0"/>
              </a:rPr>
              <a:t>.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In the expanded table headed, </a:t>
            </a:r>
            <a:r>
              <a:rPr lang="en-US" b="1" dirty="0">
                <a:latin typeface="Arial" panose="020B0604020202020204" pitchFamily="34" charset="0"/>
                <a:cs typeface="Arial" panose="020B0604020202020204" pitchFamily="34" charset="0"/>
              </a:rPr>
              <a:t>5 Items on which Students Performed the Best</a:t>
            </a:r>
            <a:r>
              <a:rPr lang="en-US" b="0" dirty="0">
                <a:latin typeface="Arial" panose="020B0604020202020204" pitchFamily="34" charset="0"/>
                <a:cs typeface="Arial" panose="020B0604020202020204" pitchFamily="34" charset="0"/>
              </a:rPr>
              <a:t>, the item numbers are shown in blue and the maximum point value for that item is shown directly below. Here, users can see that the student on this roster performed best on items 1, 4, 5, 7, and 10.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(2) To see the item as it appeared on the test, click the blue numbered links under the heading: </a:t>
            </a:r>
            <a:r>
              <a:rPr lang="en-US" b="1" dirty="0">
                <a:latin typeface="Arial" panose="020B0604020202020204" pitchFamily="34" charset="0"/>
                <a:cs typeface="Arial" panose="020B0604020202020204" pitchFamily="34" charset="0"/>
              </a:rPr>
              <a:t>Item Numbers and Points Earned</a:t>
            </a:r>
            <a:r>
              <a:rPr lang="en-US" b="0" dirty="0">
                <a:latin typeface="Arial" panose="020B0604020202020204" pitchFamily="34" charset="0"/>
                <a:cs typeface="Arial" panose="020B0604020202020204" pitchFamily="34" charset="0"/>
              </a:rPr>
              <a:t>. To view an individual student’s response to that item, click the blue points earned value in the row to the right of the student’s name.  </a:t>
            </a:r>
          </a:p>
          <a:p>
            <a:r>
              <a:rPr lang="en-US" b="0"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Click the </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sign to open more categories of data. </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In order to view individual student data, click on the </a:t>
            </a:r>
            <a:r>
              <a:rPr lang="en-US" b="0" dirty="0">
                <a:latin typeface="Arial" panose="020B0604020202020204" pitchFamily="34" charset="0"/>
                <a:cs typeface="Arial" panose="020B0604020202020204" pitchFamily="34" charset="0"/>
              </a:rPr>
              <a:t>student’s </a:t>
            </a:r>
            <a:r>
              <a:rPr lang="en-US" b="1" dirty="0">
                <a:latin typeface="Arial" panose="020B0604020202020204" pitchFamily="34" charset="0"/>
                <a:cs typeface="Arial" panose="020B0604020202020204" pitchFamily="34" charset="0"/>
              </a:rPr>
              <a:t>name</a:t>
            </a:r>
            <a:r>
              <a:rPr lang="en-US" altLang="en-US" b="1" i="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or the </a:t>
            </a:r>
            <a:r>
              <a:rPr lang="en-US" b="1" dirty="0">
                <a:latin typeface="Arial" panose="020B0604020202020204" pitchFamily="34" charset="0"/>
                <a:cs typeface="Arial" panose="020B0604020202020204" pitchFamily="34" charset="0"/>
              </a:rPr>
              <a:t>magnifying glass.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7CCC91-3D62-43C2-A928-E3141B66B648}" type="slidenum">
              <a:rPr lang="en-US" smtClean="0"/>
              <a:t>39</a:t>
            </a:fld>
            <a:endParaRPr lang="en-US" dirty="0"/>
          </a:p>
        </p:txBody>
      </p:sp>
    </p:spTree>
    <p:extLst>
      <p:ext uri="{BB962C8B-B14F-4D97-AF65-F5344CB8AC3E}">
        <p14:creationId xmlns:p14="http://schemas.microsoft.com/office/powerpoint/2010/main" val="361881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Centralized Reporting System features two </a:t>
            </a:r>
            <a:r>
              <a:rPr lang="en-US" b="0" dirty="0">
                <a:latin typeface="Arial" panose="020B0604020202020204" pitchFamily="34" charset="0"/>
                <a:cs typeface="Arial" panose="020B0604020202020204" pitchFamily="34" charset="0"/>
              </a:rPr>
              <a:t>dashboard</a:t>
            </a:r>
            <a:r>
              <a:rPr lang="en-US" dirty="0">
                <a:latin typeface="Arial" panose="020B0604020202020204" pitchFamily="34" charset="0"/>
                <a:cs typeface="Arial" panose="020B0604020202020204" pitchFamily="34" charset="0"/>
              </a:rPr>
              <a:t> lay-outs for different users. The </a:t>
            </a:r>
            <a:r>
              <a:rPr lang="en-US" b="0" dirty="0">
                <a:latin typeface="Arial" panose="020B0604020202020204" pitchFamily="34" charset="0"/>
                <a:cs typeface="Arial" panose="020B0604020202020204" pitchFamily="34" charset="0"/>
              </a:rPr>
              <a:t>teacher dashboard </a:t>
            </a:r>
            <a:r>
              <a:rPr lang="en-US" dirty="0">
                <a:latin typeface="Arial" panose="020B0604020202020204" pitchFamily="34" charset="0"/>
                <a:cs typeface="Arial" panose="020B0604020202020204" pitchFamily="34" charset="0"/>
              </a:rPr>
              <a:t>displays two stacked tables, one for all assessments on top, and beneath it, a table of all the teacher’s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Sorting, setting preferences, filtering, and breaking down demographic groups are important functions for all users so that test data applies specifically to their needs. It only takes a few clicks to create a highly customized report, no matter the test type or the level of the user.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556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test shown here, the Grade 8 ELA-Research: Interpret and Integrate Interim Assessment Block tests only one standard. The benchmark report table shows the </a:t>
            </a:r>
            <a:r>
              <a:rPr lang="en-US" b="0" dirty="0">
                <a:latin typeface="Arial" panose="020B0604020202020204" pitchFamily="34" charset="0"/>
                <a:cs typeface="Arial" panose="020B0604020202020204" pitchFamily="34" charset="0"/>
              </a:rPr>
              <a:t>Total</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performance levels, the five best items, and the five worst items. The teacher can get a good sense of where the students in the class excelled and where they need remediation.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Demo Student, the sample student, performed at or near the standard shown by </a:t>
            </a:r>
            <a:r>
              <a:rPr lang="en-US" b="1" dirty="0">
                <a:latin typeface="Arial" panose="020B0604020202020204" pitchFamily="34" charset="0"/>
                <a:cs typeface="Arial" panose="020B0604020202020204" pitchFamily="34" charset="0"/>
              </a:rPr>
              <a:t>Performance Levels </a:t>
            </a:r>
            <a:r>
              <a:rPr lang="en-US" dirty="0">
                <a:latin typeface="Arial" panose="020B0604020202020204" pitchFamily="34" charset="0"/>
                <a:cs typeface="Arial" panose="020B0604020202020204" pitchFamily="34" charset="0"/>
              </a:rPr>
              <a:t>legend for this test. The teacher can quickly see that this student needs help with items 3, 6, 8, 9, and 11. To view all his results, the teacher would click the plus button on the purple </a:t>
            </a:r>
            <a:r>
              <a:rPr lang="en-US" b="1" dirty="0">
                <a:latin typeface="Arial" panose="020B0604020202020204" pitchFamily="34" charset="0"/>
                <a:cs typeface="Arial" panose="020B0604020202020204" pitchFamily="34" charset="0"/>
              </a:rPr>
              <a:t>Total Items</a:t>
            </a:r>
            <a:r>
              <a:rPr lang="en-US" dirty="0">
                <a:latin typeface="Arial" panose="020B0604020202020204" pitchFamily="34" charset="0"/>
                <a:cs typeface="Arial" panose="020B0604020202020204" pitchFamily="34" charset="0"/>
              </a:rPr>
              <a:t> column.</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Teachers need to thoroughly investigate their students’ incorrect answers, those with a zero in the student score link.</a:t>
            </a:r>
          </a:p>
        </p:txBody>
      </p:sp>
      <p:sp>
        <p:nvSpPr>
          <p:cNvPr id="4" name="Slide Number Placeholder 3"/>
          <p:cNvSpPr>
            <a:spLocks noGrp="1"/>
          </p:cNvSpPr>
          <p:nvPr>
            <p:ph type="sldNum" sz="quarter" idx="5"/>
          </p:nvPr>
        </p:nvSpPr>
        <p:spPr/>
        <p:txBody>
          <a:bodyPr/>
          <a:lstStyle/>
          <a:p>
            <a:fld id="{2C7CCC91-3D62-43C2-A928-E3141B66B648}" type="slidenum">
              <a:rPr lang="en-US" smtClean="0"/>
              <a:t>40</a:t>
            </a:fld>
            <a:endParaRPr lang="en-US" dirty="0"/>
          </a:p>
        </p:txBody>
      </p:sp>
    </p:spTree>
    <p:extLst>
      <p:ext uri="{BB962C8B-B14F-4D97-AF65-F5344CB8AC3E}">
        <p14:creationId xmlns:p14="http://schemas.microsoft.com/office/powerpoint/2010/main" val="493474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When the </a:t>
            </a:r>
            <a:r>
              <a:rPr lang="en-US" altLang="en-US" b="0" dirty="0">
                <a:latin typeface="Arial" panose="020B0604020202020204" pitchFamily="34" charset="0"/>
                <a:cs typeface="Arial" panose="020B0604020202020204" pitchFamily="34" charset="0"/>
              </a:rPr>
              <a:t>Item Number Link </a:t>
            </a:r>
            <a:r>
              <a:rPr lang="en-US" altLang="en-US" dirty="0">
                <a:latin typeface="Arial" panose="020B0604020202020204" pitchFamily="34" charset="0"/>
                <a:cs typeface="Arial" panose="020B0604020202020204" pitchFamily="34" charset="0"/>
              </a:rPr>
              <a:t>is clicked, the </a:t>
            </a:r>
            <a:r>
              <a:rPr lang="en-US" altLang="en-US" b="0" dirty="0">
                <a:latin typeface="Arial" panose="020B0604020202020204" pitchFamily="34" charset="0"/>
                <a:cs typeface="Arial" panose="020B0604020202020204" pitchFamily="34" charset="0"/>
              </a:rPr>
              <a:t>Item View Window </a:t>
            </a:r>
            <a:r>
              <a:rPr lang="en-US" altLang="en-US" dirty="0">
                <a:latin typeface="Arial" panose="020B0604020202020204" pitchFamily="34" charset="0"/>
                <a:cs typeface="Arial" panose="020B0604020202020204" pitchFamily="34" charset="0"/>
              </a:rPr>
              <a:t>appears as a pop-up box. The item is displayed exactly as it appeared on the test. Two tabs are at the top right corner of the window: </a:t>
            </a:r>
            <a:r>
              <a:rPr lang="en-US" altLang="en-US" b="1" dirty="0">
                <a:latin typeface="Arial" panose="020B0604020202020204" pitchFamily="34" charset="0"/>
                <a:cs typeface="Arial" panose="020B0604020202020204" pitchFamily="34" charset="0"/>
              </a:rPr>
              <a:t>Item &amp; Score </a:t>
            </a:r>
            <a:r>
              <a:rPr lang="en-US" altLang="en-US" dirty="0">
                <a:latin typeface="Arial" panose="020B0604020202020204" pitchFamily="34" charset="0"/>
                <a:cs typeface="Arial" panose="020B0604020202020204" pitchFamily="34" charset="0"/>
              </a:rPr>
              <a:t>and </a:t>
            </a:r>
            <a:r>
              <a:rPr lang="en-US" altLang="en-US" b="1" dirty="0">
                <a:latin typeface="Arial" panose="020B0604020202020204" pitchFamily="34" charset="0"/>
                <a:cs typeface="Arial" panose="020B0604020202020204" pitchFamily="34" charset="0"/>
              </a:rPr>
              <a:t>Rubric &amp; Resources</a:t>
            </a:r>
            <a:r>
              <a:rPr lang="en-US" altLang="en-US" b="0" dirty="0">
                <a:latin typeface="Arial" panose="020B0604020202020204" pitchFamily="34" charset="0"/>
                <a:cs typeface="Arial" panose="020B0604020202020204" pitchFamily="34" charset="0"/>
              </a:rPr>
              <a:t>.</a:t>
            </a:r>
            <a:r>
              <a:rPr lang="en-US" altLang="en-US" b="1" dirty="0">
                <a:latin typeface="Arial" panose="020B0604020202020204" pitchFamily="34" charset="0"/>
                <a:cs typeface="Arial" panose="020B0604020202020204" pitchFamily="34" charset="0"/>
              </a:rPr>
              <a:t> </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EFC3BB-83ED-4FBD-AB97-B60FAD447E33}" type="slidenum">
              <a:rPr lang="en-US" smtClean="0"/>
              <a:t>41</a:t>
            </a:fld>
            <a:endParaRPr lang="en-US" dirty="0"/>
          </a:p>
        </p:txBody>
      </p:sp>
    </p:spTree>
    <p:extLst>
      <p:ext uri="{BB962C8B-B14F-4D97-AF65-F5344CB8AC3E}">
        <p14:creationId xmlns:p14="http://schemas.microsoft.com/office/powerpoint/2010/main" val="880448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When </a:t>
            </a:r>
            <a:r>
              <a:rPr lang="en-US" altLang="en-US" b="0" dirty="0">
                <a:latin typeface="Arial" panose="020B0604020202020204" pitchFamily="34" charset="0"/>
                <a:cs typeface="Arial" panose="020B0604020202020204" pitchFamily="34" charset="0"/>
              </a:rPr>
              <a:t>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Student Score Link </a:t>
            </a:r>
            <a:r>
              <a:rPr lang="en-US" altLang="en-US" dirty="0">
                <a:latin typeface="Arial" panose="020B0604020202020204" pitchFamily="34" charset="0"/>
                <a:cs typeface="Arial" panose="020B0604020202020204" pitchFamily="34" charset="0"/>
              </a:rPr>
              <a:t>is clicked, the item appears along with the student’s response. The window features a table at the top of the page that includes the </a:t>
            </a:r>
            <a:r>
              <a:rPr lang="en-US" altLang="en-US" b="1" dirty="0">
                <a:latin typeface="Arial" panose="020B0604020202020204" pitchFamily="34" charset="0"/>
                <a:cs typeface="Arial" panose="020B0604020202020204" pitchFamily="34" charset="0"/>
              </a:rPr>
              <a:t>Scoring Assertion </a:t>
            </a:r>
            <a:r>
              <a:rPr lang="en-US" altLang="en-US" dirty="0">
                <a:latin typeface="Arial" panose="020B0604020202020204" pitchFamily="34" charset="0"/>
                <a:cs typeface="Arial" panose="020B0604020202020204" pitchFamily="34" charset="0"/>
              </a:rPr>
              <a:t>and the </a:t>
            </a:r>
            <a:r>
              <a:rPr lang="en-US" altLang="en-US" b="1" dirty="0">
                <a:latin typeface="Arial" panose="020B0604020202020204" pitchFamily="34" charset="0"/>
                <a:cs typeface="Arial" panose="020B0604020202020204" pitchFamily="34" charset="0"/>
              </a:rPr>
              <a:t>Outcome</a:t>
            </a:r>
            <a:r>
              <a:rPr lang="en-US" altLang="en-US" dirty="0">
                <a:latin typeface="Arial" panose="020B0604020202020204" pitchFamily="34" charset="0"/>
                <a:cs typeface="Arial" panose="020B0604020202020204" pitchFamily="34" charset="0"/>
              </a:rPr>
              <a:t> for the test item. The </a:t>
            </a:r>
            <a:r>
              <a:rPr lang="en-US" altLang="en-US" b="1" dirty="0">
                <a:latin typeface="Arial" panose="020B0604020202020204" pitchFamily="34" charset="0"/>
                <a:cs typeface="Arial" panose="020B0604020202020204" pitchFamily="34" charset="0"/>
              </a:rPr>
              <a:t>Scoring Assertion </a:t>
            </a:r>
            <a:r>
              <a:rPr lang="en-US" altLang="en-US" dirty="0">
                <a:latin typeface="Arial" panose="020B0604020202020204" pitchFamily="34" charset="0"/>
                <a:cs typeface="Arial" panose="020B0604020202020204" pitchFamily="34" charset="0"/>
              </a:rPr>
              <a:t>states exactly what the student must do to earn the point value for the item. The</a:t>
            </a:r>
            <a:r>
              <a:rPr lang="en-US" altLang="en-US" b="1" dirty="0">
                <a:latin typeface="Arial" panose="020B0604020202020204" pitchFamily="34" charset="0"/>
                <a:cs typeface="Arial" panose="020B0604020202020204" pitchFamily="34" charset="0"/>
              </a:rPr>
              <a:t> Outcome</a:t>
            </a:r>
            <a:r>
              <a:rPr lang="en-US" altLang="en-US" dirty="0">
                <a:latin typeface="Arial" panose="020B0604020202020204" pitchFamily="34" charset="0"/>
                <a:cs typeface="Arial" panose="020B0604020202020204" pitchFamily="34" charset="0"/>
              </a:rPr>
              <a:t> box shows a </a:t>
            </a:r>
            <a:r>
              <a:rPr lang="en-US" altLang="en-US" b="1" dirty="0">
                <a:latin typeface="Arial" panose="020B0604020202020204" pitchFamily="34" charset="0"/>
                <a:cs typeface="Arial" panose="020B0604020202020204" pitchFamily="34" charset="0"/>
              </a:rPr>
              <a:t>checkmark</a:t>
            </a:r>
            <a:r>
              <a:rPr lang="en-US" altLang="en-US" dirty="0">
                <a:latin typeface="Arial" panose="020B0604020202020204" pitchFamily="34" charset="0"/>
                <a:cs typeface="Arial" panose="020B0604020202020204" pitchFamily="34" charset="0"/>
              </a:rPr>
              <a:t> for a correct answer, or an X for each incorrect answer. Some windows will display “Scoring Criteria” instead of “Scoring Assertion.”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Reviewing a student’s response in this window helps the teacher understand the reasoning behind the answer. It provides important clues into the struggles experienced by the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42</a:t>
            </a:fld>
            <a:endParaRPr lang="en-US" dirty="0"/>
          </a:p>
        </p:txBody>
      </p:sp>
    </p:spTree>
    <p:extLst>
      <p:ext uri="{BB962C8B-B14F-4D97-AF65-F5344CB8AC3E}">
        <p14:creationId xmlns:p14="http://schemas.microsoft.com/office/powerpoint/2010/main" val="979863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quick way to find the other students who answered this item incorrectly is for the user to utilize the </a:t>
            </a:r>
            <a:r>
              <a:rPr lang="en-US" b="1" dirty="0">
                <a:latin typeface="Arial" panose="020B0604020202020204" pitchFamily="34" charset="0"/>
                <a:cs typeface="Arial" panose="020B0604020202020204" pitchFamily="34" charset="0"/>
              </a:rPr>
              <a:t>Student </a:t>
            </a:r>
            <a:r>
              <a:rPr lang="en-US" b="0" dirty="0">
                <a:latin typeface="Arial" panose="020B0604020202020204" pitchFamily="34" charset="0"/>
                <a:cs typeface="Arial" panose="020B0604020202020204" pitchFamily="34" charset="0"/>
              </a:rPr>
              <a:t>navigation tool</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the top center of the page. Using the </a:t>
            </a:r>
            <a:r>
              <a:rPr lang="en-US" b="1" dirty="0">
                <a:latin typeface="Arial" panose="020B0604020202020204" pitchFamily="34" charset="0"/>
                <a:cs typeface="Arial" panose="020B0604020202020204" pitchFamily="34" charset="0"/>
              </a:rPr>
              <a:t>up/down arrows </a:t>
            </a:r>
            <a:r>
              <a:rPr lang="en-US" b="0" dirty="0">
                <a:latin typeface="Arial" panose="020B0604020202020204" pitchFamily="34" charset="0"/>
                <a:cs typeface="Arial" panose="020B0604020202020204" pitchFamily="34" charset="0"/>
              </a:rPr>
              <a:t>will display the results of </a:t>
            </a:r>
            <a:r>
              <a:rPr lang="en-US" dirty="0">
                <a:latin typeface="Arial" panose="020B0604020202020204" pitchFamily="34" charset="0"/>
                <a:cs typeface="Arial" panose="020B0604020202020204" pitchFamily="34" charset="0"/>
              </a:rPr>
              <a:t>other students who tested on that item. The teacher can identify those students who need remediation in that standard or utilize a reteaching strategy with that particular group.</a:t>
            </a: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43</a:t>
            </a:fld>
            <a:endParaRPr lang="en-US" dirty="0"/>
          </a:p>
        </p:txBody>
      </p:sp>
    </p:spTree>
    <p:extLst>
      <p:ext uri="{BB962C8B-B14F-4D97-AF65-F5344CB8AC3E}">
        <p14:creationId xmlns:p14="http://schemas.microsoft.com/office/powerpoint/2010/main" val="4013507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Rubric &amp; Resources </a:t>
            </a:r>
            <a:r>
              <a:rPr lang="en-US" altLang="en-US" dirty="0">
                <a:latin typeface="Arial" panose="020B0604020202020204" pitchFamily="34" charset="0"/>
                <a:cs typeface="Arial" panose="020B0604020202020204" pitchFamily="34" charset="0"/>
              </a:rPr>
              <a:t>tab may include the following sections, which are expanded and collapsed with the circled arrows to the left. The sections included will vary, depending on the test item. In this sample rubric the</a:t>
            </a:r>
            <a:r>
              <a:rPr lang="en-US" altLang="en-US" b="1" dirty="0">
                <a:latin typeface="Arial" panose="020B0604020202020204" pitchFamily="34" charset="0"/>
                <a:cs typeface="Arial" panose="020B0604020202020204" pitchFamily="34" charset="0"/>
              </a:rPr>
              <a:t> Topic </a:t>
            </a:r>
            <a:r>
              <a:rPr lang="en-US" altLang="en-US" dirty="0">
                <a:latin typeface="Arial" panose="020B0604020202020204" pitchFamily="34" charset="0"/>
                <a:cs typeface="Arial" panose="020B0604020202020204" pitchFamily="34" charset="0"/>
              </a:rPr>
              <a:t>covered is </a:t>
            </a:r>
            <a:r>
              <a:rPr lang="en-US" altLang="en-US" b="1" dirty="0">
                <a:latin typeface="Arial" panose="020B0604020202020204" pitchFamily="34" charset="0"/>
                <a:cs typeface="Arial" panose="020B0604020202020204" pitchFamily="34" charset="0"/>
              </a:rPr>
              <a:t>Communicating Reasoning, </a:t>
            </a:r>
            <a:r>
              <a:rPr lang="en-US" altLang="en-US" dirty="0">
                <a:latin typeface="Arial" panose="020B0604020202020204" pitchFamily="34" charset="0"/>
                <a:cs typeface="Arial" panose="020B0604020202020204" pitchFamily="34" charset="0"/>
              </a:rPr>
              <a:t>and </a:t>
            </a:r>
            <a:r>
              <a:rPr lang="en-US" altLang="en-US" b="0" dirty="0">
                <a:latin typeface="Arial" panose="020B0604020202020204" pitchFamily="34" charset="0"/>
                <a:cs typeface="Arial" panose="020B0604020202020204" pitchFamily="34" charset="0"/>
              </a:rPr>
              <a:t>Item 12 is </a:t>
            </a:r>
            <a:r>
              <a:rPr lang="en-US" altLang="en-US" b="1" dirty="0">
                <a:latin typeface="Arial" panose="020B0604020202020204" pitchFamily="34" charset="0"/>
                <a:cs typeface="Arial" panose="020B0604020202020204" pitchFamily="34" charset="0"/>
              </a:rPr>
              <a:t>Moderate </a:t>
            </a:r>
            <a:r>
              <a:rPr lang="en-US" altLang="en-US" dirty="0">
                <a:latin typeface="Arial" panose="020B0604020202020204" pitchFamily="34" charset="0"/>
                <a:cs typeface="Arial" panose="020B0604020202020204" pitchFamily="34" charset="0"/>
              </a:rPr>
              <a:t>on the </a:t>
            </a:r>
            <a:r>
              <a:rPr lang="en-US" altLang="en-US" b="1" dirty="0">
                <a:latin typeface="Arial" panose="020B0604020202020204" pitchFamily="34" charset="0"/>
                <a:cs typeface="Arial" panose="020B0604020202020204" pitchFamily="34" charset="0"/>
              </a:rPr>
              <a:t>Item Difficulty </a:t>
            </a:r>
            <a:r>
              <a:rPr lang="en-US" altLang="en-US" b="0" dirty="0">
                <a:latin typeface="Arial" panose="020B0604020202020204" pitchFamily="34" charset="0"/>
                <a:cs typeface="Arial" panose="020B0604020202020204" pitchFamily="34" charset="0"/>
              </a:rPr>
              <a:t>scale.</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Content Alignment </a:t>
            </a:r>
            <a:r>
              <a:rPr lang="en-US" altLang="en-US" dirty="0">
                <a:latin typeface="Arial" panose="020B0604020202020204" pitchFamily="34" charset="0"/>
                <a:cs typeface="Arial" panose="020B0604020202020204" pitchFamily="34" charset="0"/>
              </a:rPr>
              <a:t>section describes, in detail, the academic or learning standard to which the item is aligned. The teacher needs to pay close attention to the students who are struggling with these standards.  </a:t>
            </a:r>
          </a:p>
          <a:p>
            <a:pPr defTabSz="933237" eaLnBrk="0" fontAlgn="base" hangingPunct="0">
              <a:spcBef>
                <a:spcPct val="30000"/>
              </a:spcBef>
              <a:spcAft>
                <a:spcPct val="0"/>
              </a:spcAft>
              <a:defRPr/>
            </a:pPr>
            <a:endParaRPr lang="en-US" alt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91623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Frequency Distribution of Student Responses</a:t>
            </a:r>
            <a:r>
              <a:rPr lang="en-US" dirty="0">
                <a:latin typeface="Arial" panose="020B0604020202020204" pitchFamily="34" charset="0"/>
                <a:cs typeface="Arial" panose="020B0604020202020204" pitchFamily="34" charset="0"/>
              </a:rPr>
              <a:t> section of the </a:t>
            </a:r>
            <a:r>
              <a:rPr lang="en-US" b="1" dirty="0">
                <a:latin typeface="Arial" panose="020B0604020202020204" pitchFamily="34" charset="0"/>
                <a:cs typeface="Arial" panose="020B0604020202020204" pitchFamily="34" charset="0"/>
              </a:rPr>
              <a:t>Rubric &amp; Resources </a:t>
            </a:r>
            <a:r>
              <a:rPr lang="en-US" dirty="0">
                <a:latin typeface="Arial" panose="020B0604020202020204" pitchFamily="34" charset="0"/>
                <a:cs typeface="Arial" panose="020B0604020202020204" pitchFamily="34" charset="0"/>
              </a:rPr>
              <a:t>page is especially helpful to users because it shows, at a quick glance, the number of a teacher’s (or a school’s) students on a roster and how many of them earned each number of points for the test item. In this example, one student earned the point for the item and two of the students did not.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Previous </a:t>
            </a:r>
            <a:r>
              <a:rPr lang="en-US" b="0"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Next </a:t>
            </a:r>
            <a:r>
              <a:rPr lang="en-US" b="0" dirty="0">
                <a:latin typeface="Arial" panose="020B0604020202020204" pitchFamily="34" charset="0"/>
                <a:cs typeface="Arial" panose="020B0604020202020204" pitchFamily="34" charset="0"/>
              </a:rPr>
              <a:t>arrows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 positioned at the top right and left margins for ease of moving between item windows.</a:t>
            </a:r>
          </a:p>
        </p:txBody>
      </p:sp>
      <p:sp>
        <p:nvSpPr>
          <p:cNvPr id="4" name="Slide Number Placeholder 3"/>
          <p:cNvSpPr>
            <a:spLocks noGrp="1"/>
          </p:cNvSpPr>
          <p:nvPr>
            <p:ph type="sldNum" sz="quarter" idx="5"/>
          </p:nvPr>
        </p:nvSpPr>
        <p:spPr/>
        <p:txBody>
          <a:bodyPr/>
          <a:lstStyle/>
          <a:p>
            <a:fld id="{2C7CCC91-3D62-43C2-A928-E3141B66B648}" type="slidenum">
              <a:rPr lang="en-US" smtClean="0"/>
              <a:t>45</a:t>
            </a:fld>
            <a:endParaRPr lang="en-US" dirty="0"/>
          </a:p>
        </p:txBody>
      </p:sp>
    </p:spTree>
    <p:extLst>
      <p:ext uri="{BB962C8B-B14F-4D97-AF65-F5344CB8AC3E}">
        <p14:creationId xmlns:p14="http://schemas.microsoft.com/office/powerpoint/2010/main" val="403510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Some test items have </a:t>
            </a:r>
            <a:r>
              <a:rPr lang="en-US" b="1" dirty="0">
                <a:latin typeface="Arial" panose="020B0604020202020204" pitchFamily="34" charset="0"/>
                <a:cs typeface="Arial" panose="020B0604020202020204" pitchFamily="34" charset="0"/>
              </a:rPr>
              <a:t>Multiple Scoring Assertions</a:t>
            </a:r>
            <a:r>
              <a:rPr lang="en-US" dirty="0">
                <a:latin typeface="Arial" panose="020B0604020202020204" pitchFamily="34" charset="0"/>
                <a:cs typeface="Arial" panose="020B0604020202020204" pitchFamily="34" charset="0"/>
              </a:rPr>
              <a:t>. Typically these items feature a reading passage, along with graph images like a map, table, or illustration. Several test items are then associated with this prompt. Students are instructed to use what they have learned from the stimuli to perform the associated sub-item tasks.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slide shows the Scoring Assertions window from </a:t>
            </a:r>
            <a:r>
              <a:rPr lang="en-US" b="0" dirty="0">
                <a:latin typeface="Arial" panose="020B0604020202020204" pitchFamily="34" charset="0"/>
                <a:cs typeface="Arial" panose="020B0604020202020204" pitchFamily="34" charset="0"/>
              </a:rPr>
              <a:t>question 1</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 </a:t>
            </a:r>
            <a:r>
              <a:rPr lang="en-US" b="1" dirty="0">
                <a:latin typeface="Arial" panose="020B0604020202020204" pitchFamily="34" charset="0"/>
                <a:cs typeface="Arial" panose="020B0604020202020204" pitchFamily="34" charset="0"/>
              </a:rPr>
              <a:t>Growth, Development, and Reproduction of Organisms 2, </a:t>
            </a:r>
            <a:r>
              <a:rPr lang="en-US" b="0" dirty="0">
                <a:latin typeface="Arial" panose="020B0604020202020204" pitchFamily="34" charset="0"/>
                <a:cs typeface="Arial" panose="020B0604020202020204" pitchFamily="34" charset="0"/>
              </a:rPr>
              <a:t>a science interim test. It </a:t>
            </a:r>
            <a:r>
              <a:rPr lang="en-US" dirty="0">
                <a:latin typeface="Arial" panose="020B0604020202020204" pitchFamily="34" charset="0"/>
                <a:cs typeface="Arial" panose="020B0604020202020204" pitchFamily="34" charset="0"/>
              </a:rPr>
              <a:t>features a reading passage, a graphic, and eight sub-items. Each sub-item is worth 1 point.  The sub-items are listed as </a:t>
            </a:r>
            <a:r>
              <a:rPr lang="en-US" b="1" dirty="0">
                <a:latin typeface="Arial" panose="020B0604020202020204" pitchFamily="34" charset="0"/>
                <a:cs typeface="Arial" panose="020B0604020202020204" pitchFamily="34" charset="0"/>
              </a:rPr>
              <a:t>1-1, 1-2, 1-3</a:t>
            </a:r>
            <a:r>
              <a:rPr lang="en-US" dirty="0">
                <a:latin typeface="Arial" panose="020B0604020202020204" pitchFamily="34" charset="0"/>
                <a:cs typeface="Arial" panose="020B0604020202020204" pitchFamily="34" charset="0"/>
              </a:rPr>
              <a:t>, and so on. The information pop-up displays the scoring assertions associated with each of the sub-items. The </a:t>
            </a:r>
            <a:r>
              <a:rPr lang="en-US" b="1" dirty="0">
                <a:latin typeface="Arial" panose="020B0604020202020204" pitchFamily="34" charset="0"/>
                <a:cs typeface="Arial" panose="020B0604020202020204" pitchFamily="34" charset="0"/>
              </a:rPr>
              <a:t>Item &amp; Score </a:t>
            </a:r>
            <a:r>
              <a:rPr lang="en-US" dirty="0">
                <a:latin typeface="Arial" panose="020B0604020202020204" pitchFamily="34" charset="0"/>
                <a:cs typeface="Arial" panose="020B0604020202020204" pitchFamily="34" charset="0"/>
              </a:rPr>
              <a:t>page shows all eight scoring assertions listed in that section of the page. It shows that this student answered 3 of the 8 sub-items correctly, #5-7.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top right, a table lists examples of scoring assertions from a training test for NGSS Science. </a:t>
            </a:r>
          </a:p>
        </p:txBody>
      </p:sp>
      <p:sp>
        <p:nvSpPr>
          <p:cNvPr id="4" name="Slide Number Placeholder 3"/>
          <p:cNvSpPr>
            <a:spLocks noGrp="1"/>
          </p:cNvSpPr>
          <p:nvPr>
            <p:ph type="sldNum" sz="quarter" idx="5"/>
          </p:nvPr>
        </p:nvSpPr>
        <p:spPr/>
        <p:txBody>
          <a:bodyPr/>
          <a:lstStyle/>
          <a:p>
            <a:fld id="{2C7CCC91-3D62-43C2-A928-E3141B66B648}" type="slidenum">
              <a:rPr lang="en-US" smtClean="0"/>
              <a:t>46</a:t>
            </a:fld>
            <a:endParaRPr lang="en-US" dirty="0"/>
          </a:p>
        </p:txBody>
      </p:sp>
    </p:spTree>
    <p:extLst>
      <p:ext uri="{BB962C8B-B14F-4D97-AF65-F5344CB8AC3E}">
        <p14:creationId xmlns:p14="http://schemas.microsoft.com/office/powerpoint/2010/main" val="26665754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Users will want to see how students performed on a particular claim, content category, target set, or assessment target. Certain reports can be filtered by the standard to which items are aligned. Utilizing this report is handy because it shows students’ performance in just ONE area of skill. If users do not filter by standard, reports show results for all standards, by default.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slide shows a teacher and a list of the teacher’s classes.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Use the expansion arrows to open the </a:t>
            </a:r>
            <a:r>
              <a:rPr lang="en-US" b="1" dirty="0">
                <a:latin typeface="Arial" panose="020B0604020202020204" pitchFamily="34" charset="0"/>
                <a:cs typeface="Arial" panose="020B0604020202020204" pitchFamily="34" charset="0"/>
              </a:rPr>
              <a:t>Filters</a:t>
            </a:r>
            <a:r>
              <a:rPr lang="en-US" b="0" dirty="0">
                <a:latin typeface="Arial" panose="020B0604020202020204" pitchFamily="34" charset="0"/>
                <a:cs typeface="Arial" panose="020B0604020202020204" pitchFamily="34" charset="0"/>
              </a:rPr>
              <a:t> panel </a:t>
            </a:r>
            <a:r>
              <a:rPr lang="en-US" dirty="0">
                <a:latin typeface="Arial" panose="020B0604020202020204" pitchFamily="34" charset="0"/>
                <a:cs typeface="Arial" panose="020B0604020202020204" pitchFamily="34" charset="0"/>
              </a:rPr>
              <a:t>on the left margin and the standards button to open the </a:t>
            </a:r>
            <a:r>
              <a:rPr lang="en-US" b="1" dirty="0">
                <a:latin typeface="Arial" panose="020B0604020202020204" pitchFamily="34" charset="0"/>
                <a:cs typeface="Arial" panose="020B0604020202020204" pitchFamily="34" charset="0"/>
              </a:rPr>
              <a:t>Standards</a:t>
            </a:r>
            <a:r>
              <a:rPr lang="en-US" dirty="0">
                <a:latin typeface="Arial" panose="020B0604020202020204" pitchFamily="34" charset="0"/>
                <a:cs typeface="Arial" panose="020B0604020202020204" pitchFamily="34" charset="0"/>
              </a:rPr>
              <a:t>. The standards aligned to the </a:t>
            </a:r>
            <a:r>
              <a:rPr lang="en-US" b="1" dirty="0">
                <a:latin typeface="Arial" panose="020B0604020202020204" pitchFamily="34" charset="0"/>
                <a:cs typeface="Arial" panose="020B0604020202020204" pitchFamily="34" charset="0"/>
              </a:rPr>
              <a:t>Grade 8 Math-The Number System (IAB)</a:t>
            </a:r>
            <a:r>
              <a:rPr lang="en-US" dirty="0">
                <a:latin typeface="Arial" panose="020B0604020202020204" pitchFamily="34" charset="0"/>
                <a:cs typeface="Arial" panose="020B0604020202020204" pitchFamily="34" charset="0"/>
              </a:rPr>
              <a:t> assessment will drop down. </a:t>
            </a:r>
            <a:r>
              <a:rPr lang="en-US" b="0" dirty="0">
                <a:latin typeface="Arial" panose="020B0604020202020204" pitchFamily="34" charset="0"/>
                <a:cs typeface="Arial" panose="020B0604020202020204" pitchFamily="34" charset="0"/>
              </a:rPr>
              <a:t>Check the desired</a:t>
            </a:r>
            <a:r>
              <a:rPr lang="en-US" b="1" dirty="0">
                <a:latin typeface="Arial" panose="020B0604020202020204" pitchFamily="34" charset="0"/>
                <a:cs typeface="Arial" panose="020B0604020202020204" pitchFamily="34" charset="0"/>
              </a:rPr>
              <a:t> Claim,</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Content Category, Target Set, and Assessment Target </a:t>
            </a:r>
            <a:r>
              <a:rPr lang="en-US" b="0" dirty="0">
                <a:latin typeface="Arial" panose="020B0604020202020204" pitchFamily="34" charset="0"/>
                <a:cs typeface="Arial" panose="020B0604020202020204" pitchFamily="34" charset="0"/>
              </a:rPr>
              <a:t>and click </a:t>
            </a:r>
            <a:r>
              <a:rPr lang="en-US" b="1" dirty="0">
                <a:latin typeface="Arial" panose="020B0604020202020204" pitchFamily="34" charset="0"/>
                <a:cs typeface="Arial" panose="020B0604020202020204" pitchFamily="34" charset="0"/>
              </a:rPr>
              <a:t>Apply</a:t>
            </a:r>
            <a:r>
              <a:rPr lang="en-US" b="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affected report updates to show only data for those standards and/or the standard categories. These filter choices will become part of the assessment title at the top of every results table.</a:t>
            </a:r>
          </a:p>
        </p:txBody>
      </p:sp>
      <p:sp>
        <p:nvSpPr>
          <p:cNvPr id="4" name="Slide Number Placeholder 3"/>
          <p:cNvSpPr>
            <a:spLocks noGrp="1"/>
          </p:cNvSpPr>
          <p:nvPr>
            <p:ph type="sldNum" sz="quarter" idx="5"/>
          </p:nvPr>
        </p:nvSpPr>
        <p:spPr/>
        <p:txBody>
          <a:bodyPr/>
          <a:lstStyle/>
          <a:p>
            <a:fld id="{2C7CCC91-3D62-43C2-A928-E3141B66B648}" type="slidenum">
              <a:rPr lang="en-US" smtClean="0"/>
              <a:t>47</a:t>
            </a:fld>
            <a:endParaRPr lang="en-US" dirty="0"/>
          </a:p>
        </p:txBody>
      </p:sp>
    </p:spTree>
    <p:extLst>
      <p:ext uri="{BB962C8B-B14F-4D97-AF65-F5344CB8AC3E}">
        <p14:creationId xmlns:p14="http://schemas.microsoft.com/office/powerpoint/2010/main" val="2647328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There are two ways of setting up an Interim test report. One way is by filtering standards, which we just explained. The second way is to assign test reasons to interim test opportunities. Interim tests are often administered multiple times, and if assigned a test reason or a timeframe in which the test was taken, the data is easier to organize. Test reasons should ideally be assigned at the time of testing; however, users can utilize the </a:t>
            </a:r>
            <a:r>
              <a:rPr lang="en-US" b="1" dirty="0">
                <a:latin typeface="Arial" panose="020B0604020202020204" pitchFamily="34" charset="0"/>
                <a:cs typeface="Arial" panose="020B0604020202020204" pitchFamily="34" charset="0"/>
              </a:rPr>
              <a:t>Test Reason Manager </a:t>
            </a:r>
            <a:r>
              <a:rPr lang="en-US" dirty="0">
                <a:latin typeface="Arial" panose="020B0604020202020204" pitchFamily="34" charset="0"/>
                <a:cs typeface="Arial" panose="020B0604020202020204" pitchFamily="34" charset="0"/>
              </a:rPr>
              <a:t>to assign a different test reason.  </a:t>
            </a:r>
          </a:p>
          <a:p>
            <a:endParaRPr lang="en-US" dirty="0">
              <a:latin typeface="Arial" panose="020B0604020202020204" pitchFamily="34" charset="0"/>
              <a:cs typeface="Arial" panose="020B0604020202020204" pitchFamily="34" charset="0"/>
            </a:endParaRPr>
          </a:p>
          <a:p>
            <a:pPr marL="228600" indent="-228600">
              <a:buAutoNum type="arabicParenBoth"/>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My Settings </a:t>
            </a:r>
            <a:r>
              <a:rPr lang="en-US" dirty="0">
                <a:latin typeface="Arial" panose="020B0604020202020204" pitchFamily="34" charset="0"/>
                <a:cs typeface="Arial" panose="020B0604020202020204" pitchFamily="34" charset="0"/>
              </a:rPr>
              <a:t>drop-down list in the banner, select </a:t>
            </a:r>
            <a:r>
              <a:rPr lang="en-US" b="1" dirty="0">
                <a:latin typeface="Arial" panose="020B0604020202020204" pitchFamily="34" charset="0"/>
                <a:cs typeface="Arial" panose="020B0604020202020204" pitchFamily="34" charset="0"/>
              </a:rPr>
              <a:t>Manage Test Reasons</a:t>
            </a:r>
            <a:r>
              <a:rPr lang="en-US" dirty="0">
                <a:latin typeface="Arial" panose="020B0604020202020204" pitchFamily="34" charset="0"/>
                <a:cs typeface="Arial" panose="020B0604020202020204" pitchFamily="34" charset="0"/>
              </a:rPr>
              <a:t>. </a:t>
            </a:r>
          </a:p>
          <a:p>
            <a:pPr marL="228600" indent="-228600">
              <a:buAutoNum type="arabicParenBoth"/>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Reason Manager </a:t>
            </a:r>
            <a:r>
              <a:rPr lang="en-US" dirty="0">
                <a:latin typeface="Arial" panose="020B0604020202020204" pitchFamily="34" charset="0"/>
                <a:cs typeface="Arial" panose="020B0604020202020204" pitchFamily="34" charset="0"/>
              </a:rPr>
              <a:t>window opens. To search for test opportunities to categorize, do either of the following:</a:t>
            </a:r>
          </a:p>
          <a:p>
            <a:pPr marL="628650" lvl="1" indent="-171450">
              <a:buFont typeface="Arial"/>
              <a:buChar cha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Session ID </a:t>
            </a:r>
            <a:r>
              <a:rPr lang="en-US" b="0" dirty="0">
                <a:latin typeface="Arial" panose="020B0604020202020204" pitchFamily="34" charset="0"/>
                <a:cs typeface="Arial" panose="020B0604020202020204" pitchFamily="34" charset="0"/>
              </a:rPr>
              <a:t>field</a:t>
            </a:r>
            <a:r>
              <a:rPr lang="en-US" dirty="0">
                <a:latin typeface="Arial" panose="020B0604020202020204" pitchFamily="34" charset="0"/>
                <a:cs typeface="Arial" panose="020B0604020202020204" pitchFamily="34" charset="0"/>
              </a:rPr>
              <a:t>, enter the session ID in which the opportunities were completed in the test delivery system (TDS).</a:t>
            </a:r>
          </a:p>
          <a:p>
            <a:pPr marL="628650" lvl="1" indent="-171450">
              <a:buFont typeface="Arial"/>
              <a:buChar char="•"/>
            </a:pP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Select a Test Reason </a:t>
            </a:r>
            <a:r>
              <a:rPr lang="en-US" dirty="0">
                <a:latin typeface="Arial" panose="020B0604020202020204" pitchFamily="34" charset="0"/>
                <a:cs typeface="Arial" panose="020B0604020202020204" pitchFamily="34" charset="0"/>
              </a:rPr>
              <a:t>associated with the opportunities you want to edit. Then, select a </a:t>
            </a:r>
            <a:r>
              <a:rPr lang="en-US" b="0" dirty="0">
                <a:latin typeface="Arial" panose="020B0604020202020204" pitchFamily="34" charset="0"/>
                <a:cs typeface="Arial" panose="020B0604020202020204" pitchFamily="34" charset="0"/>
              </a:rPr>
              <a:t>range of dates </a:t>
            </a:r>
            <a:r>
              <a:rPr lang="en-US" dirty="0">
                <a:latin typeface="Arial" panose="020B0604020202020204" pitchFamily="34" charset="0"/>
                <a:cs typeface="Arial" panose="020B0604020202020204" pitchFamily="34" charset="0"/>
              </a:rPr>
              <a:t>during which the test session was administered. The range cannot exceed seven days. </a:t>
            </a:r>
          </a:p>
          <a:p>
            <a:r>
              <a:rPr lang="en-US" dirty="0">
                <a:latin typeface="Arial" panose="020B0604020202020204" pitchFamily="34" charset="0"/>
                <a:cs typeface="Arial" panose="020B0604020202020204" pitchFamily="34" charset="0"/>
              </a:rPr>
              <a:t>(3) Then, click </a:t>
            </a:r>
            <a:r>
              <a:rPr lang="en-US" b="1" dirty="0">
                <a:latin typeface="Arial" panose="020B0604020202020204" pitchFamily="34" charset="0"/>
                <a:cs typeface="Arial" panose="020B0604020202020204" pitchFamily="34" charset="0"/>
              </a:rPr>
              <a:t>Search.</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7CCC91-3D62-43C2-A928-E3141B66B648}" type="slidenum">
              <a:rPr lang="en-US" smtClean="0"/>
              <a:t>48</a:t>
            </a:fld>
            <a:endParaRPr lang="en-US" dirty="0"/>
          </a:p>
        </p:txBody>
      </p:sp>
    </p:spTree>
    <p:extLst>
      <p:ext uri="{BB962C8B-B14F-4D97-AF65-F5344CB8AC3E}">
        <p14:creationId xmlns:p14="http://schemas.microsoft.com/office/powerpoint/2010/main" val="1495043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latin typeface="Arial" panose="020B0604020202020204" pitchFamily="34" charset="0"/>
                <a:cs typeface="Arial" panose="020B0604020202020204" pitchFamily="34" charset="0"/>
              </a:rPr>
              <a:t>A list of retrieved test sessions appears in the section, </a:t>
            </a:r>
            <a:r>
              <a:rPr lang="en-US" b="1" dirty="0">
                <a:latin typeface="Arial" panose="020B0604020202020204" pitchFamily="34" charset="0"/>
                <a:cs typeface="Arial" panose="020B0604020202020204" pitchFamily="34" charset="0"/>
              </a:rPr>
              <a:t>Select Test Opportunities.</a:t>
            </a:r>
          </a:p>
          <a:p>
            <a:pPr marL="228600" indent="-228600">
              <a:buAutoNum type="arabicParenBoth"/>
            </a:pPr>
            <a:r>
              <a:rPr lang="en-US" dirty="0">
                <a:latin typeface="Arial" panose="020B0604020202020204" pitchFamily="34" charset="0"/>
                <a:cs typeface="Arial" panose="020B0604020202020204" pitchFamily="34" charset="0"/>
              </a:rPr>
              <a:t>Click the </a:t>
            </a:r>
            <a:r>
              <a:rPr lang="en-US" b="0" dirty="0">
                <a:latin typeface="Arial" panose="020B0604020202020204" pitchFamily="34" charset="0"/>
                <a:cs typeface="Arial" panose="020B0604020202020204" pitchFamily="34" charset="0"/>
              </a:rPr>
              <a:t>+ button(s)</a:t>
            </a:r>
            <a:r>
              <a:rPr lang="en-US" b="0"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expand the list of tests in each session and the list of students who took each test opens. </a:t>
            </a:r>
          </a:p>
          <a:p>
            <a:r>
              <a:rPr lang="en-US" b="0" dirty="0">
                <a:latin typeface="Arial" panose="020B0604020202020204" pitchFamily="34" charset="0"/>
                <a:cs typeface="Arial" panose="020B0604020202020204" pitchFamily="34" charset="0"/>
              </a:rPr>
              <a:t>(3)</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Mark the checkboxes for each </a:t>
            </a:r>
            <a:r>
              <a:rPr lang="en-US" dirty="0">
                <a:latin typeface="Arial" panose="020B0604020202020204" pitchFamily="34" charset="0"/>
                <a:cs typeface="Arial" panose="020B0604020202020204" pitchFamily="34" charset="0"/>
              </a:rPr>
              <a:t>session, test, or opportunity that requires a test reason </a:t>
            </a:r>
          </a:p>
          <a:p>
            <a:r>
              <a:rPr lang="en-US" b="0" dirty="0">
                <a:latin typeface="Arial" panose="020B0604020202020204" pitchFamily="34" charset="0"/>
                <a:cs typeface="Arial" panose="020B0604020202020204" pitchFamily="34" charset="0"/>
              </a:rPr>
              <a:t>(4)</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Assign Test Reasons.</a:t>
            </a:r>
            <a:endParaRPr lang="en-US" b="0"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the confirmation window, </a:t>
            </a:r>
            <a:r>
              <a:rPr lang="en-US" b="0" dirty="0">
                <a:latin typeface="Arial" panose="020B0604020202020204" pitchFamily="34" charset="0"/>
                <a:cs typeface="Arial" panose="020B0604020202020204" pitchFamily="34" charset="0"/>
              </a:rPr>
              <a:t>select a new test reason </a:t>
            </a:r>
            <a:r>
              <a:rPr lang="en-US" dirty="0">
                <a:latin typeface="Arial" panose="020B0604020202020204" pitchFamily="34" charset="0"/>
                <a:cs typeface="Arial" panose="020B0604020202020204" pitchFamily="34" charset="0"/>
              </a:rPr>
              <a:t>assign to the selected opportunities.</a:t>
            </a:r>
          </a:p>
          <a:p>
            <a:r>
              <a:rPr lang="en-US" dirty="0">
                <a:latin typeface="Arial" panose="020B0604020202020204" pitchFamily="34" charset="0"/>
                <a:cs typeface="Arial" panose="020B0604020202020204" pitchFamily="34" charset="0"/>
              </a:rPr>
              <a:t>(6) Click </a:t>
            </a:r>
            <a:r>
              <a:rPr lang="en-US" b="1" dirty="0">
                <a:latin typeface="Arial" panose="020B0604020202020204" pitchFamily="34" charset="0"/>
                <a:cs typeface="Arial" panose="020B0604020202020204" pitchFamily="34" charset="0"/>
              </a:rPr>
              <a:t>Confirm </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Assigning or re-assigning test reasons will make the Filter By Test Reason option much more useful.</a:t>
            </a:r>
          </a:p>
        </p:txBody>
      </p:sp>
      <p:sp>
        <p:nvSpPr>
          <p:cNvPr id="4" name="Slide Number Placeholder 3"/>
          <p:cNvSpPr>
            <a:spLocks noGrp="1"/>
          </p:cNvSpPr>
          <p:nvPr>
            <p:ph type="sldNum" sz="quarter" idx="5"/>
          </p:nvPr>
        </p:nvSpPr>
        <p:spPr/>
        <p:txBody>
          <a:bodyPr/>
          <a:lstStyle/>
          <a:p>
            <a:fld id="{2C7CCC91-3D62-43C2-A928-E3141B66B648}" type="slidenum">
              <a:rPr lang="en-US" smtClean="0"/>
              <a:t>49</a:t>
            </a:fld>
            <a:endParaRPr lang="en-US" dirty="0"/>
          </a:p>
        </p:txBody>
      </p:sp>
    </p:spTree>
    <p:extLst>
      <p:ext uri="{BB962C8B-B14F-4D97-AF65-F5344CB8AC3E}">
        <p14:creationId xmlns:p14="http://schemas.microsoft.com/office/powerpoint/2010/main" val="270448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state, complex area, or complex level user, you will first reach a Dashboard Selector screen upon logging in which gives you the prompt “Tell Us What You Want to Do.” From this screen, you can choose “State View” or “District View.” If you choose “District View,” you will be prompted to choose the complex area and complex you would like to view. Alternately, you can enter a complex ID instead of the complex name. Click “View” to proceed to the dashboard (shown on the right).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School personnel and complex users will see one table of all assessments.</a:t>
            </a:r>
          </a:p>
        </p:txBody>
      </p:sp>
      <p:sp>
        <p:nvSpPr>
          <p:cNvPr id="4" name="Slide Number Placeholder 3"/>
          <p:cNvSpPr>
            <a:spLocks noGrp="1"/>
          </p:cNvSpPr>
          <p:nvPr>
            <p:ph type="sldNum" sz="quarter" idx="5"/>
          </p:nvPr>
        </p:nvSpPr>
        <p:spPr/>
        <p:txBody>
          <a:bodyPr/>
          <a:lstStyle/>
          <a:p>
            <a:fld id="{EFEFC3BB-83ED-4FBD-AB97-B60FAD447E33}" type="slidenum">
              <a:rPr lang="en-US" smtClean="0"/>
              <a:t>5</a:t>
            </a:fld>
            <a:endParaRPr lang="en-US" dirty="0"/>
          </a:p>
        </p:txBody>
      </p:sp>
    </p:spTree>
    <p:extLst>
      <p:ext uri="{BB962C8B-B14F-4D97-AF65-F5344CB8AC3E}">
        <p14:creationId xmlns:p14="http://schemas.microsoft.com/office/powerpoint/2010/main" val="32179380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Centralized Reporting system allows users (with appropriate permission) to handscore unscored test items. It also allows modification of some automated scores suggested by the machine scoring system. If a test contains unscored items,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its performance data is excluded from your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Dashboard</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and Assessment Reports until you or another user with scoring permissions enters scores for all the unscored items in at least one opportunity of that test.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When you have tests awaiting item scoring, a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Tests to Score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notification appears in the banner. To enter scores for unscored items, click the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Tests to Score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notification. </a:t>
            </a: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Scoring Mode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will open after clicking the Tests to Score</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notification</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and displays a list of tests with unscored items. </a:t>
            </a: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Click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magnifying glass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icon next to the name of the test you wish to score.   </a:t>
            </a:r>
          </a:p>
          <a:p>
            <a:endParaRPr lang="en-US" dirty="0"/>
          </a:p>
        </p:txBody>
      </p:sp>
      <p:sp>
        <p:nvSpPr>
          <p:cNvPr id="4" name="Slide Number Placeholder 3"/>
          <p:cNvSpPr>
            <a:spLocks noGrp="1"/>
          </p:cNvSpPr>
          <p:nvPr>
            <p:ph type="sldNum" sz="quarter" idx="5"/>
          </p:nvPr>
        </p:nvSpPr>
        <p:spPr/>
        <p:txBody>
          <a:bodyPr/>
          <a:lstStyle/>
          <a:p>
            <a:fld id="{2C7CCC91-3D62-43C2-A928-E3141B66B648}" type="slidenum">
              <a:rPr lang="en-US" smtClean="0"/>
              <a:t>50</a:t>
            </a:fld>
            <a:endParaRPr lang="en-US" dirty="0"/>
          </a:p>
        </p:txBody>
      </p:sp>
    </p:spTree>
    <p:extLst>
      <p:ext uri="{BB962C8B-B14F-4D97-AF65-F5344CB8AC3E}">
        <p14:creationId xmlns:p14="http://schemas.microsoft.com/office/powerpoint/2010/main" val="3322976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(1)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Scoring Mode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now displays a list of students and items awaiting scoring for the selected test. To enter scores for an item, click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score</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link for the item in the student’s row. </a:t>
            </a:r>
          </a:p>
          <a:p>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(2)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Item View</a:t>
            </a: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will open. You can review the item rubric and available resources on the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Rubric &amp; Resources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tab, if necessary. On the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Item &amp; Score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tab, review the student’s entered response for scoring. Click the pencil icon to display the points earned options and condition codes.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sng"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(3) </a:t>
            </a:r>
            <a:r>
              <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To enter a score for the response, select or type a numerical score in the </a:t>
            </a:r>
            <a:r>
              <a:rPr lang="en-US" sz="1200" b="1"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Points Earned </a:t>
            </a:r>
            <a:r>
              <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drop-down menu and click </a:t>
            </a:r>
            <a:r>
              <a:rPr lang="en-US" sz="1200" b="1"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Save. </a:t>
            </a:r>
            <a:endParaRPr lang="en-US" sz="1200" u="none"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sng"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If you need to assign a condition code to the response, select the appropriate option from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Condition Code</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drop-down list. Condition codes include instances such as blank or insufficient answer, off-topic or off-purpose answers, and the use of non-scorable language. </a:t>
            </a:r>
          </a:p>
          <a:p>
            <a:pPr marL="0" indent="0">
              <a:buFont typeface="Arial" panose="020B0604020202020204" pitchFamily="34" charset="0"/>
              <a:buNone/>
            </a:pPr>
            <a:endPar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You can continue scoring unscored items in the Item Preview Window. </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view another unscored item for the same student, use the previous/next arrows on the left and right sides of the Item View banner.</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view the same unscored item for another student, use the up/down arrows in the Student field box in the center of the banner to switch between students.</a:t>
            </a:r>
          </a:p>
          <a:p>
            <a:endParaRPr lang="en-US" dirty="0"/>
          </a:p>
        </p:txBody>
      </p:sp>
      <p:sp>
        <p:nvSpPr>
          <p:cNvPr id="4" name="Slide Number Placeholder 3"/>
          <p:cNvSpPr>
            <a:spLocks noGrp="1"/>
          </p:cNvSpPr>
          <p:nvPr>
            <p:ph type="sldNum" sz="quarter" idx="5"/>
          </p:nvPr>
        </p:nvSpPr>
        <p:spPr/>
        <p:txBody>
          <a:bodyPr/>
          <a:lstStyle/>
          <a:p>
            <a:fld id="{2C7CCC91-3D62-43C2-A928-E3141B66B648}" type="slidenum">
              <a:rPr lang="en-US" smtClean="0"/>
              <a:t>51</a:t>
            </a:fld>
            <a:endParaRPr lang="en-US" dirty="0"/>
          </a:p>
        </p:txBody>
      </p:sp>
    </p:spTree>
    <p:extLst>
      <p:ext uri="{BB962C8B-B14F-4D97-AF65-F5344CB8AC3E}">
        <p14:creationId xmlns:p14="http://schemas.microsoft.com/office/powerpoint/2010/main" val="3351019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Users can modify scores for some items. Reports display a </a:t>
            </a:r>
            <a:r>
              <a:rPr lang="en-US" b="1" dirty="0">
                <a:latin typeface="Arial" panose="020B0604020202020204" pitchFamily="34" charset="0"/>
                <a:cs typeface="Arial" panose="020B0604020202020204" pitchFamily="34" charset="0"/>
              </a:rPr>
              <a:t>pencil </a:t>
            </a:r>
            <a:r>
              <a:rPr lang="en-US" b="0" dirty="0">
                <a:latin typeface="Arial" panose="020B0604020202020204" pitchFamily="34" charset="0"/>
                <a:cs typeface="Arial" panose="020B0604020202020204" pitchFamily="34" charset="0"/>
              </a:rPr>
              <a:t>icon in the column headers </a:t>
            </a:r>
            <a:r>
              <a:rPr lang="en-US" dirty="0">
                <a:latin typeface="Arial" panose="020B0604020202020204" pitchFamily="34" charset="0"/>
                <a:cs typeface="Arial" panose="020B0604020202020204" pitchFamily="34" charset="0"/>
              </a:rPr>
              <a:t>for each item with editable scores. </a:t>
            </a:r>
          </a:p>
          <a:p>
            <a:r>
              <a:rPr lang="en-US" dirty="0">
                <a:latin typeface="Arial" panose="020B0604020202020204" pitchFamily="34" charset="0"/>
                <a:cs typeface="Arial" panose="020B0604020202020204" pitchFamily="34" charset="0"/>
              </a:rPr>
              <a:t>Click the </a:t>
            </a:r>
            <a:r>
              <a:rPr lang="en-US" b="1" dirty="0">
                <a:latin typeface="Arial" panose="020B0604020202020204" pitchFamily="34" charset="0"/>
                <a:cs typeface="Arial" panose="020B0604020202020204" pitchFamily="34" charset="0"/>
              </a:rPr>
              <a:t>item score link </a:t>
            </a:r>
            <a:r>
              <a:rPr lang="en-US" dirty="0">
                <a:latin typeface="Arial" panose="020B0604020202020204" pitchFamily="34" charset="0"/>
                <a:cs typeface="Arial" panose="020B0604020202020204" pitchFamily="34" charset="0"/>
              </a:rPr>
              <a:t>in the student’s row of the report. The </a:t>
            </a:r>
            <a:r>
              <a:rPr lang="en-US" b="1" dirty="0">
                <a:latin typeface="Arial" panose="020B0604020202020204" pitchFamily="34" charset="0"/>
                <a:cs typeface="Arial" panose="020B0604020202020204" pitchFamily="34" charset="0"/>
              </a:rPr>
              <a:t>Item View </a:t>
            </a:r>
            <a:r>
              <a:rPr lang="en-US" dirty="0">
                <a:latin typeface="Arial" panose="020B0604020202020204" pitchFamily="34" charset="0"/>
                <a:cs typeface="Arial" panose="020B0604020202020204" pitchFamily="34" charset="0"/>
              </a:rPr>
              <a:t>window opens.  </a:t>
            </a:r>
          </a:p>
        </p:txBody>
      </p:sp>
      <p:sp>
        <p:nvSpPr>
          <p:cNvPr id="4" name="Slide Number Placeholder 3"/>
          <p:cNvSpPr>
            <a:spLocks noGrp="1"/>
          </p:cNvSpPr>
          <p:nvPr>
            <p:ph type="sldNum" sz="quarter" idx="5"/>
          </p:nvPr>
        </p:nvSpPr>
        <p:spPr/>
        <p:txBody>
          <a:bodyPr/>
          <a:lstStyle/>
          <a:p>
            <a:fld id="{2C7CCC91-3D62-43C2-A928-E3141B66B648}" type="slidenum">
              <a:rPr lang="en-US" smtClean="0"/>
              <a:t>52</a:t>
            </a:fld>
            <a:endParaRPr lang="en-US" dirty="0"/>
          </a:p>
        </p:txBody>
      </p:sp>
    </p:spTree>
    <p:extLst>
      <p:ext uri="{BB962C8B-B14F-4D97-AF65-F5344CB8AC3E}">
        <p14:creationId xmlns:p14="http://schemas.microsoft.com/office/powerpoint/2010/main" val="407257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If a machine-suggested score has a low confidence level, a yellow warning triangle appears next to the score number. It is highly recommended that teachers review low-confidence scores.  </a:t>
            </a: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53</a:t>
            </a:fld>
            <a:endParaRPr lang="en-US" dirty="0"/>
          </a:p>
        </p:txBody>
      </p:sp>
    </p:spTree>
    <p:extLst>
      <p:ext uri="{BB962C8B-B14F-4D97-AF65-F5344CB8AC3E}">
        <p14:creationId xmlns:p14="http://schemas.microsoft.com/office/powerpoint/2010/main" val="19137082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Click the </a:t>
            </a:r>
            <a:r>
              <a:rPr lang="en-US" b="1" dirty="0">
                <a:latin typeface="Arial" panose="020B0604020202020204" pitchFamily="34" charset="0"/>
                <a:cs typeface="Arial" panose="020B0604020202020204" pitchFamily="34" charset="0"/>
              </a:rPr>
              <a:t>pencil</a:t>
            </a:r>
            <a:r>
              <a:rPr lang="en-US" dirty="0">
                <a:latin typeface="Arial" panose="020B0604020202020204" pitchFamily="34" charset="0"/>
                <a:cs typeface="Arial" panose="020B0604020202020204" pitchFamily="34" charset="0"/>
              </a:rPr>
              <a:t> icon in the </a:t>
            </a:r>
            <a:r>
              <a:rPr lang="en-US" b="1" dirty="0">
                <a:latin typeface="Arial" panose="020B0604020202020204" pitchFamily="34" charset="0"/>
                <a:cs typeface="Arial" panose="020B0604020202020204" pitchFamily="34" charset="0"/>
              </a:rPr>
              <a:t>Scoring Criteria</a:t>
            </a:r>
            <a:r>
              <a:rPr lang="en-US" dirty="0">
                <a:latin typeface="Arial" panose="020B0604020202020204" pitchFamily="34" charset="0"/>
                <a:cs typeface="Arial" panose="020B0604020202020204" pitchFamily="34" charset="0"/>
              </a:rPr>
              <a:t> table.  </a:t>
            </a:r>
          </a:p>
          <a:p>
            <a:endParaRPr lang="en-US" dirty="0">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enter a score for the response, select a numerical score from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Points Earned</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drop-down list. If the item consists of multiple scoring criteria, select a numerical score from the score drop-down list for all scoring criteria. To save the score,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Save</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When you close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item view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any average scores or performance distributions on the assessment report update automatically. </a:t>
            </a:r>
          </a:p>
          <a:p>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Users can choose to assign a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Condition Code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in lieu of selecting the number of points earned.   </a:t>
            </a:r>
            <a:endParaRPr lang="en-US" dirty="0"/>
          </a:p>
        </p:txBody>
      </p:sp>
      <p:sp>
        <p:nvSpPr>
          <p:cNvPr id="4" name="Slide Number Placeholder 3"/>
          <p:cNvSpPr>
            <a:spLocks noGrp="1"/>
          </p:cNvSpPr>
          <p:nvPr>
            <p:ph type="sldNum" sz="quarter" idx="5"/>
          </p:nvPr>
        </p:nvSpPr>
        <p:spPr/>
        <p:txBody>
          <a:bodyPr/>
          <a:lstStyle/>
          <a:p>
            <a:fld id="{2C7CCC91-3D62-43C2-A928-E3141B66B648}" type="slidenum">
              <a:rPr lang="en-US" smtClean="0"/>
              <a:t>54</a:t>
            </a:fld>
            <a:endParaRPr lang="en-US" dirty="0"/>
          </a:p>
        </p:txBody>
      </p:sp>
    </p:spTree>
    <p:extLst>
      <p:ext uri="{BB962C8B-B14F-4D97-AF65-F5344CB8AC3E}">
        <p14:creationId xmlns:p14="http://schemas.microsoft.com/office/powerpoint/2010/main" val="29550513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An Individual Student Report (ISR) shows a student’s overall performance on a test plus a breakdown of performance by topic. A user can select any combination of test reasons, assessments, and students in order to generate and export multiple ISRs at once.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ISR Generator can be used to print large numbers of ISRs to be shared with students and their parents. It can be accessed from any page of test results.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steps to generate an ISR are listed here: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 Navigate to the </a:t>
            </a:r>
            <a:r>
              <a:rPr lang="en-US" b="0" dirty="0">
                <a:latin typeface="Arial" panose="020B0604020202020204" pitchFamily="34" charset="0"/>
                <a:cs typeface="Arial" panose="020B0604020202020204" pitchFamily="34" charset="0"/>
              </a:rPr>
              <a:t>dashboard</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Student Portfolio page,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or any set of test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(2)</a:t>
            </a:r>
            <a:r>
              <a:rPr lang="en-US" b="0"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Click the </a:t>
            </a:r>
            <a:r>
              <a:rPr lang="en-US" b="0" dirty="0">
                <a:latin typeface="Arial" panose="020B0604020202020204" pitchFamily="34" charset="0"/>
                <a:cs typeface="Arial" panose="020B0604020202020204" pitchFamily="34" charset="0"/>
              </a:rPr>
              <a:t>Student Results Generator button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the upper-right corner of the page. The </a:t>
            </a:r>
            <a:r>
              <a:rPr lang="en-US" b="1" dirty="0">
                <a:latin typeface="Arial" panose="020B0604020202020204" pitchFamily="34" charset="0"/>
                <a:cs typeface="Arial" panose="020B0604020202020204" pitchFamily="34" charset="0"/>
              </a:rPr>
              <a:t>Student Results Generator </a:t>
            </a:r>
            <a:r>
              <a:rPr lang="en-US" dirty="0">
                <a:latin typeface="Arial" panose="020B0604020202020204" pitchFamily="34" charset="0"/>
                <a:cs typeface="Arial" panose="020B0604020202020204" pitchFamily="34" charset="0"/>
              </a:rPr>
              <a:t>window opens. The image on the right shows the Student Results Generator pop-up window from a School Performance on a Test page, listing several demo rosters, with student lists as a drop-down option. </a:t>
            </a:r>
          </a:p>
          <a:p>
            <a:pPr marL="0" indent="0">
              <a:buNone/>
            </a:pPr>
            <a:r>
              <a:rPr lang="en-US" dirty="0">
                <a:latin typeface="Arial" panose="020B0604020202020204" pitchFamily="34" charset="0"/>
                <a:cs typeface="Arial" panose="020B0604020202020204" pitchFamily="34" charset="0"/>
              </a:rPr>
              <a:t>(3) Click the </a:t>
            </a:r>
            <a:r>
              <a:rPr lang="en-US" b="1" dirty="0">
                <a:latin typeface="Arial" panose="020B0604020202020204" pitchFamily="34" charset="0"/>
                <a:cs typeface="Arial" panose="020B0604020202020204" pitchFamily="34" charset="0"/>
              </a:rPr>
              <a:t>Report Type</a:t>
            </a:r>
            <a:r>
              <a:rPr lang="en-US" dirty="0">
                <a:latin typeface="Arial" panose="020B0604020202020204" pitchFamily="34" charset="0"/>
                <a:cs typeface="Arial" panose="020B0604020202020204" pitchFamily="34" charset="0"/>
              </a:rPr>
              <a:t>, ISR. </a:t>
            </a:r>
          </a:p>
          <a:p>
            <a:pPr marL="0" indent="0">
              <a:buNone/>
            </a:pPr>
            <a:r>
              <a:rPr lang="en-US" dirty="0">
                <a:latin typeface="Arial" panose="020B0604020202020204" pitchFamily="34" charset="0"/>
                <a:cs typeface="Arial" panose="020B0604020202020204" pitchFamily="34" charset="0"/>
              </a:rPr>
              <a:t>(4)</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Starting at the left margin, click the section bars to expand the colored sections. Within each section, you must make certain selections: </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Test Reasons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Assessments</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Students</a:t>
            </a:r>
            <a:r>
              <a:rPr lang="en-US" dirty="0">
                <a:latin typeface="Arial" panose="020B0604020202020204" pitchFamily="34" charset="0"/>
                <a:cs typeface="Arial" panose="020B0604020202020204" pitchFamily="34" charset="0"/>
              </a:rPr>
              <a:t>. The image shows the Select Students tab expanded. A list of teacher rosters has been selected by a school administrator. Complex users will see a list of schools instead of classes.</a:t>
            </a:r>
          </a:p>
          <a:p>
            <a:pPr marL="0" indent="0">
              <a:buNone/>
            </a:pPr>
            <a:r>
              <a:rPr lang="en-US" dirty="0">
                <a:latin typeface="Arial" panose="020B0604020202020204" pitchFamily="34" charset="0"/>
                <a:cs typeface="Arial" panose="020B0604020202020204" pitchFamily="34" charset="0"/>
              </a:rPr>
              <a:t>(5)</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Choose the </a:t>
            </a:r>
            <a:r>
              <a:rPr lang="en-US" b="1" dirty="0">
                <a:latin typeface="Arial" panose="020B0604020202020204" pitchFamily="34" charset="0"/>
                <a:cs typeface="Arial" panose="020B0604020202020204" pitchFamily="34" charset="0"/>
              </a:rPr>
              <a:t>Report Format </a:t>
            </a:r>
            <a:r>
              <a:rPr lang="en-US" dirty="0">
                <a:latin typeface="Arial" panose="020B0604020202020204" pitchFamily="34" charset="0"/>
                <a:cs typeface="Arial" panose="020B0604020202020204" pitchFamily="34" charset="0"/>
              </a:rPr>
              <a:t>and the PDF type. </a:t>
            </a:r>
          </a:p>
          <a:p>
            <a:pPr marL="0" indent="0">
              <a:buNone/>
            </a:pPr>
            <a:r>
              <a:rPr lang="en-US" dirty="0">
                <a:latin typeface="Arial" panose="020B0604020202020204" pitchFamily="34" charset="0"/>
                <a:cs typeface="Arial" panose="020B0604020202020204" pitchFamily="34" charset="0"/>
              </a:rPr>
              <a:t>(6) Click the </a:t>
            </a:r>
            <a:r>
              <a:rPr lang="en-US" b="1" dirty="0">
                <a:latin typeface="Arial" panose="020B0604020202020204" pitchFamily="34" charset="0"/>
                <a:cs typeface="Arial" panose="020B0604020202020204" pitchFamily="34" charset="0"/>
              </a:rPr>
              <a:t>Generate </a:t>
            </a:r>
            <a:r>
              <a:rPr lang="en-US" dirty="0">
                <a:latin typeface="Arial" panose="020B0604020202020204" pitchFamily="34" charset="0"/>
                <a:cs typeface="Arial" panose="020B0604020202020204" pitchFamily="34" charset="0"/>
              </a:rPr>
              <a:t>button, and the new ISR(s) will be stored in the </a:t>
            </a:r>
            <a:r>
              <a:rPr lang="en-US" b="1" dirty="0">
                <a:latin typeface="Arial" panose="020B0604020202020204" pitchFamily="34" charset="0"/>
                <a:cs typeface="Arial" panose="020B0604020202020204" pitchFamily="34" charset="0"/>
              </a:rPr>
              <a:t>Inbox</a:t>
            </a:r>
            <a:r>
              <a:rPr lang="en-US" dirty="0">
                <a:latin typeface="Arial" panose="020B0604020202020204" pitchFamily="34" charset="0"/>
                <a:cs typeface="Arial" panose="020B0604020202020204" pitchFamily="34" charset="0"/>
              </a:rPr>
              <a:t>, available for downloading and printing.</a:t>
            </a:r>
          </a:p>
          <a:p>
            <a:pPr marL="228600" indent="-228600">
              <a:buAutoNum type="arabicPeriod"/>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Sample ISRs are shown on the next three slides. </a:t>
            </a:r>
          </a:p>
          <a:p>
            <a:endParaRPr lang="en-US" dirty="0"/>
          </a:p>
        </p:txBody>
      </p:sp>
      <p:sp>
        <p:nvSpPr>
          <p:cNvPr id="4" name="Slide Number Placeholder 3"/>
          <p:cNvSpPr>
            <a:spLocks noGrp="1"/>
          </p:cNvSpPr>
          <p:nvPr>
            <p:ph type="sldNum" sz="quarter" idx="5"/>
          </p:nvPr>
        </p:nvSpPr>
        <p:spPr/>
        <p:txBody>
          <a:bodyPr/>
          <a:lstStyle/>
          <a:p>
            <a:fld id="{2C7CCC91-3D62-43C2-A928-E3141B66B648}" type="slidenum">
              <a:rPr lang="en-US" smtClean="0"/>
              <a:t>55</a:t>
            </a:fld>
            <a:endParaRPr lang="en-US" dirty="0"/>
          </a:p>
        </p:txBody>
      </p:sp>
    </p:spTree>
    <p:extLst>
      <p:ext uri="{BB962C8B-B14F-4D97-AF65-F5344CB8AC3E}">
        <p14:creationId xmlns:p14="http://schemas.microsoft.com/office/powerpoint/2010/main" val="383967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Shown here is an ISR for an interim assessment block, or IAB, in Math. Because it is an interim test, the items used in the assessment factor significantly in the score report.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item numbers </a:t>
            </a:r>
            <a:r>
              <a:rPr lang="en-US" dirty="0">
                <a:latin typeface="Arial" panose="020B0604020202020204" pitchFamily="34" charset="0"/>
                <a:cs typeface="Arial" panose="020B0604020202020204" pitchFamily="34" charset="0"/>
              </a:rPr>
              <a:t>are listed below each topic heading in the far left column of test results. The middle column lists the </a:t>
            </a:r>
            <a:r>
              <a:rPr lang="en-US" b="1" dirty="0">
                <a:latin typeface="Arial" panose="020B0604020202020204" pitchFamily="34" charset="0"/>
                <a:cs typeface="Arial" panose="020B0604020202020204" pitchFamily="34" charset="0"/>
              </a:rPr>
              <a:t>difficulty </a:t>
            </a:r>
            <a:r>
              <a:rPr lang="en-US" dirty="0">
                <a:latin typeface="Arial" panose="020B0604020202020204" pitchFamily="34" charset="0"/>
                <a:cs typeface="Arial" panose="020B0604020202020204" pitchFamily="34" charset="0"/>
              </a:rPr>
              <a:t>of each item as Easy, Moderate, or Difficult. The far right column lists the number of </a:t>
            </a:r>
            <a:r>
              <a:rPr lang="en-US" b="1" dirty="0">
                <a:latin typeface="Arial" panose="020B0604020202020204" pitchFamily="34" charset="0"/>
                <a:cs typeface="Arial" panose="020B0604020202020204" pitchFamily="34" charset="0"/>
              </a:rPr>
              <a:t>points</a:t>
            </a:r>
            <a:r>
              <a:rPr lang="en-US" dirty="0">
                <a:latin typeface="Arial" panose="020B0604020202020204" pitchFamily="34" charset="0"/>
                <a:cs typeface="Arial" panose="020B0604020202020204" pitchFamily="34" charset="0"/>
              </a:rPr>
              <a:t> earned out of the maximum possible points for each item.  </a:t>
            </a:r>
          </a:p>
        </p:txBody>
      </p:sp>
      <p:sp>
        <p:nvSpPr>
          <p:cNvPr id="4" name="Slide Number Placeholder 3"/>
          <p:cNvSpPr>
            <a:spLocks noGrp="1"/>
          </p:cNvSpPr>
          <p:nvPr>
            <p:ph type="sldNum" sz="quarter" idx="5"/>
          </p:nvPr>
        </p:nvSpPr>
        <p:spPr/>
        <p:txBody>
          <a:bodyPr/>
          <a:lstStyle/>
          <a:p>
            <a:fld id="{EFEFC3BB-83ED-4FBD-AB97-B60FAD447E33}" type="slidenum">
              <a:rPr lang="en-US" smtClean="0"/>
              <a:t>56</a:t>
            </a:fld>
            <a:endParaRPr lang="en-US" dirty="0"/>
          </a:p>
        </p:txBody>
      </p:sp>
    </p:spTree>
    <p:extLst>
      <p:ext uri="{BB962C8B-B14F-4D97-AF65-F5344CB8AC3E}">
        <p14:creationId xmlns:p14="http://schemas.microsoft.com/office/powerpoint/2010/main" val="4249626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an interim item features more than one scoring assertion the </a:t>
            </a:r>
            <a:r>
              <a:rPr lang="en-US" b="0" dirty="0">
                <a:latin typeface="Arial" panose="020B0604020202020204" pitchFamily="34" charset="0"/>
                <a:cs typeface="Arial" panose="020B0604020202020204" pitchFamily="34" charset="0"/>
              </a:rPr>
              <a:t>sub-item numbers </a:t>
            </a:r>
            <a:r>
              <a:rPr lang="en-US" dirty="0">
                <a:latin typeface="Arial" panose="020B0604020202020204" pitchFamily="34" charset="0"/>
                <a:cs typeface="Arial" panose="020B0604020202020204" pitchFamily="34" charset="0"/>
              </a:rPr>
              <a:t>will be listed as 1-1, 1-2, 1-3, etc. under the </a:t>
            </a:r>
            <a:r>
              <a:rPr lang="en-US" b="1" dirty="0">
                <a:latin typeface="Arial" panose="020B0604020202020204" pitchFamily="34" charset="0"/>
                <a:cs typeface="Arial" panose="020B0604020202020204" pitchFamily="34" charset="0"/>
              </a:rPr>
              <a:t>Item # </a:t>
            </a:r>
            <a:r>
              <a:rPr lang="en-US" dirty="0">
                <a:latin typeface="Arial" panose="020B0604020202020204" pitchFamily="34" charset="0"/>
                <a:cs typeface="Arial" panose="020B0604020202020204" pitchFamily="34" charset="0"/>
              </a:rPr>
              <a:t>column. The table shown here describes the </a:t>
            </a:r>
            <a:r>
              <a:rPr lang="en-US" b="1" dirty="0">
                <a:latin typeface="Arial" panose="020B0604020202020204" pitchFamily="34" charset="0"/>
                <a:cs typeface="Arial" panose="020B0604020202020204" pitchFamily="34" charset="0"/>
              </a:rPr>
              <a:t>scoring assertion </a:t>
            </a:r>
            <a:r>
              <a:rPr lang="en-US" dirty="0">
                <a:latin typeface="Arial" panose="020B0604020202020204" pitchFamily="34" charset="0"/>
                <a:cs typeface="Arial" panose="020B0604020202020204" pitchFamily="34" charset="0"/>
              </a:rPr>
              <a:t>associated with each item number and displays the </a:t>
            </a:r>
            <a:r>
              <a:rPr lang="en-US" b="1" dirty="0">
                <a:latin typeface="Arial" panose="020B0604020202020204" pitchFamily="34" charset="0"/>
                <a:cs typeface="Arial" panose="020B0604020202020204" pitchFamily="34" charset="0"/>
              </a:rPr>
              <a:t>outcome</a:t>
            </a:r>
            <a:r>
              <a:rPr lang="en-US" dirty="0">
                <a:latin typeface="Arial" panose="020B0604020202020204" pitchFamily="34" charset="0"/>
                <a:cs typeface="Arial" panose="020B0604020202020204" pitchFamily="34" charset="0"/>
              </a:rPr>
              <a:t> as a checkmark or an X. A checkmark indicates that the student fulfilled the expectation and an X indicates that they did not.  </a:t>
            </a:r>
          </a:p>
        </p:txBody>
      </p:sp>
      <p:sp>
        <p:nvSpPr>
          <p:cNvPr id="4" name="Slide Number Placeholder 3"/>
          <p:cNvSpPr>
            <a:spLocks noGrp="1"/>
          </p:cNvSpPr>
          <p:nvPr>
            <p:ph type="sldNum" sz="quarter" idx="5"/>
          </p:nvPr>
        </p:nvSpPr>
        <p:spPr/>
        <p:txBody>
          <a:bodyPr/>
          <a:lstStyle/>
          <a:p>
            <a:fld id="{EFEFC3BB-83ED-4FBD-AB97-B60FAD447E33}" type="slidenum">
              <a:rPr lang="en-US" smtClean="0"/>
              <a:t>57</a:t>
            </a:fld>
            <a:endParaRPr lang="en-US" dirty="0"/>
          </a:p>
        </p:txBody>
      </p:sp>
    </p:spTree>
    <p:extLst>
      <p:ext uri="{BB962C8B-B14F-4D97-AF65-F5344CB8AC3E}">
        <p14:creationId xmlns:p14="http://schemas.microsoft.com/office/powerpoint/2010/main" val="3573242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Teachers and other users can choose to generate and print the </a:t>
            </a:r>
            <a:r>
              <a:rPr lang="en-US" b="1" dirty="0">
                <a:latin typeface="Arial" panose="020B0604020202020204" pitchFamily="34" charset="0"/>
                <a:cs typeface="Arial" panose="020B0604020202020204" pitchFamily="34" charset="0"/>
              </a:rPr>
              <a:t>Student Data File</a:t>
            </a:r>
            <a:r>
              <a:rPr lang="en-US" dirty="0">
                <a:latin typeface="Arial" panose="020B0604020202020204" pitchFamily="34" charset="0"/>
                <a:cs typeface="Arial" panose="020B0604020202020204" pitchFamily="34" charset="0"/>
              </a:rPr>
              <a:t>. This file includes the SAME information that the ISR details, but the report format is either a Microsoft Excel workbook file, a CSV file, or a text file. Printing reports in these formats will allow the user to use the features of Excel and word processing software to organize the data with a high degree of utility.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setup instructions for a Student Data File are the same as for an ISR, except for the selections on the </a:t>
            </a:r>
            <a:r>
              <a:rPr lang="en-US" b="1" dirty="0">
                <a:latin typeface="Arial" panose="020B0604020202020204" pitchFamily="34" charset="0"/>
                <a:cs typeface="Arial" panose="020B0604020202020204" pitchFamily="34" charset="0"/>
              </a:rPr>
              <a:t>Report Type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Print Options </a:t>
            </a:r>
            <a:r>
              <a:rPr lang="en-US" dirty="0">
                <a:latin typeface="Arial" panose="020B0604020202020204" pitchFamily="34" charset="0"/>
                <a:cs typeface="Arial" panose="020B0604020202020204" pitchFamily="34" charset="0"/>
              </a:rPr>
              <a:t>panel on the right side of the </a:t>
            </a:r>
            <a:r>
              <a:rPr lang="en-US" b="0" dirty="0">
                <a:latin typeface="Arial" panose="020B0604020202020204" pitchFamily="34" charset="0"/>
                <a:cs typeface="Arial" panose="020B0604020202020204" pitchFamily="34" charset="0"/>
              </a:rPr>
              <a:t>Student Results Generator </a:t>
            </a:r>
            <a:r>
              <a:rPr lang="en-US" dirty="0">
                <a:latin typeface="Arial" panose="020B0604020202020204" pitchFamily="34" charset="0"/>
                <a:cs typeface="Arial" panose="020B0604020202020204" pitchFamily="34" charset="0"/>
              </a:rPr>
              <a:t>page.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image shows the pop-up window that displays from a School Performance on Test results page. Rosters are identified by teacher name and the students display below, when each roster is dropped down.  </a:t>
            </a:r>
          </a:p>
        </p:txBody>
      </p:sp>
      <p:sp>
        <p:nvSpPr>
          <p:cNvPr id="4" name="Slide Number Placeholder 3"/>
          <p:cNvSpPr>
            <a:spLocks noGrp="1"/>
          </p:cNvSpPr>
          <p:nvPr>
            <p:ph type="sldNum" sz="quarter" idx="5"/>
          </p:nvPr>
        </p:nvSpPr>
        <p:spPr/>
        <p:txBody>
          <a:bodyPr/>
          <a:lstStyle/>
          <a:p>
            <a:fld id="{2C7CCC91-3D62-43C2-A928-E3141B66B648}" type="slidenum">
              <a:rPr lang="en-US" smtClean="0"/>
              <a:t>58</a:t>
            </a:fld>
            <a:endParaRPr lang="en-US" dirty="0"/>
          </a:p>
        </p:txBody>
      </p:sp>
    </p:spTree>
    <p:extLst>
      <p:ext uri="{BB962C8B-B14F-4D97-AF65-F5344CB8AC3E}">
        <p14:creationId xmlns:p14="http://schemas.microsoft.com/office/powerpoint/2010/main" val="2593751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Users can print or export any data from Centralized Reporting. Use the</a:t>
            </a:r>
            <a:r>
              <a:rPr lang="en-US" altLang="en-US" b="1" dirty="0">
                <a:latin typeface="Arial" panose="020B0604020202020204" pitchFamily="34" charset="0"/>
                <a:cs typeface="Arial" panose="020B0604020202020204" pitchFamily="34" charset="0"/>
              </a:rPr>
              <a:t> print </a:t>
            </a:r>
            <a:r>
              <a:rPr lang="en-US" altLang="en-US" dirty="0">
                <a:latin typeface="Arial" panose="020B0604020202020204" pitchFamily="34" charset="0"/>
                <a:cs typeface="Arial" panose="020B0604020202020204" pitchFamily="34" charset="0"/>
              </a:rPr>
              <a:t>button (upper-right corner) to create a quick hard copy of any report or results displayed on the results page. The </a:t>
            </a:r>
            <a:r>
              <a:rPr lang="en-US" altLang="en-US" b="1" dirty="0">
                <a:latin typeface="Arial" panose="020B0604020202020204" pitchFamily="34" charset="0"/>
                <a:cs typeface="Arial" panose="020B0604020202020204" pitchFamily="34" charset="0"/>
              </a:rPr>
              <a:t>export</a:t>
            </a:r>
            <a:r>
              <a:rPr lang="en-US" altLang="en-US" dirty="0">
                <a:latin typeface="Arial" panose="020B0604020202020204" pitchFamily="34" charset="0"/>
                <a:cs typeface="Arial" panose="020B0604020202020204" pitchFamily="34" charset="0"/>
              </a:rPr>
              <a:t> button (to the left of each assessment on the dashboard) generates a detailed report of any specific test. Users may choose from a PDF file (a picture) or a CSV file (an Excel spreadsheet) and may choose to print test results with item performance or without it. The file will generate in the user’s Inbox and can be downloaded from there for up to 31 days.</a:t>
            </a:r>
          </a:p>
          <a:p>
            <a:pPr defTabSz="933237"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Different options are available depending on the report being viewed.</a:t>
            </a: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59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6992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Users can see overall test results directly from the dashboard page. Each table is headed by a detailed </a:t>
            </a:r>
            <a:r>
              <a:rPr lang="en-US" b="1" dirty="0">
                <a:latin typeface="Arial" panose="020B0604020202020204" pitchFamily="34" charset="0"/>
                <a:cs typeface="Arial" panose="020B0604020202020204" pitchFamily="34" charset="0"/>
              </a:rPr>
              <a:t>title</a:t>
            </a:r>
            <a:r>
              <a:rPr lang="en-US" b="0" dirty="0">
                <a:latin typeface="Arial" panose="020B0604020202020204" pitchFamily="34" charset="0"/>
                <a:cs typeface="Arial" panose="020B0604020202020204" pitchFamily="34" charset="0"/>
              </a:rPr>
              <a:t>, listing the report type, the school year and any filters chosen by the user. Tests associated with the user will be listed under </a:t>
            </a:r>
            <a:r>
              <a:rPr lang="en-US" b="1" dirty="0">
                <a:latin typeface="Arial" panose="020B0604020202020204" pitchFamily="34" charset="0"/>
                <a:cs typeface="Arial" panose="020B0604020202020204" pitchFamily="34" charset="0"/>
              </a:rPr>
              <a:t>Assessment Name</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Test Reason </a:t>
            </a:r>
            <a:r>
              <a:rPr lang="en-US" b="0" dirty="0">
                <a:latin typeface="Arial" panose="020B0604020202020204" pitchFamily="34" charset="0"/>
                <a:cs typeface="Arial" panose="020B0604020202020204" pitchFamily="34" charset="0"/>
              </a:rPr>
              <a:t>typically includes categories associated with the opportunity number for an interim test. </a:t>
            </a:r>
            <a:r>
              <a:rPr lang="en-US" b="1" dirty="0">
                <a:latin typeface="Arial" panose="020B0604020202020204" pitchFamily="34" charset="0"/>
                <a:cs typeface="Arial" panose="020B0604020202020204" pitchFamily="34" charset="0"/>
              </a:rPr>
              <a:t>Student Count </a:t>
            </a:r>
            <a:r>
              <a:rPr lang="en-US" b="0" dirty="0">
                <a:latin typeface="Arial" panose="020B0604020202020204" pitchFamily="34" charset="0"/>
                <a:cs typeface="Arial" panose="020B0604020202020204" pitchFamily="34" charset="0"/>
              </a:rPr>
              <a:t>is the number of students who took each test. Sorting </a:t>
            </a:r>
            <a:r>
              <a:rPr lang="en-US" b="1" dirty="0">
                <a:latin typeface="Arial" panose="020B0604020202020204" pitchFamily="34" charset="0"/>
                <a:cs typeface="Arial" panose="020B0604020202020204" pitchFamily="34" charset="0"/>
              </a:rPr>
              <a:t>arrows </a:t>
            </a:r>
            <a:r>
              <a:rPr lang="en-US" b="0" dirty="0">
                <a:latin typeface="Arial" panose="020B0604020202020204" pitchFamily="34" charset="0"/>
                <a:cs typeface="Arial" panose="020B0604020202020204" pitchFamily="34" charset="0"/>
              </a:rPr>
              <a:t>are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located to the right of most column headings, allowing the user quick organization of the test results.  </a:t>
            </a:r>
          </a:p>
        </p:txBody>
      </p:sp>
      <p:sp>
        <p:nvSpPr>
          <p:cNvPr id="4" name="Slide Number Placeholder 3"/>
          <p:cNvSpPr>
            <a:spLocks noGrp="1"/>
          </p:cNvSpPr>
          <p:nvPr>
            <p:ph type="sldNum" sz="quarter" idx="5"/>
          </p:nvPr>
        </p:nvSpPr>
        <p:spPr/>
        <p:txBody>
          <a:bodyPr/>
          <a:lstStyle/>
          <a:p>
            <a:fld id="{2C7CCC91-3D62-43C2-A928-E3141B66B648}" type="slidenum">
              <a:rPr lang="en-US" smtClean="0"/>
              <a:t>6</a:t>
            </a:fld>
            <a:endParaRPr lang="en-US" dirty="0"/>
          </a:p>
        </p:txBody>
      </p:sp>
    </p:spTree>
    <p:extLst>
      <p:ext uri="{BB962C8B-B14F-4D97-AF65-F5344CB8AC3E}">
        <p14:creationId xmlns:p14="http://schemas.microsoft.com/office/powerpoint/2010/main" val="3900082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This slide shows the print choices for a teacher who is viewing </a:t>
            </a:r>
            <a:r>
              <a:rPr lang="en-US" altLang="en-US" b="0" dirty="0">
                <a:latin typeface="Arial" panose="020B0604020202020204" pitchFamily="34" charset="0"/>
                <a:cs typeface="Arial" panose="020B0604020202020204" pitchFamily="34" charset="0"/>
              </a:rPr>
              <a:t>My Students’ Performance on Test for the </a:t>
            </a:r>
            <a:r>
              <a:rPr lang="en-US" altLang="en-US" b="1" dirty="0">
                <a:latin typeface="Arial" panose="020B0604020202020204" pitchFamily="34" charset="0"/>
                <a:cs typeface="Arial" panose="020B0604020202020204" pitchFamily="34" charset="0"/>
              </a:rPr>
              <a:t>Grade 7 Math – Expressions and Equations (IAB)</a:t>
            </a:r>
            <a:r>
              <a:rPr lang="en-US" altLang="en-US" b="0" dirty="0">
                <a:latin typeface="Arial" panose="020B0604020202020204" pitchFamily="34" charset="0"/>
                <a:cs typeface="Arial" panose="020B0604020202020204" pitchFamily="34" charset="0"/>
              </a:rPr>
              <a:t>.</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The table shows the one roster of students and their results. </a:t>
            </a:r>
            <a:r>
              <a:rPr lang="en-US" altLang="en-US" b="1" dirty="0">
                <a:latin typeface="Arial" panose="020B0604020202020204" pitchFamily="34" charset="0"/>
                <a:cs typeface="Arial" panose="020B0604020202020204" pitchFamily="34" charset="0"/>
              </a:rPr>
              <a:t>Zoom Levels </a:t>
            </a:r>
            <a:r>
              <a:rPr lang="en-US" altLang="en-US" dirty="0">
                <a:latin typeface="Arial" panose="020B0604020202020204" pitchFamily="34" charset="0"/>
                <a:cs typeface="Arial" panose="020B0604020202020204" pitchFamily="34" charset="0"/>
              </a:rPr>
              <a:t>(Normal, +1, +2, or +3) are only for previewing purposes. The teacher can choose to print the report with or without item scores and can choose a simple print or can save the report as a PDF or a CSV file. Clicking </a:t>
            </a:r>
            <a:r>
              <a:rPr lang="en-US" altLang="en-US" b="1" dirty="0">
                <a:latin typeface="Arial" panose="020B0604020202020204" pitchFamily="34" charset="0"/>
                <a:cs typeface="Arial" panose="020B0604020202020204" pitchFamily="34" charset="0"/>
              </a:rPr>
              <a:t>Confirm</a:t>
            </a:r>
            <a:r>
              <a:rPr lang="en-US" altLang="en-US" dirty="0">
                <a:latin typeface="Arial" panose="020B0604020202020204" pitchFamily="34" charset="0"/>
                <a:cs typeface="Arial" panose="020B0604020202020204" pitchFamily="34" charset="0"/>
              </a:rPr>
              <a:t> will bring up the printing page, or if PDF or CSV is chosen, the user’s Inbox will open.</a:t>
            </a: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60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58378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(1)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Inbox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typically opens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automatically after making report selections based on the choices available.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(2) Click on the name of the report</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open it to a browser tab. Print as usual.</a:t>
            </a:r>
          </a:p>
          <a:p>
            <a:pPr eaLnBrk="1" hangingPunct="1">
              <a:spcBef>
                <a:spcPct val="0"/>
              </a:spcBef>
            </a:pPr>
            <a:endParaRPr lang="en-US" alt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All ordered reports appear in a user’s </a:t>
            </a:r>
            <a:r>
              <a:rPr lang="en-US" altLang="en-US" b="0" baseline="0" dirty="0">
                <a:latin typeface="Arial" panose="020B0604020202020204" pitchFamily="34" charset="0"/>
                <a:cs typeface="Arial" panose="020B0604020202020204" pitchFamily="34" charset="0"/>
              </a:rPr>
              <a:t>Inbox.</a:t>
            </a:r>
            <a:r>
              <a:rPr lang="en-US" altLang="en-US" b="1" baseline="0" dirty="0">
                <a:latin typeface="Arial" panose="020B0604020202020204" pitchFamily="34" charset="0"/>
                <a:cs typeface="Arial" panose="020B0604020202020204" pitchFamily="34" charset="0"/>
              </a:rPr>
              <a:t> </a:t>
            </a:r>
          </a:p>
          <a:p>
            <a:pPr eaLnBrk="1" hangingPunct="1">
              <a:spcBef>
                <a:spcPct val="0"/>
              </a:spcBef>
            </a:pPr>
            <a:endParaRPr lang="en-US" altLang="en-US" b="1" baseline="0" dirty="0">
              <a:latin typeface="Arial" panose="020B0604020202020204" pitchFamily="34" charset="0"/>
              <a:cs typeface="Arial" panose="020B0604020202020204" pitchFamily="34" charset="0"/>
            </a:endParaRPr>
          </a:p>
          <a:p>
            <a:pPr eaLnBrk="1" hangingPunct="1">
              <a:spcBef>
                <a:spcPct val="0"/>
              </a:spcBef>
            </a:pPr>
            <a:r>
              <a:rPr lang="en-US" altLang="en-US" b="0" baseline="0" dirty="0">
                <a:latin typeface="Arial" panose="020B0604020202020204" pitchFamily="34" charset="0"/>
                <a:cs typeface="Arial" panose="020B0604020202020204" pitchFamily="34" charset="0"/>
              </a:rPr>
              <a:t>(3) The Inbox button is found in the banner.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Inbox</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stores any PDF or CSV versions of reports, any file exports created in TIDE or the Online Reporting System (ORS), as well as secure files uploaded by administrative users. These files automatically expire after a designated period unless archived. </a:t>
            </a:r>
            <a:endParaRPr lang="en-US" alt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lvl="0"/>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(4)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Archived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button</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d</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isplays files that have been archived.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(5) To filter the files by keyword, enter a search term in the text box above the list of files</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The table allows users to download, archive, and delete downloaded files. To download a file, click the file name in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Name</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column.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(6) To archive a file, click the file box icon in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Actions</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column. To delete a file, click the trashcan icon in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Actions</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column.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(7)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Days Available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column displays how many days the report will be available for download before expiration.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endPar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(8)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System Labels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and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Custom Labels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can be toggled on and off to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Show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or</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Hide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these identifiers. </a:t>
            </a:r>
          </a:p>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(9)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Show Tags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button can be used to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Save New Label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or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Apply Label</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endPar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61</a:t>
            </a:fld>
            <a:endParaRPr lang="en-US" dirty="0"/>
          </a:p>
        </p:txBody>
      </p:sp>
    </p:spTree>
    <p:extLst>
      <p:ext uri="{BB962C8B-B14F-4D97-AF65-F5344CB8AC3E}">
        <p14:creationId xmlns:p14="http://schemas.microsoft.com/office/powerpoint/2010/main" val="3962725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This slide shows the export choices for a teacher who has clicked the </a:t>
            </a:r>
            <a:r>
              <a:rPr lang="en-US" altLang="en-US" b="1" dirty="0">
                <a:latin typeface="Arial" panose="020B0604020202020204" pitchFamily="34" charset="0"/>
                <a:cs typeface="Arial" panose="020B0604020202020204" pitchFamily="34" charset="0"/>
              </a:rPr>
              <a:t>Export Assessment Data </a:t>
            </a:r>
            <a:r>
              <a:rPr lang="en-US" altLang="en-US" dirty="0">
                <a:latin typeface="Arial" panose="020B0604020202020204" pitchFamily="34" charset="0"/>
                <a:cs typeface="Arial" panose="020B0604020202020204" pitchFamily="34" charset="0"/>
              </a:rPr>
              <a:t>button for the Grade 7 Math IAB, The Number System from the teacher dashboard page. The user must choose a </a:t>
            </a:r>
            <a:r>
              <a:rPr lang="en-US" altLang="en-US" b="0" dirty="0">
                <a:latin typeface="Arial" panose="020B0604020202020204" pitchFamily="34" charset="0"/>
                <a:cs typeface="Arial" panose="020B0604020202020204" pitchFamily="34" charset="0"/>
              </a:rPr>
              <a:t>type of report </a:t>
            </a:r>
            <a:r>
              <a:rPr lang="en-US" altLang="en-US" dirty="0">
                <a:latin typeface="Arial" panose="020B0604020202020204" pitchFamily="34" charset="0"/>
                <a:cs typeface="Arial" panose="020B0604020202020204" pitchFamily="34" charset="0"/>
              </a:rPr>
              <a:t>with or without item performance, and a </a:t>
            </a:r>
            <a:r>
              <a:rPr lang="en-US" altLang="en-US" b="0" dirty="0">
                <a:latin typeface="Arial" panose="020B0604020202020204" pitchFamily="34" charset="0"/>
                <a:cs typeface="Arial" panose="020B0604020202020204" pitchFamily="34" charset="0"/>
              </a:rPr>
              <a:t>file type. </a:t>
            </a:r>
            <a:r>
              <a:rPr lang="en-US" altLang="en-US" dirty="0">
                <a:latin typeface="Arial" panose="020B0604020202020204" pitchFamily="34" charset="0"/>
                <a:cs typeface="Arial" panose="020B0604020202020204" pitchFamily="34" charset="0"/>
              </a:rPr>
              <a:t>Clicking the green button, </a:t>
            </a:r>
            <a:r>
              <a:rPr lang="en-US" altLang="en-US" b="1" dirty="0">
                <a:latin typeface="Arial" panose="020B0604020202020204" pitchFamily="34" charset="0"/>
                <a:cs typeface="Arial" panose="020B0604020202020204" pitchFamily="34" charset="0"/>
              </a:rPr>
              <a:t>Export Assessment Data</a:t>
            </a:r>
            <a:r>
              <a:rPr lang="en-US" altLang="en-US" b="0"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brings up a </a:t>
            </a:r>
            <a:r>
              <a:rPr lang="en-US" altLang="en-US" b="1" dirty="0">
                <a:latin typeface="Arial" panose="020B0604020202020204" pitchFamily="34" charset="0"/>
                <a:cs typeface="Arial" panose="020B0604020202020204" pitchFamily="34" charset="0"/>
              </a:rPr>
              <a:t>Confirmation Page </a:t>
            </a:r>
            <a:r>
              <a:rPr lang="en-US" altLang="en-US" dirty="0">
                <a:latin typeface="Arial" panose="020B0604020202020204" pitchFamily="34" charset="0"/>
                <a:cs typeface="Arial" panose="020B0604020202020204" pitchFamily="34" charset="0"/>
              </a:rPr>
              <a:t>that shows the name of the assessment, the type of report chosen, and the type of file chosen. Click </a:t>
            </a:r>
            <a:r>
              <a:rPr lang="en-US" altLang="en-US" b="1" dirty="0">
                <a:latin typeface="Arial" panose="020B0604020202020204" pitchFamily="34" charset="0"/>
                <a:cs typeface="Arial" panose="020B0604020202020204" pitchFamily="34" charset="0"/>
              </a:rPr>
              <a:t>Yes</a:t>
            </a:r>
            <a:r>
              <a:rPr lang="en-US" altLang="en-US" dirty="0">
                <a:latin typeface="Arial" panose="020B0604020202020204" pitchFamily="34" charset="0"/>
                <a:cs typeface="Arial" panose="020B0604020202020204" pitchFamily="34" charset="0"/>
              </a:rPr>
              <a:t>. The user’s Inbox will immediately open and display the report at the top of the inbox.</a:t>
            </a:r>
          </a:p>
        </p:txBody>
      </p:sp>
      <p:sp>
        <p:nvSpPr>
          <p:cNvPr id="4" name="Slide Number Placeholder 3"/>
          <p:cNvSpPr>
            <a:spLocks noGrp="1"/>
          </p:cNvSpPr>
          <p:nvPr>
            <p:ph type="sldNum" sz="quarter" idx="10"/>
          </p:nvPr>
        </p:nvSpPr>
        <p:spPr/>
        <p:txBody>
          <a:bodyPr/>
          <a:lstStyle/>
          <a:p>
            <a:pPr defTabSz="933237">
              <a:defRPr/>
            </a:pPr>
            <a:fld id="{DBA2C2E2-0E08-480B-A22D-C2F2EBF6A27D}" type="slidenum">
              <a:rPr lang="en-US">
                <a:solidFill>
                  <a:prstClr val="black"/>
                </a:solidFill>
                <a:latin typeface="Calibri" panose="020F0502020204030204"/>
              </a:rPr>
              <a:pPr defTabSz="933237">
                <a:defRPr/>
              </a:pPr>
              <a:t>62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784806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webinar has given you a solid, basic understanding of the enhanced features of the Centralized Reporting System.  Watch for future announcements on www.alohahsap.org. A </a:t>
            </a:r>
            <a:r>
              <a:rPr lang="en-US" i="1" dirty="0"/>
              <a:t>Centralized Reporting System User Guide </a:t>
            </a:r>
            <a:r>
              <a:rPr lang="en-US" dirty="0"/>
              <a:t>will be posted there, along with a Quick Guide and an Information Brochure. You can also call or email the Help Desk with your questions.</a:t>
            </a:r>
          </a:p>
        </p:txBody>
      </p:sp>
      <p:sp>
        <p:nvSpPr>
          <p:cNvPr id="4" name="Slide Number Placeholder 3"/>
          <p:cNvSpPr>
            <a:spLocks noGrp="1"/>
          </p:cNvSpPr>
          <p:nvPr>
            <p:ph type="sldNum" sz="quarter" idx="5"/>
          </p:nvPr>
        </p:nvSpPr>
        <p:spPr/>
        <p:txBody>
          <a:bodyPr/>
          <a:lstStyle/>
          <a:p>
            <a:fld id="{EFEFC3BB-83ED-4FBD-AB97-B60FAD447E33}" type="slidenum">
              <a:rPr lang="en-US" smtClean="0"/>
              <a:t>63</a:t>
            </a:fld>
            <a:endParaRPr lang="en-US" dirty="0"/>
          </a:p>
        </p:txBody>
      </p:sp>
    </p:spTree>
    <p:extLst>
      <p:ext uri="{BB962C8B-B14F-4D97-AF65-F5344CB8AC3E}">
        <p14:creationId xmlns:p14="http://schemas.microsoft.com/office/powerpoint/2010/main" val="26499774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Thank you for taking the time to attend this webinar. 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your </a:t>
            </a:r>
            <a:r>
              <a:rPr lang="en-US" altLang="en-US" i="1" baseline="0" dirty="0">
                <a:latin typeface="Arial" charset="0"/>
              </a:rPr>
              <a:t>Centralized Reporting System User Guide, 2019-2020, </a:t>
            </a:r>
            <a:r>
              <a:rPr lang="en-US" altLang="en-US" baseline="0" dirty="0">
                <a:latin typeface="Arial" charset="0"/>
              </a:rPr>
              <a:t>located at www.alohahsap.org, or contact the HSAP Help Desk.</a:t>
            </a:r>
            <a:endParaRPr lang="en-US" altLang="en-US"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64</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The next two columns, </a:t>
            </a:r>
            <a:r>
              <a:rPr lang="en-US" b="1" dirty="0">
                <a:latin typeface="Arial" panose="020B0604020202020204" pitchFamily="34" charset="0"/>
                <a:cs typeface="Arial" panose="020B0604020202020204" pitchFamily="34" charset="0"/>
              </a:rPr>
              <a:t>Average Score </a:t>
            </a:r>
            <a:r>
              <a:rPr lang="en-US" b="0"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Performance Distribution</a:t>
            </a:r>
            <a:r>
              <a:rPr lang="en-US" b="0" dirty="0">
                <a:latin typeface="Arial" panose="020B0604020202020204" pitchFamily="34" charset="0"/>
                <a:cs typeface="Arial" panose="020B0604020202020204" pitchFamily="34" charset="0"/>
              </a:rPr>
              <a:t>, reflect two scoring methods used by the various tests. The Average Score column</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lists</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 scale score for ICAs and a raw score for Science Interim assessments. IABs will not list a score in the Average Score column; this will instead say “n/a.” The Performance Distribution column</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shows the student’s level of achievement based on mastery of the academic standards assessed by the test. For an explanation of the scores and distribution levels, click the information button in the table (outlined with red boxes above). A quick sort of the Average Score column will place the tests with the highest scores at the top of the table, or those with the lowest scores at the top. Test administration dates are reported in the last column as </a:t>
            </a:r>
            <a:r>
              <a:rPr lang="en-US" b="1" dirty="0">
                <a:latin typeface="Arial" panose="020B0604020202020204" pitchFamily="34" charset="0"/>
                <a:cs typeface="Arial" panose="020B0604020202020204" pitchFamily="34" charset="0"/>
              </a:rPr>
              <a:t>Date Last Taken.  </a:t>
            </a: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7</a:t>
            </a:fld>
            <a:endParaRPr lang="en-US" dirty="0"/>
          </a:p>
        </p:txBody>
      </p:sp>
    </p:spTree>
    <p:extLst>
      <p:ext uri="{BB962C8B-B14F-4D97-AF65-F5344CB8AC3E}">
        <p14:creationId xmlns:p14="http://schemas.microsoft.com/office/powerpoint/2010/main" val="386230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This is a teacher dashboard and features a second table labeled </a:t>
            </a:r>
            <a:r>
              <a:rPr lang="en-US" b="1" dirty="0">
                <a:latin typeface="Arial" panose="020B0604020202020204" pitchFamily="34" charset="0"/>
                <a:cs typeface="Arial" panose="020B0604020202020204" pitchFamily="34" charset="0"/>
              </a:rPr>
              <a:t>My Students. </a:t>
            </a:r>
            <a:r>
              <a:rPr lang="en-US" b="0" dirty="0">
                <a:latin typeface="Arial" panose="020B0604020202020204" pitchFamily="34" charset="0"/>
                <a:cs typeface="Arial" panose="020B0604020202020204" pitchFamily="34" charset="0"/>
              </a:rPr>
              <a:t>This table contains a list of the teacher’s students by </a:t>
            </a:r>
            <a:r>
              <a:rPr lang="en-US" b="1" dirty="0">
                <a:latin typeface="Arial" panose="020B0604020202020204" pitchFamily="34" charset="0"/>
                <a:cs typeface="Arial" panose="020B0604020202020204" pitchFamily="34" charset="0"/>
              </a:rPr>
              <a:t>Student Name</a:t>
            </a:r>
            <a:r>
              <a:rPr lang="en-US" b="0" dirty="0">
                <a:latin typeface="Arial" panose="020B0604020202020204" pitchFamily="34" charset="0"/>
                <a:cs typeface="Arial" panose="020B0604020202020204" pitchFamily="34" charset="0"/>
              </a:rPr>
              <a:t>, their </a:t>
            </a:r>
            <a:r>
              <a:rPr lang="en-US" b="1" dirty="0">
                <a:latin typeface="Arial" panose="020B0604020202020204" pitchFamily="34" charset="0"/>
                <a:cs typeface="Arial" panose="020B0604020202020204" pitchFamily="34" charset="0"/>
              </a:rPr>
              <a:t>Student</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ID </a:t>
            </a:r>
            <a:r>
              <a:rPr lang="en-US" b="0" dirty="0">
                <a:latin typeface="Arial" panose="020B0604020202020204" pitchFamily="34" charset="0"/>
                <a:cs typeface="Arial" panose="020B0604020202020204" pitchFamily="34" charset="0"/>
              </a:rPr>
              <a:t>numbers, the </a:t>
            </a:r>
            <a:r>
              <a:rPr lang="en-US" b="1" dirty="0">
                <a:latin typeface="Arial" panose="020B0604020202020204" pitchFamily="34" charset="0"/>
                <a:cs typeface="Arial" panose="020B0604020202020204" pitchFamily="34" charset="0"/>
              </a:rPr>
              <a:t>Most Recent Assessment </a:t>
            </a:r>
            <a:r>
              <a:rPr lang="en-US" b="0" dirty="0">
                <a:latin typeface="Arial" panose="020B0604020202020204" pitchFamily="34" charset="0"/>
                <a:cs typeface="Arial" panose="020B0604020202020204" pitchFamily="34" charset="0"/>
              </a:rPr>
              <a:t>taken, and the </a:t>
            </a:r>
            <a:r>
              <a:rPr lang="en-US" b="1" dirty="0">
                <a:latin typeface="Arial" panose="020B0604020202020204" pitchFamily="34" charset="0"/>
                <a:cs typeface="Arial" panose="020B0604020202020204" pitchFamily="34" charset="0"/>
              </a:rPr>
              <a:t>Date Taken</a:t>
            </a:r>
            <a:r>
              <a:rPr lang="en-US" b="0" dirty="0">
                <a:latin typeface="Arial" panose="020B0604020202020204" pitchFamily="34" charset="0"/>
                <a:cs typeface="Arial" panose="020B0604020202020204" pitchFamily="34" charset="0"/>
              </a:rPr>
              <a:t>.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This slide also shows the </a:t>
            </a:r>
            <a:r>
              <a:rPr lang="en-US" b="1" dirty="0">
                <a:latin typeface="Arial" panose="020B0604020202020204" pitchFamily="34" charset="0"/>
                <a:cs typeface="Arial" panose="020B0604020202020204" pitchFamily="34" charset="0"/>
              </a:rPr>
              <a:t>Filters</a:t>
            </a:r>
            <a:r>
              <a:rPr lang="en-US" b="0" dirty="0">
                <a:latin typeface="Arial" panose="020B0604020202020204" pitchFamily="34" charset="0"/>
                <a:cs typeface="Arial" panose="020B0604020202020204" pitchFamily="34" charset="0"/>
              </a:rPr>
              <a:t> panel, to the left of the tables. It is expanded to show the options available to the user. Filter options will be discussed later in the presentation. </a:t>
            </a:r>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8</a:t>
            </a:fld>
            <a:endParaRPr lang="en-US" dirty="0"/>
          </a:p>
        </p:txBody>
      </p:sp>
    </p:spTree>
    <p:extLst>
      <p:ext uri="{BB962C8B-B14F-4D97-AF65-F5344CB8AC3E}">
        <p14:creationId xmlns:p14="http://schemas.microsoft.com/office/powerpoint/2010/main" val="425372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Test results and other data lie just under the surface of the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dashboard </a:t>
            </a:r>
            <a:r>
              <a:rPr lang="en-US" dirty="0">
                <a:latin typeface="Arial" panose="020B0604020202020204" pitchFamily="34" charset="0"/>
                <a:cs typeface="Arial" panose="020B0604020202020204" pitchFamily="34" charset="0"/>
              </a:rPr>
              <a:t>page. Buttons, arrows, test names, and student names are all “clickable.” This slide shows the numerous clickable objects on the dashboard homepage. If a user hovers over a button, a label appears indicating the name of the button. These buttons include, but are not limited to the </a:t>
            </a:r>
            <a:r>
              <a:rPr lang="en-US" b="1" dirty="0">
                <a:latin typeface="Arial" panose="020B0604020202020204" pitchFamily="34" charset="0"/>
                <a:cs typeface="Arial" panose="020B0604020202020204" pitchFamily="34" charset="0"/>
              </a:rPr>
              <a:t>Inbox, My Settings</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Help</a:t>
            </a:r>
            <a:r>
              <a:rPr lang="en-US" dirty="0">
                <a:latin typeface="Arial" panose="020B0604020202020204" pitchFamily="34" charset="0"/>
                <a:cs typeface="Arial" panose="020B0604020202020204" pitchFamily="34" charset="0"/>
              </a:rPr>
              <a:t> feature, the </a:t>
            </a:r>
            <a:r>
              <a:rPr lang="en-US" b="1" dirty="0">
                <a:latin typeface="Arial" panose="020B0604020202020204" pitchFamily="34" charset="0"/>
                <a:cs typeface="Arial" panose="020B0604020202020204" pitchFamily="34" charset="0"/>
              </a:rPr>
              <a:t>Student Search </a:t>
            </a:r>
            <a:r>
              <a:rPr lang="en-US" b="0" dirty="0">
                <a:latin typeface="Arial" panose="020B0604020202020204" pitchFamily="34" charset="0"/>
                <a:cs typeface="Arial" panose="020B0604020202020204" pitchFamily="34" charset="0"/>
              </a:rPr>
              <a:t>box</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Student Results Generator</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Print</a:t>
            </a:r>
            <a:r>
              <a:rPr lang="en-US" dirty="0">
                <a:latin typeface="Arial" panose="020B0604020202020204" pitchFamily="34" charset="0"/>
                <a:cs typeface="Arial" panose="020B0604020202020204" pitchFamily="34" charset="0"/>
              </a:rPr>
              <a:t> button, and the </a:t>
            </a:r>
            <a:r>
              <a:rPr lang="en-US" b="1" dirty="0">
                <a:latin typeface="Arial" panose="020B0604020202020204" pitchFamily="34" charset="0"/>
                <a:cs typeface="Arial" panose="020B0604020202020204" pitchFamily="34" charset="0"/>
              </a:rPr>
              <a:t>Filters </a:t>
            </a:r>
            <a:r>
              <a:rPr lang="en-US" b="0" dirty="0">
                <a:latin typeface="Arial" panose="020B0604020202020204" pitchFamily="34" charset="0"/>
                <a:cs typeface="Arial" panose="020B0604020202020204" pitchFamily="34" charset="0"/>
              </a:rPr>
              <a:t>panel</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(by </a:t>
            </a:r>
            <a:r>
              <a:rPr lang="en-US" b="1" dirty="0">
                <a:latin typeface="Arial" panose="020B0604020202020204" pitchFamily="34" charset="0"/>
                <a:cs typeface="Arial" panose="020B0604020202020204" pitchFamily="34" charset="0"/>
              </a:rPr>
              <a:t>Test Group, Rosters</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Test Reason</a:t>
            </a:r>
            <a:r>
              <a:rPr lang="en-US" dirty="0">
                <a:latin typeface="Arial" panose="020B0604020202020204" pitchFamily="34" charset="0"/>
                <a:cs typeface="Arial" panose="020B0604020202020204" pitchFamily="34" charset="0"/>
              </a:rPr>
              <a:t>). These </a:t>
            </a:r>
            <a:r>
              <a:rPr lang="en-US" b="0" dirty="0">
                <a:latin typeface="Arial" panose="020B0604020202020204" pitchFamily="34" charset="0"/>
                <a:cs typeface="Arial" panose="020B0604020202020204" pitchFamily="34" charset="0"/>
              </a:rPr>
              <a:t>filters and how to apply </a:t>
            </a:r>
            <a:r>
              <a:rPr lang="en-US" dirty="0">
                <a:latin typeface="Arial" panose="020B0604020202020204" pitchFamily="34" charset="0"/>
                <a:cs typeface="Arial" panose="020B0604020202020204" pitchFamily="34" charset="0"/>
              </a:rPr>
              <a:t>them will be discussed later in the presentation.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7CCC91-3D62-43C2-A928-E3141B66B648}" type="slidenum">
              <a:rPr lang="en-US" smtClean="0"/>
              <a:t>9</a:t>
            </a:fld>
            <a:endParaRPr lang="en-US" dirty="0"/>
          </a:p>
        </p:txBody>
      </p:sp>
    </p:spTree>
    <p:extLst>
      <p:ext uri="{BB962C8B-B14F-4D97-AF65-F5344CB8AC3E}">
        <p14:creationId xmlns:p14="http://schemas.microsoft.com/office/powerpoint/2010/main" val="3465320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1198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0452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59883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3072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 id="2147483813" r:id="rId20"/>
    <p:sldLayoutId id="2147483814"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0.xml"/><Relationship Id="rId5" Type="http://schemas.openxmlformats.org/officeDocument/2006/relationships/image" Target="../media/image54.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0.xml"/><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20.xml"/><Relationship Id="rId5" Type="http://schemas.openxmlformats.org/officeDocument/2006/relationships/image" Target="../media/image67.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21.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20.xml"/><Relationship Id="rId5" Type="http://schemas.openxmlformats.org/officeDocument/2006/relationships/image" Target="../media/image75.png"/><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1.xml"/><Relationship Id="rId1" Type="http://schemas.openxmlformats.org/officeDocument/2006/relationships/slideLayout" Target="../slideLayouts/slideLayout21.xml"/><Relationship Id="rId6" Type="http://schemas.openxmlformats.org/officeDocument/2006/relationships/image" Target="../media/image65.png"/><Relationship Id="rId5" Type="http://schemas.openxmlformats.org/officeDocument/2006/relationships/image" Target="../media/image83.png"/><Relationship Id="rId4" Type="http://schemas.openxmlformats.org/officeDocument/2006/relationships/image" Target="../media/image82.png"/></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2.xml"/><Relationship Id="rId1" Type="http://schemas.openxmlformats.org/officeDocument/2006/relationships/slideLayout" Target="../slideLayouts/slideLayout18.xml"/><Relationship Id="rId4" Type="http://schemas.openxmlformats.org/officeDocument/2006/relationships/image" Target="../media/image8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hyperlink" Target="https://www.alohahsap.org/" TargetMode="External"/><Relationship Id="rId2" Type="http://schemas.openxmlformats.org/officeDocument/2006/relationships/notesSlide" Target="../notesSlides/notesSlide64.xml"/><Relationship Id="rId1" Type="http://schemas.openxmlformats.org/officeDocument/2006/relationships/slideLayout" Target="../slideLayouts/slideLayout19.xml"/><Relationship Id="rId5" Type="http://schemas.openxmlformats.org/officeDocument/2006/relationships/hyperlink" Target="mailto:HSAPHelpDesk@cambiumassessment.com" TargetMode="External"/><Relationship Id="rId4" Type="http://schemas.openxmlformats.org/officeDocument/2006/relationships/hyperlink" Target="https://smarterbalanced.alohahsap.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1915942"/>
            <a:ext cx="8540496" cy="1124462"/>
          </a:xfrm>
        </p:spPr>
        <p:txBody>
          <a:bodyPr>
            <a:normAutofit fontScale="90000"/>
          </a:bodyPr>
          <a:lstStyle/>
          <a:p>
            <a:pPr algn="l"/>
            <a:r>
              <a:rPr lang="en-US" cap="none" dirty="0"/>
              <a:t>The Centralized Reporting System for Interim Assessments</a:t>
            </a:r>
          </a:p>
        </p:txBody>
      </p:sp>
      <p:sp>
        <p:nvSpPr>
          <p:cNvPr id="3" name="Subtitle 2"/>
          <p:cNvSpPr>
            <a:spLocks noGrp="1"/>
          </p:cNvSpPr>
          <p:nvPr>
            <p:ph type="subTitle" idx="1"/>
          </p:nvPr>
        </p:nvSpPr>
        <p:spPr>
          <a:xfrm>
            <a:off x="2589491" y="3390903"/>
            <a:ext cx="8540496" cy="510491"/>
          </a:xfrm>
        </p:spPr>
        <p:txBody>
          <a:bodyPr>
            <a:noAutofit/>
          </a:bodyPr>
          <a:lstStyle/>
          <a:p>
            <a:pPr algn="l"/>
            <a:r>
              <a:rPr lang="en-US" sz="2800" cap="none" dirty="0"/>
              <a:t>Training Module</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a:t>
            </a:r>
            <a:r>
              <a:rPr lang="en-US" sz="800">
                <a:solidFill>
                  <a:schemeClr val="bg1"/>
                </a:solidFill>
              </a:rPr>
              <a:t>© 2020 </a:t>
            </a:r>
            <a:r>
              <a:rPr lang="en-US" sz="800" dirty="0">
                <a:solidFill>
                  <a:schemeClr val="bg1"/>
                </a:solidFill>
              </a:rPr>
              <a:t>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7297E0-0972-4259-AF70-96271AAB47CD}"/>
              </a:ext>
            </a:extLst>
          </p:cNvPr>
          <p:cNvPicPr>
            <a:picLocks noChangeAspect="1"/>
          </p:cNvPicPr>
          <p:nvPr/>
        </p:nvPicPr>
        <p:blipFill>
          <a:blip r:embed="rId3"/>
          <a:stretch>
            <a:fillRect/>
          </a:stretch>
        </p:blipFill>
        <p:spPr>
          <a:xfrm>
            <a:off x="2300968" y="1113063"/>
            <a:ext cx="7410450" cy="483870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00BE304E-9F06-4F43-ABEC-902664494E44}"/>
              </a:ext>
            </a:extLst>
          </p:cNvPr>
          <p:cNvSpPr>
            <a:spLocks noGrp="1"/>
          </p:cNvSpPr>
          <p:nvPr>
            <p:ph type="title"/>
          </p:nvPr>
        </p:nvSpPr>
        <p:spPr>
          <a:xfrm>
            <a:off x="457200" y="91440"/>
            <a:ext cx="11016200" cy="548640"/>
          </a:xfrm>
        </p:spPr>
        <p:txBody>
          <a:bodyPr>
            <a:normAutofit/>
          </a:bodyPr>
          <a:lstStyle/>
          <a:p>
            <a:r>
              <a:rPr lang="en-US" dirty="0"/>
              <a:t>Dashboard Features (Continued)</a:t>
            </a:r>
          </a:p>
        </p:txBody>
      </p:sp>
      <p:sp>
        <p:nvSpPr>
          <p:cNvPr id="3" name="Slide Number Placeholder 2">
            <a:extLst>
              <a:ext uri="{FF2B5EF4-FFF2-40B4-BE49-F238E27FC236}">
                <a16:creationId xmlns:a16="http://schemas.microsoft.com/office/drawing/2014/main" id="{BDC393A0-6323-4998-AD3C-15AD803DEC03}"/>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a:t>
            </a:fld>
            <a:endParaRPr lang="en-US" dirty="0">
              <a:solidFill>
                <a:srgbClr val="FFFFFF">
                  <a:lumMod val="75000"/>
                </a:srgbClr>
              </a:solidFill>
            </a:endParaRPr>
          </a:p>
        </p:txBody>
      </p:sp>
      <p:sp>
        <p:nvSpPr>
          <p:cNvPr id="6" name="Rectangle 5">
            <a:extLst>
              <a:ext uri="{FF2B5EF4-FFF2-40B4-BE49-F238E27FC236}">
                <a16:creationId xmlns:a16="http://schemas.microsoft.com/office/drawing/2014/main" id="{2DD0EF49-823F-4D97-9E2B-6540977E148C}"/>
              </a:ext>
            </a:extLst>
          </p:cNvPr>
          <p:cNvSpPr/>
          <p:nvPr/>
        </p:nvSpPr>
        <p:spPr>
          <a:xfrm>
            <a:off x="3654926" y="2219324"/>
            <a:ext cx="1982433"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11F6BA-CEC6-4B2A-A937-1C016B3B0CCA}"/>
              </a:ext>
            </a:extLst>
          </p:cNvPr>
          <p:cNvSpPr/>
          <p:nvPr/>
        </p:nvSpPr>
        <p:spPr>
          <a:xfrm>
            <a:off x="7623698" y="4307838"/>
            <a:ext cx="1927123" cy="259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99F5FD2-E4E7-4317-8D8F-AC7BE55E2EA9}"/>
              </a:ext>
            </a:extLst>
          </p:cNvPr>
          <p:cNvSpPr/>
          <p:nvPr/>
        </p:nvSpPr>
        <p:spPr>
          <a:xfrm>
            <a:off x="3654927" y="5215634"/>
            <a:ext cx="2663812" cy="1652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E53B2A70-DDCE-49AB-A7A9-0965A747ADE0}"/>
              </a:ext>
            </a:extLst>
          </p:cNvPr>
          <p:cNvSpPr/>
          <p:nvPr/>
        </p:nvSpPr>
        <p:spPr>
          <a:xfrm>
            <a:off x="3159760" y="2219324"/>
            <a:ext cx="375920" cy="320676"/>
          </a:xfrm>
          <a:prstGeom prst="ellipse">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0" name="Oval 9">
            <a:extLst>
              <a:ext uri="{FF2B5EF4-FFF2-40B4-BE49-F238E27FC236}">
                <a16:creationId xmlns:a16="http://schemas.microsoft.com/office/drawing/2014/main" id="{1DCF1101-911E-450F-AADC-89240BA4EB3C}"/>
              </a:ext>
            </a:extLst>
          </p:cNvPr>
          <p:cNvSpPr/>
          <p:nvPr/>
        </p:nvSpPr>
        <p:spPr>
          <a:xfrm>
            <a:off x="7087181" y="4277005"/>
            <a:ext cx="375920" cy="320676"/>
          </a:xfrm>
          <a:prstGeom prst="ellipse">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1" name="Oval 10">
            <a:extLst>
              <a:ext uri="{FF2B5EF4-FFF2-40B4-BE49-F238E27FC236}">
                <a16:creationId xmlns:a16="http://schemas.microsoft.com/office/drawing/2014/main" id="{AC04CCC0-5A09-4D5A-B48E-2B1A297F914D}"/>
              </a:ext>
            </a:extLst>
          </p:cNvPr>
          <p:cNvSpPr/>
          <p:nvPr/>
        </p:nvSpPr>
        <p:spPr>
          <a:xfrm>
            <a:off x="3159760" y="5128766"/>
            <a:ext cx="375920" cy="320676"/>
          </a:xfrm>
          <a:prstGeom prst="ellipse">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2" name="Rectangle 11">
            <a:extLst>
              <a:ext uri="{FF2B5EF4-FFF2-40B4-BE49-F238E27FC236}">
                <a16:creationId xmlns:a16="http://schemas.microsoft.com/office/drawing/2014/main" id="{57078802-D1C7-4AC4-9266-0C9AF184DD44}"/>
              </a:ext>
            </a:extLst>
          </p:cNvPr>
          <p:cNvSpPr/>
          <p:nvPr/>
        </p:nvSpPr>
        <p:spPr>
          <a:xfrm>
            <a:off x="2300968" y="1113062"/>
            <a:ext cx="334282" cy="315687"/>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35122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F117-06C3-4E99-88E9-97A1BE64385B}"/>
              </a:ext>
            </a:extLst>
          </p:cNvPr>
          <p:cNvSpPr>
            <a:spLocks noGrp="1"/>
          </p:cNvSpPr>
          <p:nvPr>
            <p:ph type="title"/>
          </p:nvPr>
        </p:nvSpPr>
        <p:spPr>
          <a:xfrm>
            <a:off x="457200" y="91440"/>
            <a:ext cx="12192000" cy="548640"/>
          </a:xfrm>
        </p:spPr>
        <p:txBody>
          <a:bodyPr>
            <a:noAutofit/>
          </a:bodyPr>
          <a:lstStyle/>
          <a:p>
            <a:r>
              <a:rPr lang="en-US" dirty="0"/>
              <a:t>Compare Your Results to State, Complex, or School Level</a:t>
            </a:r>
          </a:p>
        </p:txBody>
      </p:sp>
      <p:sp>
        <p:nvSpPr>
          <p:cNvPr id="3" name="Slide Number Placeholder 2">
            <a:extLst>
              <a:ext uri="{FF2B5EF4-FFF2-40B4-BE49-F238E27FC236}">
                <a16:creationId xmlns:a16="http://schemas.microsoft.com/office/drawing/2014/main" id="{32DF1CC5-1EF3-4DD5-ACDD-17FC1115B8EB}"/>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11</a:t>
            </a:fld>
            <a:endParaRPr lang="en-US" dirty="0">
              <a:solidFill>
                <a:srgbClr val="FFFFFF">
                  <a:lumMod val="75000"/>
                </a:srgbClr>
              </a:solidFill>
            </a:endParaRPr>
          </a:p>
        </p:txBody>
      </p:sp>
      <p:pic>
        <p:nvPicPr>
          <p:cNvPr id="5" name="Picture 4">
            <a:extLst>
              <a:ext uri="{FF2B5EF4-FFF2-40B4-BE49-F238E27FC236}">
                <a16:creationId xmlns:a16="http://schemas.microsoft.com/office/drawing/2014/main" id="{79311A16-5DC0-4AA0-9178-75C46F8D9218}"/>
              </a:ext>
            </a:extLst>
          </p:cNvPr>
          <p:cNvPicPr>
            <a:picLocks noChangeAspect="1"/>
          </p:cNvPicPr>
          <p:nvPr/>
        </p:nvPicPr>
        <p:blipFill>
          <a:blip r:embed="rId3"/>
          <a:stretch>
            <a:fillRect/>
          </a:stretch>
        </p:blipFill>
        <p:spPr>
          <a:xfrm>
            <a:off x="1653206" y="1173572"/>
            <a:ext cx="8885587" cy="4729388"/>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grpSp>
        <p:nvGrpSpPr>
          <p:cNvPr id="66" name="Group 65">
            <a:extLst>
              <a:ext uri="{FF2B5EF4-FFF2-40B4-BE49-F238E27FC236}">
                <a16:creationId xmlns:a16="http://schemas.microsoft.com/office/drawing/2014/main" id="{D6C787E9-BA58-46EA-B0A7-D653763950F3}"/>
              </a:ext>
            </a:extLst>
          </p:cNvPr>
          <p:cNvGrpSpPr/>
          <p:nvPr/>
        </p:nvGrpSpPr>
        <p:grpSpPr>
          <a:xfrm>
            <a:off x="3994845" y="2397898"/>
            <a:ext cx="771875" cy="368062"/>
            <a:chOff x="933534" y="2673299"/>
            <a:chExt cx="823866" cy="392910"/>
          </a:xfrm>
        </p:grpSpPr>
        <p:sp>
          <p:nvSpPr>
            <p:cNvPr id="69" name="Rectangle 68">
              <a:extLst>
                <a:ext uri="{FF2B5EF4-FFF2-40B4-BE49-F238E27FC236}">
                  <a16:creationId xmlns:a16="http://schemas.microsoft.com/office/drawing/2014/main" id="{12391E5F-F7F7-454A-BA59-47F7DDFB2E41}"/>
                </a:ext>
              </a:extLst>
            </p:cNvPr>
            <p:cNvSpPr/>
            <p:nvPr/>
          </p:nvSpPr>
          <p:spPr>
            <a:xfrm>
              <a:off x="1577706" y="2673299"/>
              <a:ext cx="179694" cy="2619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Arrow: Bent-Up 73">
              <a:extLst>
                <a:ext uri="{FF2B5EF4-FFF2-40B4-BE49-F238E27FC236}">
                  <a16:creationId xmlns:a16="http://schemas.microsoft.com/office/drawing/2014/main" id="{6C44DB10-670D-4283-A193-831693BA05E6}"/>
                </a:ext>
              </a:extLst>
            </p:cNvPr>
            <p:cNvSpPr/>
            <p:nvPr/>
          </p:nvSpPr>
          <p:spPr>
            <a:xfrm rot="10800000">
              <a:off x="933534" y="2804269"/>
              <a:ext cx="644172" cy="261940"/>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3176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FC452B-3B05-4D5D-811A-081E08721DCD}"/>
              </a:ext>
            </a:extLst>
          </p:cNvPr>
          <p:cNvPicPr>
            <a:picLocks noChangeAspect="1"/>
          </p:cNvPicPr>
          <p:nvPr/>
        </p:nvPicPr>
        <p:blipFill>
          <a:blip r:embed="rId3"/>
          <a:stretch>
            <a:fillRect/>
          </a:stretch>
        </p:blipFill>
        <p:spPr>
          <a:xfrm>
            <a:off x="2103753" y="1168338"/>
            <a:ext cx="9992433" cy="428983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457200" y="91440"/>
            <a:ext cx="11201480" cy="548640"/>
          </a:xfrm>
        </p:spPr>
        <p:txBody>
          <a:bodyPr>
            <a:noAutofit/>
          </a:bodyPr>
          <a:lstStyle/>
          <a:p>
            <a:r>
              <a:rPr lang="en-US" dirty="0"/>
              <a:t>Navigate the Test Results Page</a:t>
            </a:r>
          </a:p>
        </p:txBody>
      </p:sp>
      <p:sp>
        <p:nvSpPr>
          <p:cNvPr id="4" name="Slide Number Placeholder 3"/>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12</a:t>
            </a:fld>
            <a:endParaRPr lang="en-US" dirty="0"/>
          </a:p>
        </p:txBody>
      </p:sp>
      <p:pic>
        <p:nvPicPr>
          <p:cNvPr id="5" name="Picture 4">
            <a:extLst>
              <a:ext uri="{FF2B5EF4-FFF2-40B4-BE49-F238E27FC236}">
                <a16:creationId xmlns:a16="http://schemas.microsoft.com/office/drawing/2014/main" id="{02B0629F-121F-465B-BBD7-D0D02675A99E}"/>
              </a:ext>
            </a:extLst>
          </p:cNvPr>
          <p:cNvPicPr>
            <a:picLocks noChangeAspect="1"/>
          </p:cNvPicPr>
          <p:nvPr/>
        </p:nvPicPr>
        <p:blipFill>
          <a:blip r:embed="rId4"/>
          <a:stretch>
            <a:fillRect/>
          </a:stretch>
        </p:blipFill>
        <p:spPr>
          <a:xfrm>
            <a:off x="95814" y="5048593"/>
            <a:ext cx="5781675" cy="81915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7" name="Arrow: Down 6">
            <a:extLst>
              <a:ext uri="{FF2B5EF4-FFF2-40B4-BE49-F238E27FC236}">
                <a16:creationId xmlns:a16="http://schemas.microsoft.com/office/drawing/2014/main" id="{C45F2249-3D2E-4EB8-89F4-A8E95D3A4279}"/>
              </a:ext>
            </a:extLst>
          </p:cNvPr>
          <p:cNvSpPr/>
          <p:nvPr/>
        </p:nvSpPr>
        <p:spPr>
          <a:xfrm>
            <a:off x="601883" y="4500345"/>
            <a:ext cx="671332" cy="8191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531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53BB-B244-404A-9A26-73AEDB2A39E9}"/>
              </a:ext>
            </a:extLst>
          </p:cNvPr>
          <p:cNvSpPr>
            <a:spLocks noGrp="1"/>
          </p:cNvSpPr>
          <p:nvPr>
            <p:ph type="title"/>
          </p:nvPr>
        </p:nvSpPr>
        <p:spPr>
          <a:xfrm>
            <a:off x="457200" y="91440"/>
            <a:ext cx="11016200" cy="548640"/>
          </a:xfrm>
        </p:spPr>
        <p:txBody>
          <a:bodyPr>
            <a:normAutofit/>
          </a:bodyPr>
          <a:lstStyle/>
          <a:p>
            <a:r>
              <a:rPr lang="en-US" dirty="0"/>
              <a:t>Navigate the Test Results Page</a:t>
            </a:r>
          </a:p>
        </p:txBody>
      </p:sp>
      <p:sp>
        <p:nvSpPr>
          <p:cNvPr id="3" name="Slide Number Placeholder 2">
            <a:extLst>
              <a:ext uri="{FF2B5EF4-FFF2-40B4-BE49-F238E27FC236}">
                <a16:creationId xmlns:a16="http://schemas.microsoft.com/office/drawing/2014/main" id="{EC8E36AA-37E5-458D-88BD-77EBE8D34B02}"/>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13</a:t>
            </a:fld>
            <a:endParaRPr lang="en-US" dirty="0">
              <a:solidFill>
                <a:srgbClr val="FFFFFF">
                  <a:lumMod val="75000"/>
                </a:srgbClr>
              </a:solidFill>
            </a:endParaRPr>
          </a:p>
        </p:txBody>
      </p:sp>
      <p:grpSp>
        <p:nvGrpSpPr>
          <p:cNvPr id="8" name="Group 7">
            <a:extLst>
              <a:ext uri="{FF2B5EF4-FFF2-40B4-BE49-F238E27FC236}">
                <a16:creationId xmlns:a16="http://schemas.microsoft.com/office/drawing/2014/main" id="{B04521D4-9E0F-4D1B-9D66-D6C5F91CA6DA}"/>
              </a:ext>
            </a:extLst>
          </p:cNvPr>
          <p:cNvGrpSpPr/>
          <p:nvPr/>
        </p:nvGrpSpPr>
        <p:grpSpPr>
          <a:xfrm>
            <a:off x="1099783" y="1284085"/>
            <a:ext cx="9992433" cy="4289830"/>
            <a:chOff x="1548168" y="1247370"/>
            <a:chExt cx="9992433" cy="4289830"/>
          </a:xfrm>
        </p:grpSpPr>
        <p:pic>
          <p:nvPicPr>
            <p:cNvPr id="4" name="Picture 3">
              <a:extLst>
                <a:ext uri="{FF2B5EF4-FFF2-40B4-BE49-F238E27FC236}">
                  <a16:creationId xmlns:a16="http://schemas.microsoft.com/office/drawing/2014/main" id="{9C66AC7A-7CDB-4714-B5E5-591414E7E8F9}"/>
                </a:ext>
              </a:extLst>
            </p:cNvPr>
            <p:cNvPicPr>
              <a:picLocks noChangeAspect="1"/>
            </p:cNvPicPr>
            <p:nvPr/>
          </p:nvPicPr>
          <p:blipFill>
            <a:blip r:embed="rId3"/>
            <a:stretch>
              <a:fillRect/>
            </a:stretch>
          </p:blipFill>
          <p:spPr>
            <a:xfrm>
              <a:off x="1548168" y="1247370"/>
              <a:ext cx="9992433" cy="428983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4D3290C8-0492-49B3-A0BA-E7637766C864}"/>
                </a:ext>
              </a:extLst>
            </p:cNvPr>
            <p:cNvSpPr/>
            <p:nvPr/>
          </p:nvSpPr>
          <p:spPr>
            <a:xfrm>
              <a:off x="1548169" y="1247370"/>
              <a:ext cx="3097908" cy="581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71B8B45-F364-4789-B737-189C0B186BEA}"/>
                </a:ext>
              </a:extLst>
            </p:cNvPr>
            <p:cNvSpPr/>
            <p:nvPr/>
          </p:nvSpPr>
          <p:spPr>
            <a:xfrm>
              <a:off x="1854200" y="1905000"/>
              <a:ext cx="6776313" cy="333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BECB54CD-B5C4-4714-B78E-89E76532E736}"/>
                </a:ext>
              </a:extLst>
            </p:cNvPr>
            <p:cNvSpPr/>
            <p:nvPr/>
          </p:nvSpPr>
          <p:spPr>
            <a:xfrm rot="19781580">
              <a:off x="4835125" y="2282632"/>
              <a:ext cx="968975" cy="49103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Sorting Arrows</a:t>
              </a:r>
            </a:p>
          </p:txBody>
        </p:sp>
      </p:grpSp>
    </p:spTree>
    <p:extLst>
      <p:ext uri="{BB962C8B-B14F-4D97-AF65-F5344CB8AC3E}">
        <p14:creationId xmlns:p14="http://schemas.microsoft.com/office/powerpoint/2010/main" val="125605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7FC0-5D6F-4FD8-94E9-B06D988E4023}"/>
              </a:ext>
            </a:extLst>
          </p:cNvPr>
          <p:cNvSpPr>
            <a:spLocks noGrp="1"/>
          </p:cNvSpPr>
          <p:nvPr>
            <p:ph type="title"/>
          </p:nvPr>
        </p:nvSpPr>
        <p:spPr>
          <a:xfrm>
            <a:off x="457200" y="91440"/>
            <a:ext cx="11016200" cy="548640"/>
          </a:xfrm>
        </p:spPr>
        <p:txBody>
          <a:bodyPr>
            <a:normAutofit/>
          </a:bodyPr>
          <a:lstStyle/>
          <a:p>
            <a:r>
              <a:rPr lang="en-US" dirty="0"/>
              <a:t>Navigate the Test Results Page</a:t>
            </a:r>
          </a:p>
        </p:txBody>
      </p:sp>
      <p:sp>
        <p:nvSpPr>
          <p:cNvPr id="3" name="Slide Number Placeholder 2">
            <a:extLst>
              <a:ext uri="{FF2B5EF4-FFF2-40B4-BE49-F238E27FC236}">
                <a16:creationId xmlns:a16="http://schemas.microsoft.com/office/drawing/2014/main" id="{337CF425-4E03-4E0C-BBC0-3C9F7D41CF5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14</a:t>
            </a:fld>
            <a:endParaRPr lang="en-US" dirty="0">
              <a:solidFill>
                <a:srgbClr val="FFFFFF">
                  <a:lumMod val="75000"/>
                </a:srgbClr>
              </a:solidFill>
            </a:endParaRPr>
          </a:p>
        </p:txBody>
      </p:sp>
      <p:grpSp>
        <p:nvGrpSpPr>
          <p:cNvPr id="5" name="Group 4">
            <a:extLst>
              <a:ext uri="{FF2B5EF4-FFF2-40B4-BE49-F238E27FC236}">
                <a16:creationId xmlns:a16="http://schemas.microsoft.com/office/drawing/2014/main" id="{123E0861-4693-4F56-9984-71DA49101AD7}"/>
              </a:ext>
            </a:extLst>
          </p:cNvPr>
          <p:cNvGrpSpPr/>
          <p:nvPr/>
        </p:nvGrpSpPr>
        <p:grpSpPr>
          <a:xfrm>
            <a:off x="1011615" y="1284085"/>
            <a:ext cx="10168770" cy="4289830"/>
            <a:chOff x="1371831" y="1247370"/>
            <a:chExt cx="10168770" cy="4289830"/>
          </a:xfrm>
        </p:grpSpPr>
        <p:pic>
          <p:nvPicPr>
            <p:cNvPr id="4" name="Picture 3">
              <a:extLst>
                <a:ext uri="{FF2B5EF4-FFF2-40B4-BE49-F238E27FC236}">
                  <a16:creationId xmlns:a16="http://schemas.microsoft.com/office/drawing/2014/main" id="{E8C36B9D-12AD-454B-B2E5-9FBD2C4CC44B}"/>
                </a:ext>
              </a:extLst>
            </p:cNvPr>
            <p:cNvPicPr>
              <a:picLocks noChangeAspect="1"/>
            </p:cNvPicPr>
            <p:nvPr/>
          </p:nvPicPr>
          <p:blipFill>
            <a:blip r:embed="rId3"/>
            <a:stretch>
              <a:fillRect/>
            </a:stretch>
          </p:blipFill>
          <p:spPr>
            <a:xfrm>
              <a:off x="1548168" y="1247370"/>
              <a:ext cx="9992433" cy="428983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DF14D534-38A9-4291-BB22-766B7C1EC281}"/>
                </a:ext>
              </a:extLst>
            </p:cNvPr>
            <p:cNvSpPr/>
            <p:nvPr/>
          </p:nvSpPr>
          <p:spPr>
            <a:xfrm>
              <a:off x="1924088" y="4699379"/>
              <a:ext cx="4358179" cy="3206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7722202-0231-4EB8-BD8B-46B9022AA28C}"/>
                </a:ext>
              </a:extLst>
            </p:cNvPr>
            <p:cNvSpPr/>
            <p:nvPr/>
          </p:nvSpPr>
          <p:spPr>
            <a:xfrm>
              <a:off x="1371831" y="4656321"/>
              <a:ext cx="375920" cy="320676"/>
            </a:xfrm>
            <a:prstGeom prst="ellipse">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1" name="Oval 10">
              <a:extLst>
                <a:ext uri="{FF2B5EF4-FFF2-40B4-BE49-F238E27FC236}">
                  <a16:creationId xmlns:a16="http://schemas.microsoft.com/office/drawing/2014/main" id="{8D8FF5FA-21E6-43C7-80D1-D5E3714BB35E}"/>
                </a:ext>
              </a:extLst>
            </p:cNvPr>
            <p:cNvSpPr/>
            <p:nvPr/>
          </p:nvSpPr>
          <p:spPr>
            <a:xfrm>
              <a:off x="2775866" y="3724642"/>
              <a:ext cx="375920" cy="320676"/>
            </a:xfrm>
            <a:prstGeom prst="ellipse">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2" name="Oval 11">
              <a:extLst>
                <a:ext uri="{FF2B5EF4-FFF2-40B4-BE49-F238E27FC236}">
                  <a16:creationId xmlns:a16="http://schemas.microsoft.com/office/drawing/2014/main" id="{4B2E677C-F272-43A2-ACDA-5EC496F52371}"/>
                </a:ext>
              </a:extLst>
            </p:cNvPr>
            <p:cNvSpPr/>
            <p:nvPr/>
          </p:nvSpPr>
          <p:spPr>
            <a:xfrm>
              <a:off x="7174548" y="2371021"/>
              <a:ext cx="375920" cy="320676"/>
            </a:xfrm>
            <a:prstGeom prst="ellipse">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grpSp>
    </p:spTree>
    <p:extLst>
      <p:ext uri="{BB962C8B-B14F-4D97-AF65-F5344CB8AC3E}">
        <p14:creationId xmlns:p14="http://schemas.microsoft.com/office/powerpoint/2010/main" val="58389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B56327-768B-4A4D-8200-9A216391B7B2}"/>
              </a:ext>
            </a:extLst>
          </p:cNvPr>
          <p:cNvSpPr>
            <a:spLocks noGrp="1"/>
          </p:cNvSpPr>
          <p:nvPr>
            <p:ph type="title"/>
          </p:nvPr>
        </p:nvSpPr>
        <p:spPr>
          <a:xfrm>
            <a:off x="457200" y="91440"/>
            <a:ext cx="11016200" cy="548640"/>
          </a:xfrm>
        </p:spPr>
        <p:txBody>
          <a:bodyPr>
            <a:normAutofit/>
          </a:bodyPr>
          <a:lstStyle/>
          <a:p>
            <a:r>
              <a:rPr lang="en-US" dirty="0"/>
              <a:t>Navigate the Test Results Page: ICA Reports</a:t>
            </a:r>
          </a:p>
        </p:txBody>
      </p:sp>
      <p:sp>
        <p:nvSpPr>
          <p:cNvPr id="4" name="Slide Number Placeholder 3">
            <a:extLst>
              <a:ext uri="{FF2B5EF4-FFF2-40B4-BE49-F238E27FC236}">
                <a16:creationId xmlns:a16="http://schemas.microsoft.com/office/drawing/2014/main" id="{BDF66B59-74D2-4ECB-9541-CEE467ABF504}"/>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15</a:t>
            </a:fld>
            <a:endParaRPr lang="en-US" dirty="0">
              <a:solidFill>
                <a:srgbClr val="FFFFFF">
                  <a:lumMod val="75000"/>
                </a:srgbClr>
              </a:solidFill>
            </a:endParaRPr>
          </a:p>
        </p:txBody>
      </p:sp>
      <p:pic>
        <p:nvPicPr>
          <p:cNvPr id="6" name="Picture 5">
            <a:extLst>
              <a:ext uri="{FF2B5EF4-FFF2-40B4-BE49-F238E27FC236}">
                <a16:creationId xmlns:a16="http://schemas.microsoft.com/office/drawing/2014/main" id="{324058B2-B0ED-4ABA-A1DF-CF65F986E61A}"/>
              </a:ext>
            </a:extLst>
          </p:cNvPr>
          <p:cNvPicPr>
            <a:picLocks noChangeAspect="1"/>
          </p:cNvPicPr>
          <p:nvPr/>
        </p:nvPicPr>
        <p:blipFill>
          <a:blip r:embed="rId3"/>
          <a:stretch>
            <a:fillRect/>
          </a:stretch>
        </p:blipFill>
        <p:spPr>
          <a:xfrm>
            <a:off x="173054" y="1570382"/>
            <a:ext cx="11845892" cy="3001618"/>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5" name="Arrow: Down 4">
            <a:extLst>
              <a:ext uri="{FF2B5EF4-FFF2-40B4-BE49-F238E27FC236}">
                <a16:creationId xmlns:a16="http://schemas.microsoft.com/office/drawing/2014/main" id="{02948D6B-AAA7-48DD-A9D8-854BF33968EC}"/>
              </a:ext>
            </a:extLst>
          </p:cNvPr>
          <p:cNvSpPr/>
          <p:nvPr/>
        </p:nvSpPr>
        <p:spPr>
          <a:xfrm>
            <a:off x="7988969" y="1429369"/>
            <a:ext cx="305301" cy="5860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635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FC50-FB5D-4216-90C4-8690FDF1F82C}"/>
              </a:ext>
            </a:extLst>
          </p:cNvPr>
          <p:cNvSpPr>
            <a:spLocks noGrp="1"/>
          </p:cNvSpPr>
          <p:nvPr>
            <p:ph type="title"/>
          </p:nvPr>
        </p:nvSpPr>
        <p:spPr>
          <a:xfrm>
            <a:off x="457200" y="91440"/>
            <a:ext cx="11016200" cy="548640"/>
          </a:xfrm>
        </p:spPr>
        <p:txBody>
          <a:bodyPr>
            <a:normAutofit/>
          </a:bodyPr>
          <a:lstStyle/>
          <a:p>
            <a:r>
              <a:rPr lang="en-US" dirty="0"/>
              <a:t>Performance Data</a:t>
            </a:r>
          </a:p>
        </p:txBody>
      </p:sp>
      <p:sp>
        <p:nvSpPr>
          <p:cNvPr id="3" name="Slide Number Placeholder 2">
            <a:extLst>
              <a:ext uri="{FF2B5EF4-FFF2-40B4-BE49-F238E27FC236}">
                <a16:creationId xmlns:a16="http://schemas.microsoft.com/office/drawing/2014/main" id="{CF2FBC4C-0C75-46F1-A4CB-BDFF70093636}"/>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16</a:t>
            </a:fld>
            <a:endParaRPr lang="en-US" dirty="0">
              <a:solidFill>
                <a:srgbClr val="FFFFFF">
                  <a:lumMod val="75000"/>
                </a:srgbClr>
              </a:solidFill>
            </a:endParaRPr>
          </a:p>
        </p:txBody>
      </p:sp>
      <p:grpSp>
        <p:nvGrpSpPr>
          <p:cNvPr id="6" name="Group 5">
            <a:extLst>
              <a:ext uri="{FF2B5EF4-FFF2-40B4-BE49-F238E27FC236}">
                <a16:creationId xmlns:a16="http://schemas.microsoft.com/office/drawing/2014/main" id="{DEAB47DF-7E0E-4256-B4EE-964AA2DDE585}"/>
              </a:ext>
            </a:extLst>
          </p:cNvPr>
          <p:cNvGrpSpPr/>
          <p:nvPr/>
        </p:nvGrpSpPr>
        <p:grpSpPr>
          <a:xfrm>
            <a:off x="1165960" y="1456878"/>
            <a:ext cx="10037880" cy="3944244"/>
            <a:chOff x="1077060" y="1456878"/>
            <a:chExt cx="10037880" cy="3944244"/>
          </a:xfrm>
        </p:grpSpPr>
        <p:pic>
          <p:nvPicPr>
            <p:cNvPr id="4" name="Picture 3">
              <a:extLst>
                <a:ext uri="{FF2B5EF4-FFF2-40B4-BE49-F238E27FC236}">
                  <a16:creationId xmlns:a16="http://schemas.microsoft.com/office/drawing/2014/main" id="{F10AE69D-7AC8-4D9E-9D1A-61FFED55788A}"/>
                </a:ext>
              </a:extLst>
            </p:cNvPr>
            <p:cNvPicPr>
              <a:picLocks noChangeAspect="1"/>
            </p:cNvPicPr>
            <p:nvPr/>
          </p:nvPicPr>
          <p:blipFill>
            <a:blip r:embed="rId3"/>
            <a:stretch>
              <a:fillRect/>
            </a:stretch>
          </p:blipFill>
          <p:spPr>
            <a:xfrm>
              <a:off x="1077060" y="1456878"/>
              <a:ext cx="10037880" cy="3944244"/>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13EB11C6-DF1F-400B-B783-41586BE1A11F}"/>
                </a:ext>
              </a:extLst>
            </p:cNvPr>
            <p:cNvSpPr/>
            <p:nvPr/>
          </p:nvSpPr>
          <p:spPr>
            <a:xfrm>
              <a:off x="3747911" y="2359378"/>
              <a:ext cx="2126975" cy="21596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8621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01480" cy="548640"/>
          </a:xfrm>
        </p:spPr>
        <p:txBody>
          <a:bodyPr>
            <a:noAutofit/>
          </a:bodyPr>
          <a:lstStyle/>
          <a:p>
            <a:r>
              <a:rPr lang="en-US" dirty="0"/>
              <a:t>Longitudinal Reports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00F8CC28-67E4-484E-947B-473092899A03}"/>
              </a:ext>
            </a:extLst>
          </p:cNvPr>
          <p:cNvGrpSpPr/>
          <p:nvPr/>
        </p:nvGrpSpPr>
        <p:grpSpPr>
          <a:xfrm>
            <a:off x="869590" y="3582902"/>
            <a:ext cx="10789090" cy="2068758"/>
            <a:chOff x="246112" y="3580928"/>
            <a:chExt cx="10789090" cy="2068758"/>
          </a:xfrm>
        </p:grpSpPr>
        <p:pic>
          <p:nvPicPr>
            <p:cNvPr id="6" name="Picture 5">
              <a:extLst>
                <a:ext uri="{FF2B5EF4-FFF2-40B4-BE49-F238E27FC236}">
                  <a16:creationId xmlns:a16="http://schemas.microsoft.com/office/drawing/2014/main" id="{3D5CC91C-3714-406D-8873-B5699AED03A8}"/>
                </a:ext>
              </a:extLst>
            </p:cNvPr>
            <p:cNvPicPr>
              <a:picLocks noChangeAspect="1"/>
            </p:cNvPicPr>
            <p:nvPr/>
          </p:nvPicPr>
          <p:blipFill rotWithShape="1">
            <a:blip r:embed="rId3"/>
            <a:srcRect t="-766" r="9695"/>
            <a:stretch/>
          </p:blipFill>
          <p:spPr>
            <a:xfrm>
              <a:off x="246112" y="3580928"/>
              <a:ext cx="6203463" cy="2068758"/>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grpSp>
          <p:nvGrpSpPr>
            <p:cNvPr id="2" name="Group 1">
              <a:extLst>
                <a:ext uri="{FF2B5EF4-FFF2-40B4-BE49-F238E27FC236}">
                  <a16:creationId xmlns:a16="http://schemas.microsoft.com/office/drawing/2014/main" id="{4C342508-89AA-4309-A660-04B9395C684A}"/>
                </a:ext>
              </a:extLst>
            </p:cNvPr>
            <p:cNvGrpSpPr/>
            <p:nvPr/>
          </p:nvGrpSpPr>
          <p:grpSpPr>
            <a:xfrm>
              <a:off x="681488" y="3802423"/>
              <a:ext cx="10353714" cy="1237667"/>
              <a:chOff x="-5787473" y="4442617"/>
              <a:chExt cx="10071302" cy="1253892"/>
            </a:xfrm>
          </p:grpSpPr>
          <p:sp>
            <p:nvSpPr>
              <p:cNvPr id="10" name="Rectangle 9">
                <a:extLst>
                  <a:ext uri="{FF2B5EF4-FFF2-40B4-BE49-F238E27FC236}">
                    <a16:creationId xmlns:a16="http://schemas.microsoft.com/office/drawing/2014/main" id="{71CCAC4C-D82F-4E85-A8B0-4E2A3B8B73CB}"/>
                  </a:ext>
                </a:extLst>
              </p:cNvPr>
              <p:cNvSpPr/>
              <p:nvPr/>
            </p:nvSpPr>
            <p:spPr>
              <a:xfrm>
                <a:off x="-5787473" y="4582637"/>
                <a:ext cx="1687812" cy="11138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F66E993C-2659-408C-98C6-908F627EFAA9}"/>
                  </a:ext>
                </a:extLst>
              </p:cNvPr>
              <p:cNvSpPr/>
              <p:nvPr/>
            </p:nvSpPr>
            <p:spPr>
              <a:xfrm>
                <a:off x="316222" y="4442617"/>
                <a:ext cx="3967607" cy="738904"/>
              </a:xfrm>
              <a:prstGeom prst="rect">
                <a:avLst/>
              </a:pr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Report Options 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(multiple students)</a:t>
                </a:r>
              </a:p>
            </p:txBody>
          </p:sp>
        </p:grpSp>
      </p:grpSp>
      <p:pic>
        <p:nvPicPr>
          <p:cNvPr id="11" name="Picture 10">
            <a:extLst>
              <a:ext uri="{FF2B5EF4-FFF2-40B4-BE49-F238E27FC236}">
                <a16:creationId xmlns:a16="http://schemas.microsoft.com/office/drawing/2014/main" id="{95951CD2-4881-4FEB-95C5-443CCE88D840}"/>
              </a:ext>
            </a:extLst>
          </p:cNvPr>
          <p:cNvPicPr>
            <a:picLocks noChangeAspect="1"/>
          </p:cNvPicPr>
          <p:nvPr/>
        </p:nvPicPr>
        <p:blipFill>
          <a:blip r:embed="rId4"/>
          <a:stretch>
            <a:fillRect/>
          </a:stretch>
        </p:blipFill>
        <p:spPr>
          <a:xfrm>
            <a:off x="7579816" y="1514144"/>
            <a:ext cx="4078864" cy="2068758"/>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grpSp>
        <p:nvGrpSpPr>
          <p:cNvPr id="9" name="Group 8">
            <a:extLst>
              <a:ext uri="{FF2B5EF4-FFF2-40B4-BE49-F238E27FC236}">
                <a16:creationId xmlns:a16="http://schemas.microsoft.com/office/drawing/2014/main" id="{4AF1F0A5-1CC3-4848-8960-760698E2D98C}"/>
              </a:ext>
            </a:extLst>
          </p:cNvPr>
          <p:cNvGrpSpPr/>
          <p:nvPr/>
        </p:nvGrpSpPr>
        <p:grpSpPr>
          <a:xfrm>
            <a:off x="533320" y="1745662"/>
            <a:ext cx="1825576" cy="2174387"/>
            <a:chOff x="66292" y="1645511"/>
            <a:chExt cx="1825576" cy="2174387"/>
          </a:xfrm>
        </p:grpSpPr>
        <p:sp>
          <p:nvSpPr>
            <p:cNvPr id="7" name="Arrow: Down 6">
              <a:extLst>
                <a:ext uri="{FF2B5EF4-FFF2-40B4-BE49-F238E27FC236}">
                  <a16:creationId xmlns:a16="http://schemas.microsoft.com/office/drawing/2014/main" id="{CB394291-F4AF-4FA3-A08E-93D1456877D8}"/>
                </a:ext>
              </a:extLst>
            </p:cNvPr>
            <p:cNvSpPr/>
            <p:nvPr/>
          </p:nvSpPr>
          <p:spPr>
            <a:xfrm>
              <a:off x="869590" y="2014843"/>
              <a:ext cx="218981" cy="180505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TextBox 7">
              <a:extLst>
                <a:ext uri="{FF2B5EF4-FFF2-40B4-BE49-F238E27FC236}">
                  <a16:creationId xmlns:a16="http://schemas.microsoft.com/office/drawing/2014/main" id="{2858E1A7-C1FB-4C03-B0F8-3886C959821C}"/>
                </a:ext>
              </a:extLst>
            </p:cNvPr>
            <p:cNvSpPr txBox="1"/>
            <p:nvPr/>
          </p:nvSpPr>
          <p:spPr>
            <a:xfrm>
              <a:off x="66292" y="1645511"/>
              <a:ext cx="1825576" cy="369332"/>
            </a:xfrm>
            <a:prstGeom prst="rect">
              <a:avLst/>
            </a:prstGeom>
            <a:noFill/>
            <a:ln w="38100">
              <a:solidFill>
                <a:srgbClr val="043364"/>
              </a:solidFill>
            </a:ln>
          </p:spPr>
          <p:txBody>
            <a:bodyPr wrap="square" rtlCol="0">
              <a:spAutoFit/>
            </a:bodyPr>
            <a:lstStyle/>
            <a:p>
              <a:r>
                <a:rPr lang="en-US" b="1" dirty="0"/>
                <a:t>Context Menu</a:t>
              </a:r>
            </a:p>
          </p:txBody>
        </p:sp>
      </p:grpSp>
    </p:spTree>
    <p:extLst>
      <p:ext uri="{BB962C8B-B14F-4D97-AF65-F5344CB8AC3E}">
        <p14:creationId xmlns:p14="http://schemas.microsoft.com/office/powerpoint/2010/main" val="2346486185"/>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016200" cy="548640"/>
          </a:xfrm>
        </p:spPr>
        <p:txBody>
          <a:bodyPr>
            <a:noAutofit/>
          </a:bodyPr>
          <a:lstStyle/>
          <a:p>
            <a:r>
              <a:rPr lang="en-US" dirty="0"/>
              <a:t>Longitudinal Report for Multiple Students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7" name="Group 6">
            <a:extLst>
              <a:ext uri="{FF2B5EF4-FFF2-40B4-BE49-F238E27FC236}">
                <a16:creationId xmlns:a16="http://schemas.microsoft.com/office/drawing/2014/main" id="{4E29D1EA-EE7E-4793-A6C0-75CB2360F72D}"/>
              </a:ext>
            </a:extLst>
          </p:cNvPr>
          <p:cNvGrpSpPr/>
          <p:nvPr/>
        </p:nvGrpSpPr>
        <p:grpSpPr>
          <a:xfrm>
            <a:off x="1744550" y="1546941"/>
            <a:ext cx="8441500" cy="3990975"/>
            <a:chOff x="2467119" y="1433512"/>
            <a:chExt cx="8441500" cy="3990975"/>
          </a:xfrm>
        </p:grpSpPr>
        <p:pic>
          <p:nvPicPr>
            <p:cNvPr id="6" name="Picture 5">
              <a:extLst>
                <a:ext uri="{FF2B5EF4-FFF2-40B4-BE49-F238E27FC236}">
                  <a16:creationId xmlns:a16="http://schemas.microsoft.com/office/drawing/2014/main" id="{B14A0ED6-B0FA-4846-B404-27F876D4FFBB}"/>
                </a:ext>
              </a:extLst>
            </p:cNvPr>
            <p:cNvPicPr>
              <a:picLocks noChangeAspect="1"/>
            </p:cNvPicPr>
            <p:nvPr/>
          </p:nvPicPr>
          <p:blipFill>
            <a:blip r:embed="rId3"/>
            <a:stretch>
              <a:fillRect/>
            </a:stretch>
          </p:blipFill>
          <p:spPr>
            <a:xfrm>
              <a:off x="3402919" y="1433512"/>
              <a:ext cx="7505700" cy="399097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grpSp>
          <p:nvGrpSpPr>
            <p:cNvPr id="2" name="Group 1">
              <a:extLst>
                <a:ext uri="{FF2B5EF4-FFF2-40B4-BE49-F238E27FC236}">
                  <a16:creationId xmlns:a16="http://schemas.microsoft.com/office/drawing/2014/main" id="{8BBE701B-1A83-4FFE-95F5-2B96B91EA3D1}"/>
                </a:ext>
              </a:extLst>
            </p:cNvPr>
            <p:cNvGrpSpPr/>
            <p:nvPr/>
          </p:nvGrpSpPr>
          <p:grpSpPr>
            <a:xfrm>
              <a:off x="2467119" y="1910119"/>
              <a:ext cx="2556436" cy="844370"/>
              <a:chOff x="2467119" y="1961921"/>
              <a:chExt cx="2556436" cy="844370"/>
            </a:xfrm>
          </p:grpSpPr>
          <p:sp>
            <p:nvSpPr>
              <p:cNvPr id="5" name="Arrow: Right 4">
                <a:extLst>
                  <a:ext uri="{FF2B5EF4-FFF2-40B4-BE49-F238E27FC236}">
                    <a16:creationId xmlns:a16="http://schemas.microsoft.com/office/drawing/2014/main" id="{51F1DAEE-EE77-4376-B3AB-9C9620D55319}"/>
                  </a:ext>
                </a:extLst>
              </p:cNvPr>
              <p:cNvSpPr/>
              <p:nvPr/>
            </p:nvSpPr>
            <p:spPr>
              <a:xfrm>
                <a:off x="2467119" y="1961921"/>
                <a:ext cx="935800" cy="3765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2E20EB-1DB3-44EC-84F0-1EFA76492962}"/>
                  </a:ext>
                </a:extLst>
              </p:cNvPr>
              <p:cNvSpPr/>
              <p:nvPr/>
            </p:nvSpPr>
            <p:spPr>
              <a:xfrm>
                <a:off x="4752622" y="2512781"/>
                <a:ext cx="270933" cy="293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6</a:t>
                </a:r>
              </a:p>
            </p:txBody>
          </p:sp>
        </p:grpSp>
      </p:grpSp>
    </p:spTree>
    <p:extLst>
      <p:ext uri="{BB962C8B-B14F-4D97-AF65-F5344CB8AC3E}">
        <p14:creationId xmlns:p14="http://schemas.microsoft.com/office/powerpoint/2010/main" val="1834509835"/>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C5A4AE-9886-4B6D-ABB6-73C704EF8A38}"/>
              </a:ext>
            </a:extLst>
          </p:cNvPr>
          <p:cNvPicPr>
            <a:picLocks noChangeAspect="1"/>
          </p:cNvPicPr>
          <p:nvPr/>
        </p:nvPicPr>
        <p:blipFill>
          <a:blip r:embed="rId3"/>
          <a:stretch>
            <a:fillRect/>
          </a:stretch>
        </p:blipFill>
        <p:spPr>
          <a:xfrm>
            <a:off x="2408759" y="1268961"/>
            <a:ext cx="6922581" cy="3474491"/>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457200" y="91440"/>
            <a:ext cx="11016200" cy="548640"/>
          </a:xfrm>
        </p:spPr>
        <p:txBody>
          <a:bodyPr>
            <a:noAutofit/>
          </a:bodyPr>
          <a:lstStyle/>
          <a:p>
            <a:r>
              <a:rPr lang="en-US" dirty="0"/>
              <a:t>Longitudinal Report for Multiple Students (cont.)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12" name="Group 11">
            <a:extLst>
              <a:ext uri="{FF2B5EF4-FFF2-40B4-BE49-F238E27FC236}">
                <a16:creationId xmlns:a16="http://schemas.microsoft.com/office/drawing/2014/main" id="{A71F7756-2BD0-4761-868E-4C58CA50E400}"/>
              </a:ext>
            </a:extLst>
          </p:cNvPr>
          <p:cNvGrpSpPr/>
          <p:nvPr/>
        </p:nvGrpSpPr>
        <p:grpSpPr>
          <a:xfrm>
            <a:off x="2494844" y="1464479"/>
            <a:ext cx="6836496" cy="3881186"/>
            <a:chOff x="2216063" y="1597087"/>
            <a:chExt cx="6836496" cy="3881186"/>
          </a:xfrm>
        </p:grpSpPr>
        <p:sp>
          <p:nvSpPr>
            <p:cNvPr id="17" name="Rectangle 16">
              <a:extLst>
                <a:ext uri="{FF2B5EF4-FFF2-40B4-BE49-F238E27FC236}">
                  <a16:creationId xmlns:a16="http://schemas.microsoft.com/office/drawing/2014/main" id="{62FF64D8-B267-4356-96BB-C6E383DAA20C}"/>
                </a:ext>
              </a:extLst>
            </p:cNvPr>
            <p:cNvSpPr/>
            <p:nvPr/>
          </p:nvSpPr>
          <p:spPr>
            <a:xfrm>
              <a:off x="2991929" y="5097272"/>
              <a:ext cx="4719187" cy="381001"/>
            </a:xfrm>
            <a:prstGeom prst="rect">
              <a:avLst/>
            </a:prstGeom>
            <a:no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Performance-Level Data</a:t>
              </a:r>
            </a:p>
          </p:txBody>
        </p:sp>
        <p:sp>
          <p:nvSpPr>
            <p:cNvPr id="18" name="Rectangle 17">
              <a:extLst>
                <a:ext uri="{FF2B5EF4-FFF2-40B4-BE49-F238E27FC236}">
                  <a16:creationId xmlns:a16="http://schemas.microsoft.com/office/drawing/2014/main" id="{DB9E9971-9515-4DE8-8F5C-17474DAC50B1}"/>
                </a:ext>
              </a:extLst>
            </p:cNvPr>
            <p:cNvSpPr/>
            <p:nvPr/>
          </p:nvSpPr>
          <p:spPr>
            <a:xfrm flipV="1">
              <a:off x="2216063" y="1856507"/>
              <a:ext cx="1557867" cy="1705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8D9A04-BFE1-4A53-B6B8-6F77CF43C4E7}"/>
                </a:ext>
              </a:extLst>
            </p:cNvPr>
            <p:cNvSpPr/>
            <p:nvPr/>
          </p:nvSpPr>
          <p:spPr>
            <a:xfrm>
              <a:off x="7762372" y="1597087"/>
              <a:ext cx="1290187" cy="185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5829943"/>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1488" y="1219199"/>
            <a:ext cx="3696202" cy="4492488"/>
          </a:xfrm>
        </p:spPr>
        <p:txBody>
          <a:bodyPr/>
          <a:lstStyle/>
          <a:p>
            <a:pPr marL="457200" indent="-457200">
              <a:buAutoNum type="arabicPeriod"/>
            </a:pPr>
            <a:r>
              <a:rPr lang="en-US" altLang="en-US" dirty="0"/>
              <a:t>More user-friendly</a:t>
            </a:r>
          </a:p>
          <a:p>
            <a:pPr marL="457200" indent="-457200">
              <a:buAutoNum type="arabicPeriod"/>
            </a:pPr>
            <a:r>
              <a:rPr lang="en-US" altLang="en-US" dirty="0"/>
              <a:t>Accurate</a:t>
            </a:r>
          </a:p>
          <a:p>
            <a:pPr marL="457200" indent="-457200">
              <a:buAutoNum type="arabicPeriod"/>
            </a:pPr>
            <a:r>
              <a:rPr lang="en-US" altLang="en-US" dirty="0"/>
              <a:t>Scalable—designed to handle lots of data and more features over time</a:t>
            </a:r>
          </a:p>
          <a:p>
            <a:pPr marL="457200" indent="-457200">
              <a:buAutoNum type="arabicPeriod"/>
            </a:pPr>
            <a:r>
              <a:rPr lang="en-US" altLang="en-US" dirty="0"/>
              <a:t>Accessible on different devices and by different user types</a:t>
            </a:r>
            <a:endParaRPr lang="en-US" altLang="en-US" i="1" dirty="0"/>
          </a:p>
        </p:txBody>
      </p:sp>
      <p:sp>
        <p:nvSpPr>
          <p:cNvPr id="3" name="Title 2"/>
          <p:cNvSpPr>
            <a:spLocks noGrp="1"/>
          </p:cNvSpPr>
          <p:nvPr>
            <p:ph type="title"/>
          </p:nvPr>
        </p:nvSpPr>
        <p:spPr>
          <a:xfrm>
            <a:off x="457200" y="91440"/>
            <a:ext cx="11201480" cy="548640"/>
          </a:xfrm>
        </p:spPr>
        <p:txBody>
          <a:bodyPr>
            <a:noAutofit/>
          </a:bodyPr>
          <a:lstStyle/>
          <a:p>
            <a:r>
              <a:rPr lang="en-US" dirty="0"/>
              <a:t>Purpose of the Centralized Reporting System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6" name="Group 5">
            <a:extLst>
              <a:ext uri="{FF2B5EF4-FFF2-40B4-BE49-F238E27FC236}">
                <a16:creationId xmlns:a16="http://schemas.microsoft.com/office/drawing/2014/main" id="{78C32A2A-8390-41EC-A47E-F130CF2FBBCE}"/>
              </a:ext>
            </a:extLst>
          </p:cNvPr>
          <p:cNvGrpSpPr/>
          <p:nvPr/>
        </p:nvGrpSpPr>
        <p:grpSpPr>
          <a:xfrm>
            <a:off x="4948768" y="1219199"/>
            <a:ext cx="6553200" cy="4295775"/>
            <a:chOff x="4948768" y="1219199"/>
            <a:chExt cx="6553200" cy="4295775"/>
          </a:xfrm>
        </p:grpSpPr>
        <p:pic>
          <p:nvPicPr>
            <p:cNvPr id="8" name="Picture 7">
              <a:extLst>
                <a:ext uri="{FF2B5EF4-FFF2-40B4-BE49-F238E27FC236}">
                  <a16:creationId xmlns:a16="http://schemas.microsoft.com/office/drawing/2014/main" id="{21CFF1BF-3F6B-4350-ACC1-2F8004977BFE}"/>
                </a:ext>
              </a:extLst>
            </p:cNvPr>
            <p:cNvPicPr>
              <a:picLocks noChangeAspect="1"/>
            </p:cNvPicPr>
            <p:nvPr/>
          </p:nvPicPr>
          <p:blipFill>
            <a:blip r:embed="rId3"/>
            <a:stretch>
              <a:fillRect/>
            </a:stretch>
          </p:blipFill>
          <p:spPr>
            <a:xfrm>
              <a:off x="4948768" y="1219199"/>
              <a:ext cx="6553200" cy="429577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8498B861-5A44-48BB-9D8F-C17958B61A6B}"/>
                </a:ext>
              </a:extLst>
            </p:cNvPr>
            <p:cNvSpPr/>
            <p:nvPr/>
          </p:nvSpPr>
          <p:spPr>
            <a:xfrm>
              <a:off x="4948768" y="1219199"/>
              <a:ext cx="294745" cy="314326"/>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280786194"/>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7910-838C-472D-9794-D7C708446E0E}"/>
              </a:ext>
            </a:extLst>
          </p:cNvPr>
          <p:cNvSpPr>
            <a:spLocks noGrp="1"/>
          </p:cNvSpPr>
          <p:nvPr>
            <p:ph type="title"/>
          </p:nvPr>
        </p:nvSpPr>
        <p:spPr>
          <a:xfrm>
            <a:off x="457200" y="91440"/>
            <a:ext cx="11016200" cy="548640"/>
          </a:xfrm>
        </p:spPr>
        <p:txBody>
          <a:bodyPr>
            <a:normAutofit/>
          </a:bodyPr>
          <a:lstStyle/>
          <a:p>
            <a:r>
              <a:rPr lang="en-US" dirty="0"/>
              <a:t>Longitudinal Report for an Individual Student</a:t>
            </a:r>
          </a:p>
        </p:txBody>
      </p:sp>
      <p:sp>
        <p:nvSpPr>
          <p:cNvPr id="3" name="Slide Number Placeholder 2">
            <a:extLst>
              <a:ext uri="{FF2B5EF4-FFF2-40B4-BE49-F238E27FC236}">
                <a16:creationId xmlns:a16="http://schemas.microsoft.com/office/drawing/2014/main" id="{47C72A22-838D-406C-A205-D1E516C2AACF}"/>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20</a:t>
            </a:fld>
            <a:endParaRPr lang="en-US" dirty="0">
              <a:solidFill>
                <a:srgbClr val="FFFFFF">
                  <a:lumMod val="75000"/>
                </a:srgbClr>
              </a:solidFill>
            </a:endParaRPr>
          </a:p>
        </p:txBody>
      </p:sp>
      <p:pic>
        <p:nvPicPr>
          <p:cNvPr id="4" name="Picture 3">
            <a:extLst>
              <a:ext uri="{FF2B5EF4-FFF2-40B4-BE49-F238E27FC236}">
                <a16:creationId xmlns:a16="http://schemas.microsoft.com/office/drawing/2014/main" id="{6330C88E-7FB8-42A7-963D-B6FAF65BF89F}"/>
              </a:ext>
            </a:extLst>
          </p:cNvPr>
          <p:cNvPicPr>
            <a:picLocks noChangeAspect="1"/>
          </p:cNvPicPr>
          <p:nvPr/>
        </p:nvPicPr>
        <p:blipFill rotWithShape="1">
          <a:blip r:embed="rId3"/>
          <a:srcRect r="5824" b="17689"/>
          <a:stretch/>
        </p:blipFill>
        <p:spPr>
          <a:xfrm>
            <a:off x="1676277" y="1333042"/>
            <a:ext cx="8558393" cy="4465422"/>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12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48E8-E5DA-440D-8151-56A16EF3E91D}"/>
              </a:ext>
            </a:extLst>
          </p:cNvPr>
          <p:cNvSpPr>
            <a:spLocks noGrp="1"/>
          </p:cNvSpPr>
          <p:nvPr>
            <p:ph type="title"/>
          </p:nvPr>
        </p:nvSpPr>
        <p:spPr>
          <a:xfrm>
            <a:off x="457200" y="91440"/>
            <a:ext cx="11694160" cy="548640"/>
          </a:xfrm>
        </p:spPr>
        <p:txBody>
          <a:bodyPr>
            <a:normAutofit/>
          </a:bodyPr>
          <a:lstStyle/>
          <a:p>
            <a:r>
              <a:rPr lang="en-US" dirty="0"/>
              <a:t>Longitudinal Report for an Individual Student (Continued)</a:t>
            </a:r>
          </a:p>
        </p:txBody>
      </p:sp>
      <p:sp>
        <p:nvSpPr>
          <p:cNvPr id="3" name="Slide Number Placeholder 2">
            <a:extLst>
              <a:ext uri="{FF2B5EF4-FFF2-40B4-BE49-F238E27FC236}">
                <a16:creationId xmlns:a16="http://schemas.microsoft.com/office/drawing/2014/main" id="{770BA5E8-815F-4097-9FB5-9362EBD143BC}"/>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21</a:t>
            </a:fld>
            <a:endParaRPr lang="en-US" dirty="0">
              <a:solidFill>
                <a:srgbClr val="FFFFFF">
                  <a:lumMod val="75000"/>
                </a:srgbClr>
              </a:solidFill>
            </a:endParaRPr>
          </a:p>
        </p:txBody>
      </p:sp>
      <p:pic>
        <p:nvPicPr>
          <p:cNvPr id="4" name="Picture 3">
            <a:extLst>
              <a:ext uri="{FF2B5EF4-FFF2-40B4-BE49-F238E27FC236}">
                <a16:creationId xmlns:a16="http://schemas.microsoft.com/office/drawing/2014/main" id="{2D856E54-47AE-4350-9F3F-9FD7044F819D}"/>
              </a:ext>
            </a:extLst>
          </p:cNvPr>
          <p:cNvPicPr>
            <a:picLocks noChangeAspect="1"/>
          </p:cNvPicPr>
          <p:nvPr/>
        </p:nvPicPr>
        <p:blipFill rotWithShape="1">
          <a:blip r:embed="rId3"/>
          <a:srcRect r="5824" b="17689"/>
          <a:stretch/>
        </p:blipFill>
        <p:spPr>
          <a:xfrm>
            <a:off x="720887" y="1410676"/>
            <a:ext cx="8377086" cy="4370824"/>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5" name="Arrow: Right 4">
            <a:extLst>
              <a:ext uri="{FF2B5EF4-FFF2-40B4-BE49-F238E27FC236}">
                <a16:creationId xmlns:a16="http://schemas.microsoft.com/office/drawing/2014/main" id="{1916D3D7-0446-4738-BB9D-33C7841E7FA5}"/>
              </a:ext>
            </a:extLst>
          </p:cNvPr>
          <p:cNvSpPr/>
          <p:nvPr/>
        </p:nvSpPr>
        <p:spPr>
          <a:xfrm rot="5400000">
            <a:off x="8410174" y="1222205"/>
            <a:ext cx="493768" cy="2023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6DDFCFFB-B119-4E43-8F5A-215574D3685C}"/>
              </a:ext>
            </a:extLst>
          </p:cNvPr>
          <p:cNvSpPr/>
          <p:nvPr/>
        </p:nvSpPr>
        <p:spPr>
          <a:xfrm>
            <a:off x="6402045" y="3261996"/>
            <a:ext cx="953097" cy="2005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297FCF71-10EC-4C48-8903-0F7BF8218375}"/>
              </a:ext>
            </a:extLst>
          </p:cNvPr>
          <p:cNvSpPr/>
          <p:nvPr/>
        </p:nvSpPr>
        <p:spPr>
          <a:xfrm rot="5400000">
            <a:off x="9385195" y="2146977"/>
            <a:ext cx="247965" cy="8224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TextBox 7">
            <a:extLst>
              <a:ext uri="{FF2B5EF4-FFF2-40B4-BE49-F238E27FC236}">
                <a16:creationId xmlns:a16="http://schemas.microsoft.com/office/drawing/2014/main" id="{093C9635-0548-4117-B667-2FE1292C97BE}"/>
              </a:ext>
            </a:extLst>
          </p:cNvPr>
          <p:cNvSpPr txBox="1"/>
          <p:nvPr/>
        </p:nvSpPr>
        <p:spPr>
          <a:xfrm>
            <a:off x="9920383" y="2373516"/>
            <a:ext cx="1550730" cy="369332"/>
          </a:xfrm>
          <a:prstGeom prst="rect">
            <a:avLst/>
          </a:prstGeom>
          <a:noFill/>
          <a:ln w="38100">
            <a:solidFill>
              <a:srgbClr val="043364"/>
            </a:solidFill>
          </a:ln>
        </p:spPr>
        <p:txBody>
          <a:bodyPr wrap="square" rtlCol="0">
            <a:spAutoFit/>
          </a:bodyPr>
          <a:lstStyle/>
          <a:p>
            <a:r>
              <a:rPr lang="en-US" b="1" dirty="0"/>
              <a:t>Filters Menu</a:t>
            </a:r>
          </a:p>
        </p:txBody>
      </p:sp>
    </p:spTree>
    <p:extLst>
      <p:ext uri="{BB962C8B-B14F-4D97-AF65-F5344CB8AC3E}">
        <p14:creationId xmlns:p14="http://schemas.microsoft.com/office/powerpoint/2010/main" val="218257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91440"/>
            <a:ext cx="11365724" cy="548640"/>
          </a:xfrm>
        </p:spPr>
        <p:txBody>
          <a:bodyPr>
            <a:noAutofit/>
          </a:bodyPr>
          <a:lstStyle/>
          <a:p>
            <a:r>
              <a:rPr lang="en-US" dirty="0">
                <a:ea typeface="ＭＳ Ｐゴシック" charset="-128"/>
              </a:rPr>
              <a:t>To Review: Types of Longitudinal Reports Available</a:t>
            </a:r>
          </a:p>
        </p:txBody>
      </p:sp>
      <p:sp>
        <p:nvSpPr>
          <p:cNvPr id="11" name="Slide Number Placeholder 3">
            <a:extLst>
              <a:ext uri="{FF2B5EF4-FFF2-40B4-BE49-F238E27FC236}">
                <a16:creationId xmlns:a16="http://schemas.microsoft.com/office/drawing/2014/main" id="{52F465AE-F41E-4E07-9F55-8C19B6DC8B34}"/>
              </a:ext>
            </a:extLst>
          </p:cNvPr>
          <p:cNvSpPr>
            <a:spLocks noGrp="1"/>
          </p:cNvSpPr>
          <p:nvPr>
            <p:ph type="sldNum" sz="quarter" idx="10"/>
          </p:nvPr>
        </p:nvSpPr>
        <p:spPr>
          <a:xfrm>
            <a:off x="11812435" y="6507316"/>
            <a:ext cx="70532"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aphicFrame>
        <p:nvGraphicFramePr>
          <p:cNvPr id="2" name="Diagram 1">
            <a:extLst>
              <a:ext uri="{FF2B5EF4-FFF2-40B4-BE49-F238E27FC236}">
                <a16:creationId xmlns:a16="http://schemas.microsoft.com/office/drawing/2014/main" id="{DA079309-6D42-4DFF-BD50-2D01AB36652E}"/>
              </a:ext>
            </a:extLst>
          </p:cNvPr>
          <p:cNvGraphicFramePr/>
          <p:nvPr>
            <p:extLst>
              <p:ext uri="{D42A27DB-BD31-4B8C-83A1-F6EECF244321}">
                <p14:modId xmlns:p14="http://schemas.microsoft.com/office/powerpoint/2010/main" val="3461423069"/>
              </p:ext>
            </p:extLst>
          </p:nvPr>
        </p:nvGraphicFramePr>
        <p:xfrm>
          <a:off x="584200" y="749300"/>
          <a:ext cx="11449036" cy="5389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Connector 2">
            <a:extLst>
              <a:ext uri="{FF2B5EF4-FFF2-40B4-BE49-F238E27FC236}">
                <a16:creationId xmlns:a16="http://schemas.microsoft.com/office/drawing/2014/main" id="{485BE2BB-F9EB-461A-82A0-1DB3492DE0EF}"/>
              </a:ext>
            </a:extLst>
          </p:cNvPr>
          <p:cNvSpPr/>
          <p:nvPr/>
        </p:nvSpPr>
        <p:spPr>
          <a:xfrm>
            <a:off x="3866919" y="3624550"/>
            <a:ext cx="137711" cy="121185"/>
          </a:xfrm>
          <a:prstGeom prst="flowChartConnector">
            <a:avLst/>
          </a:prstGeom>
          <a:solidFill>
            <a:schemeClr val="bg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986EB83B-AEB0-4532-A580-0E2C33276898}"/>
              </a:ext>
            </a:extLst>
          </p:cNvPr>
          <p:cNvSpPr/>
          <p:nvPr/>
        </p:nvSpPr>
        <p:spPr>
          <a:xfrm>
            <a:off x="2410856" y="3931186"/>
            <a:ext cx="137711" cy="121185"/>
          </a:xfrm>
          <a:prstGeom prst="flowChartConnector">
            <a:avLst/>
          </a:prstGeom>
          <a:solidFill>
            <a:schemeClr val="bg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B6306ECD-5287-4BBC-B04F-293120457315}"/>
              </a:ext>
            </a:extLst>
          </p:cNvPr>
          <p:cNvSpPr/>
          <p:nvPr/>
        </p:nvSpPr>
        <p:spPr>
          <a:xfrm>
            <a:off x="4996148" y="5345018"/>
            <a:ext cx="137711" cy="121185"/>
          </a:xfrm>
          <a:prstGeom prst="flowChartConnector">
            <a:avLst/>
          </a:prstGeom>
          <a:solidFill>
            <a:schemeClr val="bg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E5AE3ABF-F973-49CA-BB9E-C92060271D8A}"/>
              </a:ext>
            </a:extLst>
          </p:cNvPr>
          <p:cNvSpPr/>
          <p:nvPr/>
        </p:nvSpPr>
        <p:spPr>
          <a:xfrm>
            <a:off x="2860711" y="5042053"/>
            <a:ext cx="137711" cy="121185"/>
          </a:xfrm>
          <a:prstGeom prst="flowChartConnector">
            <a:avLst/>
          </a:prstGeom>
          <a:solidFill>
            <a:schemeClr val="bg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858383"/>
      </p:ext>
    </p:extLst>
  </p:cSld>
  <p:clrMapOvr>
    <a:masterClrMapping/>
  </p:clrMapOvr>
  <mc:AlternateContent xmlns:mc="http://schemas.openxmlformats.org/markup-compatibility/2006" xmlns:p14="http://schemas.microsoft.com/office/powerpoint/2010/main">
    <mc:Choice Requires="p14">
      <p:transition spd="slow" p14:dur="2000" advTm="56010"/>
    </mc:Choice>
    <mc:Fallback xmlns="">
      <p:transition spd="slow" advTm="5601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7FE69D1-BE30-4F26-8F21-DFBFE87EBE7E}"/>
              </a:ext>
            </a:extLst>
          </p:cNvPr>
          <p:cNvPicPr>
            <a:picLocks noChangeAspect="1"/>
          </p:cNvPicPr>
          <p:nvPr/>
        </p:nvPicPr>
        <p:blipFill>
          <a:blip r:embed="rId3"/>
          <a:stretch>
            <a:fillRect/>
          </a:stretch>
        </p:blipFill>
        <p:spPr>
          <a:xfrm>
            <a:off x="4469549" y="2025273"/>
            <a:ext cx="7622908" cy="2834962"/>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8BBA0C00-E065-44E6-A6CD-08D37DF552C9}"/>
              </a:ext>
            </a:extLst>
          </p:cNvPr>
          <p:cNvSpPr>
            <a:spLocks noGrp="1"/>
          </p:cNvSpPr>
          <p:nvPr>
            <p:ph type="title"/>
          </p:nvPr>
        </p:nvSpPr>
        <p:spPr>
          <a:xfrm>
            <a:off x="457200" y="91440"/>
            <a:ext cx="11016200" cy="548640"/>
          </a:xfrm>
        </p:spPr>
        <p:txBody>
          <a:bodyPr>
            <a:normAutofit/>
          </a:bodyPr>
          <a:lstStyle/>
          <a:p>
            <a:r>
              <a:rPr lang="en-US" dirty="0"/>
              <a:t>Ways to Use the Student Portfolio Report</a:t>
            </a:r>
          </a:p>
        </p:txBody>
      </p:sp>
      <p:sp>
        <p:nvSpPr>
          <p:cNvPr id="3" name="Slide Number Placeholder 2">
            <a:extLst>
              <a:ext uri="{FF2B5EF4-FFF2-40B4-BE49-F238E27FC236}">
                <a16:creationId xmlns:a16="http://schemas.microsoft.com/office/drawing/2014/main" id="{9D8BA45D-A2B9-4B12-BEB2-B9CA0FE3029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23</a:t>
            </a:fld>
            <a:endParaRPr lang="en-US" dirty="0">
              <a:solidFill>
                <a:srgbClr val="FFFFFF">
                  <a:lumMod val="75000"/>
                </a:srgbClr>
              </a:solidFill>
            </a:endParaRPr>
          </a:p>
        </p:txBody>
      </p:sp>
      <p:sp>
        <p:nvSpPr>
          <p:cNvPr id="9" name="Rectangle: Rounded Corners 8">
            <a:extLst>
              <a:ext uri="{FF2B5EF4-FFF2-40B4-BE49-F238E27FC236}">
                <a16:creationId xmlns:a16="http://schemas.microsoft.com/office/drawing/2014/main" id="{B65D9948-45B8-4C6C-9B03-8BEA2A71998E}"/>
              </a:ext>
            </a:extLst>
          </p:cNvPr>
          <p:cNvSpPr/>
          <p:nvPr/>
        </p:nvSpPr>
        <p:spPr>
          <a:xfrm>
            <a:off x="425844" y="1215450"/>
            <a:ext cx="3902749" cy="4655127"/>
          </a:xfrm>
          <a:prstGeom prst="roundRect">
            <a:avLst/>
          </a:prstGeom>
          <a:solidFill>
            <a:schemeClr val="bg1">
              <a:lumMod val="9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pPr>
            <a:r>
              <a:rPr lang="en-US" sz="1600" dirty="0">
                <a:solidFill>
                  <a:schemeClr val="tx1"/>
                </a:solidFill>
              </a:rPr>
              <a:t>View test results from current and previous school years using the school year filter</a:t>
            </a:r>
          </a:p>
          <a:p>
            <a:pPr marL="342900" lvl="0" indent="-342900">
              <a:buFont typeface="+mj-lt"/>
              <a:buAutoNum type="arabicPeriod"/>
            </a:pPr>
            <a:endParaRPr lang="en-US" sz="1600" dirty="0">
              <a:solidFill>
                <a:schemeClr val="tx1"/>
              </a:solidFill>
            </a:endParaRPr>
          </a:p>
          <a:p>
            <a:pPr marL="342900" lvl="0" indent="-342900">
              <a:buFont typeface="+mj-lt"/>
              <a:buAutoNum type="arabicPeriod"/>
            </a:pPr>
            <a:r>
              <a:rPr lang="en-US" sz="1600" dirty="0">
                <a:solidFill>
                  <a:schemeClr val="tx1"/>
                </a:solidFill>
              </a:rPr>
              <a:t>Compare a student’s results with state-, complex area-, complex-, school-, and teacher-level data</a:t>
            </a:r>
          </a:p>
          <a:p>
            <a:pPr marL="342900" lvl="0" indent="-342900">
              <a:buFont typeface="+mj-lt"/>
              <a:buAutoNum type="arabicPeriod"/>
            </a:pPr>
            <a:endParaRPr lang="en-US" sz="1600" dirty="0">
              <a:solidFill>
                <a:schemeClr val="tx1"/>
              </a:solidFill>
            </a:endParaRPr>
          </a:p>
          <a:p>
            <a:pPr marL="342900" lvl="0" indent="-342900">
              <a:buFont typeface="+mj-lt"/>
              <a:buAutoNum type="arabicPeriod"/>
            </a:pPr>
            <a:r>
              <a:rPr lang="en-US" sz="1600" dirty="0">
                <a:solidFill>
                  <a:schemeClr val="tx1"/>
                </a:solidFill>
              </a:rPr>
              <a:t>Sort results to see the most recent test scores</a:t>
            </a:r>
          </a:p>
          <a:p>
            <a:pPr marL="342900" lvl="0" indent="-342900">
              <a:buFont typeface="+mj-lt"/>
              <a:buAutoNum type="arabicPeriod"/>
            </a:pPr>
            <a:endParaRPr lang="en-US" sz="1600" dirty="0">
              <a:solidFill>
                <a:schemeClr val="tx1"/>
              </a:solidFill>
            </a:endParaRPr>
          </a:p>
          <a:p>
            <a:pPr marL="342900" lvl="0" indent="-342900">
              <a:buFont typeface="+mj-lt"/>
              <a:buAutoNum type="arabicPeriod"/>
            </a:pPr>
            <a:r>
              <a:rPr lang="en-US" sz="1600" dirty="0">
                <a:solidFill>
                  <a:schemeClr val="tx1"/>
                </a:solidFill>
              </a:rPr>
              <a:t>Generate and print an ISR or a Student Data File</a:t>
            </a:r>
          </a:p>
          <a:p>
            <a:pPr marL="342900" lvl="0" indent="-342900">
              <a:buFont typeface="+mj-lt"/>
              <a:buAutoNum type="arabicPeriod"/>
            </a:pPr>
            <a:endParaRPr lang="en-US" sz="1600" dirty="0">
              <a:solidFill>
                <a:schemeClr val="tx1"/>
              </a:solidFill>
            </a:endParaRPr>
          </a:p>
          <a:p>
            <a:pPr marL="342900" lvl="0" indent="-342900">
              <a:buFont typeface="+mj-lt"/>
              <a:buAutoNum type="arabicPeriod"/>
            </a:pPr>
            <a:r>
              <a:rPr lang="en-US" sz="1600" dirty="0">
                <a:solidFill>
                  <a:schemeClr val="tx1"/>
                </a:solidFill>
              </a:rPr>
              <a:t>Access specific test data and individual student item responses directly from the report</a:t>
            </a:r>
          </a:p>
        </p:txBody>
      </p:sp>
      <p:sp>
        <p:nvSpPr>
          <p:cNvPr id="11" name="Flowchart: Connector 10">
            <a:extLst>
              <a:ext uri="{FF2B5EF4-FFF2-40B4-BE49-F238E27FC236}">
                <a16:creationId xmlns:a16="http://schemas.microsoft.com/office/drawing/2014/main" id="{608D8F04-EB07-41C0-9D83-75B7F794C922}"/>
              </a:ext>
            </a:extLst>
          </p:cNvPr>
          <p:cNvSpPr/>
          <p:nvPr/>
        </p:nvSpPr>
        <p:spPr>
          <a:xfrm>
            <a:off x="4726724" y="2432546"/>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2" name="Flowchart: Connector 11">
            <a:extLst>
              <a:ext uri="{FF2B5EF4-FFF2-40B4-BE49-F238E27FC236}">
                <a16:creationId xmlns:a16="http://schemas.microsoft.com/office/drawing/2014/main" id="{43332434-EC3F-4703-99B3-6E951429783F}"/>
              </a:ext>
            </a:extLst>
          </p:cNvPr>
          <p:cNvSpPr/>
          <p:nvPr/>
        </p:nvSpPr>
        <p:spPr>
          <a:xfrm>
            <a:off x="6979907" y="3429000"/>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3" name="Flowchart: Connector 12">
            <a:extLst>
              <a:ext uri="{FF2B5EF4-FFF2-40B4-BE49-F238E27FC236}">
                <a16:creationId xmlns:a16="http://schemas.microsoft.com/office/drawing/2014/main" id="{08AFA44D-5823-4BCC-B8E4-DC47ABB551D1}"/>
              </a:ext>
            </a:extLst>
          </p:cNvPr>
          <p:cNvSpPr/>
          <p:nvPr/>
        </p:nvSpPr>
        <p:spPr>
          <a:xfrm>
            <a:off x="11848981" y="2730001"/>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4" name="Flowchart: Connector 13">
            <a:extLst>
              <a:ext uri="{FF2B5EF4-FFF2-40B4-BE49-F238E27FC236}">
                <a16:creationId xmlns:a16="http://schemas.microsoft.com/office/drawing/2014/main" id="{C347348B-E781-47AC-BF9C-81AE5C212DA9}"/>
              </a:ext>
            </a:extLst>
          </p:cNvPr>
          <p:cNvSpPr/>
          <p:nvPr/>
        </p:nvSpPr>
        <p:spPr>
          <a:xfrm>
            <a:off x="11222775" y="2219725"/>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15" name="Flowchart: Connector 14">
            <a:extLst>
              <a:ext uri="{FF2B5EF4-FFF2-40B4-BE49-F238E27FC236}">
                <a16:creationId xmlns:a16="http://schemas.microsoft.com/office/drawing/2014/main" id="{46ACB9ED-8D21-4FBA-AF22-67890F427416}"/>
              </a:ext>
            </a:extLst>
          </p:cNvPr>
          <p:cNvSpPr/>
          <p:nvPr/>
        </p:nvSpPr>
        <p:spPr>
          <a:xfrm>
            <a:off x="4469549" y="4305605"/>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Tree>
    <p:extLst>
      <p:ext uri="{BB962C8B-B14F-4D97-AF65-F5344CB8AC3E}">
        <p14:creationId xmlns:p14="http://schemas.microsoft.com/office/powerpoint/2010/main" val="1545048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010C2-0F41-47DB-A93F-12421106DDFD}"/>
              </a:ext>
            </a:extLst>
          </p:cNvPr>
          <p:cNvPicPr>
            <a:picLocks noChangeAspect="1"/>
          </p:cNvPicPr>
          <p:nvPr/>
        </p:nvPicPr>
        <p:blipFill>
          <a:blip r:embed="rId3"/>
          <a:stretch>
            <a:fillRect/>
          </a:stretch>
        </p:blipFill>
        <p:spPr>
          <a:xfrm>
            <a:off x="233569" y="1320160"/>
            <a:ext cx="11724861" cy="4008868"/>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7B1EF8A7-8D06-4F5E-9B77-A9B98144BCC5}"/>
              </a:ext>
            </a:extLst>
          </p:cNvPr>
          <p:cNvSpPr>
            <a:spLocks noGrp="1"/>
          </p:cNvSpPr>
          <p:nvPr>
            <p:ph type="title"/>
          </p:nvPr>
        </p:nvSpPr>
        <p:spPr>
          <a:xfrm>
            <a:off x="457200" y="91440"/>
            <a:ext cx="11016200" cy="548640"/>
          </a:xfrm>
        </p:spPr>
        <p:txBody>
          <a:bodyPr>
            <a:normAutofit/>
          </a:bodyPr>
          <a:lstStyle/>
          <a:p>
            <a:r>
              <a:rPr lang="en-US" dirty="0"/>
              <a:t>Student Portfolio—Analysis By Sorting/Comparing</a:t>
            </a:r>
          </a:p>
        </p:txBody>
      </p:sp>
      <p:sp>
        <p:nvSpPr>
          <p:cNvPr id="3" name="Slide Number Placeholder 2">
            <a:extLst>
              <a:ext uri="{FF2B5EF4-FFF2-40B4-BE49-F238E27FC236}">
                <a16:creationId xmlns:a16="http://schemas.microsoft.com/office/drawing/2014/main" id="{21475862-F9AE-42B8-BED5-6BBD366CCDF3}"/>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24</a:t>
            </a:fld>
            <a:endParaRPr lang="en-US" dirty="0">
              <a:solidFill>
                <a:srgbClr val="FFFFFF">
                  <a:lumMod val="75000"/>
                </a:srgbClr>
              </a:solidFill>
            </a:endParaRPr>
          </a:p>
        </p:txBody>
      </p:sp>
      <p:grpSp>
        <p:nvGrpSpPr>
          <p:cNvPr id="5" name="Group 4">
            <a:extLst>
              <a:ext uri="{FF2B5EF4-FFF2-40B4-BE49-F238E27FC236}">
                <a16:creationId xmlns:a16="http://schemas.microsoft.com/office/drawing/2014/main" id="{661296BF-FD63-43F0-9DBB-FD87A83135F2}"/>
              </a:ext>
            </a:extLst>
          </p:cNvPr>
          <p:cNvGrpSpPr/>
          <p:nvPr/>
        </p:nvGrpSpPr>
        <p:grpSpPr>
          <a:xfrm>
            <a:off x="685025" y="2117035"/>
            <a:ext cx="11119395" cy="2693505"/>
            <a:chOff x="694550" y="2107510"/>
            <a:chExt cx="11119395" cy="2693505"/>
          </a:xfrm>
        </p:grpSpPr>
        <p:sp>
          <p:nvSpPr>
            <p:cNvPr id="10" name="Rectangle 9">
              <a:extLst>
                <a:ext uri="{FF2B5EF4-FFF2-40B4-BE49-F238E27FC236}">
                  <a16:creationId xmlns:a16="http://schemas.microsoft.com/office/drawing/2014/main" id="{7AE67E9E-A13B-476C-8035-D8F35E521BDE}"/>
                </a:ext>
              </a:extLst>
            </p:cNvPr>
            <p:cNvSpPr/>
            <p:nvPr/>
          </p:nvSpPr>
          <p:spPr>
            <a:xfrm>
              <a:off x="694550" y="2723736"/>
              <a:ext cx="3315057" cy="17592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DE4ED2E-CB18-4778-9723-AC320CA560BF}"/>
                </a:ext>
              </a:extLst>
            </p:cNvPr>
            <p:cNvSpPr/>
            <p:nvPr/>
          </p:nvSpPr>
          <p:spPr>
            <a:xfrm>
              <a:off x="7334664" y="2107510"/>
              <a:ext cx="1171161" cy="2693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24D3CBE-C793-486F-89F6-4BB594E1CB73}"/>
                </a:ext>
              </a:extLst>
            </p:cNvPr>
            <p:cNvSpPr/>
            <p:nvPr/>
          </p:nvSpPr>
          <p:spPr>
            <a:xfrm>
              <a:off x="10720748" y="2107511"/>
              <a:ext cx="1093197" cy="2693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Bent-Up 14">
              <a:extLst>
                <a:ext uri="{FF2B5EF4-FFF2-40B4-BE49-F238E27FC236}">
                  <a16:creationId xmlns:a16="http://schemas.microsoft.com/office/drawing/2014/main" id="{F7E0B6D7-5558-467F-A6DA-6CA159D7E631}"/>
                </a:ext>
              </a:extLst>
            </p:cNvPr>
            <p:cNvSpPr/>
            <p:nvPr/>
          </p:nvSpPr>
          <p:spPr>
            <a:xfrm rot="10800000">
              <a:off x="3456150" y="2451325"/>
              <a:ext cx="332729" cy="19323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Flowchart: Connector 15">
            <a:extLst>
              <a:ext uri="{FF2B5EF4-FFF2-40B4-BE49-F238E27FC236}">
                <a16:creationId xmlns:a16="http://schemas.microsoft.com/office/drawing/2014/main" id="{56B07261-D7AF-4651-9A6D-19768DF25547}"/>
              </a:ext>
            </a:extLst>
          </p:cNvPr>
          <p:cNvSpPr/>
          <p:nvPr/>
        </p:nvSpPr>
        <p:spPr>
          <a:xfrm>
            <a:off x="7755613" y="1753851"/>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7" name="Flowchart: Connector 16">
            <a:extLst>
              <a:ext uri="{FF2B5EF4-FFF2-40B4-BE49-F238E27FC236}">
                <a16:creationId xmlns:a16="http://schemas.microsoft.com/office/drawing/2014/main" id="{9E158845-C4E3-4C8C-AF31-286403B2CDBA}"/>
              </a:ext>
            </a:extLst>
          </p:cNvPr>
          <p:cNvSpPr/>
          <p:nvPr/>
        </p:nvSpPr>
        <p:spPr>
          <a:xfrm>
            <a:off x="10711223" y="1753851"/>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8" name="Flowchart: Connector 17">
            <a:extLst>
              <a:ext uri="{FF2B5EF4-FFF2-40B4-BE49-F238E27FC236}">
                <a16:creationId xmlns:a16="http://schemas.microsoft.com/office/drawing/2014/main" id="{560FC52C-19B2-4379-A17F-A5CBAFBD4F8D}"/>
              </a:ext>
            </a:extLst>
          </p:cNvPr>
          <p:cNvSpPr/>
          <p:nvPr/>
        </p:nvSpPr>
        <p:spPr>
          <a:xfrm>
            <a:off x="278115" y="3464146"/>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Tree>
    <p:extLst>
      <p:ext uri="{BB962C8B-B14F-4D97-AF65-F5344CB8AC3E}">
        <p14:creationId xmlns:p14="http://schemas.microsoft.com/office/powerpoint/2010/main" val="224367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B74A-61AA-4B56-9EF2-146A17A2C342}"/>
              </a:ext>
            </a:extLst>
          </p:cNvPr>
          <p:cNvSpPr>
            <a:spLocks noGrp="1"/>
          </p:cNvSpPr>
          <p:nvPr>
            <p:ph type="title"/>
          </p:nvPr>
        </p:nvSpPr>
        <p:spPr>
          <a:xfrm>
            <a:off x="457200" y="91440"/>
            <a:ext cx="11016200" cy="548640"/>
          </a:xfrm>
        </p:spPr>
        <p:txBody>
          <a:bodyPr>
            <a:normAutofit/>
          </a:bodyPr>
          <a:lstStyle/>
          <a:p>
            <a:r>
              <a:rPr lang="en-US" dirty="0"/>
              <a:t>Filter Assessments by School Year</a:t>
            </a:r>
          </a:p>
        </p:txBody>
      </p:sp>
      <p:sp>
        <p:nvSpPr>
          <p:cNvPr id="3" name="Slide Number Placeholder 2">
            <a:extLst>
              <a:ext uri="{FF2B5EF4-FFF2-40B4-BE49-F238E27FC236}">
                <a16:creationId xmlns:a16="http://schemas.microsoft.com/office/drawing/2014/main" id="{2B449B10-CE3F-4275-A8AC-16C84CB24BD9}"/>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25</a:t>
            </a:fld>
            <a:endParaRPr lang="en-US" dirty="0">
              <a:solidFill>
                <a:srgbClr val="FFFFFF">
                  <a:lumMod val="75000"/>
                </a:srgbClr>
              </a:solidFill>
            </a:endParaRPr>
          </a:p>
        </p:txBody>
      </p:sp>
      <p:grpSp>
        <p:nvGrpSpPr>
          <p:cNvPr id="4" name="Group 3">
            <a:extLst>
              <a:ext uri="{FF2B5EF4-FFF2-40B4-BE49-F238E27FC236}">
                <a16:creationId xmlns:a16="http://schemas.microsoft.com/office/drawing/2014/main" id="{B7A700B7-078F-422A-AF43-B5CD676BDCD9}"/>
              </a:ext>
            </a:extLst>
          </p:cNvPr>
          <p:cNvGrpSpPr/>
          <p:nvPr/>
        </p:nvGrpSpPr>
        <p:grpSpPr>
          <a:xfrm>
            <a:off x="2116449" y="1252330"/>
            <a:ext cx="7697701" cy="4353339"/>
            <a:chOff x="1807808" y="1252330"/>
            <a:chExt cx="7697701" cy="4353339"/>
          </a:xfrm>
        </p:grpSpPr>
        <p:pic>
          <p:nvPicPr>
            <p:cNvPr id="10" name="Picture 9">
              <a:extLst>
                <a:ext uri="{FF2B5EF4-FFF2-40B4-BE49-F238E27FC236}">
                  <a16:creationId xmlns:a16="http://schemas.microsoft.com/office/drawing/2014/main" id="{858ECFD6-9B3C-4782-B5AD-624B852D1872}"/>
                </a:ext>
              </a:extLst>
            </p:cNvPr>
            <p:cNvPicPr>
              <a:picLocks noChangeAspect="1"/>
            </p:cNvPicPr>
            <p:nvPr/>
          </p:nvPicPr>
          <p:blipFill>
            <a:blip r:embed="rId3"/>
            <a:stretch>
              <a:fillRect/>
            </a:stretch>
          </p:blipFill>
          <p:spPr>
            <a:xfrm>
              <a:off x="1807808" y="1252330"/>
              <a:ext cx="7697701" cy="4353339"/>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grpSp>
          <p:nvGrpSpPr>
            <p:cNvPr id="5" name="Group 4">
              <a:extLst>
                <a:ext uri="{FF2B5EF4-FFF2-40B4-BE49-F238E27FC236}">
                  <a16:creationId xmlns:a16="http://schemas.microsoft.com/office/drawing/2014/main" id="{44EC94D7-EC57-46E3-8890-42074EEE4FEA}"/>
                </a:ext>
              </a:extLst>
            </p:cNvPr>
            <p:cNvGrpSpPr/>
            <p:nvPr/>
          </p:nvGrpSpPr>
          <p:grpSpPr>
            <a:xfrm>
              <a:off x="2043616" y="2168736"/>
              <a:ext cx="1278980" cy="3436933"/>
              <a:chOff x="217827" y="1821100"/>
              <a:chExt cx="1342987" cy="3729556"/>
            </a:xfrm>
          </p:grpSpPr>
          <p:sp>
            <p:nvSpPr>
              <p:cNvPr id="8" name="Arrow: Right 7">
                <a:extLst>
                  <a:ext uri="{FF2B5EF4-FFF2-40B4-BE49-F238E27FC236}">
                    <a16:creationId xmlns:a16="http://schemas.microsoft.com/office/drawing/2014/main" id="{43210E0B-14AA-47C8-BA8D-A0B9130A3F2D}"/>
                  </a:ext>
                </a:extLst>
              </p:cNvPr>
              <p:cNvSpPr/>
              <p:nvPr/>
            </p:nvSpPr>
            <p:spPr>
              <a:xfrm rot="10800000">
                <a:off x="1327858" y="1821100"/>
                <a:ext cx="232956" cy="1716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F5C86C3-6254-40E9-9E94-569BB29A328B}"/>
                  </a:ext>
                </a:extLst>
              </p:cNvPr>
              <p:cNvSpPr/>
              <p:nvPr/>
            </p:nvSpPr>
            <p:spPr>
              <a:xfrm>
                <a:off x="217827" y="5112726"/>
                <a:ext cx="833941" cy="4379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276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AFA4D6-D4C5-4157-B60A-782C7D4B3318}"/>
              </a:ext>
            </a:extLst>
          </p:cNvPr>
          <p:cNvPicPr>
            <a:picLocks noChangeAspect="1"/>
          </p:cNvPicPr>
          <p:nvPr/>
        </p:nvPicPr>
        <p:blipFill>
          <a:blip r:embed="rId3"/>
          <a:stretch>
            <a:fillRect/>
          </a:stretch>
        </p:blipFill>
        <p:spPr>
          <a:xfrm>
            <a:off x="2552700" y="1181100"/>
            <a:ext cx="7086600" cy="449580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9101B5D2-A3E2-406E-9E80-7709BDF7F3A6}"/>
              </a:ext>
            </a:extLst>
          </p:cNvPr>
          <p:cNvSpPr>
            <a:spLocks noGrp="1"/>
          </p:cNvSpPr>
          <p:nvPr>
            <p:ph type="title"/>
          </p:nvPr>
        </p:nvSpPr>
        <p:spPr>
          <a:xfrm>
            <a:off x="457200" y="91440"/>
            <a:ext cx="11016200" cy="548640"/>
          </a:xfrm>
        </p:spPr>
        <p:txBody>
          <a:bodyPr>
            <a:normAutofit/>
          </a:bodyPr>
          <a:lstStyle/>
          <a:p>
            <a:r>
              <a:rPr lang="en-US" dirty="0"/>
              <a:t>My Settings—Teacher Options</a:t>
            </a:r>
          </a:p>
        </p:txBody>
      </p:sp>
      <p:sp>
        <p:nvSpPr>
          <p:cNvPr id="3" name="Slide Number Placeholder 2">
            <a:extLst>
              <a:ext uri="{FF2B5EF4-FFF2-40B4-BE49-F238E27FC236}">
                <a16:creationId xmlns:a16="http://schemas.microsoft.com/office/drawing/2014/main" id="{80B2FFAB-81F6-47E1-B00D-57A65B5E45DF}"/>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26</a:t>
            </a:fld>
            <a:endParaRPr lang="en-US" dirty="0">
              <a:solidFill>
                <a:srgbClr val="FFFFFF">
                  <a:lumMod val="75000"/>
                </a:srgbClr>
              </a:solidFill>
            </a:endParaRPr>
          </a:p>
        </p:txBody>
      </p:sp>
      <p:pic>
        <p:nvPicPr>
          <p:cNvPr id="8" name="Picture 7">
            <a:extLst>
              <a:ext uri="{FF2B5EF4-FFF2-40B4-BE49-F238E27FC236}">
                <a16:creationId xmlns:a16="http://schemas.microsoft.com/office/drawing/2014/main" id="{FD2DB94B-519B-4990-85DC-144B6AFC3557}"/>
              </a:ext>
            </a:extLst>
          </p:cNvPr>
          <p:cNvPicPr>
            <a:picLocks noChangeAspect="1"/>
          </p:cNvPicPr>
          <p:nvPr/>
        </p:nvPicPr>
        <p:blipFill>
          <a:blip r:embed="rId4"/>
          <a:stretch>
            <a:fillRect/>
          </a:stretch>
        </p:blipFill>
        <p:spPr>
          <a:xfrm>
            <a:off x="7797184" y="1500672"/>
            <a:ext cx="1819275" cy="1666875"/>
          </a:xfrm>
          <a:prstGeom prst="rect">
            <a:avLst/>
          </a:prstGeom>
        </p:spPr>
      </p:pic>
      <p:grpSp>
        <p:nvGrpSpPr>
          <p:cNvPr id="6" name="Group 5">
            <a:extLst>
              <a:ext uri="{FF2B5EF4-FFF2-40B4-BE49-F238E27FC236}">
                <a16:creationId xmlns:a16="http://schemas.microsoft.com/office/drawing/2014/main" id="{6A3035B8-F4E5-481E-B811-566BB61D123D}"/>
              </a:ext>
            </a:extLst>
          </p:cNvPr>
          <p:cNvGrpSpPr/>
          <p:nvPr/>
        </p:nvGrpSpPr>
        <p:grpSpPr>
          <a:xfrm>
            <a:off x="6953151" y="682901"/>
            <a:ext cx="1922939" cy="2014585"/>
            <a:chOff x="5278776" y="-381808"/>
            <a:chExt cx="1922939" cy="2014585"/>
          </a:xfrm>
        </p:grpSpPr>
        <p:sp>
          <p:nvSpPr>
            <p:cNvPr id="13" name="Arrow: Right 12">
              <a:extLst>
                <a:ext uri="{FF2B5EF4-FFF2-40B4-BE49-F238E27FC236}">
                  <a16:creationId xmlns:a16="http://schemas.microsoft.com/office/drawing/2014/main" id="{382A698B-B1A2-4745-89E5-FB5EEA3EC3B8}"/>
                </a:ext>
              </a:extLst>
            </p:cNvPr>
            <p:cNvSpPr/>
            <p:nvPr/>
          </p:nvSpPr>
          <p:spPr>
            <a:xfrm rot="5400000">
              <a:off x="6742997" y="-261628"/>
              <a:ext cx="578897" cy="3385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3F07D453-2C56-465C-80AD-0B8981EF91A5}"/>
                </a:ext>
              </a:extLst>
            </p:cNvPr>
            <p:cNvSpPr/>
            <p:nvPr/>
          </p:nvSpPr>
          <p:spPr>
            <a:xfrm>
              <a:off x="5278776" y="1377132"/>
              <a:ext cx="712595" cy="2556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F5507A56-986F-433B-87F5-44E852C6F611}"/>
              </a:ext>
            </a:extLst>
          </p:cNvPr>
          <p:cNvSpPr/>
          <p:nvPr/>
        </p:nvSpPr>
        <p:spPr>
          <a:xfrm>
            <a:off x="2552700" y="1181100"/>
            <a:ext cx="294745" cy="314326"/>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9643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9AB8DA-59BF-4E6C-8441-5E483774A654}"/>
              </a:ext>
            </a:extLst>
          </p:cNvPr>
          <p:cNvPicPr>
            <a:picLocks noChangeAspect="1"/>
          </p:cNvPicPr>
          <p:nvPr/>
        </p:nvPicPr>
        <p:blipFill>
          <a:blip r:embed="rId3"/>
          <a:stretch>
            <a:fillRect/>
          </a:stretch>
        </p:blipFill>
        <p:spPr>
          <a:xfrm>
            <a:off x="3999271" y="1359988"/>
            <a:ext cx="4333119" cy="4247597"/>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BB99923F-039D-4DE7-AC6C-EF890A20FF06}"/>
              </a:ext>
            </a:extLst>
          </p:cNvPr>
          <p:cNvSpPr>
            <a:spLocks noGrp="1"/>
          </p:cNvSpPr>
          <p:nvPr>
            <p:ph type="title"/>
          </p:nvPr>
        </p:nvSpPr>
        <p:spPr>
          <a:xfrm>
            <a:off x="457200" y="91440"/>
            <a:ext cx="11016200" cy="548640"/>
          </a:xfrm>
        </p:spPr>
        <p:txBody>
          <a:bodyPr>
            <a:normAutofit/>
          </a:bodyPr>
          <a:lstStyle/>
          <a:p>
            <a:r>
              <a:rPr lang="en-US" dirty="0"/>
              <a:t>Options From My Settings—Select Tests to Include </a:t>
            </a:r>
          </a:p>
        </p:txBody>
      </p:sp>
      <p:sp>
        <p:nvSpPr>
          <p:cNvPr id="3" name="Slide Number Placeholder 2">
            <a:extLst>
              <a:ext uri="{FF2B5EF4-FFF2-40B4-BE49-F238E27FC236}">
                <a16:creationId xmlns:a16="http://schemas.microsoft.com/office/drawing/2014/main" id="{91575CFF-780E-49DF-96EC-342FFFBA1F70}"/>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27</a:t>
            </a:fld>
            <a:endParaRPr lang="en-US" dirty="0">
              <a:solidFill>
                <a:srgbClr val="FFFFFF">
                  <a:lumMod val="75000"/>
                </a:srgbClr>
              </a:solidFill>
            </a:endParaRPr>
          </a:p>
        </p:txBody>
      </p:sp>
      <p:sp>
        <p:nvSpPr>
          <p:cNvPr id="4" name="Arrow: Left 3">
            <a:extLst>
              <a:ext uri="{FF2B5EF4-FFF2-40B4-BE49-F238E27FC236}">
                <a16:creationId xmlns:a16="http://schemas.microsoft.com/office/drawing/2014/main" id="{650C439D-F646-43D9-8CCA-D79B23D6BBB9}"/>
              </a:ext>
            </a:extLst>
          </p:cNvPr>
          <p:cNvSpPr/>
          <p:nvPr/>
        </p:nvSpPr>
        <p:spPr>
          <a:xfrm>
            <a:off x="8471971" y="1359988"/>
            <a:ext cx="1145754" cy="25949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56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B0F3-B976-44B0-85BF-499B9D481E4A}"/>
              </a:ext>
            </a:extLst>
          </p:cNvPr>
          <p:cNvSpPr>
            <a:spLocks noGrp="1"/>
          </p:cNvSpPr>
          <p:nvPr>
            <p:ph type="title"/>
          </p:nvPr>
        </p:nvSpPr>
        <p:spPr>
          <a:xfrm>
            <a:off x="457200" y="91440"/>
            <a:ext cx="12192000" cy="548640"/>
          </a:xfrm>
        </p:spPr>
        <p:txBody>
          <a:bodyPr>
            <a:normAutofit/>
          </a:bodyPr>
          <a:lstStyle/>
          <a:p>
            <a:r>
              <a:rPr lang="en-US" dirty="0"/>
              <a:t>Options From My Settings—Change Reporting Time Period</a:t>
            </a:r>
          </a:p>
        </p:txBody>
      </p:sp>
      <p:sp>
        <p:nvSpPr>
          <p:cNvPr id="3" name="Slide Number Placeholder 2">
            <a:extLst>
              <a:ext uri="{FF2B5EF4-FFF2-40B4-BE49-F238E27FC236}">
                <a16:creationId xmlns:a16="http://schemas.microsoft.com/office/drawing/2014/main" id="{175280D6-2AD5-4703-8F0D-76C4086807B4}"/>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28</a:t>
            </a:fld>
            <a:endParaRPr lang="en-US" dirty="0">
              <a:solidFill>
                <a:srgbClr val="FFFFFF">
                  <a:lumMod val="75000"/>
                </a:srgbClr>
              </a:solidFill>
            </a:endParaRPr>
          </a:p>
        </p:txBody>
      </p:sp>
      <p:grpSp>
        <p:nvGrpSpPr>
          <p:cNvPr id="4" name="Group 3">
            <a:extLst>
              <a:ext uri="{FF2B5EF4-FFF2-40B4-BE49-F238E27FC236}">
                <a16:creationId xmlns:a16="http://schemas.microsoft.com/office/drawing/2014/main" id="{5FE1B1F0-C6F0-489C-A054-ED5813A22328}"/>
              </a:ext>
            </a:extLst>
          </p:cNvPr>
          <p:cNvGrpSpPr/>
          <p:nvPr/>
        </p:nvGrpSpPr>
        <p:grpSpPr>
          <a:xfrm>
            <a:off x="2776251" y="1209185"/>
            <a:ext cx="6687238" cy="3869591"/>
            <a:chOff x="4562200" y="1209186"/>
            <a:chExt cx="3776172" cy="1947962"/>
          </a:xfrm>
        </p:grpSpPr>
        <p:pic>
          <p:nvPicPr>
            <p:cNvPr id="5" name="Picture 4">
              <a:extLst>
                <a:ext uri="{FF2B5EF4-FFF2-40B4-BE49-F238E27FC236}">
                  <a16:creationId xmlns:a16="http://schemas.microsoft.com/office/drawing/2014/main" id="{2FE177A5-E94B-4A80-ADB5-9C1485C5CB93}"/>
                </a:ext>
              </a:extLst>
            </p:cNvPr>
            <p:cNvPicPr>
              <a:picLocks noChangeAspect="1"/>
            </p:cNvPicPr>
            <p:nvPr/>
          </p:nvPicPr>
          <p:blipFill>
            <a:blip r:embed="rId3"/>
            <a:stretch>
              <a:fillRect/>
            </a:stretch>
          </p:blipFill>
          <p:spPr>
            <a:xfrm>
              <a:off x="4562200" y="1209186"/>
              <a:ext cx="3776172" cy="1947962"/>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6" name="Arrow: Right 5">
              <a:extLst>
                <a:ext uri="{FF2B5EF4-FFF2-40B4-BE49-F238E27FC236}">
                  <a16:creationId xmlns:a16="http://schemas.microsoft.com/office/drawing/2014/main" id="{EADBE3D7-3E62-481C-BAB0-CB4052747751}"/>
                </a:ext>
              </a:extLst>
            </p:cNvPr>
            <p:cNvSpPr/>
            <p:nvPr/>
          </p:nvSpPr>
          <p:spPr>
            <a:xfrm>
              <a:off x="4670002" y="2818487"/>
              <a:ext cx="705169" cy="186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69753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8F60-BCC3-4CAB-908A-DB747EEBB1F7}"/>
              </a:ext>
            </a:extLst>
          </p:cNvPr>
          <p:cNvSpPr>
            <a:spLocks noGrp="1"/>
          </p:cNvSpPr>
          <p:nvPr>
            <p:ph type="title"/>
          </p:nvPr>
        </p:nvSpPr>
        <p:spPr>
          <a:xfrm>
            <a:off x="457200" y="91440"/>
            <a:ext cx="11016200" cy="548640"/>
          </a:xfrm>
        </p:spPr>
        <p:txBody>
          <a:bodyPr>
            <a:normAutofit/>
          </a:bodyPr>
          <a:lstStyle/>
          <a:p>
            <a:r>
              <a:rPr lang="en-US" dirty="0"/>
              <a:t>Options From My Settings—Test Reason Manager</a:t>
            </a:r>
          </a:p>
        </p:txBody>
      </p:sp>
      <p:sp>
        <p:nvSpPr>
          <p:cNvPr id="3" name="Slide Number Placeholder 2">
            <a:extLst>
              <a:ext uri="{FF2B5EF4-FFF2-40B4-BE49-F238E27FC236}">
                <a16:creationId xmlns:a16="http://schemas.microsoft.com/office/drawing/2014/main" id="{DC6C7925-B03D-421D-8ABC-E9E56FA4E1E5}"/>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29</a:t>
            </a:fld>
            <a:endParaRPr lang="en-US" dirty="0">
              <a:solidFill>
                <a:srgbClr val="FFFFFF">
                  <a:lumMod val="75000"/>
                </a:srgbClr>
              </a:solidFill>
            </a:endParaRPr>
          </a:p>
        </p:txBody>
      </p:sp>
      <p:pic>
        <p:nvPicPr>
          <p:cNvPr id="5" name="Picture 4">
            <a:extLst>
              <a:ext uri="{FF2B5EF4-FFF2-40B4-BE49-F238E27FC236}">
                <a16:creationId xmlns:a16="http://schemas.microsoft.com/office/drawing/2014/main" id="{9424C378-31AB-494A-BB37-DBFC25153B0B}"/>
              </a:ext>
            </a:extLst>
          </p:cNvPr>
          <p:cNvPicPr>
            <a:picLocks noChangeAspect="1"/>
          </p:cNvPicPr>
          <p:nvPr/>
        </p:nvPicPr>
        <p:blipFill>
          <a:blip r:embed="rId3"/>
          <a:stretch>
            <a:fillRect/>
          </a:stretch>
        </p:blipFill>
        <p:spPr>
          <a:xfrm>
            <a:off x="2386905" y="1370871"/>
            <a:ext cx="7891831" cy="4308138"/>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6" name="Arrow: Right 5">
            <a:extLst>
              <a:ext uri="{FF2B5EF4-FFF2-40B4-BE49-F238E27FC236}">
                <a16:creationId xmlns:a16="http://schemas.microsoft.com/office/drawing/2014/main" id="{3B7044B9-22A5-4C80-B820-D005FDC49B19}"/>
              </a:ext>
            </a:extLst>
          </p:cNvPr>
          <p:cNvSpPr/>
          <p:nvPr/>
        </p:nvSpPr>
        <p:spPr>
          <a:xfrm>
            <a:off x="7687115" y="3382894"/>
            <a:ext cx="537084" cy="1420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5C49F6F8-6B84-4F64-AD06-F76D30FA3FE6}"/>
              </a:ext>
            </a:extLst>
          </p:cNvPr>
          <p:cNvSpPr/>
          <p:nvPr/>
        </p:nvSpPr>
        <p:spPr>
          <a:xfrm>
            <a:off x="5163420" y="5436849"/>
            <a:ext cx="597970" cy="1005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5733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0340" y="906766"/>
            <a:ext cx="10789920" cy="4760609"/>
          </a:xfrm>
        </p:spPr>
        <p:txBody>
          <a:bodyPr>
            <a:normAutofit fontScale="92500" lnSpcReduction="10000"/>
          </a:bodyPr>
          <a:lstStyle/>
          <a:p>
            <a:pPr marL="0" indent="0">
              <a:spcBef>
                <a:spcPts val="600"/>
              </a:spcBef>
              <a:buNone/>
            </a:pPr>
            <a:r>
              <a:rPr lang="en-US" sz="2000" b="1" dirty="0"/>
              <a:t>After viewing this presentation, you will understand how to</a:t>
            </a:r>
          </a:p>
          <a:p>
            <a:pPr marL="404813" lvl="1" indent="-404813" eaLnBrk="1" fontAlgn="auto" hangingPunct="1">
              <a:spcBef>
                <a:spcPts val="600"/>
              </a:spcBef>
              <a:buFont typeface="Wingdings" pitchFamily="2" charset="2"/>
              <a:buChar char="§"/>
              <a:defRPr/>
            </a:pPr>
            <a:r>
              <a:rPr lang="en-US" sz="1900" dirty="0">
                <a:cs typeface="Franklin Gothic Book" pitchFamily="34" charset="0"/>
              </a:rPr>
              <a:t>Navigate Centralized Reporting for Interim Tests</a:t>
            </a:r>
          </a:p>
          <a:p>
            <a:pPr marL="865188" lvl="2" indent="-404813" eaLnBrk="1" fontAlgn="auto" hangingPunct="1">
              <a:spcBef>
                <a:spcPts val="600"/>
              </a:spcBef>
              <a:buFont typeface="Wingdings" pitchFamily="2" charset="2"/>
              <a:buChar char="§"/>
              <a:defRPr/>
            </a:pPr>
            <a:r>
              <a:rPr lang="en-US" sz="1900" dirty="0">
                <a:cs typeface="Franklin Gothic Book" pitchFamily="34" charset="0"/>
              </a:rPr>
              <a:t>See your results, sort them for analysis, expand them to view standard targets and measures, and quickly compare results at the state, complex area, complex, and school level.</a:t>
            </a:r>
          </a:p>
          <a:p>
            <a:pPr marL="865188" lvl="2" indent="-404813" eaLnBrk="1" fontAlgn="auto" hangingPunct="1">
              <a:spcBef>
                <a:spcPts val="600"/>
              </a:spcBef>
              <a:buFont typeface="Wingdings" pitchFamily="2" charset="2"/>
              <a:buChar char="§"/>
              <a:defRPr/>
            </a:pPr>
            <a:r>
              <a:rPr lang="en-US" sz="1900" dirty="0">
                <a:cs typeface="Franklin Gothic Book" pitchFamily="34" charset="0"/>
              </a:rPr>
              <a:t>Access the longitudinal reports to show performance trends over time, for associated tests.</a:t>
            </a:r>
          </a:p>
          <a:p>
            <a:pPr marL="865188" lvl="2" indent="-404813" eaLnBrk="1" fontAlgn="auto" hangingPunct="1">
              <a:spcBef>
                <a:spcPts val="600"/>
              </a:spcBef>
              <a:buFont typeface="Wingdings" pitchFamily="2" charset="2"/>
              <a:buChar char="§"/>
              <a:defRPr/>
            </a:pPr>
            <a:r>
              <a:rPr lang="en-US" sz="1900" dirty="0">
                <a:cs typeface="Franklin Gothic Book" pitchFamily="34" charset="0"/>
              </a:rPr>
              <a:t>Use the Student Portfolio Report.</a:t>
            </a:r>
          </a:p>
          <a:p>
            <a:pPr marL="342900" lvl="2" indent="-342900" eaLnBrk="1" fontAlgn="auto" hangingPunct="1">
              <a:spcBef>
                <a:spcPts val="600"/>
              </a:spcBef>
              <a:buFont typeface="Wingdings" panose="05000000000000000000" pitchFamily="2" charset="2"/>
              <a:buChar char="§"/>
              <a:defRPr/>
            </a:pPr>
            <a:r>
              <a:rPr lang="en-US" sz="1900" dirty="0">
                <a:cs typeface="Franklin Gothic Book" pitchFamily="34" charset="0"/>
              </a:rPr>
              <a:t>Set Up Reports That Make Sense for Your Specific Needs</a:t>
            </a:r>
          </a:p>
          <a:p>
            <a:pPr marL="446087" lvl="3" indent="234950" eaLnBrk="1" fontAlgn="auto" hangingPunct="1">
              <a:spcBef>
                <a:spcPts val="600"/>
              </a:spcBef>
              <a:buFont typeface="Wingdings" pitchFamily="2" charset="2"/>
              <a:buChar char="§"/>
              <a:defRPr/>
            </a:pPr>
            <a:r>
              <a:rPr lang="en-US" sz="1900" dirty="0">
                <a:cs typeface="Franklin Gothic Book" pitchFamily="34" charset="0"/>
              </a:rPr>
              <a:t>Set preferences and filters.</a:t>
            </a:r>
          </a:p>
          <a:p>
            <a:pPr marL="446087" lvl="3" indent="234950" eaLnBrk="1" fontAlgn="auto" hangingPunct="1">
              <a:spcBef>
                <a:spcPts val="600"/>
              </a:spcBef>
              <a:buFont typeface="Wingdings" pitchFamily="2" charset="2"/>
              <a:buChar char="§"/>
              <a:defRPr/>
            </a:pPr>
            <a:r>
              <a:rPr lang="en-US" sz="1900" dirty="0">
                <a:cs typeface="Franklin Gothic Book" pitchFamily="34" charset="0"/>
              </a:rPr>
              <a:t>Use demographic sub-groups.</a:t>
            </a:r>
          </a:p>
          <a:p>
            <a:pPr marL="0" lvl="2" indent="0" eaLnBrk="1" fontAlgn="auto" hangingPunct="1">
              <a:spcBef>
                <a:spcPts val="600"/>
              </a:spcBef>
              <a:buFont typeface="Wingdings" pitchFamily="2" charset="2"/>
              <a:buChar char="§"/>
              <a:tabLst>
                <a:tab pos="225425" algn="l"/>
              </a:tabLst>
              <a:defRPr/>
            </a:pPr>
            <a:r>
              <a:rPr lang="en-US" sz="1900" dirty="0">
                <a:cs typeface="Franklin Gothic Book" pitchFamily="34" charset="0"/>
              </a:rPr>
              <a:t>   Work with Interim Tests—Their Items, Rubrics, and Scoring Essentials</a:t>
            </a:r>
          </a:p>
          <a:p>
            <a:pPr marL="404813" lvl="2" indent="-404813" eaLnBrk="1" fontAlgn="auto" hangingPunct="1">
              <a:spcBef>
                <a:spcPts val="600"/>
              </a:spcBef>
              <a:buFont typeface="Wingdings" pitchFamily="2" charset="2"/>
              <a:buChar char="§"/>
              <a:tabLst>
                <a:tab pos="225425" algn="l"/>
              </a:tabLst>
              <a:defRPr/>
            </a:pPr>
            <a:r>
              <a:rPr lang="en-US" sz="1900" dirty="0"/>
              <a:t>Generate </a:t>
            </a:r>
            <a:r>
              <a:rPr lang="en-US" sz="1900" dirty="0">
                <a:cs typeface="Franklin Gothic Book" pitchFamily="34" charset="0"/>
              </a:rPr>
              <a:t>Individual Student Reports (ISRs) and Student </a:t>
            </a:r>
            <a:r>
              <a:rPr lang="en-US" sz="1900" dirty="0"/>
              <a:t>D</a:t>
            </a:r>
            <a:r>
              <a:rPr lang="en-US" sz="1900" dirty="0">
                <a:cs typeface="Franklin Gothic Book" pitchFamily="34" charset="0"/>
              </a:rPr>
              <a:t>ata </a:t>
            </a:r>
            <a:r>
              <a:rPr lang="en-US" sz="1900" dirty="0"/>
              <a:t>F</a:t>
            </a:r>
            <a:r>
              <a:rPr lang="en-US" sz="1900" dirty="0">
                <a:cs typeface="Franklin Gothic Book" pitchFamily="34" charset="0"/>
              </a:rPr>
              <a:t>iles</a:t>
            </a:r>
          </a:p>
          <a:p>
            <a:pPr marL="404813" lvl="2" indent="-404813" eaLnBrk="1" fontAlgn="auto" hangingPunct="1">
              <a:spcBef>
                <a:spcPts val="600"/>
              </a:spcBef>
              <a:buFont typeface="Wingdings" pitchFamily="2" charset="2"/>
              <a:buChar char="§"/>
              <a:tabLst>
                <a:tab pos="225425" algn="l"/>
              </a:tabLst>
              <a:defRPr/>
            </a:pPr>
            <a:r>
              <a:rPr lang="en-US" sz="1900" dirty="0">
                <a:cs typeface="Franklin Gothic Book" pitchFamily="34" charset="0"/>
              </a:rPr>
              <a:t>Print and Export Any Data </a:t>
            </a:r>
            <a:r>
              <a:rPr lang="en-US" sz="1900" dirty="0"/>
              <a:t>Y</a:t>
            </a:r>
            <a:r>
              <a:rPr lang="en-US" sz="1900" dirty="0">
                <a:cs typeface="Franklin Gothic Book" pitchFamily="34" charset="0"/>
              </a:rPr>
              <a:t>ou </a:t>
            </a:r>
            <a:r>
              <a:rPr lang="en-US" sz="1900" dirty="0"/>
              <a:t>C</a:t>
            </a:r>
            <a:r>
              <a:rPr lang="en-US" sz="1900" dirty="0">
                <a:cs typeface="Franklin Gothic Book" pitchFamily="34" charset="0"/>
              </a:rPr>
              <a:t>an </a:t>
            </a:r>
            <a:r>
              <a:rPr lang="en-US" sz="1900" dirty="0"/>
              <a:t>V</a:t>
            </a:r>
            <a:r>
              <a:rPr lang="en-US" sz="1900" dirty="0">
                <a:cs typeface="Franklin Gothic Book" pitchFamily="34" charset="0"/>
              </a:rPr>
              <a:t>iew in Reports</a:t>
            </a:r>
          </a:p>
          <a:p>
            <a:pPr marL="460375" lvl="2" indent="0" eaLnBrk="1" fontAlgn="auto" hangingPunct="1">
              <a:buFont typeface="Wingdings" pitchFamily="2" charset="2"/>
              <a:buNone/>
              <a:defRPr/>
            </a:pPr>
            <a:endParaRPr lang="en-US" sz="2000" dirty="0">
              <a:cs typeface="Franklin Gothic Book" pitchFamily="34" charset="0"/>
            </a:endParaRPr>
          </a:p>
        </p:txBody>
      </p:sp>
      <p:sp>
        <p:nvSpPr>
          <p:cNvPr id="3" name="Title 2"/>
          <p:cNvSpPr>
            <a:spLocks noGrp="1"/>
          </p:cNvSpPr>
          <p:nvPr>
            <p:ph type="title"/>
          </p:nvPr>
        </p:nvSpPr>
        <p:spPr>
          <a:xfrm>
            <a:off x="457200" y="91440"/>
            <a:ext cx="11016200" cy="548640"/>
          </a:xfrm>
        </p:spPr>
        <p:txBody>
          <a:bodyPr>
            <a:normAutofit/>
          </a:bodyPr>
          <a:lstStyle/>
          <a:p>
            <a:r>
              <a:rPr lang="en-US" dirty="0"/>
              <a:t>Objectives in Order of Presentation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485428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8F20-345F-40AC-861B-2CD1CF89C96B}"/>
              </a:ext>
            </a:extLst>
          </p:cNvPr>
          <p:cNvSpPr>
            <a:spLocks noGrp="1"/>
          </p:cNvSpPr>
          <p:nvPr>
            <p:ph type="title"/>
          </p:nvPr>
        </p:nvSpPr>
        <p:spPr>
          <a:xfrm>
            <a:off x="457200" y="91440"/>
            <a:ext cx="11016200" cy="548640"/>
          </a:xfrm>
        </p:spPr>
        <p:txBody>
          <a:bodyPr>
            <a:normAutofit/>
          </a:bodyPr>
          <a:lstStyle/>
          <a:p>
            <a:r>
              <a:rPr lang="en-US" dirty="0"/>
              <a:t>My Settings—School &amp; Complex Options</a:t>
            </a:r>
          </a:p>
        </p:txBody>
      </p:sp>
      <p:sp>
        <p:nvSpPr>
          <p:cNvPr id="3" name="Slide Number Placeholder 2">
            <a:extLst>
              <a:ext uri="{FF2B5EF4-FFF2-40B4-BE49-F238E27FC236}">
                <a16:creationId xmlns:a16="http://schemas.microsoft.com/office/drawing/2014/main" id="{0AC56960-18C5-4CB1-8202-CF16170E3844}"/>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30</a:t>
            </a:fld>
            <a:endParaRPr lang="en-US" dirty="0">
              <a:solidFill>
                <a:srgbClr val="FFFFFF">
                  <a:lumMod val="75000"/>
                </a:srgbClr>
              </a:solidFill>
            </a:endParaRPr>
          </a:p>
        </p:txBody>
      </p:sp>
      <p:pic>
        <p:nvPicPr>
          <p:cNvPr id="5" name="Picture 4">
            <a:extLst>
              <a:ext uri="{FF2B5EF4-FFF2-40B4-BE49-F238E27FC236}">
                <a16:creationId xmlns:a16="http://schemas.microsoft.com/office/drawing/2014/main" id="{CADA2AA9-E076-494C-96B6-51CBFCE55912}"/>
              </a:ext>
            </a:extLst>
          </p:cNvPr>
          <p:cNvPicPr>
            <a:picLocks noChangeAspect="1"/>
          </p:cNvPicPr>
          <p:nvPr/>
        </p:nvPicPr>
        <p:blipFill>
          <a:blip r:embed="rId3"/>
          <a:stretch>
            <a:fillRect/>
          </a:stretch>
        </p:blipFill>
        <p:spPr>
          <a:xfrm>
            <a:off x="386292" y="1190625"/>
            <a:ext cx="11496675" cy="447675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8" name="Arrow: Right 7">
            <a:extLst>
              <a:ext uri="{FF2B5EF4-FFF2-40B4-BE49-F238E27FC236}">
                <a16:creationId xmlns:a16="http://schemas.microsoft.com/office/drawing/2014/main" id="{1608F6BF-1E71-4871-A05E-5C8C178A2909}"/>
              </a:ext>
            </a:extLst>
          </p:cNvPr>
          <p:cNvSpPr/>
          <p:nvPr/>
        </p:nvSpPr>
        <p:spPr>
          <a:xfrm>
            <a:off x="4308033" y="3056794"/>
            <a:ext cx="705169" cy="186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E1E6B1-5F3E-4813-AF26-DBDA1F3724FA}"/>
              </a:ext>
            </a:extLst>
          </p:cNvPr>
          <p:cNvSpPr/>
          <p:nvPr/>
        </p:nvSpPr>
        <p:spPr>
          <a:xfrm>
            <a:off x="5229225" y="3148484"/>
            <a:ext cx="1000125" cy="186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5F4EC7C-753F-48C7-A9EE-348B4F2BB356}"/>
              </a:ext>
            </a:extLst>
          </p:cNvPr>
          <p:cNvSpPr txBox="1"/>
          <p:nvPr/>
        </p:nvSpPr>
        <p:spPr>
          <a:xfrm>
            <a:off x="6550007" y="3112491"/>
            <a:ext cx="1265256" cy="261610"/>
          </a:xfrm>
          <a:prstGeom prst="rect">
            <a:avLst/>
          </a:prstGeom>
          <a:noFill/>
          <a:ln w="38100">
            <a:solidFill>
              <a:srgbClr val="043364"/>
            </a:solidFill>
          </a:ln>
        </p:spPr>
        <p:txBody>
          <a:bodyPr wrap="square" rtlCol="0">
            <a:spAutoFit/>
          </a:bodyPr>
          <a:lstStyle/>
          <a:p>
            <a:r>
              <a:rPr lang="en-US" sz="1100" b="1" dirty="0"/>
              <a:t>Default Setting</a:t>
            </a:r>
          </a:p>
        </p:txBody>
      </p:sp>
      <p:cxnSp>
        <p:nvCxnSpPr>
          <p:cNvPr id="13" name="Straight Arrow Connector 12">
            <a:extLst>
              <a:ext uri="{FF2B5EF4-FFF2-40B4-BE49-F238E27FC236}">
                <a16:creationId xmlns:a16="http://schemas.microsoft.com/office/drawing/2014/main" id="{D7061447-D2AC-453D-8150-007D32BA35B2}"/>
              </a:ext>
            </a:extLst>
          </p:cNvPr>
          <p:cNvCxnSpPr>
            <a:cxnSpLocks/>
            <a:stCxn id="6" idx="1"/>
          </p:cNvCxnSpPr>
          <p:nvPr/>
        </p:nvCxnSpPr>
        <p:spPr>
          <a:xfrm flipH="1" flipV="1">
            <a:off x="6249481" y="3241736"/>
            <a:ext cx="300526" cy="1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48A4925-AEF2-4446-A98E-14349B7F3815}"/>
              </a:ext>
            </a:extLst>
          </p:cNvPr>
          <p:cNvSpPr/>
          <p:nvPr/>
        </p:nvSpPr>
        <p:spPr>
          <a:xfrm>
            <a:off x="386292" y="1190624"/>
            <a:ext cx="540808" cy="536575"/>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850925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9696-383F-4CAB-AB1C-C67C1D76704E}"/>
              </a:ext>
            </a:extLst>
          </p:cNvPr>
          <p:cNvSpPr>
            <a:spLocks noGrp="1"/>
          </p:cNvSpPr>
          <p:nvPr>
            <p:ph type="title"/>
          </p:nvPr>
        </p:nvSpPr>
        <p:spPr>
          <a:xfrm>
            <a:off x="457200" y="91440"/>
            <a:ext cx="11201480" cy="548640"/>
          </a:xfrm>
        </p:spPr>
        <p:txBody>
          <a:bodyPr>
            <a:normAutofit/>
          </a:bodyPr>
          <a:lstStyle/>
          <a:p>
            <a:r>
              <a:rPr lang="en-US" dirty="0"/>
              <a:t>My Settings—Roster Management For All Users</a:t>
            </a:r>
          </a:p>
        </p:txBody>
      </p:sp>
      <p:sp>
        <p:nvSpPr>
          <p:cNvPr id="3" name="Slide Number Placeholder 2">
            <a:extLst>
              <a:ext uri="{FF2B5EF4-FFF2-40B4-BE49-F238E27FC236}">
                <a16:creationId xmlns:a16="http://schemas.microsoft.com/office/drawing/2014/main" id="{70DC0116-493B-4AEA-BF6E-B6D42DD8B869}"/>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31</a:t>
            </a:fld>
            <a:endParaRPr lang="en-US" dirty="0">
              <a:solidFill>
                <a:srgbClr val="FFFFFF">
                  <a:lumMod val="75000"/>
                </a:srgbClr>
              </a:solidFill>
            </a:endParaRPr>
          </a:p>
        </p:txBody>
      </p:sp>
      <p:grpSp>
        <p:nvGrpSpPr>
          <p:cNvPr id="4" name="Group 3">
            <a:extLst>
              <a:ext uri="{FF2B5EF4-FFF2-40B4-BE49-F238E27FC236}">
                <a16:creationId xmlns:a16="http://schemas.microsoft.com/office/drawing/2014/main" id="{3643C1F0-023B-4B2F-9C7D-37D8B4E5B6E7}"/>
              </a:ext>
            </a:extLst>
          </p:cNvPr>
          <p:cNvGrpSpPr/>
          <p:nvPr/>
        </p:nvGrpSpPr>
        <p:grpSpPr>
          <a:xfrm>
            <a:off x="5389966" y="3562834"/>
            <a:ext cx="5357407" cy="2206748"/>
            <a:chOff x="5363267" y="4047637"/>
            <a:chExt cx="5662207" cy="2492310"/>
          </a:xfrm>
        </p:grpSpPr>
        <p:pic>
          <p:nvPicPr>
            <p:cNvPr id="10" name="Picture 9">
              <a:extLst>
                <a:ext uri="{FF2B5EF4-FFF2-40B4-BE49-F238E27FC236}">
                  <a16:creationId xmlns:a16="http://schemas.microsoft.com/office/drawing/2014/main" id="{DA6AC2E1-85BE-411F-9479-0F16B73AA8DB}"/>
                </a:ext>
              </a:extLst>
            </p:cNvPr>
            <p:cNvPicPr>
              <a:picLocks noChangeAspect="1"/>
            </p:cNvPicPr>
            <p:nvPr/>
          </p:nvPicPr>
          <p:blipFill>
            <a:blip r:embed="rId3"/>
            <a:stretch>
              <a:fillRect/>
            </a:stretch>
          </p:blipFill>
          <p:spPr>
            <a:xfrm>
              <a:off x="5363268" y="4055094"/>
              <a:ext cx="5662206" cy="248485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C1EDD6F5-C922-4E7A-B00F-D1A779F34548}"/>
                </a:ext>
              </a:extLst>
            </p:cNvPr>
            <p:cNvSpPr/>
            <p:nvPr/>
          </p:nvSpPr>
          <p:spPr>
            <a:xfrm>
              <a:off x="5363267" y="4047637"/>
              <a:ext cx="5662205" cy="24923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835BF647-E400-4744-B289-3E57DDDE7F8D}"/>
              </a:ext>
            </a:extLst>
          </p:cNvPr>
          <p:cNvPicPr>
            <a:picLocks noChangeAspect="1"/>
          </p:cNvPicPr>
          <p:nvPr/>
        </p:nvPicPr>
        <p:blipFill>
          <a:blip r:embed="rId4"/>
          <a:stretch>
            <a:fillRect/>
          </a:stretch>
        </p:blipFill>
        <p:spPr>
          <a:xfrm>
            <a:off x="5389966" y="1222254"/>
            <a:ext cx="6414454" cy="2166075"/>
          </a:xfrm>
          <a:prstGeom prst="rect">
            <a:avLst/>
          </a:prstGeom>
        </p:spPr>
      </p:pic>
      <p:sp>
        <p:nvSpPr>
          <p:cNvPr id="15" name="Rectangle 14">
            <a:extLst>
              <a:ext uri="{FF2B5EF4-FFF2-40B4-BE49-F238E27FC236}">
                <a16:creationId xmlns:a16="http://schemas.microsoft.com/office/drawing/2014/main" id="{BFB75D11-672B-42E0-B852-1F8272F7FD42}"/>
              </a:ext>
            </a:extLst>
          </p:cNvPr>
          <p:cNvSpPr/>
          <p:nvPr/>
        </p:nvSpPr>
        <p:spPr>
          <a:xfrm>
            <a:off x="5389966" y="1226501"/>
            <a:ext cx="6414454" cy="21575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1FF0F42-018D-48C6-B09A-2890DA611AF2}"/>
              </a:ext>
            </a:extLst>
          </p:cNvPr>
          <p:cNvPicPr>
            <a:picLocks noChangeAspect="1"/>
          </p:cNvPicPr>
          <p:nvPr/>
        </p:nvPicPr>
        <p:blipFill>
          <a:blip r:embed="rId5"/>
          <a:stretch>
            <a:fillRect/>
          </a:stretch>
        </p:blipFill>
        <p:spPr>
          <a:xfrm>
            <a:off x="454047" y="1224605"/>
            <a:ext cx="4781991" cy="4329289"/>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9" name="Rectangle 18">
            <a:extLst>
              <a:ext uri="{FF2B5EF4-FFF2-40B4-BE49-F238E27FC236}">
                <a16:creationId xmlns:a16="http://schemas.microsoft.com/office/drawing/2014/main" id="{CF7CC9AF-318E-4D20-B58B-FA14B583545B}"/>
              </a:ext>
            </a:extLst>
          </p:cNvPr>
          <p:cNvSpPr/>
          <p:nvPr/>
        </p:nvSpPr>
        <p:spPr>
          <a:xfrm>
            <a:off x="454045" y="1222254"/>
            <a:ext cx="4781990" cy="4329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205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016200" cy="548640"/>
          </a:xfrm>
        </p:spPr>
        <p:txBody>
          <a:bodyPr>
            <a:noAutofit/>
          </a:bodyPr>
          <a:lstStyle/>
          <a:p>
            <a:r>
              <a:rPr lang="en-US" dirty="0"/>
              <a:t>Filters Panel: Rosters, Test Group, Test Reasons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aphicFrame>
        <p:nvGraphicFramePr>
          <p:cNvPr id="11" name="Table 10">
            <a:extLst>
              <a:ext uri="{FF2B5EF4-FFF2-40B4-BE49-F238E27FC236}">
                <a16:creationId xmlns:a16="http://schemas.microsoft.com/office/drawing/2014/main" id="{6A1AD02B-5A1A-4477-B465-BA9205495E9D}"/>
              </a:ext>
            </a:extLst>
          </p:cNvPr>
          <p:cNvGraphicFramePr>
            <a:graphicFrameLocks noGrp="1"/>
          </p:cNvGraphicFramePr>
          <p:nvPr/>
        </p:nvGraphicFramePr>
        <p:xfrm>
          <a:off x="4498848" y="1181633"/>
          <a:ext cx="6973824" cy="444666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75787">
                  <a:extLst>
                    <a:ext uri="{9D8B030D-6E8A-4147-A177-3AD203B41FA5}">
                      <a16:colId xmlns:a16="http://schemas.microsoft.com/office/drawing/2014/main" val="1305146319"/>
                    </a:ext>
                  </a:extLst>
                </a:gridCol>
                <a:gridCol w="4698037">
                  <a:extLst>
                    <a:ext uri="{9D8B030D-6E8A-4147-A177-3AD203B41FA5}">
                      <a16:colId xmlns:a16="http://schemas.microsoft.com/office/drawing/2014/main" val="3454727789"/>
                    </a:ext>
                  </a:extLst>
                </a:gridCol>
              </a:tblGrid>
              <a:tr h="477350">
                <a:tc>
                  <a:txBody>
                    <a:bodyPr/>
                    <a:lstStyle/>
                    <a:p>
                      <a:pPr algn="ctr"/>
                      <a:r>
                        <a:rPr lang="en-US" dirty="0"/>
                        <a:t>Graphic Object</a:t>
                      </a:r>
                    </a:p>
                  </a:txBody>
                  <a:tcPr/>
                </a:tc>
                <a:tc>
                  <a:txBody>
                    <a:bodyPr/>
                    <a:lstStyle/>
                    <a:p>
                      <a:pPr algn="ctr"/>
                      <a:r>
                        <a:rPr lang="en-US" dirty="0"/>
                        <a:t>Description</a:t>
                      </a:r>
                    </a:p>
                  </a:txBody>
                  <a:tcPr/>
                </a:tc>
                <a:extLst>
                  <a:ext uri="{0D108BD9-81ED-4DB2-BD59-A6C34878D82A}">
                    <a16:rowId xmlns:a16="http://schemas.microsoft.com/office/drawing/2014/main" val="312845786"/>
                  </a:ext>
                </a:extLst>
              </a:tr>
              <a:tr h="740869">
                <a:tc>
                  <a:txBody>
                    <a:bodyPr/>
                    <a:lstStyle/>
                    <a:p>
                      <a:endParaRPr lang="en-US" dirty="0"/>
                    </a:p>
                  </a:txBody>
                  <a:tcPr/>
                </a:tc>
                <a:tc>
                  <a:txBody>
                    <a:bodyPr/>
                    <a:lstStyle/>
                    <a:p>
                      <a:r>
                        <a:rPr lang="en-US" sz="1200" dirty="0"/>
                        <a:t>Use to focus on a particular class’s performance. By switching filters, a user can easily compare one class with another. Data for a single roster is easier to understand. </a:t>
                      </a:r>
                    </a:p>
                  </a:txBody>
                  <a:tcPr/>
                </a:tc>
                <a:extLst>
                  <a:ext uri="{0D108BD9-81ED-4DB2-BD59-A6C34878D82A}">
                    <a16:rowId xmlns:a16="http://schemas.microsoft.com/office/drawing/2014/main" val="2388496041"/>
                  </a:ext>
                </a:extLst>
              </a:tr>
              <a:tr h="740869">
                <a:tc>
                  <a:txBody>
                    <a:bodyPr/>
                    <a:lstStyle/>
                    <a:p>
                      <a:endParaRPr lang="en-US" dirty="0"/>
                    </a:p>
                  </a:txBody>
                  <a:tcPr/>
                </a:tc>
                <a:tc>
                  <a:txBody>
                    <a:bodyPr/>
                    <a:lstStyle/>
                    <a:p>
                      <a:r>
                        <a:rPr lang="en-US" sz="1200" dirty="0"/>
                        <a:t>Use to filter out tests that you don’t want to see. For example, an ELA teacher might not want to see math scores. Set this group to exclude all math tests.</a:t>
                      </a:r>
                    </a:p>
                  </a:txBody>
                  <a:tcPr/>
                </a:tc>
                <a:extLst>
                  <a:ext uri="{0D108BD9-81ED-4DB2-BD59-A6C34878D82A}">
                    <a16:rowId xmlns:a16="http://schemas.microsoft.com/office/drawing/2014/main" val="3377059577"/>
                  </a:ext>
                </a:extLst>
              </a:tr>
              <a:tr h="740869">
                <a:tc>
                  <a:txBody>
                    <a:bodyPr/>
                    <a:lstStyle/>
                    <a:p>
                      <a:endParaRPr lang="en-US" dirty="0"/>
                    </a:p>
                  </a:txBody>
                  <a:tcPr/>
                </a:tc>
                <a:tc>
                  <a:txBody>
                    <a:bodyPr/>
                    <a:lstStyle/>
                    <a:p>
                      <a:r>
                        <a:rPr lang="en-US" sz="1200" dirty="0"/>
                        <a:t>Test reasons are categories used to classify test opportunities for reporting purposes. They typically indicate the timeframe or season in which tests were taken. For example, a user may want to filter by fall and ELA, then filter by spring to see if students have improved. Not filtering brings up data for all different test reasons.</a:t>
                      </a:r>
                    </a:p>
                  </a:txBody>
                  <a:tcPr/>
                </a:tc>
                <a:extLst>
                  <a:ext uri="{0D108BD9-81ED-4DB2-BD59-A6C34878D82A}">
                    <a16:rowId xmlns:a16="http://schemas.microsoft.com/office/drawing/2014/main" val="3009202249"/>
                  </a:ext>
                </a:extLst>
              </a:tr>
              <a:tr h="740869">
                <a:tc>
                  <a:txBody>
                    <a:bodyPr/>
                    <a:lstStyle/>
                    <a:p>
                      <a:endParaRPr lang="en-US" dirty="0"/>
                    </a:p>
                  </a:txBody>
                  <a:tcPr/>
                </a:tc>
                <a:tc>
                  <a:txBody>
                    <a:bodyPr/>
                    <a:lstStyle/>
                    <a:p>
                      <a:r>
                        <a:rPr lang="en-US" sz="1200" dirty="0"/>
                        <a:t>Use this filter to limit test results to one or several standards. This filter works on fixed-form tests with item-level data or adaptive tests for individual students. </a:t>
                      </a:r>
                    </a:p>
                  </a:txBody>
                  <a:tcPr/>
                </a:tc>
                <a:extLst>
                  <a:ext uri="{0D108BD9-81ED-4DB2-BD59-A6C34878D82A}">
                    <a16:rowId xmlns:a16="http://schemas.microsoft.com/office/drawing/2014/main" val="1061554255"/>
                  </a:ext>
                </a:extLst>
              </a:tr>
              <a:tr h="740869">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Setting a reporting date allows the user to access data from previous school years. This is helpful when analyzing performance gains over time. Available for Longitudinal Reports or the Student Portfolio.</a:t>
                      </a:r>
                      <a:endParaRPr lang="en-US" sz="1200" dirty="0"/>
                    </a:p>
                  </a:txBody>
                  <a:tcPr/>
                </a:tc>
                <a:extLst>
                  <a:ext uri="{0D108BD9-81ED-4DB2-BD59-A6C34878D82A}">
                    <a16:rowId xmlns:a16="http://schemas.microsoft.com/office/drawing/2014/main" val="495174003"/>
                  </a:ext>
                </a:extLst>
              </a:tr>
            </a:tbl>
          </a:graphicData>
        </a:graphic>
      </p:graphicFrame>
      <p:pic>
        <p:nvPicPr>
          <p:cNvPr id="12" name="Picture 11">
            <a:extLst>
              <a:ext uri="{FF2B5EF4-FFF2-40B4-BE49-F238E27FC236}">
                <a16:creationId xmlns:a16="http://schemas.microsoft.com/office/drawing/2014/main" id="{AE3DC1B0-7372-4750-9221-1CB366C62102}"/>
              </a:ext>
            </a:extLst>
          </p:cNvPr>
          <p:cNvPicPr/>
          <p:nvPr/>
        </p:nvPicPr>
        <p:blipFill>
          <a:blip r:embed="rId3"/>
          <a:stretch>
            <a:fillRect/>
          </a:stretch>
        </p:blipFill>
        <p:spPr>
          <a:xfrm>
            <a:off x="5014171" y="1920675"/>
            <a:ext cx="1081829" cy="273686"/>
          </a:xfrm>
          <a:prstGeom prst="rect">
            <a:avLst/>
          </a:prstGeom>
          <a:ln>
            <a:solidFill>
              <a:sysClr val="window" lastClr="FFFFFF">
                <a:lumMod val="75000"/>
              </a:sysClr>
            </a:solidFill>
          </a:ln>
        </p:spPr>
      </p:pic>
      <p:pic>
        <p:nvPicPr>
          <p:cNvPr id="13" name="Picture 12">
            <a:extLst>
              <a:ext uri="{FF2B5EF4-FFF2-40B4-BE49-F238E27FC236}">
                <a16:creationId xmlns:a16="http://schemas.microsoft.com/office/drawing/2014/main" id="{8A7DF54D-2B51-41F0-B0EF-9C1BC3872676}"/>
              </a:ext>
            </a:extLst>
          </p:cNvPr>
          <p:cNvPicPr/>
          <p:nvPr/>
        </p:nvPicPr>
        <p:blipFill>
          <a:blip r:embed="rId4"/>
          <a:stretch>
            <a:fillRect/>
          </a:stretch>
        </p:blipFill>
        <p:spPr>
          <a:xfrm>
            <a:off x="5014171" y="2659717"/>
            <a:ext cx="1074420" cy="273686"/>
          </a:xfrm>
          <a:prstGeom prst="rect">
            <a:avLst/>
          </a:prstGeom>
          <a:ln>
            <a:solidFill>
              <a:sysClr val="window" lastClr="FFFFFF">
                <a:lumMod val="75000"/>
              </a:sysClr>
            </a:solidFill>
          </a:ln>
        </p:spPr>
      </p:pic>
      <p:pic>
        <p:nvPicPr>
          <p:cNvPr id="14" name="Picture 13">
            <a:extLst>
              <a:ext uri="{FF2B5EF4-FFF2-40B4-BE49-F238E27FC236}">
                <a16:creationId xmlns:a16="http://schemas.microsoft.com/office/drawing/2014/main" id="{FD9EB117-C356-4645-B52B-AE72DC41C329}"/>
              </a:ext>
            </a:extLst>
          </p:cNvPr>
          <p:cNvPicPr/>
          <p:nvPr/>
        </p:nvPicPr>
        <p:blipFill>
          <a:blip r:embed="rId5"/>
          <a:stretch>
            <a:fillRect/>
          </a:stretch>
        </p:blipFill>
        <p:spPr>
          <a:xfrm>
            <a:off x="5014171" y="3495391"/>
            <a:ext cx="1106805" cy="310515"/>
          </a:xfrm>
          <a:prstGeom prst="rect">
            <a:avLst/>
          </a:prstGeom>
          <a:ln>
            <a:solidFill>
              <a:sysClr val="window" lastClr="FFFFFF">
                <a:lumMod val="75000"/>
              </a:sysClr>
            </a:solidFill>
          </a:ln>
        </p:spPr>
      </p:pic>
      <p:pic>
        <p:nvPicPr>
          <p:cNvPr id="15" name="Picture 14">
            <a:extLst>
              <a:ext uri="{FF2B5EF4-FFF2-40B4-BE49-F238E27FC236}">
                <a16:creationId xmlns:a16="http://schemas.microsoft.com/office/drawing/2014/main" id="{6F511CEE-ECD4-478A-8024-24A428508E5E}"/>
              </a:ext>
            </a:extLst>
          </p:cNvPr>
          <p:cNvPicPr/>
          <p:nvPr/>
        </p:nvPicPr>
        <p:blipFill>
          <a:blip r:embed="rId6"/>
          <a:stretch>
            <a:fillRect/>
          </a:stretch>
        </p:blipFill>
        <p:spPr>
          <a:xfrm>
            <a:off x="5014171" y="4312551"/>
            <a:ext cx="1047962" cy="310515"/>
          </a:xfrm>
          <a:prstGeom prst="rect">
            <a:avLst/>
          </a:prstGeom>
          <a:ln>
            <a:solidFill>
              <a:schemeClr val="bg1">
                <a:lumMod val="75000"/>
              </a:schemeClr>
            </a:solidFill>
          </a:ln>
        </p:spPr>
      </p:pic>
      <p:pic>
        <p:nvPicPr>
          <p:cNvPr id="16" name="Picture 15">
            <a:extLst>
              <a:ext uri="{FF2B5EF4-FFF2-40B4-BE49-F238E27FC236}">
                <a16:creationId xmlns:a16="http://schemas.microsoft.com/office/drawing/2014/main" id="{EAB5245E-0B5C-4652-A1EA-43AED3AFD739}"/>
              </a:ext>
            </a:extLst>
          </p:cNvPr>
          <p:cNvPicPr>
            <a:picLocks noChangeAspect="1"/>
          </p:cNvPicPr>
          <p:nvPr/>
        </p:nvPicPr>
        <p:blipFill>
          <a:blip r:embed="rId7"/>
          <a:stretch>
            <a:fillRect/>
          </a:stretch>
        </p:blipFill>
        <p:spPr>
          <a:xfrm>
            <a:off x="5014171" y="5101831"/>
            <a:ext cx="1047962" cy="277402"/>
          </a:xfrm>
          <a:prstGeom prst="rect">
            <a:avLst/>
          </a:prstGeom>
          <a:ln>
            <a:solidFill>
              <a:schemeClr val="bg1">
                <a:lumMod val="75000"/>
              </a:schemeClr>
            </a:solidFill>
          </a:ln>
        </p:spPr>
      </p:pic>
      <p:pic>
        <p:nvPicPr>
          <p:cNvPr id="5" name="Picture 4">
            <a:extLst>
              <a:ext uri="{FF2B5EF4-FFF2-40B4-BE49-F238E27FC236}">
                <a16:creationId xmlns:a16="http://schemas.microsoft.com/office/drawing/2014/main" id="{84DE579F-8C02-42DF-A8C3-5DD46D535384}"/>
              </a:ext>
            </a:extLst>
          </p:cNvPr>
          <p:cNvPicPr>
            <a:picLocks noChangeAspect="1"/>
          </p:cNvPicPr>
          <p:nvPr/>
        </p:nvPicPr>
        <p:blipFill>
          <a:blip r:embed="rId8"/>
          <a:stretch>
            <a:fillRect/>
          </a:stretch>
        </p:blipFill>
        <p:spPr>
          <a:xfrm>
            <a:off x="659841" y="1233203"/>
            <a:ext cx="3124200" cy="452437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17" name="Rectangle 16">
            <a:extLst>
              <a:ext uri="{FF2B5EF4-FFF2-40B4-BE49-F238E27FC236}">
                <a16:creationId xmlns:a16="http://schemas.microsoft.com/office/drawing/2014/main" id="{55183CA1-D44E-4875-AA34-3706BBD37827}"/>
              </a:ext>
            </a:extLst>
          </p:cNvPr>
          <p:cNvSpPr/>
          <p:nvPr/>
        </p:nvSpPr>
        <p:spPr>
          <a:xfrm>
            <a:off x="659841" y="1233202"/>
            <a:ext cx="356159" cy="354297"/>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878946874"/>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983E83-B840-499E-93D4-241E82D60C81}"/>
              </a:ext>
            </a:extLst>
          </p:cNvPr>
          <p:cNvPicPr>
            <a:picLocks noChangeAspect="1"/>
          </p:cNvPicPr>
          <p:nvPr/>
        </p:nvPicPr>
        <p:blipFill>
          <a:blip r:embed="rId3"/>
          <a:stretch>
            <a:fillRect/>
          </a:stretch>
        </p:blipFill>
        <p:spPr>
          <a:xfrm>
            <a:off x="1365956" y="1110979"/>
            <a:ext cx="8985956" cy="471820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457200" y="91440"/>
            <a:ext cx="11201480" cy="548640"/>
          </a:xfrm>
        </p:spPr>
        <p:txBody>
          <a:bodyPr>
            <a:noAutofit/>
          </a:bodyPr>
          <a:lstStyle/>
          <a:p>
            <a:r>
              <a:rPr lang="en-US" dirty="0"/>
              <a:t>One More Setup Button: Demographic Sub-Groups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
        <p:nvSpPr>
          <p:cNvPr id="22" name="Flowchart: Connector 21">
            <a:extLst>
              <a:ext uri="{FF2B5EF4-FFF2-40B4-BE49-F238E27FC236}">
                <a16:creationId xmlns:a16="http://schemas.microsoft.com/office/drawing/2014/main" id="{04A3F7BC-A5AD-4202-A145-B059D7999694}"/>
              </a:ext>
            </a:extLst>
          </p:cNvPr>
          <p:cNvSpPr/>
          <p:nvPr/>
        </p:nvSpPr>
        <p:spPr>
          <a:xfrm>
            <a:off x="9280972" y="1399822"/>
            <a:ext cx="361950" cy="327377"/>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784EA86-58C6-4446-B802-8DC632025B48}"/>
              </a:ext>
            </a:extLst>
          </p:cNvPr>
          <p:cNvPicPr>
            <a:picLocks noChangeAspect="1"/>
          </p:cNvPicPr>
          <p:nvPr/>
        </p:nvPicPr>
        <p:blipFill>
          <a:blip r:embed="rId4"/>
          <a:stretch>
            <a:fillRect/>
          </a:stretch>
        </p:blipFill>
        <p:spPr>
          <a:xfrm>
            <a:off x="8337320" y="2324008"/>
            <a:ext cx="3388553" cy="2466975"/>
          </a:xfrm>
          <a:prstGeom prst="rect">
            <a:avLst/>
          </a:prstGeom>
        </p:spPr>
      </p:pic>
      <p:sp>
        <p:nvSpPr>
          <p:cNvPr id="2" name="Arrow: Right 1">
            <a:extLst>
              <a:ext uri="{FF2B5EF4-FFF2-40B4-BE49-F238E27FC236}">
                <a16:creationId xmlns:a16="http://schemas.microsoft.com/office/drawing/2014/main" id="{62FB8007-C952-42CA-B334-FACBF9BBD455}"/>
              </a:ext>
            </a:extLst>
          </p:cNvPr>
          <p:cNvSpPr/>
          <p:nvPr/>
        </p:nvSpPr>
        <p:spPr>
          <a:xfrm>
            <a:off x="7777908" y="1399822"/>
            <a:ext cx="1503064" cy="3273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Breakdown Button</a:t>
            </a:r>
          </a:p>
        </p:txBody>
      </p:sp>
    </p:spTree>
    <p:extLst>
      <p:ext uri="{BB962C8B-B14F-4D97-AF65-F5344CB8AC3E}">
        <p14:creationId xmlns:p14="http://schemas.microsoft.com/office/powerpoint/2010/main" val="580622341"/>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E4772C-D144-4FBA-990D-1740C0566A4A}"/>
              </a:ext>
            </a:extLst>
          </p:cNvPr>
          <p:cNvPicPr>
            <a:picLocks noChangeAspect="1"/>
          </p:cNvPicPr>
          <p:nvPr/>
        </p:nvPicPr>
        <p:blipFill>
          <a:blip r:embed="rId3"/>
          <a:stretch>
            <a:fillRect/>
          </a:stretch>
        </p:blipFill>
        <p:spPr>
          <a:xfrm>
            <a:off x="1039938" y="1111831"/>
            <a:ext cx="9438922" cy="4896039"/>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457200" y="91440"/>
            <a:ext cx="11201480" cy="548640"/>
          </a:xfrm>
        </p:spPr>
        <p:txBody>
          <a:bodyPr>
            <a:noAutofit/>
          </a:bodyPr>
          <a:lstStyle/>
          <a:p>
            <a:r>
              <a:rPr lang="en-US" dirty="0"/>
              <a:t>Breakdown of Demographic Sub-Groups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
        <p:nvSpPr>
          <p:cNvPr id="2" name="Rectangle 1">
            <a:extLst>
              <a:ext uri="{FF2B5EF4-FFF2-40B4-BE49-F238E27FC236}">
                <a16:creationId xmlns:a16="http://schemas.microsoft.com/office/drawing/2014/main" id="{1DFBD81D-8F13-4E45-B6B3-9C837A99F60D}"/>
              </a:ext>
            </a:extLst>
          </p:cNvPr>
          <p:cNvSpPr/>
          <p:nvPr/>
        </p:nvSpPr>
        <p:spPr>
          <a:xfrm>
            <a:off x="1465243" y="1861851"/>
            <a:ext cx="2313543" cy="10135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0ABEAD-6799-4F54-A72F-321177545833}"/>
              </a:ext>
            </a:extLst>
          </p:cNvPr>
          <p:cNvSpPr/>
          <p:nvPr/>
        </p:nvSpPr>
        <p:spPr>
          <a:xfrm>
            <a:off x="1465243" y="2875402"/>
            <a:ext cx="528810" cy="2633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AB4816-6F09-40A6-9D4D-6A856D76B43B}"/>
              </a:ext>
            </a:extLst>
          </p:cNvPr>
          <p:cNvSpPr/>
          <p:nvPr/>
        </p:nvSpPr>
        <p:spPr>
          <a:xfrm>
            <a:off x="1465243" y="3238959"/>
            <a:ext cx="4891490" cy="297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C34D28F6-9A7F-444C-BE28-25899CD5AC69}"/>
              </a:ext>
            </a:extLst>
          </p:cNvPr>
          <p:cNvSpPr/>
          <p:nvPr/>
        </p:nvSpPr>
        <p:spPr>
          <a:xfrm>
            <a:off x="1109423" y="2219898"/>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9" name="Flowchart: Connector 8">
            <a:extLst>
              <a:ext uri="{FF2B5EF4-FFF2-40B4-BE49-F238E27FC236}">
                <a16:creationId xmlns:a16="http://schemas.microsoft.com/office/drawing/2014/main" id="{24323A0D-6532-412C-A753-1CC573862BED}"/>
              </a:ext>
            </a:extLst>
          </p:cNvPr>
          <p:cNvSpPr/>
          <p:nvPr/>
        </p:nvSpPr>
        <p:spPr>
          <a:xfrm>
            <a:off x="1094779" y="4080085"/>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1" name="Flowchart: Connector 10">
            <a:extLst>
              <a:ext uri="{FF2B5EF4-FFF2-40B4-BE49-F238E27FC236}">
                <a16:creationId xmlns:a16="http://schemas.microsoft.com/office/drawing/2014/main" id="{0D761E9C-7AB2-40C7-A731-2D30E76EFC16}"/>
              </a:ext>
            </a:extLst>
          </p:cNvPr>
          <p:cNvSpPr/>
          <p:nvPr/>
        </p:nvSpPr>
        <p:spPr>
          <a:xfrm>
            <a:off x="1117442" y="3238958"/>
            <a:ext cx="310211" cy="297455"/>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Tree>
    <p:extLst>
      <p:ext uri="{BB962C8B-B14F-4D97-AF65-F5344CB8AC3E}">
        <p14:creationId xmlns:p14="http://schemas.microsoft.com/office/powerpoint/2010/main" val="1955657866"/>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01480" cy="548640"/>
          </a:xfrm>
        </p:spPr>
        <p:txBody>
          <a:bodyPr>
            <a:noAutofit/>
          </a:bodyPr>
          <a:lstStyle/>
          <a:p>
            <a:r>
              <a:rPr lang="en-US" dirty="0"/>
              <a:t>Breakdown of Demographic Sub-Groups (cont.)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6CD5F42E-3FA1-4413-99B3-4172683EE6C8}"/>
              </a:ext>
            </a:extLst>
          </p:cNvPr>
          <p:cNvPicPr>
            <a:picLocks noChangeAspect="1"/>
          </p:cNvPicPr>
          <p:nvPr/>
        </p:nvPicPr>
        <p:blipFill>
          <a:blip r:embed="rId3"/>
          <a:stretch>
            <a:fillRect/>
          </a:stretch>
        </p:blipFill>
        <p:spPr>
          <a:xfrm>
            <a:off x="2137164" y="1455934"/>
            <a:ext cx="9856635" cy="3946131"/>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82C03B49-FB67-4135-AD41-F2CF8C0E8278}"/>
              </a:ext>
            </a:extLst>
          </p:cNvPr>
          <p:cNvSpPr/>
          <p:nvPr/>
        </p:nvSpPr>
        <p:spPr>
          <a:xfrm>
            <a:off x="2227476" y="2810232"/>
            <a:ext cx="5260624" cy="3227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556B793-69EB-4519-A045-23FB2DF6FF5C}"/>
              </a:ext>
            </a:extLst>
          </p:cNvPr>
          <p:cNvPicPr>
            <a:picLocks noChangeAspect="1"/>
          </p:cNvPicPr>
          <p:nvPr/>
        </p:nvPicPr>
        <p:blipFill>
          <a:blip r:embed="rId4"/>
          <a:stretch>
            <a:fillRect/>
          </a:stretch>
        </p:blipFill>
        <p:spPr>
          <a:xfrm>
            <a:off x="198201" y="5168702"/>
            <a:ext cx="3390900" cy="466725"/>
          </a:xfrm>
          <a:prstGeom prst="rect">
            <a:avLst/>
          </a:prstGeom>
          <a:ln w="38100">
            <a:solidFill>
              <a:srgbClr val="043364"/>
            </a:solidFill>
          </a:ln>
        </p:spPr>
      </p:pic>
      <p:sp>
        <p:nvSpPr>
          <p:cNvPr id="11" name="TextBox 10">
            <a:extLst>
              <a:ext uri="{FF2B5EF4-FFF2-40B4-BE49-F238E27FC236}">
                <a16:creationId xmlns:a16="http://schemas.microsoft.com/office/drawing/2014/main" id="{6447C516-8DAB-444A-B79D-7598A3B98D9F}"/>
              </a:ext>
            </a:extLst>
          </p:cNvPr>
          <p:cNvSpPr txBox="1"/>
          <p:nvPr/>
        </p:nvSpPr>
        <p:spPr>
          <a:xfrm>
            <a:off x="198201" y="3596852"/>
            <a:ext cx="1550730" cy="646331"/>
          </a:xfrm>
          <a:prstGeom prst="rect">
            <a:avLst/>
          </a:prstGeom>
          <a:noFill/>
          <a:ln w="38100">
            <a:solidFill>
              <a:srgbClr val="043364"/>
            </a:solidFill>
          </a:ln>
        </p:spPr>
        <p:txBody>
          <a:bodyPr wrap="square" rtlCol="0">
            <a:spAutoFit/>
          </a:bodyPr>
          <a:lstStyle/>
          <a:p>
            <a:pPr algn="ctr"/>
            <a:r>
              <a:rPr lang="en-US" b="1" dirty="0"/>
              <a:t>View Details Button</a:t>
            </a:r>
          </a:p>
        </p:txBody>
      </p:sp>
      <p:cxnSp>
        <p:nvCxnSpPr>
          <p:cNvPr id="12" name="Straight Arrow Connector 11">
            <a:extLst>
              <a:ext uri="{FF2B5EF4-FFF2-40B4-BE49-F238E27FC236}">
                <a16:creationId xmlns:a16="http://schemas.microsoft.com/office/drawing/2014/main" id="{C5401168-0BE1-427E-B66A-A78160488845}"/>
              </a:ext>
            </a:extLst>
          </p:cNvPr>
          <p:cNvCxnSpPr>
            <a:cxnSpLocks/>
          </p:cNvCxnSpPr>
          <p:nvPr/>
        </p:nvCxnSpPr>
        <p:spPr>
          <a:xfrm flipH="1">
            <a:off x="466928" y="4243183"/>
            <a:ext cx="323171" cy="9255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60886"/>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016200" cy="548640"/>
          </a:xfrm>
        </p:spPr>
        <p:txBody>
          <a:bodyPr>
            <a:noAutofit/>
          </a:bodyPr>
          <a:lstStyle/>
          <a:p>
            <a:r>
              <a:rPr lang="en-US" dirty="0"/>
              <a:t>“Everything Interim”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pic>
        <p:nvPicPr>
          <p:cNvPr id="2" name="Picture 1">
            <a:extLst>
              <a:ext uri="{FF2B5EF4-FFF2-40B4-BE49-F238E27FC236}">
                <a16:creationId xmlns:a16="http://schemas.microsoft.com/office/drawing/2014/main" id="{2BB8CF9E-2432-477A-A2C9-0FC9C3ED3E0B}"/>
              </a:ext>
            </a:extLst>
          </p:cNvPr>
          <p:cNvPicPr>
            <a:picLocks noChangeAspect="1"/>
          </p:cNvPicPr>
          <p:nvPr/>
        </p:nvPicPr>
        <p:blipFill>
          <a:blip r:embed="rId3"/>
          <a:stretch>
            <a:fillRect/>
          </a:stretch>
        </p:blipFill>
        <p:spPr>
          <a:xfrm>
            <a:off x="681488" y="1121184"/>
            <a:ext cx="10649650" cy="4615632"/>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0" name="Oval 19">
            <a:extLst>
              <a:ext uri="{FF2B5EF4-FFF2-40B4-BE49-F238E27FC236}">
                <a16:creationId xmlns:a16="http://schemas.microsoft.com/office/drawing/2014/main" id="{373F6354-F906-4EAD-81D8-4C7649A0E141}"/>
              </a:ext>
            </a:extLst>
          </p:cNvPr>
          <p:cNvSpPr/>
          <p:nvPr/>
        </p:nvSpPr>
        <p:spPr>
          <a:xfrm>
            <a:off x="2530195" y="2245429"/>
            <a:ext cx="3190174" cy="1631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410950"/>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016200" cy="548640"/>
          </a:xfrm>
        </p:spPr>
        <p:txBody>
          <a:bodyPr>
            <a:noAutofit/>
          </a:bodyPr>
          <a:lstStyle/>
          <a:p>
            <a:r>
              <a:rPr lang="en-US" dirty="0"/>
              <a:t>Unique to Interims—Test Items and Their Uses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pic>
        <p:nvPicPr>
          <p:cNvPr id="2" name="Picture 1">
            <a:extLst>
              <a:ext uri="{FF2B5EF4-FFF2-40B4-BE49-F238E27FC236}">
                <a16:creationId xmlns:a16="http://schemas.microsoft.com/office/drawing/2014/main" id="{20203254-ADAB-493B-9FC8-FDE5A42F1E60}"/>
              </a:ext>
            </a:extLst>
          </p:cNvPr>
          <p:cNvPicPr>
            <a:picLocks noChangeAspect="1"/>
          </p:cNvPicPr>
          <p:nvPr/>
        </p:nvPicPr>
        <p:blipFill>
          <a:blip r:embed="rId3"/>
          <a:stretch>
            <a:fillRect/>
          </a:stretch>
        </p:blipFill>
        <p:spPr>
          <a:xfrm>
            <a:off x="524393" y="1122523"/>
            <a:ext cx="11201480" cy="473813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B2C5AC10-4DBC-4B9B-8C86-61F919AD8256}"/>
              </a:ext>
            </a:extLst>
          </p:cNvPr>
          <p:cNvSpPr/>
          <p:nvPr/>
        </p:nvSpPr>
        <p:spPr>
          <a:xfrm>
            <a:off x="5850924" y="2347990"/>
            <a:ext cx="245076" cy="29834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44B5C2-A548-4D22-8703-77E63440F3C9}"/>
              </a:ext>
            </a:extLst>
          </p:cNvPr>
          <p:cNvSpPr/>
          <p:nvPr/>
        </p:nvSpPr>
        <p:spPr>
          <a:xfrm>
            <a:off x="6125133" y="2347991"/>
            <a:ext cx="291885" cy="2983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0120AF-3367-43BA-87CB-1E7E0AA463BF}"/>
              </a:ext>
            </a:extLst>
          </p:cNvPr>
          <p:cNvSpPr/>
          <p:nvPr/>
        </p:nvSpPr>
        <p:spPr>
          <a:xfrm>
            <a:off x="6430653" y="2347988"/>
            <a:ext cx="291885" cy="29834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26066"/>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DB0E7-7A48-4996-8E07-3EC24342FF5A}"/>
              </a:ext>
            </a:extLst>
          </p:cNvPr>
          <p:cNvPicPr>
            <a:picLocks noChangeAspect="1"/>
          </p:cNvPicPr>
          <p:nvPr/>
        </p:nvPicPr>
        <p:blipFill rotWithShape="1">
          <a:blip r:embed="rId3"/>
          <a:srcRect t="-417" r="31314"/>
          <a:stretch/>
        </p:blipFill>
        <p:spPr>
          <a:xfrm>
            <a:off x="2043113" y="1223965"/>
            <a:ext cx="6915150" cy="4586286"/>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1EF093A5-AB67-458F-8260-961AE055E4D9}"/>
              </a:ext>
            </a:extLst>
          </p:cNvPr>
          <p:cNvSpPr>
            <a:spLocks noGrp="1"/>
          </p:cNvSpPr>
          <p:nvPr>
            <p:ph type="title"/>
          </p:nvPr>
        </p:nvSpPr>
        <p:spPr>
          <a:xfrm>
            <a:off x="457200" y="91440"/>
            <a:ext cx="11016200" cy="548640"/>
          </a:xfrm>
        </p:spPr>
        <p:txBody>
          <a:bodyPr>
            <a:normAutofit/>
          </a:bodyPr>
          <a:lstStyle/>
          <a:p>
            <a:r>
              <a:rPr lang="en-US" dirty="0"/>
              <a:t>Test Resources: Connections Playlists and Answer Keys</a:t>
            </a:r>
          </a:p>
        </p:txBody>
      </p:sp>
      <p:sp>
        <p:nvSpPr>
          <p:cNvPr id="3" name="Slide Number Placeholder 2">
            <a:extLst>
              <a:ext uri="{FF2B5EF4-FFF2-40B4-BE49-F238E27FC236}">
                <a16:creationId xmlns:a16="http://schemas.microsoft.com/office/drawing/2014/main" id="{E77A5F24-10BA-402E-B13E-1D5377E73EB3}"/>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38</a:t>
            </a:fld>
            <a:endParaRPr lang="en-US" dirty="0">
              <a:solidFill>
                <a:srgbClr val="FFFFFF">
                  <a:lumMod val="75000"/>
                </a:srgbClr>
              </a:solidFill>
            </a:endParaRPr>
          </a:p>
        </p:txBody>
      </p:sp>
      <p:pic>
        <p:nvPicPr>
          <p:cNvPr id="4" name="Picture 3">
            <a:extLst>
              <a:ext uri="{FF2B5EF4-FFF2-40B4-BE49-F238E27FC236}">
                <a16:creationId xmlns:a16="http://schemas.microsoft.com/office/drawing/2014/main" id="{B8747605-CCB9-4659-AA55-A9613645BCAF}"/>
              </a:ext>
            </a:extLst>
          </p:cNvPr>
          <p:cNvPicPr>
            <a:picLocks noChangeAspect="1"/>
          </p:cNvPicPr>
          <p:nvPr/>
        </p:nvPicPr>
        <p:blipFill>
          <a:blip r:embed="rId4"/>
          <a:stretch>
            <a:fillRect/>
          </a:stretch>
        </p:blipFill>
        <p:spPr>
          <a:xfrm>
            <a:off x="4648200" y="2724151"/>
            <a:ext cx="7372350" cy="308610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6" name="Arrow: Down 5">
            <a:extLst>
              <a:ext uri="{FF2B5EF4-FFF2-40B4-BE49-F238E27FC236}">
                <a16:creationId xmlns:a16="http://schemas.microsoft.com/office/drawing/2014/main" id="{A2DF0FBF-AD00-4604-B08B-19837B99266A}"/>
              </a:ext>
            </a:extLst>
          </p:cNvPr>
          <p:cNvSpPr/>
          <p:nvPr/>
        </p:nvSpPr>
        <p:spPr>
          <a:xfrm rot="17935273" flipH="1">
            <a:off x="3670545" y="1465978"/>
            <a:ext cx="207271" cy="188258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393CE4D-720B-463F-B3E8-C28B62731D4C}"/>
              </a:ext>
            </a:extLst>
          </p:cNvPr>
          <p:cNvSpPr/>
          <p:nvPr/>
        </p:nvSpPr>
        <p:spPr>
          <a:xfrm>
            <a:off x="2543175" y="1700213"/>
            <a:ext cx="356986" cy="300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766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527FA5-B13C-44D2-83C5-ABF6E6EF8787}"/>
              </a:ext>
            </a:extLst>
          </p:cNvPr>
          <p:cNvPicPr>
            <a:picLocks noChangeAspect="1"/>
          </p:cNvPicPr>
          <p:nvPr/>
        </p:nvPicPr>
        <p:blipFill>
          <a:blip r:embed="rId3"/>
          <a:stretch>
            <a:fillRect/>
          </a:stretch>
        </p:blipFill>
        <p:spPr>
          <a:xfrm>
            <a:off x="1074120" y="1138964"/>
            <a:ext cx="10043759" cy="4580072"/>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12FBD50C-52A6-4CB1-BE94-6435BBC2D1C0}"/>
              </a:ext>
            </a:extLst>
          </p:cNvPr>
          <p:cNvSpPr>
            <a:spLocks noGrp="1"/>
          </p:cNvSpPr>
          <p:nvPr>
            <p:ph type="title"/>
          </p:nvPr>
        </p:nvSpPr>
        <p:spPr>
          <a:xfrm>
            <a:off x="457200" y="91440"/>
            <a:ext cx="11016200" cy="548640"/>
          </a:xfrm>
        </p:spPr>
        <p:txBody>
          <a:bodyPr>
            <a:normAutofit/>
          </a:bodyPr>
          <a:lstStyle/>
          <a:p>
            <a:r>
              <a:rPr lang="en-US" dirty="0"/>
              <a:t>Analysis at First Glance—Interim Test Results Page</a:t>
            </a:r>
          </a:p>
        </p:txBody>
      </p:sp>
      <p:sp>
        <p:nvSpPr>
          <p:cNvPr id="3" name="Slide Number Placeholder 2">
            <a:extLst>
              <a:ext uri="{FF2B5EF4-FFF2-40B4-BE49-F238E27FC236}">
                <a16:creationId xmlns:a16="http://schemas.microsoft.com/office/drawing/2014/main" id="{A6ED0CEA-D843-4D3A-ABE8-8ADD5AB4C5CC}"/>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39</a:t>
            </a:fld>
            <a:endParaRPr lang="en-US" dirty="0">
              <a:solidFill>
                <a:srgbClr val="FFFFFF">
                  <a:lumMod val="75000"/>
                </a:srgbClr>
              </a:solidFill>
            </a:endParaRPr>
          </a:p>
        </p:txBody>
      </p:sp>
      <p:sp>
        <p:nvSpPr>
          <p:cNvPr id="11" name="Rectangle 10">
            <a:extLst>
              <a:ext uri="{FF2B5EF4-FFF2-40B4-BE49-F238E27FC236}">
                <a16:creationId xmlns:a16="http://schemas.microsoft.com/office/drawing/2014/main" id="{FA0DF623-4D58-4B7D-B2A9-17C189B75992}"/>
              </a:ext>
            </a:extLst>
          </p:cNvPr>
          <p:cNvSpPr/>
          <p:nvPr/>
        </p:nvSpPr>
        <p:spPr>
          <a:xfrm>
            <a:off x="1465803" y="3084723"/>
            <a:ext cx="3635007" cy="15094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4349406B-55C7-44C9-8E63-E320079AC4B1}"/>
              </a:ext>
            </a:extLst>
          </p:cNvPr>
          <p:cNvSpPr/>
          <p:nvPr/>
        </p:nvSpPr>
        <p:spPr>
          <a:xfrm>
            <a:off x="601969" y="4616234"/>
            <a:ext cx="754542" cy="2531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CDDDD62-6167-4C3D-909A-664BB0E3CBFB}"/>
              </a:ext>
            </a:extLst>
          </p:cNvPr>
          <p:cNvSpPr/>
          <p:nvPr/>
        </p:nvSpPr>
        <p:spPr>
          <a:xfrm>
            <a:off x="5376231" y="2225407"/>
            <a:ext cx="2137274" cy="859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Connector 3">
            <a:extLst>
              <a:ext uri="{FF2B5EF4-FFF2-40B4-BE49-F238E27FC236}">
                <a16:creationId xmlns:a16="http://schemas.microsoft.com/office/drawing/2014/main" id="{E9521FC7-2B7C-4BB8-BDA4-1003392F794D}"/>
              </a:ext>
            </a:extLst>
          </p:cNvPr>
          <p:cNvSpPr/>
          <p:nvPr/>
        </p:nvSpPr>
        <p:spPr>
          <a:xfrm>
            <a:off x="1046146" y="3629301"/>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9" name="Flowchart: Connector 8">
            <a:extLst>
              <a:ext uri="{FF2B5EF4-FFF2-40B4-BE49-F238E27FC236}">
                <a16:creationId xmlns:a16="http://schemas.microsoft.com/office/drawing/2014/main" id="{ACEC0BA3-C8FF-4A3F-B4E3-10384B2D0FC7}"/>
              </a:ext>
            </a:extLst>
          </p:cNvPr>
          <p:cNvSpPr/>
          <p:nvPr/>
        </p:nvSpPr>
        <p:spPr>
          <a:xfrm>
            <a:off x="5375429" y="1860806"/>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0" name="Flowchart: Connector 9">
            <a:extLst>
              <a:ext uri="{FF2B5EF4-FFF2-40B4-BE49-F238E27FC236}">
                <a16:creationId xmlns:a16="http://schemas.microsoft.com/office/drawing/2014/main" id="{E004009D-4B95-4313-B7C5-93AA5D41423A}"/>
              </a:ext>
            </a:extLst>
          </p:cNvPr>
          <p:cNvSpPr/>
          <p:nvPr/>
        </p:nvSpPr>
        <p:spPr>
          <a:xfrm>
            <a:off x="142966" y="4574017"/>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Tree>
    <p:extLst>
      <p:ext uri="{BB962C8B-B14F-4D97-AF65-F5344CB8AC3E}">
        <p14:creationId xmlns:p14="http://schemas.microsoft.com/office/powerpoint/2010/main" val="377203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10EF-5278-4509-BD18-47B11CF62F0E}"/>
              </a:ext>
            </a:extLst>
          </p:cNvPr>
          <p:cNvSpPr>
            <a:spLocks noGrp="1"/>
          </p:cNvSpPr>
          <p:nvPr>
            <p:ph type="title"/>
          </p:nvPr>
        </p:nvSpPr>
        <p:spPr>
          <a:xfrm>
            <a:off x="457200" y="91440"/>
            <a:ext cx="11016200" cy="548640"/>
          </a:xfrm>
        </p:spPr>
        <p:txBody>
          <a:bodyPr>
            <a:noAutofit/>
          </a:bodyPr>
          <a:lstStyle/>
          <a:p>
            <a:r>
              <a:rPr lang="en-US" dirty="0"/>
              <a:t>Teacher Dashboard Layout</a:t>
            </a:r>
          </a:p>
        </p:txBody>
      </p:sp>
      <p:sp>
        <p:nvSpPr>
          <p:cNvPr id="3" name="Slide Number Placeholder 2">
            <a:extLst>
              <a:ext uri="{FF2B5EF4-FFF2-40B4-BE49-F238E27FC236}">
                <a16:creationId xmlns:a16="http://schemas.microsoft.com/office/drawing/2014/main" id="{419A7881-544C-42C9-8EC8-AD8B4258CE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4" name="Group 3">
            <a:extLst>
              <a:ext uri="{FF2B5EF4-FFF2-40B4-BE49-F238E27FC236}">
                <a16:creationId xmlns:a16="http://schemas.microsoft.com/office/drawing/2014/main" id="{2C0B634B-5DE1-4FBE-A4B5-68668671E487}"/>
              </a:ext>
            </a:extLst>
          </p:cNvPr>
          <p:cNvGrpSpPr/>
          <p:nvPr/>
        </p:nvGrpSpPr>
        <p:grpSpPr>
          <a:xfrm>
            <a:off x="2081985" y="1185863"/>
            <a:ext cx="7904138" cy="4557711"/>
            <a:chOff x="2081985" y="1185863"/>
            <a:chExt cx="7904138" cy="4557711"/>
          </a:xfrm>
        </p:grpSpPr>
        <p:pic>
          <p:nvPicPr>
            <p:cNvPr id="5" name="Picture 4">
              <a:extLst>
                <a:ext uri="{FF2B5EF4-FFF2-40B4-BE49-F238E27FC236}">
                  <a16:creationId xmlns:a16="http://schemas.microsoft.com/office/drawing/2014/main" id="{A6833FA5-BD7A-4D21-815A-3B842E9F67CC}"/>
                </a:ext>
              </a:extLst>
            </p:cNvPr>
            <p:cNvPicPr>
              <a:picLocks noChangeAspect="1"/>
            </p:cNvPicPr>
            <p:nvPr/>
          </p:nvPicPr>
          <p:blipFill>
            <a:blip r:embed="rId3"/>
            <a:stretch>
              <a:fillRect/>
            </a:stretch>
          </p:blipFill>
          <p:spPr>
            <a:xfrm>
              <a:off x="2081985" y="1185863"/>
              <a:ext cx="7904138" cy="4557711"/>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8576753B-8D41-4908-B83A-B3B7A615A19F}"/>
                </a:ext>
              </a:extLst>
            </p:cNvPr>
            <p:cNvSpPr/>
            <p:nvPr/>
          </p:nvSpPr>
          <p:spPr>
            <a:xfrm>
              <a:off x="2088335" y="1195387"/>
              <a:ext cx="350065" cy="338137"/>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426438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40F1E-7948-45F0-B61A-6169BEB36A57}"/>
              </a:ext>
            </a:extLst>
          </p:cNvPr>
          <p:cNvPicPr>
            <a:picLocks noChangeAspect="1"/>
          </p:cNvPicPr>
          <p:nvPr/>
        </p:nvPicPr>
        <p:blipFill>
          <a:blip r:embed="rId3"/>
          <a:stretch>
            <a:fillRect/>
          </a:stretch>
        </p:blipFill>
        <p:spPr>
          <a:xfrm>
            <a:off x="1057632" y="1131446"/>
            <a:ext cx="10038993" cy="4577898"/>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05723FE2-85F2-4B4E-A78A-B58B57EA87FC}"/>
              </a:ext>
            </a:extLst>
          </p:cNvPr>
          <p:cNvSpPr>
            <a:spLocks noGrp="1"/>
          </p:cNvSpPr>
          <p:nvPr>
            <p:ph type="title"/>
          </p:nvPr>
        </p:nvSpPr>
        <p:spPr>
          <a:xfrm>
            <a:off x="457200" y="91440"/>
            <a:ext cx="11016200" cy="548640"/>
          </a:xfrm>
        </p:spPr>
        <p:txBody>
          <a:bodyPr>
            <a:normAutofit/>
          </a:bodyPr>
          <a:lstStyle/>
          <a:p>
            <a:r>
              <a:rPr lang="en-US" dirty="0"/>
              <a:t>Student Performance—Single-Standard Assessment</a:t>
            </a:r>
          </a:p>
        </p:txBody>
      </p:sp>
      <p:sp>
        <p:nvSpPr>
          <p:cNvPr id="3" name="Slide Number Placeholder 2">
            <a:extLst>
              <a:ext uri="{FF2B5EF4-FFF2-40B4-BE49-F238E27FC236}">
                <a16:creationId xmlns:a16="http://schemas.microsoft.com/office/drawing/2014/main" id="{F3848B86-8FB8-4413-A817-276F436DE6AD}"/>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40</a:t>
            </a:fld>
            <a:endParaRPr lang="en-US" dirty="0">
              <a:solidFill>
                <a:srgbClr val="FFFFFF">
                  <a:lumMod val="75000"/>
                </a:srgbClr>
              </a:solidFill>
            </a:endParaRPr>
          </a:p>
        </p:txBody>
      </p:sp>
      <p:sp>
        <p:nvSpPr>
          <p:cNvPr id="20" name="Rectangle 19">
            <a:extLst>
              <a:ext uri="{FF2B5EF4-FFF2-40B4-BE49-F238E27FC236}">
                <a16:creationId xmlns:a16="http://schemas.microsoft.com/office/drawing/2014/main" id="{B9E9A5B6-10BD-462C-AEA7-1AEB047D2940}"/>
              </a:ext>
            </a:extLst>
          </p:cNvPr>
          <p:cNvSpPr/>
          <p:nvPr/>
        </p:nvSpPr>
        <p:spPr>
          <a:xfrm>
            <a:off x="1457325" y="4625168"/>
            <a:ext cx="8410575" cy="2897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93F3906-8AC5-45BB-A7B3-809E006AE3D0}"/>
              </a:ext>
            </a:extLst>
          </p:cNvPr>
          <p:cNvPicPr>
            <a:picLocks noChangeAspect="1"/>
          </p:cNvPicPr>
          <p:nvPr/>
        </p:nvPicPr>
        <p:blipFill>
          <a:blip r:embed="rId4"/>
          <a:stretch>
            <a:fillRect/>
          </a:stretch>
        </p:blipFill>
        <p:spPr>
          <a:xfrm>
            <a:off x="1861256" y="5086350"/>
            <a:ext cx="3644023" cy="1451137"/>
          </a:xfrm>
          <a:prstGeom prst="rect">
            <a:avLst/>
          </a:prstGeom>
          <a:ln>
            <a:solidFill>
              <a:schemeClr val="bg1">
                <a:lumMod val="75000"/>
              </a:schemeClr>
            </a:solidFill>
          </a:ln>
        </p:spPr>
      </p:pic>
      <p:sp>
        <p:nvSpPr>
          <p:cNvPr id="19" name="Rectangle 18">
            <a:extLst>
              <a:ext uri="{FF2B5EF4-FFF2-40B4-BE49-F238E27FC236}">
                <a16:creationId xmlns:a16="http://schemas.microsoft.com/office/drawing/2014/main" id="{DF38FCF5-5F0E-4C12-8F7F-79B7DB6D8774}"/>
              </a:ext>
            </a:extLst>
          </p:cNvPr>
          <p:cNvSpPr/>
          <p:nvPr/>
        </p:nvSpPr>
        <p:spPr>
          <a:xfrm>
            <a:off x="1861255" y="5086350"/>
            <a:ext cx="3644024" cy="1451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Down 21">
            <a:extLst>
              <a:ext uri="{FF2B5EF4-FFF2-40B4-BE49-F238E27FC236}">
                <a16:creationId xmlns:a16="http://schemas.microsoft.com/office/drawing/2014/main" id="{98353CF6-1F7A-47C8-B71A-287F64F6384E}"/>
              </a:ext>
            </a:extLst>
          </p:cNvPr>
          <p:cNvSpPr/>
          <p:nvPr/>
        </p:nvSpPr>
        <p:spPr>
          <a:xfrm rot="867117">
            <a:off x="4793473" y="4520351"/>
            <a:ext cx="121077" cy="6761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1672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8EAE72-A6D0-4EED-B26F-4910D6FE55B4}"/>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41</a:t>
            </a:fld>
            <a:endParaRPr lang="en-US" dirty="0">
              <a:solidFill>
                <a:srgbClr val="FFFFFF">
                  <a:lumMod val="75000"/>
                </a:srgbClr>
              </a:solidFill>
            </a:endParaRPr>
          </a:p>
        </p:txBody>
      </p:sp>
      <p:sp>
        <p:nvSpPr>
          <p:cNvPr id="7" name="Title 2">
            <a:extLst>
              <a:ext uri="{FF2B5EF4-FFF2-40B4-BE49-F238E27FC236}">
                <a16:creationId xmlns:a16="http://schemas.microsoft.com/office/drawing/2014/main" id="{669CA5A0-F61D-487F-A0FB-59C3B465EC6F}"/>
              </a:ext>
            </a:extLst>
          </p:cNvPr>
          <p:cNvSpPr>
            <a:spLocks noGrp="1"/>
          </p:cNvSpPr>
          <p:nvPr>
            <p:ph type="title"/>
          </p:nvPr>
        </p:nvSpPr>
        <p:spPr>
          <a:xfrm>
            <a:off x="457200" y="91440"/>
            <a:ext cx="11201480" cy="548640"/>
          </a:xfrm>
        </p:spPr>
        <p:txBody>
          <a:bodyPr>
            <a:noAutofit/>
          </a:bodyPr>
          <a:lstStyle/>
          <a:p>
            <a:r>
              <a:rPr lang="en-US" dirty="0"/>
              <a:t>The Item View Window: Item Number Link</a:t>
            </a:r>
          </a:p>
        </p:txBody>
      </p:sp>
      <p:grpSp>
        <p:nvGrpSpPr>
          <p:cNvPr id="4" name="Group 3">
            <a:extLst>
              <a:ext uri="{FF2B5EF4-FFF2-40B4-BE49-F238E27FC236}">
                <a16:creationId xmlns:a16="http://schemas.microsoft.com/office/drawing/2014/main" id="{64F7CB8E-BD7A-4AD7-9DC3-D99118A0D864}"/>
              </a:ext>
            </a:extLst>
          </p:cNvPr>
          <p:cNvGrpSpPr/>
          <p:nvPr/>
        </p:nvGrpSpPr>
        <p:grpSpPr>
          <a:xfrm>
            <a:off x="6282227" y="1054986"/>
            <a:ext cx="5414513" cy="4748027"/>
            <a:chOff x="671079" y="1084737"/>
            <a:chExt cx="5414513" cy="4748027"/>
          </a:xfrm>
        </p:grpSpPr>
        <p:pic>
          <p:nvPicPr>
            <p:cNvPr id="2" name="Picture 1">
              <a:extLst>
                <a:ext uri="{FF2B5EF4-FFF2-40B4-BE49-F238E27FC236}">
                  <a16:creationId xmlns:a16="http://schemas.microsoft.com/office/drawing/2014/main" id="{B17BEBC1-2F0E-498F-A333-0EEE46730525}"/>
                </a:ext>
              </a:extLst>
            </p:cNvPr>
            <p:cNvPicPr>
              <a:picLocks noChangeAspect="1"/>
            </p:cNvPicPr>
            <p:nvPr/>
          </p:nvPicPr>
          <p:blipFill rotWithShape="1">
            <a:blip r:embed="rId3"/>
            <a:srcRect t="-1948" r="50317" b="-1"/>
            <a:stretch/>
          </p:blipFill>
          <p:spPr>
            <a:xfrm>
              <a:off x="671079" y="1084737"/>
              <a:ext cx="5414513" cy="4748027"/>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32A5D5EC-29E1-4923-8C86-3D4C0A9481DB}"/>
                </a:ext>
              </a:extLst>
            </p:cNvPr>
            <p:cNvSpPr/>
            <p:nvPr/>
          </p:nvSpPr>
          <p:spPr>
            <a:xfrm>
              <a:off x="4136570" y="1576251"/>
              <a:ext cx="1724747" cy="227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025F91A1-6331-425B-9B60-B338FB576AEF}"/>
              </a:ext>
            </a:extLst>
          </p:cNvPr>
          <p:cNvPicPr>
            <a:picLocks noChangeAspect="1"/>
          </p:cNvPicPr>
          <p:nvPr/>
        </p:nvPicPr>
        <p:blipFill rotWithShape="1">
          <a:blip r:embed="rId4"/>
          <a:srcRect l="64246" t="23642" r="12007" b="15625"/>
          <a:stretch/>
        </p:blipFill>
        <p:spPr>
          <a:xfrm>
            <a:off x="1860526" y="1288973"/>
            <a:ext cx="3769093" cy="439549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5" name="Arrow: Right 4">
            <a:extLst>
              <a:ext uri="{FF2B5EF4-FFF2-40B4-BE49-F238E27FC236}">
                <a16:creationId xmlns:a16="http://schemas.microsoft.com/office/drawing/2014/main" id="{AE42128F-0DD4-4732-B5ED-CCD778AE6F79}"/>
              </a:ext>
            </a:extLst>
          </p:cNvPr>
          <p:cNvSpPr/>
          <p:nvPr/>
        </p:nvSpPr>
        <p:spPr>
          <a:xfrm>
            <a:off x="396607" y="1994053"/>
            <a:ext cx="1916935" cy="5508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Item Number Link</a:t>
            </a:r>
          </a:p>
        </p:txBody>
      </p:sp>
      <p:pic>
        <p:nvPicPr>
          <p:cNvPr id="6" name="Picture 5">
            <a:extLst>
              <a:ext uri="{FF2B5EF4-FFF2-40B4-BE49-F238E27FC236}">
                <a16:creationId xmlns:a16="http://schemas.microsoft.com/office/drawing/2014/main" id="{C0C4BC3C-ECEC-4DC7-9111-ACE7E650084A}"/>
              </a:ext>
            </a:extLst>
          </p:cNvPr>
          <p:cNvPicPr>
            <a:picLocks noChangeAspect="1"/>
          </p:cNvPicPr>
          <p:nvPr/>
        </p:nvPicPr>
        <p:blipFill>
          <a:blip r:embed="rId5"/>
          <a:stretch>
            <a:fillRect/>
          </a:stretch>
        </p:blipFill>
        <p:spPr>
          <a:xfrm>
            <a:off x="9686526" y="493331"/>
            <a:ext cx="2352715" cy="244524"/>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cxnSp>
        <p:nvCxnSpPr>
          <p:cNvPr id="11" name="Straight Arrow Connector 10">
            <a:extLst>
              <a:ext uri="{FF2B5EF4-FFF2-40B4-BE49-F238E27FC236}">
                <a16:creationId xmlns:a16="http://schemas.microsoft.com/office/drawing/2014/main" id="{5AB199FC-66A9-46D4-9F9F-58EC02AC4AE1}"/>
              </a:ext>
            </a:extLst>
          </p:cNvPr>
          <p:cNvCxnSpPr>
            <a:cxnSpLocks/>
          </p:cNvCxnSpPr>
          <p:nvPr/>
        </p:nvCxnSpPr>
        <p:spPr>
          <a:xfrm flipH="1">
            <a:off x="10501313" y="783222"/>
            <a:ext cx="108778" cy="645528"/>
          </a:xfrm>
          <a:prstGeom prst="straightConnector1">
            <a:avLst/>
          </a:prstGeom>
          <a:ln w="38100">
            <a:solidFill>
              <a:srgbClr val="04336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017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D08174-6747-49EB-9D2D-4A54ACD30082}"/>
              </a:ext>
            </a:extLst>
          </p:cNvPr>
          <p:cNvPicPr>
            <a:picLocks noChangeAspect="1"/>
          </p:cNvPicPr>
          <p:nvPr/>
        </p:nvPicPr>
        <p:blipFill rotWithShape="1">
          <a:blip r:embed="rId3"/>
          <a:srcRect l="64246" t="23642" r="12007" b="15625"/>
          <a:stretch/>
        </p:blipFill>
        <p:spPr>
          <a:xfrm>
            <a:off x="1569501" y="1231255"/>
            <a:ext cx="3769093" cy="439549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470786FA-00AF-4175-94C5-E2B958FD0573}"/>
              </a:ext>
            </a:extLst>
          </p:cNvPr>
          <p:cNvSpPr>
            <a:spLocks noGrp="1"/>
          </p:cNvSpPr>
          <p:nvPr>
            <p:ph type="title"/>
          </p:nvPr>
        </p:nvSpPr>
        <p:spPr>
          <a:xfrm>
            <a:off x="457200" y="91440"/>
            <a:ext cx="11016200" cy="548640"/>
          </a:xfrm>
        </p:spPr>
        <p:txBody>
          <a:bodyPr>
            <a:normAutofit/>
          </a:bodyPr>
          <a:lstStyle/>
          <a:p>
            <a:r>
              <a:rPr lang="en-US" dirty="0"/>
              <a:t>The Item View Window: Student Score Link</a:t>
            </a:r>
          </a:p>
        </p:txBody>
      </p:sp>
      <p:sp>
        <p:nvSpPr>
          <p:cNvPr id="3" name="Slide Number Placeholder 2">
            <a:extLst>
              <a:ext uri="{FF2B5EF4-FFF2-40B4-BE49-F238E27FC236}">
                <a16:creationId xmlns:a16="http://schemas.microsoft.com/office/drawing/2014/main" id="{89D2C296-F42E-48FE-BDC2-8C609F89226F}"/>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42</a:t>
            </a:fld>
            <a:endParaRPr lang="en-US" dirty="0">
              <a:solidFill>
                <a:srgbClr val="FFFFFF">
                  <a:lumMod val="75000"/>
                </a:srgbClr>
              </a:solidFill>
            </a:endParaRPr>
          </a:p>
        </p:txBody>
      </p:sp>
      <p:pic>
        <p:nvPicPr>
          <p:cNvPr id="4" name="Picture 3">
            <a:extLst>
              <a:ext uri="{FF2B5EF4-FFF2-40B4-BE49-F238E27FC236}">
                <a16:creationId xmlns:a16="http://schemas.microsoft.com/office/drawing/2014/main" id="{A34387BE-7606-4965-84C2-B32D255E18F1}"/>
              </a:ext>
            </a:extLst>
          </p:cNvPr>
          <p:cNvPicPr>
            <a:picLocks noChangeAspect="1"/>
          </p:cNvPicPr>
          <p:nvPr/>
        </p:nvPicPr>
        <p:blipFill rotWithShape="1">
          <a:blip r:embed="rId4"/>
          <a:srcRect l="48436" t="-1129" b="-1"/>
          <a:stretch/>
        </p:blipFill>
        <p:spPr>
          <a:xfrm>
            <a:off x="6416424" y="1137668"/>
            <a:ext cx="5619636" cy="4709897"/>
          </a:xfrm>
          <a:prstGeom prst="rect">
            <a:avLst/>
          </a:prstGeom>
        </p:spPr>
      </p:pic>
      <p:sp>
        <p:nvSpPr>
          <p:cNvPr id="5" name="Rectangle 4">
            <a:extLst>
              <a:ext uri="{FF2B5EF4-FFF2-40B4-BE49-F238E27FC236}">
                <a16:creationId xmlns:a16="http://schemas.microsoft.com/office/drawing/2014/main" id="{9C8CFF05-D639-4E2D-9BFA-D710EB2C970C}"/>
              </a:ext>
            </a:extLst>
          </p:cNvPr>
          <p:cNvSpPr/>
          <p:nvPr/>
        </p:nvSpPr>
        <p:spPr>
          <a:xfrm>
            <a:off x="6586923" y="1818489"/>
            <a:ext cx="5226657" cy="3853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319DA67D-6AEB-45F3-BE36-D64ED2B3B0DC}"/>
              </a:ext>
            </a:extLst>
          </p:cNvPr>
          <p:cNvSpPr/>
          <p:nvPr/>
        </p:nvSpPr>
        <p:spPr>
          <a:xfrm>
            <a:off x="155940" y="4960466"/>
            <a:ext cx="1916935" cy="5508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Student Score Link</a:t>
            </a:r>
          </a:p>
        </p:txBody>
      </p:sp>
      <p:pic>
        <p:nvPicPr>
          <p:cNvPr id="9" name="Picture 8">
            <a:extLst>
              <a:ext uri="{FF2B5EF4-FFF2-40B4-BE49-F238E27FC236}">
                <a16:creationId xmlns:a16="http://schemas.microsoft.com/office/drawing/2014/main" id="{5BCA4B67-3668-4CF5-A7F0-E793D6A01481}"/>
              </a:ext>
            </a:extLst>
          </p:cNvPr>
          <p:cNvPicPr>
            <a:picLocks noChangeAspect="1"/>
          </p:cNvPicPr>
          <p:nvPr/>
        </p:nvPicPr>
        <p:blipFill rotWithShape="1">
          <a:blip r:embed="rId5"/>
          <a:srcRect l="37491" t="-4632" r="36963" b="54591"/>
          <a:stretch/>
        </p:blipFill>
        <p:spPr>
          <a:xfrm>
            <a:off x="7986711" y="2555187"/>
            <a:ext cx="2766278" cy="400781"/>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cxnSp>
        <p:nvCxnSpPr>
          <p:cNvPr id="11" name="Straight Arrow Connector 10">
            <a:extLst>
              <a:ext uri="{FF2B5EF4-FFF2-40B4-BE49-F238E27FC236}">
                <a16:creationId xmlns:a16="http://schemas.microsoft.com/office/drawing/2014/main" id="{04A8DF47-50A9-4869-B15C-C118356D7206}"/>
              </a:ext>
            </a:extLst>
          </p:cNvPr>
          <p:cNvCxnSpPr>
            <a:cxnSpLocks/>
          </p:cNvCxnSpPr>
          <p:nvPr/>
        </p:nvCxnSpPr>
        <p:spPr>
          <a:xfrm>
            <a:off x="8658225" y="2203819"/>
            <a:ext cx="461499" cy="351368"/>
          </a:xfrm>
          <a:prstGeom prst="straightConnector1">
            <a:avLst/>
          </a:prstGeom>
          <a:ln w="38100">
            <a:solidFill>
              <a:srgbClr val="04336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345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1290-55F2-4240-BF76-8BA0CFD3D688}"/>
              </a:ext>
            </a:extLst>
          </p:cNvPr>
          <p:cNvSpPr>
            <a:spLocks noGrp="1"/>
          </p:cNvSpPr>
          <p:nvPr>
            <p:ph type="title"/>
          </p:nvPr>
        </p:nvSpPr>
        <p:spPr>
          <a:xfrm>
            <a:off x="457200" y="91440"/>
            <a:ext cx="11016200" cy="548640"/>
          </a:xfrm>
        </p:spPr>
        <p:txBody>
          <a:bodyPr>
            <a:normAutofit/>
          </a:bodyPr>
          <a:lstStyle/>
          <a:p>
            <a:r>
              <a:rPr lang="en-US" dirty="0"/>
              <a:t>Student Score Link: Student Navigation Tool</a:t>
            </a:r>
          </a:p>
        </p:txBody>
      </p:sp>
      <p:sp>
        <p:nvSpPr>
          <p:cNvPr id="3" name="Slide Number Placeholder 2">
            <a:extLst>
              <a:ext uri="{FF2B5EF4-FFF2-40B4-BE49-F238E27FC236}">
                <a16:creationId xmlns:a16="http://schemas.microsoft.com/office/drawing/2014/main" id="{9D11BD25-D077-449C-BE80-0FCCEC61E635}"/>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43</a:t>
            </a:fld>
            <a:endParaRPr lang="en-US" dirty="0">
              <a:solidFill>
                <a:srgbClr val="FFFFFF">
                  <a:lumMod val="75000"/>
                </a:srgbClr>
              </a:solidFill>
            </a:endParaRPr>
          </a:p>
        </p:txBody>
      </p:sp>
      <p:grpSp>
        <p:nvGrpSpPr>
          <p:cNvPr id="4" name="Group 3">
            <a:extLst>
              <a:ext uri="{FF2B5EF4-FFF2-40B4-BE49-F238E27FC236}">
                <a16:creationId xmlns:a16="http://schemas.microsoft.com/office/drawing/2014/main" id="{562A1F29-4689-4DA4-B176-C4FB3AB5B98C}"/>
              </a:ext>
            </a:extLst>
          </p:cNvPr>
          <p:cNvGrpSpPr/>
          <p:nvPr/>
        </p:nvGrpSpPr>
        <p:grpSpPr>
          <a:xfrm>
            <a:off x="3286182" y="1187480"/>
            <a:ext cx="5619636" cy="4709897"/>
            <a:chOff x="3833870" y="1235036"/>
            <a:chExt cx="5619636" cy="4709897"/>
          </a:xfrm>
        </p:grpSpPr>
        <p:pic>
          <p:nvPicPr>
            <p:cNvPr id="5" name="Picture 4">
              <a:extLst>
                <a:ext uri="{FF2B5EF4-FFF2-40B4-BE49-F238E27FC236}">
                  <a16:creationId xmlns:a16="http://schemas.microsoft.com/office/drawing/2014/main" id="{C9305032-73B4-4E50-ADC6-1885E160DCC8}"/>
                </a:ext>
              </a:extLst>
            </p:cNvPr>
            <p:cNvPicPr>
              <a:picLocks noChangeAspect="1"/>
            </p:cNvPicPr>
            <p:nvPr/>
          </p:nvPicPr>
          <p:blipFill rotWithShape="1">
            <a:blip r:embed="rId3"/>
            <a:srcRect l="48436" t="-1129" b="-1"/>
            <a:stretch/>
          </p:blipFill>
          <p:spPr>
            <a:xfrm>
              <a:off x="3833870" y="1235036"/>
              <a:ext cx="5619636" cy="4709897"/>
            </a:xfrm>
            <a:prstGeom prst="rect">
              <a:avLst/>
            </a:prstGeom>
          </p:spPr>
        </p:pic>
        <p:sp>
          <p:nvSpPr>
            <p:cNvPr id="6" name="Arrow: Left 5">
              <a:extLst>
                <a:ext uri="{FF2B5EF4-FFF2-40B4-BE49-F238E27FC236}">
                  <a16:creationId xmlns:a16="http://schemas.microsoft.com/office/drawing/2014/main" id="{D1BCF761-1E67-433C-AE6F-CD37B9712E5E}"/>
                </a:ext>
              </a:extLst>
            </p:cNvPr>
            <p:cNvSpPr/>
            <p:nvPr/>
          </p:nvSpPr>
          <p:spPr>
            <a:xfrm>
              <a:off x="7514537" y="1334449"/>
              <a:ext cx="1938969" cy="59350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Student Navigation Tool</a:t>
              </a:r>
            </a:p>
          </p:txBody>
        </p:sp>
      </p:grpSp>
    </p:spTree>
    <p:extLst>
      <p:ext uri="{BB962C8B-B14F-4D97-AF65-F5344CB8AC3E}">
        <p14:creationId xmlns:p14="http://schemas.microsoft.com/office/powerpoint/2010/main" val="4045885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016200" cy="548640"/>
          </a:xfrm>
        </p:spPr>
        <p:txBody>
          <a:bodyPr>
            <a:noAutofit/>
          </a:bodyPr>
          <a:lstStyle/>
          <a:p>
            <a:r>
              <a:rPr lang="en-US" dirty="0"/>
              <a:t>Rubric &amp; Resources Tab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pic>
        <p:nvPicPr>
          <p:cNvPr id="2" name="Picture 1">
            <a:extLst>
              <a:ext uri="{FF2B5EF4-FFF2-40B4-BE49-F238E27FC236}">
                <a16:creationId xmlns:a16="http://schemas.microsoft.com/office/drawing/2014/main" id="{61A55901-0E2F-4ACF-A3F6-149999899ABA}"/>
              </a:ext>
            </a:extLst>
          </p:cNvPr>
          <p:cNvPicPr>
            <a:picLocks noChangeAspect="1"/>
          </p:cNvPicPr>
          <p:nvPr/>
        </p:nvPicPr>
        <p:blipFill>
          <a:blip r:embed="rId3"/>
          <a:stretch>
            <a:fillRect/>
          </a:stretch>
        </p:blipFill>
        <p:spPr>
          <a:xfrm>
            <a:off x="0" y="1273986"/>
            <a:ext cx="12192000" cy="4310027"/>
          </a:xfrm>
          <a:prstGeom prst="rect">
            <a:avLst/>
          </a:prstGeom>
        </p:spPr>
      </p:pic>
    </p:spTree>
    <p:extLst>
      <p:ext uri="{BB962C8B-B14F-4D97-AF65-F5344CB8AC3E}">
        <p14:creationId xmlns:p14="http://schemas.microsoft.com/office/powerpoint/2010/main" val="2376284555"/>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78D4-7D3D-442D-9782-A0124BE3B0D9}"/>
              </a:ext>
            </a:extLst>
          </p:cNvPr>
          <p:cNvSpPr>
            <a:spLocks noGrp="1"/>
          </p:cNvSpPr>
          <p:nvPr>
            <p:ph type="title"/>
          </p:nvPr>
        </p:nvSpPr>
        <p:spPr>
          <a:xfrm>
            <a:off x="457200" y="91440"/>
            <a:ext cx="11016200" cy="548640"/>
          </a:xfrm>
        </p:spPr>
        <p:txBody>
          <a:bodyPr>
            <a:normAutofit/>
          </a:bodyPr>
          <a:lstStyle/>
          <a:p>
            <a:r>
              <a:rPr lang="en-US" dirty="0"/>
              <a:t>Frequency Distribution of Student Responses</a:t>
            </a:r>
          </a:p>
        </p:txBody>
      </p:sp>
      <p:sp>
        <p:nvSpPr>
          <p:cNvPr id="3" name="Slide Number Placeholder 2">
            <a:extLst>
              <a:ext uri="{FF2B5EF4-FFF2-40B4-BE49-F238E27FC236}">
                <a16:creationId xmlns:a16="http://schemas.microsoft.com/office/drawing/2014/main" id="{14F8D9D4-27B3-4392-94A2-789FB3E93B06}"/>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45</a:t>
            </a:fld>
            <a:endParaRPr lang="en-US" dirty="0">
              <a:solidFill>
                <a:srgbClr val="FFFFFF">
                  <a:lumMod val="75000"/>
                </a:srgbClr>
              </a:solidFill>
            </a:endParaRPr>
          </a:p>
        </p:txBody>
      </p:sp>
      <p:pic>
        <p:nvPicPr>
          <p:cNvPr id="12" name="Picture 11">
            <a:extLst>
              <a:ext uri="{FF2B5EF4-FFF2-40B4-BE49-F238E27FC236}">
                <a16:creationId xmlns:a16="http://schemas.microsoft.com/office/drawing/2014/main" id="{CC809138-1EF7-4F09-AF64-977CBBA4CC12}"/>
              </a:ext>
            </a:extLst>
          </p:cNvPr>
          <p:cNvPicPr>
            <a:picLocks noChangeAspect="1"/>
          </p:cNvPicPr>
          <p:nvPr/>
        </p:nvPicPr>
        <p:blipFill>
          <a:blip r:embed="rId3"/>
          <a:stretch>
            <a:fillRect/>
          </a:stretch>
        </p:blipFill>
        <p:spPr>
          <a:xfrm>
            <a:off x="223425" y="1564743"/>
            <a:ext cx="11745149" cy="3556028"/>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8799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B2CA173-529E-4271-913E-F244E3E088BA}"/>
              </a:ext>
            </a:extLst>
          </p:cNvPr>
          <p:cNvPicPr>
            <a:picLocks noChangeAspect="1"/>
          </p:cNvPicPr>
          <p:nvPr/>
        </p:nvPicPr>
        <p:blipFill>
          <a:blip r:embed="rId3"/>
          <a:stretch>
            <a:fillRect/>
          </a:stretch>
        </p:blipFill>
        <p:spPr>
          <a:xfrm>
            <a:off x="186993" y="1181100"/>
            <a:ext cx="6753225" cy="224790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pic>
        <p:nvPicPr>
          <p:cNvPr id="6" name="Picture 5" descr="A screenshot of a cell phone&#10;&#10;Description automatically generated">
            <a:extLst>
              <a:ext uri="{FF2B5EF4-FFF2-40B4-BE49-F238E27FC236}">
                <a16:creationId xmlns:a16="http://schemas.microsoft.com/office/drawing/2014/main" id="{F343AB4B-3F98-46CF-931A-8541800B53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48" t="13445" r="3214"/>
          <a:stretch/>
        </p:blipFill>
        <p:spPr>
          <a:xfrm>
            <a:off x="7143299" y="1238040"/>
            <a:ext cx="4882800" cy="2179263"/>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15EB8BFE-5D9D-4E19-89DF-00C23F3CC384}"/>
              </a:ext>
            </a:extLst>
          </p:cNvPr>
          <p:cNvSpPr>
            <a:spLocks noGrp="1"/>
          </p:cNvSpPr>
          <p:nvPr>
            <p:ph type="title"/>
          </p:nvPr>
        </p:nvSpPr>
        <p:spPr>
          <a:xfrm>
            <a:off x="457200" y="91440"/>
            <a:ext cx="11201480" cy="548640"/>
          </a:xfrm>
        </p:spPr>
        <p:txBody>
          <a:bodyPr>
            <a:normAutofit/>
          </a:bodyPr>
          <a:lstStyle/>
          <a:p>
            <a:r>
              <a:rPr lang="en-US" dirty="0"/>
              <a:t>Multiple Scoring Assertions</a:t>
            </a:r>
          </a:p>
        </p:txBody>
      </p:sp>
      <p:sp>
        <p:nvSpPr>
          <p:cNvPr id="3" name="Slide Number Placeholder 2">
            <a:extLst>
              <a:ext uri="{FF2B5EF4-FFF2-40B4-BE49-F238E27FC236}">
                <a16:creationId xmlns:a16="http://schemas.microsoft.com/office/drawing/2014/main" id="{7C811F8D-53B9-440E-8B21-EDDAAE75E456}"/>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46</a:t>
            </a:fld>
            <a:endParaRPr lang="en-US" dirty="0">
              <a:solidFill>
                <a:srgbClr val="FFFFFF">
                  <a:lumMod val="75000"/>
                </a:srgbClr>
              </a:solidFill>
            </a:endParaRPr>
          </a:p>
        </p:txBody>
      </p:sp>
      <p:sp>
        <p:nvSpPr>
          <p:cNvPr id="14" name="Rectangle 13">
            <a:extLst>
              <a:ext uri="{FF2B5EF4-FFF2-40B4-BE49-F238E27FC236}">
                <a16:creationId xmlns:a16="http://schemas.microsoft.com/office/drawing/2014/main" id="{C86C742A-7A34-4F72-A88B-DB2159A9E0D7}"/>
              </a:ext>
            </a:extLst>
          </p:cNvPr>
          <p:cNvSpPr/>
          <p:nvPr/>
        </p:nvSpPr>
        <p:spPr>
          <a:xfrm>
            <a:off x="2606966" y="1812928"/>
            <a:ext cx="1989768" cy="266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D49044C-D697-45DB-9134-101E01AF137E}"/>
              </a:ext>
            </a:extLst>
          </p:cNvPr>
          <p:cNvSpPr/>
          <p:nvPr/>
        </p:nvSpPr>
        <p:spPr>
          <a:xfrm>
            <a:off x="2620221" y="3151460"/>
            <a:ext cx="294242" cy="265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7E37A8D-BAB4-49A7-B8C0-6ED517B8BF14}"/>
              </a:ext>
            </a:extLst>
          </p:cNvPr>
          <p:cNvSpPr/>
          <p:nvPr/>
        </p:nvSpPr>
        <p:spPr>
          <a:xfrm>
            <a:off x="186993" y="1161538"/>
            <a:ext cx="6806428" cy="2979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9D5DC37-4FF5-44F9-9B3E-25160FCA00F2}"/>
              </a:ext>
            </a:extLst>
          </p:cNvPr>
          <p:cNvSpPr/>
          <p:nvPr/>
        </p:nvSpPr>
        <p:spPr>
          <a:xfrm>
            <a:off x="7143299" y="2238703"/>
            <a:ext cx="4861708" cy="2696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675CE7AE-F072-4AE3-BB04-E8692CFEDEC5}"/>
              </a:ext>
            </a:extLst>
          </p:cNvPr>
          <p:cNvPicPr>
            <a:picLocks noChangeAspect="1"/>
          </p:cNvPicPr>
          <p:nvPr/>
        </p:nvPicPr>
        <p:blipFill>
          <a:blip r:embed="rId5"/>
          <a:stretch>
            <a:fillRect/>
          </a:stretch>
        </p:blipFill>
        <p:spPr>
          <a:xfrm>
            <a:off x="5815799" y="3600880"/>
            <a:ext cx="6210300" cy="238125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7603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E63604-0402-4689-A234-1831CF7A1458}"/>
              </a:ext>
            </a:extLst>
          </p:cNvPr>
          <p:cNvPicPr>
            <a:picLocks noChangeAspect="1"/>
          </p:cNvPicPr>
          <p:nvPr/>
        </p:nvPicPr>
        <p:blipFill>
          <a:blip r:embed="rId3"/>
          <a:stretch>
            <a:fillRect/>
          </a:stretch>
        </p:blipFill>
        <p:spPr>
          <a:xfrm>
            <a:off x="1475600" y="1125695"/>
            <a:ext cx="9240799" cy="4606607"/>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28A1803E-7940-4EAE-AAA6-C854A389EB3A}"/>
              </a:ext>
            </a:extLst>
          </p:cNvPr>
          <p:cNvSpPr>
            <a:spLocks noGrp="1"/>
          </p:cNvSpPr>
          <p:nvPr>
            <p:ph type="title"/>
          </p:nvPr>
        </p:nvSpPr>
        <p:spPr>
          <a:xfrm>
            <a:off x="457200" y="91440"/>
            <a:ext cx="11016200" cy="548640"/>
          </a:xfrm>
        </p:spPr>
        <p:txBody>
          <a:bodyPr>
            <a:normAutofit/>
          </a:bodyPr>
          <a:lstStyle/>
          <a:p>
            <a:r>
              <a:rPr lang="en-US" dirty="0"/>
              <a:t>Filtering Results by Standards (a.k.a. Targets)</a:t>
            </a:r>
          </a:p>
        </p:txBody>
      </p:sp>
      <p:sp>
        <p:nvSpPr>
          <p:cNvPr id="3" name="Slide Number Placeholder 2">
            <a:extLst>
              <a:ext uri="{FF2B5EF4-FFF2-40B4-BE49-F238E27FC236}">
                <a16:creationId xmlns:a16="http://schemas.microsoft.com/office/drawing/2014/main" id="{FF06BC5C-2343-4223-B576-F3AA81F0CE66}"/>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47</a:t>
            </a:fld>
            <a:endParaRPr lang="en-US" dirty="0">
              <a:solidFill>
                <a:srgbClr val="FFFFFF">
                  <a:lumMod val="75000"/>
                </a:srgbClr>
              </a:solidFill>
            </a:endParaRPr>
          </a:p>
        </p:txBody>
      </p:sp>
      <p:sp>
        <p:nvSpPr>
          <p:cNvPr id="9" name="Rectangle 8">
            <a:extLst>
              <a:ext uri="{FF2B5EF4-FFF2-40B4-BE49-F238E27FC236}">
                <a16:creationId xmlns:a16="http://schemas.microsoft.com/office/drawing/2014/main" id="{76BD098D-BE18-426F-B51B-60DD9BE6C442}"/>
              </a:ext>
            </a:extLst>
          </p:cNvPr>
          <p:cNvSpPr/>
          <p:nvPr/>
        </p:nvSpPr>
        <p:spPr>
          <a:xfrm>
            <a:off x="1475600" y="1795749"/>
            <a:ext cx="1598106" cy="3936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033F06-72CD-4E52-81C4-BC86DC34EF98}"/>
              </a:ext>
            </a:extLst>
          </p:cNvPr>
          <p:cNvSpPr/>
          <p:nvPr/>
        </p:nvSpPr>
        <p:spPr>
          <a:xfrm>
            <a:off x="1475600" y="1125694"/>
            <a:ext cx="406540" cy="436406"/>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641013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C4EBA1-B372-4380-A9F8-D6B1C2678BA4}"/>
              </a:ext>
            </a:extLst>
          </p:cNvPr>
          <p:cNvPicPr>
            <a:picLocks noChangeAspect="1"/>
          </p:cNvPicPr>
          <p:nvPr/>
        </p:nvPicPr>
        <p:blipFill>
          <a:blip r:embed="rId3"/>
          <a:stretch>
            <a:fillRect/>
          </a:stretch>
        </p:blipFill>
        <p:spPr>
          <a:xfrm>
            <a:off x="724350" y="1152525"/>
            <a:ext cx="8867775" cy="4552950"/>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1FDEA5E8-79F7-4CA5-8935-00A26C1F3627}"/>
              </a:ext>
            </a:extLst>
          </p:cNvPr>
          <p:cNvSpPr>
            <a:spLocks noGrp="1"/>
          </p:cNvSpPr>
          <p:nvPr>
            <p:ph type="title"/>
          </p:nvPr>
        </p:nvSpPr>
        <p:spPr>
          <a:xfrm>
            <a:off x="457200" y="91440"/>
            <a:ext cx="11016200" cy="548640"/>
          </a:xfrm>
        </p:spPr>
        <p:txBody>
          <a:bodyPr>
            <a:normAutofit/>
          </a:bodyPr>
          <a:lstStyle/>
          <a:p>
            <a:r>
              <a:rPr lang="en-US" dirty="0"/>
              <a:t>Assign Test Reasons </a:t>
            </a:r>
          </a:p>
        </p:txBody>
      </p:sp>
      <p:sp>
        <p:nvSpPr>
          <p:cNvPr id="3" name="Slide Number Placeholder 2">
            <a:extLst>
              <a:ext uri="{FF2B5EF4-FFF2-40B4-BE49-F238E27FC236}">
                <a16:creationId xmlns:a16="http://schemas.microsoft.com/office/drawing/2014/main" id="{803A035B-00F9-485A-B5D9-645496151683}"/>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48</a:t>
            </a:fld>
            <a:endParaRPr lang="en-US" dirty="0">
              <a:solidFill>
                <a:srgbClr val="FFFFFF">
                  <a:lumMod val="75000"/>
                </a:srgbClr>
              </a:solidFill>
            </a:endParaRPr>
          </a:p>
        </p:txBody>
      </p:sp>
      <p:sp>
        <p:nvSpPr>
          <p:cNvPr id="16" name="Rectangle 15">
            <a:extLst>
              <a:ext uri="{FF2B5EF4-FFF2-40B4-BE49-F238E27FC236}">
                <a16:creationId xmlns:a16="http://schemas.microsoft.com/office/drawing/2014/main" id="{370D68D5-9937-404C-9FCB-07C3E93F7407}"/>
              </a:ext>
            </a:extLst>
          </p:cNvPr>
          <p:cNvSpPr/>
          <p:nvPr/>
        </p:nvSpPr>
        <p:spPr>
          <a:xfrm>
            <a:off x="8105775" y="2038350"/>
            <a:ext cx="1190372" cy="200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6510C36-990B-4EAE-B45F-E828A03496B4}"/>
              </a:ext>
            </a:extLst>
          </p:cNvPr>
          <p:cNvPicPr>
            <a:picLocks noChangeAspect="1"/>
          </p:cNvPicPr>
          <p:nvPr/>
        </p:nvPicPr>
        <p:blipFill>
          <a:blip r:embed="rId4"/>
          <a:stretch>
            <a:fillRect/>
          </a:stretch>
        </p:blipFill>
        <p:spPr>
          <a:xfrm>
            <a:off x="4781550" y="3996598"/>
            <a:ext cx="6627093" cy="2349535"/>
          </a:xfrm>
          <a:prstGeom prst="rect">
            <a:avLst/>
          </a:prstGeom>
          <a:ln>
            <a:noFill/>
          </a:ln>
          <a:effectLst>
            <a:outerShdw blurRad="292100" dist="139700" dir="2700000" algn="tl" rotWithShape="0">
              <a:srgbClr val="333333">
                <a:alpha val="65000"/>
              </a:srgbClr>
            </a:outerShdw>
          </a:effectLst>
        </p:spPr>
      </p:pic>
      <p:sp>
        <p:nvSpPr>
          <p:cNvPr id="18" name="Arrow: Left 17">
            <a:extLst>
              <a:ext uri="{FF2B5EF4-FFF2-40B4-BE49-F238E27FC236}">
                <a16:creationId xmlns:a16="http://schemas.microsoft.com/office/drawing/2014/main" id="{9444719D-361B-4ABC-8C40-6128C480D7EB}"/>
              </a:ext>
            </a:extLst>
          </p:cNvPr>
          <p:cNvSpPr/>
          <p:nvPr/>
        </p:nvSpPr>
        <p:spPr>
          <a:xfrm>
            <a:off x="10695168" y="5757779"/>
            <a:ext cx="613610" cy="28875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C77C1FF-3283-45C1-AA13-13BD9FB796B0}"/>
              </a:ext>
            </a:extLst>
          </p:cNvPr>
          <p:cNvSpPr/>
          <p:nvPr/>
        </p:nvSpPr>
        <p:spPr>
          <a:xfrm>
            <a:off x="4791975" y="4008513"/>
            <a:ext cx="6627093" cy="2349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a:extLst>
              <a:ext uri="{FF2B5EF4-FFF2-40B4-BE49-F238E27FC236}">
                <a16:creationId xmlns:a16="http://schemas.microsoft.com/office/drawing/2014/main" id="{68416BEC-018F-490B-A877-BC351A9685FA}"/>
              </a:ext>
            </a:extLst>
          </p:cNvPr>
          <p:cNvSpPr/>
          <p:nvPr/>
        </p:nvSpPr>
        <p:spPr>
          <a:xfrm>
            <a:off x="8928984" y="1596037"/>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0" name="Flowchart: Connector 9">
            <a:extLst>
              <a:ext uri="{FF2B5EF4-FFF2-40B4-BE49-F238E27FC236}">
                <a16:creationId xmlns:a16="http://schemas.microsoft.com/office/drawing/2014/main" id="{F346AD7D-FF76-435E-A810-0838E6145B51}"/>
              </a:ext>
            </a:extLst>
          </p:cNvPr>
          <p:cNvSpPr/>
          <p:nvPr/>
        </p:nvSpPr>
        <p:spPr>
          <a:xfrm>
            <a:off x="4414387" y="3670976"/>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2" name="Flowchart: Connector 11">
            <a:extLst>
              <a:ext uri="{FF2B5EF4-FFF2-40B4-BE49-F238E27FC236}">
                <a16:creationId xmlns:a16="http://schemas.microsoft.com/office/drawing/2014/main" id="{D80F3B9D-B7E1-46B3-8AEC-0D784480FBBB}"/>
              </a:ext>
            </a:extLst>
          </p:cNvPr>
          <p:cNvSpPr/>
          <p:nvPr/>
        </p:nvSpPr>
        <p:spPr>
          <a:xfrm>
            <a:off x="11515804" y="5533768"/>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3" name="Rectangle 12">
            <a:extLst>
              <a:ext uri="{FF2B5EF4-FFF2-40B4-BE49-F238E27FC236}">
                <a16:creationId xmlns:a16="http://schemas.microsoft.com/office/drawing/2014/main" id="{39440C66-2F66-44CD-9279-212D60D604EB}"/>
              </a:ext>
            </a:extLst>
          </p:cNvPr>
          <p:cNvSpPr/>
          <p:nvPr/>
        </p:nvSpPr>
        <p:spPr>
          <a:xfrm>
            <a:off x="724350" y="1161344"/>
            <a:ext cx="390075" cy="404213"/>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243116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9929-C9BD-46DB-B342-438427332550}"/>
              </a:ext>
            </a:extLst>
          </p:cNvPr>
          <p:cNvSpPr>
            <a:spLocks noGrp="1"/>
          </p:cNvSpPr>
          <p:nvPr>
            <p:ph type="title"/>
          </p:nvPr>
        </p:nvSpPr>
        <p:spPr>
          <a:xfrm>
            <a:off x="457200" y="91440"/>
            <a:ext cx="11201480" cy="548640"/>
          </a:xfrm>
        </p:spPr>
        <p:txBody>
          <a:bodyPr>
            <a:normAutofit/>
          </a:bodyPr>
          <a:lstStyle/>
          <a:p>
            <a:r>
              <a:rPr lang="en-US" dirty="0"/>
              <a:t>Assign Test Reasons (cont.)</a:t>
            </a:r>
          </a:p>
        </p:txBody>
      </p:sp>
      <p:sp>
        <p:nvSpPr>
          <p:cNvPr id="3" name="Slide Number Placeholder 2">
            <a:extLst>
              <a:ext uri="{FF2B5EF4-FFF2-40B4-BE49-F238E27FC236}">
                <a16:creationId xmlns:a16="http://schemas.microsoft.com/office/drawing/2014/main" id="{10047DF1-02D5-4835-8560-9C49F01A4936}"/>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49</a:t>
            </a:fld>
            <a:endParaRPr lang="en-US" dirty="0">
              <a:solidFill>
                <a:srgbClr val="FFFFFF">
                  <a:lumMod val="75000"/>
                </a:srgbClr>
              </a:solidFill>
            </a:endParaRPr>
          </a:p>
        </p:txBody>
      </p:sp>
      <p:grpSp>
        <p:nvGrpSpPr>
          <p:cNvPr id="6" name="Group 5">
            <a:extLst>
              <a:ext uri="{FF2B5EF4-FFF2-40B4-BE49-F238E27FC236}">
                <a16:creationId xmlns:a16="http://schemas.microsoft.com/office/drawing/2014/main" id="{04EC9F73-227F-45D6-A466-F9A2A3EDB8AB}"/>
              </a:ext>
            </a:extLst>
          </p:cNvPr>
          <p:cNvGrpSpPr/>
          <p:nvPr/>
        </p:nvGrpSpPr>
        <p:grpSpPr>
          <a:xfrm>
            <a:off x="1998212" y="1193026"/>
            <a:ext cx="7145012" cy="4623224"/>
            <a:chOff x="2072640" y="1150496"/>
            <a:chExt cx="7145012" cy="4623224"/>
          </a:xfrm>
        </p:grpSpPr>
        <p:pic>
          <p:nvPicPr>
            <p:cNvPr id="7" name="Picture 6">
              <a:extLst>
                <a:ext uri="{FF2B5EF4-FFF2-40B4-BE49-F238E27FC236}">
                  <a16:creationId xmlns:a16="http://schemas.microsoft.com/office/drawing/2014/main" id="{CCF59993-5A54-48FB-88F0-0FFB327579A1}"/>
                </a:ext>
              </a:extLst>
            </p:cNvPr>
            <p:cNvPicPr>
              <a:picLocks noChangeAspect="1"/>
            </p:cNvPicPr>
            <p:nvPr/>
          </p:nvPicPr>
          <p:blipFill>
            <a:blip r:embed="rId3"/>
            <a:stretch>
              <a:fillRect/>
            </a:stretch>
          </p:blipFill>
          <p:spPr>
            <a:xfrm>
              <a:off x="2072640" y="1150496"/>
              <a:ext cx="7145012" cy="4623224"/>
            </a:xfrm>
            <a:prstGeom prst="rect">
              <a:avLst/>
            </a:prstGeom>
            <a:ln w="38100">
              <a:solidFill>
                <a:schemeClr val="bg2">
                  <a:lumMod val="65000"/>
                </a:schemeClr>
              </a:solid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A8D9141-3ABE-4CE4-B42F-85AAA04EC22B}"/>
                </a:ext>
              </a:extLst>
            </p:cNvPr>
            <p:cNvSpPr/>
            <p:nvPr/>
          </p:nvSpPr>
          <p:spPr>
            <a:xfrm>
              <a:off x="3391786" y="2658140"/>
              <a:ext cx="4465674" cy="1607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Arrow: Right 14">
            <a:extLst>
              <a:ext uri="{FF2B5EF4-FFF2-40B4-BE49-F238E27FC236}">
                <a16:creationId xmlns:a16="http://schemas.microsoft.com/office/drawing/2014/main" id="{81460BCF-C8D2-4670-B40F-BCF0074E351F}"/>
              </a:ext>
            </a:extLst>
          </p:cNvPr>
          <p:cNvSpPr/>
          <p:nvPr/>
        </p:nvSpPr>
        <p:spPr>
          <a:xfrm>
            <a:off x="1700361" y="3151608"/>
            <a:ext cx="374716" cy="1658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A08B5965-7983-4212-8756-91D6020CB275}"/>
              </a:ext>
            </a:extLst>
          </p:cNvPr>
          <p:cNvSpPr/>
          <p:nvPr/>
        </p:nvSpPr>
        <p:spPr>
          <a:xfrm>
            <a:off x="1998212" y="4630844"/>
            <a:ext cx="374716" cy="1658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C43AA173-D90F-4AE0-BDEB-8E77ED9176E4}"/>
              </a:ext>
            </a:extLst>
          </p:cNvPr>
          <p:cNvSpPr/>
          <p:nvPr/>
        </p:nvSpPr>
        <p:spPr>
          <a:xfrm>
            <a:off x="2423696" y="4343351"/>
            <a:ext cx="374716" cy="1658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35808E64-46B7-49D4-AE85-2488435421B4}"/>
              </a:ext>
            </a:extLst>
          </p:cNvPr>
          <p:cNvSpPr/>
          <p:nvPr/>
        </p:nvSpPr>
        <p:spPr>
          <a:xfrm>
            <a:off x="4701411" y="5448185"/>
            <a:ext cx="374716" cy="1658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C6146174-6174-4B50-AC00-7CCF95B16EAA}"/>
              </a:ext>
            </a:extLst>
          </p:cNvPr>
          <p:cNvSpPr/>
          <p:nvPr/>
        </p:nvSpPr>
        <p:spPr>
          <a:xfrm rot="10800000">
            <a:off x="5654512" y="3068676"/>
            <a:ext cx="374716" cy="1658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7F32568E-4343-4F56-BD00-E7D23AE73563}"/>
              </a:ext>
            </a:extLst>
          </p:cNvPr>
          <p:cNvSpPr/>
          <p:nvPr/>
        </p:nvSpPr>
        <p:spPr>
          <a:xfrm>
            <a:off x="4326695" y="3977020"/>
            <a:ext cx="374716" cy="1658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a:extLst>
              <a:ext uri="{FF2B5EF4-FFF2-40B4-BE49-F238E27FC236}">
                <a16:creationId xmlns:a16="http://schemas.microsoft.com/office/drawing/2014/main" id="{5EA570F9-F5BD-4015-8315-7BA82C5BEF8F}"/>
              </a:ext>
            </a:extLst>
          </p:cNvPr>
          <p:cNvSpPr/>
          <p:nvPr/>
        </p:nvSpPr>
        <p:spPr>
          <a:xfrm>
            <a:off x="1196391" y="3091463"/>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4" name="Flowchart: Connector 13">
            <a:extLst>
              <a:ext uri="{FF2B5EF4-FFF2-40B4-BE49-F238E27FC236}">
                <a16:creationId xmlns:a16="http://schemas.microsoft.com/office/drawing/2014/main" id="{F66A2C7B-54E3-4D1C-80C1-FECF2A1E9CB6}"/>
              </a:ext>
            </a:extLst>
          </p:cNvPr>
          <p:cNvSpPr/>
          <p:nvPr/>
        </p:nvSpPr>
        <p:spPr>
          <a:xfrm>
            <a:off x="1516779" y="4609333"/>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1" name="Flowchart: Connector 20">
            <a:extLst>
              <a:ext uri="{FF2B5EF4-FFF2-40B4-BE49-F238E27FC236}">
                <a16:creationId xmlns:a16="http://schemas.microsoft.com/office/drawing/2014/main" id="{69369D8C-34EA-40DE-A921-15CE7774846D}"/>
              </a:ext>
            </a:extLst>
          </p:cNvPr>
          <p:cNvSpPr/>
          <p:nvPr/>
        </p:nvSpPr>
        <p:spPr>
          <a:xfrm>
            <a:off x="1999398" y="4142883"/>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22" name="Flowchart: Connector 21">
            <a:extLst>
              <a:ext uri="{FF2B5EF4-FFF2-40B4-BE49-F238E27FC236}">
                <a16:creationId xmlns:a16="http://schemas.microsoft.com/office/drawing/2014/main" id="{7C72BCD7-7879-44D4-AB95-415C2F492A9B}"/>
              </a:ext>
            </a:extLst>
          </p:cNvPr>
          <p:cNvSpPr/>
          <p:nvPr/>
        </p:nvSpPr>
        <p:spPr>
          <a:xfrm>
            <a:off x="4185322" y="5392807"/>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23" name="Flowchart: Connector 22">
            <a:extLst>
              <a:ext uri="{FF2B5EF4-FFF2-40B4-BE49-F238E27FC236}">
                <a16:creationId xmlns:a16="http://schemas.microsoft.com/office/drawing/2014/main" id="{E5393F14-0E86-4D73-84FD-E7308DC2FF64}"/>
              </a:ext>
            </a:extLst>
          </p:cNvPr>
          <p:cNvSpPr/>
          <p:nvPr/>
        </p:nvSpPr>
        <p:spPr>
          <a:xfrm>
            <a:off x="6155064" y="2922694"/>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24" name="Flowchart: Connector 23">
            <a:extLst>
              <a:ext uri="{FF2B5EF4-FFF2-40B4-BE49-F238E27FC236}">
                <a16:creationId xmlns:a16="http://schemas.microsoft.com/office/drawing/2014/main" id="{E08295E6-FCB8-4F42-9617-D2D729DC9033}"/>
              </a:ext>
            </a:extLst>
          </p:cNvPr>
          <p:cNvSpPr/>
          <p:nvPr/>
        </p:nvSpPr>
        <p:spPr>
          <a:xfrm>
            <a:off x="3818159" y="3845255"/>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Tree>
    <p:extLst>
      <p:ext uri="{BB962C8B-B14F-4D97-AF65-F5344CB8AC3E}">
        <p14:creationId xmlns:p14="http://schemas.microsoft.com/office/powerpoint/2010/main" val="45114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E76F-0395-4030-97C6-E40DEBEE7F5D}"/>
              </a:ext>
            </a:extLst>
          </p:cNvPr>
          <p:cNvSpPr>
            <a:spLocks noGrp="1"/>
          </p:cNvSpPr>
          <p:nvPr>
            <p:ph type="title"/>
          </p:nvPr>
        </p:nvSpPr>
        <p:spPr>
          <a:xfrm>
            <a:off x="457200" y="91440"/>
            <a:ext cx="11016200" cy="548640"/>
          </a:xfrm>
        </p:spPr>
        <p:txBody>
          <a:bodyPr>
            <a:normAutofit/>
          </a:bodyPr>
          <a:lstStyle/>
          <a:p>
            <a:r>
              <a:rPr lang="en-US" dirty="0"/>
              <a:t>State or Complex Level Dashboard Layout</a:t>
            </a:r>
          </a:p>
        </p:txBody>
      </p:sp>
      <p:sp>
        <p:nvSpPr>
          <p:cNvPr id="3" name="Slide Number Placeholder 2">
            <a:extLst>
              <a:ext uri="{FF2B5EF4-FFF2-40B4-BE49-F238E27FC236}">
                <a16:creationId xmlns:a16="http://schemas.microsoft.com/office/drawing/2014/main" id="{730058F6-29FD-4EBE-A497-1B33F00A7A1B}"/>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a:t>
            </a:fld>
            <a:endParaRPr lang="en-US" dirty="0">
              <a:solidFill>
                <a:srgbClr val="FFFFFF">
                  <a:lumMod val="75000"/>
                </a:srgbClr>
              </a:solidFill>
            </a:endParaRPr>
          </a:p>
        </p:txBody>
      </p:sp>
      <p:pic>
        <p:nvPicPr>
          <p:cNvPr id="4" name="Picture 3">
            <a:extLst>
              <a:ext uri="{FF2B5EF4-FFF2-40B4-BE49-F238E27FC236}">
                <a16:creationId xmlns:a16="http://schemas.microsoft.com/office/drawing/2014/main" id="{4AACAD0E-8032-4E7C-96BB-B50E1379F3C9}"/>
              </a:ext>
            </a:extLst>
          </p:cNvPr>
          <p:cNvPicPr>
            <a:picLocks noChangeAspect="1"/>
          </p:cNvPicPr>
          <p:nvPr/>
        </p:nvPicPr>
        <p:blipFill>
          <a:blip r:embed="rId3"/>
          <a:stretch>
            <a:fillRect/>
          </a:stretch>
        </p:blipFill>
        <p:spPr>
          <a:xfrm>
            <a:off x="557213" y="1378890"/>
            <a:ext cx="8415426" cy="3193109"/>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F879A6A-969C-411E-9FA8-210CCF543B59}"/>
              </a:ext>
            </a:extLst>
          </p:cNvPr>
          <p:cNvPicPr>
            <a:picLocks noChangeAspect="1"/>
          </p:cNvPicPr>
          <p:nvPr/>
        </p:nvPicPr>
        <p:blipFill>
          <a:blip r:embed="rId4"/>
          <a:stretch>
            <a:fillRect/>
          </a:stretch>
        </p:blipFill>
        <p:spPr>
          <a:xfrm>
            <a:off x="5362512" y="2243138"/>
            <a:ext cx="6441908" cy="357187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5AFD0B9C-6E88-4D8D-B70F-8E38FE780801}"/>
              </a:ext>
            </a:extLst>
          </p:cNvPr>
          <p:cNvSpPr/>
          <p:nvPr/>
        </p:nvSpPr>
        <p:spPr>
          <a:xfrm>
            <a:off x="5362513" y="2243138"/>
            <a:ext cx="269938" cy="277812"/>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Rectangle 7">
            <a:extLst>
              <a:ext uri="{FF2B5EF4-FFF2-40B4-BE49-F238E27FC236}">
                <a16:creationId xmlns:a16="http://schemas.microsoft.com/office/drawing/2014/main" id="{9A5E479E-1529-4CC1-AC02-EEA793B27E24}"/>
              </a:ext>
            </a:extLst>
          </p:cNvPr>
          <p:cNvSpPr/>
          <p:nvPr/>
        </p:nvSpPr>
        <p:spPr>
          <a:xfrm>
            <a:off x="557213" y="1378890"/>
            <a:ext cx="401637" cy="430860"/>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84816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266028-8929-4EFB-8A6F-9B143103673F}"/>
              </a:ext>
            </a:extLst>
          </p:cNvPr>
          <p:cNvPicPr>
            <a:picLocks noChangeAspect="1"/>
          </p:cNvPicPr>
          <p:nvPr/>
        </p:nvPicPr>
        <p:blipFill rotWithShape="1">
          <a:blip r:embed="rId3"/>
          <a:srcRect l="46385" t="-3049" b="-1"/>
          <a:stretch/>
        </p:blipFill>
        <p:spPr>
          <a:xfrm>
            <a:off x="1391574" y="1589042"/>
            <a:ext cx="5038725" cy="472597"/>
          </a:xfrm>
          <a:prstGeom prst="rect">
            <a:avLst/>
          </a:prstGeom>
        </p:spPr>
      </p:pic>
      <p:sp>
        <p:nvSpPr>
          <p:cNvPr id="2" name="Title 1">
            <a:extLst>
              <a:ext uri="{FF2B5EF4-FFF2-40B4-BE49-F238E27FC236}">
                <a16:creationId xmlns:a16="http://schemas.microsoft.com/office/drawing/2014/main" id="{8F3C1012-7A48-4126-A4B9-A274B14C3C7D}"/>
              </a:ext>
            </a:extLst>
          </p:cNvPr>
          <p:cNvSpPr>
            <a:spLocks noGrp="1"/>
          </p:cNvSpPr>
          <p:nvPr>
            <p:ph type="title"/>
          </p:nvPr>
        </p:nvSpPr>
        <p:spPr>
          <a:xfrm>
            <a:off x="457200" y="91440"/>
            <a:ext cx="11016200" cy="548640"/>
          </a:xfrm>
        </p:spPr>
        <p:txBody>
          <a:bodyPr>
            <a:normAutofit/>
          </a:bodyPr>
          <a:lstStyle/>
          <a:p>
            <a:r>
              <a:rPr lang="en-US" dirty="0"/>
              <a:t>Enter Scores for Unscored Items</a:t>
            </a:r>
          </a:p>
        </p:txBody>
      </p:sp>
      <p:sp>
        <p:nvSpPr>
          <p:cNvPr id="3" name="Slide Number Placeholder 2">
            <a:extLst>
              <a:ext uri="{FF2B5EF4-FFF2-40B4-BE49-F238E27FC236}">
                <a16:creationId xmlns:a16="http://schemas.microsoft.com/office/drawing/2014/main" id="{8ACD2A98-664C-432D-97D2-0D248AACFA82}"/>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50</a:t>
            </a:fld>
            <a:endParaRPr lang="en-US" dirty="0">
              <a:solidFill>
                <a:srgbClr val="FFFFFF">
                  <a:lumMod val="75000"/>
                </a:srgbClr>
              </a:solidFill>
            </a:endParaRPr>
          </a:p>
        </p:txBody>
      </p:sp>
      <p:grpSp>
        <p:nvGrpSpPr>
          <p:cNvPr id="4" name="Group 3">
            <a:extLst>
              <a:ext uri="{FF2B5EF4-FFF2-40B4-BE49-F238E27FC236}">
                <a16:creationId xmlns:a16="http://schemas.microsoft.com/office/drawing/2014/main" id="{D7FB33FD-A726-43DC-A6A6-D8597F74889A}"/>
              </a:ext>
            </a:extLst>
          </p:cNvPr>
          <p:cNvGrpSpPr/>
          <p:nvPr/>
        </p:nvGrpSpPr>
        <p:grpSpPr>
          <a:xfrm>
            <a:off x="2316480" y="2018433"/>
            <a:ext cx="8466827" cy="3380278"/>
            <a:chOff x="2316480" y="2018433"/>
            <a:chExt cx="8466827" cy="3380278"/>
          </a:xfrm>
        </p:grpSpPr>
        <p:pic>
          <p:nvPicPr>
            <p:cNvPr id="9" name="Picture 8" descr="The Scoring Mode window, showing assessments with items that need to be scored">
              <a:extLst>
                <a:ext uri="{FF2B5EF4-FFF2-40B4-BE49-F238E27FC236}">
                  <a16:creationId xmlns:a16="http://schemas.microsoft.com/office/drawing/2014/main" id="{A14D035C-BDFA-4EC6-B9E9-2F7EBED2F6F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70667" y="2602932"/>
              <a:ext cx="6912640" cy="2795779"/>
            </a:xfrm>
            <a:prstGeom prst="rect">
              <a:avLst/>
            </a:prstGeom>
            <a:ln w="38100">
              <a:solidFill>
                <a:schemeClr val="bg2">
                  <a:lumMod val="65000"/>
                </a:schemeClr>
              </a:solid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A061E2DA-7811-4C89-81D6-4F339F556F66}"/>
                </a:ext>
              </a:extLst>
            </p:cNvPr>
            <p:cNvCxnSpPr/>
            <p:nvPr/>
          </p:nvCxnSpPr>
          <p:spPr>
            <a:xfrm>
              <a:off x="2316480" y="2018433"/>
              <a:ext cx="1432560" cy="1410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20B8CA63-9924-4EC6-91D1-BF7F3DD45C4B}"/>
              </a:ext>
            </a:extLst>
          </p:cNvPr>
          <p:cNvPicPr>
            <a:picLocks noChangeAspect="1"/>
          </p:cNvPicPr>
          <p:nvPr/>
        </p:nvPicPr>
        <p:blipFill rotWithShape="1">
          <a:blip r:embed="rId5"/>
          <a:srcRect l="3693" t="27430" r="72783" b="18589"/>
          <a:stretch/>
        </p:blipFill>
        <p:spPr>
          <a:xfrm>
            <a:off x="1602186" y="1727040"/>
            <a:ext cx="1185333" cy="287933"/>
          </a:xfrm>
          <a:prstGeom prst="rect">
            <a:avLst/>
          </a:prstGeom>
        </p:spPr>
      </p:pic>
      <p:sp>
        <p:nvSpPr>
          <p:cNvPr id="13" name="Down Arrow 11">
            <a:extLst>
              <a:ext uri="{FF2B5EF4-FFF2-40B4-BE49-F238E27FC236}">
                <a16:creationId xmlns:a16="http://schemas.microsoft.com/office/drawing/2014/main" id="{99B971D0-084D-47CC-8AE4-6F04334853AC}"/>
              </a:ext>
            </a:extLst>
          </p:cNvPr>
          <p:cNvSpPr/>
          <p:nvPr/>
        </p:nvSpPr>
        <p:spPr>
          <a:xfrm rot="16200000">
            <a:off x="795583" y="1464158"/>
            <a:ext cx="384292" cy="6941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F886B75-41F1-4303-A76C-E0985D9640C0}"/>
              </a:ext>
            </a:extLst>
          </p:cNvPr>
          <p:cNvSpPr/>
          <p:nvPr/>
        </p:nvSpPr>
        <p:spPr>
          <a:xfrm>
            <a:off x="4218625" y="4156710"/>
            <a:ext cx="319377" cy="35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Connector 10">
            <a:extLst>
              <a:ext uri="{FF2B5EF4-FFF2-40B4-BE49-F238E27FC236}">
                <a16:creationId xmlns:a16="http://schemas.microsoft.com/office/drawing/2014/main" id="{5EB41E03-15FF-4C1C-A01A-95001C57EF8C}"/>
              </a:ext>
            </a:extLst>
          </p:cNvPr>
          <p:cNvSpPr/>
          <p:nvPr/>
        </p:nvSpPr>
        <p:spPr>
          <a:xfrm>
            <a:off x="3381877" y="4156710"/>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5" name="Flowchart: Connector 14">
            <a:extLst>
              <a:ext uri="{FF2B5EF4-FFF2-40B4-BE49-F238E27FC236}">
                <a16:creationId xmlns:a16="http://schemas.microsoft.com/office/drawing/2014/main" id="{A8A5E49C-9667-464A-AB8C-8A06509B8888}"/>
              </a:ext>
            </a:extLst>
          </p:cNvPr>
          <p:cNvSpPr/>
          <p:nvPr/>
        </p:nvSpPr>
        <p:spPr>
          <a:xfrm>
            <a:off x="3339715" y="2322261"/>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6" name="Flowchart: Connector 15">
            <a:extLst>
              <a:ext uri="{FF2B5EF4-FFF2-40B4-BE49-F238E27FC236}">
                <a16:creationId xmlns:a16="http://schemas.microsoft.com/office/drawing/2014/main" id="{506FEAF8-3DE8-44B5-BF9E-F2CBF5654A50}"/>
              </a:ext>
            </a:extLst>
          </p:cNvPr>
          <p:cNvSpPr/>
          <p:nvPr/>
        </p:nvSpPr>
        <p:spPr>
          <a:xfrm>
            <a:off x="168196" y="1627129"/>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Tree>
    <p:extLst>
      <p:ext uri="{BB962C8B-B14F-4D97-AF65-F5344CB8AC3E}">
        <p14:creationId xmlns:p14="http://schemas.microsoft.com/office/powerpoint/2010/main" val="334059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4184-CF0C-45C9-9590-44C792C4F4C5}"/>
              </a:ext>
            </a:extLst>
          </p:cNvPr>
          <p:cNvSpPr>
            <a:spLocks noGrp="1"/>
          </p:cNvSpPr>
          <p:nvPr>
            <p:ph type="title"/>
          </p:nvPr>
        </p:nvSpPr>
        <p:spPr>
          <a:xfrm>
            <a:off x="457200" y="91440"/>
            <a:ext cx="11201480" cy="548640"/>
          </a:xfrm>
        </p:spPr>
        <p:txBody>
          <a:bodyPr>
            <a:normAutofit/>
          </a:bodyPr>
          <a:lstStyle/>
          <a:p>
            <a:r>
              <a:rPr lang="en-US" dirty="0"/>
              <a:t>Enter Scores for Unscored Items (cont.)</a:t>
            </a:r>
          </a:p>
        </p:txBody>
      </p:sp>
      <p:sp>
        <p:nvSpPr>
          <p:cNvPr id="3" name="Slide Number Placeholder 2">
            <a:extLst>
              <a:ext uri="{FF2B5EF4-FFF2-40B4-BE49-F238E27FC236}">
                <a16:creationId xmlns:a16="http://schemas.microsoft.com/office/drawing/2014/main" id="{2F31D82A-D9FB-42F2-B63F-483DA0C25754}"/>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51</a:t>
            </a:fld>
            <a:endParaRPr lang="en-US" dirty="0">
              <a:solidFill>
                <a:srgbClr val="FFFFFF">
                  <a:lumMod val="75000"/>
                </a:srgbClr>
              </a:solidFill>
            </a:endParaRPr>
          </a:p>
        </p:txBody>
      </p:sp>
      <p:grpSp>
        <p:nvGrpSpPr>
          <p:cNvPr id="6" name="Group 5">
            <a:extLst>
              <a:ext uri="{FF2B5EF4-FFF2-40B4-BE49-F238E27FC236}">
                <a16:creationId xmlns:a16="http://schemas.microsoft.com/office/drawing/2014/main" id="{C02F4567-8A4A-40B5-8429-242E64D3967C}"/>
              </a:ext>
            </a:extLst>
          </p:cNvPr>
          <p:cNvGrpSpPr/>
          <p:nvPr/>
        </p:nvGrpSpPr>
        <p:grpSpPr>
          <a:xfrm>
            <a:off x="254019" y="1192272"/>
            <a:ext cx="11550401" cy="4473456"/>
            <a:chOff x="254019" y="1192272"/>
            <a:chExt cx="11550401" cy="4473456"/>
          </a:xfrm>
        </p:grpSpPr>
        <p:pic>
          <p:nvPicPr>
            <p:cNvPr id="4" name="Picture 3">
              <a:extLst>
                <a:ext uri="{FF2B5EF4-FFF2-40B4-BE49-F238E27FC236}">
                  <a16:creationId xmlns:a16="http://schemas.microsoft.com/office/drawing/2014/main" id="{AFB919F6-8582-4D5D-8A4A-02C9CA13B9E1}"/>
                </a:ext>
              </a:extLst>
            </p:cNvPr>
            <p:cNvPicPr>
              <a:picLocks noChangeAspect="1"/>
            </p:cNvPicPr>
            <p:nvPr/>
          </p:nvPicPr>
          <p:blipFill>
            <a:blip r:embed="rId3"/>
            <a:stretch>
              <a:fillRect/>
            </a:stretch>
          </p:blipFill>
          <p:spPr>
            <a:xfrm>
              <a:off x="254019" y="1192272"/>
              <a:ext cx="11550401" cy="4473456"/>
            </a:xfrm>
            <a:prstGeom prst="rect">
              <a:avLst/>
            </a:prstGeom>
          </p:spPr>
        </p:pic>
        <p:sp>
          <p:nvSpPr>
            <p:cNvPr id="5" name="Rectangle 4">
              <a:extLst>
                <a:ext uri="{FF2B5EF4-FFF2-40B4-BE49-F238E27FC236}">
                  <a16:creationId xmlns:a16="http://schemas.microsoft.com/office/drawing/2014/main" id="{E3A28D59-0A23-48B8-8059-34475296EFD5}"/>
                </a:ext>
              </a:extLst>
            </p:cNvPr>
            <p:cNvSpPr/>
            <p:nvPr/>
          </p:nvSpPr>
          <p:spPr>
            <a:xfrm>
              <a:off x="5929745" y="3255818"/>
              <a:ext cx="540328" cy="29094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lowchart: Connector 9">
            <a:extLst>
              <a:ext uri="{FF2B5EF4-FFF2-40B4-BE49-F238E27FC236}">
                <a16:creationId xmlns:a16="http://schemas.microsoft.com/office/drawing/2014/main" id="{6D79754B-6A3E-4213-B6BF-6735F08034D2}"/>
              </a:ext>
            </a:extLst>
          </p:cNvPr>
          <p:cNvSpPr/>
          <p:nvPr/>
        </p:nvSpPr>
        <p:spPr>
          <a:xfrm>
            <a:off x="681488" y="1147374"/>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1" name="Flowchart: Connector 10">
            <a:extLst>
              <a:ext uri="{FF2B5EF4-FFF2-40B4-BE49-F238E27FC236}">
                <a16:creationId xmlns:a16="http://schemas.microsoft.com/office/drawing/2014/main" id="{64E17B0F-A5D0-45E4-A4ED-C6F11F12664A}"/>
              </a:ext>
            </a:extLst>
          </p:cNvPr>
          <p:cNvSpPr/>
          <p:nvPr/>
        </p:nvSpPr>
        <p:spPr>
          <a:xfrm>
            <a:off x="0" y="3209227"/>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2" name="Flowchart: Connector 11">
            <a:extLst>
              <a:ext uri="{FF2B5EF4-FFF2-40B4-BE49-F238E27FC236}">
                <a16:creationId xmlns:a16="http://schemas.microsoft.com/office/drawing/2014/main" id="{E9A03A2A-B3B1-48D3-AA37-3F251448F9D6}"/>
              </a:ext>
            </a:extLst>
          </p:cNvPr>
          <p:cNvSpPr/>
          <p:nvPr/>
        </p:nvSpPr>
        <p:spPr>
          <a:xfrm>
            <a:off x="4816699" y="1316142"/>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Tree>
    <p:extLst>
      <p:ext uri="{BB962C8B-B14F-4D97-AF65-F5344CB8AC3E}">
        <p14:creationId xmlns:p14="http://schemas.microsoft.com/office/powerpoint/2010/main" val="574290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8893E9-EE40-45D7-89B1-5DF0A275FCC2}"/>
              </a:ext>
            </a:extLst>
          </p:cNvPr>
          <p:cNvPicPr>
            <a:picLocks noChangeAspect="1"/>
          </p:cNvPicPr>
          <p:nvPr/>
        </p:nvPicPr>
        <p:blipFill>
          <a:blip r:embed="rId3"/>
          <a:stretch>
            <a:fillRect/>
          </a:stretch>
        </p:blipFill>
        <p:spPr>
          <a:xfrm>
            <a:off x="2213972" y="1233486"/>
            <a:ext cx="7543800" cy="456247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41D2E019-0527-4434-BF4E-771E3F207FB5}"/>
              </a:ext>
            </a:extLst>
          </p:cNvPr>
          <p:cNvSpPr>
            <a:spLocks noGrp="1"/>
          </p:cNvSpPr>
          <p:nvPr>
            <p:ph type="title"/>
          </p:nvPr>
        </p:nvSpPr>
        <p:spPr>
          <a:xfrm>
            <a:off x="457200" y="91440"/>
            <a:ext cx="11016200" cy="548640"/>
          </a:xfrm>
        </p:spPr>
        <p:txBody>
          <a:bodyPr>
            <a:normAutofit/>
          </a:bodyPr>
          <a:lstStyle/>
          <a:p>
            <a:r>
              <a:rPr lang="en-US" dirty="0"/>
              <a:t>Modify a Score for an Item</a:t>
            </a:r>
          </a:p>
        </p:txBody>
      </p:sp>
      <p:sp>
        <p:nvSpPr>
          <p:cNvPr id="3" name="Slide Number Placeholder 2">
            <a:extLst>
              <a:ext uri="{FF2B5EF4-FFF2-40B4-BE49-F238E27FC236}">
                <a16:creationId xmlns:a16="http://schemas.microsoft.com/office/drawing/2014/main" id="{72EC2D59-CA53-4907-BB5C-677CC10FABF5}"/>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52</a:t>
            </a:fld>
            <a:endParaRPr lang="en-US" dirty="0">
              <a:solidFill>
                <a:srgbClr val="FFFFFF">
                  <a:lumMod val="75000"/>
                </a:srgbClr>
              </a:solidFill>
            </a:endParaRPr>
          </a:p>
        </p:txBody>
      </p:sp>
      <p:sp>
        <p:nvSpPr>
          <p:cNvPr id="14" name="Rectangle 13">
            <a:extLst>
              <a:ext uri="{FF2B5EF4-FFF2-40B4-BE49-F238E27FC236}">
                <a16:creationId xmlns:a16="http://schemas.microsoft.com/office/drawing/2014/main" id="{65BC1FF6-2075-42C8-BF7D-F62B895B8A18}"/>
              </a:ext>
            </a:extLst>
          </p:cNvPr>
          <p:cNvSpPr/>
          <p:nvPr/>
        </p:nvSpPr>
        <p:spPr>
          <a:xfrm>
            <a:off x="7738472" y="2863675"/>
            <a:ext cx="1708220" cy="2140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381230A-ADD4-418D-AC99-3D62DAE84230}"/>
              </a:ext>
            </a:extLst>
          </p:cNvPr>
          <p:cNvSpPr/>
          <p:nvPr/>
        </p:nvSpPr>
        <p:spPr>
          <a:xfrm>
            <a:off x="2213972" y="1233486"/>
            <a:ext cx="345078" cy="347664"/>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133199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D342-53A2-49DD-B9CB-482C3BDD47D1}"/>
              </a:ext>
            </a:extLst>
          </p:cNvPr>
          <p:cNvSpPr>
            <a:spLocks noGrp="1"/>
          </p:cNvSpPr>
          <p:nvPr>
            <p:ph type="title"/>
          </p:nvPr>
        </p:nvSpPr>
        <p:spPr>
          <a:xfrm>
            <a:off x="457200" y="91440"/>
            <a:ext cx="11016200" cy="548640"/>
          </a:xfrm>
        </p:spPr>
        <p:txBody>
          <a:bodyPr>
            <a:normAutofit/>
          </a:bodyPr>
          <a:lstStyle/>
          <a:p>
            <a:r>
              <a:rPr lang="en-US" dirty="0"/>
              <a:t>Low Confidence Scores</a:t>
            </a:r>
          </a:p>
        </p:txBody>
      </p:sp>
      <p:sp>
        <p:nvSpPr>
          <p:cNvPr id="3" name="Slide Number Placeholder 2">
            <a:extLst>
              <a:ext uri="{FF2B5EF4-FFF2-40B4-BE49-F238E27FC236}">
                <a16:creationId xmlns:a16="http://schemas.microsoft.com/office/drawing/2014/main" id="{C66089CF-4BC2-41D3-A421-E4D8E0626232}"/>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53</a:t>
            </a:fld>
            <a:endParaRPr lang="en-US" dirty="0">
              <a:solidFill>
                <a:srgbClr val="FFFFFF">
                  <a:lumMod val="75000"/>
                </a:srgbClr>
              </a:solidFill>
            </a:endParaRPr>
          </a:p>
        </p:txBody>
      </p:sp>
      <p:grpSp>
        <p:nvGrpSpPr>
          <p:cNvPr id="6" name="Group 5">
            <a:extLst>
              <a:ext uri="{FF2B5EF4-FFF2-40B4-BE49-F238E27FC236}">
                <a16:creationId xmlns:a16="http://schemas.microsoft.com/office/drawing/2014/main" id="{DBF11DE1-11F4-4BE7-A4EB-73DA92065963}"/>
              </a:ext>
            </a:extLst>
          </p:cNvPr>
          <p:cNvGrpSpPr/>
          <p:nvPr/>
        </p:nvGrpSpPr>
        <p:grpSpPr>
          <a:xfrm>
            <a:off x="1164656" y="1208803"/>
            <a:ext cx="9862688" cy="4667250"/>
            <a:chOff x="681489" y="1162050"/>
            <a:chExt cx="9862688" cy="4667250"/>
          </a:xfrm>
        </p:grpSpPr>
        <p:pic>
          <p:nvPicPr>
            <p:cNvPr id="4" name="Picture 3">
              <a:extLst>
                <a:ext uri="{FF2B5EF4-FFF2-40B4-BE49-F238E27FC236}">
                  <a16:creationId xmlns:a16="http://schemas.microsoft.com/office/drawing/2014/main" id="{44271A3D-32D3-4EB4-8270-F41B83647239}"/>
                </a:ext>
              </a:extLst>
            </p:cNvPr>
            <p:cNvPicPr>
              <a:picLocks noChangeAspect="1"/>
            </p:cNvPicPr>
            <p:nvPr/>
          </p:nvPicPr>
          <p:blipFill>
            <a:blip r:embed="rId3"/>
            <a:stretch>
              <a:fillRect/>
            </a:stretch>
          </p:blipFill>
          <p:spPr>
            <a:xfrm>
              <a:off x="681489" y="1162050"/>
              <a:ext cx="8613248" cy="378142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96CEF68A-6930-41D0-A0EE-31ECCC03CDAB}"/>
                </a:ext>
              </a:extLst>
            </p:cNvPr>
            <p:cNvSpPr/>
            <p:nvPr/>
          </p:nvSpPr>
          <p:spPr>
            <a:xfrm>
              <a:off x="8610600" y="4629150"/>
              <a:ext cx="371475" cy="390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1E8D866-9C8C-4FFE-9548-C92AE15A6F22}"/>
                </a:ext>
              </a:extLst>
            </p:cNvPr>
            <p:cNvCxnSpPr/>
            <p:nvPr/>
          </p:nvCxnSpPr>
          <p:spPr>
            <a:xfrm>
              <a:off x="8982075" y="4943475"/>
              <a:ext cx="733425" cy="4191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8B4F18E-5D74-492C-BC4F-6680632A75AC}"/>
                </a:ext>
              </a:extLst>
            </p:cNvPr>
            <p:cNvPicPr>
              <a:picLocks noChangeAspect="1"/>
            </p:cNvPicPr>
            <p:nvPr/>
          </p:nvPicPr>
          <p:blipFill rotWithShape="1">
            <a:blip r:embed="rId4"/>
            <a:srcRect l="14142" r="8080" b="10961"/>
            <a:stretch/>
          </p:blipFill>
          <p:spPr>
            <a:xfrm>
              <a:off x="9810751" y="5019675"/>
              <a:ext cx="733426" cy="80962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041869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0E4A-CAC6-4481-AB96-C28ABF53DD94}"/>
              </a:ext>
            </a:extLst>
          </p:cNvPr>
          <p:cNvSpPr>
            <a:spLocks noGrp="1"/>
          </p:cNvSpPr>
          <p:nvPr>
            <p:ph type="title"/>
          </p:nvPr>
        </p:nvSpPr>
        <p:spPr>
          <a:xfrm>
            <a:off x="457200" y="91440"/>
            <a:ext cx="11016200" cy="548640"/>
          </a:xfrm>
        </p:spPr>
        <p:txBody>
          <a:bodyPr>
            <a:normAutofit/>
          </a:bodyPr>
          <a:lstStyle/>
          <a:p>
            <a:r>
              <a:rPr lang="en-US" dirty="0"/>
              <a:t>Modifying Scores (cont.)</a:t>
            </a:r>
          </a:p>
        </p:txBody>
      </p:sp>
      <p:sp>
        <p:nvSpPr>
          <p:cNvPr id="3" name="Slide Number Placeholder 2">
            <a:extLst>
              <a:ext uri="{FF2B5EF4-FFF2-40B4-BE49-F238E27FC236}">
                <a16:creationId xmlns:a16="http://schemas.microsoft.com/office/drawing/2014/main" id="{F0AA9C8E-EC4E-418C-B067-306E93E23EA6}"/>
              </a:ext>
            </a:extLst>
          </p:cNvPr>
          <p:cNvSpPr>
            <a:spLocks noGrp="1"/>
          </p:cNvSpPr>
          <p:nvPr>
            <p:ph type="sldNum" sz="quarter" idx="10"/>
          </p:nvPr>
        </p:nvSpPr>
        <p:spPr>
          <a:xfrm>
            <a:off x="11725873" y="6507316"/>
            <a:ext cx="157094" cy="153888"/>
          </a:xfrm>
        </p:spPr>
        <p:txBody>
          <a:bodyPr/>
          <a:lstStyle/>
          <a:p>
            <a:pPr algn="r"/>
            <a:fld id="{F3477EC8-074D-41C4-94AE-E9EA7CEEA348}" type="slidenum">
              <a:rPr lang="en-US" smtClean="0">
                <a:solidFill>
                  <a:srgbClr val="FFFFFF">
                    <a:lumMod val="75000"/>
                  </a:srgbClr>
                </a:solidFill>
              </a:rPr>
              <a:pPr algn="r"/>
              <a:t>54</a:t>
            </a:fld>
            <a:endParaRPr lang="en-US" dirty="0">
              <a:solidFill>
                <a:srgbClr val="FFFFFF">
                  <a:lumMod val="75000"/>
                </a:srgbClr>
              </a:solidFill>
            </a:endParaRPr>
          </a:p>
        </p:txBody>
      </p:sp>
      <p:grpSp>
        <p:nvGrpSpPr>
          <p:cNvPr id="5" name="Group 4">
            <a:extLst>
              <a:ext uri="{FF2B5EF4-FFF2-40B4-BE49-F238E27FC236}">
                <a16:creationId xmlns:a16="http://schemas.microsoft.com/office/drawing/2014/main" id="{6E7CE7D3-6B63-42C1-93AE-5EA22273F870}"/>
              </a:ext>
            </a:extLst>
          </p:cNvPr>
          <p:cNvGrpSpPr/>
          <p:nvPr/>
        </p:nvGrpSpPr>
        <p:grpSpPr>
          <a:xfrm>
            <a:off x="0" y="1198850"/>
            <a:ext cx="11198371" cy="4661623"/>
            <a:chOff x="0" y="1198850"/>
            <a:chExt cx="11198371" cy="4661623"/>
          </a:xfrm>
        </p:grpSpPr>
        <p:pic>
          <p:nvPicPr>
            <p:cNvPr id="9" name="Picture 8">
              <a:extLst>
                <a:ext uri="{FF2B5EF4-FFF2-40B4-BE49-F238E27FC236}">
                  <a16:creationId xmlns:a16="http://schemas.microsoft.com/office/drawing/2014/main" id="{5E6BC25B-2394-4362-AD4B-0A5571989E8C}"/>
                </a:ext>
              </a:extLst>
            </p:cNvPr>
            <p:cNvPicPr>
              <a:picLocks noChangeAspect="1"/>
            </p:cNvPicPr>
            <p:nvPr/>
          </p:nvPicPr>
          <p:blipFill>
            <a:blip r:embed="rId3"/>
            <a:stretch>
              <a:fillRect/>
            </a:stretch>
          </p:blipFill>
          <p:spPr>
            <a:xfrm>
              <a:off x="0" y="1198850"/>
              <a:ext cx="11198371" cy="4661623"/>
            </a:xfrm>
            <a:prstGeom prst="rect">
              <a:avLst/>
            </a:prstGeom>
          </p:spPr>
        </p:pic>
        <p:grpSp>
          <p:nvGrpSpPr>
            <p:cNvPr id="4" name="Group 3">
              <a:extLst>
                <a:ext uri="{FF2B5EF4-FFF2-40B4-BE49-F238E27FC236}">
                  <a16:creationId xmlns:a16="http://schemas.microsoft.com/office/drawing/2014/main" id="{0A35FE1E-9167-4491-A436-FD6311E541C1}"/>
                </a:ext>
              </a:extLst>
            </p:cNvPr>
            <p:cNvGrpSpPr/>
            <p:nvPr/>
          </p:nvGrpSpPr>
          <p:grpSpPr>
            <a:xfrm>
              <a:off x="4308764" y="1198850"/>
              <a:ext cx="5359474" cy="3193041"/>
              <a:chOff x="4308764" y="1198850"/>
              <a:chExt cx="5359474" cy="3193041"/>
            </a:xfrm>
          </p:grpSpPr>
          <p:sp>
            <p:nvSpPr>
              <p:cNvPr id="10" name="Rectangle 9">
                <a:extLst>
                  <a:ext uri="{FF2B5EF4-FFF2-40B4-BE49-F238E27FC236}">
                    <a16:creationId xmlns:a16="http://schemas.microsoft.com/office/drawing/2014/main" id="{DC3BE6B9-B067-4E9F-AEBD-DC0C74480EC1}"/>
                  </a:ext>
                </a:extLst>
              </p:cNvPr>
              <p:cNvSpPr/>
              <p:nvPr/>
            </p:nvSpPr>
            <p:spPr>
              <a:xfrm>
                <a:off x="7617765" y="1198850"/>
                <a:ext cx="2050473" cy="13365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A2A07D38-6010-4217-8440-CA9937578957}"/>
                  </a:ext>
                </a:extLst>
              </p:cNvPr>
              <p:cNvCxnSpPr/>
              <p:nvPr/>
            </p:nvCxnSpPr>
            <p:spPr>
              <a:xfrm>
                <a:off x="4308764" y="2923309"/>
                <a:ext cx="623454" cy="14685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13427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435D77E-347F-4BE6-A689-091EBB7ACBA6}"/>
              </a:ext>
            </a:extLst>
          </p:cNvPr>
          <p:cNvPicPr>
            <a:picLocks noChangeAspect="1"/>
          </p:cNvPicPr>
          <p:nvPr/>
        </p:nvPicPr>
        <p:blipFill>
          <a:blip r:embed="rId3"/>
          <a:stretch>
            <a:fillRect/>
          </a:stretch>
        </p:blipFill>
        <p:spPr>
          <a:xfrm>
            <a:off x="153350" y="1381546"/>
            <a:ext cx="6106621" cy="3669063"/>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2B1283A3-7F57-470D-BA4D-13F05CB77B3C}"/>
              </a:ext>
            </a:extLst>
          </p:cNvPr>
          <p:cNvSpPr>
            <a:spLocks noGrp="1"/>
          </p:cNvSpPr>
          <p:nvPr>
            <p:ph type="title"/>
          </p:nvPr>
        </p:nvSpPr>
        <p:spPr>
          <a:xfrm>
            <a:off x="457200" y="91440"/>
            <a:ext cx="11458897" cy="548640"/>
          </a:xfrm>
        </p:spPr>
        <p:txBody>
          <a:bodyPr>
            <a:noAutofit/>
          </a:bodyPr>
          <a:lstStyle/>
          <a:p>
            <a:r>
              <a:rPr lang="en-US" dirty="0"/>
              <a:t>Generate and Print Individual and Batch Student Reports</a:t>
            </a:r>
          </a:p>
        </p:txBody>
      </p:sp>
      <p:sp>
        <p:nvSpPr>
          <p:cNvPr id="3" name="Slide Number Placeholder 2">
            <a:extLst>
              <a:ext uri="{FF2B5EF4-FFF2-40B4-BE49-F238E27FC236}">
                <a16:creationId xmlns:a16="http://schemas.microsoft.com/office/drawing/2014/main" id="{35E63EC6-D1D9-479F-948E-0AC8D1517A40}"/>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55</a:t>
            </a:fld>
            <a:endParaRPr lang="en-US" dirty="0">
              <a:solidFill>
                <a:srgbClr val="FFFFFF">
                  <a:lumMod val="75000"/>
                </a:srgbClr>
              </a:solidFill>
            </a:endParaRPr>
          </a:p>
        </p:txBody>
      </p:sp>
      <p:grpSp>
        <p:nvGrpSpPr>
          <p:cNvPr id="7" name="Group 6">
            <a:extLst>
              <a:ext uri="{FF2B5EF4-FFF2-40B4-BE49-F238E27FC236}">
                <a16:creationId xmlns:a16="http://schemas.microsoft.com/office/drawing/2014/main" id="{AB2D25C7-7DE3-4FC2-B660-045F34866F14}"/>
              </a:ext>
            </a:extLst>
          </p:cNvPr>
          <p:cNvGrpSpPr/>
          <p:nvPr/>
        </p:nvGrpSpPr>
        <p:grpSpPr>
          <a:xfrm>
            <a:off x="5067474" y="1319334"/>
            <a:ext cx="6971176" cy="3731275"/>
            <a:chOff x="4906485" y="1319334"/>
            <a:chExt cx="6971176" cy="3731275"/>
          </a:xfrm>
        </p:grpSpPr>
        <p:grpSp>
          <p:nvGrpSpPr>
            <p:cNvPr id="22" name="Group 21">
              <a:extLst>
                <a:ext uri="{FF2B5EF4-FFF2-40B4-BE49-F238E27FC236}">
                  <a16:creationId xmlns:a16="http://schemas.microsoft.com/office/drawing/2014/main" id="{6B8A514B-B244-46DB-B01E-7C8CCB746DC3}"/>
                </a:ext>
              </a:extLst>
            </p:cNvPr>
            <p:cNvGrpSpPr/>
            <p:nvPr/>
          </p:nvGrpSpPr>
          <p:grpSpPr>
            <a:xfrm>
              <a:off x="4906485" y="1319334"/>
              <a:ext cx="6971176" cy="3731275"/>
              <a:chOff x="4910972" y="1275835"/>
              <a:chExt cx="6971176" cy="3731275"/>
            </a:xfrm>
          </p:grpSpPr>
          <p:pic>
            <p:nvPicPr>
              <p:cNvPr id="6" name="Picture 5">
                <a:extLst>
                  <a:ext uri="{FF2B5EF4-FFF2-40B4-BE49-F238E27FC236}">
                    <a16:creationId xmlns:a16="http://schemas.microsoft.com/office/drawing/2014/main" id="{06E8E3A3-979A-49D3-9792-CE84ED191CD1}"/>
                  </a:ext>
                </a:extLst>
              </p:cNvPr>
              <p:cNvPicPr>
                <a:picLocks noChangeAspect="1"/>
              </p:cNvPicPr>
              <p:nvPr/>
            </p:nvPicPr>
            <p:blipFill>
              <a:blip r:embed="rId4"/>
              <a:stretch>
                <a:fillRect/>
              </a:stretch>
            </p:blipFill>
            <p:spPr>
              <a:xfrm>
                <a:off x="6278231" y="1275835"/>
                <a:ext cx="5603917" cy="3731275"/>
              </a:xfrm>
              <a:prstGeom prst="rect">
                <a:avLst/>
              </a:prstGeom>
              <a:ln w="38100">
                <a:solidFill>
                  <a:srgbClr val="043364"/>
                </a:solidFill>
              </a:ln>
              <a:effectLst>
                <a:outerShdw blurRad="292100" dist="139700" dir="2700000" algn="tl" rotWithShape="0">
                  <a:srgbClr val="333333">
                    <a:alpha val="65000"/>
                  </a:srgbClr>
                </a:outerShdw>
              </a:effectLst>
            </p:spPr>
          </p:pic>
          <p:sp>
            <p:nvSpPr>
              <p:cNvPr id="5" name="Oval 4">
                <a:extLst>
                  <a:ext uri="{FF2B5EF4-FFF2-40B4-BE49-F238E27FC236}">
                    <a16:creationId xmlns:a16="http://schemas.microsoft.com/office/drawing/2014/main" id="{5DF604C0-7852-4E38-9BF8-2DDD24A63F37}"/>
                  </a:ext>
                </a:extLst>
              </p:cNvPr>
              <p:cNvSpPr/>
              <p:nvPr/>
            </p:nvSpPr>
            <p:spPr>
              <a:xfrm>
                <a:off x="5541428" y="1458307"/>
                <a:ext cx="349222" cy="361950"/>
              </a:xfrm>
              <a:prstGeom prst="ellipse">
                <a:avLst/>
              </a:prstGeom>
              <a:noFill/>
              <a:ln w="38100">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178568B8-DA34-44AB-BA2A-066AC25169D0}"/>
                  </a:ext>
                </a:extLst>
              </p:cNvPr>
              <p:cNvSpPr/>
              <p:nvPr/>
            </p:nvSpPr>
            <p:spPr>
              <a:xfrm>
                <a:off x="4910972" y="1543050"/>
                <a:ext cx="581025" cy="192465"/>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665711E8-45C8-4792-BAEA-567C3DEEA009}"/>
                </a:ext>
              </a:extLst>
            </p:cNvPr>
            <p:cNvSpPr/>
            <p:nvPr/>
          </p:nvSpPr>
          <p:spPr>
            <a:xfrm>
              <a:off x="6273744" y="1319334"/>
              <a:ext cx="1137709" cy="142348"/>
            </a:xfrm>
            <a:prstGeom prst="rect">
              <a:avLst/>
            </a:prstGeom>
            <a:no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E05F860-ADA8-43C4-A509-8E8A4058DB91}"/>
              </a:ext>
            </a:extLst>
          </p:cNvPr>
          <p:cNvPicPr>
            <a:picLocks noChangeAspect="1"/>
          </p:cNvPicPr>
          <p:nvPr/>
        </p:nvPicPr>
        <p:blipFill>
          <a:blip r:embed="rId5"/>
          <a:stretch>
            <a:fillRect/>
          </a:stretch>
        </p:blipFill>
        <p:spPr>
          <a:xfrm>
            <a:off x="9874813" y="1654261"/>
            <a:ext cx="1909359" cy="3396348"/>
          </a:xfrm>
          <a:prstGeom prst="rect">
            <a:avLst/>
          </a:prstGeom>
        </p:spPr>
      </p:pic>
      <p:sp>
        <p:nvSpPr>
          <p:cNvPr id="18" name="Flowchart: Connector 17">
            <a:extLst>
              <a:ext uri="{FF2B5EF4-FFF2-40B4-BE49-F238E27FC236}">
                <a16:creationId xmlns:a16="http://schemas.microsoft.com/office/drawing/2014/main" id="{3B3AED17-0195-4A11-8769-FBA78EBFC10F}"/>
              </a:ext>
            </a:extLst>
          </p:cNvPr>
          <p:cNvSpPr/>
          <p:nvPr/>
        </p:nvSpPr>
        <p:spPr>
          <a:xfrm>
            <a:off x="2271623" y="1299916"/>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9" name="Flowchart: Connector 18">
            <a:extLst>
              <a:ext uri="{FF2B5EF4-FFF2-40B4-BE49-F238E27FC236}">
                <a16:creationId xmlns:a16="http://schemas.microsoft.com/office/drawing/2014/main" id="{F7B8ACC1-2061-4DF7-90E4-5FD0047D846D}"/>
              </a:ext>
            </a:extLst>
          </p:cNvPr>
          <p:cNvSpPr/>
          <p:nvPr/>
        </p:nvSpPr>
        <p:spPr>
          <a:xfrm>
            <a:off x="5728837" y="1924945"/>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3" name="Flowchart: Connector 22">
            <a:extLst>
              <a:ext uri="{FF2B5EF4-FFF2-40B4-BE49-F238E27FC236}">
                <a16:creationId xmlns:a16="http://schemas.microsoft.com/office/drawing/2014/main" id="{85AD45C4-A026-440A-92EA-4A89305274B3}"/>
              </a:ext>
            </a:extLst>
          </p:cNvPr>
          <p:cNvSpPr/>
          <p:nvPr/>
        </p:nvSpPr>
        <p:spPr>
          <a:xfrm>
            <a:off x="9468521" y="1779014"/>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27" name="Flowchart: Connector 26">
            <a:extLst>
              <a:ext uri="{FF2B5EF4-FFF2-40B4-BE49-F238E27FC236}">
                <a16:creationId xmlns:a16="http://schemas.microsoft.com/office/drawing/2014/main" id="{31EBDC50-E7DF-42AE-AA95-E77DB2ADCB24}"/>
              </a:ext>
            </a:extLst>
          </p:cNvPr>
          <p:cNvSpPr/>
          <p:nvPr/>
        </p:nvSpPr>
        <p:spPr>
          <a:xfrm>
            <a:off x="6574280" y="2566125"/>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28" name="Flowchart: Connector 27">
            <a:extLst>
              <a:ext uri="{FF2B5EF4-FFF2-40B4-BE49-F238E27FC236}">
                <a16:creationId xmlns:a16="http://schemas.microsoft.com/office/drawing/2014/main" id="{E4F116EA-2AED-4E8D-A106-AF5D8697CE99}"/>
              </a:ext>
            </a:extLst>
          </p:cNvPr>
          <p:cNvSpPr/>
          <p:nvPr/>
        </p:nvSpPr>
        <p:spPr>
          <a:xfrm>
            <a:off x="11358710" y="2439526"/>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30" name="Flowchart: Connector 29">
            <a:extLst>
              <a:ext uri="{FF2B5EF4-FFF2-40B4-BE49-F238E27FC236}">
                <a16:creationId xmlns:a16="http://schemas.microsoft.com/office/drawing/2014/main" id="{0BA9DAA5-9383-4727-8918-DA2FF45FC6BB}"/>
              </a:ext>
            </a:extLst>
          </p:cNvPr>
          <p:cNvSpPr/>
          <p:nvPr/>
        </p:nvSpPr>
        <p:spPr>
          <a:xfrm>
            <a:off x="9877984" y="4713072"/>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Tree>
    <p:extLst>
      <p:ext uri="{BB962C8B-B14F-4D97-AF65-F5344CB8AC3E}">
        <p14:creationId xmlns:p14="http://schemas.microsoft.com/office/powerpoint/2010/main" val="2634353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4CC4-3671-4696-8B6F-45364CC806DC}"/>
              </a:ext>
            </a:extLst>
          </p:cNvPr>
          <p:cNvSpPr>
            <a:spLocks noGrp="1"/>
          </p:cNvSpPr>
          <p:nvPr>
            <p:ph type="title"/>
          </p:nvPr>
        </p:nvSpPr>
        <p:spPr>
          <a:xfrm>
            <a:off x="457200" y="91440"/>
            <a:ext cx="11201480" cy="548640"/>
          </a:xfrm>
        </p:spPr>
        <p:txBody>
          <a:bodyPr>
            <a:noAutofit/>
          </a:bodyPr>
          <a:lstStyle/>
          <a:p>
            <a:r>
              <a:rPr lang="en-US" dirty="0"/>
              <a:t>Sample ISR—IAB—Math</a:t>
            </a:r>
          </a:p>
        </p:txBody>
      </p:sp>
      <p:sp>
        <p:nvSpPr>
          <p:cNvPr id="3" name="Slide Number Placeholder 2">
            <a:extLst>
              <a:ext uri="{FF2B5EF4-FFF2-40B4-BE49-F238E27FC236}">
                <a16:creationId xmlns:a16="http://schemas.microsoft.com/office/drawing/2014/main" id="{B79DCF39-D2CD-4069-94E2-415A72CC2BFA}"/>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56</a:t>
            </a:fld>
            <a:endParaRPr lang="en-US" dirty="0">
              <a:solidFill>
                <a:srgbClr val="FFFFFF">
                  <a:lumMod val="75000"/>
                </a:srgbClr>
              </a:solidFill>
            </a:endParaRPr>
          </a:p>
        </p:txBody>
      </p:sp>
      <p:grpSp>
        <p:nvGrpSpPr>
          <p:cNvPr id="4" name="Group 3">
            <a:extLst>
              <a:ext uri="{FF2B5EF4-FFF2-40B4-BE49-F238E27FC236}">
                <a16:creationId xmlns:a16="http://schemas.microsoft.com/office/drawing/2014/main" id="{27E38013-66EF-4990-AB0C-D807C9C4D949}"/>
              </a:ext>
            </a:extLst>
          </p:cNvPr>
          <p:cNvGrpSpPr/>
          <p:nvPr/>
        </p:nvGrpSpPr>
        <p:grpSpPr>
          <a:xfrm>
            <a:off x="3886788" y="1027831"/>
            <a:ext cx="4750160" cy="4802337"/>
            <a:chOff x="305388" y="770691"/>
            <a:chExt cx="4750160" cy="4802337"/>
          </a:xfrm>
        </p:grpSpPr>
        <p:pic>
          <p:nvPicPr>
            <p:cNvPr id="12" name="Picture 11">
              <a:extLst>
                <a:ext uri="{FF2B5EF4-FFF2-40B4-BE49-F238E27FC236}">
                  <a16:creationId xmlns:a16="http://schemas.microsoft.com/office/drawing/2014/main" id="{9EB65B12-416D-4C5B-81C6-4EA1EC384015}"/>
                </a:ext>
              </a:extLst>
            </p:cNvPr>
            <p:cNvPicPr>
              <a:picLocks noChangeAspect="1"/>
            </p:cNvPicPr>
            <p:nvPr/>
          </p:nvPicPr>
          <p:blipFill>
            <a:blip r:embed="rId3"/>
            <a:stretch>
              <a:fillRect/>
            </a:stretch>
          </p:blipFill>
          <p:spPr>
            <a:xfrm>
              <a:off x="450270" y="770691"/>
              <a:ext cx="4460396" cy="4802337"/>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6748D28E-C196-4012-8B67-D40A6C0F3CBB}"/>
                </a:ext>
              </a:extLst>
            </p:cNvPr>
            <p:cNvGrpSpPr/>
            <p:nvPr/>
          </p:nvGrpSpPr>
          <p:grpSpPr>
            <a:xfrm>
              <a:off x="1524000" y="2020710"/>
              <a:ext cx="3531548" cy="2842325"/>
              <a:chOff x="1524000" y="2020710"/>
              <a:chExt cx="3531548" cy="2842325"/>
            </a:xfrm>
          </p:grpSpPr>
          <p:sp>
            <p:nvSpPr>
              <p:cNvPr id="5" name="Rectangle 4">
                <a:extLst>
                  <a:ext uri="{FF2B5EF4-FFF2-40B4-BE49-F238E27FC236}">
                    <a16:creationId xmlns:a16="http://schemas.microsoft.com/office/drawing/2014/main" id="{F3DB1DFB-62D9-4AE5-BD65-50146031A23F}"/>
                  </a:ext>
                </a:extLst>
              </p:cNvPr>
              <p:cNvSpPr/>
              <p:nvPr/>
            </p:nvSpPr>
            <p:spPr>
              <a:xfrm>
                <a:off x="1524000" y="2020711"/>
                <a:ext cx="522137" cy="14082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6305B81-2942-4CA3-BDCD-2063C4A3EE55}"/>
                  </a:ext>
                </a:extLst>
              </p:cNvPr>
              <p:cNvSpPr/>
              <p:nvPr/>
            </p:nvSpPr>
            <p:spPr>
              <a:xfrm>
                <a:off x="2968977" y="3634115"/>
                <a:ext cx="575733" cy="1228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EBCF2-01F6-4EFE-A036-5EB3028A8180}"/>
                  </a:ext>
                </a:extLst>
              </p:cNvPr>
              <p:cNvSpPr/>
              <p:nvPr/>
            </p:nvSpPr>
            <p:spPr>
              <a:xfrm>
                <a:off x="2046136" y="2020710"/>
                <a:ext cx="995077" cy="14082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9680E550-CBE1-44AC-A3B8-0F27BC4E50B4}"/>
                  </a:ext>
                </a:extLst>
              </p:cNvPr>
              <p:cNvSpPr/>
              <p:nvPr/>
            </p:nvSpPr>
            <p:spPr>
              <a:xfrm>
                <a:off x="3676428" y="4013700"/>
                <a:ext cx="1379120" cy="52306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Points Earned Out of Maximum</a:t>
                </a:r>
              </a:p>
            </p:txBody>
          </p:sp>
        </p:grpSp>
        <p:sp>
          <p:nvSpPr>
            <p:cNvPr id="16" name="Arrow: Left 15">
              <a:extLst>
                <a:ext uri="{FF2B5EF4-FFF2-40B4-BE49-F238E27FC236}">
                  <a16:creationId xmlns:a16="http://schemas.microsoft.com/office/drawing/2014/main" id="{4E6B0D61-9718-4487-96FD-0C6BD1582C2E}"/>
                </a:ext>
              </a:extLst>
            </p:cNvPr>
            <p:cNvSpPr/>
            <p:nvPr/>
          </p:nvSpPr>
          <p:spPr>
            <a:xfrm>
              <a:off x="3041214" y="2501089"/>
              <a:ext cx="1171441" cy="34321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Difficulty Level</a:t>
              </a:r>
            </a:p>
          </p:txBody>
        </p:sp>
        <p:sp>
          <p:nvSpPr>
            <p:cNvPr id="18" name="Arrow: Right 17">
              <a:extLst>
                <a:ext uri="{FF2B5EF4-FFF2-40B4-BE49-F238E27FC236}">
                  <a16:creationId xmlns:a16="http://schemas.microsoft.com/office/drawing/2014/main" id="{4CAE3135-5C46-40DD-BE34-45B1FF7D35AE}"/>
                </a:ext>
              </a:extLst>
            </p:cNvPr>
            <p:cNvSpPr/>
            <p:nvPr/>
          </p:nvSpPr>
          <p:spPr>
            <a:xfrm>
              <a:off x="305388" y="2133600"/>
              <a:ext cx="1042738" cy="367489"/>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Item Number</a:t>
              </a:r>
            </a:p>
          </p:txBody>
        </p:sp>
      </p:grpSp>
      <p:sp>
        <p:nvSpPr>
          <p:cNvPr id="8" name="Rectangle 7">
            <a:extLst>
              <a:ext uri="{FF2B5EF4-FFF2-40B4-BE49-F238E27FC236}">
                <a16:creationId xmlns:a16="http://schemas.microsoft.com/office/drawing/2014/main" id="{0CE803CC-F084-4832-AE98-16754DEA6AD1}"/>
              </a:ext>
            </a:extLst>
          </p:cNvPr>
          <p:cNvSpPr/>
          <p:nvPr/>
        </p:nvSpPr>
        <p:spPr>
          <a:xfrm>
            <a:off x="4108450" y="1076325"/>
            <a:ext cx="180975" cy="2222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395944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58C701-496A-4403-8876-C67ADDB133F5}"/>
              </a:ext>
            </a:extLst>
          </p:cNvPr>
          <p:cNvPicPr>
            <a:picLocks noChangeAspect="1"/>
          </p:cNvPicPr>
          <p:nvPr/>
        </p:nvPicPr>
        <p:blipFill>
          <a:blip r:embed="rId3"/>
          <a:stretch>
            <a:fillRect/>
          </a:stretch>
        </p:blipFill>
        <p:spPr>
          <a:xfrm>
            <a:off x="1996600" y="1243012"/>
            <a:ext cx="7258050" cy="437197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D22E0529-86B8-4B4E-BD14-CF097CC5AA44}"/>
              </a:ext>
            </a:extLst>
          </p:cNvPr>
          <p:cNvSpPr>
            <a:spLocks noGrp="1"/>
          </p:cNvSpPr>
          <p:nvPr>
            <p:ph type="title"/>
          </p:nvPr>
        </p:nvSpPr>
        <p:spPr>
          <a:xfrm>
            <a:off x="457200" y="91440"/>
            <a:ext cx="11016200" cy="548640"/>
          </a:xfrm>
        </p:spPr>
        <p:txBody>
          <a:bodyPr>
            <a:normAutofit/>
          </a:bodyPr>
          <a:lstStyle/>
          <a:p>
            <a:r>
              <a:rPr lang="en-US" dirty="0"/>
              <a:t>Sample ISR—Science Interim with Scoring Assertions</a:t>
            </a:r>
          </a:p>
        </p:txBody>
      </p:sp>
      <p:sp>
        <p:nvSpPr>
          <p:cNvPr id="3" name="Slide Number Placeholder 2">
            <a:extLst>
              <a:ext uri="{FF2B5EF4-FFF2-40B4-BE49-F238E27FC236}">
                <a16:creationId xmlns:a16="http://schemas.microsoft.com/office/drawing/2014/main" id="{F5418647-D622-45AF-934A-25079BA5EABA}"/>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57</a:t>
            </a:fld>
            <a:endParaRPr lang="en-US" dirty="0">
              <a:solidFill>
                <a:srgbClr val="FFFFFF">
                  <a:lumMod val="75000"/>
                </a:srgbClr>
              </a:solidFill>
            </a:endParaRPr>
          </a:p>
        </p:txBody>
      </p:sp>
      <p:sp>
        <p:nvSpPr>
          <p:cNvPr id="11" name="Rectangle 10">
            <a:extLst>
              <a:ext uri="{FF2B5EF4-FFF2-40B4-BE49-F238E27FC236}">
                <a16:creationId xmlns:a16="http://schemas.microsoft.com/office/drawing/2014/main" id="{83D917FE-32F5-415E-A8E2-CA395772BD3A}"/>
              </a:ext>
            </a:extLst>
          </p:cNvPr>
          <p:cNvSpPr/>
          <p:nvPr/>
        </p:nvSpPr>
        <p:spPr>
          <a:xfrm>
            <a:off x="2120053" y="2682240"/>
            <a:ext cx="6969761" cy="237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4536957-F54E-481A-BCC6-5FE90D17F99C}"/>
              </a:ext>
            </a:extLst>
          </p:cNvPr>
          <p:cNvSpPr txBox="1"/>
          <p:nvPr/>
        </p:nvSpPr>
        <p:spPr>
          <a:xfrm>
            <a:off x="2757488" y="3200400"/>
            <a:ext cx="5586412" cy="707886"/>
          </a:xfrm>
          <a:prstGeom prst="rect">
            <a:avLst/>
          </a:prstGeom>
          <a:noFill/>
        </p:spPr>
        <p:txBody>
          <a:bodyPr wrap="square" rtlCol="0">
            <a:spAutoFit/>
          </a:bodyPr>
          <a:lstStyle/>
          <a:p>
            <a:r>
              <a:rPr lang="en-US" sz="2000" dirty="0"/>
              <a:t>All scoring assertions that were assessed are listed here along with the outcome of each.</a:t>
            </a:r>
          </a:p>
        </p:txBody>
      </p:sp>
      <p:sp>
        <p:nvSpPr>
          <p:cNvPr id="7" name="Rectangle 6">
            <a:extLst>
              <a:ext uri="{FF2B5EF4-FFF2-40B4-BE49-F238E27FC236}">
                <a16:creationId xmlns:a16="http://schemas.microsoft.com/office/drawing/2014/main" id="{17009BBC-7DC5-4B26-BEF7-E9E06EDD3319}"/>
              </a:ext>
            </a:extLst>
          </p:cNvPr>
          <p:cNvSpPr/>
          <p:nvPr/>
        </p:nvSpPr>
        <p:spPr>
          <a:xfrm>
            <a:off x="2029565" y="1295398"/>
            <a:ext cx="288185" cy="298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062807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642887-89B3-425C-A095-346A5C1EAA14}"/>
              </a:ext>
            </a:extLst>
          </p:cNvPr>
          <p:cNvPicPr>
            <a:picLocks noChangeAspect="1"/>
          </p:cNvPicPr>
          <p:nvPr/>
        </p:nvPicPr>
        <p:blipFill>
          <a:blip r:embed="rId3"/>
          <a:stretch>
            <a:fillRect/>
          </a:stretch>
        </p:blipFill>
        <p:spPr>
          <a:xfrm>
            <a:off x="5190939" y="1047749"/>
            <a:ext cx="6824049" cy="4825751"/>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B9E01FFE-B14C-4739-9DAB-2FB6E8F52258}"/>
              </a:ext>
            </a:extLst>
          </p:cNvPr>
          <p:cNvSpPr>
            <a:spLocks noGrp="1"/>
          </p:cNvSpPr>
          <p:nvPr>
            <p:ph type="title"/>
          </p:nvPr>
        </p:nvSpPr>
        <p:spPr>
          <a:xfrm>
            <a:off x="457200" y="91440"/>
            <a:ext cx="11016200" cy="548640"/>
          </a:xfrm>
        </p:spPr>
        <p:txBody>
          <a:bodyPr>
            <a:normAutofit/>
          </a:bodyPr>
          <a:lstStyle/>
          <a:p>
            <a:r>
              <a:rPr lang="en-US" dirty="0"/>
              <a:t>The Student Data File </a:t>
            </a:r>
          </a:p>
        </p:txBody>
      </p:sp>
      <p:sp>
        <p:nvSpPr>
          <p:cNvPr id="3" name="Slide Number Placeholder 2">
            <a:extLst>
              <a:ext uri="{FF2B5EF4-FFF2-40B4-BE49-F238E27FC236}">
                <a16:creationId xmlns:a16="http://schemas.microsoft.com/office/drawing/2014/main" id="{ABCB2F6B-0F17-470E-BBFA-1A46F162A749}"/>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58</a:t>
            </a:fld>
            <a:endParaRPr lang="en-US" dirty="0">
              <a:solidFill>
                <a:srgbClr val="FFFFFF">
                  <a:lumMod val="75000"/>
                </a:srgbClr>
              </a:solidFill>
            </a:endParaRPr>
          </a:p>
        </p:txBody>
      </p:sp>
      <p:grpSp>
        <p:nvGrpSpPr>
          <p:cNvPr id="12" name="Group 11">
            <a:extLst>
              <a:ext uri="{FF2B5EF4-FFF2-40B4-BE49-F238E27FC236}">
                <a16:creationId xmlns:a16="http://schemas.microsoft.com/office/drawing/2014/main" id="{99638672-94AC-4EDA-A9E3-7B13E8C8F859}"/>
              </a:ext>
            </a:extLst>
          </p:cNvPr>
          <p:cNvGrpSpPr/>
          <p:nvPr/>
        </p:nvGrpSpPr>
        <p:grpSpPr>
          <a:xfrm>
            <a:off x="9775252" y="1713793"/>
            <a:ext cx="1536650" cy="778934"/>
            <a:chOff x="10763099" y="1460500"/>
            <a:chExt cx="1536650" cy="836214"/>
          </a:xfrm>
        </p:grpSpPr>
        <p:sp>
          <p:nvSpPr>
            <p:cNvPr id="10" name="Rectangle 9">
              <a:extLst>
                <a:ext uri="{FF2B5EF4-FFF2-40B4-BE49-F238E27FC236}">
                  <a16:creationId xmlns:a16="http://schemas.microsoft.com/office/drawing/2014/main" id="{7DAB7EE1-3851-49C6-A6EB-2FBBD27E12EA}"/>
                </a:ext>
              </a:extLst>
            </p:cNvPr>
            <p:cNvSpPr/>
            <p:nvPr/>
          </p:nvSpPr>
          <p:spPr>
            <a:xfrm>
              <a:off x="10763099" y="1460500"/>
              <a:ext cx="1536650" cy="328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619170C-1C39-4E5E-B577-FDE7017DDDE3}"/>
                </a:ext>
              </a:extLst>
            </p:cNvPr>
            <p:cNvSpPr/>
            <p:nvPr/>
          </p:nvSpPr>
          <p:spPr>
            <a:xfrm>
              <a:off x="10763099" y="1788714"/>
              <a:ext cx="1536650" cy="5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EF59D860-138A-4D76-B660-FC04706D981C}"/>
              </a:ext>
            </a:extLst>
          </p:cNvPr>
          <p:cNvPicPr>
            <a:picLocks noChangeAspect="1"/>
          </p:cNvPicPr>
          <p:nvPr/>
        </p:nvPicPr>
        <p:blipFill>
          <a:blip r:embed="rId4"/>
          <a:stretch>
            <a:fillRect/>
          </a:stretch>
        </p:blipFill>
        <p:spPr>
          <a:xfrm>
            <a:off x="177012" y="2937110"/>
            <a:ext cx="4609301" cy="2769423"/>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CF389721-0C10-4272-94AF-E7C09679E517}"/>
              </a:ext>
            </a:extLst>
          </p:cNvPr>
          <p:cNvSpPr/>
          <p:nvPr/>
        </p:nvSpPr>
        <p:spPr>
          <a:xfrm>
            <a:off x="4400550" y="3171825"/>
            <a:ext cx="185738" cy="12858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123C02D-CF70-46E5-8FEF-5989D5B405EA}"/>
              </a:ext>
            </a:extLst>
          </p:cNvPr>
          <p:cNvPicPr>
            <a:picLocks noChangeAspect="1"/>
          </p:cNvPicPr>
          <p:nvPr/>
        </p:nvPicPr>
        <p:blipFill rotWithShape="1">
          <a:blip r:embed="rId5"/>
          <a:srcRect l="5805" t="3652" r="43697"/>
          <a:stretch/>
        </p:blipFill>
        <p:spPr>
          <a:xfrm>
            <a:off x="3460888" y="1777126"/>
            <a:ext cx="906463" cy="703051"/>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cxnSp>
        <p:nvCxnSpPr>
          <p:cNvPr id="14" name="Straight Arrow Connector 13">
            <a:extLst>
              <a:ext uri="{FF2B5EF4-FFF2-40B4-BE49-F238E27FC236}">
                <a16:creationId xmlns:a16="http://schemas.microsoft.com/office/drawing/2014/main" id="{E5D3A906-7AD7-4465-8D04-1A6ACFA7FCFD}"/>
              </a:ext>
            </a:extLst>
          </p:cNvPr>
          <p:cNvCxnSpPr>
            <a:cxnSpLocks/>
          </p:cNvCxnSpPr>
          <p:nvPr/>
        </p:nvCxnSpPr>
        <p:spPr>
          <a:xfrm flipV="1">
            <a:off x="4400550" y="1651973"/>
            <a:ext cx="757190" cy="4392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564DB54-2231-44AC-9AAF-DCC155FB6A31}"/>
              </a:ext>
            </a:extLst>
          </p:cNvPr>
          <p:cNvSpPr txBox="1"/>
          <p:nvPr/>
        </p:nvSpPr>
        <p:spPr>
          <a:xfrm>
            <a:off x="3427690" y="1097975"/>
            <a:ext cx="972860" cy="553998"/>
          </a:xfrm>
          <a:prstGeom prst="rect">
            <a:avLst/>
          </a:prstGeom>
          <a:noFill/>
          <a:ln w="38100">
            <a:solidFill>
              <a:srgbClr val="043364"/>
            </a:solidFill>
          </a:ln>
        </p:spPr>
        <p:txBody>
          <a:bodyPr wrap="square" rtlCol="0">
            <a:spAutoFit/>
          </a:bodyPr>
          <a:lstStyle/>
          <a:p>
            <a:pPr algn="ctr"/>
            <a:r>
              <a:rPr lang="en-US" sz="1000" b="1" dirty="0"/>
              <a:t>Student Results Generator</a:t>
            </a:r>
          </a:p>
        </p:txBody>
      </p:sp>
      <p:cxnSp>
        <p:nvCxnSpPr>
          <p:cNvPr id="16" name="Straight Arrow Connector 15">
            <a:extLst>
              <a:ext uri="{FF2B5EF4-FFF2-40B4-BE49-F238E27FC236}">
                <a16:creationId xmlns:a16="http://schemas.microsoft.com/office/drawing/2014/main" id="{4396FD71-1B20-4114-9250-0CE8CFF9E211}"/>
              </a:ext>
            </a:extLst>
          </p:cNvPr>
          <p:cNvCxnSpPr>
            <a:cxnSpLocks/>
          </p:cNvCxnSpPr>
          <p:nvPr/>
        </p:nvCxnSpPr>
        <p:spPr>
          <a:xfrm>
            <a:off x="3995924" y="2548198"/>
            <a:ext cx="404626" cy="623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97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E1C4D1-7B91-4295-AAD8-3E3D0B2892C5}"/>
              </a:ext>
            </a:extLst>
          </p:cNvPr>
          <p:cNvPicPr>
            <a:picLocks noChangeAspect="1"/>
          </p:cNvPicPr>
          <p:nvPr/>
        </p:nvPicPr>
        <p:blipFill rotWithShape="1">
          <a:blip r:embed="rId3"/>
          <a:srcRect t="-410" r="426"/>
          <a:stretch/>
        </p:blipFill>
        <p:spPr>
          <a:xfrm>
            <a:off x="783088" y="1081016"/>
            <a:ext cx="10347756" cy="4695967"/>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457200" y="91440"/>
            <a:ext cx="11201480" cy="548640"/>
          </a:xfrm>
        </p:spPr>
        <p:txBody>
          <a:bodyPr>
            <a:noAutofit/>
          </a:bodyPr>
          <a:lstStyle/>
          <a:p>
            <a:r>
              <a:rPr lang="en-US" dirty="0"/>
              <a:t>Print or Export Data You Can 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B96D05DD-320E-4A86-9BBC-CEA459442961}"/>
              </a:ext>
            </a:extLst>
          </p:cNvPr>
          <p:cNvGrpSpPr/>
          <p:nvPr/>
        </p:nvGrpSpPr>
        <p:grpSpPr>
          <a:xfrm>
            <a:off x="1207911" y="1398370"/>
            <a:ext cx="9743712" cy="3862252"/>
            <a:chOff x="1105606" y="2000237"/>
            <a:chExt cx="9743712" cy="3862252"/>
          </a:xfrm>
        </p:grpSpPr>
        <p:sp>
          <p:nvSpPr>
            <p:cNvPr id="2" name="Rectangle 1">
              <a:extLst>
                <a:ext uri="{FF2B5EF4-FFF2-40B4-BE49-F238E27FC236}">
                  <a16:creationId xmlns:a16="http://schemas.microsoft.com/office/drawing/2014/main" id="{124262BE-9340-4020-AEE6-3D8B9477FD02}"/>
                </a:ext>
              </a:extLst>
            </p:cNvPr>
            <p:cNvSpPr/>
            <p:nvPr/>
          </p:nvSpPr>
          <p:spPr>
            <a:xfrm>
              <a:off x="10347137" y="2000237"/>
              <a:ext cx="502181" cy="334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5780E41-0F34-4C68-AD66-F1DDC86FC74F}"/>
                </a:ext>
              </a:extLst>
            </p:cNvPr>
            <p:cNvSpPr/>
            <p:nvPr/>
          </p:nvSpPr>
          <p:spPr>
            <a:xfrm>
              <a:off x="1105606" y="2916089"/>
              <a:ext cx="214489" cy="294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975AEAAA-6945-419D-A2A0-F5A7DAC32174}"/>
              </a:ext>
            </a:extLst>
          </p:cNvPr>
          <p:cNvSpPr txBox="1"/>
          <p:nvPr/>
        </p:nvSpPr>
        <p:spPr>
          <a:xfrm>
            <a:off x="9929812" y="487639"/>
            <a:ext cx="1580701" cy="369332"/>
          </a:xfrm>
          <a:prstGeom prst="rect">
            <a:avLst/>
          </a:prstGeom>
          <a:noFill/>
          <a:ln w="38100">
            <a:solidFill>
              <a:srgbClr val="043364"/>
            </a:solidFill>
          </a:ln>
        </p:spPr>
        <p:txBody>
          <a:bodyPr wrap="square" rtlCol="0">
            <a:spAutoFit/>
          </a:bodyPr>
          <a:lstStyle/>
          <a:p>
            <a:r>
              <a:rPr lang="en-US" b="1" dirty="0"/>
              <a:t>Print Button</a:t>
            </a:r>
          </a:p>
        </p:txBody>
      </p:sp>
      <p:cxnSp>
        <p:nvCxnSpPr>
          <p:cNvPr id="9" name="Straight Arrow Connector 8">
            <a:extLst>
              <a:ext uri="{FF2B5EF4-FFF2-40B4-BE49-F238E27FC236}">
                <a16:creationId xmlns:a16="http://schemas.microsoft.com/office/drawing/2014/main" id="{54AC04D5-3998-452C-91CD-6C350B351378}"/>
              </a:ext>
            </a:extLst>
          </p:cNvPr>
          <p:cNvCxnSpPr>
            <a:cxnSpLocks/>
            <a:stCxn id="6" idx="2"/>
          </p:cNvCxnSpPr>
          <p:nvPr/>
        </p:nvCxnSpPr>
        <p:spPr>
          <a:xfrm flipH="1">
            <a:off x="10629901" y="856971"/>
            <a:ext cx="90262" cy="54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277A642-9D32-4523-96C8-CDC4BA376E04}"/>
              </a:ext>
            </a:extLst>
          </p:cNvPr>
          <p:cNvSpPr txBox="1"/>
          <p:nvPr/>
        </p:nvSpPr>
        <p:spPr>
          <a:xfrm>
            <a:off x="1731600" y="5260622"/>
            <a:ext cx="1765980" cy="369332"/>
          </a:xfrm>
          <a:prstGeom prst="rect">
            <a:avLst/>
          </a:prstGeom>
          <a:noFill/>
          <a:ln w="38100">
            <a:solidFill>
              <a:srgbClr val="043364"/>
            </a:solidFill>
          </a:ln>
        </p:spPr>
        <p:txBody>
          <a:bodyPr wrap="square" rtlCol="0">
            <a:spAutoFit/>
          </a:bodyPr>
          <a:lstStyle/>
          <a:p>
            <a:r>
              <a:rPr lang="en-US" b="1" dirty="0"/>
              <a:t>Export Button</a:t>
            </a:r>
          </a:p>
        </p:txBody>
      </p:sp>
      <p:cxnSp>
        <p:nvCxnSpPr>
          <p:cNvPr id="12" name="Straight Arrow Connector 11">
            <a:extLst>
              <a:ext uri="{FF2B5EF4-FFF2-40B4-BE49-F238E27FC236}">
                <a16:creationId xmlns:a16="http://schemas.microsoft.com/office/drawing/2014/main" id="{774BD4E4-9A7F-4207-B244-5D87FE798CFE}"/>
              </a:ext>
            </a:extLst>
          </p:cNvPr>
          <p:cNvCxnSpPr>
            <a:cxnSpLocks/>
            <a:stCxn id="11" idx="1"/>
          </p:cNvCxnSpPr>
          <p:nvPr/>
        </p:nvCxnSpPr>
        <p:spPr>
          <a:xfrm flipH="1" flipV="1">
            <a:off x="1422400" y="5260622"/>
            <a:ext cx="309200" cy="184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655702"/>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9AE0-7685-4BFC-B08B-37DA880B27BA}"/>
              </a:ext>
            </a:extLst>
          </p:cNvPr>
          <p:cNvSpPr>
            <a:spLocks noGrp="1"/>
          </p:cNvSpPr>
          <p:nvPr>
            <p:ph type="title"/>
          </p:nvPr>
        </p:nvSpPr>
        <p:spPr>
          <a:xfrm>
            <a:off x="457200" y="91440"/>
            <a:ext cx="11194599" cy="548640"/>
          </a:xfrm>
        </p:spPr>
        <p:txBody>
          <a:bodyPr>
            <a:normAutofit/>
          </a:bodyPr>
          <a:lstStyle/>
          <a:p>
            <a:r>
              <a:rPr lang="en-US" dirty="0"/>
              <a:t>Dashboard Features: Table Headings</a:t>
            </a:r>
          </a:p>
        </p:txBody>
      </p:sp>
      <p:sp>
        <p:nvSpPr>
          <p:cNvPr id="3" name="Slide Number Placeholder 2">
            <a:extLst>
              <a:ext uri="{FF2B5EF4-FFF2-40B4-BE49-F238E27FC236}">
                <a16:creationId xmlns:a16="http://schemas.microsoft.com/office/drawing/2014/main" id="{E41A1F7B-88C8-4933-A867-F3509EA576DF}"/>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a:t>
            </a:fld>
            <a:endParaRPr lang="en-US" dirty="0">
              <a:solidFill>
                <a:srgbClr val="FFFFFF">
                  <a:lumMod val="75000"/>
                </a:srgbClr>
              </a:solidFill>
            </a:endParaRPr>
          </a:p>
        </p:txBody>
      </p:sp>
      <p:pic>
        <p:nvPicPr>
          <p:cNvPr id="4" name="Picture 3">
            <a:extLst>
              <a:ext uri="{FF2B5EF4-FFF2-40B4-BE49-F238E27FC236}">
                <a16:creationId xmlns:a16="http://schemas.microsoft.com/office/drawing/2014/main" id="{D5596E61-DB40-4D7F-981C-121D0E08C762}"/>
              </a:ext>
            </a:extLst>
          </p:cNvPr>
          <p:cNvPicPr>
            <a:picLocks noChangeAspect="1"/>
          </p:cNvPicPr>
          <p:nvPr/>
        </p:nvPicPr>
        <p:blipFill>
          <a:blip r:embed="rId3"/>
          <a:stretch>
            <a:fillRect/>
          </a:stretch>
        </p:blipFill>
        <p:spPr>
          <a:xfrm>
            <a:off x="2371012" y="1248188"/>
            <a:ext cx="7721734" cy="469082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8" name="Rectangle 27">
            <a:extLst>
              <a:ext uri="{FF2B5EF4-FFF2-40B4-BE49-F238E27FC236}">
                <a16:creationId xmlns:a16="http://schemas.microsoft.com/office/drawing/2014/main" id="{8A8BCB01-0ACC-4E5B-9594-9A0AF00EFBD6}"/>
              </a:ext>
            </a:extLst>
          </p:cNvPr>
          <p:cNvSpPr/>
          <p:nvPr/>
        </p:nvSpPr>
        <p:spPr>
          <a:xfrm>
            <a:off x="3819306" y="1920239"/>
            <a:ext cx="6093097" cy="1723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340FA385-48E6-44F3-8FB7-D079315D3B7C}"/>
              </a:ext>
            </a:extLst>
          </p:cNvPr>
          <p:cNvSpPr/>
          <p:nvPr/>
        </p:nvSpPr>
        <p:spPr>
          <a:xfrm>
            <a:off x="3023899" y="1631290"/>
            <a:ext cx="699538" cy="3177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Title</a:t>
            </a:r>
          </a:p>
        </p:txBody>
      </p:sp>
    </p:spTree>
    <p:extLst>
      <p:ext uri="{BB962C8B-B14F-4D97-AF65-F5344CB8AC3E}">
        <p14:creationId xmlns:p14="http://schemas.microsoft.com/office/powerpoint/2010/main" val="1416543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6378A8-2851-418F-8D4E-5A5C2A04E041}"/>
              </a:ext>
            </a:extLst>
          </p:cNvPr>
          <p:cNvPicPr>
            <a:picLocks noChangeAspect="1"/>
          </p:cNvPicPr>
          <p:nvPr/>
        </p:nvPicPr>
        <p:blipFill>
          <a:blip r:embed="rId3"/>
          <a:stretch>
            <a:fillRect/>
          </a:stretch>
        </p:blipFill>
        <p:spPr>
          <a:xfrm>
            <a:off x="1028367" y="1103656"/>
            <a:ext cx="10135266" cy="483493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457200" y="91440"/>
            <a:ext cx="11016200" cy="548640"/>
          </a:xfrm>
        </p:spPr>
        <p:txBody>
          <a:bodyPr>
            <a:noAutofit/>
          </a:bodyPr>
          <a:lstStyle/>
          <a:p>
            <a:r>
              <a:rPr lang="en-US" dirty="0"/>
              <a:t>Choices Available From the Print Button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EC1102B4-0B25-47E6-A288-38636B82B456}"/>
              </a:ext>
            </a:extLst>
          </p:cNvPr>
          <p:cNvGrpSpPr/>
          <p:nvPr/>
        </p:nvGrpSpPr>
        <p:grpSpPr>
          <a:xfrm>
            <a:off x="417687" y="1103655"/>
            <a:ext cx="10509956" cy="4834935"/>
            <a:chOff x="597796" y="1103655"/>
            <a:chExt cx="10509956" cy="4834935"/>
          </a:xfrm>
        </p:grpSpPr>
        <p:sp>
          <p:nvSpPr>
            <p:cNvPr id="8" name="Rectangle 7">
              <a:extLst>
                <a:ext uri="{FF2B5EF4-FFF2-40B4-BE49-F238E27FC236}">
                  <a16:creationId xmlns:a16="http://schemas.microsoft.com/office/drawing/2014/main" id="{79255666-A658-4479-9BBF-F5FB323F84AC}"/>
                </a:ext>
              </a:extLst>
            </p:cNvPr>
            <p:cNvSpPr/>
            <p:nvPr/>
          </p:nvSpPr>
          <p:spPr>
            <a:xfrm>
              <a:off x="1208476" y="1103655"/>
              <a:ext cx="1971401" cy="4834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C8A9FC96-233E-4222-8DF6-790643111942}"/>
                </a:ext>
              </a:extLst>
            </p:cNvPr>
            <p:cNvSpPr/>
            <p:nvPr/>
          </p:nvSpPr>
          <p:spPr>
            <a:xfrm>
              <a:off x="597796" y="5113329"/>
              <a:ext cx="711201" cy="3477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F13010-C599-4C96-B6F4-DFD732338535}"/>
                </a:ext>
              </a:extLst>
            </p:cNvPr>
            <p:cNvSpPr/>
            <p:nvPr/>
          </p:nvSpPr>
          <p:spPr>
            <a:xfrm>
              <a:off x="4094365" y="1721014"/>
              <a:ext cx="7013387" cy="388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56615F32-1A90-49A0-9847-934E68263E8F}"/>
              </a:ext>
            </a:extLst>
          </p:cNvPr>
          <p:cNvSpPr/>
          <p:nvPr/>
        </p:nvSpPr>
        <p:spPr>
          <a:xfrm>
            <a:off x="3926956" y="1196434"/>
            <a:ext cx="333894" cy="4672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17837295"/>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418B1-8C46-4AA3-864A-249CA53BEEAD}"/>
              </a:ext>
            </a:extLst>
          </p:cNvPr>
          <p:cNvPicPr>
            <a:picLocks noChangeAspect="1"/>
          </p:cNvPicPr>
          <p:nvPr/>
        </p:nvPicPr>
        <p:blipFill>
          <a:blip r:embed="rId3"/>
          <a:stretch>
            <a:fillRect/>
          </a:stretch>
        </p:blipFill>
        <p:spPr>
          <a:xfrm>
            <a:off x="219460" y="1732239"/>
            <a:ext cx="11753080" cy="2379517"/>
          </a:xfrm>
          <a:prstGeom prst="rect">
            <a:avLst/>
          </a:prstGeom>
        </p:spPr>
      </p:pic>
      <p:sp>
        <p:nvSpPr>
          <p:cNvPr id="2" name="Title 1"/>
          <p:cNvSpPr>
            <a:spLocks noGrp="1"/>
          </p:cNvSpPr>
          <p:nvPr>
            <p:ph type="title"/>
          </p:nvPr>
        </p:nvSpPr>
        <p:spPr>
          <a:xfrm>
            <a:off x="457200" y="91440"/>
            <a:ext cx="11016200" cy="548640"/>
          </a:xfrm>
        </p:spPr>
        <p:txBody>
          <a:bodyPr>
            <a:normAutofit/>
          </a:bodyPr>
          <a:lstStyle/>
          <a:p>
            <a:r>
              <a:rPr lang="en-US" dirty="0"/>
              <a:t>Use the Inbox</a:t>
            </a:r>
          </a:p>
        </p:txBody>
      </p:sp>
      <p:sp>
        <p:nvSpPr>
          <p:cNvPr id="3" name="Slide Number Placeholder 2"/>
          <p:cNvSpPr>
            <a:spLocks noGrp="1"/>
          </p:cNvSpPr>
          <p:nvPr>
            <p:ph type="sldNum" sz="quarter" idx="10"/>
          </p:nvPr>
        </p:nvSpPr>
        <p:spPr>
          <a:xfrm>
            <a:off x="11741903" y="6507316"/>
            <a:ext cx="141064" cy="153888"/>
          </a:xfrm>
        </p:spPr>
        <p:txBody>
          <a:bodyPr/>
          <a:lstStyle/>
          <a:p>
            <a:pPr algn="r"/>
            <a:fld id="{F3477EC8-074D-41C4-94AE-E9EA7CEEA348}" type="slidenum">
              <a:rPr lang="en-US" smtClean="0"/>
              <a:pPr algn="r"/>
              <a:t>61</a:t>
            </a:fld>
            <a:endParaRPr lang="en-US" dirty="0"/>
          </a:p>
        </p:txBody>
      </p:sp>
      <p:grpSp>
        <p:nvGrpSpPr>
          <p:cNvPr id="10" name="Group 9">
            <a:extLst>
              <a:ext uri="{FF2B5EF4-FFF2-40B4-BE49-F238E27FC236}">
                <a16:creationId xmlns:a16="http://schemas.microsoft.com/office/drawing/2014/main" id="{8A538F86-4171-4490-9E13-359C6EBD7A2D}"/>
              </a:ext>
            </a:extLst>
          </p:cNvPr>
          <p:cNvGrpSpPr/>
          <p:nvPr/>
        </p:nvGrpSpPr>
        <p:grpSpPr>
          <a:xfrm>
            <a:off x="1160471" y="2752817"/>
            <a:ext cx="10569235" cy="3835455"/>
            <a:chOff x="824600" y="2144240"/>
            <a:chExt cx="10569235" cy="3835455"/>
          </a:xfrm>
        </p:grpSpPr>
        <p:grpSp>
          <p:nvGrpSpPr>
            <p:cNvPr id="11" name="Group 10">
              <a:extLst>
                <a:ext uri="{FF2B5EF4-FFF2-40B4-BE49-F238E27FC236}">
                  <a16:creationId xmlns:a16="http://schemas.microsoft.com/office/drawing/2014/main" id="{C3D42425-E5CF-4101-B980-9D1FE173C50A}"/>
                </a:ext>
              </a:extLst>
            </p:cNvPr>
            <p:cNvGrpSpPr/>
            <p:nvPr/>
          </p:nvGrpSpPr>
          <p:grpSpPr>
            <a:xfrm>
              <a:off x="824600" y="2144240"/>
              <a:ext cx="10569235" cy="2284340"/>
              <a:chOff x="824600" y="2144240"/>
              <a:chExt cx="10569235" cy="2284340"/>
            </a:xfrm>
          </p:grpSpPr>
          <p:pic>
            <p:nvPicPr>
              <p:cNvPr id="26" name="Picture 25">
                <a:extLst>
                  <a:ext uri="{FF2B5EF4-FFF2-40B4-BE49-F238E27FC236}">
                    <a16:creationId xmlns:a16="http://schemas.microsoft.com/office/drawing/2014/main" id="{8E54B60D-9CC4-454E-9602-3DF3AF8C8C37}"/>
                  </a:ext>
                </a:extLst>
              </p:cNvPr>
              <p:cNvPicPr>
                <a:picLocks noChangeAspect="1"/>
              </p:cNvPicPr>
              <p:nvPr/>
            </p:nvPicPr>
            <p:blipFill>
              <a:blip r:embed="rId4"/>
              <a:stretch>
                <a:fillRect/>
              </a:stretch>
            </p:blipFill>
            <p:spPr>
              <a:xfrm>
                <a:off x="824600" y="2144240"/>
                <a:ext cx="10569235" cy="2284340"/>
              </a:xfrm>
              <a:prstGeom prst="rect">
                <a:avLst/>
              </a:prstGeom>
              <a:ln w="38100">
                <a:solidFill>
                  <a:srgbClr val="FF0000"/>
                </a:solidFill>
              </a:ln>
              <a:effectLst>
                <a:outerShdw blurRad="292100" dist="139700" dir="2700000" algn="tl" rotWithShape="0">
                  <a:srgbClr val="333333">
                    <a:alpha val="65000"/>
                  </a:srgbClr>
                </a:outerShdw>
              </a:effectLst>
            </p:spPr>
          </p:pic>
          <p:sp>
            <p:nvSpPr>
              <p:cNvPr id="22" name="Rectangle: Rounded Corners 21">
                <a:extLst>
                  <a:ext uri="{FF2B5EF4-FFF2-40B4-BE49-F238E27FC236}">
                    <a16:creationId xmlns:a16="http://schemas.microsoft.com/office/drawing/2014/main" id="{9657D39A-E1F5-4ACC-9D6B-BE88DEF60710}"/>
                  </a:ext>
                </a:extLst>
              </p:cNvPr>
              <p:cNvSpPr/>
              <p:nvPr/>
            </p:nvSpPr>
            <p:spPr>
              <a:xfrm>
                <a:off x="824600" y="2442411"/>
                <a:ext cx="871853" cy="7459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7DBBF183-15EF-4B65-AF98-B7F5F9E01B37}"/>
                  </a:ext>
                </a:extLst>
              </p:cNvPr>
              <p:cNvSpPr/>
              <p:nvPr/>
            </p:nvSpPr>
            <p:spPr>
              <a:xfrm>
                <a:off x="1552074" y="3272589"/>
                <a:ext cx="890337" cy="213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E778E6D5-FDF3-444B-AFEA-2B2D7CC741D4}"/>
                  </a:ext>
                </a:extLst>
              </p:cNvPr>
              <p:cNvCxnSpPr>
                <a:stCxn id="23" idx="3"/>
              </p:cNvCxnSpPr>
              <p:nvPr/>
            </p:nvCxnSpPr>
            <p:spPr>
              <a:xfrm>
                <a:off x="2442411" y="3379564"/>
                <a:ext cx="1167063" cy="1938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EC49209-E0FD-4386-B956-DA118A1208A0}"/>
                </a:ext>
              </a:extLst>
            </p:cNvPr>
            <p:cNvPicPr>
              <a:picLocks noChangeAspect="1"/>
            </p:cNvPicPr>
            <p:nvPr/>
          </p:nvPicPr>
          <p:blipFill>
            <a:blip r:embed="rId5"/>
            <a:stretch>
              <a:fillRect/>
            </a:stretch>
          </p:blipFill>
          <p:spPr>
            <a:xfrm>
              <a:off x="4729413" y="4689654"/>
              <a:ext cx="1866900" cy="1200150"/>
            </a:xfrm>
            <a:prstGeom prst="rect">
              <a:avLst/>
            </a:prstGeom>
            <a:ln>
              <a:noFill/>
            </a:ln>
            <a:effectLst>
              <a:outerShdw blurRad="292100" dist="139700" dir="2700000" algn="tl" rotWithShape="0">
                <a:srgbClr val="333333">
                  <a:alpha val="65000"/>
                </a:srgbClr>
              </a:outerShdw>
            </a:effectLst>
          </p:spPr>
        </p:pic>
        <p:cxnSp>
          <p:nvCxnSpPr>
            <p:cNvPr id="13" name="Straight Arrow Connector 12">
              <a:extLst>
                <a:ext uri="{FF2B5EF4-FFF2-40B4-BE49-F238E27FC236}">
                  <a16:creationId xmlns:a16="http://schemas.microsoft.com/office/drawing/2014/main" id="{139F1290-F9D6-46EC-80E8-B51B2A232B68}"/>
                </a:ext>
              </a:extLst>
            </p:cNvPr>
            <p:cNvCxnSpPr>
              <a:cxnSpLocks/>
            </p:cNvCxnSpPr>
            <p:nvPr/>
          </p:nvCxnSpPr>
          <p:spPr>
            <a:xfrm>
              <a:off x="3388895" y="2828730"/>
              <a:ext cx="1167063" cy="21816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306AC3CF-A997-4D1A-AD0C-41025D5941E3}"/>
                </a:ext>
              </a:extLst>
            </p:cNvPr>
            <p:cNvSpPr/>
            <p:nvPr/>
          </p:nvSpPr>
          <p:spPr>
            <a:xfrm>
              <a:off x="3146715" y="2538663"/>
              <a:ext cx="890337" cy="2900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B28B3146-E5F8-42D9-B52B-1794E43155D5}"/>
                </a:ext>
              </a:extLst>
            </p:cNvPr>
            <p:cNvSpPr/>
            <p:nvPr/>
          </p:nvSpPr>
          <p:spPr>
            <a:xfrm>
              <a:off x="4630589" y="4551793"/>
              <a:ext cx="2119127" cy="14279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177D9FE7-044C-4AAB-B86F-56C133579F59}"/>
              </a:ext>
            </a:extLst>
          </p:cNvPr>
          <p:cNvPicPr>
            <a:picLocks noChangeAspect="1"/>
          </p:cNvPicPr>
          <p:nvPr/>
        </p:nvPicPr>
        <p:blipFill>
          <a:blip r:embed="rId6"/>
          <a:stretch>
            <a:fillRect/>
          </a:stretch>
        </p:blipFill>
        <p:spPr>
          <a:xfrm>
            <a:off x="219460" y="1170054"/>
            <a:ext cx="11753080" cy="573543"/>
          </a:xfrm>
          <a:prstGeom prst="rect">
            <a:avLst/>
          </a:prstGeom>
        </p:spPr>
      </p:pic>
      <p:sp>
        <p:nvSpPr>
          <p:cNvPr id="19" name="Arrow: Down 18">
            <a:extLst>
              <a:ext uri="{FF2B5EF4-FFF2-40B4-BE49-F238E27FC236}">
                <a16:creationId xmlns:a16="http://schemas.microsoft.com/office/drawing/2014/main" id="{5A48B8A2-AECD-486C-8A09-3D7B72F5209F}"/>
              </a:ext>
            </a:extLst>
          </p:cNvPr>
          <p:cNvSpPr/>
          <p:nvPr/>
        </p:nvSpPr>
        <p:spPr>
          <a:xfrm>
            <a:off x="9313968" y="864254"/>
            <a:ext cx="252663" cy="6256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Connector 16">
            <a:extLst>
              <a:ext uri="{FF2B5EF4-FFF2-40B4-BE49-F238E27FC236}">
                <a16:creationId xmlns:a16="http://schemas.microsoft.com/office/drawing/2014/main" id="{4A1E6852-3919-4BD4-88EB-655297F33C16}"/>
              </a:ext>
            </a:extLst>
          </p:cNvPr>
          <p:cNvSpPr/>
          <p:nvPr/>
        </p:nvSpPr>
        <p:spPr>
          <a:xfrm>
            <a:off x="9256717" y="456517"/>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8" name="Flowchart: Connector 17">
            <a:extLst>
              <a:ext uri="{FF2B5EF4-FFF2-40B4-BE49-F238E27FC236}">
                <a16:creationId xmlns:a16="http://schemas.microsoft.com/office/drawing/2014/main" id="{17D4E2F3-0167-46EA-A0FD-9C49C89E9E9B}"/>
              </a:ext>
            </a:extLst>
          </p:cNvPr>
          <p:cNvSpPr/>
          <p:nvPr/>
        </p:nvSpPr>
        <p:spPr>
          <a:xfrm>
            <a:off x="2090922" y="3459408"/>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20" name="Flowchart: Connector 19">
            <a:extLst>
              <a:ext uri="{FF2B5EF4-FFF2-40B4-BE49-F238E27FC236}">
                <a16:creationId xmlns:a16="http://schemas.microsoft.com/office/drawing/2014/main" id="{57E349CB-41FB-47FD-9E04-6F71479F0655}"/>
              </a:ext>
            </a:extLst>
          </p:cNvPr>
          <p:cNvSpPr/>
          <p:nvPr/>
        </p:nvSpPr>
        <p:spPr>
          <a:xfrm>
            <a:off x="4950427" y="3579999"/>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1" name="Flowchart: Connector 20">
            <a:extLst>
              <a:ext uri="{FF2B5EF4-FFF2-40B4-BE49-F238E27FC236}">
                <a16:creationId xmlns:a16="http://schemas.microsoft.com/office/drawing/2014/main" id="{E97BA89B-1B25-405B-B489-6B93E2C21BE9}"/>
              </a:ext>
            </a:extLst>
          </p:cNvPr>
          <p:cNvSpPr/>
          <p:nvPr/>
        </p:nvSpPr>
        <p:spPr>
          <a:xfrm>
            <a:off x="793308" y="2644946"/>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25" name="Flowchart: Connector 24">
            <a:extLst>
              <a:ext uri="{FF2B5EF4-FFF2-40B4-BE49-F238E27FC236}">
                <a16:creationId xmlns:a16="http://schemas.microsoft.com/office/drawing/2014/main" id="{70FA01F0-F3F0-4485-965A-83CE0C16D03F}"/>
              </a:ext>
            </a:extLst>
          </p:cNvPr>
          <p:cNvSpPr/>
          <p:nvPr/>
        </p:nvSpPr>
        <p:spPr>
          <a:xfrm>
            <a:off x="9440298" y="3123504"/>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4" name="Rectangle 3">
            <a:extLst>
              <a:ext uri="{FF2B5EF4-FFF2-40B4-BE49-F238E27FC236}">
                <a16:creationId xmlns:a16="http://schemas.microsoft.com/office/drawing/2014/main" id="{B304A20C-DA60-4A44-ACDA-CCDBDB362C07}"/>
              </a:ext>
            </a:extLst>
          </p:cNvPr>
          <p:cNvSpPr/>
          <p:nvPr/>
        </p:nvSpPr>
        <p:spPr>
          <a:xfrm>
            <a:off x="10230928" y="3988141"/>
            <a:ext cx="293298" cy="231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84D9451-D9F4-45DC-8A59-5C80F2C1A694}"/>
              </a:ext>
            </a:extLst>
          </p:cNvPr>
          <p:cNvCxnSpPr>
            <a:cxnSpLocks/>
          </p:cNvCxnSpPr>
          <p:nvPr/>
        </p:nvCxnSpPr>
        <p:spPr>
          <a:xfrm flipH="1">
            <a:off x="9795467" y="4226707"/>
            <a:ext cx="571814" cy="12282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C48798A-DF8E-450A-B36C-CF2CB5DD578D}"/>
              </a:ext>
            </a:extLst>
          </p:cNvPr>
          <p:cNvSpPr/>
          <p:nvPr/>
        </p:nvSpPr>
        <p:spPr>
          <a:xfrm>
            <a:off x="10454318" y="4390816"/>
            <a:ext cx="293298" cy="2314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3AA3888-1FE3-49C4-BE54-D8F7EE9BB0D3}"/>
              </a:ext>
            </a:extLst>
          </p:cNvPr>
          <p:cNvCxnSpPr>
            <a:cxnSpLocks/>
          </p:cNvCxnSpPr>
          <p:nvPr/>
        </p:nvCxnSpPr>
        <p:spPr>
          <a:xfrm>
            <a:off x="10610115" y="4621068"/>
            <a:ext cx="515085" cy="7891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5BC5C86-2DD8-44F3-9262-66C351FD6061}"/>
              </a:ext>
            </a:extLst>
          </p:cNvPr>
          <p:cNvSpPr/>
          <p:nvPr/>
        </p:nvSpPr>
        <p:spPr>
          <a:xfrm>
            <a:off x="9173748" y="5462031"/>
            <a:ext cx="1059219" cy="408709"/>
          </a:xfrm>
          <a:prstGeom prst="rect">
            <a:avLst/>
          </a:prstGeom>
          <a:noFill/>
          <a:ln w="38100">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Archive</a:t>
            </a:r>
          </a:p>
        </p:txBody>
      </p:sp>
      <p:sp>
        <p:nvSpPr>
          <p:cNvPr id="32" name="Rectangle 31">
            <a:extLst>
              <a:ext uri="{FF2B5EF4-FFF2-40B4-BE49-F238E27FC236}">
                <a16:creationId xmlns:a16="http://schemas.microsoft.com/office/drawing/2014/main" id="{A6E14BE5-D4A7-4E66-B4EB-4FCCD850037B}"/>
              </a:ext>
            </a:extLst>
          </p:cNvPr>
          <p:cNvSpPr/>
          <p:nvPr/>
        </p:nvSpPr>
        <p:spPr>
          <a:xfrm>
            <a:off x="10670487" y="5462031"/>
            <a:ext cx="1059219" cy="408709"/>
          </a:xfrm>
          <a:prstGeom prst="rect">
            <a:avLst/>
          </a:prstGeom>
          <a:noFill/>
          <a:ln w="38100">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Delete</a:t>
            </a:r>
          </a:p>
        </p:txBody>
      </p:sp>
      <p:sp>
        <p:nvSpPr>
          <p:cNvPr id="33" name="Flowchart: Connector 32">
            <a:extLst>
              <a:ext uri="{FF2B5EF4-FFF2-40B4-BE49-F238E27FC236}">
                <a16:creationId xmlns:a16="http://schemas.microsoft.com/office/drawing/2014/main" id="{9A9FA627-929E-4FAE-987C-D9B8C08ACD0B}"/>
              </a:ext>
            </a:extLst>
          </p:cNvPr>
          <p:cNvSpPr/>
          <p:nvPr/>
        </p:nvSpPr>
        <p:spPr>
          <a:xfrm>
            <a:off x="976889" y="4067795"/>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8</a:t>
            </a:r>
          </a:p>
        </p:txBody>
      </p:sp>
      <p:sp>
        <p:nvSpPr>
          <p:cNvPr id="34" name="Flowchart: Connector 33">
            <a:extLst>
              <a:ext uri="{FF2B5EF4-FFF2-40B4-BE49-F238E27FC236}">
                <a16:creationId xmlns:a16="http://schemas.microsoft.com/office/drawing/2014/main" id="{38BCEBD3-B350-4DEC-8356-0324C903AE08}"/>
              </a:ext>
            </a:extLst>
          </p:cNvPr>
          <p:cNvSpPr/>
          <p:nvPr/>
        </p:nvSpPr>
        <p:spPr>
          <a:xfrm>
            <a:off x="4398662" y="5369387"/>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9</a:t>
            </a:r>
          </a:p>
        </p:txBody>
      </p:sp>
      <p:sp>
        <p:nvSpPr>
          <p:cNvPr id="30" name="Flowchart: Connector 29">
            <a:extLst>
              <a:ext uri="{FF2B5EF4-FFF2-40B4-BE49-F238E27FC236}">
                <a16:creationId xmlns:a16="http://schemas.microsoft.com/office/drawing/2014/main" id="{F3006E6A-69EB-4E14-B3AF-01B0D15E8600}"/>
              </a:ext>
            </a:extLst>
          </p:cNvPr>
          <p:cNvSpPr/>
          <p:nvPr/>
        </p:nvSpPr>
        <p:spPr>
          <a:xfrm>
            <a:off x="3578182" y="2750539"/>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31" name="Flowchart: Connector 30">
            <a:extLst>
              <a:ext uri="{FF2B5EF4-FFF2-40B4-BE49-F238E27FC236}">
                <a16:creationId xmlns:a16="http://schemas.microsoft.com/office/drawing/2014/main" id="{DBB92328-520B-4DE7-BC6B-36CCE4BAECFF}"/>
              </a:ext>
            </a:extLst>
          </p:cNvPr>
          <p:cNvSpPr/>
          <p:nvPr/>
        </p:nvSpPr>
        <p:spPr>
          <a:xfrm>
            <a:off x="8516490" y="3456112"/>
            <a:ext cx="367163" cy="337537"/>
          </a:xfrm>
          <a:prstGeom prst="flowChartConnector">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a:t>
            </a:r>
          </a:p>
        </p:txBody>
      </p:sp>
      <p:sp>
        <p:nvSpPr>
          <p:cNvPr id="7" name="Rectangle 6">
            <a:extLst>
              <a:ext uri="{FF2B5EF4-FFF2-40B4-BE49-F238E27FC236}">
                <a16:creationId xmlns:a16="http://schemas.microsoft.com/office/drawing/2014/main" id="{909DC891-63DB-4F67-995C-24B19FA99695}"/>
              </a:ext>
            </a:extLst>
          </p:cNvPr>
          <p:cNvSpPr/>
          <p:nvPr/>
        </p:nvSpPr>
        <p:spPr>
          <a:xfrm>
            <a:off x="219460" y="1170054"/>
            <a:ext cx="504440" cy="548640"/>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797327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016200" cy="548640"/>
          </a:xfrm>
        </p:spPr>
        <p:txBody>
          <a:bodyPr>
            <a:noAutofit/>
          </a:bodyPr>
          <a:lstStyle/>
          <a:p>
            <a:r>
              <a:rPr lang="en-US" dirty="0"/>
              <a:t>Choices Available From the Export Button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grpSp>
        <p:nvGrpSpPr>
          <p:cNvPr id="2" name="Group 1">
            <a:extLst>
              <a:ext uri="{FF2B5EF4-FFF2-40B4-BE49-F238E27FC236}">
                <a16:creationId xmlns:a16="http://schemas.microsoft.com/office/drawing/2014/main" id="{69E26A9C-FDA6-48B8-B26C-05981965E68A}"/>
              </a:ext>
            </a:extLst>
          </p:cNvPr>
          <p:cNvGrpSpPr/>
          <p:nvPr/>
        </p:nvGrpSpPr>
        <p:grpSpPr>
          <a:xfrm>
            <a:off x="903706" y="1244948"/>
            <a:ext cx="10569694" cy="4594961"/>
            <a:chOff x="237548" y="1354667"/>
            <a:chExt cx="10569694" cy="4594961"/>
          </a:xfrm>
        </p:grpSpPr>
        <p:pic>
          <p:nvPicPr>
            <p:cNvPr id="10" name="Picture 9">
              <a:extLst>
                <a:ext uri="{FF2B5EF4-FFF2-40B4-BE49-F238E27FC236}">
                  <a16:creationId xmlns:a16="http://schemas.microsoft.com/office/drawing/2014/main" id="{55435217-1143-4E66-A4CA-164CBF1D9D3F}"/>
                </a:ext>
              </a:extLst>
            </p:cNvPr>
            <p:cNvPicPr>
              <a:picLocks noChangeAspect="1"/>
            </p:cNvPicPr>
            <p:nvPr/>
          </p:nvPicPr>
          <p:blipFill>
            <a:blip r:embed="rId3"/>
            <a:stretch>
              <a:fillRect/>
            </a:stretch>
          </p:blipFill>
          <p:spPr>
            <a:xfrm>
              <a:off x="237548" y="1354667"/>
              <a:ext cx="8714542" cy="4091443"/>
            </a:xfrm>
            <a:prstGeom prst="rect">
              <a:avLst/>
            </a:prstGeom>
          </p:spPr>
        </p:pic>
        <p:grpSp>
          <p:nvGrpSpPr>
            <p:cNvPr id="5" name="Group 4">
              <a:extLst>
                <a:ext uri="{FF2B5EF4-FFF2-40B4-BE49-F238E27FC236}">
                  <a16:creationId xmlns:a16="http://schemas.microsoft.com/office/drawing/2014/main" id="{790B87ED-E2F8-4F26-BFA4-DDDD29A3EF70}"/>
                </a:ext>
              </a:extLst>
            </p:cNvPr>
            <p:cNvGrpSpPr/>
            <p:nvPr/>
          </p:nvGrpSpPr>
          <p:grpSpPr>
            <a:xfrm>
              <a:off x="3099015" y="4230632"/>
              <a:ext cx="3134168" cy="223284"/>
              <a:chOff x="3068158" y="3955310"/>
              <a:chExt cx="3134168" cy="223284"/>
            </a:xfrm>
          </p:grpSpPr>
          <p:sp>
            <p:nvSpPr>
              <p:cNvPr id="8" name="Arrow: Right 7">
                <a:extLst>
                  <a:ext uri="{FF2B5EF4-FFF2-40B4-BE49-F238E27FC236}">
                    <a16:creationId xmlns:a16="http://schemas.microsoft.com/office/drawing/2014/main" id="{6EEC30B2-43DF-4F44-926B-D4701C23D683}"/>
                  </a:ext>
                </a:extLst>
              </p:cNvPr>
              <p:cNvSpPr/>
              <p:nvPr/>
            </p:nvSpPr>
            <p:spPr>
              <a:xfrm>
                <a:off x="5784112" y="3955311"/>
                <a:ext cx="418214" cy="2232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5E70DA35-124B-4E6E-88B5-126356F51595}"/>
                  </a:ext>
                </a:extLst>
              </p:cNvPr>
              <p:cNvSpPr/>
              <p:nvPr/>
            </p:nvSpPr>
            <p:spPr>
              <a:xfrm>
                <a:off x="3068158" y="3955310"/>
                <a:ext cx="418214" cy="2232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1B0E6836-5FBB-4242-8704-2642CC277309}"/>
                </a:ext>
              </a:extLst>
            </p:cNvPr>
            <p:cNvPicPr>
              <a:picLocks noChangeAspect="1"/>
            </p:cNvPicPr>
            <p:nvPr/>
          </p:nvPicPr>
          <p:blipFill>
            <a:blip r:embed="rId4"/>
            <a:stretch>
              <a:fillRect/>
            </a:stretch>
          </p:blipFill>
          <p:spPr>
            <a:xfrm>
              <a:off x="6378696" y="3487950"/>
              <a:ext cx="4428546" cy="2461678"/>
            </a:xfrm>
            <a:prstGeom prst="rect">
              <a:avLst/>
            </a:prstGeom>
          </p:spPr>
        </p:pic>
        <p:sp>
          <p:nvSpPr>
            <p:cNvPr id="13" name="Rectangle 12">
              <a:extLst>
                <a:ext uri="{FF2B5EF4-FFF2-40B4-BE49-F238E27FC236}">
                  <a16:creationId xmlns:a16="http://schemas.microsoft.com/office/drawing/2014/main" id="{38D63B40-EBB7-475A-B70C-94BA9B5A1DF9}"/>
                </a:ext>
              </a:extLst>
            </p:cNvPr>
            <p:cNvSpPr/>
            <p:nvPr/>
          </p:nvSpPr>
          <p:spPr>
            <a:xfrm>
              <a:off x="7134578" y="5012266"/>
              <a:ext cx="2833512" cy="591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73088483"/>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1DB3350-1289-4907-8C8C-A46A01B89B11}"/>
              </a:ext>
            </a:extLst>
          </p:cNvPr>
          <p:cNvSpPr>
            <a:spLocks noGrp="1"/>
          </p:cNvSpPr>
          <p:nvPr>
            <p:ph idx="1"/>
          </p:nvPr>
        </p:nvSpPr>
        <p:spPr>
          <a:xfrm>
            <a:off x="507135" y="950261"/>
            <a:ext cx="10966265" cy="4458729"/>
          </a:xfrm>
        </p:spPr>
        <p:txBody>
          <a:bodyPr>
            <a:normAutofit/>
          </a:bodyPr>
          <a:lstStyle/>
          <a:p>
            <a:pPr marL="0" indent="0" eaLnBrk="1" fontAlgn="auto" hangingPunct="1">
              <a:spcBef>
                <a:spcPts val="600"/>
              </a:spcBef>
              <a:buNone/>
              <a:defRPr/>
            </a:pPr>
            <a:r>
              <a:rPr lang="en-US" sz="2000" dirty="0"/>
              <a:t>You can contact the Aloha HSAP Help Desk for assistance with any technical issues you encounter.</a:t>
            </a:r>
          </a:p>
          <a:p>
            <a:pPr marL="0" indent="0" eaLnBrk="1" fontAlgn="auto" hangingPunct="1">
              <a:spcBef>
                <a:spcPts val="600"/>
              </a:spcBef>
              <a:buNone/>
              <a:defRPr/>
            </a:pPr>
            <a:r>
              <a:rPr lang="en-US" sz="2000" dirty="0"/>
              <a:t>When contacting the Help Desk, please be ready to provide:</a:t>
            </a:r>
          </a:p>
          <a:p>
            <a:pPr eaLnBrk="1" fontAlgn="auto" hangingPunct="1">
              <a:spcBef>
                <a:spcPts val="600"/>
              </a:spcBef>
              <a:defRPr/>
            </a:pPr>
            <a:r>
              <a:rPr lang="en-US" sz="2000" dirty="0"/>
              <a:t>Any error messages that are appearing (including codes)</a:t>
            </a:r>
          </a:p>
          <a:p>
            <a:pPr eaLnBrk="1" fontAlgn="auto" hangingPunct="1">
              <a:spcBef>
                <a:spcPts val="600"/>
              </a:spcBef>
              <a:defRPr/>
            </a:pPr>
            <a:r>
              <a:rPr lang="en-US" sz="2000" dirty="0"/>
              <a:t>Your operating system and browser information</a:t>
            </a:r>
          </a:p>
          <a:p>
            <a:pPr eaLnBrk="1" fontAlgn="auto" hangingPunct="1">
              <a:spcBef>
                <a:spcPts val="600"/>
              </a:spcBef>
              <a:defRPr/>
            </a:pPr>
            <a:r>
              <a:rPr lang="en-US" sz="2000" dirty="0"/>
              <a:t>Your network configuration information</a:t>
            </a:r>
          </a:p>
          <a:p>
            <a:pPr eaLnBrk="1" fontAlgn="auto" hangingPunct="1">
              <a:spcBef>
                <a:spcPts val="600"/>
              </a:spcBef>
              <a:defRPr/>
            </a:pPr>
            <a:r>
              <a:rPr lang="en-US" sz="2000" dirty="0"/>
              <a:t>Your contact information for follow-up by phone or email</a:t>
            </a:r>
          </a:p>
          <a:p>
            <a:pPr eaLnBrk="1" fontAlgn="auto" hangingPunct="1">
              <a:spcBef>
                <a:spcPts val="600"/>
              </a:spcBef>
              <a:defRPr/>
            </a:pPr>
            <a:r>
              <a:rPr lang="en-US" sz="2000" dirty="0"/>
              <a:t>Any other relevant information, such as test names or content areas, student IDs, session IDs, and search criteria</a:t>
            </a:r>
          </a:p>
          <a:p>
            <a:pPr marL="0" indent="0" eaLnBrk="1" fontAlgn="auto" hangingPunct="1">
              <a:spcBef>
                <a:spcPts val="600"/>
              </a:spcBef>
              <a:buNone/>
              <a:defRPr/>
            </a:pPr>
            <a:r>
              <a:rPr lang="en-US" sz="2000" dirty="0"/>
              <a:t>For test administration or policy issues, please contact your Complex Test Coordinator.</a:t>
            </a:r>
          </a:p>
          <a:p>
            <a:pPr>
              <a:spcBef>
                <a:spcPts val="600"/>
              </a:spcBef>
            </a:pPr>
            <a:r>
              <a:rPr lang="en-US" sz="2000" dirty="0"/>
              <a:t>You can find more announcements on the Aloha HSAP portal.</a:t>
            </a:r>
          </a:p>
        </p:txBody>
      </p:sp>
      <p:sp>
        <p:nvSpPr>
          <p:cNvPr id="2" name="Title 1">
            <a:extLst>
              <a:ext uri="{FF2B5EF4-FFF2-40B4-BE49-F238E27FC236}">
                <a16:creationId xmlns:a16="http://schemas.microsoft.com/office/drawing/2014/main" id="{9291C3E5-0BAD-4FA5-8083-37A5096FDEB6}"/>
              </a:ext>
            </a:extLst>
          </p:cNvPr>
          <p:cNvSpPr>
            <a:spLocks noGrp="1"/>
          </p:cNvSpPr>
          <p:nvPr>
            <p:ph type="title"/>
          </p:nvPr>
        </p:nvSpPr>
        <p:spPr>
          <a:xfrm>
            <a:off x="457200" y="91440"/>
            <a:ext cx="11016200" cy="548640"/>
          </a:xfrm>
        </p:spPr>
        <p:txBody>
          <a:bodyPr>
            <a:normAutofit/>
          </a:bodyPr>
          <a:lstStyle/>
          <a:p>
            <a:r>
              <a:rPr lang="en-US" dirty="0"/>
              <a:t>How Can I Get More Information?</a:t>
            </a:r>
          </a:p>
        </p:txBody>
      </p:sp>
      <p:sp>
        <p:nvSpPr>
          <p:cNvPr id="3" name="Slide Number Placeholder 2">
            <a:extLst>
              <a:ext uri="{FF2B5EF4-FFF2-40B4-BE49-F238E27FC236}">
                <a16:creationId xmlns:a16="http://schemas.microsoft.com/office/drawing/2014/main" id="{CCCD30B9-A4AB-4EF5-9E11-C661E9CE0A30}"/>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63</a:t>
            </a:fld>
            <a:endParaRPr lang="en-US" dirty="0">
              <a:solidFill>
                <a:srgbClr val="FFFFFF">
                  <a:lumMod val="75000"/>
                </a:srgbClr>
              </a:solidFill>
            </a:endParaRPr>
          </a:p>
        </p:txBody>
      </p:sp>
    </p:spTree>
    <p:extLst>
      <p:ext uri="{BB962C8B-B14F-4D97-AF65-F5344CB8AC3E}">
        <p14:creationId xmlns:p14="http://schemas.microsoft.com/office/powerpoint/2010/main" val="4249755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6718"/>
            <a:ext cx="10966265" cy="4458729"/>
          </a:xfrm>
        </p:spPr>
        <p:txBody>
          <a:bodyPr rtlCol="0">
            <a:noAutofit/>
          </a:bodyPr>
          <a:lstStyle/>
          <a:p>
            <a:pPr marL="0" indent="0" eaLnBrk="1" fontAlgn="auto" hangingPunct="1">
              <a:spcBef>
                <a:spcPts val="600"/>
              </a:spcBef>
              <a:buNone/>
              <a:defRPr/>
            </a:pPr>
            <a:r>
              <a:rPr lang="en-US" sz="2000" b="1" dirty="0"/>
              <a:t>Further Information: </a:t>
            </a:r>
            <a:r>
              <a:rPr lang="en-US" sz="2000" i="1" dirty="0"/>
              <a:t>Centralized Reporting System User Guide, 2019-2020</a:t>
            </a:r>
          </a:p>
          <a:p>
            <a:pPr lvl="0">
              <a:spcBef>
                <a:spcPts val="600"/>
              </a:spcBef>
            </a:pPr>
            <a:r>
              <a:rPr lang="en-US" sz="2000" b="1" dirty="0"/>
              <a:t>Visit </a:t>
            </a:r>
            <a:endParaRPr lang="en-US" sz="2000" dirty="0"/>
          </a:p>
          <a:p>
            <a:pPr lvl="1">
              <a:spcBef>
                <a:spcPts val="600"/>
              </a:spcBef>
            </a:pPr>
            <a:r>
              <a:rPr lang="en-US" sz="2000" b="1" u="sng" dirty="0">
                <a:hlinkClick r:id="rId3"/>
              </a:rPr>
              <a:t>alohahsap.org</a:t>
            </a:r>
            <a:endParaRPr lang="en-US" sz="2000" b="1" u="sng" dirty="0"/>
          </a:p>
          <a:p>
            <a:pPr lvl="1">
              <a:spcBef>
                <a:spcPts val="600"/>
              </a:spcBef>
            </a:pPr>
            <a:r>
              <a:rPr lang="en-US" sz="2000" b="1" dirty="0">
                <a:hlinkClick r:id="rId4"/>
              </a:rPr>
              <a:t>https://smarterbalanced.alohahsap.org/</a:t>
            </a:r>
            <a:endParaRPr lang="en-US" sz="2000" b="1" dirty="0"/>
          </a:p>
          <a:p>
            <a:pPr lvl="0">
              <a:spcBef>
                <a:spcPts val="600"/>
              </a:spcBef>
            </a:pPr>
            <a:r>
              <a:rPr lang="en-US" sz="2000" b="1" dirty="0"/>
              <a:t>Call, fax, or email the HSAP Help Desk</a:t>
            </a:r>
            <a:endParaRPr lang="en-US" sz="2000" dirty="0"/>
          </a:p>
          <a:p>
            <a:pPr lvl="1">
              <a:spcBef>
                <a:spcPts val="600"/>
              </a:spcBef>
            </a:pPr>
            <a:r>
              <a:rPr lang="en-US" sz="2000" b="1" dirty="0"/>
              <a:t>Hours: 7:30 am to 4:00 p.m. HST, Monday-Friday (except holidays)</a:t>
            </a:r>
            <a:endParaRPr lang="en-US" sz="2000" dirty="0"/>
          </a:p>
          <a:p>
            <a:pPr lvl="1">
              <a:spcBef>
                <a:spcPts val="600"/>
              </a:spcBef>
            </a:pPr>
            <a:r>
              <a:rPr lang="en-US" sz="2000" dirty="0"/>
              <a:t>Phone: 1-866-648-3712</a:t>
            </a:r>
          </a:p>
          <a:p>
            <a:pPr lvl="1">
              <a:spcBef>
                <a:spcPts val="600"/>
              </a:spcBef>
            </a:pPr>
            <a:r>
              <a:rPr lang="en-US" sz="2000" dirty="0"/>
              <a:t>Fax: 1-877-231-7813</a:t>
            </a:r>
          </a:p>
          <a:p>
            <a:pPr lvl="1">
              <a:spcBef>
                <a:spcPts val="600"/>
              </a:spcBef>
            </a:pPr>
            <a:r>
              <a:rPr lang="en-US" sz="2000" dirty="0"/>
              <a:t>Email: </a:t>
            </a:r>
            <a:r>
              <a:rPr lang="en-US" sz="2000" dirty="0" err="1">
                <a:hlinkClick r:id="rId5"/>
              </a:rPr>
              <a:t>HSAPHelpDesk@cambiumassessment.com</a:t>
            </a:r>
            <a:endParaRPr lang="en-US" sz="2000" dirty="0"/>
          </a:p>
          <a:p>
            <a:pPr marL="0" indent="0" eaLnBrk="1" fontAlgn="auto" hangingPunct="1">
              <a:buNone/>
              <a:defRPr/>
            </a:pPr>
            <a:endParaRPr lang="en-US" sz="3200" b="1" dirty="0"/>
          </a:p>
          <a:p>
            <a:pPr marL="0" indent="0" eaLnBrk="1" fontAlgn="auto" hangingPunct="1">
              <a:buNone/>
              <a:defRPr/>
            </a:pPr>
            <a:endParaRPr lang="en-US" sz="3200" b="1" dirty="0"/>
          </a:p>
          <a:p>
            <a:pPr eaLnBrk="1" fontAlgn="auto" hangingPunct="1">
              <a:buFont typeface="Arial" panose="020B0604020202020204" pitchFamily="34" charset="0"/>
              <a:buChar char="•"/>
              <a:defRPr/>
            </a:pPr>
            <a:endParaRPr lang="en-US" dirty="0">
              <a:solidFill>
                <a:srgbClr val="FF0000"/>
              </a:solidFill>
            </a:endParaRPr>
          </a:p>
        </p:txBody>
      </p:sp>
      <p:sp>
        <p:nvSpPr>
          <p:cNvPr id="2" name="Title 1"/>
          <p:cNvSpPr>
            <a:spLocks noGrp="1"/>
          </p:cNvSpPr>
          <p:nvPr>
            <p:ph type="title"/>
          </p:nvPr>
        </p:nvSpPr>
        <p:spPr>
          <a:xfrm>
            <a:off x="457200" y="91440"/>
            <a:ext cx="11016200" cy="548640"/>
          </a:xfrm>
        </p:spPr>
        <p:txBody>
          <a:bodyPr>
            <a:normAutofit/>
          </a:bodyPr>
          <a:lstStyle/>
          <a:p>
            <a:r>
              <a:rPr lang="en-US" dirty="0"/>
              <a:t>Thank You!</a:t>
            </a:r>
          </a:p>
        </p:txBody>
      </p:sp>
    </p:spTree>
    <p:extLst>
      <p:ext uri="{BB962C8B-B14F-4D97-AF65-F5344CB8AC3E}">
        <p14:creationId xmlns:p14="http://schemas.microsoft.com/office/powerpoint/2010/main" val="48353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323C-B710-4A54-B2A7-7DE8EE6511B6}"/>
              </a:ext>
            </a:extLst>
          </p:cNvPr>
          <p:cNvSpPr>
            <a:spLocks noGrp="1"/>
          </p:cNvSpPr>
          <p:nvPr>
            <p:ph type="title"/>
          </p:nvPr>
        </p:nvSpPr>
        <p:spPr>
          <a:xfrm>
            <a:off x="457200" y="91440"/>
            <a:ext cx="11016200" cy="548640"/>
          </a:xfrm>
        </p:spPr>
        <p:txBody>
          <a:bodyPr>
            <a:normAutofit/>
          </a:bodyPr>
          <a:lstStyle/>
          <a:p>
            <a:r>
              <a:rPr lang="en-US" dirty="0"/>
              <a:t>Dashboard Features: Table Headings (Continued)</a:t>
            </a:r>
          </a:p>
        </p:txBody>
      </p:sp>
      <p:sp>
        <p:nvSpPr>
          <p:cNvPr id="3" name="Slide Number Placeholder 2">
            <a:extLst>
              <a:ext uri="{FF2B5EF4-FFF2-40B4-BE49-F238E27FC236}">
                <a16:creationId xmlns:a16="http://schemas.microsoft.com/office/drawing/2014/main" id="{C3CCC5E5-D356-4B5C-AF73-86AFC9129510}"/>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7</a:t>
            </a:fld>
            <a:endParaRPr lang="en-US" dirty="0">
              <a:solidFill>
                <a:srgbClr val="FFFFFF">
                  <a:lumMod val="75000"/>
                </a:srgbClr>
              </a:solidFill>
            </a:endParaRPr>
          </a:p>
        </p:txBody>
      </p:sp>
      <p:pic>
        <p:nvPicPr>
          <p:cNvPr id="4" name="Picture 3">
            <a:extLst>
              <a:ext uri="{FF2B5EF4-FFF2-40B4-BE49-F238E27FC236}">
                <a16:creationId xmlns:a16="http://schemas.microsoft.com/office/drawing/2014/main" id="{4540E18D-CAFE-4D4A-9B86-91DD5C35E162}"/>
              </a:ext>
            </a:extLst>
          </p:cNvPr>
          <p:cNvPicPr>
            <a:picLocks noChangeAspect="1"/>
          </p:cNvPicPr>
          <p:nvPr/>
        </p:nvPicPr>
        <p:blipFill>
          <a:blip r:embed="rId3"/>
          <a:stretch>
            <a:fillRect/>
          </a:stretch>
        </p:blipFill>
        <p:spPr>
          <a:xfrm>
            <a:off x="2424800" y="1232435"/>
            <a:ext cx="7721734" cy="469082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9B132D31-B44B-4E35-954E-86FA411EA764}"/>
              </a:ext>
            </a:extLst>
          </p:cNvPr>
          <p:cNvSpPr/>
          <p:nvPr/>
        </p:nvSpPr>
        <p:spPr>
          <a:xfrm>
            <a:off x="7645940" y="3221782"/>
            <a:ext cx="246434" cy="1012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39651C3-BE7C-4E78-B631-5A62F259E780}"/>
              </a:ext>
            </a:extLst>
          </p:cNvPr>
          <p:cNvSpPr/>
          <p:nvPr/>
        </p:nvSpPr>
        <p:spPr>
          <a:xfrm>
            <a:off x="8937403" y="2042404"/>
            <a:ext cx="170252" cy="11793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611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B73B-84E8-4F13-B1A8-40820D62819E}"/>
              </a:ext>
            </a:extLst>
          </p:cNvPr>
          <p:cNvSpPr>
            <a:spLocks noGrp="1"/>
          </p:cNvSpPr>
          <p:nvPr>
            <p:ph type="title"/>
          </p:nvPr>
        </p:nvSpPr>
        <p:spPr>
          <a:xfrm>
            <a:off x="457200" y="91440"/>
            <a:ext cx="11016200" cy="548640"/>
          </a:xfrm>
        </p:spPr>
        <p:txBody>
          <a:bodyPr>
            <a:normAutofit/>
          </a:bodyPr>
          <a:lstStyle/>
          <a:p>
            <a:r>
              <a:rPr lang="en-US" dirty="0"/>
              <a:t>Dashboard Features: Table Headings (Continued)</a:t>
            </a:r>
          </a:p>
        </p:txBody>
      </p:sp>
      <p:sp>
        <p:nvSpPr>
          <p:cNvPr id="3" name="Slide Number Placeholder 2">
            <a:extLst>
              <a:ext uri="{FF2B5EF4-FFF2-40B4-BE49-F238E27FC236}">
                <a16:creationId xmlns:a16="http://schemas.microsoft.com/office/drawing/2014/main" id="{88906BD6-27B3-4C35-B531-BBFFF273CC65}"/>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a:t>
            </a:fld>
            <a:endParaRPr lang="en-US" dirty="0">
              <a:solidFill>
                <a:srgbClr val="FFFFFF">
                  <a:lumMod val="75000"/>
                </a:srgbClr>
              </a:solidFill>
            </a:endParaRPr>
          </a:p>
        </p:txBody>
      </p:sp>
      <p:pic>
        <p:nvPicPr>
          <p:cNvPr id="4" name="Picture 3">
            <a:extLst>
              <a:ext uri="{FF2B5EF4-FFF2-40B4-BE49-F238E27FC236}">
                <a16:creationId xmlns:a16="http://schemas.microsoft.com/office/drawing/2014/main" id="{EC7CC348-A4B8-44CB-8FF6-861ABBFB8490}"/>
              </a:ext>
            </a:extLst>
          </p:cNvPr>
          <p:cNvPicPr>
            <a:picLocks noChangeAspect="1"/>
          </p:cNvPicPr>
          <p:nvPr/>
        </p:nvPicPr>
        <p:blipFill>
          <a:blip r:embed="rId3"/>
          <a:stretch>
            <a:fillRect/>
          </a:stretch>
        </p:blipFill>
        <p:spPr>
          <a:xfrm>
            <a:off x="2287365" y="1081963"/>
            <a:ext cx="8018593" cy="4871162"/>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243CE9EE-3AD2-40CE-A627-AB860AEB2916}"/>
              </a:ext>
            </a:extLst>
          </p:cNvPr>
          <p:cNvSpPr/>
          <p:nvPr/>
        </p:nvSpPr>
        <p:spPr>
          <a:xfrm>
            <a:off x="3743326" y="5000626"/>
            <a:ext cx="6372224"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A525D0AD-661B-4AA8-8B3E-8CAB1E085DFA}"/>
              </a:ext>
            </a:extLst>
          </p:cNvPr>
          <p:cNvSpPr/>
          <p:nvPr/>
        </p:nvSpPr>
        <p:spPr>
          <a:xfrm>
            <a:off x="1634723" y="1267237"/>
            <a:ext cx="522113" cy="1731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E3C57AC6-645B-4447-8AFC-2BF9B92FC962}"/>
              </a:ext>
            </a:extLst>
          </p:cNvPr>
          <p:cNvSpPr/>
          <p:nvPr/>
        </p:nvSpPr>
        <p:spPr>
          <a:xfrm>
            <a:off x="2026308" y="5689473"/>
            <a:ext cx="522113" cy="1731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999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721E47-02E8-482F-8B1E-7FF46A10DE60}"/>
              </a:ext>
            </a:extLst>
          </p:cNvPr>
          <p:cNvPicPr>
            <a:picLocks noChangeAspect="1"/>
          </p:cNvPicPr>
          <p:nvPr/>
        </p:nvPicPr>
        <p:blipFill>
          <a:blip r:embed="rId3"/>
          <a:stretch>
            <a:fillRect/>
          </a:stretch>
        </p:blipFill>
        <p:spPr>
          <a:xfrm>
            <a:off x="2320491" y="1074393"/>
            <a:ext cx="7410450" cy="4848225"/>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A8FF7107-651E-449C-82A6-03E7CF897B17}"/>
              </a:ext>
            </a:extLst>
          </p:cNvPr>
          <p:cNvSpPr>
            <a:spLocks noGrp="1"/>
          </p:cNvSpPr>
          <p:nvPr>
            <p:ph type="title"/>
          </p:nvPr>
        </p:nvSpPr>
        <p:spPr>
          <a:xfrm>
            <a:off x="457200" y="91440"/>
            <a:ext cx="11016200" cy="548640"/>
          </a:xfrm>
        </p:spPr>
        <p:txBody>
          <a:bodyPr>
            <a:normAutofit/>
          </a:bodyPr>
          <a:lstStyle/>
          <a:p>
            <a:r>
              <a:rPr lang="en-US" dirty="0"/>
              <a:t>Dashboard Features: Buttons, Arrows, and Filters</a:t>
            </a:r>
          </a:p>
        </p:txBody>
      </p:sp>
      <p:sp>
        <p:nvSpPr>
          <p:cNvPr id="3" name="Slide Number Placeholder 2">
            <a:extLst>
              <a:ext uri="{FF2B5EF4-FFF2-40B4-BE49-F238E27FC236}">
                <a16:creationId xmlns:a16="http://schemas.microsoft.com/office/drawing/2014/main" id="{5C2DDD20-7452-4C24-810B-C601A62BBC38}"/>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a:t>
            </a:fld>
            <a:endParaRPr lang="en-US" dirty="0">
              <a:solidFill>
                <a:srgbClr val="FFFFFF">
                  <a:lumMod val="75000"/>
                </a:srgbClr>
              </a:solidFill>
            </a:endParaRPr>
          </a:p>
        </p:txBody>
      </p:sp>
      <p:sp>
        <p:nvSpPr>
          <p:cNvPr id="49" name="Rectangle 48">
            <a:extLst>
              <a:ext uri="{FF2B5EF4-FFF2-40B4-BE49-F238E27FC236}">
                <a16:creationId xmlns:a16="http://schemas.microsoft.com/office/drawing/2014/main" id="{31EBE935-F94E-4F07-9783-AEFD756F829B}"/>
              </a:ext>
            </a:extLst>
          </p:cNvPr>
          <p:cNvSpPr/>
          <p:nvPr/>
        </p:nvSpPr>
        <p:spPr>
          <a:xfrm>
            <a:off x="2320491" y="1578186"/>
            <a:ext cx="1248621" cy="869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0" name="Arrow: Down 49">
            <a:extLst>
              <a:ext uri="{FF2B5EF4-FFF2-40B4-BE49-F238E27FC236}">
                <a16:creationId xmlns:a16="http://schemas.microsoft.com/office/drawing/2014/main" id="{3A1832FA-F52A-460C-8072-D98EC1873D19}"/>
              </a:ext>
            </a:extLst>
          </p:cNvPr>
          <p:cNvSpPr/>
          <p:nvPr/>
        </p:nvSpPr>
        <p:spPr>
          <a:xfrm>
            <a:off x="2894843" y="2447925"/>
            <a:ext cx="130258" cy="29146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BAA9ED6-AA37-4608-A4A0-EFFCB90595F9}"/>
              </a:ext>
            </a:extLst>
          </p:cNvPr>
          <p:cNvSpPr/>
          <p:nvPr/>
        </p:nvSpPr>
        <p:spPr>
          <a:xfrm>
            <a:off x="7935132" y="1224366"/>
            <a:ext cx="1795809" cy="1510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33483EF-C59B-4068-83DB-D6F01C9A3C5C}"/>
              </a:ext>
            </a:extLst>
          </p:cNvPr>
          <p:cNvSpPr/>
          <p:nvPr/>
        </p:nvSpPr>
        <p:spPr>
          <a:xfrm>
            <a:off x="9012265" y="1611824"/>
            <a:ext cx="550190" cy="2076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86CB7E6-B2C9-4D1E-A3F2-C100FB37E599}"/>
              </a:ext>
            </a:extLst>
          </p:cNvPr>
          <p:cNvSpPr/>
          <p:nvPr/>
        </p:nvSpPr>
        <p:spPr>
          <a:xfrm>
            <a:off x="8622890" y="1411670"/>
            <a:ext cx="1108051" cy="166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BA70EBF-FEBA-4696-A1A8-7B16B3E5F543}"/>
              </a:ext>
            </a:extLst>
          </p:cNvPr>
          <p:cNvPicPr>
            <a:picLocks noChangeAspect="1"/>
          </p:cNvPicPr>
          <p:nvPr/>
        </p:nvPicPr>
        <p:blipFill rotWithShape="1">
          <a:blip r:embed="rId4"/>
          <a:srcRect l="5805" t="3652" r="43697"/>
          <a:stretch/>
        </p:blipFill>
        <p:spPr>
          <a:xfrm>
            <a:off x="10223500" y="2024367"/>
            <a:ext cx="906463" cy="703051"/>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cxnSp>
        <p:nvCxnSpPr>
          <p:cNvPr id="7" name="Straight Arrow Connector 6">
            <a:extLst>
              <a:ext uri="{FF2B5EF4-FFF2-40B4-BE49-F238E27FC236}">
                <a16:creationId xmlns:a16="http://schemas.microsoft.com/office/drawing/2014/main" id="{D98B45E7-B229-4B9F-BDB3-7AB7329E9370}"/>
              </a:ext>
            </a:extLst>
          </p:cNvPr>
          <p:cNvCxnSpPr>
            <a:cxnSpLocks/>
            <a:endCxn id="4" idx="1"/>
          </p:cNvCxnSpPr>
          <p:nvPr/>
        </p:nvCxnSpPr>
        <p:spPr>
          <a:xfrm>
            <a:off x="9176915" y="1819444"/>
            <a:ext cx="1046585" cy="5564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634090-B957-4025-BF7B-6372EA8EF788}"/>
              </a:ext>
            </a:extLst>
          </p:cNvPr>
          <p:cNvSpPr txBox="1"/>
          <p:nvPr/>
        </p:nvSpPr>
        <p:spPr>
          <a:xfrm>
            <a:off x="10190302" y="1345216"/>
            <a:ext cx="972860" cy="553998"/>
          </a:xfrm>
          <a:prstGeom prst="rect">
            <a:avLst/>
          </a:prstGeom>
          <a:noFill/>
          <a:ln w="28575">
            <a:solidFill>
              <a:srgbClr val="043364"/>
            </a:solidFill>
          </a:ln>
        </p:spPr>
        <p:txBody>
          <a:bodyPr wrap="square" rtlCol="0">
            <a:spAutoFit/>
          </a:bodyPr>
          <a:lstStyle/>
          <a:p>
            <a:pPr algn="ctr"/>
            <a:r>
              <a:rPr lang="en-US" sz="1000" dirty="0"/>
              <a:t>Student Results Generator</a:t>
            </a:r>
          </a:p>
        </p:txBody>
      </p:sp>
      <p:sp>
        <p:nvSpPr>
          <p:cNvPr id="13" name="Rectangle 12">
            <a:extLst>
              <a:ext uri="{FF2B5EF4-FFF2-40B4-BE49-F238E27FC236}">
                <a16:creationId xmlns:a16="http://schemas.microsoft.com/office/drawing/2014/main" id="{F6EED9F4-05A3-4E17-8461-521E3555E0D3}"/>
              </a:ext>
            </a:extLst>
          </p:cNvPr>
          <p:cNvSpPr/>
          <p:nvPr/>
        </p:nvSpPr>
        <p:spPr>
          <a:xfrm>
            <a:off x="2320491" y="1074392"/>
            <a:ext cx="298884" cy="320067"/>
          </a:xfrm>
          <a:prstGeom prst="rect">
            <a:avLst/>
          </a:prstGeom>
          <a:solidFill>
            <a:srgbClr val="F1B8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126977555"/>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60b788f9-dbc8-42fd-99f2-081ed83a52df"/>
    <ds:schemaRef ds:uri="http://schemas.openxmlformats.org/package/2006/metadata/core-properties"/>
    <ds:schemaRef ds:uri="3c8d6406-deae-4a0d-a95e-fe53ed4a1ace"/>
    <ds:schemaRef ds:uri="http://www.w3.org/XML/1998/namespace"/>
    <ds:schemaRef ds:uri="http://purl.org/dc/dcmityp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4475</TotalTime>
  <Words>9493</Words>
  <Application>Microsoft Office PowerPoint</Application>
  <PresentationFormat>Widescreen</PresentationFormat>
  <Paragraphs>592</Paragraphs>
  <Slides>64</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Arial Narrow</vt:lpstr>
      <vt:lpstr>Calibri</vt:lpstr>
      <vt:lpstr>Franklin Gothic Book</vt:lpstr>
      <vt:lpstr>Franklin Gothic Medium</vt:lpstr>
      <vt:lpstr>Gill Sans MT</vt:lpstr>
      <vt:lpstr>ITC Franklin Gothic Std Bk Cd</vt:lpstr>
      <vt:lpstr>Times New Roman</vt:lpstr>
      <vt:lpstr>Wingdings</vt:lpstr>
      <vt:lpstr>Cambium Assessment PPT</vt:lpstr>
      <vt:lpstr>The Centralized Reporting System for Interim Assessments</vt:lpstr>
      <vt:lpstr>Purpose of the Centralized Reporting System</vt:lpstr>
      <vt:lpstr>Objectives in Order of Presentation</vt:lpstr>
      <vt:lpstr>Teacher Dashboard Layout</vt:lpstr>
      <vt:lpstr>State or Complex Level Dashboard Layout</vt:lpstr>
      <vt:lpstr>Dashboard Features: Table Headings</vt:lpstr>
      <vt:lpstr>Dashboard Features: Table Headings (Continued)</vt:lpstr>
      <vt:lpstr>Dashboard Features: Table Headings (Continued)</vt:lpstr>
      <vt:lpstr>Dashboard Features: Buttons, Arrows, and Filters</vt:lpstr>
      <vt:lpstr>Dashboard Features (Continued)</vt:lpstr>
      <vt:lpstr>Compare Your Results to State, Complex, or School Level</vt:lpstr>
      <vt:lpstr>Navigate the Test Results Page</vt:lpstr>
      <vt:lpstr>Navigate the Test Results Page</vt:lpstr>
      <vt:lpstr>Navigate the Test Results Page</vt:lpstr>
      <vt:lpstr>Navigate the Test Results Page: ICA Reports</vt:lpstr>
      <vt:lpstr>Performance Data</vt:lpstr>
      <vt:lpstr>Longitudinal Reports</vt:lpstr>
      <vt:lpstr>Longitudinal Report for Multiple Students</vt:lpstr>
      <vt:lpstr>Longitudinal Report for Multiple Students (cont.)</vt:lpstr>
      <vt:lpstr>Longitudinal Report for an Individual Student</vt:lpstr>
      <vt:lpstr>Longitudinal Report for an Individual Student (Continued)</vt:lpstr>
      <vt:lpstr>To Review: Types of Longitudinal Reports Available</vt:lpstr>
      <vt:lpstr>Ways to Use the Student Portfolio Report</vt:lpstr>
      <vt:lpstr>Student Portfolio—Analysis By Sorting/Comparing</vt:lpstr>
      <vt:lpstr>Filter Assessments by School Year</vt:lpstr>
      <vt:lpstr>My Settings—Teacher Options</vt:lpstr>
      <vt:lpstr>Options From My Settings—Select Tests to Include </vt:lpstr>
      <vt:lpstr>Options From My Settings—Change Reporting Time Period</vt:lpstr>
      <vt:lpstr>Options From My Settings—Test Reason Manager</vt:lpstr>
      <vt:lpstr>My Settings—School &amp; Complex Options</vt:lpstr>
      <vt:lpstr>My Settings—Roster Management For All Users</vt:lpstr>
      <vt:lpstr>Filters Panel: Rosters, Test Group, Test Reasons</vt:lpstr>
      <vt:lpstr>One More Setup Button: Demographic Sub-Groups</vt:lpstr>
      <vt:lpstr>Breakdown of Demographic Sub-Groups</vt:lpstr>
      <vt:lpstr>Breakdown of Demographic Sub-Groups (cont.)</vt:lpstr>
      <vt:lpstr>“Everything Interim”</vt:lpstr>
      <vt:lpstr>Unique to Interims—Test Items and Their Uses</vt:lpstr>
      <vt:lpstr>Test Resources: Connections Playlists and Answer Keys</vt:lpstr>
      <vt:lpstr>Analysis at First Glance—Interim Test Results Page</vt:lpstr>
      <vt:lpstr>Student Performance—Single-Standard Assessment</vt:lpstr>
      <vt:lpstr>The Item View Window: Item Number Link</vt:lpstr>
      <vt:lpstr>The Item View Window: Student Score Link</vt:lpstr>
      <vt:lpstr>Student Score Link: Student Navigation Tool</vt:lpstr>
      <vt:lpstr>Rubric &amp; Resources Tab</vt:lpstr>
      <vt:lpstr>Frequency Distribution of Student Responses</vt:lpstr>
      <vt:lpstr>Multiple Scoring Assertions</vt:lpstr>
      <vt:lpstr>Filtering Results by Standards (a.k.a. Targets)</vt:lpstr>
      <vt:lpstr>Assign Test Reasons </vt:lpstr>
      <vt:lpstr>Assign Test Reasons (cont.)</vt:lpstr>
      <vt:lpstr>Enter Scores for Unscored Items</vt:lpstr>
      <vt:lpstr>Enter Scores for Unscored Items (cont.)</vt:lpstr>
      <vt:lpstr>Modify a Score for an Item</vt:lpstr>
      <vt:lpstr>Low Confidence Scores</vt:lpstr>
      <vt:lpstr>Modifying Scores (cont.)</vt:lpstr>
      <vt:lpstr>Generate and Print Individual and Batch Student Reports</vt:lpstr>
      <vt:lpstr>Sample ISR—IAB—Math</vt:lpstr>
      <vt:lpstr>Sample ISR—Science Interim with Scoring Assertions</vt:lpstr>
      <vt:lpstr>The Student Data File </vt:lpstr>
      <vt:lpstr>Print or Export Data You Can View</vt:lpstr>
      <vt:lpstr>Choices Available From the Print Button</vt:lpstr>
      <vt:lpstr>Use the Inbox</vt:lpstr>
      <vt:lpstr>Choices Available From the Export Button</vt:lpstr>
      <vt:lpstr>How Can I Get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Macgillivray, Emily A.</cp:lastModifiedBy>
  <cp:revision>69</cp:revision>
  <cp:lastPrinted>2017-10-19T00:36:21Z</cp:lastPrinted>
  <dcterms:created xsi:type="dcterms:W3CDTF">2020-02-03T21:37:34Z</dcterms:created>
  <dcterms:modified xsi:type="dcterms:W3CDTF">2020-06-12T20:08:54Z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