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14"/>
  </p:notesMasterIdLst>
  <p:handoutMasterIdLst>
    <p:handoutMasterId r:id="rId15"/>
  </p:handoutMasterIdLst>
  <p:sldIdLst>
    <p:sldId id="294" r:id="rId5"/>
    <p:sldId id="630" r:id="rId6"/>
    <p:sldId id="603" r:id="rId7"/>
    <p:sldId id="632" r:id="rId8"/>
    <p:sldId id="604" r:id="rId9"/>
    <p:sldId id="605" r:id="rId10"/>
    <p:sldId id="606" r:id="rId11"/>
    <p:sldId id="607" r:id="rId12"/>
    <p:sldId id="629" r:id="rId13"/>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27DB1C7-4356-4DEE-86D6-DDF256689C3A}">
          <p14:sldIdLst>
            <p14:sldId id="294"/>
          </p14:sldIdLst>
        </p14:section>
        <p14:section name="Location of Buttons" id="{6C5F6129-DDD8-421E-A0D5-0EC3F045691C}">
          <p14:sldIdLst>
            <p14:sldId id="630"/>
          </p14:sldIdLst>
        </p14:section>
        <p14:section name="Print a Report" id="{064B1107-48E6-4561-B1E6-731C252779DB}">
          <p14:sldIdLst>
            <p14:sldId id="603"/>
            <p14:sldId id="632"/>
            <p14:sldId id="604"/>
            <p14:sldId id="605"/>
          </p14:sldIdLst>
        </p14:section>
        <p14:section name="Export a Report (Teachers)" id="{410AB4BE-3FBC-404B-860F-1D2177B88669}">
          <p14:sldIdLst>
            <p14:sldId id="606"/>
          </p14:sldIdLst>
        </p14:section>
        <p14:section name="Export a Report (Complex Users)" id="{3F7FFA90-D1FA-4A46-9639-41460DE33B60}">
          <p14:sldIdLst>
            <p14:sldId id="607"/>
          </p14:sldIdLst>
        </p14:section>
        <p14:section name="Conclusion" id="{6BF4123D-164F-41DA-A05F-731902D94016}">
          <p14:sldIdLst>
            <p14:sldId id="629"/>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AC67"/>
    <a:srgbClr val="005E9E"/>
    <a:srgbClr val="E4E3E3"/>
    <a:srgbClr val="505A08"/>
    <a:srgbClr val="2C9ED9"/>
    <a:srgbClr val="C6E7F7"/>
    <a:srgbClr val="26ABE1"/>
    <a:srgbClr val="319EFF"/>
    <a:srgbClr val="B9BBBE"/>
    <a:srgbClr val="A8C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3" autoAdjust="0"/>
    <p:restoredTop sz="64812" autoAdjust="0"/>
  </p:normalViewPr>
  <p:slideViewPr>
    <p:cSldViewPr snapToGrid="0">
      <p:cViewPr>
        <p:scale>
          <a:sx n="50" d="100"/>
          <a:sy n="50" d="100"/>
        </p:scale>
        <p:origin x="1891" y="86"/>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Welcome to training module #2 in the Centralized Reporting System series: </a:t>
            </a:r>
            <a:r>
              <a:rPr lang="en-US" i="1" dirty="0">
                <a:latin typeface="Arial" panose="020B0604020202020204" pitchFamily="34" charset="0"/>
                <a:cs typeface="Arial" panose="020B0604020202020204" pitchFamily="34" charset="0"/>
              </a:rPr>
              <a:t>How to Print and Export Data You Can See in Your Reports</a:t>
            </a:r>
            <a:r>
              <a:rPr lang="en-US" dirty="0">
                <a:latin typeface="Arial" panose="020B0604020202020204" pitchFamily="34" charset="0"/>
                <a:cs typeface="Arial" panose="020B0604020202020204" pitchFamily="34" charset="0"/>
              </a:rPr>
              <a:t>. In this training module we show you how to print and export your reports directly from the dashboard and any page of test results.</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4386"/>
            <a:r>
              <a:rPr lang="en-US" dirty="0"/>
              <a:t>Providing two buttons with similar options makes it convenient, no matter where you are in the </a:t>
            </a:r>
            <a:r>
              <a:rPr lang="en-US" i="1" dirty="0"/>
              <a:t>Centralized Reporting System</a:t>
            </a:r>
            <a:r>
              <a:rPr lang="en-US" dirty="0"/>
              <a:t>, to print or convert the report you need. The </a:t>
            </a:r>
            <a:r>
              <a:rPr lang="en-US" b="1" dirty="0"/>
              <a:t>(1) Export button </a:t>
            </a:r>
            <a:r>
              <a:rPr lang="en-US" dirty="0"/>
              <a:t>allows you to convert a test report into a PDF or CSV format and save it to your Inbox. The </a:t>
            </a:r>
            <a:r>
              <a:rPr lang="en-US" b="1" dirty="0"/>
              <a:t>(2) Print button </a:t>
            </a:r>
            <a:r>
              <a:rPr lang="en-US" dirty="0"/>
              <a:t>allows you to print a hard-copy of the dashboard tables and any report pages, AND it allows you to convert the report to PDF or CSV, just like you can with the Export button. The </a:t>
            </a:r>
            <a:r>
              <a:rPr lang="en-US" b="1" dirty="0"/>
              <a:t>(1) Export button </a:t>
            </a:r>
            <a:r>
              <a:rPr lang="en-US" dirty="0"/>
              <a:t>only appears on the dashboard, to the left of the name of the assessments in your dashboard table, as shown here. The </a:t>
            </a:r>
            <a:r>
              <a:rPr lang="en-US" b="1" dirty="0"/>
              <a:t>(2) Print button </a:t>
            </a:r>
            <a:r>
              <a:rPr lang="en-US" dirty="0"/>
              <a:t>appears on the dashboard and on all test report pages in Centralized Reporting. First, we show you how the Print features work, including the file conversion options under that button. Then we show you the pop-up windows that appear under the Export button. </a:t>
            </a:r>
          </a:p>
        </p:txBody>
      </p:sp>
      <p:sp>
        <p:nvSpPr>
          <p:cNvPr id="4" name="Slide Number Placeholder 3"/>
          <p:cNvSpPr>
            <a:spLocks noGrp="1"/>
          </p:cNvSpPr>
          <p:nvPr>
            <p:ph type="sldNum" sz="quarter" idx="5"/>
          </p:nvPr>
        </p:nvSpPr>
        <p:spPr/>
        <p:txBody>
          <a:bodyPr/>
          <a:lstStyle/>
          <a:p>
            <a:fld id="{3BFC5748-02B4-49C7-922D-CC151276B67B}" type="slidenum">
              <a:rPr lang="en-US" smtClean="0"/>
              <a:t>2</a:t>
            </a:fld>
            <a:endParaRPr lang="en-US"/>
          </a:p>
        </p:txBody>
      </p:sp>
    </p:spTree>
    <p:extLst>
      <p:ext uri="{BB962C8B-B14F-4D97-AF65-F5344CB8AC3E}">
        <p14:creationId xmlns:p14="http://schemas.microsoft.com/office/powerpoint/2010/main" val="4267952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To print a page you are seeing on your screen, click the </a:t>
            </a:r>
            <a:r>
              <a:rPr lang="en-US" b="1" dirty="0"/>
              <a:t>(1) Print button </a:t>
            </a:r>
            <a:r>
              <a:rPr lang="en-US" dirty="0"/>
              <a:t>in the upper-right corner. A </a:t>
            </a:r>
            <a:r>
              <a:rPr lang="en-US" b="1" dirty="0"/>
              <a:t>(2) print preview </a:t>
            </a:r>
            <a:r>
              <a:rPr lang="en-US" dirty="0"/>
              <a:t>page opens, with an </a:t>
            </a:r>
            <a:r>
              <a:rPr lang="en-US" b="1" dirty="0"/>
              <a:t>(3) options panel</a:t>
            </a:r>
            <a:r>
              <a:rPr lang="en-US" dirty="0"/>
              <a:t> on the left. The options include </a:t>
            </a:r>
            <a:r>
              <a:rPr lang="en-US" b="1" dirty="0"/>
              <a:t>(4) Zoom Level</a:t>
            </a:r>
            <a:r>
              <a:rPr lang="en-US" dirty="0"/>
              <a:t>, </a:t>
            </a:r>
            <a:r>
              <a:rPr lang="en-US" b="1" dirty="0"/>
              <a:t>(5) Report Options</a:t>
            </a:r>
            <a:r>
              <a:rPr lang="en-US" dirty="0"/>
              <a:t>, and </a:t>
            </a:r>
            <a:r>
              <a:rPr lang="en-US" b="1" dirty="0"/>
              <a:t>(6) Print Options</a:t>
            </a:r>
            <a:r>
              <a:rPr lang="en-US" dirty="0"/>
              <a:t>. In the example here, you see a School Performance on Test report for the Grade 6 ELA – Language and Vocabulary IAB. There are five rosters on the report. The print preview page displays exactly what will print if you confirm the selections in the options panel. To zoom in on the print preview, use the </a:t>
            </a:r>
            <a:r>
              <a:rPr lang="en-US" b="1" dirty="0"/>
              <a:t>(4) Zoom Level </a:t>
            </a:r>
            <a:r>
              <a:rPr lang="en-US" dirty="0"/>
              <a:t>section in the option panel on the left. </a:t>
            </a:r>
            <a:r>
              <a:rPr lang="en-US" u="sng" dirty="0"/>
              <a:t>This setting affects the preview only, not the printed report</a:t>
            </a:r>
            <a:r>
              <a:rPr lang="en-US" dirty="0"/>
              <a:t>. When the report includes data for individual assessment items like this one, the </a:t>
            </a:r>
            <a:r>
              <a:rPr lang="en-US" b="1" dirty="0"/>
              <a:t>(5) Report Options </a:t>
            </a:r>
            <a:r>
              <a:rPr lang="en-US" dirty="0"/>
              <a:t>section displays two selections, Summary Only and Summary and Item Scores. Select either Summary Only (shown here) or Summary and Item Scores (shown in the next slide).  The Summary Only includes the </a:t>
            </a:r>
            <a:r>
              <a:rPr lang="en-US" altLang="zh-CN" dirty="0"/>
              <a:t>data performance </a:t>
            </a:r>
            <a:r>
              <a:rPr lang="en-US" dirty="0"/>
              <a:t>from the blue </a:t>
            </a:r>
            <a:r>
              <a:rPr lang="en-US" b="1" dirty="0"/>
              <a:t>(7) Total </a:t>
            </a:r>
            <a:r>
              <a:rPr lang="en-US" dirty="0"/>
              <a:t>column of the test report.</a:t>
            </a:r>
          </a:p>
        </p:txBody>
      </p:sp>
      <p:sp>
        <p:nvSpPr>
          <p:cNvPr id="4" name="Slide Number Placeholder 3"/>
          <p:cNvSpPr>
            <a:spLocks noGrp="1"/>
          </p:cNvSpPr>
          <p:nvPr>
            <p:ph type="sldNum" sz="quarter" idx="5"/>
          </p:nvPr>
        </p:nvSpPr>
        <p:spPr/>
        <p:txBody>
          <a:bodyPr/>
          <a:lstStyle/>
          <a:p>
            <a:fld id="{3BFC5748-02B4-49C7-922D-CC151276B67B}" type="slidenum">
              <a:rPr lang="en-US" smtClean="0"/>
              <a:t>3</a:t>
            </a:fld>
            <a:endParaRPr lang="en-US"/>
          </a:p>
        </p:txBody>
      </p:sp>
    </p:spTree>
    <p:extLst>
      <p:ext uri="{BB962C8B-B14F-4D97-AF65-F5344CB8AC3E}">
        <p14:creationId xmlns:p14="http://schemas.microsoft.com/office/powerpoint/2010/main" val="248580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After clicking the </a:t>
            </a:r>
            <a:r>
              <a:rPr lang="en-US" b="1" dirty="0"/>
              <a:t>(1) print button </a:t>
            </a:r>
            <a:r>
              <a:rPr lang="en-US" dirty="0"/>
              <a:t>in the upper-right corner of the page, if you click on the </a:t>
            </a:r>
            <a:r>
              <a:rPr lang="en-US" b="1" dirty="0"/>
              <a:t>(2) Summary and Item Scores </a:t>
            </a:r>
            <a:r>
              <a:rPr lang="en-US" dirty="0"/>
              <a:t>option under </a:t>
            </a:r>
            <a:r>
              <a:rPr lang="en-US" b="0" dirty="0"/>
              <a:t>Report Options</a:t>
            </a:r>
            <a:r>
              <a:rPr lang="en-US" dirty="0"/>
              <a:t>, the report you see will include the </a:t>
            </a:r>
            <a:r>
              <a:rPr lang="en-US" b="1" dirty="0"/>
              <a:t>(3) blue total</a:t>
            </a:r>
            <a:r>
              <a:rPr lang="en-US" dirty="0"/>
              <a:t> column of the test report, as well as data for the </a:t>
            </a:r>
            <a:r>
              <a:rPr lang="en-US" b="1" dirty="0"/>
              <a:t>(4) individual assessment items</a:t>
            </a:r>
            <a:r>
              <a:rPr lang="en-US" dirty="0"/>
              <a:t>.</a:t>
            </a:r>
          </a:p>
          <a:p>
            <a:pPr algn="just"/>
            <a:endParaRPr lang="en-US" dirty="0"/>
          </a:p>
        </p:txBody>
      </p:sp>
      <p:sp>
        <p:nvSpPr>
          <p:cNvPr id="4" name="Slide Number Placeholder 3"/>
          <p:cNvSpPr>
            <a:spLocks noGrp="1"/>
          </p:cNvSpPr>
          <p:nvPr>
            <p:ph type="sldNum" sz="quarter" idx="5"/>
          </p:nvPr>
        </p:nvSpPr>
        <p:spPr/>
        <p:txBody>
          <a:bodyPr/>
          <a:lstStyle/>
          <a:p>
            <a:fld id="{3BFC5748-02B4-49C7-922D-CC151276B67B}" type="slidenum">
              <a:rPr lang="en-US" smtClean="0"/>
              <a:t>4</a:t>
            </a:fld>
            <a:endParaRPr lang="en-US"/>
          </a:p>
        </p:txBody>
      </p:sp>
    </p:spTree>
    <p:extLst>
      <p:ext uri="{BB962C8B-B14F-4D97-AF65-F5344CB8AC3E}">
        <p14:creationId xmlns:p14="http://schemas.microsoft.com/office/powerpoint/2010/main" val="1401914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You can choose from three report formats under the Print Options section: print, save to PDF, or save to comma-separated values (CSV). Choosing print will simply print the report. A PDF file is a picture of the report and is compatible with all platforms. The CSV file is a workbook application, like Excel, which allows you to sort and organize large amounts of data. Both the Save to PDF option and the Save to CSV option will result in a report being sent to your secure inbox, which is shown on the next slide. Make your selections and click </a:t>
            </a:r>
            <a:r>
              <a:rPr lang="en-US" b="1" dirty="0"/>
              <a:t>Confirm</a:t>
            </a:r>
            <a:r>
              <a:rPr lang="en-US" dirty="0"/>
              <a:t>. Your print preview window will display, and you will be able to make selections regarding layout (portrait or landscape) and which pages of the report you would like printed. </a:t>
            </a:r>
          </a:p>
        </p:txBody>
      </p:sp>
      <p:sp>
        <p:nvSpPr>
          <p:cNvPr id="4" name="Slide Number Placeholder 3"/>
          <p:cNvSpPr>
            <a:spLocks noGrp="1"/>
          </p:cNvSpPr>
          <p:nvPr>
            <p:ph type="sldNum" sz="quarter" idx="5"/>
          </p:nvPr>
        </p:nvSpPr>
        <p:spPr/>
        <p:txBody>
          <a:bodyPr/>
          <a:lstStyle/>
          <a:p>
            <a:fld id="{3BFC5748-02B4-49C7-922D-CC151276B67B}" type="slidenum">
              <a:rPr lang="en-US" smtClean="0"/>
              <a:t>5</a:t>
            </a:fld>
            <a:endParaRPr lang="en-US"/>
          </a:p>
        </p:txBody>
      </p:sp>
    </p:spTree>
    <p:extLst>
      <p:ext uri="{BB962C8B-B14F-4D97-AF65-F5344CB8AC3E}">
        <p14:creationId xmlns:p14="http://schemas.microsoft.com/office/powerpoint/2010/main" val="2294408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If you saved the report as a PDF or CSV, the Inbox appears, displaying the generated report. Here is a sample of the </a:t>
            </a:r>
            <a:r>
              <a:rPr lang="en-US" b="1" dirty="0"/>
              <a:t>Inbox</a:t>
            </a:r>
            <a:r>
              <a:rPr lang="en-US" dirty="0"/>
              <a:t>, which stores your PDF and CSV files. These files automatically expire after a designated period. To access the </a:t>
            </a:r>
            <a:r>
              <a:rPr lang="en-US" b="1" dirty="0"/>
              <a:t>(1) Inbox </a:t>
            </a:r>
            <a:r>
              <a:rPr lang="en-US" dirty="0"/>
              <a:t>click the icon in the banner. Click the </a:t>
            </a:r>
            <a:r>
              <a:rPr lang="en-US" b="1" dirty="0"/>
              <a:t>(2) name of the file </a:t>
            </a:r>
            <a:r>
              <a:rPr lang="en-US" dirty="0"/>
              <a:t>to download it. For more information on the functions of the Inbox, refer to the appendix section of the </a:t>
            </a:r>
            <a:r>
              <a:rPr lang="en-US" i="1" dirty="0"/>
              <a:t>Centralized Reporting System User Guide</a:t>
            </a:r>
            <a:r>
              <a:rPr lang="en-US" dirty="0"/>
              <a:t>, posted on the Aloha HSAP Portal website. A sample </a:t>
            </a:r>
            <a:r>
              <a:rPr lang="en-US" b="1" dirty="0"/>
              <a:t>(3) Excel </a:t>
            </a:r>
            <a:r>
              <a:rPr lang="en-US" dirty="0"/>
              <a:t>file is shown on this slide. Now we show you how to convert your reports using the Export button. </a:t>
            </a:r>
            <a:endParaRPr lang="en-US" u="none" dirty="0"/>
          </a:p>
        </p:txBody>
      </p:sp>
      <p:sp>
        <p:nvSpPr>
          <p:cNvPr id="4" name="Slide Number Placeholder 3"/>
          <p:cNvSpPr>
            <a:spLocks noGrp="1"/>
          </p:cNvSpPr>
          <p:nvPr>
            <p:ph type="sldNum" sz="quarter" idx="5"/>
          </p:nvPr>
        </p:nvSpPr>
        <p:spPr/>
        <p:txBody>
          <a:bodyPr/>
          <a:lstStyle/>
          <a:p>
            <a:fld id="{3BFC5748-02B4-49C7-922D-CC151276B67B}" type="slidenum">
              <a:rPr lang="en-US" smtClean="0"/>
              <a:t>6</a:t>
            </a:fld>
            <a:endParaRPr lang="en-US"/>
          </a:p>
        </p:txBody>
      </p:sp>
    </p:spTree>
    <p:extLst>
      <p:ext uri="{BB962C8B-B14F-4D97-AF65-F5344CB8AC3E}">
        <p14:creationId xmlns:p14="http://schemas.microsoft.com/office/powerpoint/2010/main" val="2671337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As mentioned previously, the export function is available on the dashboard. Reports for interim assessments include item-level data, so teachers and school-level users have a choice of short summary reports or reports including item performance data. This slide shows the pop-up windows that teachers and school users see. Click the </a:t>
            </a:r>
            <a:r>
              <a:rPr lang="en-US" b="1" dirty="0"/>
              <a:t>(1) export button </a:t>
            </a:r>
            <a:r>
              <a:rPr lang="en-US" dirty="0"/>
              <a:t>to the left of the magnifying glass, which will open up the </a:t>
            </a:r>
            <a:r>
              <a:rPr lang="en-US" b="1" dirty="0"/>
              <a:t>(2) Export Report </a:t>
            </a:r>
            <a:r>
              <a:rPr lang="en-US" dirty="0"/>
              <a:t>window. Make </a:t>
            </a:r>
            <a:r>
              <a:rPr lang="en-US" b="0" dirty="0"/>
              <a:t>your selections </a:t>
            </a:r>
            <a:r>
              <a:rPr lang="en-US" dirty="0"/>
              <a:t>regarding the type of report you would like to see and click the </a:t>
            </a:r>
            <a:r>
              <a:rPr lang="en-US" b="1" dirty="0"/>
              <a:t>(3) Export Assessment Data </a:t>
            </a:r>
            <a:r>
              <a:rPr lang="en-US" dirty="0"/>
              <a:t>button. A </a:t>
            </a:r>
            <a:r>
              <a:rPr lang="en-US" b="1" dirty="0"/>
              <a:t>(4) confirmation window </a:t>
            </a:r>
            <a:r>
              <a:rPr lang="en-US" dirty="0"/>
              <a:t>appears. Review your selections and click </a:t>
            </a:r>
            <a:r>
              <a:rPr lang="en-US" b="1" dirty="0"/>
              <a:t>(5) Yes </a:t>
            </a:r>
            <a:r>
              <a:rPr lang="en-US" dirty="0"/>
              <a:t>to send the report to your Inbox or No to return to the Export Report options window. Now we show you the pop-up windows for complex users.</a:t>
            </a:r>
          </a:p>
        </p:txBody>
      </p:sp>
      <p:sp>
        <p:nvSpPr>
          <p:cNvPr id="4" name="Slide Number Placeholder 3"/>
          <p:cNvSpPr>
            <a:spLocks noGrp="1"/>
          </p:cNvSpPr>
          <p:nvPr>
            <p:ph type="sldNum" sz="quarter" idx="5"/>
          </p:nvPr>
        </p:nvSpPr>
        <p:spPr/>
        <p:txBody>
          <a:bodyPr/>
          <a:lstStyle/>
          <a:p>
            <a:fld id="{3BFC5748-02B4-49C7-922D-CC151276B67B}" type="slidenum">
              <a:rPr lang="en-US" smtClean="0"/>
              <a:t>7</a:t>
            </a:fld>
            <a:endParaRPr lang="en-US"/>
          </a:p>
        </p:txBody>
      </p:sp>
    </p:spTree>
    <p:extLst>
      <p:ext uri="{BB962C8B-B14F-4D97-AF65-F5344CB8AC3E}">
        <p14:creationId xmlns:p14="http://schemas.microsoft.com/office/powerpoint/2010/main" val="390630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Complex users see a </a:t>
            </a:r>
            <a:r>
              <a:rPr lang="en-US" b="1" dirty="0"/>
              <a:t>(1) school drop-down menu </a:t>
            </a:r>
            <a:r>
              <a:rPr lang="en-US" dirty="0"/>
              <a:t>on their Export Report windows, allowing them to select a single school in the complex. Export Report windows display as two different versions, one for reports without item-level data and one for reports with item-level data. Reports without item-level data (on left) display two choices under section #1: a report for all the schools in the complex or a report for a specific school in the complex. Reports with item performance data (on right) display three choices: the two just described and an additional option to generate a detailed school report including item-level results. Choose to export a </a:t>
            </a:r>
            <a:r>
              <a:rPr lang="en-US" b="1" dirty="0"/>
              <a:t>(2) PDF or CSV file </a:t>
            </a:r>
            <a:r>
              <a:rPr lang="en-US" dirty="0"/>
              <a:t>and click the </a:t>
            </a:r>
            <a:r>
              <a:rPr lang="en-US" b="1" dirty="0"/>
              <a:t>(3) Export Assessment Data </a:t>
            </a:r>
            <a:r>
              <a:rPr lang="en-US" dirty="0"/>
              <a:t>button. The process then proceeds as we explained it for teachers.</a:t>
            </a:r>
          </a:p>
        </p:txBody>
      </p:sp>
      <p:sp>
        <p:nvSpPr>
          <p:cNvPr id="4" name="Slide Number Placeholder 3"/>
          <p:cNvSpPr>
            <a:spLocks noGrp="1"/>
          </p:cNvSpPr>
          <p:nvPr>
            <p:ph type="sldNum" sz="quarter" idx="5"/>
          </p:nvPr>
        </p:nvSpPr>
        <p:spPr/>
        <p:txBody>
          <a:bodyPr/>
          <a:lstStyle/>
          <a:p>
            <a:fld id="{3BFC5748-02B4-49C7-922D-CC151276B67B}" type="slidenum">
              <a:rPr lang="en-US" smtClean="0"/>
              <a:t>8</a:t>
            </a:fld>
            <a:endParaRPr lang="en-US"/>
          </a:p>
        </p:txBody>
      </p:sp>
    </p:spTree>
    <p:extLst>
      <p:ext uri="{BB962C8B-B14F-4D97-AF65-F5344CB8AC3E}">
        <p14:creationId xmlns:p14="http://schemas.microsoft.com/office/powerpoint/2010/main" val="1569528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gn="just" defTabSz="933222">
              <a:defRPr/>
            </a:pPr>
            <a:r>
              <a:rPr lang="en-US" dirty="0"/>
              <a:t>Thank you for viewing this training module on printing and exporting reports in Centralized Reporting. More training modules are posted on the Aloha HSAP Portal website. You may also consult the </a:t>
            </a:r>
            <a:r>
              <a:rPr lang="en-US" i="1" dirty="0"/>
              <a:t>Centralized Reporting System User Guide.</a:t>
            </a:r>
            <a:endParaRPr lang="en-US" dirty="0"/>
          </a:p>
        </p:txBody>
      </p:sp>
      <p:sp>
        <p:nvSpPr>
          <p:cNvPr id="4" name="Slide Number Placeholder 3"/>
          <p:cNvSpPr>
            <a:spLocks noGrp="1"/>
          </p:cNvSpPr>
          <p:nvPr>
            <p:ph type="sldNum" sz="quarter" idx="10"/>
          </p:nvPr>
        </p:nvSpPr>
        <p:spPr/>
        <p:txBody>
          <a:bodyPr/>
          <a:lstStyle/>
          <a:p>
            <a:pPr defTabSz="933193">
              <a:defRPr/>
            </a:pPr>
            <a:fld id="{DBA2C2E2-0E08-480B-A22D-C2F2EBF6A27D}" type="slidenum">
              <a:rPr lang="en-US">
                <a:solidFill>
                  <a:prstClr val="black"/>
                </a:solidFill>
                <a:latin typeface="Calibri" panose="020F0502020204030204"/>
              </a:rPr>
              <a:pPr defTabSz="933193">
                <a:defRPr/>
              </a:pPr>
              <a:t>9</a:t>
            </a:fld>
            <a:endParaRPr lang="en-US" dirty="0">
              <a:solidFill>
                <a:prstClr val="black"/>
              </a:solidFill>
              <a:latin typeface="Calibri" panose="020F0502020204030204"/>
            </a:endParaRPr>
          </a:p>
        </p:txBody>
      </p:sp>
      <p:sp>
        <p:nvSpPr>
          <p:cNvPr id="7" name="Slide Image Placeholder 6"/>
          <p:cNvSpPr>
            <a:spLocks noGrp="1" noRot="1" noChangeAspect="1"/>
          </p:cNvSpPr>
          <p:nvPr>
            <p:ph type="sldImg"/>
          </p:nvPr>
        </p:nvSpPr>
        <p:spPr>
          <a:xfrm>
            <a:off x="465138" y="720725"/>
            <a:ext cx="6438900" cy="3622675"/>
          </a:xfrm>
        </p:spPr>
      </p:sp>
    </p:spTree>
    <p:extLst>
      <p:ext uri="{BB962C8B-B14F-4D97-AF65-F5344CB8AC3E}">
        <p14:creationId xmlns:p14="http://schemas.microsoft.com/office/powerpoint/2010/main" val="4190410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D2E5FE-2FEA-48FE-92A9-CFF9963CE324}"/>
              </a:ext>
            </a:extLst>
          </p:cNvPr>
          <p:cNvSpPr>
            <a:spLocks noGrp="1"/>
          </p:cNvSpPr>
          <p:nvPr>
            <p:ph type="dt" sz="half" idx="10"/>
          </p:nvPr>
        </p:nvSpPr>
        <p:spPr/>
        <p:txBody>
          <a:bodyPr/>
          <a:lstStyle/>
          <a:p>
            <a:fld id="{8F63518C-FFEF-4591-84F6-25502266D84F}" type="datetimeFigureOut">
              <a:rPr lang="en-US" smtClean="0"/>
              <a:t>5/14/2020</a:t>
            </a:fld>
            <a:endParaRPr lang="en-US"/>
          </a:p>
        </p:txBody>
      </p:sp>
      <p:sp>
        <p:nvSpPr>
          <p:cNvPr id="3" name="Footer Placeholder 2">
            <a:extLst>
              <a:ext uri="{FF2B5EF4-FFF2-40B4-BE49-F238E27FC236}">
                <a16:creationId xmlns:a16="http://schemas.microsoft.com/office/drawing/2014/main" id="{43EEA7E1-D657-4067-84F8-D0DE407135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95C476-C145-4964-8F48-D2051CF0CABF}"/>
              </a:ext>
            </a:extLst>
          </p:cNvPr>
          <p:cNvSpPr>
            <a:spLocks noGrp="1"/>
          </p:cNvSpPr>
          <p:nvPr>
            <p:ph type="sldNum" sz="quarter" idx="12"/>
          </p:nvPr>
        </p:nvSpPr>
        <p:spPr/>
        <p:txBody>
          <a:bodyPr/>
          <a:lstStyle/>
          <a:p>
            <a:fld id="{4164658C-CB95-4C7E-B1A2-8CAAB1F9ABE8}" type="slidenum">
              <a:rPr lang="en-US" smtClean="0"/>
              <a:t>‹#›</a:t>
            </a:fld>
            <a:endParaRPr lang="en-US"/>
          </a:p>
        </p:txBody>
      </p:sp>
    </p:spTree>
    <p:extLst>
      <p:ext uri="{BB962C8B-B14F-4D97-AF65-F5344CB8AC3E}">
        <p14:creationId xmlns:p14="http://schemas.microsoft.com/office/powerpoint/2010/main" val="273239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68957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1" y="1790188"/>
            <a:ext cx="8540496" cy="1124462"/>
          </a:xfrm>
        </p:spPr>
        <p:txBody>
          <a:bodyPr>
            <a:normAutofit fontScale="90000"/>
          </a:bodyPr>
          <a:lstStyle/>
          <a:p>
            <a:pPr algn="l"/>
            <a:r>
              <a:rPr lang="en-US" cap="none" dirty="0"/>
              <a:t>How to Print and Export Data You Can See in Your Reports</a:t>
            </a:r>
          </a:p>
        </p:txBody>
      </p:sp>
      <p:sp>
        <p:nvSpPr>
          <p:cNvPr id="3" name="Subtitle 2"/>
          <p:cNvSpPr>
            <a:spLocks noGrp="1"/>
          </p:cNvSpPr>
          <p:nvPr>
            <p:ph type="subTitle" idx="1"/>
          </p:nvPr>
        </p:nvSpPr>
        <p:spPr>
          <a:xfrm>
            <a:off x="2589490" y="3429000"/>
            <a:ext cx="8897659" cy="514351"/>
          </a:xfrm>
        </p:spPr>
        <p:txBody>
          <a:bodyPr>
            <a:noAutofit/>
          </a:bodyPr>
          <a:lstStyle/>
          <a:p>
            <a:pPr algn="l"/>
            <a:r>
              <a:rPr lang="en-US" sz="2800" cap="none" dirty="0"/>
              <a:t>Centralized Reporting System Training Module Series #2</a:t>
            </a:r>
          </a:p>
        </p:txBody>
      </p:sp>
      <p:sp>
        <p:nvSpPr>
          <p:cNvPr id="2" name="Rectangle 1">
            <a:extLst>
              <a:ext uri="{FF2B5EF4-FFF2-40B4-BE49-F238E27FC236}">
                <a16:creationId xmlns:a16="http://schemas.microsoft.com/office/drawing/2014/main" id="{8B420651-B147-4DF6-AF47-456D03F2BF5B}"/>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a:t>
            </a:r>
            <a:r>
              <a:rPr lang="en-US" sz="800">
                <a:solidFill>
                  <a:schemeClr val="bg1"/>
                </a:solidFill>
              </a:rPr>
              <a:t>© 2020 </a:t>
            </a:r>
            <a:r>
              <a:rPr lang="en-US" sz="800" dirty="0">
                <a:solidFill>
                  <a:schemeClr val="bg1"/>
                </a:solidFill>
              </a:rPr>
              <a:t>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8737114-30A2-4952-B603-F598384A5B54}"/>
              </a:ext>
            </a:extLst>
          </p:cNvPr>
          <p:cNvPicPr>
            <a:picLocks noChangeAspect="1"/>
          </p:cNvPicPr>
          <p:nvPr/>
        </p:nvPicPr>
        <p:blipFill>
          <a:blip r:embed="rId3"/>
          <a:stretch>
            <a:fillRect/>
          </a:stretch>
        </p:blipFill>
        <p:spPr>
          <a:xfrm>
            <a:off x="391678" y="477083"/>
            <a:ext cx="7477314" cy="3855045"/>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grpSp>
        <p:nvGrpSpPr>
          <p:cNvPr id="5" name="Group 4">
            <a:extLst>
              <a:ext uri="{FF2B5EF4-FFF2-40B4-BE49-F238E27FC236}">
                <a16:creationId xmlns:a16="http://schemas.microsoft.com/office/drawing/2014/main" id="{866E8ECF-D74A-4689-93ED-9FAF3634422E}"/>
              </a:ext>
            </a:extLst>
          </p:cNvPr>
          <p:cNvGrpSpPr/>
          <p:nvPr/>
        </p:nvGrpSpPr>
        <p:grpSpPr>
          <a:xfrm>
            <a:off x="683196" y="285051"/>
            <a:ext cx="11249447" cy="2599817"/>
            <a:chOff x="979410" y="500573"/>
            <a:chExt cx="11249447" cy="2599817"/>
          </a:xfrm>
        </p:grpSpPr>
        <p:sp>
          <p:nvSpPr>
            <p:cNvPr id="12" name="Rectangle: Rounded Corners 11">
              <a:extLst>
                <a:ext uri="{FF2B5EF4-FFF2-40B4-BE49-F238E27FC236}">
                  <a16:creationId xmlns:a16="http://schemas.microsoft.com/office/drawing/2014/main" id="{39309F98-8F08-430F-8DCD-FE9114C0B429}"/>
                </a:ext>
              </a:extLst>
            </p:cNvPr>
            <p:cNvSpPr/>
            <p:nvPr/>
          </p:nvSpPr>
          <p:spPr>
            <a:xfrm rot="5400000">
              <a:off x="7551908" y="1186576"/>
              <a:ext cx="1809632" cy="437626"/>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Dashboard</a:t>
              </a:r>
            </a:p>
          </p:txBody>
        </p:sp>
        <p:sp>
          <p:nvSpPr>
            <p:cNvPr id="13" name="Rectangle: Rounded Corners 12">
              <a:extLst>
                <a:ext uri="{FF2B5EF4-FFF2-40B4-BE49-F238E27FC236}">
                  <a16:creationId xmlns:a16="http://schemas.microsoft.com/office/drawing/2014/main" id="{12918DF3-2CBD-4AE5-A601-9B368F0C4876}"/>
                </a:ext>
              </a:extLst>
            </p:cNvPr>
            <p:cNvSpPr/>
            <p:nvPr/>
          </p:nvSpPr>
          <p:spPr>
            <a:xfrm>
              <a:off x="10544976" y="2326850"/>
              <a:ext cx="1683881" cy="459711"/>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Report Page</a:t>
              </a:r>
            </a:p>
          </p:txBody>
        </p:sp>
        <p:sp>
          <p:nvSpPr>
            <p:cNvPr id="2" name="Rectangle 1">
              <a:extLst>
                <a:ext uri="{FF2B5EF4-FFF2-40B4-BE49-F238E27FC236}">
                  <a16:creationId xmlns:a16="http://schemas.microsoft.com/office/drawing/2014/main" id="{77B57A9F-C8AE-4D79-B1A2-7F1688B715DC}"/>
                </a:ext>
              </a:extLst>
            </p:cNvPr>
            <p:cNvSpPr/>
            <p:nvPr/>
          </p:nvSpPr>
          <p:spPr>
            <a:xfrm>
              <a:off x="979410" y="1394814"/>
              <a:ext cx="153303" cy="17055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Connector 3">
              <a:extLst>
                <a:ext uri="{FF2B5EF4-FFF2-40B4-BE49-F238E27FC236}">
                  <a16:creationId xmlns:a16="http://schemas.microsoft.com/office/drawing/2014/main" id="{3D191BDF-0AE9-4D4F-880D-9FE2D1E51A2A}"/>
                </a:ext>
              </a:extLst>
            </p:cNvPr>
            <p:cNvSpPr/>
            <p:nvPr/>
          </p:nvSpPr>
          <p:spPr>
            <a:xfrm>
              <a:off x="7650052" y="692605"/>
              <a:ext cx="425002" cy="463075"/>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a:extLst>
              <a:ext uri="{FF2B5EF4-FFF2-40B4-BE49-F238E27FC236}">
                <a16:creationId xmlns:a16="http://schemas.microsoft.com/office/drawing/2014/main" id="{A370A9AA-70D1-463A-A7E4-712B54CC63E1}"/>
              </a:ext>
            </a:extLst>
          </p:cNvPr>
          <p:cNvPicPr>
            <a:picLocks noChangeAspect="1"/>
          </p:cNvPicPr>
          <p:nvPr/>
        </p:nvPicPr>
        <p:blipFill>
          <a:blip r:embed="rId4"/>
          <a:stretch>
            <a:fillRect/>
          </a:stretch>
        </p:blipFill>
        <p:spPr>
          <a:xfrm>
            <a:off x="3950750" y="2765018"/>
            <a:ext cx="7981893" cy="3996599"/>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16" name="Flowchart: Connector 15">
            <a:extLst>
              <a:ext uri="{FF2B5EF4-FFF2-40B4-BE49-F238E27FC236}">
                <a16:creationId xmlns:a16="http://schemas.microsoft.com/office/drawing/2014/main" id="{B63DDF39-C9CA-4874-8444-E588E734E4A4}"/>
              </a:ext>
            </a:extLst>
          </p:cNvPr>
          <p:cNvSpPr/>
          <p:nvPr/>
        </p:nvSpPr>
        <p:spPr>
          <a:xfrm>
            <a:off x="11375320" y="2884868"/>
            <a:ext cx="425002" cy="463075"/>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34FBE479-646E-4BE9-A94E-246C3419CB58}"/>
              </a:ext>
            </a:extLst>
          </p:cNvPr>
          <p:cNvSpPr txBox="1"/>
          <p:nvPr/>
        </p:nvSpPr>
        <p:spPr>
          <a:xfrm>
            <a:off x="1128017" y="2884868"/>
            <a:ext cx="1537124" cy="369332"/>
          </a:xfrm>
          <a:prstGeom prst="rect">
            <a:avLst/>
          </a:prstGeom>
          <a:solidFill>
            <a:srgbClr val="FFFFFF"/>
          </a:solidFill>
          <a:ln w="38100">
            <a:solidFill>
              <a:srgbClr val="043364"/>
            </a:solidFill>
          </a:ln>
        </p:spPr>
        <p:txBody>
          <a:bodyPr wrap="square" rtlCol="0">
            <a:spAutoFit/>
          </a:bodyPr>
          <a:lstStyle/>
          <a:p>
            <a:r>
              <a:rPr lang="en-US" b="1" dirty="0"/>
              <a:t>Export Button</a:t>
            </a:r>
          </a:p>
        </p:txBody>
      </p:sp>
      <p:cxnSp>
        <p:nvCxnSpPr>
          <p:cNvPr id="17" name="Straight Arrow Connector 16">
            <a:extLst>
              <a:ext uri="{FF2B5EF4-FFF2-40B4-BE49-F238E27FC236}">
                <a16:creationId xmlns:a16="http://schemas.microsoft.com/office/drawing/2014/main" id="{EF353AA6-4E6F-41A0-ACC4-EC587A5A4D4E}"/>
              </a:ext>
            </a:extLst>
          </p:cNvPr>
          <p:cNvCxnSpPr>
            <a:cxnSpLocks/>
            <a:stCxn id="15" idx="1"/>
          </p:cNvCxnSpPr>
          <p:nvPr/>
        </p:nvCxnSpPr>
        <p:spPr>
          <a:xfrm flipH="1" flipV="1">
            <a:off x="818817" y="2884868"/>
            <a:ext cx="309200" cy="1846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56BEEE-1DE1-44DC-81F3-581838A3CCFC}"/>
              </a:ext>
            </a:extLst>
          </p:cNvPr>
          <p:cNvSpPr txBox="1"/>
          <p:nvPr/>
        </p:nvSpPr>
        <p:spPr>
          <a:xfrm>
            <a:off x="9071340" y="2868747"/>
            <a:ext cx="1381027" cy="369329"/>
          </a:xfrm>
          <a:prstGeom prst="rect">
            <a:avLst/>
          </a:prstGeom>
          <a:solidFill>
            <a:srgbClr val="FFFFFF"/>
          </a:solidFill>
          <a:ln w="38100">
            <a:solidFill>
              <a:srgbClr val="043364"/>
            </a:solidFill>
          </a:ln>
        </p:spPr>
        <p:txBody>
          <a:bodyPr wrap="square" rtlCol="0">
            <a:spAutoFit/>
          </a:bodyPr>
          <a:lstStyle/>
          <a:p>
            <a:r>
              <a:rPr lang="en-US" b="1" dirty="0"/>
              <a:t>Print Button</a:t>
            </a:r>
          </a:p>
        </p:txBody>
      </p:sp>
      <p:cxnSp>
        <p:nvCxnSpPr>
          <p:cNvPr id="19" name="Straight Arrow Connector 18">
            <a:extLst>
              <a:ext uri="{FF2B5EF4-FFF2-40B4-BE49-F238E27FC236}">
                <a16:creationId xmlns:a16="http://schemas.microsoft.com/office/drawing/2014/main" id="{828748D1-6A39-4DE3-96A4-2E59371BF4D9}"/>
              </a:ext>
            </a:extLst>
          </p:cNvPr>
          <p:cNvCxnSpPr>
            <a:cxnSpLocks/>
          </p:cNvCxnSpPr>
          <p:nvPr/>
        </p:nvCxnSpPr>
        <p:spPr>
          <a:xfrm>
            <a:off x="10454504" y="3116405"/>
            <a:ext cx="91867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Flowchart: Connector 2">
            <a:extLst>
              <a:ext uri="{FF2B5EF4-FFF2-40B4-BE49-F238E27FC236}">
                <a16:creationId xmlns:a16="http://schemas.microsoft.com/office/drawing/2014/main" id="{A19B36FF-81A1-4145-B9C1-EA44FEB476EA}"/>
              </a:ext>
            </a:extLst>
          </p:cNvPr>
          <p:cNvSpPr/>
          <p:nvPr/>
        </p:nvSpPr>
        <p:spPr>
          <a:xfrm>
            <a:off x="2730639" y="2977201"/>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0" name="Flowchart: Connector 19">
            <a:extLst>
              <a:ext uri="{FF2B5EF4-FFF2-40B4-BE49-F238E27FC236}">
                <a16:creationId xmlns:a16="http://schemas.microsoft.com/office/drawing/2014/main" id="{96096E51-DD95-483E-A092-4421A444052E}"/>
              </a:ext>
            </a:extLst>
          </p:cNvPr>
          <p:cNvSpPr/>
          <p:nvPr/>
        </p:nvSpPr>
        <p:spPr>
          <a:xfrm>
            <a:off x="8637936" y="2908445"/>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1" name="TextBox 20">
            <a:extLst>
              <a:ext uri="{FF2B5EF4-FFF2-40B4-BE49-F238E27FC236}">
                <a16:creationId xmlns:a16="http://schemas.microsoft.com/office/drawing/2014/main" id="{06400C77-6789-4116-B3B7-2DB444D591B2}"/>
              </a:ext>
            </a:extLst>
          </p:cNvPr>
          <p:cNvSpPr txBox="1"/>
          <p:nvPr/>
        </p:nvSpPr>
        <p:spPr>
          <a:xfrm>
            <a:off x="5012660" y="498255"/>
            <a:ext cx="1381027" cy="369329"/>
          </a:xfrm>
          <a:prstGeom prst="rect">
            <a:avLst/>
          </a:prstGeom>
          <a:solidFill>
            <a:srgbClr val="FFFFFF"/>
          </a:solidFill>
          <a:ln w="38100">
            <a:solidFill>
              <a:srgbClr val="043364"/>
            </a:solidFill>
          </a:ln>
        </p:spPr>
        <p:txBody>
          <a:bodyPr wrap="square" rtlCol="0">
            <a:spAutoFit/>
          </a:bodyPr>
          <a:lstStyle/>
          <a:p>
            <a:r>
              <a:rPr lang="en-US" b="1" dirty="0"/>
              <a:t>Print Button</a:t>
            </a:r>
          </a:p>
        </p:txBody>
      </p:sp>
      <p:cxnSp>
        <p:nvCxnSpPr>
          <p:cNvPr id="22" name="Straight Arrow Connector 21">
            <a:extLst>
              <a:ext uri="{FF2B5EF4-FFF2-40B4-BE49-F238E27FC236}">
                <a16:creationId xmlns:a16="http://schemas.microsoft.com/office/drawing/2014/main" id="{242F4FCA-BE2C-44EC-9F7A-2A1A6198A370}"/>
              </a:ext>
            </a:extLst>
          </p:cNvPr>
          <p:cNvCxnSpPr>
            <a:cxnSpLocks/>
          </p:cNvCxnSpPr>
          <p:nvPr/>
        </p:nvCxnSpPr>
        <p:spPr>
          <a:xfrm>
            <a:off x="6395824" y="745913"/>
            <a:ext cx="91867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Flowchart: Connector 22">
            <a:extLst>
              <a:ext uri="{FF2B5EF4-FFF2-40B4-BE49-F238E27FC236}">
                <a16:creationId xmlns:a16="http://schemas.microsoft.com/office/drawing/2014/main" id="{13605F7F-DBD0-4162-A6AA-91FDD67CBD07}"/>
              </a:ext>
            </a:extLst>
          </p:cNvPr>
          <p:cNvSpPr/>
          <p:nvPr/>
        </p:nvSpPr>
        <p:spPr>
          <a:xfrm>
            <a:off x="4579256" y="537953"/>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357835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3039DEB-86E8-42C7-A848-3F499A7DFE1A}"/>
              </a:ext>
            </a:extLst>
          </p:cNvPr>
          <p:cNvSpPr/>
          <p:nvPr/>
        </p:nvSpPr>
        <p:spPr>
          <a:xfrm rot="5400000">
            <a:off x="1901157" y="1768568"/>
            <a:ext cx="395307" cy="3427364"/>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dirty="0">
                <a:solidFill>
                  <a:schemeClr val="accent1">
                    <a:lumMod val="50000"/>
                  </a:schemeClr>
                </a:solidFill>
              </a:rPr>
              <a:t>Print Preview—Summary Only</a:t>
            </a:r>
          </a:p>
        </p:txBody>
      </p:sp>
      <p:pic>
        <p:nvPicPr>
          <p:cNvPr id="4" name="Picture 3">
            <a:extLst>
              <a:ext uri="{FF2B5EF4-FFF2-40B4-BE49-F238E27FC236}">
                <a16:creationId xmlns:a16="http://schemas.microsoft.com/office/drawing/2014/main" id="{A3758DA5-59A5-471A-9B75-1A6D23C1DFF9}"/>
              </a:ext>
            </a:extLst>
          </p:cNvPr>
          <p:cNvPicPr>
            <a:picLocks noChangeAspect="1"/>
          </p:cNvPicPr>
          <p:nvPr/>
        </p:nvPicPr>
        <p:blipFill>
          <a:blip r:embed="rId3"/>
          <a:stretch>
            <a:fillRect/>
          </a:stretch>
        </p:blipFill>
        <p:spPr>
          <a:xfrm>
            <a:off x="284329" y="128400"/>
            <a:ext cx="4859226" cy="2433055"/>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12DBFD63-76A9-41EC-862F-FD7DC10A3729}"/>
              </a:ext>
            </a:extLst>
          </p:cNvPr>
          <p:cNvPicPr>
            <a:picLocks noChangeAspect="1"/>
          </p:cNvPicPr>
          <p:nvPr/>
        </p:nvPicPr>
        <p:blipFill>
          <a:blip r:embed="rId4"/>
          <a:stretch>
            <a:fillRect/>
          </a:stretch>
        </p:blipFill>
        <p:spPr>
          <a:xfrm>
            <a:off x="3879374" y="2888166"/>
            <a:ext cx="8095155" cy="3771076"/>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20" name="Flowchart: Connector 19">
            <a:extLst>
              <a:ext uri="{FF2B5EF4-FFF2-40B4-BE49-F238E27FC236}">
                <a16:creationId xmlns:a16="http://schemas.microsoft.com/office/drawing/2014/main" id="{49664A8C-6B71-457A-BAC0-0765C68DA2D4}"/>
              </a:ext>
            </a:extLst>
          </p:cNvPr>
          <p:cNvSpPr/>
          <p:nvPr/>
        </p:nvSpPr>
        <p:spPr>
          <a:xfrm>
            <a:off x="4820692" y="203866"/>
            <a:ext cx="225475" cy="253630"/>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54B6064-00E0-4A78-B848-D3C9ECF0EF48}"/>
              </a:ext>
            </a:extLst>
          </p:cNvPr>
          <p:cNvSpPr txBox="1"/>
          <p:nvPr/>
        </p:nvSpPr>
        <p:spPr>
          <a:xfrm>
            <a:off x="5835938" y="140333"/>
            <a:ext cx="1381027" cy="369329"/>
          </a:xfrm>
          <a:prstGeom prst="rect">
            <a:avLst/>
          </a:prstGeom>
          <a:solidFill>
            <a:srgbClr val="FFFFFF"/>
          </a:solidFill>
          <a:ln w="38100">
            <a:solidFill>
              <a:srgbClr val="043364"/>
            </a:solidFill>
          </a:ln>
        </p:spPr>
        <p:txBody>
          <a:bodyPr wrap="square" rtlCol="0">
            <a:spAutoFit/>
          </a:bodyPr>
          <a:lstStyle/>
          <a:p>
            <a:r>
              <a:rPr lang="en-US" b="1" dirty="0"/>
              <a:t>Print Button</a:t>
            </a:r>
          </a:p>
        </p:txBody>
      </p:sp>
      <p:cxnSp>
        <p:nvCxnSpPr>
          <p:cNvPr id="21" name="Straight Arrow Connector 20">
            <a:extLst>
              <a:ext uri="{FF2B5EF4-FFF2-40B4-BE49-F238E27FC236}">
                <a16:creationId xmlns:a16="http://schemas.microsoft.com/office/drawing/2014/main" id="{15BE7B0E-AED7-4059-9024-CD945A91324E}"/>
              </a:ext>
            </a:extLst>
          </p:cNvPr>
          <p:cNvCxnSpPr>
            <a:cxnSpLocks/>
          </p:cNvCxnSpPr>
          <p:nvPr/>
        </p:nvCxnSpPr>
        <p:spPr>
          <a:xfrm flipH="1">
            <a:off x="5042628" y="330681"/>
            <a:ext cx="7933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Flowchart: Connector 21">
            <a:extLst>
              <a:ext uri="{FF2B5EF4-FFF2-40B4-BE49-F238E27FC236}">
                <a16:creationId xmlns:a16="http://schemas.microsoft.com/office/drawing/2014/main" id="{CC101A9E-487E-4C33-B7DC-27D9A74DFD98}"/>
              </a:ext>
            </a:extLst>
          </p:cNvPr>
          <p:cNvSpPr/>
          <p:nvPr/>
        </p:nvSpPr>
        <p:spPr>
          <a:xfrm>
            <a:off x="7278913" y="140333"/>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5" name="Picture 4">
            <a:extLst>
              <a:ext uri="{FF2B5EF4-FFF2-40B4-BE49-F238E27FC236}">
                <a16:creationId xmlns:a16="http://schemas.microsoft.com/office/drawing/2014/main" id="{D0492100-5898-4234-8E95-8D4C2DBA8B2C}"/>
              </a:ext>
            </a:extLst>
          </p:cNvPr>
          <p:cNvPicPr>
            <a:picLocks noChangeAspect="1"/>
          </p:cNvPicPr>
          <p:nvPr/>
        </p:nvPicPr>
        <p:blipFill>
          <a:blip r:embed="rId5"/>
          <a:stretch>
            <a:fillRect/>
          </a:stretch>
        </p:blipFill>
        <p:spPr>
          <a:xfrm>
            <a:off x="5853112" y="612406"/>
            <a:ext cx="591231" cy="556453"/>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23" name="Flowchart: Connector 22">
            <a:extLst>
              <a:ext uri="{FF2B5EF4-FFF2-40B4-BE49-F238E27FC236}">
                <a16:creationId xmlns:a16="http://schemas.microsoft.com/office/drawing/2014/main" id="{F01DF537-867A-4F08-BB39-F5CB18891334}"/>
              </a:ext>
            </a:extLst>
          </p:cNvPr>
          <p:cNvSpPr/>
          <p:nvPr/>
        </p:nvSpPr>
        <p:spPr>
          <a:xfrm>
            <a:off x="3444529" y="2888166"/>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4" name="TextBox 23">
            <a:extLst>
              <a:ext uri="{FF2B5EF4-FFF2-40B4-BE49-F238E27FC236}">
                <a16:creationId xmlns:a16="http://schemas.microsoft.com/office/drawing/2014/main" id="{646192D2-4895-4469-9FCF-51C027A89A0F}"/>
              </a:ext>
            </a:extLst>
          </p:cNvPr>
          <p:cNvSpPr txBox="1"/>
          <p:nvPr/>
        </p:nvSpPr>
        <p:spPr>
          <a:xfrm>
            <a:off x="5439283" y="2282468"/>
            <a:ext cx="1609164" cy="369332"/>
          </a:xfrm>
          <a:prstGeom prst="rect">
            <a:avLst/>
          </a:prstGeom>
          <a:solidFill>
            <a:srgbClr val="FFFFFF"/>
          </a:solidFill>
          <a:ln w="38100">
            <a:solidFill>
              <a:srgbClr val="043364"/>
            </a:solidFill>
          </a:ln>
        </p:spPr>
        <p:txBody>
          <a:bodyPr wrap="square" rtlCol="0">
            <a:spAutoFit/>
          </a:bodyPr>
          <a:lstStyle/>
          <a:p>
            <a:r>
              <a:rPr lang="en-US" b="1" dirty="0"/>
              <a:t>Options Panel</a:t>
            </a:r>
          </a:p>
        </p:txBody>
      </p:sp>
      <p:cxnSp>
        <p:nvCxnSpPr>
          <p:cNvPr id="25" name="Straight Arrow Connector 24">
            <a:extLst>
              <a:ext uri="{FF2B5EF4-FFF2-40B4-BE49-F238E27FC236}">
                <a16:creationId xmlns:a16="http://schemas.microsoft.com/office/drawing/2014/main" id="{5B474E7A-1B4C-4920-9939-B4DB52814EE7}"/>
              </a:ext>
            </a:extLst>
          </p:cNvPr>
          <p:cNvCxnSpPr>
            <a:cxnSpLocks/>
          </p:cNvCxnSpPr>
          <p:nvPr/>
        </p:nvCxnSpPr>
        <p:spPr>
          <a:xfrm flipH="1">
            <a:off x="5274260" y="2651800"/>
            <a:ext cx="702258" cy="6327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Flowchart: Connector 26">
            <a:extLst>
              <a:ext uri="{FF2B5EF4-FFF2-40B4-BE49-F238E27FC236}">
                <a16:creationId xmlns:a16="http://schemas.microsoft.com/office/drawing/2014/main" id="{2353EA81-11FC-4ED7-8B8E-A1AD3FC96722}"/>
              </a:ext>
            </a:extLst>
          </p:cNvPr>
          <p:cNvSpPr/>
          <p:nvPr/>
        </p:nvSpPr>
        <p:spPr>
          <a:xfrm>
            <a:off x="7128371" y="2322168"/>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9" name="Flowchart: Connector 28">
            <a:extLst>
              <a:ext uri="{FF2B5EF4-FFF2-40B4-BE49-F238E27FC236}">
                <a16:creationId xmlns:a16="http://schemas.microsoft.com/office/drawing/2014/main" id="{7AFBCE85-029E-4FF7-8E0F-2CD745494D91}"/>
              </a:ext>
            </a:extLst>
          </p:cNvPr>
          <p:cNvSpPr/>
          <p:nvPr/>
        </p:nvSpPr>
        <p:spPr>
          <a:xfrm>
            <a:off x="4820692" y="3102450"/>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0" name="Flowchart: Connector 29">
            <a:extLst>
              <a:ext uri="{FF2B5EF4-FFF2-40B4-BE49-F238E27FC236}">
                <a16:creationId xmlns:a16="http://schemas.microsoft.com/office/drawing/2014/main" id="{3D4632F8-64DC-48CE-908A-B70A1F16ADD4}"/>
              </a:ext>
            </a:extLst>
          </p:cNvPr>
          <p:cNvSpPr/>
          <p:nvPr/>
        </p:nvSpPr>
        <p:spPr>
          <a:xfrm>
            <a:off x="5042628" y="3653928"/>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1" name="Flowchart: Connector 30">
            <a:extLst>
              <a:ext uri="{FF2B5EF4-FFF2-40B4-BE49-F238E27FC236}">
                <a16:creationId xmlns:a16="http://schemas.microsoft.com/office/drawing/2014/main" id="{3DA76225-F482-40EA-8B8A-208EC4DDC968}"/>
              </a:ext>
            </a:extLst>
          </p:cNvPr>
          <p:cNvSpPr/>
          <p:nvPr/>
        </p:nvSpPr>
        <p:spPr>
          <a:xfrm>
            <a:off x="8508578" y="3534938"/>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34" name="Flowchart: Connector 33">
            <a:extLst>
              <a:ext uri="{FF2B5EF4-FFF2-40B4-BE49-F238E27FC236}">
                <a16:creationId xmlns:a16="http://schemas.microsoft.com/office/drawing/2014/main" id="{86305C7E-DBB1-4502-AAC5-A431EE6CBE8A}"/>
              </a:ext>
            </a:extLst>
          </p:cNvPr>
          <p:cNvSpPr/>
          <p:nvPr/>
        </p:nvSpPr>
        <p:spPr>
          <a:xfrm>
            <a:off x="4993013" y="4205406"/>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 name="Rectangle 1">
            <a:extLst>
              <a:ext uri="{FF2B5EF4-FFF2-40B4-BE49-F238E27FC236}">
                <a16:creationId xmlns:a16="http://schemas.microsoft.com/office/drawing/2014/main" id="{3CA6E407-C934-4AED-A307-B4650BEA593E}"/>
              </a:ext>
            </a:extLst>
          </p:cNvPr>
          <p:cNvSpPr/>
          <p:nvPr/>
        </p:nvSpPr>
        <p:spPr>
          <a:xfrm>
            <a:off x="6477000" y="2941320"/>
            <a:ext cx="259080" cy="312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759467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941D95D0-6828-428F-B418-F1B63D1590D8}"/>
              </a:ext>
            </a:extLst>
          </p:cNvPr>
          <p:cNvPicPr>
            <a:picLocks noChangeAspect="1"/>
          </p:cNvPicPr>
          <p:nvPr/>
        </p:nvPicPr>
        <p:blipFill>
          <a:blip r:embed="rId3"/>
          <a:stretch>
            <a:fillRect/>
          </a:stretch>
        </p:blipFill>
        <p:spPr>
          <a:xfrm>
            <a:off x="663069" y="3640631"/>
            <a:ext cx="5781274" cy="3092112"/>
          </a:xfrm>
          <a:prstGeom prst="rect">
            <a:avLst/>
          </a:prstGeom>
        </p:spPr>
      </p:pic>
      <p:pic>
        <p:nvPicPr>
          <p:cNvPr id="19" name="Picture 18">
            <a:extLst>
              <a:ext uri="{FF2B5EF4-FFF2-40B4-BE49-F238E27FC236}">
                <a16:creationId xmlns:a16="http://schemas.microsoft.com/office/drawing/2014/main" id="{A83F4953-DFA1-419E-8EC4-E311C6620B60}"/>
              </a:ext>
            </a:extLst>
          </p:cNvPr>
          <p:cNvPicPr>
            <a:picLocks noChangeAspect="1"/>
          </p:cNvPicPr>
          <p:nvPr/>
        </p:nvPicPr>
        <p:blipFill>
          <a:blip r:embed="rId4"/>
          <a:stretch>
            <a:fillRect/>
          </a:stretch>
        </p:blipFill>
        <p:spPr>
          <a:xfrm>
            <a:off x="284329" y="128400"/>
            <a:ext cx="4859226" cy="2433055"/>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20" name="Flowchart: Connector 19">
            <a:extLst>
              <a:ext uri="{FF2B5EF4-FFF2-40B4-BE49-F238E27FC236}">
                <a16:creationId xmlns:a16="http://schemas.microsoft.com/office/drawing/2014/main" id="{49664A8C-6B71-457A-BAC0-0765C68DA2D4}"/>
              </a:ext>
            </a:extLst>
          </p:cNvPr>
          <p:cNvSpPr/>
          <p:nvPr/>
        </p:nvSpPr>
        <p:spPr>
          <a:xfrm>
            <a:off x="4786179" y="194305"/>
            <a:ext cx="225475" cy="253630"/>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54B6064-00E0-4A78-B848-D3C9ECF0EF48}"/>
              </a:ext>
            </a:extLst>
          </p:cNvPr>
          <p:cNvSpPr txBox="1"/>
          <p:nvPr/>
        </p:nvSpPr>
        <p:spPr>
          <a:xfrm>
            <a:off x="5835938" y="140333"/>
            <a:ext cx="1381027" cy="369329"/>
          </a:xfrm>
          <a:prstGeom prst="rect">
            <a:avLst/>
          </a:prstGeom>
          <a:solidFill>
            <a:srgbClr val="FFFFFF"/>
          </a:solidFill>
          <a:ln w="38100">
            <a:solidFill>
              <a:srgbClr val="043364"/>
            </a:solidFill>
          </a:ln>
        </p:spPr>
        <p:txBody>
          <a:bodyPr wrap="square" rtlCol="0">
            <a:spAutoFit/>
          </a:bodyPr>
          <a:lstStyle/>
          <a:p>
            <a:r>
              <a:rPr lang="en-US" b="1" dirty="0"/>
              <a:t>Print Button</a:t>
            </a:r>
          </a:p>
        </p:txBody>
      </p:sp>
      <p:cxnSp>
        <p:nvCxnSpPr>
          <p:cNvPr id="21" name="Straight Arrow Connector 20">
            <a:extLst>
              <a:ext uri="{FF2B5EF4-FFF2-40B4-BE49-F238E27FC236}">
                <a16:creationId xmlns:a16="http://schemas.microsoft.com/office/drawing/2014/main" id="{15BE7B0E-AED7-4059-9024-CD945A91324E}"/>
              </a:ext>
            </a:extLst>
          </p:cNvPr>
          <p:cNvCxnSpPr>
            <a:cxnSpLocks/>
          </p:cNvCxnSpPr>
          <p:nvPr/>
        </p:nvCxnSpPr>
        <p:spPr>
          <a:xfrm flipH="1">
            <a:off x="5042628" y="330681"/>
            <a:ext cx="7933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Flowchart: Connector 21">
            <a:extLst>
              <a:ext uri="{FF2B5EF4-FFF2-40B4-BE49-F238E27FC236}">
                <a16:creationId xmlns:a16="http://schemas.microsoft.com/office/drawing/2014/main" id="{CC101A9E-487E-4C33-B7DC-27D9A74DFD98}"/>
              </a:ext>
            </a:extLst>
          </p:cNvPr>
          <p:cNvSpPr/>
          <p:nvPr/>
        </p:nvSpPr>
        <p:spPr>
          <a:xfrm>
            <a:off x="7278913" y="140332"/>
            <a:ext cx="426580" cy="36932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5" name="Picture 4">
            <a:extLst>
              <a:ext uri="{FF2B5EF4-FFF2-40B4-BE49-F238E27FC236}">
                <a16:creationId xmlns:a16="http://schemas.microsoft.com/office/drawing/2014/main" id="{D0492100-5898-4234-8E95-8D4C2DBA8B2C}"/>
              </a:ext>
            </a:extLst>
          </p:cNvPr>
          <p:cNvPicPr>
            <a:picLocks noChangeAspect="1"/>
          </p:cNvPicPr>
          <p:nvPr/>
        </p:nvPicPr>
        <p:blipFill>
          <a:blip r:embed="rId5"/>
          <a:stretch>
            <a:fillRect/>
          </a:stretch>
        </p:blipFill>
        <p:spPr>
          <a:xfrm>
            <a:off x="5853112" y="612406"/>
            <a:ext cx="591231" cy="556453"/>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grpSp>
        <p:nvGrpSpPr>
          <p:cNvPr id="33" name="Group 32">
            <a:extLst>
              <a:ext uri="{FF2B5EF4-FFF2-40B4-BE49-F238E27FC236}">
                <a16:creationId xmlns:a16="http://schemas.microsoft.com/office/drawing/2014/main" id="{3DD49387-5B1A-4E09-9592-11B6F27C17D3}"/>
              </a:ext>
            </a:extLst>
          </p:cNvPr>
          <p:cNvGrpSpPr/>
          <p:nvPr/>
        </p:nvGrpSpPr>
        <p:grpSpPr>
          <a:xfrm>
            <a:off x="663069" y="2860027"/>
            <a:ext cx="10492690" cy="3869573"/>
            <a:chOff x="1414981" y="2783547"/>
            <a:chExt cx="10492690" cy="3869573"/>
          </a:xfrm>
        </p:grpSpPr>
        <p:sp>
          <p:nvSpPr>
            <p:cNvPr id="35" name="Rectangle: Rounded Corners 34">
              <a:extLst>
                <a:ext uri="{FF2B5EF4-FFF2-40B4-BE49-F238E27FC236}">
                  <a16:creationId xmlns:a16="http://schemas.microsoft.com/office/drawing/2014/main" id="{8D89E412-433C-41C3-A651-A1A417FD815A}"/>
                </a:ext>
              </a:extLst>
            </p:cNvPr>
            <p:cNvSpPr/>
            <p:nvPr/>
          </p:nvSpPr>
          <p:spPr>
            <a:xfrm>
              <a:off x="1418480" y="2783547"/>
              <a:ext cx="3721602" cy="641357"/>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Print Preview—Summary and Item Scores</a:t>
              </a:r>
            </a:p>
          </p:txBody>
        </p:sp>
        <p:sp>
          <p:nvSpPr>
            <p:cNvPr id="36" name="Rectangle 35">
              <a:extLst>
                <a:ext uri="{FF2B5EF4-FFF2-40B4-BE49-F238E27FC236}">
                  <a16:creationId xmlns:a16="http://schemas.microsoft.com/office/drawing/2014/main" id="{F9856364-82C4-4E55-8BBD-8E50CF3421A9}"/>
                </a:ext>
              </a:extLst>
            </p:cNvPr>
            <p:cNvSpPr/>
            <p:nvPr/>
          </p:nvSpPr>
          <p:spPr>
            <a:xfrm>
              <a:off x="1414981" y="3533361"/>
              <a:ext cx="10492690" cy="3119759"/>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Rectangle 36">
            <a:extLst>
              <a:ext uri="{FF2B5EF4-FFF2-40B4-BE49-F238E27FC236}">
                <a16:creationId xmlns:a16="http://schemas.microsoft.com/office/drawing/2014/main" id="{FCD789AA-E085-4990-AEB1-08CFFA618BF9}"/>
              </a:ext>
            </a:extLst>
          </p:cNvPr>
          <p:cNvSpPr/>
          <p:nvPr/>
        </p:nvSpPr>
        <p:spPr>
          <a:xfrm>
            <a:off x="663069" y="4251573"/>
            <a:ext cx="983159" cy="1609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F6108B83-08BB-4639-AFE1-68DCAF28D16D}"/>
              </a:ext>
            </a:extLst>
          </p:cNvPr>
          <p:cNvPicPr>
            <a:picLocks noChangeAspect="1"/>
          </p:cNvPicPr>
          <p:nvPr/>
        </p:nvPicPr>
        <p:blipFill>
          <a:blip r:embed="rId6"/>
          <a:stretch>
            <a:fillRect/>
          </a:stretch>
        </p:blipFill>
        <p:spPr>
          <a:xfrm>
            <a:off x="6096000" y="3872087"/>
            <a:ext cx="4789444" cy="2595265"/>
          </a:xfrm>
          <a:prstGeom prst="rect">
            <a:avLst/>
          </a:prstGeom>
        </p:spPr>
      </p:pic>
      <p:sp>
        <p:nvSpPr>
          <p:cNvPr id="17" name="Flowchart: Connector 16">
            <a:extLst>
              <a:ext uri="{FF2B5EF4-FFF2-40B4-BE49-F238E27FC236}">
                <a16:creationId xmlns:a16="http://schemas.microsoft.com/office/drawing/2014/main" id="{BD62756D-C6EB-4D92-AA65-27021D257A5D}"/>
              </a:ext>
            </a:extLst>
          </p:cNvPr>
          <p:cNvSpPr/>
          <p:nvPr/>
        </p:nvSpPr>
        <p:spPr>
          <a:xfrm>
            <a:off x="3694923" y="4223985"/>
            <a:ext cx="570168" cy="16821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a:extLst>
              <a:ext uri="{FF2B5EF4-FFF2-40B4-BE49-F238E27FC236}">
                <a16:creationId xmlns:a16="http://schemas.microsoft.com/office/drawing/2014/main" id="{75D61C8A-A1F0-40CD-B08E-DD0011DD1C0B}"/>
              </a:ext>
            </a:extLst>
          </p:cNvPr>
          <p:cNvCxnSpPr>
            <a:cxnSpLocks/>
          </p:cNvCxnSpPr>
          <p:nvPr/>
        </p:nvCxnSpPr>
        <p:spPr>
          <a:xfrm flipH="1">
            <a:off x="3967764" y="3460032"/>
            <a:ext cx="731328" cy="7482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6DD5EF5-9CFF-48AC-9CCE-0637FD870E90}"/>
              </a:ext>
            </a:extLst>
          </p:cNvPr>
          <p:cNvCxnSpPr>
            <a:cxnSpLocks/>
          </p:cNvCxnSpPr>
          <p:nvPr/>
        </p:nvCxnSpPr>
        <p:spPr>
          <a:xfrm flipH="1">
            <a:off x="5042629" y="3526950"/>
            <a:ext cx="489806" cy="6813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Flowchart: Connector 29">
            <a:extLst>
              <a:ext uri="{FF2B5EF4-FFF2-40B4-BE49-F238E27FC236}">
                <a16:creationId xmlns:a16="http://schemas.microsoft.com/office/drawing/2014/main" id="{9CF9B8FB-2740-4256-9949-340323DAEEE9}"/>
              </a:ext>
            </a:extLst>
          </p:cNvPr>
          <p:cNvSpPr/>
          <p:nvPr/>
        </p:nvSpPr>
        <p:spPr>
          <a:xfrm>
            <a:off x="4726570" y="4223984"/>
            <a:ext cx="570168" cy="16821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Connector 24">
            <a:extLst>
              <a:ext uri="{FF2B5EF4-FFF2-40B4-BE49-F238E27FC236}">
                <a16:creationId xmlns:a16="http://schemas.microsoft.com/office/drawing/2014/main" id="{4E9046D6-C2BF-4307-994C-4AF47C43717E}"/>
              </a:ext>
            </a:extLst>
          </p:cNvPr>
          <p:cNvSpPr/>
          <p:nvPr/>
        </p:nvSpPr>
        <p:spPr>
          <a:xfrm>
            <a:off x="179464" y="4147375"/>
            <a:ext cx="426580" cy="36932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9" name="Flowchart: Connector 28">
            <a:extLst>
              <a:ext uri="{FF2B5EF4-FFF2-40B4-BE49-F238E27FC236}">
                <a16:creationId xmlns:a16="http://schemas.microsoft.com/office/drawing/2014/main" id="{0353DD92-990E-401D-96CD-9518542D63BD}"/>
              </a:ext>
            </a:extLst>
          </p:cNvPr>
          <p:cNvSpPr/>
          <p:nvPr/>
        </p:nvSpPr>
        <p:spPr>
          <a:xfrm>
            <a:off x="4637026" y="3144353"/>
            <a:ext cx="426580" cy="36932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4" name="Flowchart: Connector 33">
            <a:extLst>
              <a:ext uri="{FF2B5EF4-FFF2-40B4-BE49-F238E27FC236}">
                <a16:creationId xmlns:a16="http://schemas.microsoft.com/office/drawing/2014/main" id="{AE74F086-B96E-4D2E-9717-6F70890EAD2D}"/>
              </a:ext>
            </a:extLst>
          </p:cNvPr>
          <p:cNvSpPr/>
          <p:nvPr/>
        </p:nvSpPr>
        <p:spPr>
          <a:xfrm>
            <a:off x="5426532" y="3199066"/>
            <a:ext cx="426580" cy="36932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 name="Rectangle 1">
            <a:extLst>
              <a:ext uri="{FF2B5EF4-FFF2-40B4-BE49-F238E27FC236}">
                <a16:creationId xmlns:a16="http://schemas.microsoft.com/office/drawing/2014/main" id="{21F7E6B4-4048-411B-8991-772DF6F0FBEE}"/>
              </a:ext>
            </a:extLst>
          </p:cNvPr>
          <p:cNvSpPr/>
          <p:nvPr/>
        </p:nvSpPr>
        <p:spPr>
          <a:xfrm>
            <a:off x="2316480" y="3677920"/>
            <a:ext cx="177800" cy="194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4117505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A85470-32B5-44EA-A3D7-88B055423C78}"/>
              </a:ext>
            </a:extLst>
          </p:cNvPr>
          <p:cNvPicPr>
            <a:picLocks noChangeAspect="1"/>
          </p:cNvPicPr>
          <p:nvPr/>
        </p:nvPicPr>
        <p:blipFill>
          <a:blip r:embed="rId3"/>
          <a:stretch>
            <a:fillRect/>
          </a:stretch>
        </p:blipFill>
        <p:spPr>
          <a:xfrm>
            <a:off x="604656" y="879742"/>
            <a:ext cx="10982687" cy="5874086"/>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grpSp>
        <p:nvGrpSpPr>
          <p:cNvPr id="3" name="Group 2">
            <a:extLst>
              <a:ext uri="{FF2B5EF4-FFF2-40B4-BE49-F238E27FC236}">
                <a16:creationId xmlns:a16="http://schemas.microsoft.com/office/drawing/2014/main" id="{DBB257D7-9321-4360-A5F2-1139C6F9FB3E}"/>
              </a:ext>
            </a:extLst>
          </p:cNvPr>
          <p:cNvGrpSpPr/>
          <p:nvPr/>
        </p:nvGrpSpPr>
        <p:grpSpPr>
          <a:xfrm>
            <a:off x="441526" y="214559"/>
            <a:ext cx="11239500" cy="4843578"/>
            <a:chOff x="476250" y="211873"/>
            <a:chExt cx="11239500" cy="4843578"/>
          </a:xfrm>
        </p:grpSpPr>
        <p:sp>
          <p:nvSpPr>
            <p:cNvPr id="4" name="Rectangle: Rounded Corners 3">
              <a:extLst>
                <a:ext uri="{FF2B5EF4-FFF2-40B4-BE49-F238E27FC236}">
                  <a16:creationId xmlns:a16="http://schemas.microsoft.com/office/drawing/2014/main" id="{9AAAA065-33E9-4113-B304-F4B449E3193F}"/>
                </a:ext>
              </a:extLst>
            </p:cNvPr>
            <p:cNvSpPr/>
            <p:nvPr/>
          </p:nvSpPr>
          <p:spPr>
            <a:xfrm>
              <a:off x="476250" y="211873"/>
              <a:ext cx="11239500" cy="552252"/>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Print Preview—Complex Performance on Test Report—Summary and Item Scores</a:t>
              </a:r>
            </a:p>
          </p:txBody>
        </p:sp>
        <p:sp>
          <p:nvSpPr>
            <p:cNvPr id="2" name="Rectangle 1">
              <a:extLst>
                <a:ext uri="{FF2B5EF4-FFF2-40B4-BE49-F238E27FC236}">
                  <a16:creationId xmlns:a16="http://schemas.microsoft.com/office/drawing/2014/main" id="{9A10052E-EBD1-45A6-8092-F84C1CBCD80B}"/>
                </a:ext>
              </a:extLst>
            </p:cNvPr>
            <p:cNvSpPr/>
            <p:nvPr/>
          </p:nvSpPr>
          <p:spPr>
            <a:xfrm>
              <a:off x="639380" y="2393272"/>
              <a:ext cx="1837602" cy="26621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Arrow Connector 6">
            <a:extLst>
              <a:ext uri="{FF2B5EF4-FFF2-40B4-BE49-F238E27FC236}">
                <a16:creationId xmlns:a16="http://schemas.microsoft.com/office/drawing/2014/main" id="{AF58284F-7368-432F-A08C-8F68678EFFC5}"/>
              </a:ext>
            </a:extLst>
          </p:cNvPr>
          <p:cNvCxnSpPr/>
          <p:nvPr/>
        </p:nvCxnSpPr>
        <p:spPr>
          <a:xfrm flipV="1">
            <a:off x="1081668" y="4884234"/>
            <a:ext cx="0" cy="7917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83156A0-5703-4630-8EAB-BD3D2DB2E37E}"/>
              </a:ext>
            </a:extLst>
          </p:cNvPr>
          <p:cNvSpPr/>
          <p:nvPr/>
        </p:nvSpPr>
        <p:spPr>
          <a:xfrm>
            <a:off x="758283" y="5675971"/>
            <a:ext cx="1416205" cy="59101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rPr>
              <a:t>Click to confirm your selections</a:t>
            </a:r>
          </a:p>
        </p:txBody>
      </p:sp>
      <p:sp>
        <p:nvSpPr>
          <p:cNvPr id="5" name="Rectangle 4">
            <a:extLst>
              <a:ext uri="{FF2B5EF4-FFF2-40B4-BE49-F238E27FC236}">
                <a16:creationId xmlns:a16="http://schemas.microsoft.com/office/drawing/2014/main" id="{8A1F46C9-0B38-44EB-BD34-809AA85FFB53}"/>
              </a:ext>
            </a:extLst>
          </p:cNvPr>
          <p:cNvSpPr/>
          <p:nvPr/>
        </p:nvSpPr>
        <p:spPr>
          <a:xfrm>
            <a:off x="3749040" y="944880"/>
            <a:ext cx="304800" cy="39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085389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6269AF-7957-4900-9894-90142AA2B965}"/>
              </a:ext>
            </a:extLst>
          </p:cNvPr>
          <p:cNvPicPr>
            <a:picLocks noChangeAspect="1"/>
          </p:cNvPicPr>
          <p:nvPr/>
        </p:nvPicPr>
        <p:blipFill>
          <a:blip r:embed="rId3"/>
          <a:stretch>
            <a:fillRect/>
          </a:stretch>
        </p:blipFill>
        <p:spPr>
          <a:xfrm>
            <a:off x="2177774" y="95085"/>
            <a:ext cx="9854079" cy="4871555"/>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5" name="Rectangle: Rounded Corners 4">
            <a:extLst>
              <a:ext uri="{FF2B5EF4-FFF2-40B4-BE49-F238E27FC236}">
                <a16:creationId xmlns:a16="http://schemas.microsoft.com/office/drawing/2014/main" id="{C58E9E12-0BE1-45CF-B743-23D8F5183B61}"/>
              </a:ext>
            </a:extLst>
          </p:cNvPr>
          <p:cNvSpPr/>
          <p:nvPr/>
        </p:nvSpPr>
        <p:spPr>
          <a:xfrm>
            <a:off x="328048" y="4690950"/>
            <a:ext cx="365760" cy="2082018"/>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dirty="0">
                <a:solidFill>
                  <a:schemeClr val="accent1">
                    <a:lumMod val="50000"/>
                  </a:schemeClr>
                </a:solidFill>
              </a:rPr>
              <a:t>EXCEL</a:t>
            </a:r>
          </a:p>
        </p:txBody>
      </p:sp>
      <p:sp>
        <p:nvSpPr>
          <p:cNvPr id="13" name="Flowchart: Connector 12">
            <a:extLst>
              <a:ext uri="{FF2B5EF4-FFF2-40B4-BE49-F238E27FC236}">
                <a16:creationId xmlns:a16="http://schemas.microsoft.com/office/drawing/2014/main" id="{0E2D53D6-9B96-440D-87A5-CFBD0BA4F2AA}"/>
              </a:ext>
            </a:extLst>
          </p:cNvPr>
          <p:cNvSpPr/>
          <p:nvPr/>
        </p:nvSpPr>
        <p:spPr>
          <a:xfrm>
            <a:off x="9345918" y="309861"/>
            <a:ext cx="1078174" cy="477672"/>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94EDF6F-FF45-472A-8641-B11BAB94D5EF}"/>
              </a:ext>
            </a:extLst>
          </p:cNvPr>
          <p:cNvPicPr>
            <a:picLocks noChangeAspect="1"/>
          </p:cNvPicPr>
          <p:nvPr/>
        </p:nvPicPr>
        <p:blipFill>
          <a:blip r:embed="rId4"/>
          <a:stretch>
            <a:fillRect/>
          </a:stretch>
        </p:blipFill>
        <p:spPr>
          <a:xfrm>
            <a:off x="798653" y="5637187"/>
            <a:ext cx="11233200" cy="1125728"/>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8" name="Flowchart: Connector 7">
            <a:extLst>
              <a:ext uri="{FF2B5EF4-FFF2-40B4-BE49-F238E27FC236}">
                <a16:creationId xmlns:a16="http://schemas.microsoft.com/office/drawing/2014/main" id="{378507A7-E9E8-442B-871C-05A212EB9B36}"/>
              </a:ext>
            </a:extLst>
          </p:cNvPr>
          <p:cNvSpPr/>
          <p:nvPr/>
        </p:nvSpPr>
        <p:spPr>
          <a:xfrm>
            <a:off x="8865555" y="403731"/>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Flowchart: Connector 8">
            <a:extLst>
              <a:ext uri="{FF2B5EF4-FFF2-40B4-BE49-F238E27FC236}">
                <a16:creationId xmlns:a16="http://schemas.microsoft.com/office/drawing/2014/main" id="{DC6929BE-F39E-4AA4-B65B-5297F766A8FE}"/>
              </a:ext>
            </a:extLst>
          </p:cNvPr>
          <p:cNvSpPr/>
          <p:nvPr/>
        </p:nvSpPr>
        <p:spPr>
          <a:xfrm>
            <a:off x="4717301" y="2652262"/>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 name="Rectangle 1">
            <a:extLst>
              <a:ext uri="{FF2B5EF4-FFF2-40B4-BE49-F238E27FC236}">
                <a16:creationId xmlns:a16="http://schemas.microsoft.com/office/drawing/2014/main" id="{70ED4419-797E-4455-9CA0-4770501EEC3E}"/>
              </a:ext>
            </a:extLst>
          </p:cNvPr>
          <p:cNvSpPr/>
          <p:nvPr/>
        </p:nvSpPr>
        <p:spPr>
          <a:xfrm>
            <a:off x="5073805" y="2530862"/>
            <a:ext cx="1996068" cy="3126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61609541-0D47-4786-8EBF-C93A5FB6E94E}"/>
              </a:ext>
            </a:extLst>
          </p:cNvPr>
          <p:cNvSpPr/>
          <p:nvPr/>
        </p:nvSpPr>
        <p:spPr>
          <a:xfrm>
            <a:off x="798653" y="5156948"/>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 name="Rectangle 2">
            <a:extLst>
              <a:ext uri="{FF2B5EF4-FFF2-40B4-BE49-F238E27FC236}">
                <a16:creationId xmlns:a16="http://schemas.microsoft.com/office/drawing/2014/main" id="{E72103F9-8454-47B5-9613-4F6AFE4ACC97}"/>
              </a:ext>
            </a:extLst>
          </p:cNvPr>
          <p:cNvSpPr/>
          <p:nvPr/>
        </p:nvSpPr>
        <p:spPr>
          <a:xfrm>
            <a:off x="2189349" y="152960"/>
            <a:ext cx="481606" cy="477672"/>
          </a:xfrm>
          <a:prstGeom prst="rect">
            <a:avLst/>
          </a:prstGeom>
          <a:solidFill>
            <a:srgbClr val="EBAC6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4180768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54D803A-366C-4AE9-A194-62248D14E52C}"/>
              </a:ext>
            </a:extLst>
          </p:cNvPr>
          <p:cNvGrpSpPr/>
          <p:nvPr/>
        </p:nvGrpSpPr>
        <p:grpSpPr>
          <a:xfrm>
            <a:off x="534664" y="941978"/>
            <a:ext cx="11332935" cy="5516596"/>
            <a:chOff x="534664" y="688590"/>
            <a:chExt cx="11332935" cy="5516596"/>
          </a:xfrm>
        </p:grpSpPr>
        <p:grpSp>
          <p:nvGrpSpPr>
            <p:cNvPr id="10" name="Group 9">
              <a:extLst>
                <a:ext uri="{FF2B5EF4-FFF2-40B4-BE49-F238E27FC236}">
                  <a16:creationId xmlns:a16="http://schemas.microsoft.com/office/drawing/2014/main" id="{BB059661-2662-49C8-8817-5D782D673C1B}"/>
                </a:ext>
              </a:extLst>
            </p:cNvPr>
            <p:cNvGrpSpPr/>
            <p:nvPr/>
          </p:nvGrpSpPr>
          <p:grpSpPr>
            <a:xfrm>
              <a:off x="946580" y="5101250"/>
              <a:ext cx="633296" cy="101932"/>
              <a:chOff x="5980157" y="4762497"/>
              <a:chExt cx="740107" cy="132000"/>
            </a:xfrm>
          </p:grpSpPr>
          <p:sp>
            <p:nvSpPr>
              <p:cNvPr id="7" name="Flowchart: Connector 6">
                <a:extLst>
                  <a:ext uri="{FF2B5EF4-FFF2-40B4-BE49-F238E27FC236}">
                    <a16:creationId xmlns:a16="http://schemas.microsoft.com/office/drawing/2014/main" id="{3BFDB1CF-8982-4E36-B8E4-B117FF23DED5}"/>
                  </a:ext>
                </a:extLst>
              </p:cNvPr>
              <p:cNvSpPr/>
              <p:nvPr/>
            </p:nvSpPr>
            <p:spPr>
              <a:xfrm>
                <a:off x="5980157" y="4763869"/>
                <a:ext cx="141514" cy="130628"/>
              </a:xfrm>
              <a:prstGeom prst="flowChartConnector">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61E38E86-BE2E-4C53-B57C-F812F01B1949}"/>
                  </a:ext>
                </a:extLst>
              </p:cNvPr>
              <p:cNvSpPr/>
              <p:nvPr/>
            </p:nvSpPr>
            <p:spPr>
              <a:xfrm>
                <a:off x="6578750" y="4762497"/>
                <a:ext cx="141514" cy="130628"/>
              </a:xfrm>
              <a:prstGeom prst="flowChartConnector">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86193560-6FE7-44A7-B6E5-AD0BA5892DD1}"/>
                </a:ext>
              </a:extLst>
            </p:cNvPr>
            <p:cNvGrpSpPr/>
            <p:nvPr/>
          </p:nvGrpSpPr>
          <p:grpSpPr>
            <a:xfrm>
              <a:off x="5978351" y="1540788"/>
              <a:ext cx="5889248" cy="4664398"/>
              <a:chOff x="6388182" y="2163481"/>
              <a:chExt cx="5616170" cy="4356287"/>
            </a:xfrm>
          </p:grpSpPr>
          <p:pic>
            <p:nvPicPr>
              <p:cNvPr id="9" name="Picture 8">
                <a:extLst>
                  <a:ext uri="{FF2B5EF4-FFF2-40B4-BE49-F238E27FC236}">
                    <a16:creationId xmlns:a16="http://schemas.microsoft.com/office/drawing/2014/main" id="{1CE39E1A-D581-49F7-8687-A4F1BEA98BF1}"/>
                  </a:ext>
                </a:extLst>
              </p:cNvPr>
              <p:cNvPicPr>
                <a:picLocks noChangeAspect="1"/>
              </p:cNvPicPr>
              <p:nvPr/>
            </p:nvPicPr>
            <p:blipFill>
              <a:blip r:embed="rId3"/>
              <a:stretch>
                <a:fillRect/>
              </a:stretch>
            </p:blipFill>
            <p:spPr>
              <a:xfrm>
                <a:off x="6388182" y="2163481"/>
                <a:ext cx="5022841" cy="2778301"/>
              </a:xfrm>
              <a:prstGeom prst="rect">
                <a:avLst/>
              </a:prstGeom>
              <a:ln w="38100">
                <a:solidFill>
                  <a:schemeClr val="accent1">
                    <a:lumMod val="50000"/>
                  </a:schemeClr>
                </a:solidFill>
              </a:ln>
            </p:spPr>
          </p:pic>
          <p:pic>
            <p:nvPicPr>
              <p:cNvPr id="11" name="Picture 10">
                <a:extLst>
                  <a:ext uri="{FF2B5EF4-FFF2-40B4-BE49-F238E27FC236}">
                    <a16:creationId xmlns:a16="http://schemas.microsoft.com/office/drawing/2014/main" id="{1745EA0B-CBB2-4688-ADE3-BCF55842B94C}"/>
                  </a:ext>
                </a:extLst>
              </p:cNvPr>
              <p:cNvPicPr>
                <a:picLocks noChangeAspect="1"/>
              </p:cNvPicPr>
              <p:nvPr/>
            </p:nvPicPr>
            <p:blipFill>
              <a:blip r:embed="rId4"/>
              <a:stretch>
                <a:fillRect/>
              </a:stretch>
            </p:blipFill>
            <p:spPr>
              <a:xfrm>
                <a:off x="8403902" y="4433793"/>
                <a:ext cx="3600450" cy="2085975"/>
              </a:xfrm>
              <a:prstGeom prst="rect">
                <a:avLst/>
              </a:prstGeom>
              <a:ln w="38100">
                <a:solidFill>
                  <a:schemeClr val="accent1">
                    <a:lumMod val="50000"/>
                  </a:schemeClr>
                </a:solidFill>
              </a:ln>
            </p:spPr>
          </p:pic>
        </p:grpSp>
        <p:sp>
          <p:nvSpPr>
            <p:cNvPr id="15" name="Rectangle: Rounded Corners 14">
              <a:extLst>
                <a:ext uri="{FF2B5EF4-FFF2-40B4-BE49-F238E27FC236}">
                  <a16:creationId xmlns:a16="http://schemas.microsoft.com/office/drawing/2014/main" id="{D02BD076-8488-4B30-B517-5A93279D0475}"/>
                </a:ext>
              </a:extLst>
            </p:cNvPr>
            <p:cNvSpPr/>
            <p:nvPr/>
          </p:nvSpPr>
          <p:spPr>
            <a:xfrm>
              <a:off x="534664" y="688590"/>
              <a:ext cx="10750207" cy="618358"/>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Export Options for Teachers and School Users</a:t>
              </a:r>
            </a:p>
          </p:txBody>
        </p:sp>
      </p:grpSp>
      <p:pic>
        <p:nvPicPr>
          <p:cNvPr id="16" name="Picture 15">
            <a:extLst>
              <a:ext uri="{FF2B5EF4-FFF2-40B4-BE49-F238E27FC236}">
                <a16:creationId xmlns:a16="http://schemas.microsoft.com/office/drawing/2014/main" id="{1B4041A7-0A8C-4FAB-9FB9-2689E960208E}"/>
              </a:ext>
            </a:extLst>
          </p:cNvPr>
          <p:cNvPicPr>
            <a:picLocks noChangeAspect="1"/>
          </p:cNvPicPr>
          <p:nvPr/>
        </p:nvPicPr>
        <p:blipFill rotWithShape="1">
          <a:blip r:embed="rId5"/>
          <a:srcRect t="-410" r="426"/>
          <a:stretch/>
        </p:blipFill>
        <p:spPr>
          <a:xfrm>
            <a:off x="534664" y="1794176"/>
            <a:ext cx="5150001" cy="2525022"/>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7B487B23-6D3F-4D67-8A2D-336C872FE42E}"/>
              </a:ext>
            </a:extLst>
          </p:cNvPr>
          <p:cNvSpPr/>
          <p:nvPr/>
        </p:nvSpPr>
        <p:spPr>
          <a:xfrm>
            <a:off x="735980" y="2475571"/>
            <a:ext cx="122664" cy="15834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5F0F476-769A-4AAF-B84A-952381A9700A}"/>
              </a:ext>
            </a:extLst>
          </p:cNvPr>
          <p:cNvSpPr txBox="1"/>
          <p:nvPr/>
        </p:nvSpPr>
        <p:spPr>
          <a:xfrm>
            <a:off x="1167844" y="4460705"/>
            <a:ext cx="1537124" cy="369332"/>
          </a:xfrm>
          <a:prstGeom prst="rect">
            <a:avLst/>
          </a:prstGeom>
          <a:solidFill>
            <a:srgbClr val="FFFFFF"/>
          </a:solidFill>
          <a:ln w="38100">
            <a:solidFill>
              <a:srgbClr val="043364"/>
            </a:solidFill>
          </a:ln>
        </p:spPr>
        <p:txBody>
          <a:bodyPr wrap="square" rtlCol="0">
            <a:spAutoFit/>
          </a:bodyPr>
          <a:lstStyle/>
          <a:p>
            <a:r>
              <a:rPr lang="en-US" b="1" dirty="0"/>
              <a:t>Export Button</a:t>
            </a:r>
          </a:p>
        </p:txBody>
      </p:sp>
      <p:cxnSp>
        <p:nvCxnSpPr>
          <p:cNvPr id="13" name="Straight Arrow Connector 12">
            <a:extLst>
              <a:ext uri="{FF2B5EF4-FFF2-40B4-BE49-F238E27FC236}">
                <a16:creationId xmlns:a16="http://schemas.microsoft.com/office/drawing/2014/main" id="{D1B2B7C1-0207-4A99-9A98-BF7417890FDC}"/>
              </a:ext>
            </a:extLst>
          </p:cNvPr>
          <p:cNvCxnSpPr>
            <a:cxnSpLocks/>
            <a:stCxn id="12" idx="1"/>
          </p:cNvCxnSpPr>
          <p:nvPr/>
        </p:nvCxnSpPr>
        <p:spPr>
          <a:xfrm flipH="1" flipV="1">
            <a:off x="858644" y="4059045"/>
            <a:ext cx="309200" cy="5863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Flowchart: Connector 13">
            <a:extLst>
              <a:ext uri="{FF2B5EF4-FFF2-40B4-BE49-F238E27FC236}">
                <a16:creationId xmlns:a16="http://schemas.microsoft.com/office/drawing/2014/main" id="{06425256-B20B-4D39-9648-07C529C4FB85}"/>
              </a:ext>
            </a:extLst>
          </p:cNvPr>
          <p:cNvSpPr/>
          <p:nvPr/>
        </p:nvSpPr>
        <p:spPr>
          <a:xfrm>
            <a:off x="2770466" y="4553038"/>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 name="Flowchart: Connector 16">
            <a:extLst>
              <a:ext uri="{FF2B5EF4-FFF2-40B4-BE49-F238E27FC236}">
                <a16:creationId xmlns:a16="http://schemas.microsoft.com/office/drawing/2014/main" id="{34D7BC78-0D2B-407F-9341-8D8B09E99AAD}"/>
              </a:ext>
            </a:extLst>
          </p:cNvPr>
          <p:cNvSpPr/>
          <p:nvPr/>
        </p:nvSpPr>
        <p:spPr>
          <a:xfrm>
            <a:off x="5909767" y="1649210"/>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8" name="Flowchart: Connector 17">
            <a:extLst>
              <a:ext uri="{FF2B5EF4-FFF2-40B4-BE49-F238E27FC236}">
                <a16:creationId xmlns:a16="http://schemas.microsoft.com/office/drawing/2014/main" id="{3A8ED1CC-F8F3-4BC5-9A3A-9C13457FBA4C}"/>
              </a:ext>
            </a:extLst>
          </p:cNvPr>
          <p:cNvSpPr/>
          <p:nvPr/>
        </p:nvSpPr>
        <p:spPr>
          <a:xfrm>
            <a:off x="7628389" y="3826079"/>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6" name="Rectangle 5">
            <a:extLst>
              <a:ext uri="{FF2B5EF4-FFF2-40B4-BE49-F238E27FC236}">
                <a16:creationId xmlns:a16="http://schemas.microsoft.com/office/drawing/2014/main" id="{F7ECC4C4-3BEC-4842-A3A1-E4EAB7D20B3C}"/>
              </a:ext>
            </a:extLst>
          </p:cNvPr>
          <p:cNvSpPr/>
          <p:nvPr/>
        </p:nvSpPr>
        <p:spPr>
          <a:xfrm>
            <a:off x="7964490" y="3749714"/>
            <a:ext cx="1253651" cy="3976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1FD01CF9-E2E7-4711-B299-136C57368C40}"/>
              </a:ext>
            </a:extLst>
          </p:cNvPr>
          <p:cNvSpPr/>
          <p:nvPr/>
        </p:nvSpPr>
        <p:spPr>
          <a:xfrm>
            <a:off x="8092082" y="4352208"/>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1" name="Flowchart: Connector 20">
            <a:extLst>
              <a:ext uri="{FF2B5EF4-FFF2-40B4-BE49-F238E27FC236}">
                <a16:creationId xmlns:a16="http://schemas.microsoft.com/office/drawing/2014/main" id="{6762A25F-1B5D-4C67-8D0D-B61116DFA667}"/>
              </a:ext>
            </a:extLst>
          </p:cNvPr>
          <p:cNvSpPr/>
          <p:nvPr/>
        </p:nvSpPr>
        <p:spPr>
          <a:xfrm>
            <a:off x="8461343" y="5626090"/>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362368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A29634-9237-47FA-87C5-FED59C157873}"/>
              </a:ext>
            </a:extLst>
          </p:cNvPr>
          <p:cNvPicPr>
            <a:picLocks noChangeAspect="1"/>
          </p:cNvPicPr>
          <p:nvPr/>
        </p:nvPicPr>
        <p:blipFill>
          <a:blip r:embed="rId3"/>
          <a:stretch>
            <a:fillRect/>
          </a:stretch>
        </p:blipFill>
        <p:spPr>
          <a:xfrm>
            <a:off x="476480" y="1723045"/>
            <a:ext cx="5715000" cy="3171825"/>
          </a:xfrm>
          <a:prstGeom prst="rect">
            <a:avLst/>
          </a:prstGeom>
        </p:spPr>
      </p:pic>
      <p:grpSp>
        <p:nvGrpSpPr>
          <p:cNvPr id="3" name="Group 2">
            <a:extLst>
              <a:ext uri="{FF2B5EF4-FFF2-40B4-BE49-F238E27FC236}">
                <a16:creationId xmlns:a16="http://schemas.microsoft.com/office/drawing/2014/main" id="{CD7775DC-806A-4A5E-A979-B482399EBDE2}"/>
              </a:ext>
            </a:extLst>
          </p:cNvPr>
          <p:cNvGrpSpPr/>
          <p:nvPr/>
        </p:nvGrpSpPr>
        <p:grpSpPr>
          <a:xfrm>
            <a:off x="290354" y="192555"/>
            <a:ext cx="11564124" cy="6310710"/>
            <a:chOff x="276184" y="220720"/>
            <a:chExt cx="11564124" cy="6310710"/>
          </a:xfrm>
        </p:grpSpPr>
        <p:grpSp>
          <p:nvGrpSpPr>
            <p:cNvPr id="2" name="Group 1">
              <a:extLst>
                <a:ext uri="{FF2B5EF4-FFF2-40B4-BE49-F238E27FC236}">
                  <a16:creationId xmlns:a16="http://schemas.microsoft.com/office/drawing/2014/main" id="{EE41A707-10F0-4D48-910D-3C510157DC5D}"/>
                </a:ext>
              </a:extLst>
            </p:cNvPr>
            <p:cNvGrpSpPr/>
            <p:nvPr/>
          </p:nvGrpSpPr>
          <p:grpSpPr>
            <a:xfrm>
              <a:off x="276184" y="1043914"/>
              <a:ext cx="11564124" cy="5487516"/>
              <a:chOff x="276184" y="1141940"/>
              <a:chExt cx="11564124" cy="5047196"/>
            </a:xfrm>
          </p:grpSpPr>
          <p:grpSp>
            <p:nvGrpSpPr>
              <p:cNvPr id="20" name="Group 19">
                <a:extLst>
                  <a:ext uri="{FF2B5EF4-FFF2-40B4-BE49-F238E27FC236}">
                    <a16:creationId xmlns:a16="http://schemas.microsoft.com/office/drawing/2014/main" id="{2ABF4B9F-9778-4AEA-8D0B-95C500D60788}"/>
                  </a:ext>
                </a:extLst>
              </p:cNvPr>
              <p:cNvGrpSpPr/>
              <p:nvPr/>
            </p:nvGrpSpPr>
            <p:grpSpPr>
              <a:xfrm>
                <a:off x="6249092" y="1792482"/>
                <a:ext cx="5591216" cy="2869028"/>
                <a:chOff x="6096000" y="457981"/>
                <a:chExt cx="5819816" cy="2869028"/>
              </a:xfrm>
            </p:grpSpPr>
            <p:pic>
              <p:nvPicPr>
                <p:cNvPr id="12" name="Picture 11">
                  <a:extLst>
                    <a:ext uri="{FF2B5EF4-FFF2-40B4-BE49-F238E27FC236}">
                      <a16:creationId xmlns:a16="http://schemas.microsoft.com/office/drawing/2014/main" id="{75C036AD-3A13-4584-972F-D84A02582DD7}"/>
                    </a:ext>
                  </a:extLst>
                </p:cNvPr>
                <p:cNvPicPr>
                  <a:picLocks noChangeAspect="1"/>
                </p:cNvPicPr>
                <p:nvPr/>
              </p:nvPicPr>
              <p:blipFill>
                <a:blip r:embed="rId4"/>
                <a:stretch>
                  <a:fillRect/>
                </a:stretch>
              </p:blipFill>
              <p:spPr>
                <a:xfrm>
                  <a:off x="6096000" y="457981"/>
                  <a:ext cx="5819816" cy="2869028"/>
                </a:xfrm>
                <a:prstGeom prst="rect">
                  <a:avLst/>
                </a:prstGeom>
                <a:ln w="38100">
                  <a:solidFill>
                    <a:schemeClr val="accent1">
                      <a:lumMod val="50000"/>
                    </a:schemeClr>
                  </a:solidFill>
                </a:ln>
              </p:spPr>
            </p:pic>
            <p:sp>
              <p:nvSpPr>
                <p:cNvPr id="13" name="Rectangle: Rounded Corners 12">
                  <a:extLst>
                    <a:ext uri="{FF2B5EF4-FFF2-40B4-BE49-F238E27FC236}">
                      <a16:creationId xmlns:a16="http://schemas.microsoft.com/office/drawing/2014/main" id="{3C42BFDA-783A-42FD-8615-E6E096809007}"/>
                    </a:ext>
                  </a:extLst>
                </p:cNvPr>
                <p:cNvSpPr/>
                <p:nvPr/>
              </p:nvSpPr>
              <p:spPr>
                <a:xfrm>
                  <a:off x="7434498" y="631372"/>
                  <a:ext cx="1754085" cy="200384"/>
                </a:xfrm>
                <a:prstGeom prst="round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Grade 3 Math Interim</a:t>
                  </a:r>
                </a:p>
              </p:txBody>
            </p:sp>
            <p:pic>
              <p:nvPicPr>
                <p:cNvPr id="17" name="Picture 16">
                  <a:extLst>
                    <a:ext uri="{FF2B5EF4-FFF2-40B4-BE49-F238E27FC236}">
                      <a16:creationId xmlns:a16="http://schemas.microsoft.com/office/drawing/2014/main" id="{3F74F14D-9683-4183-A55D-D7A72AEFED09}"/>
                    </a:ext>
                  </a:extLst>
                </p:cNvPr>
                <p:cNvPicPr>
                  <a:picLocks noChangeAspect="1"/>
                </p:cNvPicPr>
                <p:nvPr/>
              </p:nvPicPr>
              <p:blipFill>
                <a:blip r:embed="rId5"/>
                <a:stretch>
                  <a:fillRect/>
                </a:stretch>
              </p:blipFill>
              <p:spPr>
                <a:xfrm>
                  <a:off x="6550155" y="1779782"/>
                  <a:ext cx="200025" cy="200025"/>
                </a:xfrm>
                <a:prstGeom prst="rect">
                  <a:avLst/>
                </a:prstGeom>
              </p:spPr>
            </p:pic>
            <p:pic>
              <p:nvPicPr>
                <p:cNvPr id="18" name="Picture 17">
                  <a:extLst>
                    <a:ext uri="{FF2B5EF4-FFF2-40B4-BE49-F238E27FC236}">
                      <a16:creationId xmlns:a16="http://schemas.microsoft.com/office/drawing/2014/main" id="{71A9A6C0-65C3-41E5-A51E-3FA3344C39CA}"/>
                    </a:ext>
                  </a:extLst>
                </p:cNvPr>
                <p:cNvPicPr>
                  <a:picLocks noChangeAspect="1"/>
                </p:cNvPicPr>
                <p:nvPr/>
              </p:nvPicPr>
              <p:blipFill>
                <a:blip r:embed="rId6"/>
                <a:stretch>
                  <a:fillRect/>
                </a:stretch>
              </p:blipFill>
              <p:spPr>
                <a:xfrm>
                  <a:off x="6527411" y="1249790"/>
                  <a:ext cx="209550" cy="209550"/>
                </a:xfrm>
                <a:prstGeom prst="rect">
                  <a:avLst/>
                </a:prstGeom>
              </p:spPr>
            </p:pic>
            <p:pic>
              <p:nvPicPr>
                <p:cNvPr id="19" name="Picture 18">
                  <a:extLst>
                    <a:ext uri="{FF2B5EF4-FFF2-40B4-BE49-F238E27FC236}">
                      <a16:creationId xmlns:a16="http://schemas.microsoft.com/office/drawing/2014/main" id="{1933A673-EF97-4745-B861-1810C85A4F19}"/>
                    </a:ext>
                  </a:extLst>
                </p:cNvPr>
                <p:cNvPicPr>
                  <a:picLocks noChangeAspect="1"/>
                </p:cNvPicPr>
                <p:nvPr/>
              </p:nvPicPr>
              <p:blipFill>
                <a:blip r:embed="rId6"/>
                <a:stretch>
                  <a:fillRect/>
                </a:stretch>
              </p:blipFill>
              <p:spPr>
                <a:xfrm>
                  <a:off x="6531105" y="1510618"/>
                  <a:ext cx="209550" cy="209550"/>
                </a:xfrm>
                <a:prstGeom prst="rect">
                  <a:avLst/>
                </a:prstGeom>
              </p:spPr>
            </p:pic>
          </p:grpSp>
          <p:sp>
            <p:nvSpPr>
              <p:cNvPr id="21" name="Rectangle: Rounded Corners 20">
                <a:extLst>
                  <a:ext uri="{FF2B5EF4-FFF2-40B4-BE49-F238E27FC236}">
                    <a16:creationId xmlns:a16="http://schemas.microsoft.com/office/drawing/2014/main" id="{97A7A1EA-4F7D-4966-8D95-DF3C14C0B363}"/>
                  </a:ext>
                </a:extLst>
              </p:cNvPr>
              <p:cNvSpPr/>
              <p:nvPr/>
            </p:nvSpPr>
            <p:spPr>
              <a:xfrm>
                <a:off x="276184" y="1143000"/>
                <a:ext cx="5591216" cy="529417"/>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Without Item-Level Data</a:t>
                </a:r>
              </a:p>
            </p:txBody>
          </p:sp>
          <p:sp>
            <p:nvSpPr>
              <p:cNvPr id="23" name="Rectangle: Rounded Corners 22">
                <a:extLst>
                  <a:ext uri="{FF2B5EF4-FFF2-40B4-BE49-F238E27FC236}">
                    <a16:creationId xmlns:a16="http://schemas.microsoft.com/office/drawing/2014/main" id="{CD722AC6-9093-4134-8977-719BDB1A3D8C}"/>
                  </a:ext>
                </a:extLst>
              </p:cNvPr>
              <p:cNvSpPr/>
              <p:nvPr/>
            </p:nvSpPr>
            <p:spPr>
              <a:xfrm>
                <a:off x="6249092" y="1141940"/>
                <a:ext cx="5591216" cy="529417"/>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With Item-Level Data</a:t>
                </a:r>
              </a:p>
            </p:txBody>
          </p:sp>
          <p:pic>
            <p:nvPicPr>
              <p:cNvPr id="25" name="Picture 24">
                <a:extLst>
                  <a:ext uri="{FF2B5EF4-FFF2-40B4-BE49-F238E27FC236}">
                    <a16:creationId xmlns:a16="http://schemas.microsoft.com/office/drawing/2014/main" id="{A30BF6C8-7E74-4A40-806E-F03BF4EF08E1}"/>
                  </a:ext>
                </a:extLst>
              </p:cNvPr>
              <p:cNvPicPr>
                <a:picLocks noChangeAspect="1"/>
              </p:cNvPicPr>
              <p:nvPr/>
            </p:nvPicPr>
            <p:blipFill rotWithShape="1">
              <a:blip r:embed="rId7"/>
              <a:srcRect l="3717" t="5512" r="4096" b="6099"/>
              <a:stretch/>
            </p:blipFill>
            <p:spPr>
              <a:xfrm>
                <a:off x="7265289" y="4333950"/>
                <a:ext cx="3641516" cy="1855186"/>
              </a:xfrm>
              <a:prstGeom prst="rect">
                <a:avLst/>
              </a:prstGeom>
              <a:ln w="38100">
                <a:solidFill>
                  <a:schemeClr val="accent1">
                    <a:lumMod val="50000"/>
                  </a:schemeClr>
                </a:solidFill>
              </a:ln>
            </p:spPr>
          </p:pic>
        </p:grpSp>
        <p:sp>
          <p:nvSpPr>
            <p:cNvPr id="22" name="Rectangle: Rounded Corners 21">
              <a:extLst>
                <a:ext uri="{FF2B5EF4-FFF2-40B4-BE49-F238E27FC236}">
                  <a16:creationId xmlns:a16="http://schemas.microsoft.com/office/drawing/2014/main" id="{935DA6AA-3BE2-4F73-9314-D89771C2AA9B}"/>
                </a:ext>
              </a:extLst>
            </p:cNvPr>
            <p:cNvSpPr/>
            <p:nvPr/>
          </p:nvSpPr>
          <p:spPr>
            <a:xfrm>
              <a:off x="276184" y="220720"/>
              <a:ext cx="11564124" cy="618358"/>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Export Options for Complex Users</a:t>
              </a:r>
            </a:p>
          </p:txBody>
        </p:sp>
      </p:grpSp>
      <p:sp>
        <p:nvSpPr>
          <p:cNvPr id="24" name="Flowchart: Connector 23">
            <a:extLst>
              <a:ext uri="{FF2B5EF4-FFF2-40B4-BE49-F238E27FC236}">
                <a16:creationId xmlns:a16="http://schemas.microsoft.com/office/drawing/2014/main" id="{D4D909CB-00BA-481E-845C-FD7C896A561B}"/>
              </a:ext>
            </a:extLst>
          </p:cNvPr>
          <p:cNvSpPr/>
          <p:nvPr/>
        </p:nvSpPr>
        <p:spPr>
          <a:xfrm>
            <a:off x="4850731" y="2811763"/>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6" name="Flowchart: Connector 25">
            <a:extLst>
              <a:ext uri="{FF2B5EF4-FFF2-40B4-BE49-F238E27FC236}">
                <a16:creationId xmlns:a16="http://schemas.microsoft.com/office/drawing/2014/main" id="{86DC9F38-03E6-4B83-BF90-EB6BEB74F464}"/>
              </a:ext>
            </a:extLst>
          </p:cNvPr>
          <p:cNvSpPr/>
          <p:nvPr/>
        </p:nvSpPr>
        <p:spPr>
          <a:xfrm>
            <a:off x="1751988" y="3651593"/>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7" name="Flowchart: Connector 26">
            <a:extLst>
              <a:ext uri="{FF2B5EF4-FFF2-40B4-BE49-F238E27FC236}">
                <a16:creationId xmlns:a16="http://schemas.microsoft.com/office/drawing/2014/main" id="{4A460F3D-5579-4782-991C-F860279F2C6F}"/>
              </a:ext>
            </a:extLst>
          </p:cNvPr>
          <p:cNvSpPr/>
          <p:nvPr/>
        </p:nvSpPr>
        <p:spPr>
          <a:xfrm>
            <a:off x="4037851" y="4068913"/>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8" name="Flowchart: Connector 27">
            <a:extLst>
              <a:ext uri="{FF2B5EF4-FFF2-40B4-BE49-F238E27FC236}">
                <a16:creationId xmlns:a16="http://schemas.microsoft.com/office/drawing/2014/main" id="{062A82CD-1600-4BFC-B367-F127A620E31A}"/>
              </a:ext>
            </a:extLst>
          </p:cNvPr>
          <p:cNvSpPr/>
          <p:nvPr/>
        </p:nvSpPr>
        <p:spPr>
          <a:xfrm>
            <a:off x="10637644" y="2737830"/>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9" name="Flowchart: Connector 28">
            <a:extLst>
              <a:ext uri="{FF2B5EF4-FFF2-40B4-BE49-F238E27FC236}">
                <a16:creationId xmlns:a16="http://schemas.microsoft.com/office/drawing/2014/main" id="{E8E8EBC6-7E49-4581-96C3-78B9ED5637E7}"/>
              </a:ext>
            </a:extLst>
          </p:cNvPr>
          <p:cNvSpPr/>
          <p:nvPr/>
        </p:nvSpPr>
        <p:spPr>
          <a:xfrm>
            <a:off x="7605675" y="3587899"/>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0" name="Flowchart: Connector 29">
            <a:extLst>
              <a:ext uri="{FF2B5EF4-FFF2-40B4-BE49-F238E27FC236}">
                <a16:creationId xmlns:a16="http://schemas.microsoft.com/office/drawing/2014/main" id="{72928102-C259-4803-AAA4-A7B54DE67FF0}"/>
              </a:ext>
            </a:extLst>
          </p:cNvPr>
          <p:cNvSpPr/>
          <p:nvPr/>
        </p:nvSpPr>
        <p:spPr>
          <a:xfrm>
            <a:off x="9752851" y="4064608"/>
            <a:ext cx="301083" cy="28993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pic>
        <p:nvPicPr>
          <p:cNvPr id="11" name="Picture 10">
            <a:extLst>
              <a:ext uri="{FF2B5EF4-FFF2-40B4-BE49-F238E27FC236}">
                <a16:creationId xmlns:a16="http://schemas.microsoft.com/office/drawing/2014/main" id="{92406C1C-22A6-4866-991A-2BF7C4D98354}"/>
              </a:ext>
            </a:extLst>
          </p:cNvPr>
          <p:cNvPicPr>
            <a:picLocks noChangeAspect="1"/>
          </p:cNvPicPr>
          <p:nvPr/>
        </p:nvPicPr>
        <p:blipFill>
          <a:blip r:embed="rId8"/>
          <a:stretch>
            <a:fillRect/>
          </a:stretch>
        </p:blipFill>
        <p:spPr>
          <a:xfrm>
            <a:off x="1400135" y="4423036"/>
            <a:ext cx="3867690" cy="2143424"/>
          </a:xfrm>
          <a:prstGeom prst="rect">
            <a:avLst/>
          </a:prstGeom>
        </p:spPr>
      </p:pic>
    </p:spTree>
    <p:extLst>
      <p:ext uri="{BB962C8B-B14F-4D97-AF65-F5344CB8AC3E}">
        <p14:creationId xmlns:p14="http://schemas.microsoft.com/office/powerpoint/2010/main" val="339469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1215455" cy="548640"/>
          </a:xfrm>
        </p:spPr>
        <p:txBody>
          <a:bodyPr>
            <a:noAutofit/>
          </a:bodyPr>
          <a:lstStyle/>
          <a:p>
            <a:r>
              <a:rPr lang="en-US" dirty="0"/>
              <a:t>Centralized Reporting System Training Module Series</a:t>
            </a:r>
          </a:p>
        </p:txBody>
      </p:sp>
      <p:sp>
        <p:nvSpPr>
          <p:cNvPr id="2" name="Rectangle 1">
            <a:extLst>
              <a:ext uri="{FF2B5EF4-FFF2-40B4-BE49-F238E27FC236}">
                <a16:creationId xmlns:a16="http://schemas.microsoft.com/office/drawing/2014/main" id="{1DDC7640-7610-4305-B6FE-9AF138E89D1D}"/>
              </a:ext>
            </a:extLst>
          </p:cNvPr>
          <p:cNvSpPr/>
          <p:nvPr/>
        </p:nvSpPr>
        <p:spPr>
          <a:xfrm>
            <a:off x="679931" y="1474074"/>
            <a:ext cx="9455113" cy="2409574"/>
          </a:xfrm>
          <a:prstGeom prst="rect">
            <a:avLst/>
          </a:prstGeom>
          <a:solidFill>
            <a:srgbClr val="005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rgbClr val="FFFFFF"/>
                </a:solidFill>
              </a:rPr>
              <a:t>1. How to Print ISRs and Student Data Files</a:t>
            </a:r>
          </a:p>
          <a:p>
            <a:pPr lvl="0">
              <a:defRPr/>
            </a:pPr>
            <a:r>
              <a:rPr lang="en-US" sz="2000" dirty="0">
                <a:solidFill>
                  <a:srgbClr val="FFFFFF"/>
                </a:solidFill>
              </a:rPr>
              <a:t>2. How to Print and Export Data You Can See in Your Reports</a:t>
            </a:r>
          </a:p>
          <a:p>
            <a:pPr lvl="0">
              <a:defRPr/>
            </a:pPr>
            <a:r>
              <a:rPr lang="en-US" sz="2000" dirty="0">
                <a:solidFill>
                  <a:srgbClr val="FFFFFF"/>
                </a:solidFill>
              </a:rPr>
              <a:t>3. How to Use the Roster Manager to Add, Modify, and Upload Rosters</a:t>
            </a:r>
          </a:p>
          <a:p>
            <a:pPr lvl="0">
              <a:defRPr/>
            </a:pPr>
            <a:r>
              <a:rPr lang="en-US" sz="2000" dirty="0">
                <a:solidFill>
                  <a:srgbClr val="FFFFFF"/>
                </a:solidFill>
              </a:rPr>
              <a:t>4. How to Analyze Item-Level Reports</a:t>
            </a:r>
          </a:p>
          <a:p>
            <a:pPr lvl="0">
              <a:defRPr/>
            </a:pPr>
            <a:r>
              <a:rPr lang="en-US" sz="2000" dirty="0">
                <a:solidFill>
                  <a:srgbClr val="FFFFFF"/>
                </a:solidFill>
              </a:rPr>
              <a:t>5. How to Hand-Score Unscored Items and Modify Machine Scores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72752257"/>
      </p:ext>
    </p:extLst>
  </p:cSld>
  <p:clrMapOvr>
    <a:masterClrMapping/>
  </p:clrMapOvr>
  <mc:AlternateContent xmlns:mc="http://schemas.openxmlformats.org/markup-compatibility/2006" xmlns:p14="http://schemas.microsoft.com/office/powerpoint/2010/main">
    <mc:Choice Requires="p14">
      <p:transition spd="slow" p14:dur="2000" advTm="36470"/>
    </mc:Choice>
    <mc:Fallback xmlns="">
      <p:transition spd="slow" advTm="36470"/>
    </mc:Fallback>
  </mc:AlternateContent>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AC94F-0CB7-47E2-B1CC-A0F105248E94}">
  <ds:schemaRefs>
    <ds:schemaRef ds:uri="http://purl.org/dc/elements/1.1/"/>
    <ds:schemaRef ds:uri="http://schemas.microsoft.com/office/2006/metadata/properties"/>
    <ds:schemaRef ds:uri="http://purl.org/dc/terms/"/>
    <ds:schemaRef ds:uri="3c8d6406-deae-4a0d-a95e-fe53ed4a1ace"/>
    <ds:schemaRef ds:uri="http://schemas.microsoft.com/office/2006/documentManagement/types"/>
    <ds:schemaRef ds:uri="http://schemas.microsoft.com/office/infopath/2007/PartnerControls"/>
    <ds:schemaRef ds:uri="http://schemas.openxmlformats.org/package/2006/metadata/core-properties"/>
    <ds:schemaRef ds:uri="60b788f9-dbc8-42fd-99f2-081ed83a52df"/>
    <ds:schemaRef ds:uri="http://www.w3.org/XML/1998/namespace"/>
    <ds:schemaRef ds:uri="http://purl.org/dc/dcmitype/"/>
  </ds:schemaRefs>
</ds:datastoreItem>
</file>

<file path=customXml/itemProps2.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4364</TotalTime>
  <Words>1370</Words>
  <Application>Microsoft Office PowerPoint</Application>
  <PresentationFormat>Widescreen</PresentationFormat>
  <Paragraphs>76</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Arial Narrow</vt:lpstr>
      <vt:lpstr>Calibri</vt:lpstr>
      <vt:lpstr>Franklin Gothic Book</vt:lpstr>
      <vt:lpstr>Franklin Gothic Medium</vt:lpstr>
      <vt:lpstr>Gill Sans MT</vt:lpstr>
      <vt:lpstr>Times New Roman</vt:lpstr>
      <vt:lpstr>Cambium Assessment PPT</vt:lpstr>
      <vt:lpstr>How to Print and Export Data You Can See in Your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Centralized Reporting System Training Module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Strittmatter, Jennifer G.</cp:lastModifiedBy>
  <cp:revision>61</cp:revision>
  <cp:lastPrinted>2017-10-19T00:36:21Z</cp:lastPrinted>
  <dcterms:created xsi:type="dcterms:W3CDTF">2020-02-03T21:37:34Z</dcterms:created>
  <dcterms:modified xsi:type="dcterms:W3CDTF">2020-05-14T23:02:34Z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