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68"/>
  </p:notesMasterIdLst>
  <p:handoutMasterIdLst>
    <p:handoutMasterId r:id="rId69"/>
  </p:handoutMasterIdLst>
  <p:sldIdLst>
    <p:sldId id="294" r:id="rId5"/>
    <p:sldId id="424" r:id="rId6"/>
    <p:sldId id="286" r:id="rId7"/>
    <p:sldId id="288" r:id="rId8"/>
    <p:sldId id="322" r:id="rId9"/>
    <p:sldId id="323" r:id="rId10"/>
    <p:sldId id="441" r:id="rId11"/>
    <p:sldId id="482" r:id="rId12"/>
    <p:sldId id="481" r:id="rId13"/>
    <p:sldId id="483" r:id="rId14"/>
    <p:sldId id="461" r:id="rId15"/>
    <p:sldId id="516" r:id="rId16"/>
    <p:sldId id="525" r:id="rId17"/>
    <p:sldId id="527" r:id="rId18"/>
    <p:sldId id="463" r:id="rId19"/>
    <p:sldId id="486" r:id="rId20"/>
    <p:sldId id="541" r:id="rId21"/>
    <p:sldId id="462" r:id="rId22"/>
    <p:sldId id="459" r:id="rId23"/>
    <p:sldId id="444" r:id="rId24"/>
    <p:sldId id="484" r:id="rId25"/>
    <p:sldId id="521" r:id="rId26"/>
    <p:sldId id="465" r:id="rId27"/>
    <p:sldId id="464" r:id="rId28"/>
    <p:sldId id="426" r:id="rId29"/>
    <p:sldId id="443" r:id="rId30"/>
    <p:sldId id="526" r:id="rId31"/>
    <p:sldId id="436" r:id="rId32"/>
    <p:sldId id="467" r:id="rId33"/>
    <p:sldId id="522" r:id="rId34"/>
    <p:sldId id="504" r:id="rId35"/>
    <p:sldId id="505" r:id="rId36"/>
    <p:sldId id="517" r:id="rId37"/>
    <p:sldId id="518" r:id="rId38"/>
    <p:sldId id="519" r:id="rId39"/>
    <p:sldId id="524" r:id="rId40"/>
    <p:sldId id="520" r:id="rId41"/>
    <p:sldId id="543" r:id="rId42"/>
    <p:sldId id="335" r:id="rId43"/>
    <p:sldId id="452" r:id="rId44"/>
    <p:sldId id="487" r:id="rId45"/>
    <p:sldId id="451" r:id="rId46"/>
    <p:sldId id="468" r:id="rId47"/>
    <p:sldId id="429" r:id="rId48"/>
    <p:sldId id="489" r:id="rId49"/>
    <p:sldId id="470" r:id="rId50"/>
    <p:sldId id="431" r:id="rId51"/>
    <p:sldId id="490" r:id="rId52"/>
    <p:sldId id="337" r:id="rId53"/>
    <p:sldId id="498" r:id="rId54"/>
    <p:sldId id="542" r:id="rId55"/>
    <p:sldId id="506" r:id="rId56"/>
    <p:sldId id="500" r:id="rId57"/>
    <p:sldId id="533" r:id="rId58"/>
    <p:sldId id="544" r:id="rId59"/>
    <p:sldId id="501" r:id="rId60"/>
    <p:sldId id="503" r:id="rId61"/>
    <p:sldId id="507" r:id="rId62"/>
    <p:sldId id="476" r:id="rId63"/>
    <p:sldId id="508" r:id="rId64"/>
    <p:sldId id="509" r:id="rId65"/>
    <p:sldId id="528" r:id="rId66"/>
    <p:sldId id="457" r:id="rId67"/>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8205E1B-FFBF-48C3-BB45-2573897BEFF7}">
          <p14:sldIdLst>
            <p14:sldId id="294"/>
            <p14:sldId id="424"/>
          </p14:sldIdLst>
        </p14:section>
        <p14:section name="Activating Your Account" id="{C1A6255C-EFC2-4410-94DD-69167BA7D039}">
          <p14:sldIdLst>
            <p14:sldId id="286"/>
            <p14:sldId id="288"/>
            <p14:sldId id="322"/>
            <p14:sldId id="323"/>
          </p14:sldIdLst>
        </p14:section>
        <p14:section name="TIDE Interface" id="{6C5F7429-7CA5-47F9-8BEF-C13B9DEE7B54}">
          <p14:sldIdLst>
            <p14:sldId id="441"/>
            <p14:sldId id="482"/>
            <p14:sldId id="481"/>
            <p14:sldId id="483"/>
            <p14:sldId id="461"/>
            <p14:sldId id="516"/>
            <p14:sldId id="525"/>
            <p14:sldId id="527"/>
            <p14:sldId id="463"/>
            <p14:sldId id="486"/>
            <p14:sldId id="541"/>
          </p14:sldIdLst>
        </p14:section>
        <p14:section name="Users" id="{FE6E6B65-B09E-4DB0-94DC-A85D4D248F8B}">
          <p14:sldIdLst>
            <p14:sldId id="462"/>
            <p14:sldId id="459"/>
            <p14:sldId id="444"/>
            <p14:sldId id="484"/>
            <p14:sldId id="521"/>
            <p14:sldId id="465"/>
            <p14:sldId id="464"/>
          </p14:sldIdLst>
        </p14:section>
        <p14:section name="Students" id="{6AB5B81A-4B34-4C24-8796-4787A4E8C687}">
          <p14:sldIdLst>
            <p14:sldId id="426"/>
            <p14:sldId id="443"/>
            <p14:sldId id="526"/>
            <p14:sldId id="436"/>
            <p14:sldId id="467"/>
            <p14:sldId id="522"/>
            <p14:sldId id="504"/>
            <p14:sldId id="505"/>
          </p14:sldIdLst>
        </p14:section>
        <p14:section name="Test Settings and Tools" id="{73B724FE-3F0B-4508-BA1C-2264754E767E}">
          <p14:sldIdLst>
            <p14:sldId id="517"/>
            <p14:sldId id="518"/>
            <p14:sldId id="519"/>
            <p14:sldId id="524"/>
            <p14:sldId id="520"/>
            <p14:sldId id="543"/>
          </p14:sldIdLst>
        </p14:section>
        <p14:section name="Rosters" id="{F6F9C659-98D4-40F4-A678-A79AB09A1436}">
          <p14:sldIdLst>
            <p14:sldId id="335"/>
            <p14:sldId id="452"/>
            <p14:sldId id="487"/>
            <p14:sldId id="451"/>
            <p14:sldId id="468"/>
          </p14:sldIdLst>
        </p14:section>
        <p14:section name="Testing Incidents" id="{51E86274-EFF1-416C-AD09-E87751BCB189}">
          <p14:sldIdLst>
            <p14:sldId id="429"/>
            <p14:sldId id="489"/>
            <p14:sldId id="470"/>
            <p14:sldId id="431"/>
            <p14:sldId id="490"/>
            <p14:sldId id="337"/>
          </p14:sldIdLst>
        </p14:section>
        <p14:section name="Monitoring Test Progress" id="{760E4443-B6D3-4538-BBBF-D9527686091F}">
          <p14:sldIdLst>
            <p14:sldId id="498"/>
            <p14:sldId id="542"/>
            <p14:sldId id="506"/>
            <p14:sldId id="500"/>
            <p14:sldId id="533"/>
            <p14:sldId id="544"/>
            <p14:sldId id="501"/>
            <p14:sldId id="503"/>
          </p14:sldIdLst>
        </p14:section>
        <p14:section name="Data Management" id="{368100FB-09C2-492B-8E16-D13D43A3840A}">
          <p14:sldIdLst>
            <p14:sldId id="507"/>
            <p14:sldId id="476"/>
            <p14:sldId id="508"/>
            <p14:sldId id="509"/>
            <p14:sldId id="528"/>
            <p14:sldId id="457"/>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ED9"/>
    <a:srgbClr val="C6E7F7"/>
    <a:srgbClr val="26ABE1"/>
    <a:srgbClr val="319EFF"/>
    <a:srgbClr val="B9BBBE"/>
    <a:srgbClr val="A8CF91"/>
    <a:srgbClr val="006298"/>
    <a:srgbClr val="0000FF"/>
    <a:srgbClr val="FFFF00"/>
    <a:srgbClr val="505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95" autoAdjust="0"/>
    <p:restoredTop sz="82653" autoAdjust="0"/>
  </p:normalViewPr>
  <p:slideViewPr>
    <p:cSldViewPr snapToGrid="0">
      <p:cViewPr varScale="1">
        <p:scale>
          <a:sx n="87" d="100"/>
          <a:sy n="87" d="100"/>
        </p:scale>
        <p:origin x="102" y="90"/>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Welcome to the online training module for the Test Information Distribution Engine, also known as TIDE. This training module includes many examples of TIDE’s features. The </a:t>
            </a:r>
            <a:r>
              <a:rPr lang="en-US" i="1" dirty="0">
                <a:latin typeface="Arial" panose="020B0604020202020204" pitchFamily="34" charset="0"/>
                <a:cs typeface="Arial" panose="020B0604020202020204" pitchFamily="34" charset="0"/>
              </a:rPr>
              <a:t>TIDE User Guide </a:t>
            </a:r>
            <a:r>
              <a:rPr lang="en-US" dirty="0">
                <a:latin typeface="Arial" panose="020B0604020202020204" pitchFamily="34" charset="0"/>
                <a:cs typeface="Arial" panose="020B0604020202020204" pitchFamily="34" charset="0"/>
              </a:rPr>
              <a:t>on your state’s portal has additional information about features in your state's version of TIDE.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note that your state’s version of TIDE may differ from the images shown in this presentation. </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After Testing </a:t>
            </a:r>
            <a:r>
              <a:rPr lang="en-US" dirty="0">
                <a:latin typeface="Arial" panose="020B0604020202020204" pitchFamily="34" charset="0"/>
                <a:cs typeface="Arial" panose="020B0604020202020204" pitchFamily="34" charset="0"/>
              </a:rPr>
              <a:t>section, you can perform data management operations such as entering codes to explain student non-participation and resolving test discrepancies. </a:t>
            </a:r>
          </a:p>
          <a:p>
            <a:pPr defTabSz="950737">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94926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aseline="0" dirty="0">
                <a:latin typeface="Arial" panose="020B0604020202020204" pitchFamily="34" charset="0"/>
                <a:cs typeface="Arial" panose="020B0604020202020204" pitchFamily="34" charset="0"/>
              </a:rPr>
              <a:t>A banner appears at the top of each TIDE page showing the current test administration and your current user role. </a:t>
            </a:r>
            <a:r>
              <a:rPr lang="en-US" b="0" u="none" baseline="0" dirty="0">
                <a:latin typeface="Arial" panose="020B0604020202020204" pitchFamily="34" charset="0"/>
                <a:cs typeface="Arial" panose="020B0604020202020204" pitchFamily="34" charset="0"/>
              </a:rPr>
              <a:t>On the left, there is a drop-down list for accessing other CAI applications.</a:t>
            </a:r>
            <a:r>
              <a:rPr lang="en-US" baseline="0" dirty="0">
                <a:latin typeface="Arial" panose="020B0604020202020204" pitchFamily="34" charset="0"/>
                <a:cs typeface="Arial" panose="020B0604020202020204" pitchFamily="34" charset="0"/>
              </a:rPr>
              <a:t> You will also find a </a:t>
            </a:r>
            <a:r>
              <a:rPr lang="en-US" b="1" baseline="0" dirty="0">
                <a:latin typeface="Arial" panose="020B0604020202020204" pitchFamily="34" charset="0"/>
                <a:cs typeface="Arial" panose="020B0604020202020204" pitchFamily="34" charset="0"/>
              </a:rPr>
              <a:t>General Resources </a:t>
            </a:r>
            <a:r>
              <a:rPr lang="en-US" baseline="0" dirty="0">
                <a:latin typeface="Arial" panose="020B0604020202020204" pitchFamily="34" charset="0"/>
                <a:cs typeface="Arial" panose="020B0604020202020204" pitchFamily="34" charset="0"/>
              </a:rPr>
              <a:t>drop-down list, a </a:t>
            </a:r>
            <a:r>
              <a:rPr lang="en-US" b="1" baseline="0" dirty="0">
                <a:latin typeface="Arial" panose="020B0604020202020204" pitchFamily="34" charset="0"/>
                <a:cs typeface="Arial" panose="020B0604020202020204" pitchFamily="34" charset="0"/>
              </a:rPr>
              <a:t>Help </a:t>
            </a:r>
            <a:r>
              <a:rPr lang="en-US" baseline="0" dirty="0">
                <a:latin typeface="Arial" panose="020B0604020202020204" pitchFamily="34" charset="0"/>
                <a:cs typeface="Arial" panose="020B0604020202020204" pitchFamily="34" charset="0"/>
              </a:rPr>
              <a:t>button that displays the </a:t>
            </a:r>
            <a:r>
              <a:rPr lang="en-US" i="1" baseline="0" dirty="0">
                <a:latin typeface="Arial" panose="020B0604020202020204" pitchFamily="34" charset="0"/>
                <a:cs typeface="Arial" panose="020B0604020202020204" pitchFamily="34" charset="0"/>
              </a:rPr>
              <a:t>TIDE User Guide</a:t>
            </a:r>
            <a:r>
              <a:rPr lang="en-US" baseline="0" dirty="0">
                <a:latin typeface="Arial" panose="020B0604020202020204" pitchFamily="34" charset="0"/>
                <a:cs typeface="Arial" panose="020B0604020202020204" pitchFamily="34" charset="0"/>
              </a:rPr>
              <a:t>, an </a:t>
            </a:r>
            <a:r>
              <a:rPr lang="en-US" b="1" baseline="0" dirty="0">
                <a:latin typeface="Arial" panose="020B0604020202020204" pitchFamily="34" charset="0"/>
                <a:cs typeface="Arial" panose="020B0604020202020204" pitchFamily="34" charset="0"/>
              </a:rPr>
              <a:t>Inbox </a:t>
            </a:r>
            <a:r>
              <a:rPr lang="en-US" b="0" baseline="0" dirty="0">
                <a:latin typeface="Arial" panose="020B0604020202020204" pitchFamily="34" charset="0"/>
                <a:cs typeface="Arial" panose="020B0604020202020204" pitchFamily="34" charset="0"/>
              </a:rPr>
              <a:t>button, </a:t>
            </a:r>
            <a:r>
              <a:rPr lang="en-US" baseline="0" dirty="0">
                <a:latin typeface="Arial" panose="020B0604020202020204" pitchFamily="34" charset="0"/>
                <a:cs typeface="Arial" panose="020B0604020202020204" pitchFamily="34" charset="0"/>
              </a:rPr>
              <a:t>a </a:t>
            </a:r>
            <a:r>
              <a:rPr lang="en-US" b="1" baseline="0" dirty="0">
                <a:latin typeface="Arial" panose="020B0604020202020204" pitchFamily="34" charset="0"/>
                <a:cs typeface="Arial" panose="020B0604020202020204" pitchFamily="34" charset="0"/>
              </a:rPr>
              <a:t>Manage Account </a:t>
            </a:r>
            <a:r>
              <a:rPr lang="en-US" baseline="0" dirty="0">
                <a:latin typeface="Arial" panose="020B0604020202020204" pitchFamily="34" charset="0"/>
                <a:cs typeface="Arial" panose="020B0604020202020204" pitchFamily="34" charset="0"/>
              </a:rPr>
              <a:t>drop-down list where you may set up your account details, and a </a:t>
            </a:r>
            <a:r>
              <a:rPr lang="en-US" b="1" baseline="0" dirty="0">
                <a:latin typeface="Arial" panose="020B0604020202020204" pitchFamily="34" charset="0"/>
                <a:cs typeface="Arial" panose="020B0604020202020204" pitchFamily="34" charset="0"/>
              </a:rPr>
              <a:t>Log Out </a:t>
            </a:r>
            <a:r>
              <a:rPr lang="en-US" baseline="0" dirty="0">
                <a:latin typeface="Arial" panose="020B0604020202020204" pitchFamily="34" charset="0"/>
                <a:cs typeface="Arial" panose="020B0604020202020204" pitchFamily="34" charset="0"/>
              </a:rPr>
              <a:t>button. </a:t>
            </a:r>
          </a:p>
          <a:p>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4043175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 download </a:t>
            </a:r>
            <a:r>
              <a:rPr lang="en-US" b="0" baseline="0" dirty="0">
                <a:latin typeface="Arial" panose="020B0604020202020204" pitchFamily="34" charset="0"/>
                <a:cs typeface="Arial" panose="020B0604020202020204" pitchFamily="34" charset="0"/>
              </a:rPr>
              <a:t>resources that may be needed for online testing, such as test administration forms, and secure materials used for </a:t>
            </a:r>
            <a:r>
              <a:rPr lang="en-US" b="0" baseline="0" dirty="0" err="1">
                <a:latin typeface="Arial" panose="020B0604020202020204" pitchFamily="34" charset="0"/>
                <a:cs typeface="Arial" panose="020B0604020202020204" pitchFamily="34" charset="0"/>
              </a:rPr>
              <a:t>handscoring</a:t>
            </a:r>
            <a:r>
              <a:rPr lang="en-US" b="0" baseline="0" dirty="0">
                <a:latin typeface="Arial" panose="020B0604020202020204" pitchFamily="34" charset="0"/>
                <a:cs typeface="Arial" panose="020B0604020202020204" pitchFamily="34" charset="0"/>
              </a:rPr>
              <a:t>, click the </a:t>
            </a:r>
            <a:r>
              <a:rPr lang="en-US" b="1" baseline="0" dirty="0">
                <a:latin typeface="Arial" panose="020B0604020202020204" pitchFamily="34" charset="0"/>
                <a:cs typeface="Arial" panose="020B0604020202020204" pitchFamily="34" charset="0"/>
              </a:rPr>
              <a:t>General Resources </a:t>
            </a:r>
            <a:r>
              <a:rPr lang="en-US" b="0" baseline="0" dirty="0">
                <a:latin typeface="Arial" panose="020B0604020202020204" pitchFamily="34" charset="0"/>
                <a:cs typeface="Arial" panose="020B0604020202020204" pitchFamily="34" charset="0"/>
              </a:rPr>
              <a:t>drop-down list in the banner.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1063710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baseline="0" dirty="0">
                <a:latin typeface="Arial" panose="020B0604020202020204" pitchFamily="34" charset="0"/>
                <a:cs typeface="Arial" panose="020B0604020202020204" pitchFamily="34" charset="0"/>
              </a:rPr>
              <a:t>To access secure documents and files you have previously exported in TIDE and other AIR systems, click the </a:t>
            </a:r>
            <a:r>
              <a:rPr lang="en-US" b="1" baseline="0" dirty="0">
                <a:latin typeface="Arial" panose="020B0604020202020204" pitchFamily="34" charset="0"/>
                <a:cs typeface="Arial" panose="020B0604020202020204" pitchFamily="34" charset="0"/>
              </a:rPr>
              <a:t>Inbox </a:t>
            </a:r>
            <a:r>
              <a:rPr lang="en-US" b="0" baseline="0" dirty="0">
                <a:latin typeface="Arial" panose="020B0604020202020204" pitchFamily="34" charset="0"/>
                <a:cs typeface="Arial" panose="020B0604020202020204" pitchFamily="34" charset="0"/>
              </a:rPr>
              <a:t>button in the banner. Note that files are displayed in the order that they are generated, uploaded, or archived.  The </a:t>
            </a:r>
            <a:r>
              <a:rPr lang="en-US" b="1" baseline="0" dirty="0">
                <a:latin typeface="Arial" panose="020B0604020202020204" pitchFamily="34" charset="0"/>
                <a:cs typeface="Arial" panose="020B0604020202020204" pitchFamily="34" charset="0"/>
              </a:rPr>
              <a:t>Inbox</a:t>
            </a:r>
            <a:r>
              <a:rPr lang="en-US" b="0" baseline="0" dirty="0">
                <a:latin typeface="Arial" panose="020B0604020202020204" pitchFamily="34" charset="0"/>
                <a:cs typeface="Arial" panose="020B0604020202020204" pitchFamily="34" charset="0"/>
              </a:rPr>
              <a:t> displays the name of the file, creation and expiration dates, days available, and an actions column. To show system and custom labels, select </a:t>
            </a:r>
            <a:r>
              <a:rPr lang="en-US" b="1" baseline="0" dirty="0">
                <a:latin typeface="Arial" panose="020B0604020202020204" pitchFamily="34" charset="0"/>
                <a:cs typeface="Arial" panose="020B0604020202020204" pitchFamily="34" charset="0"/>
              </a:rPr>
              <a:t>Show</a:t>
            </a:r>
            <a:r>
              <a:rPr lang="en-US" b="0" baseline="0" dirty="0">
                <a:latin typeface="Arial" panose="020B0604020202020204" pitchFamily="34" charset="0"/>
                <a:cs typeface="Arial" panose="020B0604020202020204" pitchFamily="34" charset="0"/>
              </a:rPr>
              <a:t> on the corresponding toggle bar and mark checkboxes for the label(s) you wish to display. To hide labels, select </a:t>
            </a:r>
            <a:r>
              <a:rPr lang="en-US" b="1" baseline="0" dirty="0">
                <a:latin typeface="Arial" panose="020B0604020202020204" pitchFamily="34" charset="0"/>
                <a:cs typeface="Arial" panose="020B0604020202020204" pitchFamily="34" charset="0"/>
              </a:rPr>
              <a:t>Hide</a:t>
            </a:r>
            <a:r>
              <a:rPr lang="en-US" b="0" baseline="0" dirty="0">
                <a:latin typeface="Arial" panose="020B0604020202020204" pitchFamily="34" charset="0"/>
                <a:cs typeface="Arial" panose="020B0604020202020204" pitchFamily="34" charset="0"/>
              </a:rPr>
              <a:t> on the appropriate toggle bar. </a:t>
            </a:r>
          </a:p>
          <a:p>
            <a:endParaRPr lang="en-US" b="0" baseline="0" dirty="0">
              <a:latin typeface="Arial" panose="020B0604020202020204" pitchFamily="34" charset="0"/>
              <a:cs typeface="Arial" panose="020B0604020202020204" pitchFamily="34" charset="0"/>
            </a:endParaRPr>
          </a:p>
          <a:p>
            <a:r>
              <a:rPr lang="en-US" b="0" baseline="0" dirty="0">
                <a:latin typeface="Arial" panose="020B0604020202020204" pitchFamily="34" charset="0"/>
                <a:cs typeface="Arial" panose="020B0604020202020204" pitchFamily="34" charset="0"/>
              </a:rPr>
              <a:t>For more information on the Inbox and its features, see the </a:t>
            </a:r>
            <a:r>
              <a:rPr lang="en-US" b="0" i="1" baseline="0" dirty="0">
                <a:latin typeface="Arial" panose="020B0604020202020204" pitchFamily="34" charset="0"/>
                <a:cs typeface="Arial" panose="020B0604020202020204" pitchFamily="34" charset="0"/>
              </a:rPr>
              <a:t>TIDE User Guide</a:t>
            </a:r>
            <a:r>
              <a:rPr lang="en-US" b="0" baseline="0" dirty="0">
                <a:latin typeface="Arial" panose="020B0604020202020204" pitchFamily="34" charset="0"/>
                <a:cs typeface="Arial" panose="020B0604020202020204" pitchFamily="34" charset="0"/>
              </a:rPr>
              <a:t>.</a:t>
            </a:r>
          </a:p>
          <a:p>
            <a:endParaRPr lang="en-US" b="0"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1409781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baseline="0" dirty="0">
                <a:latin typeface="Arial" panose="020B0604020202020204" pitchFamily="34" charset="0"/>
                <a:cs typeface="Arial" panose="020B0604020202020204" pitchFamily="34" charset="0"/>
              </a:rPr>
              <a:t>The </a:t>
            </a:r>
            <a:r>
              <a:rPr lang="en-US" b="1" baseline="0" dirty="0">
                <a:latin typeface="Arial" panose="020B0604020202020204" pitchFamily="34" charset="0"/>
                <a:cs typeface="Arial" panose="020B0604020202020204" pitchFamily="34" charset="0"/>
              </a:rPr>
              <a:t>Manage Account </a:t>
            </a:r>
            <a:r>
              <a:rPr lang="en-US" b="0" baseline="0" dirty="0">
                <a:latin typeface="Arial" panose="020B0604020202020204" pitchFamily="34" charset="0"/>
                <a:cs typeface="Arial" panose="020B0604020202020204" pitchFamily="34" charset="0"/>
              </a:rPr>
              <a:t>drop-down list allows you to change the role you are using in TIDE (if you have been assigned multiple roles), update your contact information, and reset your password.</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1373899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you enter any task page, a navigation toolbar appears at the top of the page. This toolbar allows you to access each task and action that was available on the dashboard. To view the task menus for a particular TIDE category, click the icon for that category above the toolbar.</a:t>
            </a:r>
          </a:p>
          <a:p>
            <a:endParaRPr lang="en-US"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Some pages in TIDE are divided into multiple </a:t>
            </a:r>
            <a:r>
              <a:rPr lang="en-US" dirty="0">
                <a:latin typeface="Arial" panose="020B0604020202020204" pitchFamily="34" charset="0"/>
                <a:cs typeface="Arial" panose="020B0604020202020204" pitchFamily="34" charset="0"/>
              </a:rPr>
              <a:t>panels. Each panel contains a group of related settings and fields that you can edit. You can click the</a:t>
            </a:r>
            <a:r>
              <a:rPr lang="en-US" baseline="0" dirty="0">
                <a:latin typeface="Arial" panose="020B0604020202020204" pitchFamily="34" charset="0"/>
                <a:cs typeface="Arial" panose="020B0604020202020204" pitchFamily="34" charset="0"/>
              </a:rPr>
              <a:t> minus sign</a:t>
            </a:r>
            <a:r>
              <a:rPr lang="en-US" dirty="0">
                <a:latin typeface="Arial" panose="020B0604020202020204" pitchFamily="34" charset="0"/>
                <a:cs typeface="Arial" panose="020B0604020202020204" pitchFamily="34" charset="0"/>
              </a:rPr>
              <a:t> in the upper-left corner of a panel to collapse it or click the</a:t>
            </a:r>
            <a:r>
              <a:rPr lang="en-US" baseline="0" dirty="0">
                <a:latin typeface="Arial" panose="020B0604020202020204" pitchFamily="34" charset="0"/>
                <a:cs typeface="Arial" panose="020B0604020202020204" pitchFamily="34" charset="0"/>
              </a:rPr>
              <a:t> plus sign</a:t>
            </a:r>
            <a:r>
              <a:rPr lang="en-US" dirty="0">
                <a:latin typeface="Arial" panose="020B0604020202020204" pitchFamily="34" charset="0"/>
                <a:cs typeface="Arial" panose="020B0604020202020204" pitchFamily="34" charset="0"/>
              </a:rPr>
              <a:t> in a collapsed panel to expand it.</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Additionally, a floating </a:t>
            </a:r>
            <a:r>
              <a:rPr lang="en-US" b="1" dirty="0">
                <a:latin typeface="Arial" panose="020B0604020202020204" pitchFamily="34" charset="0"/>
                <a:cs typeface="Arial" panose="020B0604020202020204" pitchFamily="34" charset="0"/>
              </a:rPr>
              <a:t>Go to section </a:t>
            </a:r>
            <a:r>
              <a:rPr lang="en-US" dirty="0">
                <a:latin typeface="Arial" panose="020B0604020202020204" pitchFamily="34" charset="0"/>
                <a:cs typeface="Arial" panose="020B0604020202020204" pitchFamily="34" charset="0"/>
              </a:rPr>
              <a:t>toolbar appears on the left side of each page with multiple panels. This toolbar includes a numbered button for each panel in the form. You can hover over a button to display the label of the associated panel and click the button to jump to that panel.</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1444313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Most pages</a:t>
            </a:r>
            <a:r>
              <a:rPr lang="en-US" baseline="0" dirty="0">
                <a:latin typeface="Arial" panose="020B0604020202020204" pitchFamily="34" charset="0"/>
                <a:cs typeface="Arial" panose="020B0604020202020204" pitchFamily="34" charset="0"/>
              </a:rPr>
              <a:t> in TIDE have help text that describes the page and how to use it. To show or hide help text on a page, click the gray </a:t>
            </a:r>
            <a:r>
              <a:rPr lang="en-US" b="1" baseline="0" dirty="0">
                <a:latin typeface="Arial" panose="020B0604020202020204" pitchFamily="34" charset="0"/>
                <a:cs typeface="Arial" panose="020B0604020202020204" pitchFamily="34" charset="0"/>
              </a:rPr>
              <a:t>more info</a:t>
            </a:r>
            <a:r>
              <a:rPr lang="en-US" baseline="0" dirty="0">
                <a:latin typeface="Arial" panose="020B0604020202020204" pitchFamily="34" charset="0"/>
                <a:cs typeface="Arial" panose="020B0604020202020204" pitchFamily="34" charset="0"/>
              </a:rPr>
              <a:t> link under the page title.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read more-detailed information about the page that you are currently viewing, click the </a:t>
            </a:r>
            <a:r>
              <a:rPr lang="en-US" b="1" dirty="0">
                <a:latin typeface="Arial" panose="020B0604020202020204" pitchFamily="34" charset="0"/>
                <a:cs typeface="Arial" panose="020B0604020202020204" pitchFamily="34" charset="0"/>
              </a:rPr>
              <a:t>Help </a:t>
            </a:r>
            <a:r>
              <a:rPr lang="en-US" dirty="0">
                <a:latin typeface="Arial" panose="020B0604020202020204" pitchFamily="34" charset="0"/>
                <a:cs typeface="Arial" panose="020B0604020202020204" pitchFamily="34" charset="0"/>
              </a:rPr>
              <a:t>button in the banner.</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1444313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 quickly search for a user or student to view or edit, enter the user’s email address or student’s SSID in the search box. Then, click the magnifying glass to the right of the search box.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searching for a user to view or edit, the View/Edit User form will appear. If searching for a student to view or edit, the View/Edit Student form will appear.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you are finished viewing/editing a student or user, click the </a:t>
            </a:r>
            <a:r>
              <a:rPr lang="en-US" b="1" dirty="0">
                <a:latin typeface="Arial" panose="020B0604020202020204" pitchFamily="34" charset="0"/>
                <a:cs typeface="Arial" panose="020B0604020202020204" pitchFamily="34" charset="0"/>
              </a:rPr>
              <a:t>Save</a:t>
            </a:r>
            <a:r>
              <a:rPr lang="en-US" dirty="0">
                <a:latin typeface="Arial" panose="020B0604020202020204" pitchFamily="34" charset="0"/>
                <a:cs typeface="Arial" panose="020B0604020202020204" pitchFamily="34" charset="0"/>
              </a:rPr>
              <a:t> button.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2817249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Your TIDE account is assigned a role, and that role has certain permissions. This table gives an example of the permissions associated with roles in your state. For example, a test coordinator may be able to perform tasks that are not available to a test administrator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Permissions also limit the scope of data access. A complex-level user can work with data pertaining to that complex, and a school-level user can work with data pertaining to that school.</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Before testing begins, and throughout the school year, TIDE is used to manage user accounts for TIDE itself, the TA Interface, the Online Reporting System (ORS), and other AIR systems.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Users</a:t>
            </a:r>
            <a:r>
              <a:rPr lang="en-US" baseline="0" dirty="0">
                <a:solidFill>
                  <a:schemeClr val="tx1"/>
                </a:solidFill>
                <a:latin typeface="Arial" panose="020B0604020202020204" pitchFamily="34" charset="0"/>
                <a:cs typeface="Arial" panose="020B0604020202020204" pitchFamily="34" charset="0"/>
              </a:rPr>
              <a:t> task menu allows you to add users; view, edit, or export users; and upload users from an external file.</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eaLnBrk="1" hangingPunct="1">
              <a:spcBef>
                <a:spcPct val="0"/>
              </a:spcBef>
            </a:pPr>
            <a:r>
              <a:rPr lang="en-US" altLang="en-US" dirty="0">
                <a:solidFill>
                  <a:schemeClr val="tx1"/>
                </a:solidFill>
                <a:latin typeface="Arial" panose="020B0604020202020204" pitchFamily="34" charset="0"/>
                <a:cs typeface="Arial" panose="020B0604020202020204" pitchFamily="34" charset="0"/>
              </a:rPr>
              <a:t>This presentation will address numerous</a:t>
            </a:r>
            <a:r>
              <a:rPr lang="en-US" altLang="en-US" baseline="0" dirty="0">
                <a:solidFill>
                  <a:schemeClr val="tx1"/>
                </a:solidFill>
                <a:latin typeface="Arial" panose="020B0604020202020204" pitchFamily="34" charset="0"/>
                <a:cs typeface="Arial" panose="020B0604020202020204" pitchFamily="34" charset="0"/>
              </a:rPr>
              <a:t> </a:t>
            </a:r>
            <a:r>
              <a:rPr lang="en-US" altLang="en-US" dirty="0">
                <a:solidFill>
                  <a:schemeClr val="tx1"/>
                </a:solidFill>
                <a:latin typeface="Arial" panose="020B0604020202020204" pitchFamily="34" charset="0"/>
                <a:cs typeface="Arial" panose="020B0604020202020204" pitchFamily="34" charset="0"/>
              </a:rPr>
              <a:t>topics in TIDE,</a:t>
            </a:r>
            <a:r>
              <a:rPr lang="en-US" altLang="en-US" baseline="0" dirty="0">
                <a:solidFill>
                  <a:schemeClr val="tx1"/>
                </a:solidFill>
                <a:latin typeface="Arial" panose="020B0604020202020204" pitchFamily="34" charset="0"/>
                <a:cs typeface="Arial" panose="020B0604020202020204" pitchFamily="34" charset="0"/>
              </a:rPr>
              <a:t> including </a:t>
            </a:r>
            <a:r>
              <a:rPr lang="en-US" altLang="en-US" dirty="0">
                <a:solidFill>
                  <a:schemeClr val="tx1"/>
                </a:solidFill>
                <a:latin typeface="Arial" panose="020B0604020202020204" pitchFamily="34" charset="0"/>
                <a:cs typeface="Arial" panose="020B0604020202020204" pitchFamily="34" charset="0"/>
              </a:rPr>
              <a:t>tasks</a:t>
            </a:r>
            <a:r>
              <a:rPr lang="en-US" altLang="en-US" baseline="0" dirty="0">
                <a:solidFill>
                  <a:schemeClr val="tx1"/>
                </a:solidFill>
                <a:latin typeface="Arial" panose="020B0604020202020204" pitchFamily="34" charset="0"/>
                <a:cs typeface="Arial" panose="020B0604020202020204" pitchFamily="34" charset="0"/>
              </a:rPr>
              <a:t> that typically take place while preparing for testing, during test administration, and after testing has concluded.</a:t>
            </a:r>
            <a:endParaRPr lang="en-US" alt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949262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altLang="en-US" dirty="0">
                <a:solidFill>
                  <a:schemeClr val="tx1"/>
                </a:solidFill>
                <a:latin typeface="Arial" panose="020B0604020202020204" pitchFamily="34" charset="0"/>
                <a:cs typeface="Arial" panose="020B0604020202020204" pitchFamily="34" charset="0"/>
              </a:rPr>
              <a:t>You can manually add new users </a:t>
            </a:r>
            <a:r>
              <a:rPr lang="en-US" altLang="en-US" baseline="0" dirty="0">
                <a:solidFill>
                  <a:schemeClr val="tx1"/>
                </a:solidFill>
                <a:latin typeface="Arial" panose="020B0604020202020204" pitchFamily="34" charset="0"/>
                <a:cs typeface="Arial" panose="020B0604020202020204" pitchFamily="34" charset="0"/>
              </a:rPr>
              <a:t>from the </a:t>
            </a:r>
            <a:r>
              <a:rPr lang="en-US" altLang="en-US" b="1" baseline="0" dirty="0">
                <a:solidFill>
                  <a:schemeClr val="tx1"/>
                </a:solidFill>
                <a:latin typeface="Arial" panose="020B0604020202020204" pitchFamily="34" charset="0"/>
                <a:cs typeface="Arial" panose="020B0604020202020204" pitchFamily="34" charset="0"/>
              </a:rPr>
              <a:t>Add Users </a:t>
            </a:r>
            <a:r>
              <a:rPr lang="en-US" altLang="en-US" u="none" strike="noStrike" baseline="0" dirty="0">
                <a:solidFill>
                  <a:schemeClr val="tx1"/>
                </a:solidFill>
                <a:latin typeface="Arial" panose="020B0604020202020204" pitchFamily="34" charset="0"/>
                <a:cs typeface="Arial" panose="020B0604020202020204" pitchFamily="34" charset="0"/>
              </a:rPr>
              <a:t>page.</a:t>
            </a:r>
            <a:r>
              <a:rPr lang="en-US" altLang="en-US" baseline="0" dirty="0">
                <a:solidFill>
                  <a:schemeClr val="tx1"/>
                </a:solidFill>
                <a:latin typeface="Arial" panose="020B0604020202020204" pitchFamily="34" charset="0"/>
                <a:cs typeface="Arial" panose="020B0604020202020204" pitchFamily="34" charset="0"/>
              </a:rPr>
              <a:t> Enter the email address for the user you want to add. Click </a:t>
            </a:r>
            <a:r>
              <a:rPr lang="en-US" altLang="en-US" b="1" baseline="0" dirty="0">
                <a:solidFill>
                  <a:schemeClr val="tx1"/>
                </a:solidFill>
                <a:latin typeface="Arial" panose="020B0604020202020204" pitchFamily="34" charset="0"/>
                <a:cs typeface="Arial" panose="020B0604020202020204" pitchFamily="34" charset="0"/>
              </a:rPr>
              <a:t>+ Add user or add roles to user with this email</a:t>
            </a:r>
            <a:r>
              <a:rPr lang="en-US" altLang="en-US" baseline="0" dirty="0">
                <a:solidFill>
                  <a:schemeClr val="tx1"/>
                </a:solidFill>
                <a:latin typeface="Arial" panose="020B0604020202020204" pitchFamily="34" charset="0"/>
                <a:cs typeface="Arial" panose="020B0604020202020204" pitchFamily="34" charset="0"/>
              </a:rPr>
              <a:t>. If the email exists, then options will be available to add multiple roles for the user. </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The new user’s email address will serve as his or her username when logging in to any AIR system.</a:t>
            </a:r>
            <a:endParaRPr lang="en-US" alt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58541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add new users to TIDE is to use the </a:t>
            </a:r>
            <a:r>
              <a:rPr lang="en-US" b="1" baseline="0" dirty="0">
                <a:solidFill>
                  <a:schemeClr val="tx1"/>
                </a:solidFill>
                <a:latin typeface="Arial" panose="020B0604020202020204" pitchFamily="34" charset="0"/>
                <a:cs typeface="Arial" panose="020B0604020202020204" pitchFamily="34" charset="0"/>
              </a:rPr>
              <a:t>Upload User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 This method is easiest if you have many new users and you do not want to add them one at a time from the </a:t>
            </a:r>
            <a:r>
              <a:rPr lang="en-US" b="1" baseline="0" dirty="0">
                <a:solidFill>
                  <a:schemeClr val="tx1"/>
                </a:solidFill>
                <a:latin typeface="Arial" panose="020B0604020202020204" pitchFamily="34" charset="0"/>
                <a:cs typeface="Arial" panose="020B0604020202020204" pitchFamily="34" charset="0"/>
              </a:rPr>
              <a:t>Add User</a:t>
            </a:r>
            <a:r>
              <a:rPr lang="en-US" b="0" baseline="0" dirty="0">
                <a:solidFill>
                  <a:schemeClr val="tx1"/>
                </a:solidFill>
                <a:latin typeface="Arial" panose="020B0604020202020204" pitchFamily="34" charset="0"/>
                <a:cs typeface="Arial" panose="020B0604020202020204" pitchFamily="34" charset="0"/>
              </a:rPr>
              <a:t> </a:t>
            </a:r>
            <a:r>
              <a:rPr lang="en-US" baseline="0" dirty="0">
                <a:solidFill>
                  <a:schemeClr val="tx1"/>
                </a:solidFill>
                <a:latin typeface="Arial" panose="020B0604020202020204" pitchFamily="34" charset="0"/>
                <a:cs typeface="Arial" panose="020B0604020202020204" pitchFamily="34" charset="0"/>
              </a:rPr>
              <a:t>page.</a:t>
            </a:r>
          </a:p>
          <a:p>
            <a:endParaRPr lang="en-US" baseline="0" dirty="0">
              <a:solidFill>
                <a:schemeClr val="tx1"/>
              </a:solidFill>
              <a:latin typeface="Arial" panose="020B0604020202020204" pitchFamily="34" charset="0"/>
              <a:cs typeface="Arial" panose="020B0604020202020204" pitchFamily="34" charset="0"/>
            </a:endParaRPr>
          </a:p>
          <a:p>
            <a:pPr defTabSz="950737">
              <a:defRPr/>
            </a:pPr>
            <a:r>
              <a:rPr lang="en-US" baseline="0" dirty="0">
                <a:solidFill>
                  <a:schemeClr val="tx1"/>
                </a:solidFill>
                <a:latin typeface="Arial" panose="020B0604020202020204" pitchFamily="34" charset="0"/>
                <a:cs typeface="Arial" panose="020B0604020202020204" pitchFamily="34" charset="0"/>
              </a:rPr>
              <a:t>The easiest way to compose an upload file is to download an available template by clicking </a:t>
            </a:r>
            <a:r>
              <a:rPr lang="en-US" b="1" baseline="0" dirty="0">
                <a:solidFill>
                  <a:schemeClr val="tx1"/>
                </a:solidFill>
                <a:latin typeface="Arial" panose="020B0604020202020204" pitchFamily="34" charset="0"/>
                <a:cs typeface="Arial" panose="020B0604020202020204" pitchFamily="34" charset="0"/>
              </a:rPr>
              <a:t>Download Templates</a:t>
            </a:r>
            <a:r>
              <a:rPr lang="en-US" baseline="0" dirty="0">
                <a:solidFill>
                  <a:schemeClr val="tx1"/>
                </a:solidFill>
                <a:latin typeface="Arial" panose="020B0604020202020204" pitchFamily="34" charset="0"/>
                <a:cs typeface="Arial" panose="020B0604020202020204" pitchFamily="34" charset="0"/>
              </a:rPr>
              <a:t>. You may also access files that you have previously uploaded by clicking the blue plus sign to expand the </a:t>
            </a:r>
            <a:r>
              <a:rPr lang="en-US" b="1" baseline="0" dirty="0">
                <a:solidFill>
                  <a:schemeClr val="tx1"/>
                </a:solidFill>
                <a:latin typeface="Arial" panose="020B0604020202020204" pitchFamily="34" charset="0"/>
                <a:cs typeface="Arial" panose="020B0604020202020204" pitchFamily="34" charset="0"/>
              </a:rPr>
              <a:t>Upload History</a:t>
            </a:r>
            <a:r>
              <a:rPr lang="en-US" b="0" baseline="0" dirty="0">
                <a:solidFill>
                  <a:schemeClr val="tx1"/>
                </a:solidFill>
                <a:latin typeface="Arial" panose="020B0604020202020204" pitchFamily="34" charset="0"/>
                <a:cs typeface="Arial" panose="020B0604020202020204" pitchFamily="34" charset="0"/>
              </a:rPr>
              <a:t> panel</a:t>
            </a:r>
            <a:r>
              <a:rPr lang="en-US" baseline="0" dirty="0">
                <a:solidFill>
                  <a:schemeClr val="tx1"/>
                </a:solidFill>
                <a:latin typeface="Arial" panose="020B0604020202020204" pitchFamily="34" charset="0"/>
                <a:cs typeface="Arial" panose="020B0604020202020204" pitchFamily="34" charset="0"/>
              </a:rPr>
              <a:t>.</a:t>
            </a:r>
          </a:p>
          <a:p>
            <a:pPr defTabSz="950737">
              <a:defRPr/>
            </a:pPr>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Open the template, enter information for the users you wish to add using Excel or another program, and save the file in Excel or CSV format. Detailed instructions for composing an upload file can be found in the </a:t>
            </a:r>
            <a:r>
              <a:rPr lang="en-US" b="0" i="1" baseline="0" dirty="0">
                <a:solidFill>
                  <a:schemeClr val="tx1"/>
                </a:solidFill>
                <a:latin typeface="Arial" panose="020B0604020202020204" pitchFamily="34" charset="0"/>
                <a:cs typeface="Arial" panose="020B0604020202020204" pitchFamily="34" charset="0"/>
              </a:rPr>
              <a:t>TIDE User Guide</a:t>
            </a:r>
            <a:r>
              <a:rPr lang="en-US" baseline="0" dirty="0">
                <a:solidFill>
                  <a:schemeClr val="tx1"/>
                </a:solidFill>
                <a:latin typeface="Arial" panose="020B0604020202020204" pitchFamily="34" charset="0"/>
                <a:cs typeface="Arial" panose="020B0604020202020204" pitchFamily="34" charset="0"/>
              </a:rPr>
              <a: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Once you return to TIDE, click </a:t>
            </a:r>
            <a:r>
              <a:rPr lang="en-US" b="1" baseline="0" dirty="0">
                <a:solidFill>
                  <a:schemeClr val="tx1"/>
                </a:solidFill>
                <a:latin typeface="Arial" panose="020B0604020202020204" pitchFamily="34" charset="0"/>
                <a:cs typeface="Arial" panose="020B0604020202020204" pitchFamily="34" charset="0"/>
              </a:rPr>
              <a:t>Browse</a:t>
            </a:r>
            <a:r>
              <a:rPr lang="en-US" baseline="0" dirty="0">
                <a:solidFill>
                  <a:schemeClr val="tx1"/>
                </a:solidFill>
                <a:latin typeface="Arial" panose="020B0604020202020204" pitchFamily="34" charset="0"/>
                <a:cs typeface="Arial" panose="020B0604020202020204" pitchFamily="34" charset="0"/>
              </a:rPr>
              <a:t>, and select the file you just saved.</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Click </a:t>
            </a:r>
            <a:r>
              <a:rPr lang="en-US" b="1" baseline="0" dirty="0">
                <a:solidFill>
                  <a:schemeClr val="tx1"/>
                </a:solidFill>
                <a:latin typeface="Arial" panose="020B0604020202020204" pitchFamily="34" charset="0"/>
                <a:cs typeface="Arial" panose="020B0604020202020204" pitchFamily="34" charset="0"/>
              </a:rPr>
              <a:t>Next </a:t>
            </a:r>
            <a:r>
              <a:rPr lang="en-US" baseline="0" dirty="0">
                <a:solidFill>
                  <a:schemeClr val="tx1"/>
                </a:solidFill>
                <a:latin typeface="Arial" panose="020B0604020202020204" pitchFamily="34" charset="0"/>
                <a:cs typeface="Arial" panose="020B0604020202020204" pitchFamily="34" charset="0"/>
              </a:rPr>
              <a:t>to upload the file. A file preview page will appear, allowing you to verify that you uploaded the correct file. If the preview is correct, click </a:t>
            </a:r>
            <a:r>
              <a:rPr lang="en-US" b="1" baseline="0" dirty="0">
                <a:solidFill>
                  <a:schemeClr val="tx1"/>
                </a:solidFill>
                <a:latin typeface="Arial" panose="020B0604020202020204" pitchFamily="34" charset="0"/>
                <a:cs typeface="Arial" panose="020B0604020202020204" pitchFamily="34" charset="0"/>
              </a:rPr>
              <a:t>Next </a:t>
            </a:r>
            <a:r>
              <a:rPr lang="en-US" baseline="0" dirty="0">
                <a:solidFill>
                  <a:schemeClr val="tx1"/>
                </a:solidFill>
                <a:latin typeface="Arial" panose="020B0604020202020204" pitchFamily="34" charset="0"/>
                <a:cs typeface="Arial" panose="020B0604020202020204" pitchFamily="34" charset="0"/>
              </a:rPr>
              <a:t>to continue.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1260035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Next, TIDE will validate the file and display any errors or warnings according to the legend on the page. </a:t>
            </a:r>
            <a:r>
              <a:rPr lang="en-US" baseline="0" dirty="0">
                <a:solidFill>
                  <a:schemeClr val="tx1"/>
                </a:solidFill>
                <a:latin typeface="Arial" panose="020B0604020202020204" pitchFamily="34" charset="0"/>
                <a:cs typeface="Arial" panose="020B0604020202020204" pitchFamily="34" charset="0"/>
              </a:rPr>
              <a:t>Click the orange error icons and blue warning icons in the validation results to view the reason that a field is invalid. </a:t>
            </a:r>
            <a:r>
              <a:rPr lang="en-US" dirty="0">
                <a:latin typeface="Arial" panose="020B0604020202020204" pitchFamily="34" charset="0"/>
                <a:cs typeface="Arial" panose="020B0604020202020204" pitchFamily="34" charset="0"/>
              </a:rPr>
              <a:t>If a</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record contains an error, that record will not be included in the upload. If a record contains a warning, that record will be uploaded, but the field with the warning will be invalid.</a:t>
            </a:r>
          </a:p>
          <a:p>
            <a:endParaRPr lang="en-US" dirty="0">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complete the upload, click </a:t>
            </a:r>
            <a:r>
              <a:rPr lang="en-US" b="1" baseline="0" dirty="0">
                <a:solidFill>
                  <a:schemeClr val="tx1"/>
                </a:solidFill>
                <a:latin typeface="Arial" panose="020B0604020202020204" pitchFamily="34" charset="0"/>
                <a:cs typeface="Arial" panose="020B0604020202020204" pitchFamily="34" charset="0"/>
              </a:rPr>
              <a:t>Continue with Upload</a:t>
            </a:r>
            <a:r>
              <a:rPr lang="en-US" baseline="0" dirty="0">
                <a:solidFill>
                  <a:schemeClr val="tx1"/>
                </a:solidFill>
                <a:latin typeface="Arial" panose="020B0604020202020204" pitchFamily="34" charset="0"/>
                <a:cs typeface="Arial" panose="020B0604020202020204" pitchFamily="34" charset="0"/>
              </a:rPr>
              <a:t>. </a:t>
            </a:r>
          </a:p>
          <a:p>
            <a:r>
              <a:rPr lang="en-US" baseline="0" dirty="0">
                <a:solidFill>
                  <a:schemeClr val="tx1"/>
                </a:solidFill>
                <a:latin typeface="Arial" panose="020B0604020202020204" pitchFamily="34" charset="0"/>
                <a:cs typeface="Arial" panose="020B0604020202020204" pitchFamily="34" charset="0"/>
              </a:rPr>
              <a:t>To upload a different file, click </a:t>
            </a:r>
            <a:r>
              <a:rPr lang="en-US" b="1" baseline="0" dirty="0">
                <a:solidFill>
                  <a:schemeClr val="tx1"/>
                </a:solidFill>
                <a:latin typeface="Arial" panose="020B0604020202020204" pitchFamily="34" charset="0"/>
                <a:cs typeface="Arial" panose="020B0604020202020204" pitchFamily="34" charset="0"/>
              </a:rPr>
              <a:t>Upload Revised File</a:t>
            </a:r>
            <a:r>
              <a:rPr lang="en-US" baseline="0" dirty="0">
                <a:solidFill>
                  <a:schemeClr val="tx1"/>
                </a:solidFill>
                <a:latin typeface="Arial" panose="020B0604020202020204" pitchFamily="34" charset="0"/>
                <a:cs typeface="Arial" panose="020B0604020202020204" pitchFamily="34" charset="0"/>
              </a:rPr>
              <a:t>.</a:t>
            </a:r>
          </a:p>
          <a:p>
            <a:pPr defTabSz="950737">
              <a:defRPr/>
            </a:pPr>
            <a:r>
              <a:rPr lang="en-US" baseline="0" dirty="0">
                <a:solidFill>
                  <a:schemeClr val="tx1"/>
                </a:solidFill>
                <a:latin typeface="Arial" panose="020B0604020202020204" pitchFamily="34" charset="0"/>
                <a:cs typeface="Arial" panose="020B0604020202020204" pitchFamily="34" charset="0"/>
              </a:rPr>
              <a:t>To cancel the upload, click </a:t>
            </a:r>
            <a:r>
              <a:rPr lang="en-US" b="1" baseline="0" dirty="0">
                <a:solidFill>
                  <a:schemeClr val="tx1"/>
                </a:solidFill>
                <a:latin typeface="Arial" panose="020B0604020202020204" pitchFamily="34" charset="0"/>
                <a:cs typeface="Arial" panose="020B0604020202020204" pitchFamily="34" charset="0"/>
              </a:rPr>
              <a:t>Cancel</a:t>
            </a:r>
            <a:r>
              <a:rPr lang="en-US" baseline="0" dirty="0">
                <a:solidFill>
                  <a:schemeClr val="tx1"/>
                </a:solidFill>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your file contains a large number of records, TIDE will process it offline and send you a confirmation email when complete. While TIDE is validating the file, do not click </a:t>
            </a:r>
            <a:r>
              <a:rPr lang="en-US" b="1" dirty="0">
                <a:latin typeface="Arial" panose="020B0604020202020204" pitchFamily="34" charset="0"/>
                <a:cs typeface="Arial" panose="020B0604020202020204" pitchFamily="34" charset="0"/>
              </a:rPr>
              <a:t>Cancel</a:t>
            </a:r>
            <a:r>
              <a:rPr lang="en-US" dirty="0">
                <a:latin typeface="Arial" panose="020B0604020202020204" pitchFamily="34" charset="0"/>
                <a:cs typeface="Arial" panose="020B0604020202020204" pitchFamily="34" charset="0"/>
              </a:rPr>
              <a:t>, as TIDE may have already started processing some of the records.</a:t>
            </a:r>
          </a:p>
          <a:p>
            <a:endParaRPr lang="en-US" dirty="0">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view a PDF file listing the validation results for the upload file, click </a:t>
            </a:r>
            <a:r>
              <a:rPr lang="en-US" b="1" baseline="0" dirty="0">
                <a:solidFill>
                  <a:schemeClr val="tx1"/>
                </a:solidFill>
                <a:latin typeface="Arial" panose="020B0604020202020204" pitchFamily="34" charset="0"/>
                <a:cs typeface="Arial" panose="020B0604020202020204" pitchFamily="34" charset="0"/>
              </a:rPr>
              <a:t>Download Validation Report </a:t>
            </a:r>
            <a:r>
              <a:rPr lang="en-US" baseline="0" dirty="0">
                <a:solidFill>
                  <a:schemeClr val="tx1"/>
                </a:solidFill>
                <a:latin typeface="Arial" panose="020B0604020202020204" pitchFamily="34" charset="0"/>
                <a:cs typeface="Arial" panose="020B0604020202020204" pitchFamily="34" charset="0"/>
              </a:rPr>
              <a:t>in the upper-right corner.</a:t>
            </a:r>
          </a:p>
          <a:p>
            <a:endParaRPr lang="en-US" dirty="0">
              <a:latin typeface="Arial" panose="020B0604020202020204" pitchFamily="34" charset="0"/>
              <a:cs typeface="Arial" panose="020B0604020202020204" pitchFamily="34" charset="0"/>
            </a:endParaRPr>
          </a:p>
          <a:p>
            <a:pPr defTabSz="950737">
              <a:defRPr/>
            </a:pPr>
            <a:r>
              <a:rPr lang="en-US" baseline="0" dirty="0">
                <a:solidFill>
                  <a:schemeClr val="tx1"/>
                </a:solidFill>
                <a:latin typeface="Arial" panose="020B0604020202020204" pitchFamily="34" charset="0"/>
                <a:cs typeface="Arial" panose="020B0604020202020204" pitchFamily="34" charset="0"/>
              </a:rPr>
              <a:t>When the upload is complete, a confirmation page will appear with a message that summarizes how many records were uploaded and how many were excluded.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1260035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View/Edit/Export Users </a:t>
            </a:r>
            <a:r>
              <a:rPr lang="en-US" dirty="0">
                <a:latin typeface="Arial" panose="020B0604020202020204" pitchFamily="34" charset="0"/>
                <a:cs typeface="Arial" panose="020B0604020202020204" pitchFamily="34" charset="0"/>
              </a:rPr>
              <a:t>page includes a form for setting selection criteria to retrieve users. In this example, the required criteria are the user’s role, state, complex area, complex and school. Other criteria are optional, such as the first or last name and email address. 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to continue. T</a:t>
            </a:r>
            <a:r>
              <a:rPr lang="en-US" altLang="en-US" b="0" baseline="0" dirty="0">
                <a:solidFill>
                  <a:schemeClr val="tx1"/>
                </a:solidFill>
                <a:latin typeface="Arial" panose="020B0604020202020204" pitchFamily="34" charset="0"/>
                <a:cs typeface="Arial" panose="020B0604020202020204" pitchFamily="34" charset="0"/>
              </a:rPr>
              <a:t>he search panel will automatically collapse, and your search </a:t>
            </a:r>
            <a:r>
              <a:rPr lang="en-US" altLang="en-US" baseline="0" dirty="0">
                <a:solidFill>
                  <a:schemeClr val="tx1"/>
                </a:solidFill>
                <a:latin typeface="Arial" panose="020B0604020202020204" pitchFamily="34" charset="0"/>
                <a:cs typeface="Arial" panose="020B0604020202020204" pitchFamily="34" charset="0"/>
              </a:rPr>
              <a:t>results will appear below.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1260035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After clicking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TIDE will display all the users satisfying the search criteria. </a:t>
            </a:r>
            <a:r>
              <a:rPr lang="en-US" altLang="en-US" dirty="0">
                <a:latin typeface="Arial" panose="020B0604020202020204" pitchFamily="34" charset="0"/>
                <a:cs typeface="Arial" panose="020B0604020202020204" pitchFamily="34" charset="0"/>
              </a:rPr>
              <a:t>If your user role permits, you can edit a user’s information by clicking the green pencil icon. Another page will appear for you to edit and save information. </a:t>
            </a:r>
          </a:p>
          <a:p>
            <a:endParaRPr lang="en-US" altLang="en-US" dirty="0">
              <a:latin typeface="Arial" panose="020B0604020202020204" pitchFamily="34" charset="0"/>
              <a:cs typeface="Arial" panose="020B0604020202020204" pitchFamily="34" charset="0"/>
            </a:endParaRPr>
          </a:p>
          <a:p>
            <a:pPr defTabSz="947044">
              <a:defRPr/>
            </a:pPr>
            <a:r>
              <a:rPr lang="en-US" altLang="en-US" dirty="0">
                <a:latin typeface="Arial" panose="020B0604020202020204" pitchFamily="34" charset="0"/>
                <a:cs typeface="Arial" panose="020B0604020202020204" pitchFamily="34" charset="0"/>
              </a:rPr>
              <a:t>To export user information, mark the checkboxes next to the users you wish to export and click the green export button above the search results. A pop-up window will appear with the option to export to the Inbox in either Excel or CSV format.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To delete users from TIDE, mark the checkboxes next to the users you wish to delete and click the orange trash can button above the search results.</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To make the search form reappear and search for additional users, click the plus sign in the </a:t>
            </a:r>
            <a:r>
              <a:rPr lang="en-US" altLang="en-US" b="1" dirty="0">
                <a:latin typeface="Arial" panose="020B0604020202020204" pitchFamily="34" charset="0"/>
                <a:cs typeface="Arial" panose="020B0604020202020204" pitchFamily="34" charset="0"/>
              </a:rPr>
              <a:t>View/Edit/Export user </a:t>
            </a:r>
            <a:r>
              <a:rPr lang="en-US" altLang="en-US" dirty="0">
                <a:latin typeface="Arial" panose="020B0604020202020204" pitchFamily="34" charset="0"/>
                <a:cs typeface="Arial" panose="020B0604020202020204" pitchFamily="34" charset="0"/>
              </a:rPr>
              <a:t>panel, which appears as a blue bar.</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For more-detailed information on managing users, see your </a:t>
            </a:r>
            <a:r>
              <a:rPr lang="en-US" altLang="en-US" i="1" dirty="0">
                <a:latin typeface="Arial" panose="020B0604020202020204" pitchFamily="34" charset="0"/>
                <a:cs typeface="Arial" panose="020B0604020202020204" pitchFamily="34" charset="0"/>
              </a:rPr>
              <a:t>TIDE User Guide</a:t>
            </a:r>
            <a:r>
              <a:rPr lang="en-US" altLang="en-US" dirty="0">
                <a:latin typeface="Arial" panose="020B0604020202020204" pitchFamily="34" charset="0"/>
                <a:cs typeface="Arial" panose="020B0604020202020204" pitchFamily="34" charset="0"/>
              </a:rPr>
              <a:t>.</a:t>
            </a:r>
            <a:endParaRPr lang="en-US" alt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1260035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TIDE manages student information and keeps track of which assessments students are eligible to take.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Students </a:t>
            </a:r>
            <a:r>
              <a:rPr lang="en-US" baseline="0" dirty="0">
                <a:solidFill>
                  <a:schemeClr val="tx1"/>
                </a:solidFill>
                <a:latin typeface="Arial" panose="020B0604020202020204" pitchFamily="34" charset="0"/>
                <a:cs typeface="Arial" panose="020B0604020202020204" pitchFamily="34" charset="0"/>
              </a:rPr>
              <a:t>task menu allows you to view, edit, or export students; upload students from an external file; and generate frequency distribution reports.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3723682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View/Edit Students</a:t>
            </a:r>
            <a:r>
              <a:rPr lang="en-US" dirty="0">
                <a:latin typeface="Arial" panose="020B0604020202020204" pitchFamily="34" charset="0"/>
                <a:cs typeface="Arial" panose="020B0604020202020204" pitchFamily="34" charset="0"/>
              </a:rPr>
              <a:t> page includes a form for setting selection criteria to retrieve students. Required criteria, such as the complex area, complex and school in this example, are marked with asterisks. Other criteria are optional, such as the State Student Identification Numbers (</a:t>
            </a:r>
            <a:r>
              <a:rPr lang="en-US" dirty="0" err="1">
                <a:latin typeface="Arial" panose="020B0604020202020204" pitchFamily="34" charset="0"/>
                <a:cs typeface="Arial" panose="020B0604020202020204" pitchFamily="34" charset="0"/>
              </a:rPr>
              <a:t>SSID</a:t>
            </a:r>
            <a:r>
              <a:rPr lang="en-US" dirty="0">
                <a:latin typeface="Arial" panose="020B0604020202020204" pitchFamily="34" charset="0"/>
                <a:cs typeface="Arial" panose="020B0604020202020204" pitchFamily="34" charset="0"/>
              </a:rPr>
              <a:t>) and the student’s enrolled grade.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available, 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Additional Search</a:t>
            </a:r>
            <a:r>
              <a:rPr lang="en-US" dirty="0">
                <a:latin typeface="Arial" panose="020B0604020202020204" pitchFamily="34" charset="0"/>
                <a:cs typeface="Arial" panose="020B0604020202020204" pitchFamily="34" charset="0"/>
              </a:rPr>
              <a:t> panel.</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defTabSz="950737">
              <a:defRPr/>
            </a:pPr>
            <a:r>
              <a:rPr lang="en-US" dirty="0">
                <a:latin typeface="Arial" panose="020B0604020202020204" pitchFamily="34" charset="0"/>
                <a:cs typeface="Arial" panose="020B0604020202020204" pitchFamily="34" charset="0"/>
              </a:rPr>
              <a:t>The students you can retrieve on this page are limited by your role’s scope. For example, if you are a complex-level user, you can retrieve only students enrolled within your complex. If you are a school-level user, you can only retrieve students enrolled within your school.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to continue. T</a:t>
            </a:r>
            <a:r>
              <a:rPr lang="en-US" altLang="en-US" b="0" baseline="0" dirty="0">
                <a:solidFill>
                  <a:schemeClr val="tx1"/>
                </a:solidFill>
                <a:latin typeface="Arial" panose="020B0604020202020204" pitchFamily="34" charset="0"/>
                <a:cs typeface="Arial" panose="020B0604020202020204" pitchFamily="34" charset="0"/>
              </a:rPr>
              <a:t>he search panel will automatically collapse, and your search </a:t>
            </a:r>
            <a:r>
              <a:rPr lang="en-US" altLang="en-US" baseline="0" dirty="0">
                <a:solidFill>
                  <a:schemeClr val="tx1"/>
                </a:solidFill>
                <a:latin typeface="Arial" panose="020B0604020202020204" pitchFamily="34" charset="0"/>
                <a:cs typeface="Arial" panose="020B0604020202020204" pitchFamily="34" charset="0"/>
              </a:rPr>
              <a:t>results will appear below.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1260035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After you 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you will see a message asking whether you would like to view the results of your search, export the list of students to your Inbox, or modify your search criteria and try again. If you choose to export the results to your Inbox, you will receive an email when the file is ready for you to download.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1544301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you click </a:t>
            </a:r>
            <a:r>
              <a:rPr lang="en-US" b="1" dirty="0">
                <a:latin typeface="Arial" panose="020B0604020202020204" pitchFamily="34" charset="0"/>
                <a:cs typeface="Arial" panose="020B0604020202020204" pitchFamily="34" charset="0"/>
              </a:rPr>
              <a:t>View Results</a:t>
            </a:r>
            <a:r>
              <a:rPr lang="en-US" dirty="0">
                <a:latin typeface="Arial" panose="020B0604020202020204" pitchFamily="34" charset="0"/>
                <a:cs typeface="Arial" panose="020B0604020202020204" pitchFamily="34" charset="0"/>
              </a:rPr>
              <a:t>, TIDE will display all the students satisfying the search criteria. Because not all columns can fit on the screen at once, click the blue arrow on the right side of the screen to scroll right and display more information. To add or delete columns to display, click the drop-down menu at the upper-right corner of the results. </a:t>
            </a:r>
            <a:r>
              <a:rPr lang="en-US" altLang="en-US" dirty="0">
                <a:latin typeface="Arial" panose="020B0604020202020204" pitchFamily="34" charset="0"/>
                <a:cs typeface="Arial" panose="020B0604020202020204" pitchFamily="34" charset="0"/>
              </a:rPr>
              <a:t>You can edit a student’s information, including test settings and accommodations and student test participation data, by clicking the green pencil icon.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Print or export students from TIDE by selecting the desired students and clicking the </a:t>
            </a:r>
            <a:r>
              <a:rPr lang="en-US" altLang="en-US" b="1" dirty="0">
                <a:latin typeface="Arial" panose="020B0604020202020204" pitchFamily="34" charset="0"/>
                <a:cs typeface="Arial" panose="020B0604020202020204" pitchFamily="34" charset="0"/>
              </a:rPr>
              <a:t>Print</a:t>
            </a:r>
            <a:r>
              <a:rPr lang="en-US" altLang="en-US" dirty="0">
                <a:latin typeface="Arial" panose="020B0604020202020204" pitchFamily="34" charset="0"/>
                <a:cs typeface="Arial" panose="020B0604020202020204" pitchFamily="34" charset="0"/>
              </a:rPr>
              <a:t> or </a:t>
            </a:r>
            <a:r>
              <a:rPr lang="en-US" altLang="en-US" b="1" dirty="0">
                <a:latin typeface="Arial" panose="020B0604020202020204" pitchFamily="34" charset="0"/>
                <a:cs typeface="Arial" panose="020B0604020202020204" pitchFamily="34" charset="0"/>
              </a:rPr>
              <a:t>Export </a:t>
            </a:r>
            <a:r>
              <a:rPr lang="en-US" altLang="en-US" dirty="0">
                <a:latin typeface="Arial" panose="020B0604020202020204" pitchFamily="34" charset="0"/>
                <a:cs typeface="Arial" panose="020B0604020202020204" pitchFamily="34" charset="0"/>
              </a:rPr>
              <a:t>button above the search results. </a:t>
            </a:r>
          </a:p>
          <a:p>
            <a:endParaRPr lang="en-US" altLang="en-US" dirty="0">
              <a:latin typeface="Arial" panose="020B0604020202020204" pitchFamily="34" charset="0"/>
              <a:cs typeface="Arial" panose="020B0604020202020204" pitchFamily="34" charset="0"/>
            </a:endParaRPr>
          </a:p>
          <a:p>
            <a:pPr defTabSz="950737">
              <a:defRPr/>
            </a:pPr>
            <a:r>
              <a:rPr lang="en-US" altLang="en-US" dirty="0">
                <a:latin typeface="Arial" panose="020B0604020202020204" pitchFamily="34" charset="0"/>
                <a:cs typeface="Arial" panose="020B0604020202020204" pitchFamily="34" charset="0"/>
              </a:rPr>
              <a:t>To export the results, mark the checkboxes next to the results you wish to export and click the green export button above the search results. A pop-up window will appear with the option to export to the Inbox in either Excel or CSV format. </a:t>
            </a:r>
          </a:p>
          <a:p>
            <a:pPr defTabSz="950737">
              <a:defRPr/>
            </a:pPr>
            <a:endParaRPr lang="en-US" altLang="en-US" dirty="0">
              <a:latin typeface="Arial" panose="020B0604020202020204" pitchFamily="34" charset="0"/>
              <a:cs typeface="Arial" panose="020B0604020202020204" pitchFamily="34" charset="0"/>
            </a:endParaRPr>
          </a:p>
          <a:p>
            <a:pPr defTabSz="950737">
              <a:defRPr/>
            </a:pPr>
            <a:r>
              <a:rPr lang="en-US" altLang="en-US" dirty="0">
                <a:latin typeface="Arial" panose="020B0604020202020204" pitchFamily="34" charset="0"/>
                <a:cs typeface="Arial" panose="020B0604020202020204" pitchFamily="34" charset="0"/>
              </a:rPr>
              <a:t>To make the search form reappear and search for additional students, click the plus sign in the </a:t>
            </a:r>
            <a:r>
              <a:rPr lang="en-US" altLang="en-US" b="1" dirty="0">
                <a:latin typeface="Arial" panose="020B0604020202020204" pitchFamily="34" charset="0"/>
                <a:cs typeface="Arial" panose="020B0604020202020204" pitchFamily="34" charset="0"/>
              </a:rPr>
              <a:t>Search Students </a:t>
            </a:r>
            <a:r>
              <a:rPr lang="en-US" altLang="en-US" dirty="0">
                <a:latin typeface="Arial" panose="020B0604020202020204" pitchFamily="34" charset="0"/>
                <a:cs typeface="Arial" panose="020B0604020202020204" pitchFamily="34" charset="0"/>
              </a:rPr>
              <a:t>panel, which appears as a blue bar. For more-detailed information on managing students, see your </a:t>
            </a:r>
            <a:r>
              <a:rPr lang="en-US" altLang="en-US" i="1" dirty="0">
                <a:latin typeface="Arial" panose="020B0604020202020204" pitchFamily="34" charset="0"/>
                <a:cs typeface="Arial" panose="020B0604020202020204" pitchFamily="34" charset="0"/>
              </a:rPr>
              <a:t>TIDE User Guide</a:t>
            </a:r>
            <a:r>
              <a:rPr lang="en-US" altLang="en-US" dirty="0">
                <a:latin typeface="Arial" panose="020B0604020202020204" pitchFamily="34" charset="0"/>
                <a:cs typeface="Arial" panose="020B0604020202020204" pitchFamily="34" charset="0"/>
              </a:rPr>
              <a:t>.</a:t>
            </a:r>
            <a:endParaRPr lang="en-US" alt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2406153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edit test settings and tools in TIDE is to use the </a:t>
            </a:r>
            <a:r>
              <a:rPr lang="en-US" b="1" baseline="0" dirty="0">
                <a:solidFill>
                  <a:schemeClr val="tx1"/>
                </a:solidFill>
                <a:latin typeface="Arial" panose="020B0604020202020204" pitchFamily="34" charset="0"/>
                <a:cs typeface="Arial" panose="020B0604020202020204" pitchFamily="34" charset="0"/>
              </a:rPr>
              <a:t>Upload Test Settings and Tools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 This task is performed by following the same steps you would use to upload new users.</a:t>
            </a:r>
          </a:p>
          <a:p>
            <a:endParaRPr lang="en-US" baseline="0" dirty="0">
              <a:solidFill>
                <a:schemeClr val="tx1"/>
              </a:solidFill>
              <a:latin typeface="Arial" panose="020B0604020202020204" pitchFamily="34" charset="0"/>
              <a:cs typeface="Arial" panose="020B0604020202020204" pitchFamily="34" charset="0"/>
            </a:endParaRPr>
          </a:p>
          <a:p>
            <a:pPr defTabSz="950737">
              <a:defRPr/>
            </a:pPr>
            <a:r>
              <a:rPr lang="en-US" baseline="0" dirty="0">
                <a:solidFill>
                  <a:schemeClr val="tx1"/>
                </a:solidFill>
                <a:latin typeface="Arial" panose="020B0604020202020204" pitchFamily="34" charset="0"/>
                <a:cs typeface="Arial" panose="020B0604020202020204" pitchFamily="34" charset="0"/>
              </a:rPr>
              <a:t>The easiest way to compose an upload file is to download an available template by clicking </a:t>
            </a:r>
            <a:r>
              <a:rPr lang="en-US" b="1" baseline="0" dirty="0">
                <a:solidFill>
                  <a:schemeClr val="tx1"/>
                </a:solidFill>
                <a:latin typeface="Arial" panose="020B0604020202020204" pitchFamily="34" charset="0"/>
                <a:cs typeface="Arial" panose="020B0604020202020204" pitchFamily="34" charset="0"/>
              </a:rPr>
              <a:t>Download Templates</a:t>
            </a:r>
            <a:r>
              <a:rPr lang="en-US" baseline="0" dirty="0">
                <a:solidFill>
                  <a:schemeClr val="tx1"/>
                </a:solidFill>
                <a:latin typeface="Arial" panose="020B0604020202020204" pitchFamily="34" charset="0"/>
                <a:cs typeface="Arial" panose="020B0604020202020204" pitchFamily="34" charset="0"/>
              </a:rPr>
              <a:t>. You may also access files that you have previously uploaded by clicking the blue plus sign to expand the </a:t>
            </a:r>
            <a:r>
              <a:rPr lang="en-US" b="1" baseline="0" dirty="0">
                <a:solidFill>
                  <a:schemeClr val="tx1"/>
                </a:solidFill>
                <a:latin typeface="Arial" panose="020B0604020202020204" pitchFamily="34" charset="0"/>
                <a:cs typeface="Arial" panose="020B0604020202020204" pitchFamily="34" charset="0"/>
              </a:rPr>
              <a:t>Upload History</a:t>
            </a:r>
            <a:r>
              <a:rPr lang="en-US" b="0" baseline="0" dirty="0">
                <a:solidFill>
                  <a:schemeClr val="tx1"/>
                </a:solidFill>
                <a:latin typeface="Arial" panose="020B0604020202020204" pitchFamily="34" charset="0"/>
                <a:cs typeface="Arial" panose="020B0604020202020204" pitchFamily="34" charset="0"/>
              </a:rPr>
              <a:t> panel</a:t>
            </a:r>
            <a:r>
              <a:rPr lang="en-US" baseline="0" dirty="0">
                <a:solidFill>
                  <a:schemeClr val="tx1"/>
                </a:solidFill>
                <a:latin typeface="Arial" panose="020B0604020202020204" pitchFamily="34" charset="0"/>
                <a:cs typeface="Arial" panose="020B0604020202020204" pitchFamily="34" charset="0"/>
              </a:rPr>
              <a:t>. Open the template, enter information for the student settings you wish to add using Excel or another program, and save the file in Excel or CSV format. Detailed instructions for composing an upload file can be found in the </a:t>
            </a:r>
            <a:r>
              <a:rPr lang="en-US" i="1" baseline="0" dirty="0">
                <a:solidFill>
                  <a:schemeClr val="tx1"/>
                </a:solidFill>
                <a:latin typeface="Arial" panose="020B0604020202020204" pitchFamily="34" charset="0"/>
                <a:cs typeface="Arial" panose="020B0604020202020204" pitchFamily="34" charset="0"/>
              </a:rPr>
              <a:t>TIDE User Guide</a:t>
            </a:r>
            <a:r>
              <a:rPr lang="en-US" baseline="0" dirty="0">
                <a:solidFill>
                  <a:schemeClr val="tx1"/>
                </a:solidFill>
                <a:latin typeface="Arial" panose="020B0604020202020204" pitchFamily="34" charset="0"/>
                <a:cs typeface="Arial" panose="020B0604020202020204" pitchFamily="34" charset="0"/>
              </a:rPr>
              <a:t>.</a:t>
            </a:r>
          </a:p>
          <a:p>
            <a:endParaRPr lang="en-US" baseline="0" dirty="0">
              <a:solidFill>
                <a:schemeClr val="tx1"/>
              </a:solidFill>
              <a:latin typeface="Arial" panose="020B0604020202020204" pitchFamily="34" charset="0"/>
              <a:cs typeface="Arial" panose="020B0604020202020204" pitchFamily="34" charset="0"/>
            </a:endParaRPr>
          </a:p>
          <a:p>
            <a:pPr defTabSz="950737">
              <a:defRPr/>
            </a:pPr>
            <a:r>
              <a:rPr lang="en-US" baseline="0" dirty="0">
                <a:solidFill>
                  <a:schemeClr val="tx1"/>
                </a:solidFill>
                <a:latin typeface="Arial" panose="020B0604020202020204" pitchFamily="34" charset="0"/>
                <a:cs typeface="Arial" panose="020B0604020202020204" pitchFamily="34" charset="0"/>
              </a:rPr>
              <a:t>Once you return to TIDE, click </a:t>
            </a:r>
            <a:r>
              <a:rPr lang="en-US" b="1" baseline="0" dirty="0">
                <a:solidFill>
                  <a:schemeClr val="tx1"/>
                </a:solidFill>
                <a:latin typeface="Arial" panose="020B0604020202020204" pitchFamily="34" charset="0"/>
                <a:cs typeface="Arial" panose="020B0604020202020204" pitchFamily="34" charset="0"/>
              </a:rPr>
              <a:t>Browse</a:t>
            </a:r>
            <a:r>
              <a:rPr lang="en-US" baseline="0" dirty="0">
                <a:solidFill>
                  <a:schemeClr val="tx1"/>
                </a:solidFill>
                <a:latin typeface="Arial" panose="020B0604020202020204" pitchFamily="34" charset="0"/>
                <a:cs typeface="Arial" panose="020B0604020202020204" pitchFamily="34" charset="0"/>
              </a:rPr>
              <a:t>, and select the file you just saved.</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Click </a:t>
            </a:r>
            <a:r>
              <a:rPr lang="en-US" b="1" baseline="0" dirty="0">
                <a:solidFill>
                  <a:schemeClr val="tx1"/>
                </a:solidFill>
                <a:latin typeface="Arial" panose="020B0604020202020204" pitchFamily="34" charset="0"/>
                <a:cs typeface="Arial" panose="020B0604020202020204" pitchFamily="34" charset="0"/>
              </a:rPr>
              <a:t>Next </a:t>
            </a:r>
            <a:r>
              <a:rPr lang="en-US" baseline="0" dirty="0">
                <a:solidFill>
                  <a:schemeClr val="tx1"/>
                </a:solidFill>
                <a:latin typeface="Arial" panose="020B0604020202020204" pitchFamily="34" charset="0"/>
                <a:cs typeface="Arial" panose="020B0604020202020204" pitchFamily="34" charset="0"/>
              </a:rPr>
              <a:t>to upload the file. A file preview page will appear, allowing you to verify that you uploaded the correct file. If the preview is correct, click </a:t>
            </a:r>
            <a:r>
              <a:rPr lang="en-US" b="1" baseline="0" dirty="0">
                <a:solidFill>
                  <a:schemeClr val="tx1"/>
                </a:solidFill>
                <a:latin typeface="Arial" panose="020B0604020202020204" pitchFamily="34" charset="0"/>
                <a:cs typeface="Arial" panose="020B0604020202020204" pitchFamily="34" charset="0"/>
              </a:rPr>
              <a:t>Next </a:t>
            </a:r>
            <a:r>
              <a:rPr lang="en-US" baseline="0" dirty="0">
                <a:solidFill>
                  <a:schemeClr val="tx1"/>
                </a:solidFill>
                <a:latin typeface="Arial" panose="020B0604020202020204" pitchFamily="34" charset="0"/>
                <a:cs typeface="Arial" panose="020B0604020202020204" pitchFamily="34" charset="0"/>
              </a:rPr>
              <a:t>to continue.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3363019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you are first added to TIDE, you will receive an account activation email containing a temporary link to reset your password.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email contains two important links:</a:t>
            </a:r>
          </a:p>
          <a:p>
            <a:pPr marL="181229" indent="-181229">
              <a:buFont typeface="Arial" panose="020B0604020202020204" pitchFamily="34" charset="0"/>
              <a:buChar char="•"/>
            </a:pPr>
            <a:r>
              <a:rPr lang="en-US" dirty="0">
                <a:latin typeface="Arial" panose="020B0604020202020204" pitchFamily="34" charset="0"/>
                <a:cs typeface="Arial" panose="020B0604020202020204" pitchFamily="34" charset="0"/>
              </a:rPr>
              <a:t>An activation link </a:t>
            </a:r>
          </a:p>
          <a:p>
            <a:pPr marL="181229" indent="-181229">
              <a:buFont typeface="Arial" panose="020B0604020202020204" pitchFamily="34" charset="0"/>
              <a:buChar char="•"/>
            </a:pPr>
            <a:r>
              <a:rPr lang="en-US" dirty="0">
                <a:latin typeface="Arial" panose="020B0604020202020204" pitchFamily="34" charset="0"/>
                <a:cs typeface="Arial" panose="020B0604020202020204" pitchFamily="34" charset="0"/>
              </a:rPr>
              <a:t>A second link to request a new activation email</a:t>
            </a:r>
          </a:p>
          <a:p>
            <a:endParaRPr lang="en-US" i="1" dirty="0">
              <a:latin typeface="Arial" panose="020B0604020202020204" pitchFamily="34" charset="0"/>
              <a:cs typeface="Arial" panose="020B0604020202020204" pitchFamily="34" charset="0"/>
            </a:endParaRPr>
          </a:p>
          <a:p>
            <a:r>
              <a:rPr lang="en-US" i="0" dirty="0">
                <a:latin typeface="Arial" panose="020B0604020202020204" pitchFamily="34" charset="0"/>
                <a:cs typeface="Arial" panose="020B0604020202020204" pitchFamily="34" charset="0"/>
              </a:rPr>
              <a:t>The activation link is valid only for 15 minutes. After that time, the link will expire, and you will need to click the second link to request a new activation email. </a:t>
            </a:r>
          </a:p>
          <a:p>
            <a:pPr marL="181229" indent="-181229">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you click the activation link, the </a:t>
            </a:r>
            <a:r>
              <a:rPr lang="en-US" b="1" i="1" dirty="0">
                <a:latin typeface="Arial" panose="020B0604020202020204" pitchFamily="34" charset="0"/>
                <a:cs typeface="Arial" panose="020B0604020202020204" pitchFamily="34" charset="0"/>
              </a:rPr>
              <a:t>Reset Your Password </a:t>
            </a:r>
            <a:r>
              <a:rPr lang="en-US" dirty="0">
                <a:latin typeface="Arial" panose="020B0604020202020204" pitchFamily="34" charset="0"/>
                <a:cs typeface="Arial" panose="020B0604020202020204" pitchFamily="34" charset="0"/>
              </a:rPr>
              <a:t>page will appear. Create the password you will use to access TIDE. If the password you enter is not processing, please ensure that you have met all system password requirements. </a:t>
            </a:r>
          </a:p>
          <a:p>
            <a:endParaRPr lang="en-US" dirty="0">
              <a:latin typeface="Arial" panose="020B0604020202020204" pitchFamily="34" charset="0"/>
              <a:cs typeface="Arial" panose="020B0604020202020204" pitchFamily="34" charset="0"/>
            </a:endParaRPr>
          </a:p>
          <a:p>
            <a:pPr defTabSz="947044" eaLnBrk="1" fontAlgn="auto" hangingPunct="1">
              <a:spcBef>
                <a:spcPts val="0"/>
              </a:spcBef>
              <a:spcAft>
                <a:spcPts val="0"/>
              </a:spcAft>
              <a:defRPr/>
            </a:pPr>
            <a:r>
              <a:rPr lang="en-US" dirty="0">
                <a:latin typeface="Arial" panose="020B0604020202020204" pitchFamily="34" charset="0"/>
                <a:cs typeface="Arial" panose="020B0604020202020204" pitchFamily="34" charset="0"/>
              </a:rPr>
              <a:t>Your TIDE password must contain at least 8 characters, 1 uppercase letter, 1 lowercase letter, 1 special character, and 1 number.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 do not reset your password, you will not be able to access the system.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your password meets all requirements, click </a:t>
            </a:r>
            <a:r>
              <a:rPr lang="en-US" b="1" dirty="0">
                <a:latin typeface="Arial" panose="020B0604020202020204" pitchFamily="34" charset="0"/>
                <a:cs typeface="Arial" panose="020B0604020202020204" pitchFamily="34" charset="0"/>
              </a:rPr>
              <a:t>Submit</a:t>
            </a:r>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pPr defTabSz="947044" eaLnBrk="1" fontAlgn="auto" hangingPunct="1">
              <a:spcBef>
                <a:spcPts val="0"/>
              </a:spcBef>
              <a:spcAft>
                <a:spcPts val="0"/>
              </a:spcAft>
              <a:defRPr/>
            </a:pPr>
            <a:fld id="{10FBD5D1-EC6A-49BA-A260-9EA64558D1CE}" type="slidenum">
              <a:rPr lang="en-US">
                <a:solidFill>
                  <a:prstClr val="black"/>
                </a:solidFill>
                <a:latin typeface="Calibri" panose="020F0502020204030204"/>
                <a:ea typeface="+mn-ea"/>
              </a:rPr>
              <a:pPr defTabSz="947044" eaLnBrk="1" fontAlgn="auto" hangingPunct="1">
                <a:spcBef>
                  <a:spcPts val="0"/>
                </a:spcBef>
                <a:spcAft>
                  <a:spcPts val="0"/>
                </a:spcAft>
                <a:defRPr/>
              </a:pPr>
              <a:t>3</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798111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TIDE will validate the file and display any errors or warnings according to the legend on the page. Because not all columns can fit on the screen at once, click the blue arrow on the right side of the screen to scroll right and display more information. </a:t>
            </a:r>
            <a:r>
              <a:rPr lang="en-US" baseline="0" dirty="0">
                <a:solidFill>
                  <a:schemeClr val="tx1"/>
                </a:solidFill>
                <a:latin typeface="Arial" panose="020B0604020202020204" pitchFamily="34" charset="0"/>
                <a:cs typeface="Arial" panose="020B0604020202020204" pitchFamily="34" charset="0"/>
              </a:rPr>
              <a:t>Click the orange error icons and blue warning icons in the validation results to view the reason that a field is invalid. </a:t>
            </a:r>
            <a:r>
              <a:rPr lang="en-US" dirty="0">
                <a:latin typeface="Arial" panose="020B0604020202020204" pitchFamily="34" charset="0"/>
                <a:cs typeface="Arial" panose="020B0604020202020204" pitchFamily="34" charset="0"/>
              </a:rPr>
              <a:t>If a</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record contains an error, that record will not be included in the upload. If a record contains a warning, that record will be uploaded, but the field with the warning will be invalid.</a:t>
            </a:r>
          </a:p>
          <a:p>
            <a:endParaRPr lang="en-US" dirty="0">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complete the upload, click </a:t>
            </a:r>
            <a:r>
              <a:rPr lang="en-US" b="1" baseline="0" dirty="0">
                <a:solidFill>
                  <a:schemeClr val="tx1"/>
                </a:solidFill>
                <a:latin typeface="Arial" panose="020B0604020202020204" pitchFamily="34" charset="0"/>
                <a:cs typeface="Arial" panose="020B0604020202020204" pitchFamily="34" charset="0"/>
              </a:rPr>
              <a:t>Continue with Upload</a:t>
            </a:r>
            <a:r>
              <a:rPr lang="en-US" baseline="0" dirty="0">
                <a:solidFill>
                  <a:schemeClr val="tx1"/>
                </a:solidFill>
                <a:latin typeface="Arial" panose="020B0604020202020204" pitchFamily="34" charset="0"/>
                <a:cs typeface="Arial" panose="020B0604020202020204" pitchFamily="34" charset="0"/>
              </a:rPr>
              <a:t>. </a:t>
            </a:r>
          </a:p>
          <a:p>
            <a:r>
              <a:rPr lang="en-US" baseline="0" dirty="0">
                <a:solidFill>
                  <a:schemeClr val="tx1"/>
                </a:solidFill>
                <a:latin typeface="Arial" panose="020B0604020202020204" pitchFamily="34" charset="0"/>
                <a:cs typeface="Arial" panose="020B0604020202020204" pitchFamily="34" charset="0"/>
              </a:rPr>
              <a:t>To upload a different file, click </a:t>
            </a:r>
            <a:r>
              <a:rPr lang="en-US" b="1" baseline="0" dirty="0">
                <a:solidFill>
                  <a:schemeClr val="tx1"/>
                </a:solidFill>
                <a:latin typeface="Arial" panose="020B0604020202020204" pitchFamily="34" charset="0"/>
                <a:cs typeface="Arial" panose="020B0604020202020204" pitchFamily="34" charset="0"/>
              </a:rPr>
              <a:t>Upload Revised File</a:t>
            </a:r>
            <a:r>
              <a:rPr lang="en-US" baseline="0" dirty="0">
                <a:solidFill>
                  <a:schemeClr val="tx1"/>
                </a:solidFill>
                <a:latin typeface="Arial" panose="020B0604020202020204" pitchFamily="34" charset="0"/>
                <a:cs typeface="Arial" panose="020B0604020202020204" pitchFamily="34" charset="0"/>
              </a:rPr>
              <a:t>.</a:t>
            </a:r>
          </a:p>
          <a:p>
            <a:pPr defTabSz="950737">
              <a:defRPr/>
            </a:pPr>
            <a:r>
              <a:rPr lang="en-US" baseline="0" dirty="0">
                <a:solidFill>
                  <a:schemeClr val="tx1"/>
                </a:solidFill>
                <a:latin typeface="Arial" panose="020B0604020202020204" pitchFamily="34" charset="0"/>
                <a:cs typeface="Arial" panose="020B0604020202020204" pitchFamily="34" charset="0"/>
              </a:rPr>
              <a:t>To cancel the upload, click </a:t>
            </a:r>
            <a:r>
              <a:rPr lang="en-US" b="1" baseline="0" dirty="0">
                <a:solidFill>
                  <a:schemeClr val="tx1"/>
                </a:solidFill>
                <a:latin typeface="Arial" panose="020B0604020202020204" pitchFamily="34" charset="0"/>
                <a:cs typeface="Arial" panose="020B0604020202020204" pitchFamily="34" charset="0"/>
              </a:rPr>
              <a:t>Cancel</a:t>
            </a:r>
            <a:r>
              <a:rPr lang="en-US" baseline="0" dirty="0">
                <a:solidFill>
                  <a:schemeClr val="tx1"/>
                </a:solidFill>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your file contains a large number of records, TIDE will process it offline and send you a confirmation email when complete. While TIDE is validating the file, do not press </a:t>
            </a:r>
            <a:r>
              <a:rPr lang="en-US" b="1" dirty="0">
                <a:latin typeface="Arial" panose="020B0604020202020204" pitchFamily="34" charset="0"/>
                <a:cs typeface="Arial" panose="020B0604020202020204" pitchFamily="34" charset="0"/>
              </a:rPr>
              <a:t>Cancel</a:t>
            </a:r>
            <a:r>
              <a:rPr lang="en-US" dirty="0">
                <a:latin typeface="Arial" panose="020B0604020202020204" pitchFamily="34" charset="0"/>
                <a:cs typeface="Arial" panose="020B0604020202020204" pitchFamily="34" charset="0"/>
              </a:rPr>
              <a:t>, as TIDE may have already started processing some of the records.</a:t>
            </a:r>
          </a:p>
          <a:p>
            <a:endParaRPr lang="en-US" dirty="0">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view a PDF file listing the validation results for the upload file, click </a:t>
            </a:r>
            <a:r>
              <a:rPr lang="en-US" b="1" baseline="0" dirty="0">
                <a:solidFill>
                  <a:schemeClr val="tx1"/>
                </a:solidFill>
                <a:latin typeface="Arial" panose="020B0604020202020204" pitchFamily="34" charset="0"/>
                <a:cs typeface="Arial" panose="020B0604020202020204" pitchFamily="34" charset="0"/>
              </a:rPr>
              <a:t>Download Validation Report </a:t>
            </a:r>
            <a:r>
              <a:rPr lang="en-US" baseline="0" dirty="0">
                <a:solidFill>
                  <a:schemeClr val="tx1"/>
                </a:solidFill>
                <a:latin typeface="Arial" panose="020B0604020202020204" pitchFamily="34" charset="0"/>
                <a:cs typeface="Arial" panose="020B0604020202020204" pitchFamily="34" charset="0"/>
              </a:rPr>
              <a:t>in the upper-right corner.</a:t>
            </a:r>
          </a:p>
          <a:p>
            <a:endParaRPr lang="en-US" dirty="0">
              <a:latin typeface="Arial" panose="020B0604020202020204" pitchFamily="34" charset="0"/>
              <a:cs typeface="Arial" panose="020B0604020202020204" pitchFamily="34" charset="0"/>
            </a:endParaRPr>
          </a:p>
          <a:p>
            <a:pPr defTabSz="950737">
              <a:defRPr/>
            </a:pPr>
            <a:r>
              <a:rPr lang="en-US" baseline="0" dirty="0">
                <a:solidFill>
                  <a:schemeClr val="tx1"/>
                </a:solidFill>
                <a:latin typeface="Arial" panose="020B0604020202020204" pitchFamily="34" charset="0"/>
                <a:cs typeface="Arial" panose="020B0604020202020204" pitchFamily="34" charset="0"/>
              </a:rPr>
              <a:t>When the upload is complete, a confirmation page will appear with a message that summarizes how many records were committed and how many were excluded.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1260035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A frequency distribution report pulls demographic and enrollment information based on the selected criteria.</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generate a report from the </a:t>
            </a:r>
            <a:r>
              <a:rPr lang="en-US" b="1" baseline="0" dirty="0">
                <a:solidFill>
                  <a:schemeClr val="tx1"/>
                </a:solidFill>
                <a:latin typeface="Arial" panose="020B0604020202020204" pitchFamily="34" charset="0"/>
                <a:cs typeface="Arial" panose="020B0604020202020204" pitchFamily="34" charset="0"/>
              </a:rPr>
              <a:t>Frequency Distribution Report </a:t>
            </a:r>
            <a:r>
              <a:rPr lang="en-US" baseline="0" dirty="0">
                <a:solidFill>
                  <a:schemeClr val="tx1"/>
                </a:solidFill>
                <a:latin typeface="Arial" panose="020B0604020202020204" pitchFamily="34" charset="0"/>
                <a:cs typeface="Arial" panose="020B0604020202020204" pitchFamily="34" charset="0"/>
              </a:rPr>
              <a:t>page, select a complex area, complex and school from the drop-down lists. M</a:t>
            </a:r>
            <a:r>
              <a:rPr lang="en-US" dirty="0">
                <a:latin typeface="Arial" panose="020B0604020202020204" pitchFamily="34" charset="0"/>
                <a:cs typeface="Arial" panose="020B0604020202020204" pitchFamily="34" charset="0"/>
              </a:rPr>
              <a:t>ark checkboxes in the </a:t>
            </a:r>
            <a:r>
              <a:rPr lang="en-US" b="1" dirty="0">
                <a:latin typeface="Arial" panose="020B0604020202020204" pitchFamily="34" charset="0"/>
                <a:cs typeface="Arial" panose="020B0604020202020204" pitchFamily="34" charset="0"/>
              </a:rPr>
              <a:t>Select Demographics </a:t>
            </a:r>
            <a:r>
              <a:rPr lang="en-US" dirty="0">
                <a:latin typeface="Arial" panose="020B0604020202020204" pitchFamily="34" charset="0"/>
                <a:cs typeface="Arial" panose="020B0604020202020204" pitchFamily="34" charset="0"/>
              </a:rPr>
              <a:t>panel to filter the report for additional demographics and accommodations, as desired.</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Click </a:t>
            </a:r>
            <a:r>
              <a:rPr lang="en-US" b="1" baseline="0" dirty="0">
                <a:solidFill>
                  <a:schemeClr val="tx1"/>
                </a:solidFill>
                <a:latin typeface="Arial" panose="020B0604020202020204" pitchFamily="34" charset="0"/>
                <a:cs typeface="Arial" panose="020B0604020202020204" pitchFamily="34" charset="0"/>
              </a:rPr>
              <a:t>Generate Report</a:t>
            </a:r>
            <a:r>
              <a:rPr lang="en-US" b="0" baseline="0" dirty="0">
                <a:solidFill>
                  <a:schemeClr val="tx1"/>
                </a:solidFill>
                <a:latin typeface="Arial" panose="020B0604020202020204" pitchFamily="34" charset="0"/>
                <a:cs typeface="Arial" panose="020B0604020202020204" pitchFamily="34" charset="0"/>
              </a:rPr>
              <a:t> to display a </a:t>
            </a:r>
            <a:r>
              <a:rPr lang="en-US" baseline="0" dirty="0">
                <a:solidFill>
                  <a:schemeClr val="tx1"/>
                </a:solidFill>
                <a:latin typeface="Arial" panose="020B0604020202020204" pitchFamily="34" charset="0"/>
                <a:cs typeface="Arial" panose="020B0604020202020204" pitchFamily="34" charset="0"/>
              </a:rPr>
              <a:t>frequency distribution report </a:t>
            </a:r>
            <a:r>
              <a:rPr lang="en-US" b="0" baseline="0" dirty="0">
                <a:solidFill>
                  <a:schemeClr val="tx1"/>
                </a:solidFill>
                <a:latin typeface="Arial" panose="020B0604020202020204" pitchFamily="34" charset="0"/>
                <a:cs typeface="Arial" panose="020B0604020202020204" pitchFamily="34" charset="0"/>
              </a:rPr>
              <a:t>using the selected criteria.</a:t>
            </a:r>
            <a:endParaRPr lang="en-US"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3363019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TIDE will display the frequency distribution report in grid format. This example shows a report by gender and grade.</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display the report in tabular format, click </a:t>
            </a:r>
            <a:r>
              <a:rPr lang="en-US" b="1" baseline="0" dirty="0">
                <a:solidFill>
                  <a:schemeClr val="tx1"/>
                </a:solidFill>
                <a:latin typeface="Arial" panose="020B0604020202020204" pitchFamily="34" charset="0"/>
                <a:cs typeface="Arial" panose="020B0604020202020204" pitchFamily="34" charset="0"/>
              </a:rPr>
              <a:t>Grid</a:t>
            </a:r>
            <a:r>
              <a:rPr lang="en-US" baseline="0" dirty="0">
                <a:solidFill>
                  <a:schemeClr val="tx1"/>
                </a:solidFill>
                <a:latin typeface="Arial" panose="020B0604020202020204" pitchFamily="34" charset="0"/>
                <a:cs typeface="Arial" panose="020B0604020202020204" pitchFamily="34" charset="0"/>
              </a:rPr>
              <a:t>.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display the report in graphical format, click </a:t>
            </a:r>
            <a:r>
              <a:rPr lang="en-US" b="1" baseline="0" dirty="0">
                <a:solidFill>
                  <a:schemeClr val="tx1"/>
                </a:solidFill>
                <a:latin typeface="Arial" panose="020B0604020202020204" pitchFamily="34" charset="0"/>
                <a:cs typeface="Arial" panose="020B0604020202020204" pitchFamily="34" charset="0"/>
              </a:rPr>
              <a:t>Graph</a:t>
            </a:r>
            <a:r>
              <a:rPr lang="en-US" baseline="0" dirty="0">
                <a:solidFill>
                  <a:schemeClr val="tx1"/>
                </a:solidFill>
                <a:latin typeface="Arial" panose="020B0604020202020204" pitchFamily="34" charset="0"/>
                <a:cs typeface="Arial" panose="020B0604020202020204" pitchFamily="34" charset="0"/>
              </a:rPr>
              <a:t>.</a:t>
            </a:r>
          </a:p>
          <a:p>
            <a:endParaRPr lang="en-US" baseline="0" dirty="0">
              <a:solidFill>
                <a:schemeClr val="tx1"/>
              </a:solidFill>
              <a:latin typeface="Arial" panose="020B0604020202020204" pitchFamily="34" charset="0"/>
              <a:cs typeface="Arial" panose="020B0604020202020204" pitchFamily="34" charset="0"/>
            </a:endParaRPr>
          </a:p>
          <a:p>
            <a:pPr defTabSz="950737">
              <a:defRPr/>
            </a:pPr>
            <a:r>
              <a:rPr lang="en-US" baseline="0" dirty="0">
                <a:solidFill>
                  <a:schemeClr val="tx1"/>
                </a:solidFill>
                <a:latin typeface="Arial" panose="020B0604020202020204" pitchFamily="34" charset="0"/>
                <a:cs typeface="Arial" panose="020B0604020202020204" pitchFamily="34" charset="0"/>
              </a:rPr>
              <a:t>To display the report in both tabular and graphical format, click </a:t>
            </a:r>
            <a:r>
              <a:rPr lang="en-US" b="1" baseline="0" dirty="0">
                <a:solidFill>
                  <a:schemeClr val="tx1"/>
                </a:solidFill>
                <a:latin typeface="Arial" panose="020B0604020202020204" pitchFamily="34" charset="0"/>
                <a:cs typeface="Arial" panose="020B0604020202020204" pitchFamily="34" charset="0"/>
              </a:rPr>
              <a:t>Grid and Graph</a:t>
            </a:r>
            <a:r>
              <a:rPr lang="en-US" baseline="0" dirty="0">
                <a:solidFill>
                  <a:schemeClr val="tx1"/>
                </a:solidFill>
                <a:latin typeface="Arial" panose="020B0604020202020204" pitchFamily="34" charset="0"/>
                <a:cs typeface="Arial" panose="020B0604020202020204" pitchFamily="34" charset="0"/>
              </a:rPr>
              <a: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download the report as a PDF file, click </a:t>
            </a:r>
            <a:r>
              <a:rPr lang="en-US" b="0" baseline="0" dirty="0">
                <a:solidFill>
                  <a:schemeClr val="tx1"/>
                </a:solidFill>
                <a:latin typeface="Arial" panose="020B0604020202020204" pitchFamily="34" charset="0"/>
                <a:cs typeface="Arial" panose="020B0604020202020204" pitchFamily="34" charset="0"/>
              </a:rPr>
              <a:t>the print icon and then save the file to your computer.</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3363019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TIDE keeps track of student test settings, such as font size and text-to-speech.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Test Settings and Tools </a:t>
            </a:r>
            <a:r>
              <a:rPr lang="en-US" baseline="0" dirty="0">
                <a:solidFill>
                  <a:schemeClr val="tx1"/>
                </a:solidFill>
                <a:latin typeface="Arial" panose="020B0604020202020204" pitchFamily="34" charset="0"/>
                <a:cs typeface="Arial" panose="020B0604020202020204" pitchFamily="34" charset="0"/>
              </a:rPr>
              <a:t>task menu allows you to view, edit, export, or upload test settings and tools.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View/Edit Test Settings and Tools </a:t>
            </a:r>
            <a:r>
              <a:rPr lang="en-US" dirty="0">
                <a:latin typeface="Arial" panose="020B0604020202020204" pitchFamily="34" charset="0"/>
                <a:cs typeface="Arial" panose="020B0604020202020204" pitchFamily="34" charset="0"/>
              </a:rPr>
              <a:t>page includes a form for setting selection criteria to retrieve a student’s test settings and tools. Required criteria, such as the complex area, complex and school in this example, are marked with asterisks. Other criteria are optional, such as the student ID and the enrolled grade.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Additional Search</a:t>
            </a:r>
            <a:r>
              <a:rPr lang="en-US" dirty="0">
                <a:latin typeface="Arial" panose="020B0604020202020204" pitchFamily="34" charset="0"/>
                <a:cs typeface="Arial" panose="020B0604020202020204" pitchFamily="34" charset="0"/>
              </a:rPr>
              <a:t> panel, if it is available.</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defTabSz="950737">
              <a:defRPr/>
            </a:pPr>
            <a:r>
              <a:rPr lang="en-US" dirty="0">
                <a:latin typeface="Arial" panose="020B0604020202020204" pitchFamily="34" charset="0"/>
                <a:cs typeface="Arial" panose="020B0604020202020204" pitchFamily="34" charset="0"/>
              </a:rPr>
              <a:t>The students you can retrieve on this page are limited by your role’s scope. For example, if you are a complex-level user, you can retrieve settings for those students enrolled within your complex. If you are a school-level user, you can retrieve settings only for those students enrolled within your school.</a:t>
            </a:r>
          </a:p>
          <a:p>
            <a:endParaRPr lang="en-US" dirty="0">
              <a:latin typeface="Arial" panose="020B0604020202020204" pitchFamily="34" charset="0"/>
              <a:cs typeface="Arial" panose="020B0604020202020204" pitchFamily="34" charset="0"/>
            </a:endParaRPr>
          </a:p>
          <a:p>
            <a:pPr defTabSz="950737">
              <a:defRPr/>
            </a:pP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to continue. You will see a message asking whether you would like to view the results of your search, export the list of students to your Inbox, or modify your search criteria and try again. If you choose to export the results to your Inbox, you will receive an email when the file is ready for you to download.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you click </a:t>
            </a:r>
            <a:r>
              <a:rPr lang="en-US" b="1" dirty="0">
                <a:latin typeface="Arial" panose="020B0604020202020204" pitchFamily="34" charset="0"/>
                <a:cs typeface="Arial" panose="020B0604020202020204" pitchFamily="34" charset="0"/>
              </a:rPr>
              <a:t>View Results</a:t>
            </a:r>
            <a:r>
              <a:rPr lang="en-US" dirty="0">
                <a:latin typeface="Arial" panose="020B0604020202020204" pitchFamily="34" charset="0"/>
                <a:cs typeface="Arial" panose="020B0604020202020204" pitchFamily="34" charset="0"/>
              </a:rPr>
              <a:t>, TIDE will display all the students satisfying the search criteria. If all columns cannot fit on the screen at once, click the blue arrow on the right side of the screen to scroll right and display more information. </a:t>
            </a:r>
            <a:r>
              <a:rPr lang="en-US" altLang="en-US" dirty="0">
                <a:latin typeface="Arial" panose="020B0604020202020204" pitchFamily="34" charset="0"/>
                <a:cs typeface="Arial" panose="020B0604020202020204" pitchFamily="34" charset="0"/>
              </a:rPr>
              <a:t>You can edit a student’s test settings and accommodations by clicking the green pencil icon.</a:t>
            </a:r>
          </a:p>
          <a:p>
            <a:endParaRPr lang="en-US" altLang="en-US" dirty="0">
              <a:latin typeface="Arial" panose="020B0604020202020204" pitchFamily="34" charset="0"/>
              <a:cs typeface="Arial" panose="020B0604020202020204" pitchFamily="34" charset="0"/>
            </a:endParaRPr>
          </a:p>
          <a:p>
            <a:pPr defTabSz="950737">
              <a:defRPr/>
            </a:pPr>
            <a:r>
              <a:rPr lang="en-US" altLang="en-US" dirty="0">
                <a:latin typeface="Arial" panose="020B0604020202020204" pitchFamily="34" charset="0"/>
                <a:cs typeface="Arial" panose="020B0604020202020204" pitchFamily="34" charset="0"/>
              </a:rPr>
              <a:t>To make the search form reappear and search for additional students, click the plus sign in the </a:t>
            </a:r>
            <a:r>
              <a:rPr lang="en-US" altLang="en-US" b="1" dirty="0">
                <a:latin typeface="Arial" panose="020B0604020202020204" pitchFamily="34" charset="0"/>
                <a:cs typeface="Arial" panose="020B0604020202020204" pitchFamily="34" charset="0"/>
              </a:rPr>
              <a:t>Search Students </a:t>
            </a:r>
            <a:r>
              <a:rPr lang="en-US" altLang="en-US" dirty="0">
                <a:latin typeface="Arial" panose="020B0604020202020204" pitchFamily="34" charset="0"/>
                <a:cs typeface="Arial" panose="020B0604020202020204" pitchFamily="34" charset="0"/>
              </a:rPr>
              <a:t>panel, which appears as a blue bar. For more-detailed information on managing student test settings and tools, see your </a:t>
            </a:r>
            <a:r>
              <a:rPr lang="en-US" altLang="en-US" i="1" dirty="0">
                <a:latin typeface="Arial" panose="020B0604020202020204" pitchFamily="34" charset="0"/>
                <a:cs typeface="Arial" panose="020B0604020202020204" pitchFamily="34" charset="0"/>
              </a:rPr>
              <a:t>TIDE User Guide</a:t>
            </a:r>
            <a:r>
              <a:rPr lang="en-US" altLang="en-US"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Print or export student information from TIDE by selecting the desired students and clicking the </a:t>
            </a:r>
            <a:r>
              <a:rPr lang="en-US" altLang="en-US" b="1" dirty="0">
                <a:latin typeface="Arial" panose="020B0604020202020204" pitchFamily="34" charset="0"/>
                <a:cs typeface="Arial" panose="020B0604020202020204" pitchFamily="34" charset="0"/>
              </a:rPr>
              <a:t>Print </a:t>
            </a:r>
            <a:r>
              <a:rPr lang="en-US" altLang="en-US" b="0" dirty="0">
                <a:latin typeface="Arial" panose="020B0604020202020204" pitchFamily="34" charset="0"/>
                <a:cs typeface="Arial" panose="020B0604020202020204" pitchFamily="34" charset="0"/>
              </a:rPr>
              <a:t>or</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Export </a:t>
            </a:r>
            <a:r>
              <a:rPr lang="en-US" altLang="en-US" dirty="0">
                <a:latin typeface="Arial" panose="020B0604020202020204" pitchFamily="34" charset="0"/>
                <a:cs typeface="Arial" panose="020B0604020202020204" pitchFamily="34" charset="0"/>
              </a:rPr>
              <a:t>buttons above the search results. </a:t>
            </a:r>
          </a:p>
          <a:p>
            <a:endParaRPr lang="en-US" altLang="en-US" dirty="0">
              <a:latin typeface="Arial" panose="020B0604020202020204" pitchFamily="34" charset="0"/>
              <a:cs typeface="Arial" panose="020B0604020202020204" pitchFamily="34" charset="0"/>
            </a:endParaRPr>
          </a:p>
          <a:p>
            <a:pPr defTabSz="947044">
              <a:defRPr/>
            </a:pPr>
            <a:r>
              <a:rPr lang="en-US" altLang="en-US" dirty="0">
                <a:latin typeface="Arial" panose="020B0604020202020204" pitchFamily="34" charset="0"/>
                <a:cs typeface="Arial" panose="020B0604020202020204" pitchFamily="34" charset="0"/>
              </a:rPr>
              <a:t>To export the results, mark the checkboxes next to the results you wish to export and click the green export button above the search results. A pop-up window will appear with the option to export to the Inbox in either Excel or CSV format.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edit test settings and tools in TIDE is to use the </a:t>
            </a:r>
            <a:r>
              <a:rPr lang="en-US" b="1" baseline="0" dirty="0">
                <a:solidFill>
                  <a:schemeClr val="tx1"/>
                </a:solidFill>
                <a:latin typeface="Arial" panose="020B0604020202020204" pitchFamily="34" charset="0"/>
                <a:cs typeface="Arial" panose="020B0604020202020204" pitchFamily="34" charset="0"/>
              </a:rPr>
              <a:t>Upload Test Settings and Tools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 This task is performed by following the same steps you would use to upload new users.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TIDE will validate the file and display any errors or warnings according to the legend on the page. Because not all columns can fit on the screen at once, click the blue arrow on the right side of the screen to scroll right and display more information. </a:t>
            </a:r>
            <a:r>
              <a:rPr lang="en-US" baseline="0" dirty="0">
                <a:solidFill>
                  <a:schemeClr val="tx1"/>
                </a:solidFill>
                <a:latin typeface="Arial" panose="020B0604020202020204" pitchFamily="34" charset="0"/>
                <a:cs typeface="Arial" panose="020B0604020202020204" pitchFamily="34" charset="0"/>
              </a:rPr>
              <a:t>Click the orange error icons and blue warning icons in the validation results to view the reason that a field is invalid. </a:t>
            </a:r>
            <a:r>
              <a:rPr lang="en-US" dirty="0">
                <a:latin typeface="Arial" panose="020B0604020202020204" pitchFamily="34" charset="0"/>
                <a:cs typeface="Arial" panose="020B0604020202020204" pitchFamily="34" charset="0"/>
              </a:rPr>
              <a:t>If a</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record contains an error, that record will not be included in the upload. If a record contains a warning, that record will be uploaded, but the field with the warning will be invalid.</a:t>
            </a:r>
          </a:p>
          <a:p>
            <a:endParaRPr lang="en-US" dirty="0">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complete the upload, click </a:t>
            </a:r>
            <a:r>
              <a:rPr lang="en-US" b="1" baseline="0" dirty="0">
                <a:solidFill>
                  <a:schemeClr val="tx1"/>
                </a:solidFill>
                <a:latin typeface="Arial" panose="020B0604020202020204" pitchFamily="34" charset="0"/>
                <a:cs typeface="Arial" panose="020B0604020202020204" pitchFamily="34" charset="0"/>
              </a:rPr>
              <a:t>Continue with Upload</a:t>
            </a:r>
            <a:r>
              <a:rPr lang="en-US" baseline="0" dirty="0">
                <a:solidFill>
                  <a:schemeClr val="tx1"/>
                </a:solidFill>
                <a:latin typeface="Arial" panose="020B0604020202020204" pitchFamily="34" charset="0"/>
                <a:cs typeface="Arial" panose="020B0604020202020204" pitchFamily="34" charset="0"/>
              </a:rPr>
              <a:t>. </a:t>
            </a:r>
          </a:p>
          <a:p>
            <a:r>
              <a:rPr lang="en-US" baseline="0" dirty="0">
                <a:solidFill>
                  <a:schemeClr val="tx1"/>
                </a:solidFill>
                <a:latin typeface="Arial" panose="020B0604020202020204" pitchFamily="34" charset="0"/>
                <a:cs typeface="Arial" panose="020B0604020202020204" pitchFamily="34" charset="0"/>
              </a:rPr>
              <a:t>To upload a different file, click </a:t>
            </a:r>
            <a:r>
              <a:rPr lang="en-US" b="1" baseline="0" dirty="0">
                <a:solidFill>
                  <a:schemeClr val="tx1"/>
                </a:solidFill>
                <a:latin typeface="Arial" panose="020B0604020202020204" pitchFamily="34" charset="0"/>
                <a:cs typeface="Arial" panose="020B0604020202020204" pitchFamily="34" charset="0"/>
              </a:rPr>
              <a:t>Upload Revised File</a:t>
            </a:r>
            <a:r>
              <a:rPr lang="en-US" baseline="0" dirty="0">
                <a:solidFill>
                  <a:schemeClr val="tx1"/>
                </a:solidFill>
                <a:latin typeface="Arial" panose="020B0604020202020204" pitchFamily="34" charset="0"/>
                <a:cs typeface="Arial" panose="020B0604020202020204" pitchFamily="34" charset="0"/>
              </a:rPr>
              <a:t>.</a:t>
            </a:r>
          </a:p>
          <a:p>
            <a:pPr defTabSz="950737">
              <a:defRPr/>
            </a:pPr>
            <a:r>
              <a:rPr lang="en-US" baseline="0" dirty="0">
                <a:solidFill>
                  <a:schemeClr val="tx1"/>
                </a:solidFill>
                <a:latin typeface="Arial" panose="020B0604020202020204" pitchFamily="34" charset="0"/>
                <a:cs typeface="Arial" panose="020B0604020202020204" pitchFamily="34" charset="0"/>
              </a:rPr>
              <a:t>To cancel the upload, click </a:t>
            </a:r>
            <a:r>
              <a:rPr lang="en-US" b="1" baseline="0" dirty="0">
                <a:solidFill>
                  <a:schemeClr val="tx1"/>
                </a:solidFill>
                <a:latin typeface="Arial" panose="020B0604020202020204" pitchFamily="34" charset="0"/>
                <a:cs typeface="Arial" panose="020B0604020202020204" pitchFamily="34" charset="0"/>
              </a:rPr>
              <a:t>Cancel</a:t>
            </a:r>
            <a:r>
              <a:rPr lang="en-US" baseline="0" dirty="0">
                <a:solidFill>
                  <a:schemeClr val="tx1"/>
                </a:solidFill>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your file contains a large number of records, TIDE will process it offline and send you a confirmation email when complete. While TIDE is validating the file, do not press </a:t>
            </a:r>
            <a:r>
              <a:rPr lang="en-US" b="1" dirty="0">
                <a:latin typeface="Arial" panose="020B0604020202020204" pitchFamily="34" charset="0"/>
                <a:cs typeface="Arial" panose="020B0604020202020204" pitchFamily="34" charset="0"/>
              </a:rPr>
              <a:t>Cancel</a:t>
            </a:r>
            <a:r>
              <a:rPr lang="en-US" dirty="0">
                <a:latin typeface="Arial" panose="020B0604020202020204" pitchFamily="34" charset="0"/>
                <a:cs typeface="Arial" panose="020B0604020202020204" pitchFamily="34" charset="0"/>
              </a:rPr>
              <a:t>, as TIDE may have already started processing some of the records.</a:t>
            </a:r>
          </a:p>
          <a:p>
            <a:endParaRPr lang="en-US" dirty="0">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view a PDF file listing the validation results for the upload file, click </a:t>
            </a:r>
            <a:r>
              <a:rPr lang="en-US" b="1" baseline="0" dirty="0">
                <a:solidFill>
                  <a:schemeClr val="tx1"/>
                </a:solidFill>
                <a:latin typeface="Arial" panose="020B0604020202020204" pitchFamily="34" charset="0"/>
                <a:cs typeface="Arial" panose="020B0604020202020204" pitchFamily="34" charset="0"/>
              </a:rPr>
              <a:t>Download Validation Report </a:t>
            </a:r>
            <a:r>
              <a:rPr lang="en-US" baseline="0" dirty="0">
                <a:solidFill>
                  <a:schemeClr val="tx1"/>
                </a:solidFill>
                <a:latin typeface="Arial" panose="020B0604020202020204" pitchFamily="34" charset="0"/>
                <a:cs typeface="Arial" panose="020B0604020202020204" pitchFamily="34" charset="0"/>
              </a:rPr>
              <a:t>in the upper-right corner.</a:t>
            </a:r>
          </a:p>
          <a:p>
            <a:endParaRPr lang="en-US" dirty="0">
              <a:latin typeface="Arial" panose="020B0604020202020204" pitchFamily="34" charset="0"/>
              <a:cs typeface="Arial" panose="020B0604020202020204" pitchFamily="34" charset="0"/>
            </a:endParaRPr>
          </a:p>
          <a:p>
            <a:pPr defTabSz="950737">
              <a:defRPr/>
            </a:pPr>
            <a:r>
              <a:rPr lang="en-US" baseline="0" dirty="0">
                <a:solidFill>
                  <a:schemeClr val="tx1"/>
                </a:solidFill>
                <a:latin typeface="Arial" panose="020B0604020202020204" pitchFamily="34" charset="0"/>
                <a:cs typeface="Arial" panose="020B0604020202020204" pitchFamily="34" charset="0"/>
              </a:rPr>
              <a:t>When the upload is complete, a confirmation page will appear with a message that summarizes how many records were committed and how many were excluded.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2274342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Rosters </a:t>
            </a:r>
            <a:r>
              <a:rPr lang="en-US" baseline="0" dirty="0">
                <a:solidFill>
                  <a:schemeClr val="tx1"/>
                </a:solidFill>
                <a:latin typeface="Arial" panose="020B0604020202020204" pitchFamily="34" charset="0"/>
                <a:cs typeface="Arial" panose="020B0604020202020204" pitchFamily="34" charset="0"/>
              </a:rPr>
              <a:t>task menu allows you to add rosters; view, edit, or export rosters; and upload rosters from external files.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test scores are calculated, roster information is used to generate reports of how students in the roster performed as a group.</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310835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After activating your account, you will have access to the various systems located on your portal.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access TIDE, </a:t>
            </a:r>
            <a:r>
              <a:rPr lang="en-US" dirty="0">
                <a:ea typeface="ＭＳ Ｐゴシック" pitchFamily="-48" charset="-128"/>
                <a:cs typeface="Arial" panose="020B0604020202020204" pitchFamily="34" charset="0"/>
              </a:rPr>
              <a:t>go to the </a:t>
            </a:r>
            <a:r>
              <a:rPr lang="en-US" dirty="0" err="1">
                <a:ea typeface="ＭＳ Ｐゴシック" pitchFamily="-48" charset="-128"/>
                <a:cs typeface="Arial" panose="020B0604020202020204" pitchFamily="34" charset="0"/>
              </a:rPr>
              <a:t>AlohaHSAP.org</a:t>
            </a:r>
            <a:r>
              <a:rPr lang="en-US" dirty="0">
                <a:ea typeface="ＭＳ Ｐゴシック" pitchFamily="-48" charset="-128"/>
                <a:cs typeface="Arial" panose="020B0604020202020204" pitchFamily="34" charset="0"/>
              </a:rPr>
              <a:t> portal. Click the appropriate assessment card,</a:t>
            </a:r>
            <a:r>
              <a:rPr lang="en-US" baseline="0" dirty="0">
                <a:ea typeface="ＭＳ Ｐゴシック" pitchFamily="-48" charset="-128"/>
                <a:cs typeface="Arial" panose="020B0604020202020204" pitchFamily="34" charset="0"/>
              </a:rPr>
              <a:t> then the appropriate </a:t>
            </a:r>
            <a:r>
              <a:rPr lang="en-US" dirty="0">
                <a:ea typeface="ＭＳ Ｐゴシック" pitchFamily="-48" charset="-128"/>
                <a:cs typeface="Arial" panose="020B0604020202020204" pitchFamily="34" charset="0"/>
              </a:rPr>
              <a:t>user role</a:t>
            </a:r>
            <a:r>
              <a:rPr lang="en-US" dirty="0">
                <a:latin typeface="Arial" panose="020B0604020202020204" pitchFamily="34" charset="0"/>
                <a:cs typeface="Arial" panose="020B0604020202020204" pitchFamily="34" charset="0"/>
              </a:rPr>
              <a:t>. </a:t>
            </a:r>
            <a:r>
              <a:rPr lang="en-US" dirty="0">
                <a:latin typeface="Arial" panose="020B0604020202020204" pitchFamily="34" charset="0"/>
                <a:ea typeface="ＭＳ Ｐゴシック" pitchFamily="-48" charset="-128"/>
                <a:cs typeface="Arial" panose="020B0604020202020204" pitchFamily="34" charset="0"/>
              </a:rPr>
              <a:t>On the next page, click the TIDE system card. </a:t>
            </a:r>
            <a:r>
              <a:rPr lang="en-US" dirty="0">
                <a:latin typeface="Arial" panose="020B0604020202020204" pitchFamily="34" charset="0"/>
                <a:cs typeface="Arial" panose="020B0604020202020204" pitchFamily="34" charset="0"/>
              </a:rPr>
              <a:t>On the login page, enter your email and password and click </a:t>
            </a:r>
            <a:r>
              <a:rPr lang="en-US" b="1" dirty="0">
                <a:latin typeface="Arial" panose="020B0604020202020204" pitchFamily="34" charset="0"/>
                <a:cs typeface="Arial" panose="020B0604020202020204" pitchFamily="34" charset="0"/>
              </a:rPr>
              <a:t>Secure Login</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defTabSz="947044" eaLnBrk="1" fontAlgn="auto" hangingPunct="1">
              <a:spcBef>
                <a:spcPts val="0"/>
              </a:spcBef>
              <a:spcAft>
                <a:spcPts val="0"/>
              </a:spcAft>
              <a:defRPr/>
            </a:pPr>
            <a:fld id="{10FBD5D1-EC6A-49BA-A260-9EA64558D1CE}" type="slidenum">
              <a:rPr lang="en-US">
                <a:solidFill>
                  <a:prstClr val="black"/>
                </a:solidFill>
                <a:latin typeface="Calibri" panose="020F0502020204030204"/>
                <a:ea typeface="+mn-ea"/>
              </a:rPr>
              <a:pPr defTabSz="947044" eaLnBrk="1" fontAlgn="auto" hangingPunct="1">
                <a:spcBef>
                  <a:spcPts val="0"/>
                </a:spcBef>
                <a:spcAft>
                  <a:spcPts val="0"/>
                </a:spcAft>
                <a:defRPr/>
              </a:pPr>
              <a:t>4</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1826565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On the Add Roster page, you can manually add students to a roster. This page contains two panels, a </a:t>
            </a:r>
            <a:r>
              <a:rPr lang="en-US" b="1" dirty="0">
                <a:latin typeface="Arial" panose="020B0604020202020204" pitchFamily="34" charset="0"/>
                <a:cs typeface="Arial" panose="020B0604020202020204" pitchFamily="34" charset="0"/>
              </a:rPr>
              <a:t>Search for Students to Add to the Roster </a:t>
            </a:r>
            <a:r>
              <a:rPr lang="en-US" dirty="0">
                <a:latin typeface="Arial" panose="020B0604020202020204" pitchFamily="34" charset="0"/>
                <a:cs typeface="Arial" panose="020B0604020202020204" pitchFamily="34" charset="0"/>
              </a:rPr>
              <a:t>panel and an </a:t>
            </a:r>
            <a:r>
              <a:rPr lang="en-US" b="1" dirty="0">
                <a:latin typeface="Arial" panose="020B0604020202020204" pitchFamily="34" charset="0"/>
                <a:cs typeface="Arial" panose="020B0604020202020204" pitchFamily="34" charset="0"/>
              </a:rPr>
              <a:t>Add Students to the Roster </a:t>
            </a:r>
            <a:r>
              <a:rPr lang="en-US" dirty="0">
                <a:latin typeface="Arial" panose="020B0604020202020204" pitchFamily="34" charset="0"/>
                <a:cs typeface="Arial" panose="020B0604020202020204" pitchFamily="34" charset="0"/>
              </a:rPr>
              <a:t>panel.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search for students, complete the fields under the </a:t>
            </a:r>
            <a:r>
              <a:rPr lang="en-US" b="1" dirty="0">
                <a:latin typeface="Arial" panose="020B0604020202020204" pitchFamily="34" charset="0"/>
                <a:cs typeface="Arial" panose="020B0604020202020204" pitchFamily="34" charset="0"/>
              </a:rPr>
              <a:t>Search for Students to Add to the Roster </a:t>
            </a:r>
            <a:r>
              <a:rPr lang="en-US" dirty="0">
                <a:latin typeface="Arial" panose="020B0604020202020204" pitchFamily="34" charset="0"/>
                <a:cs typeface="Arial" panose="020B0604020202020204" pitchFamily="34" charset="0"/>
              </a:rPr>
              <a:t>panel.  The fields marked with an asterisk are mandatory. You can further refine your search by selecting criteria under the </a:t>
            </a:r>
            <a:r>
              <a:rPr lang="en-US" b="1" dirty="0">
                <a:latin typeface="Arial" panose="020B0604020202020204" pitchFamily="34" charset="0"/>
                <a:cs typeface="Arial" panose="020B0604020202020204" pitchFamily="34" charset="0"/>
              </a:rPr>
              <a:t>Advanced Search </a:t>
            </a:r>
            <a:r>
              <a:rPr lang="en-US" dirty="0">
                <a:latin typeface="Arial" panose="020B0604020202020204" pitchFamily="34" charset="0"/>
                <a:cs typeface="Arial" panose="020B0604020202020204" pitchFamily="34" charset="0"/>
              </a:rPr>
              <a:t>section.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Refine the list of available students by completing the fields in the </a:t>
            </a:r>
            <a:r>
              <a:rPr lang="en-US" b="1" dirty="0">
                <a:latin typeface="Arial" panose="020B0604020202020204" pitchFamily="34" charset="0"/>
                <a:cs typeface="Arial" panose="020B0604020202020204" pitchFamily="34" charset="0"/>
              </a:rPr>
              <a:t>Add Students to the Roster </a:t>
            </a:r>
            <a:r>
              <a:rPr lang="en-US" dirty="0">
                <a:latin typeface="Arial" panose="020B0604020202020204" pitchFamily="34" charset="0"/>
                <a:cs typeface="Arial" panose="020B0604020202020204" pitchFamily="34" charset="0"/>
              </a:rPr>
              <a:t>panel. To display current students only, click the </a:t>
            </a:r>
            <a:r>
              <a:rPr lang="en-US" b="1" dirty="0">
                <a:latin typeface="Arial" panose="020B0604020202020204" pitchFamily="34" charset="0"/>
                <a:cs typeface="Arial" panose="020B0604020202020204" pitchFamily="34" charset="0"/>
              </a:rPr>
              <a:t>Current Students </a:t>
            </a:r>
            <a:r>
              <a:rPr lang="en-US" dirty="0">
                <a:latin typeface="Arial" panose="020B0604020202020204" pitchFamily="34" charset="0"/>
                <a:cs typeface="Arial" panose="020B0604020202020204" pitchFamily="34" charset="0"/>
              </a:rPr>
              <a:t>radio button. To display current and past students, click the </a:t>
            </a:r>
            <a:r>
              <a:rPr lang="en-US" b="1" dirty="0">
                <a:latin typeface="Arial" panose="020B0604020202020204" pitchFamily="34" charset="0"/>
                <a:cs typeface="Arial" panose="020B0604020202020204" pitchFamily="34" charset="0"/>
              </a:rPr>
              <a:t>Current and Past Students </a:t>
            </a:r>
            <a:r>
              <a:rPr lang="en-US" dirty="0">
                <a:latin typeface="Arial" panose="020B0604020202020204" pitchFamily="34" charset="0"/>
                <a:cs typeface="Arial" panose="020B0604020202020204" pitchFamily="34" charset="0"/>
              </a:rPr>
              <a:t>radio button. Then 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38157432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Add Students to the Roster</a:t>
            </a:r>
            <a:r>
              <a:rPr lang="en-US" b="0" dirty="0">
                <a:latin typeface="Arial" panose="020B0604020202020204" pitchFamily="34" charset="0"/>
                <a:cs typeface="Arial" panose="020B0604020202020204" pitchFamily="34" charset="0"/>
              </a:rPr>
              <a:t> panel</a:t>
            </a:r>
            <a:r>
              <a:rPr lang="en-US" dirty="0">
                <a:latin typeface="Arial" panose="020B0604020202020204" pitchFamily="34" charset="0"/>
                <a:cs typeface="Arial" panose="020B0604020202020204" pitchFamily="34" charset="0"/>
              </a:rPr>
              <a:t>, the students in the left column are available to be added to the roster, and students in the right column are currently in the roster.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First, enter a name for the roster and select the teacher who should be associated with the roster. Select if you want to display </a:t>
            </a:r>
            <a:r>
              <a:rPr lang="en-US" b="1" dirty="0">
                <a:latin typeface="Arial" panose="020B0604020202020204" pitchFamily="34" charset="0"/>
                <a:cs typeface="Arial" panose="020B0604020202020204" pitchFamily="34" charset="0"/>
              </a:rPr>
              <a:t>Current Students </a:t>
            </a:r>
            <a:r>
              <a:rPr lang="en-US" dirty="0">
                <a:latin typeface="Arial" panose="020B0604020202020204" pitchFamily="34" charset="0"/>
                <a:cs typeface="Arial" panose="020B0604020202020204" pitchFamily="34" charset="0"/>
              </a:rPr>
              <a:t>or </a:t>
            </a:r>
            <a:r>
              <a:rPr lang="en-US" b="1" dirty="0">
                <a:latin typeface="Arial" panose="020B0604020202020204" pitchFamily="34" charset="0"/>
                <a:cs typeface="Arial" panose="020B0604020202020204" pitchFamily="34" charset="0"/>
              </a:rPr>
              <a:t>Current and Past Students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Next, add students to the new roster. To add a single student to the roster, click the green plus sign next to a student in the left column. You can add multiple students to the roster by marking checkboxes next to the students you want to add and then clicking </a:t>
            </a:r>
            <a:r>
              <a:rPr lang="en-US" b="1" dirty="0">
                <a:latin typeface="Arial" panose="020B0604020202020204" pitchFamily="34" charset="0"/>
                <a:cs typeface="Arial" panose="020B0604020202020204" pitchFamily="34" charset="0"/>
              </a:rPr>
              <a:t>Add Selected</a:t>
            </a:r>
            <a:r>
              <a:rPr lang="en-US" dirty="0">
                <a:latin typeface="Arial" panose="020B0604020202020204" pitchFamily="34" charset="0"/>
                <a:cs typeface="Arial" panose="020B0604020202020204" pitchFamily="34" charset="0"/>
              </a:rPr>
              <a:t>. Add all available students to the roster by clicking </a:t>
            </a:r>
            <a:r>
              <a:rPr lang="en-US" b="1" dirty="0">
                <a:latin typeface="Arial" panose="020B0604020202020204" pitchFamily="34" charset="0"/>
                <a:cs typeface="Arial" panose="020B0604020202020204" pitchFamily="34" charset="0"/>
              </a:rPr>
              <a:t>Add All</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remove a single student from the roster, click the orange X next to a student in the right column. You can remove multiple students from the roster by marking checkboxes next to the students you want to remove and then clicking </a:t>
            </a:r>
            <a:r>
              <a:rPr lang="en-US" b="1" dirty="0">
                <a:latin typeface="Arial" panose="020B0604020202020204" pitchFamily="34" charset="0"/>
                <a:cs typeface="Arial" panose="020B0604020202020204" pitchFamily="34" charset="0"/>
              </a:rPr>
              <a:t>Remove Selected</a:t>
            </a:r>
            <a:r>
              <a:rPr lang="en-US" dirty="0">
                <a:latin typeface="Arial" panose="020B0604020202020204" pitchFamily="34" charset="0"/>
                <a:cs typeface="Arial" panose="020B0604020202020204" pitchFamily="34" charset="0"/>
              </a:rPr>
              <a:t>. Remove all students from the roster by clicking </a:t>
            </a:r>
            <a:r>
              <a:rPr lang="en-US" b="1" dirty="0">
                <a:latin typeface="Arial" panose="020B0604020202020204" pitchFamily="34" charset="0"/>
                <a:cs typeface="Arial" panose="020B0604020202020204" pitchFamily="34" charset="0"/>
              </a:rPr>
              <a:t>Remove All</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38157432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add new rosters into TIDE is to use the </a:t>
            </a:r>
            <a:r>
              <a:rPr lang="en-US" b="1" baseline="0" dirty="0">
                <a:solidFill>
                  <a:schemeClr val="tx1"/>
                </a:solidFill>
                <a:latin typeface="Arial" panose="020B0604020202020204" pitchFamily="34" charset="0"/>
                <a:cs typeface="Arial" panose="020B0604020202020204" pitchFamily="34" charset="0"/>
              </a:rPr>
              <a:t>Upload Roster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This task is performed by following the same steps used to upload new users and student test settings: download a template file, enter information into the template, save, and click </a:t>
            </a:r>
            <a:r>
              <a:rPr lang="en-US" b="0" baseline="0" dirty="0">
                <a:solidFill>
                  <a:schemeClr val="tx1"/>
                </a:solidFill>
                <a:latin typeface="Arial" panose="020B0604020202020204" pitchFamily="34" charset="0"/>
                <a:cs typeface="Arial" panose="020B0604020202020204" pitchFamily="34" charset="0"/>
              </a:rPr>
              <a:t>the </a:t>
            </a:r>
            <a:r>
              <a:rPr lang="en-US" b="1" baseline="0" dirty="0">
                <a:solidFill>
                  <a:schemeClr val="tx1"/>
                </a:solidFill>
                <a:latin typeface="Arial" panose="020B0604020202020204" pitchFamily="34" charset="0"/>
                <a:cs typeface="Arial" panose="020B0604020202020204" pitchFamily="34" charset="0"/>
              </a:rPr>
              <a:t>Browse </a:t>
            </a:r>
            <a:r>
              <a:rPr lang="en-US" b="0" baseline="0" dirty="0">
                <a:solidFill>
                  <a:schemeClr val="tx1"/>
                </a:solidFill>
                <a:latin typeface="Arial" panose="020B0604020202020204" pitchFamily="34" charset="0"/>
                <a:cs typeface="Arial" panose="020B0604020202020204" pitchFamily="34" charset="0"/>
              </a:rPr>
              <a:t>button to locate the file and upload it in to TIDE. </a:t>
            </a:r>
          </a:p>
          <a:p>
            <a:endParaRPr lang="en-US" b="0" baseline="0" dirty="0">
              <a:solidFill>
                <a:schemeClr val="tx1"/>
              </a:solidFill>
              <a:latin typeface="Arial" panose="020B0604020202020204" pitchFamily="34" charset="0"/>
              <a:cs typeface="Arial" panose="020B0604020202020204" pitchFamily="34" charset="0"/>
            </a:endParaRPr>
          </a:p>
          <a:p>
            <a:r>
              <a:rPr lang="en-US" b="0" u="none" baseline="0" dirty="0">
                <a:solidFill>
                  <a:schemeClr val="tx1"/>
                </a:solidFill>
                <a:latin typeface="Arial" panose="020B0604020202020204" pitchFamily="34" charset="0"/>
                <a:cs typeface="Arial" panose="020B0604020202020204" pitchFamily="34" charset="0"/>
              </a:rPr>
              <a:t>Users can also delete a student from a roster via an upload file. For specific instructions on deleting students from a roster via an upload file , see your </a:t>
            </a:r>
            <a:r>
              <a:rPr lang="en-US" b="0" i="1" u="none" baseline="0" dirty="0">
                <a:solidFill>
                  <a:schemeClr val="tx1"/>
                </a:solidFill>
                <a:latin typeface="Arial" panose="020B0604020202020204" pitchFamily="34" charset="0"/>
                <a:cs typeface="Arial" panose="020B0604020202020204" pitchFamily="34" charset="0"/>
              </a:rPr>
              <a:t>TIDE User Guide. </a:t>
            </a:r>
          </a:p>
          <a:p>
            <a:endParaRPr lang="en-US" b="0"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11101215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View/Edit Roster</a:t>
            </a:r>
            <a:r>
              <a:rPr lang="en-US" dirty="0">
                <a:latin typeface="Arial" panose="020B0604020202020204" pitchFamily="34" charset="0"/>
                <a:cs typeface="Arial" panose="020B0604020202020204" pitchFamily="34" charset="0"/>
              </a:rPr>
              <a:t> page includes a form for setting selection criteria to retrieve rosters. In this example, the complex area, complex, school, and roster type criteria are required. Other criteria are optional, such as Teacher Name. Click </a:t>
            </a:r>
            <a:r>
              <a:rPr lang="en-US" b="1" dirty="0">
                <a:latin typeface="Arial" panose="020B0604020202020204" pitchFamily="34" charset="0"/>
                <a:cs typeface="Arial" panose="020B0604020202020204" pitchFamily="34" charset="0"/>
              </a:rPr>
              <a:t>Search </a:t>
            </a:r>
            <a:r>
              <a:rPr lang="en-US" dirty="0">
                <a:latin typeface="Arial" panose="020B0604020202020204" pitchFamily="34" charset="0"/>
                <a:cs typeface="Arial" panose="020B0604020202020204" pitchFamily="34" charset="0"/>
              </a:rPr>
              <a:t>to display a list of rosters matching your criteria.</a:t>
            </a:r>
          </a:p>
          <a:p>
            <a:pPr defTabSz="950737">
              <a:defRPr/>
            </a:pPr>
            <a:endParaRPr lang="en-US" dirty="0">
              <a:latin typeface="Arial" panose="020B0604020202020204" pitchFamily="34" charset="0"/>
              <a:cs typeface="Arial" panose="020B0604020202020204" pitchFamily="34" charset="0"/>
            </a:endParaRPr>
          </a:p>
          <a:p>
            <a:pPr defTabSz="950737">
              <a:defRPr/>
            </a:pPr>
            <a:r>
              <a:rPr lang="en-US" altLang="en-US" dirty="0">
                <a:latin typeface="Arial" panose="020B0604020202020204" pitchFamily="34" charset="0"/>
                <a:cs typeface="Arial" panose="020B0604020202020204" pitchFamily="34" charset="0"/>
              </a:rPr>
              <a:t>Print or delete rosters from TIDE by selecting the desired rosters and clicking the </a:t>
            </a:r>
            <a:r>
              <a:rPr lang="en-US" altLang="en-US" b="1" dirty="0">
                <a:latin typeface="Arial" panose="020B0604020202020204" pitchFamily="34" charset="0"/>
                <a:cs typeface="Arial" panose="020B0604020202020204" pitchFamily="34" charset="0"/>
              </a:rPr>
              <a:t>Print </a:t>
            </a:r>
            <a:r>
              <a:rPr lang="en-US" altLang="en-US" dirty="0">
                <a:latin typeface="Arial" panose="020B0604020202020204" pitchFamily="34" charset="0"/>
                <a:cs typeface="Arial" panose="020B0604020202020204" pitchFamily="34" charset="0"/>
              </a:rPr>
              <a:t>or </a:t>
            </a:r>
            <a:r>
              <a:rPr lang="en-US" altLang="en-US" b="1" dirty="0">
                <a:latin typeface="Arial" panose="020B0604020202020204" pitchFamily="34" charset="0"/>
                <a:cs typeface="Arial" panose="020B0604020202020204" pitchFamily="34" charset="0"/>
              </a:rPr>
              <a:t>Delete</a:t>
            </a:r>
            <a:r>
              <a:rPr lang="en-US" altLang="en-US" dirty="0">
                <a:latin typeface="Arial" panose="020B0604020202020204" pitchFamily="34" charset="0"/>
                <a:cs typeface="Arial" panose="020B0604020202020204" pitchFamily="34" charset="0"/>
              </a:rPr>
              <a:t> buttons above the search results.</a:t>
            </a:r>
            <a:endParaRPr lang="en-US" dirty="0">
              <a:latin typeface="Arial" panose="020B0604020202020204" pitchFamily="34" charset="0"/>
              <a:cs typeface="Arial" panose="020B0604020202020204" pitchFamily="34" charset="0"/>
            </a:endParaRPr>
          </a:p>
          <a:p>
            <a:pPr defTabSz="950737">
              <a:defRPr/>
            </a:pPr>
            <a:endParaRPr lang="en-US" dirty="0">
              <a:latin typeface="Arial" panose="020B0604020202020204" pitchFamily="34" charset="0"/>
              <a:cs typeface="Arial" panose="020B0604020202020204" pitchFamily="34" charset="0"/>
            </a:endParaRPr>
          </a:p>
          <a:p>
            <a:pPr defTabSz="950737">
              <a:defRPr/>
            </a:pPr>
            <a:r>
              <a:rPr lang="en-US" dirty="0">
                <a:latin typeface="Arial" panose="020B0604020202020204" pitchFamily="34" charset="0"/>
                <a:cs typeface="Arial" panose="020B0604020202020204" pitchFamily="34" charset="0"/>
              </a:rPr>
              <a:t>Click the pencil icon next to a roster to view or edit its details. The </a:t>
            </a:r>
            <a:r>
              <a:rPr lang="en-US" b="1" dirty="0">
                <a:latin typeface="Arial" panose="020B0604020202020204" pitchFamily="34" charset="0"/>
                <a:cs typeface="Arial" panose="020B0604020202020204" pitchFamily="34" charset="0"/>
              </a:rPr>
              <a:t>Edit Roster</a:t>
            </a:r>
            <a:r>
              <a:rPr lang="en-US" dirty="0">
                <a:latin typeface="Arial" panose="020B0604020202020204" pitchFamily="34" charset="0"/>
                <a:cs typeface="Arial" panose="020B0604020202020204" pitchFamily="34" charset="0"/>
              </a:rPr>
              <a:t> form will appear. This form is similar to the form used to add rosters, and you may edit the roster name, teacher name, and students to display in the roster in the same way that you would for a new roster.</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dirty="0"/>
          </a:p>
        </p:txBody>
      </p:sp>
    </p:spTree>
    <p:extLst>
      <p:ext uri="{BB962C8B-B14F-4D97-AF65-F5344CB8AC3E}">
        <p14:creationId xmlns:p14="http://schemas.microsoft.com/office/powerpoint/2010/main" val="38157432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the Administering Tests section of the TIDE dashboard, the </a:t>
            </a:r>
            <a:r>
              <a:rPr lang="en-US" b="1" dirty="0">
                <a:latin typeface="Arial" panose="020B0604020202020204" pitchFamily="34" charset="0"/>
                <a:cs typeface="Arial" panose="020B0604020202020204" pitchFamily="34" charset="0"/>
              </a:rPr>
              <a:t>Testing Incidents </a:t>
            </a:r>
            <a:r>
              <a:rPr lang="en-US" dirty="0">
                <a:latin typeface="Arial" panose="020B0604020202020204" pitchFamily="34" charset="0"/>
                <a:cs typeface="Arial" panose="020B0604020202020204" pitchFamily="34" charset="0"/>
              </a:rPr>
              <a:t>task menu allows you to view pending testing incidents; create new testing incidents; view, approve, or export testing incidents; and upload testing incidents.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normal flow of a test opportunity, a student takes the test in the Test Delivery System (TDS) and then submits it. Next TDS forwards the test for scoring, and the Online Reporting System reports the test scores.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Testing incidents are a way of interrupting this normal flow. Reasons for testing incidents can vary. For example, a student may need to retake a test or have another test opportunity. A test administrator may need to invalidate a test because of a hardware malfunction or an impropriety.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information on your state’s particular policies, and procedures, please consult the </a:t>
            </a:r>
            <a:r>
              <a:rPr lang="en-US" i="1" dirty="0">
                <a:latin typeface="Arial" panose="020B0604020202020204" pitchFamily="34" charset="0"/>
                <a:cs typeface="Arial" panose="020B0604020202020204" pitchFamily="34" charset="0"/>
              </a:rPr>
              <a:t>Test Administration Manual</a:t>
            </a:r>
            <a:r>
              <a:rPr lang="en-US" i="0" dirty="0">
                <a:latin typeface="Arial" panose="020B0604020202020204" pitchFamily="34" charset="0"/>
                <a:cs typeface="Arial" panose="020B0604020202020204" pitchFamily="34" charset="0"/>
              </a:rPr>
              <a:t> and the </a:t>
            </a:r>
            <a:r>
              <a:rPr lang="en-US" i="1" dirty="0">
                <a:latin typeface="Arial" panose="020B0604020202020204" pitchFamily="34" charset="0"/>
                <a:cs typeface="Arial" panose="020B0604020202020204" pitchFamily="34" charset="0"/>
              </a:rPr>
              <a:t>TIDE User Guide</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842140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altLang="en-US" baseline="0" dirty="0">
                <a:solidFill>
                  <a:schemeClr val="tx1"/>
                </a:solidFill>
                <a:latin typeface="Arial" panose="020B0604020202020204" pitchFamily="34" charset="0"/>
                <a:cs typeface="Arial" panose="020B0604020202020204" pitchFamily="34" charset="0"/>
              </a:rPr>
              <a:t>The </a:t>
            </a:r>
            <a:r>
              <a:rPr lang="en-US" altLang="en-US" b="1" baseline="0" dirty="0">
                <a:solidFill>
                  <a:schemeClr val="tx1"/>
                </a:solidFill>
                <a:latin typeface="Arial" panose="020B0604020202020204" pitchFamily="34" charset="0"/>
                <a:cs typeface="Arial" panose="020B0604020202020204" pitchFamily="34" charset="0"/>
              </a:rPr>
              <a:t>Create Testing Incident </a:t>
            </a:r>
            <a:r>
              <a:rPr lang="en-US" altLang="en-US" b="0" u="none" baseline="0" dirty="0">
                <a:solidFill>
                  <a:schemeClr val="tx1"/>
                </a:solidFill>
                <a:latin typeface="Arial" panose="020B0604020202020204" pitchFamily="34" charset="0"/>
                <a:cs typeface="Arial" panose="020B0604020202020204" pitchFamily="34" charset="0"/>
              </a:rPr>
              <a:t>page</a:t>
            </a:r>
            <a:r>
              <a:rPr lang="en-US" altLang="en-US" baseline="0" dirty="0">
                <a:solidFill>
                  <a:schemeClr val="tx1"/>
                </a:solidFill>
                <a:latin typeface="Arial" panose="020B0604020202020204" pitchFamily="34" charset="0"/>
                <a:cs typeface="Arial" panose="020B0604020202020204" pitchFamily="34" charset="0"/>
              </a:rPr>
              <a:t> is where </a:t>
            </a:r>
            <a:r>
              <a:rPr lang="en-US" altLang="en-US" u="none" baseline="0" dirty="0">
                <a:solidFill>
                  <a:schemeClr val="tx1"/>
                </a:solidFill>
                <a:latin typeface="Arial" panose="020B0604020202020204" pitchFamily="34" charset="0"/>
                <a:cs typeface="Arial" panose="020B0604020202020204" pitchFamily="34" charset="0"/>
              </a:rPr>
              <a:t>you can </a:t>
            </a:r>
            <a:r>
              <a:rPr lang="en-US" altLang="en-US" baseline="0" dirty="0">
                <a:solidFill>
                  <a:schemeClr val="tx1"/>
                </a:solidFill>
                <a:latin typeface="Arial" panose="020B0604020202020204" pitchFamily="34" charset="0"/>
                <a:cs typeface="Arial" panose="020B0604020202020204" pitchFamily="34" charset="0"/>
              </a:rPr>
              <a:t>create a </a:t>
            </a:r>
            <a:r>
              <a:rPr lang="en-US" dirty="0">
                <a:latin typeface="Arial" panose="020B0604020202020204" pitchFamily="34" charset="0"/>
                <a:cs typeface="Arial" panose="020B0604020202020204" pitchFamily="34" charset="0"/>
              </a:rPr>
              <a:t>testing incident </a:t>
            </a:r>
            <a:r>
              <a:rPr lang="en-US" altLang="en-US" baseline="0" dirty="0">
                <a:solidFill>
                  <a:schemeClr val="tx1"/>
                </a:solidFill>
                <a:latin typeface="Arial" panose="020B0604020202020204" pitchFamily="34" charset="0"/>
                <a:cs typeface="Arial" panose="020B0604020202020204" pitchFamily="34" charset="0"/>
              </a:rPr>
              <a:t>for a test.</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The first step is to select the type of </a:t>
            </a:r>
            <a:r>
              <a:rPr lang="en-US" dirty="0">
                <a:latin typeface="Arial" panose="020B0604020202020204" pitchFamily="34" charset="0"/>
                <a:cs typeface="Arial" panose="020B0604020202020204" pitchFamily="34" charset="0"/>
              </a:rPr>
              <a:t>testing incident </a:t>
            </a:r>
            <a:r>
              <a:rPr lang="en-US" altLang="en-US" baseline="0" dirty="0">
                <a:solidFill>
                  <a:schemeClr val="tx1"/>
                </a:solidFill>
                <a:latin typeface="Arial" panose="020B0604020202020204" pitchFamily="34" charset="0"/>
                <a:cs typeface="Arial" panose="020B0604020202020204" pitchFamily="34" charset="0"/>
              </a:rPr>
              <a:t>you want to create. The </a:t>
            </a:r>
            <a:r>
              <a:rPr lang="en-US" altLang="en-US" i="1" baseline="0" dirty="0">
                <a:solidFill>
                  <a:schemeClr val="tx1"/>
                </a:solidFill>
                <a:latin typeface="Arial" panose="020B0604020202020204" pitchFamily="34" charset="0"/>
                <a:cs typeface="Arial" panose="020B0604020202020204" pitchFamily="34" charset="0"/>
              </a:rPr>
              <a:t>TIDE User Guide </a:t>
            </a:r>
            <a:r>
              <a:rPr lang="en-US" altLang="en-US" i="0" u="none" baseline="0" dirty="0">
                <a:solidFill>
                  <a:schemeClr val="tx1"/>
                </a:solidFill>
                <a:latin typeface="Arial" panose="020B0604020202020204" pitchFamily="34" charset="0"/>
                <a:cs typeface="Arial" panose="020B0604020202020204" pitchFamily="34" charset="0"/>
              </a:rPr>
              <a:t>lists the available </a:t>
            </a:r>
            <a:r>
              <a:rPr lang="en-US" dirty="0">
                <a:latin typeface="Arial" panose="020B0604020202020204" pitchFamily="34" charset="0"/>
                <a:cs typeface="Arial" panose="020B0604020202020204" pitchFamily="34" charset="0"/>
              </a:rPr>
              <a:t>testing incident</a:t>
            </a:r>
            <a:r>
              <a:rPr lang="en-US" altLang="en-US" i="0" u="none" baseline="0" dirty="0">
                <a:solidFill>
                  <a:schemeClr val="tx1"/>
                </a:solidFill>
                <a:latin typeface="Arial" panose="020B0604020202020204" pitchFamily="34" charset="0"/>
                <a:cs typeface="Arial" panose="020B0604020202020204" pitchFamily="34" charset="0"/>
              </a:rPr>
              <a:t> types and </a:t>
            </a:r>
            <a:r>
              <a:rPr lang="en-US" altLang="en-US" u="none" baseline="0" dirty="0">
                <a:solidFill>
                  <a:schemeClr val="tx1"/>
                </a:solidFill>
                <a:latin typeface="Arial" panose="020B0604020202020204" pitchFamily="34" charset="0"/>
                <a:cs typeface="Arial" panose="020B0604020202020204" pitchFamily="34" charset="0"/>
              </a:rPr>
              <a:t>explains the implic</a:t>
            </a:r>
            <a:r>
              <a:rPr lang="en-US" altLang="en-US" baseline="0" dirty="0">
                <a:solidFill>
                  <a:schemeClr val="tx1"/>
                </a:solidFill>
                <a:latin typeface="Arial" panose="020B0604020202020204" pitchFamily="34" charset="0"/>
                <a:cs typeface="Arial" panose="020B0604020202020204" pitchFamily="34" charset="0"/>
              </a:rPr>
              <a:t>ations of each.</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Next, search for the test result for which you wish to create a </a:t>
            </a:r>
            <a:r>
              <a:rPr lang="en-US" dirty="0">
                <a:latin typeface="Arial" panose="020B0604020202020204" pitchFamily="34" charset="0"/>
                <a:cs typeface="Arial" panose="020B0604020202020204" pitchFamily="34" charset="0"/>
              </a:rPr>
              <a:t>testing incident</a:t>
            </a:r>
            <a:r>
              <a:rPr lang="en-US" altLang="en-US" baseline="0" dirty="0">
                <a:solidFill>
                  <a:schemeClr val="tx1"/>
                </a:solidFill>
                <a:latin typeface="Arial" panose="020B0604020202020204" pitchFamily="34" charset="0"/>
                <a:cs typeface="Arial" panose="020B0604020202020204" pitchFamily="34" charset="0"/>
              </a:rPr>
              <a:t>. From the drop-down lists and in the text field, enter your search criteria and click </a:t>
            </a:r>
            <a:r>
              <a:rPr lang="en-US" altLang="en-US" b="1" baseline="0" dirty="0">
                <a:solidFill>
                  <a:schemeClr val="tx1"/>
                </a:solidFill>
                <a:latin typeface="Arial" panose="020B0604020202020204" pitchFamily="34" charset="0"/>
                <a:cs typeface="Arial" panose="020B0604020202020204" pitchFamily="34" charset="0"/>
              </a:rPr>
              <a:t>Search</a:t>
            </a:r>
            <a:r>
              <a:rPr lang="en-US" altLang="en-US" baseline="0" dirty="0">
                <a:solidFill>
                  <a:schemeClr val="tx1"/>
                </a:solidFill>
                <a:latin typeface="Arial" panose="020B0604020202020204" pitchFamily="34" charset="0"/>
                <a:cs typeface="Arial" panose="020B0604020202020204" pitchFamily="34" charset="0"/>
              </a:rPr>
              <a:t>. TIDE will display the search results below.</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Mark the checkbox next to each test result for which you wish to create a </a:t>
            </a:r>
            <a:r>
              <a:rPr lang="en-US" dirty="0">
                <a:latin typeface="Arial" panose="020B0604020202020204" pitchFamily="34" charset="0"/>
                <a:cs typeface="Arial" panose="020B0604020202020204" pitchFamily="34" charset="0"/>
              </a:rPr>
              <a:t>testing incident </a:t>
            </a:r>
            <a:r>
              <a:rPr lang="en-US" altLang="en-US" baseline="0" dirty="0">
                <a:solidFill>
                  <a:schemeClr val="tx1"/>
                </a:solidFill>
                <a:latin typeface="Arial" panose="020B0604020202020204" pitchFamily="34" charset="0"/>
                <a:cs typeface="Arial" panose="020B0604020202020204" pitchFamily="34" charset="0"/>
              </a:rPr>
              <a:t>and click </a:t>
            </a:r>
            <a:r>
              <a:rPr lang="en-US" altLang="en-US" b="1" baseline="0" dirty="0">
                <a:solidFill>
                  <a:schemeClr val="tx1"/>
                </a:solidFill>
                <a:latin typeface="Arial" panose="020B0604020202020204" pitchFamily="34" charset="0"/>
                <a:cs typeface="Arial" panose="020B0604020202020204" pitchFamily="34" charset="0"/>
              </a:rPr>
              <a:t>Create</a:t>
            </a:r>
            <a:r>
              <a:rPr lang="en-US" altLang="en-US" baseline="0" dirty="0">
                <a:solidFill>
                  <a:schemeClr val="tx1"/>
                </a:solidFill>
                <a:latin typeface="Arial" panose="020B0604020202020204" pitchFamily="34" charset="0"/>
                <a:cs typeface="Arial" panose="020B0604020202020204" pitchFamily="34" charset="0"/>
              </a:rPr>
              <a:t>. A pop-up window will ask you to </a:t>
            </a:r>
            <a:r>
              <a:rPr lang="en-US" dirty="0">
                <a:latin typeface="Arial" panose="020B0604020202020204" pitchFamily="34" charset="0"/>
                <a:cs typeface="Arial" panose="020B0604020202020204" pitchFamily="34" charset="0"/>
              </a:rPr>
              <a:t>enter a reason for the testing incident. To create the testing incident, enter a reason and click </a:t>
            </a:r>
            <a:r>
              <a:rPr lang="en-US" b="1" dirty="0">
                <a:latin typeface="Arial" panose="020B0604020202020204" pitchFamily="34" charset="0"/>
                <a:cs typeface="Arial" panose="020B0604020202020204" pitchFamily="34" charset="0"/>
              </a:rPr>
              <a:t>Submit</a:t>
            </a:r>
            <a:r>
              <a:rPr lang="en-US" dirty="0">
                <a:latin typeface="Arial" panose="020B0604020202020204" pitchFamily="34" charset="0"/>
                <a:cs typeface="Arial" panose="020B0604020202020204" pitchFamily="34" charset="0"/>
              </a:rPr>
              <a:t>.</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2315715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After a </a:t>
            </a:r>
            <a:r>
              <a:rPr lang="en-US" sz="1200" dirty="0">
                <a:effectLst/>
                <a:latin typeface="Arial"/>
                <a:cs typeface="Arial"/>
              </a:rPr>
              <a:t>te</a:t>
            </a:r>
            <a:r>
              <a:rPr lang="en-US" sz="1200" dirty="0">
                <a:effectLst/>
                <a:latin typeface="Arial"/>
                <a:ea typeface="Times New Roman"/>
                <a:cs typeface="Arial"/>
              </a:rPr>
              <a:t>sting incident</a:t>
            </a:r>
            <a:r>
              <a:rPr lang="en-US" dirty="0">
                <a:latin typeface="Arial" panose="020B0604020202020204" pitchFamily="34" charset="0"/>
                <a:cs typeface="Arial" panose="020B0604020202020204" pitchFamily="34" charset="0"/>
              </a:rPr>
              <a:t> is created, its status can change throughout its life cycle. This table describes the possible statuses a </a:t>
            </a:r>
            <a:r>
              <a:rPr lang="en-US" sz="1200" dirty="0">
                <a:effectLst/>
                <a:latin typeface="Arial"/>
                <a:cs typeface="Arial"/>
              </a:rPr>
              <a:t>te</a:t>
            </a:r>
            <a:r>
              <a:rPr lang="en-US" sz="1200" dirty="0">
                <a:effectLst/>
                <a:latin typeface="Arial"/>
                <a:ea typeface="Times New Roman"/>
                <a:cs typeface="Arial"/>
              </a:rPr>
              <a:t>sting incident</a:t>
            </a:r>
            <a:r>
              <a:rPr lang="en-US" dirty="0">
                <a:latin typeface="Arial" panose="020B0604020202020204" pitchFamily="34" charset="0"/>
                <a:cs typeface="Arial" panose="020B0604020202020204" pitchFamily="34" charset="0"/>
              </a:rPr>
              <a:t> can have.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4828402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You can review submitted testing incidents from the </a:t>
            </a:r>
            <a:r>
              <a:rPr lang="en-US" b="1" dirty="0">
                <a:latin typeface="Arial" panose="020B0604020202020204" pitchFamily="34" charset="0"/>
                <a:cs typeface="Arial" panose="020B0604020202020204" pitchFamily="34" charset="0"/>
              </a:rPr>
              <a:t>View Testing Incidents </a:t>
            </a:r>
            <a:r>
              <a:rPr lang="en-US" dirty="0">
                <a:latin typeface="Arial" panose="020B0604020202020204" pitchFamily="34" charset="0"/>
                <a:cs typeface="Arial" panose="020B0604020202020204" pitchFamily="34" charset="0"/>
              </a:rPr>
              <a:t>page. Select a testing incident type and status and enter additional search criteria as desired. 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to display testing incidents matching your criteria. </a:t>
            </a:r>
          </a:p>
          <a:p>
            <a:endParaRPr lang="en-US" dirty="0">
              <a:latin typeface="Arial" panose="020B0604020202020204" pitchFamily="34" charset="0"/>
              <a:cs typeface="Arial" panose="020B0604020202020204" pitchFamily="34" charset="0"/>
            </a:endParaRPr>
          </a:p>
          <a:p>
            <a:pPr defTabSz="950737">
              <a:defRPr/>
            </a:pPr>
            <a:r>
              <a:rPr lang="en-US" altLang="en-US" b="0" u="none" baseline="0" dirty="0">
                <a:solidFill>
                  <a:schemeClr val="tx1"/>
                </a:solidFill>
                <a:latin typeface="Arial" panose="020B0604020202020204" pitchFamily="34" charset="0"/>
                <a:cs typeface="Arial" panose="020B0604020202020204" pitchFamily="34" charset="0"/>
              </a:rPr>
              <a:t>To quickly display all pending testing incidents</a:t>
            </a:r>
            <a:r>
              <a:rPr lang="en-US" altLang="en-US" baseline="0" dirty="0">
                <a:solidFill>
                  <a:schemeClr val="tx1"/>
                </a:solidFill>
                <a:latin typeface="Arial" panose="020B0604020202020204" pitchFamily="34" charset="0"/>
                <a:cs typeface="Arial" panose="020B0604020202020204" pitchFamily="34" charset="0"/>
              </a:rPr>
              <a:t>, click </a:t>
            </a:r>
            <a:r>
              <a:rPr lang="en-US" altLang="en-US" b="1" baseline="0" dirty="0">
                <a:solidFill>
                  <a:schemeClr val="tx1"/>
                </a:solidFill>
                <a:latin typeface="Arial" panose="020B0604020202020204" pitchFamily="34" charset="0"/>
                <a:cs typeface="Arial" panose="020B0604020202020204" pitchFamily="34" charset="0"/>
              </a:rPr>
              <a:t>Pending Testing Incidents</a:t>
            </a:r>
            <a:r>
              <a:rPr lang="en-US" altLang="en-US" b="0" baseline="0" dirty="0">
                <a:solidFill>
                  <a:schemeClr val="tx1"/>
                </a:solidFill>
                <a:latin typeface="Arial" panose="020B0604020202020204" pitchFamily="34" charset="0"/>
                <a:cs typeface="Arial" panose="020B0604020202020204" pitchFamily="34" charset="0"/>
              </a:rPr>
              <a:t> </a:t>
            </a:r>
            <a:r>
              <a:rPr lang="en-US" altLang="en-US" b="0" u="none" baseline="0" dirty="0">
                <a:solidFill>
                  <a:schemeClr val="tx1"/>
                </a:solidFill>
                <a:latin typeface="Arial" panose="020B0604020202020204" pitchFamily="34" charset="0"/>
                <a:cs typeface="Arial" panose="020B0604020202020204" pitchFamily="34" charset="0"/>
              </a:rPr>
              <a:t>in the task menu. This shortcut lets you skip the selection of search criteria.</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35737762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altLang="en-US" baseline="0" dirty="0">
                <a:solidFill>
                  <a:schemeClr val="tx1"/>
                </a:solidFill>
                <a:latin typeface="Arial" panose="020B0604020202020204" pitchFamily="34" charset="0"/>
                <a:cs typeface="Arial" panose="020B0604020202020204" pitchFamily="34" charset="0"/>
              </a:rPr>
              <a:t>When you click </a:t>
            </a:r>
            <a:r>
              <a:rPr lang="en-US" altLang="en-US" b="1" baseline="0" dirty="0">
                <a:solidFill>
                  <a:schemeClr val="tx1"/>
                </a:solidFill>
                <a:latin typeface="Arial" panose="020B0604020202020204" pitchFamily="34" charset="0"/>
                <a:cs typeface="Arial" panose="020B0604020202020204" pitchFamily="34" charset="0"/>
              </a:rPr>
              <a:t>Search</a:t>
            </a:r>
            <a:r>
              <a:rPr lang="en-US" altLang="en-US" b="0" baseline="0" dirty="0">
                <a:solidFill>
                  <a:schemeClr val="tx1"/>
                </a:solidFill>
                <a:latin typeface="Arial" panose="020B0604020202020204" pitchFamily="34" charset="0"/>
                <a:cs typeface="Arial" panose="020B0604020202020204" pitchFamily="34" charset="0"/>
              </a:rPr>
              <a:t>, the search panel will automatically collapse, and your search </a:t>
            </a:r>
            <a:r>
              <a:rPr lang="en-US" altLang="en-US" baseline="0" dirty="0">
                <a:solidFill>
                  <a:schemeClr val="tx1"/>
                </a:solidFill>
                <a:latin typeface="Arial" panose="020B0604020202020204" pitchFamily="34" charset="0"/>
                <a:cs typeface="Arial" panose="020B0604020202020204" pitchFamily="34" charset="0"/>
              </a:rPr>
              <a:t>results will appear below.</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To view the approval and processing status of a testing incident, click the green comment icon in the </a:t>
            </a:r>
            <a:r>
              <a:rPr lang="en-US" altLang="en-US" b="1" baseline="0" dirty="0">
                <a:solidFill>
                  <a:schemeClr val="tx1"/>
                </a:solidFill>
                <a:latin typeface="Arial" panose="020B0604020202020204" pitchFamily="34" charset="0"/>
                <a:cs typeface="Arial" panose="020B0604020202020204" pitchFamily="34" charset="0"/>
              </a:rPr>
              <a:t>Status </a:t>
            </a:r>
            <a:r>
              <a:rPr lang="en-US" altLang="en-US" baseline="0" dirty="0">
                <a:solidFill>
                  <a:schemeClr val="tx1"/>
                </a:solidFill>
                <a:latin typeface="Arial" panose="020B0604020202020204" pitchFamily="34" charset="0"/>
                <a:cs typeface="Arial" panose="020B0604020202020204" pitchFamily="34" charset="0"/>
              </a:rPr>
              <a:t>column.</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To approve, reject, retract, or resubmit testing incident, mark the checkbox next to it, click </a:t>
            </a:r>
            <a:r>
              <a:rPr lang="en-US" altLang="en-US" b="1" baseline="0" dirty="0">
                <a:solidFill>
                  <a:schemeClr val="tx1"/>
                </a:solidFill>
                <a:latin typeface="Arial" panose="020B0604020202020204" pitchFamily="34" charset="0"/>
                <a:cs typeface="Arial" panose="020B0604020202020204" pitchFamily="34" charset="0"/>
              </a:rPr>
              <a:t>Process</a:t>
            </a:r>
            <a:r>
              <a:rPr lang="en-US" altLang="en-US" baseline="0" dirty="0">
                <a:solidFill>
                  <a:schemeClr val="tx1"/>
                </a:solidFill>
                <a:latin typeface="Arial" panose="020B0604020202020204" pitchFamily="34" charset="0"/>
                <a:cs typeface="Arial" panose="020B0604020202020204" pitchFamily="34" charset="0"/>
              </a:rPr>
              <a:t>, and then select the action you wish to perform.</a:t>
            </a:r>
          </a:p>
          <a:p>
            <a:endParaRPr lang="en-US" altLang="en-US" baseline="0" dirty="0">
              <a:solidFill>
                <a:schemeClr val="tx1"/>
              </a:solidFill>
              <a:latin typeface="Arial" panose="020B0604020202020204" pitchFamily="34" charset="0"/>
              <a:cs typeface="Arial" panose="020B0604020202020204" pitchFamily="34" charset="0"/>
            </a:endParaRPr>
          </a:p>
          <a:p>
            <a:pPr defTabSz="950737">
              <a:defRPr/>
            </a:pPr>
            <a:r>
              <a:rPr lang="en-US" altLang="en-US" dirty="0">
                <a:latin typeface="Arial" panose="020B0604020202020204" pitchFamily="34" charset="0"/>
                <a:cs typeface="Arial" panose="020B0604020202020204" pitchFamily="34" charset="0"/>
              </a:rPr>
              <a:t>To export the results, mark the checkboxes next to the results you wish to export and click the green export button above the search results. A pop-up window will appear with the option to export to the Inbox in either Excel or CSV format.</a:t>
            </a:r>
          </a:p>
          <a:p>
            <a:endParaRPr lang="en-US" dirty="0">
              <a:solidFill>
                <a:schemeClr val="tx1"/>
              </a:solidFill>
              <a:latin typeface="Arial" panose="020B0604020202020204" pitchFamily="34" charset="0"/>
              <a:cs typeface="Arial" panose="020B0604020202020204" pitchFamily="34" charset="0"/>
            </a:endParaRPr>
          </a:p>
          <a:p>
            <a:pPr defTabSz="950737">
              <a:defRPr/>
            </a:pPr>
            <a:r>
              <a:rPr lang="en-US" dirty="0">
                <a:latin typeface="Arial" panose="020B0604020202020204" pitchFamily="34" charset="0"/>
                <a:cs typeface="Arial" panose="020B0604020202020204" pitchFamily="34" charset="0"/>
              </a:rPr>
              <a:t>Approving </a:t>
            </a:r>
            <a:r>
              <a:rPr lang="en-US" altLang="en-US" baseline="0" dirty="0">
                <a:solidFill>
                  <a:schemeClr val="tx1"/>
                </a:solidFill>
                <a:latin typeface="Arial" panose="020B0604020202020204" pitchFamily="34" charset="0"/>
                <a:cs typeface="Arial" panose="020B0604020202020204" pitchFamily="34" charset="0"/>
              </a:rPr>
              <a:t>testing incident </a:t>
            </a:r>
            <a:r>
              <a:rPr lang="en-US" dirty="0">
                <a:latin typeface="Arial" panose="020B0604020202020204" pitchFamily="34" charset="0"/>
                <a:cs typeface="Arial" panose="020B0604020202020204" pitchFamily="34" charset="0"/>
              </a:rPr>
              <a:t>will update the test </a:t>
            </a:r>
            <a:r>
              <a:rPr lang="en-US" u="none" dirty="0">
                <a:latin typeface="Arial" panose="020B0604020202020204" pitchFamily="34" charset="0"/>
                <a:cs typeface="Arial" panose="020B0604020202020204" pitchFamily="34" charset="0"/>
              </a:rPr>
              <a:t>opportunities and </a:t>
            </a:r>
            <a:r>
              <a:rPr lang="en-US" dirty="0">
                <a:latin typeface="Arial" panose="020B0604020202020204" pitchFamily="34" charset="0"/>
                <a:cs typeface="Arial" panose="020B0604020202020204" pitchFamily="34" charset="0"/>
              </a:rPr>
              <a:t>results accordingly. Rejecting </a:t>
            </a:r>
            <a:r>
              <a:rPr lang="en-US" altLang="en-US" baseline="0" dirty="0">
                <a:solidFill>
                  <a:schemeClr val="tx1"/>
                </a:solidFill>
                <a:latin typeface="Arial" panose="020B0604020202020204" pitchFamily="34" charset="0"/>
                <a:cs typeface="Arial" panose="020B0604020202020204" pitchFamily="34" charset="0"/>
              </a:rPr>
              <a:t>testing incident </a:t>
            </a:r>
            <a:r>
              <a:rPr lang="en-US" dirty="0">
                <a:latin typeface="Arial" panose="020B0604020202020204" pitchFamily="34" charset="0"/>
                <a:cs typeface="Arial" panose="020B0604020202020204" pitchFamily="34" charset="0"/>
              </a:rPr>
              <a:t>will continue the processing of test results as if a </a:t>
            </a:r>
            <a:r>
              <a:rPr lang="en-US" altLang="en-US" baseline="0" dirty="0">
                <a:solidFill>
                  <a:schemeClr val="tx1"/>
                </a:solidFill>
                <a:latin typeface="Arial" panose="020B0604020202020204" pitchFamily="34" charset="0"/>
                <a:cs typeface="Arial" panose="020B0604020202020204" pitchFamily="34" charset="0"/>
              </a:rPr>
              <a:t>testing incident</a:t>
            </a:r>
            <a:r>
              <a:rPr lang="en-US" dirty="0">
                <a:latin typeface="Arial" panose="020B0604020202020204" pitchFamily="34" charset="0"/>
                <a:cs typeface="Arial" panose="020B0604020202020204" pitchFamily="34" charset="0"/>
              </a:rPr>
              <a:t> were never submitted.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48</a:t>
            </a:fld>
            <a:endParaRPr lang="en-US" dirty="0"/>
          </a:p>
        </p:txBody>
      </p:sp>
    </p:spTree>
    <p:extLst>
      <p:ext uri="{BB962C8B-B14F-4D97-AF65-F5344CB8AC3E}">
        <p14:creationId xmlns:p14="http://schemas.microsoft.com/office/powerpoint/2010/main" val="35737762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create new testing incidents in TIDE is to use the </a:t>
            </a:r>
            <a:r>
              <a:rPr lang="en-US" b="1" baseline="0" dirty="0">
                <a:solidFill>
                  <a:schemeClr val="tx1"/>
                </a:solidFill>
                <a:latin typeface="Arial" panose="020B0604020202020204" pitchFamily="34" charset="0"/>
                <a:cs typeface="Arial" panose="020B0604020202020204" pitchFamily="34" charset="0"/>
              </a:rPr>
              <a:t>Upload Testing Incidents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 This task is performed by following the same steps used to upload new users and student test settings.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logging in to the system using a new device or browser, or after clearing the cache on a previously used browser, you will see an </a:t>
            </a:r>
            <a:r>
              <a:rPr lang="en-US" b="1" i="1" dirty="0">
                <a:latin typeface="Arial" panose="020B0604020202020204" pitchFamily="34" charset="0"/>
                <a:cs typeface="Arial" panose="020B0604020202020204" pitchFamily="34" charset="0"/>
              </a:rPr>
              <a:t>Enter Code </a:t>
            </a:r>
            <a:r>
              <a:rPr lang="en-US" dirty="0">
                <a:latin typeface="Arial" panose="020B0604020202020204" pitchFamily="34" charset="0"/>
                <a:cs typeface="Arial" panose="020B0604020202020204" pitchFamily="34" charset="0"/>
              </a:rPr>
              <a:t>page. </a:t>
            </a:r>
          </a:p>
          <a:p>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If you see this screen, will need to enter the code on this page within </a:t>
            </a:r>
            <a:r>
              <a:rPr lang="en-US" b="0" u="none" dirty="0">
                <a:latin typeface="Arial" panose="020B0604020202020204" pitchFamily="34" charset="0"/>
                <a:cs typeface="Arial" panose="020B0604020202020204" pitchFamily="34" charset="0"/>
              </a:rPr>
              <a:t>15</a:t>
            </a:r>
            <a:r>
              <a:rPr lang="en-US" b="0" dirty="0">
                <a:latin typeface="Arial" panose="020B0604020202020204" pitchFamily="34" charset="0"/>
                <a:cs typeface="Arial" panose="020B0604020202020204" pitchFamily="34" charset="0"/>
              </a:rPr>
              <a:t> minutes of receiving the email.  If you do not receive a code or do not enter the code within the </a:t>
            </a:r>
            <a:r>
              <a:rPr lang="en-US" b="0" u="none" dirty="0">
                <a:latin typeface="Arial" panose="020B0604020202020204" pitchFamily="34" charset="0"/>
                <a:cs typeface="Arial" panose="020B0604020202020204" pitchFamily="34" charset="0"/>
              </a:rPr>
              <a:t>15-minute</a:t>
            </a:r>
            <a:r>
              <a:rPr lang="en-US" b="0" dirty="0">
                <a:latin typeface="Arial" panose="020B0604020202020204" pitchFamily="34" charset="0"/>
                <a:cs typeface="Arial" panose="020B0604020202020204" pitchFamily="34" charset="0"/>
              </a:rPr>
              <a:t> time limit, </a:t>
            </a:r>
            <a:r>
              <a:rPr lang="en-US" b="0" dirty="0">
                <a:solidFill>
                  <a:srgbClr val="FF0000"/>
                </a:solidFill>
                <a:latin typeface="Arial" panose="020B0604020202020204" pitchFamily="34" charset="0"/>
                <a:cs typeface="Arial" panose="020B0604020202020204" pitchFamily="34" charset="0"/>
              </a:rPr>
              <a:t>click</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Resend Code</a:t>
            </a:r>
            <a:r>
              <a:rPr lang="en-US" b="0" dirty="0">
                <a:latin typeface="Arial" panose="020B0604020202020204" pitchFamily="34" charset="0"/>
                <a:cs typeface="Arial" panose="020B0604020202020204" pitchFamily="34" charset="0"/>
              </a:rPr>
              <a:t>. Click </a:t>
            </a:r>
            <a:r>
              <a:rPr lang="en-US" b="1" dirty="0">
                <a:latin typeface="Arial" panose="020B0604020202020204" pitchFamily="34" charset="0"/>
                <a:cs typeface="Arial" panose="020B0604020202020204" pitchFamily="34" charset="0"/>
              </a:rPr>
              <a:t>Submit</a:t>
            </a:r>
            <a:r>
              <a:rPr lang="en-US" b="0" dirty="0">
                <a:latin typeface="Arial" panose="020B0604020202020204" pitchFamily="34" charset="0"/>
                <a:cs typeface="Arial" panose="020B0604020202020204" pitchFamily="34" charset="0"/>
              </a:rPr>
              <a:t> after entering the authentication code to access the system. You will be taken to the Reset Your Password page that was presented at the beginning of this module.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47044" eaLnBrk="1" fontAlgn="auto" hangingPunct="1">
              <a:spcBef>
                <a:spcPts val="0"/>
              </a:spcBef>
              <a:spcAft>
                <a:spcPts val="0"/>
              </a:spcAft>
              <a:defRPr/>
            </a:pPr>
            <a:fld id="{10FBD5D1-EC6A-49BA-A260-9EA64558D1CE}" type="slidenum">
              <a:rPr lang="en-US">
                <a:solidFill>
                  <a:prstClr val="black"/>
                </a:solidFill>
                <a:latin typeface="Calibri" panose="020F0502020204030204"/>
                <a:ea typeface="+mn-ea"/>
              </a:rPr>
              <a:pPr defTabSz="947044" eaLnBrk="1" fontAlgn="auto" hangingPunct="1">
                <a:spcBef>
                  <a:spcPts val="0"/>
                </a:spcBef>
                <a:spcAft>
                  <a:spcPts val="0"/>
                </a:spcAft>
                <a:defRPr/>
              </a:pPr>
              <a:t>5</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25253580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tasks available in the </a:t>
            </a:r>
            <a:r>
              <a:rPr lang="en-US" b="1" dirty="0">
                <a:latin typeface="Arial" panose="020B0604020202020204" pitchFamily="34" charset="0"/>
                <a:cs typeface="Arial" panose="020B0604020202020204" pitchFamily="34" charset="0"/>
              </a:rPr>
              <a:t>Monitoring Test Progress </a:t>
            </a:r>
            <a:r>
              <a:rPr lang="en-US" dirty="0">
                <a:latin typeface="Arial" panose="020B0604020202020204" pitchFamily="34" charset="0"/>
                <a:cs typeface="Arial" panose="020B0604020202020204" pitchFamily="34" charset="0"/>
              </a:rPr>
              <a:t>task menu allow you to generate various reports that provide information about a test administration's progress.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Several types of participation reports are available:</a:t>
            </a:r>
          </a:p>
          <a:p>
            <a:endParaRPr lang="en-US" dirty="0">
              <a:latin typeface="Arial" panose="020B0604020202020204" pitchFamily="34" charset="0"/>
              <a:cs typeface="Arial" panose="020B0604020202020204" pitchFamily="34" charset="0"/>
            </a:endParaRPr>
          </a:p>
          <a:p>
            <a:pPr marL="178264" indent="-178264">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Plan and Manage Testing </a:t>
            </a:r>
            <a:r>
              <a:rPr lang="en-US" b="0" dirty="0">
                <a:latin typeface="Arial" panose="020B0604020202020204" pitchFamily="34" charset="0"/>
                <a:cs typeface="Arial" panose="020B0604020202020204" pitchFamily="34" charset="0"/>
              </a:rPr>
              <a:t>report</a:t>
            </a:r>
            <a:r>
              <a:rPr lang="en-US" dirty="0">
                <a:latin typeface="Arial" panose="020B0604020202020204" pitchFamily="34" charset="0"/>
                <a:cs typeface="Arial" panose="020B0604020202020204" pitchFamily="34" charset="0"/>
              </a:rPr>
              <a:t> details all of a student’s test opportunities and the status of those test opportunities.</a:t>
            </a:r>
          </a:p>
          <a:p>
            <a:pPr marL="178264" marR="0" lvl="0" indent="-178264"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Participation Report for </a:t>
            </a:r>
            <a:r>
              <a:rPr lang="en-US" b="1" dirty="0" err="1">
                <a:latin typeface="Arial" panose="020B0604020202020204" pitchFamily="34" charset="0"/>
                <a:cs typeface="Arial" panose="020B0604020202020204" pitchFamily="34" charset="0"/>
              </a:rPr>
              <a:t>SSID</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report</a:t>
            </a:r>
            <a:r>
              <a:rPr lang="en-US" dirty="0">
                <a:latin typeface="Arial" panose="020B0604020202020204" pitchFamily="34" charset="0"/>
                <a:cs typeface="Arial" panose="020B0604020202020204" pitchFamily="34" charset="0"/>
              </a:rPr>
              <a:t> shows test participation for specified students.</a:t>
            </a:r>
          </a:p>
          <a:p>
            <a:pPr marL="178264" indent="-178264">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Test Session Monitoring Report</a:t>
            </a:r>
            <a:r>
              <a:rPr lang="en-US" b="0" dirty="0">
                <a:latin typeface="Arial" panose="020B0604020202020204" pitchFamily="34" charset="0"/>
                <a:cs typeface="Arial" panose="020B0604020202020204" pitchFamily="34" charset="0"/>
              </a:rPr>
              <a:t> XX</a:t>
            </a:r>
            <a:endParaRPr lang="en-US" dirty="0">
              <a:latin typeface="Arial" panose="020B0604020202020204" pitchFamily="34" charset="0"/>
              <a:cs typeface="Arial" panose="020B0604020202020204" pitchFamily="34" charset="0"/>
            </a:endParaRPr>
          </a:p>
          <a:p>
            <a:pPr marL="178264" indent="-178264">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Status of Students Tested </a:t>
            </a:r>
            <a:r>
              <a:rPr lang="en-US" b="0" dirty="0">
                <a:latin typeface="Arial" panose="020B0604020202020204" pitchFamily="34" charset="0"/>
                <a:cs typeface="Arial" panose="020B0604020202020204" pitchFamily="34" charset="0"/>
              </a:rPr>
              <a:t>report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summarizes the number and percentage of students who have started or completed a test.</a:t>
            </a:r>
          </a:p>
          <a:p>
            <a:pPr marL="178264" indent="-178264">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Test Status Code Report</a:t>
            </a:r>
            <a:r>
              <a:rPr lang="en-US" dirty="0">
                <a:latin typeface="Arial" panose="020B0604020202020204" pitchFamily="34" charset="0"/>
                <a:cs typeface="Arial" panose="020B0604020202020204" pitchFamily="34" charset="0"/>
              </a:rPr>
              <a:t> displays all the non-participation codes for a test administration.</a:t>
            </a:r>
          </a:p>
          <a:p>
            <a:pPr marL="178264" indent="-178264">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50</a:t>
            </a:fld>
            <a:endParaRPr lang="en-US" dirty="0"/>
          </a:p>
        </p:txBody>
      </p:sp>
    </p:spTree>
    <p:extLst>
      <p:ext uri="{BB962C8B-B14F-4D97-AF65-F5344CB8AC3E}">
        <p14:creationId xmlns:p14="http://schemas.microsoft.com/office/powerpoint/2010/main" val="842140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The Plan and Manage Testing reports detail all of a student’s test opportunities and the status of each test opportunity. Because the report lists testing opportunities, a student can appear more than once on the report.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generate a report from the </a:t>
            </a:r>
            <a:r>
              <a:rPr lang="en-US" b="1" baseline="0" dirty="0">
                <a:solidFill>
                  <a:schemeClr val="tx1"/>
                </a:solidFill>
                <a:latin typeface="Arial" panose="020B0604020202020204" pitchFamily="34" charset="0"/>
                <a:cs typeface="Arial" panose="020B0604020202020204" pitchFamily="34" charset="0"/>
              </a:rPr>
              <a:t>Plan and Manage Testing </a:t>
            </a:r>
            <a:r>
              <a:rPr lang="en-US" baseline="0" dirty="0">
                <a:solidFill>
                  <a:schemeClr val="tx1"/>
                </a:solidFill>
                <a:latin typeface="Arial" panose="020B0604020202020204" pitchFamily="34" charset="0"/>
                <a:cs typeface="Arial" panose="020B0604020202020204" pitchFamily="34" charset="0"/>
              </a:rPr>
              <a:t>page, select a test instrument and administration under the </a:t>
            </a:r>
            <a:r>
              <a:rPr lang="en-US" b="1" baseline="0" dirty="0">
                <a:solidFill>
                  <a:schemeClr val="tx1"/>
                </a:solidFill>
                <a:latin typeface="Arial" panose="020B0604020202020204" pitchFamily="34" charset="0"/>
                <a:cs typeface="Arial" panose="020B0604020202020204" pitchFamily="34" charset="0"/>
              </a:rPr>
              <a:t>Choose What </a:t>
            </a:r>
            <a:r>
              <a:rPr lang="en-US" baseline="0" dirty="0">
                <a:solidFill>
                  <a:schemeClr val="tx1"/>
                </a:solidFill>
                <a:latin typeface="Arial" panose="020B0604020202020204" pitchFamily="34" charset="0"/>
                <a:cs typeface="Arial" panose="020B0604020202020204" pitchFamily="34" charset="0"/>
              </a:rPr>
              <a:t>panel.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Next, in the </a:t>
            </a:r>
            <a:r>
              <a:rPr lang="en-US" b="1" baseline="0" dirty="0">
                <a:solidFill>
                  <a:schemeClr val="tx1"/>
                </a:solidFill>
                <a:latin typeface="Arial" panose="020B0604020202020204" pitchFamily="34" charset="0"/>
                <a:cs typeface="Arial" panose="020B0604020202020204" pitchFamily="34" charset="0"/>
              </a:rPr>
              <a:t>Search Students </a:t>
            </a:r>
            <a:r>
              <a:rPr lang="en-US" baseline="0" dirty="0">
                <a:solidFill>
                  <a:schemeClr val="tx1"/>
                </a:solidFill>
                <a:latin typeface="Arial" panose="020B0604020202020204" pitchFamily="34" charset="0"/>
                <a:cs typeface="Arial" panose="020B0604020202020204" pitchFamily="34" charset="0"/>
              </a:rPr>
              <a:t>panel, select a complex area, complex, school, and teacher if applicable. The fields marked with an asterisk are mandatory. You can refine your search by adding additional criteria under the </a:t>
            </a:r>
            <a:r>
              <a:rPr lang="en-US" b="1" baseline="0" dirty="0">
                <a:solidFill>
                  <a:schemeClr val="tx1"/>
                </a:solidFill>
                <a:latin typeface="Arial" panose="020B0604020202020204" pitchFamily="34" charset="0"/>
                <a:cs typeface="Arial" panose="020B0604020202020204" pitchFamily="34" charset="0"/>
              </a:rPr>
              <a:t>Advanced Search </a:t>
            </a:r>
            <a:r>
              <a:rPr lang="en-US" baseline="0" dirty="0">
                <a:solidFill>
                  <a:schemeClr val="tx1"/>
                </a:solidFill>
                <a:latin typeface="Arial" panose="020B0604020202020204" pitchFamily="34" charset="0"/>
                <a:cs typeface="Arial" panose="020B0604020202020204" pitchFamily="34" charset="0"/>
              </a:rPr>
              <a:t>section.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Finally, in the </a:t>
            </a:r>
            <a:r>
              <a:rPr lang="en-US" b="1" baseline="0" dirty="0">
                <a:solidFill>
                  <a:schemeClr val="tx1"/>
                </a:solidFill>
                <a:latin typeface="Arial" panose="020B0604020202020204" pitchFamily="34" charset="0"/>
                <a:cs typeface="Arial" panose="020B0604020202020204" pitchFamily="34" charset="0"/>
              </a:rPr>
              <a:t>Get Specific </a:t>
            </a:r>
            <a:r>
              <a:rPr lang="en-US" b="0" baseline="0" dirty="0">
                <a:solidFill>
                  <a:schemeClr val="tx1"/>
                </a:solidFill>
                <a:latin typeface="Arial" panose="020B0604020202020204" pitchFamily="34" charset="0"/>
                <a:cs typeface="Arial" panose="020B0604020202020204" pitchFamily="34" charset="0"/>
              </a:rPr>
              <a:t>panel</a:t>
            </a:r>
            <a:r>
              <a:rPr lang="en-US" baseline="0" dirty="0">
                <a:solidFill>
                  <a:schemeClr val="tx1"/>
                </a:solidFill>
                <a:latin typeface="Arial" panose="020B0604020202020204" pitchFamily="34" charset="0"/>
                <a:cs typeface="Arial" panose="020B0604020202020204" pitchFamily="34" charset="0"/>
              </a:rPr>
              <a:t>, choose one of the filter options available and select parameters for that option.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Click </a:t>
            </a:r>
            <a:r>
              <a:rPr lang="en-US" b="1" baseline="0" dirty="0">
                <a:solidFill>
                  <a:schemeClr val="tx1"/>
                </a:solidFill>
                <a:latin typeface="Arial" panose="020B0604020202020204" pitchFamily="34" charset="0"/>
                <a:cs typeface="Arial" panose="020B0604020202020204" pitchFamily="34" charset="0"/>
              </a:rPr>
              <a:t>Generate Report </a:t>
            </a:r>
            <a:r>
              <a:rPr lang="en-US" baseline="0" dirty="0">
                <a:solidFill>
                  <a:schemeClr val="tx1"/>
                </a:solidFill>
                <a:latin typeface="Arial" panose="020B0604020202020204" pitchFamily="34" charset="0"/>
                <a:cs typeface="Arial" panose="020B0604020202020204" pitchFamily="34" charset="0"/>
              </a:rPr>
              <a:t>to view your Plan and Manage Testing report, or click </a:t>
            </a:r>
            <a:r>
              <a:rPr lang="en-US" b="1" baseline="0" dirty="0">
                <a:solidFill>
                  <a:schemeClr val="tx1"/>
                </a:solidFill>
                <a:latin typeface="Arial" panose="020B0604020202020204" pitchFamily="34" charset="0"/>
                <a:cs typeface="Arial" panose="020B0604020202020204" pitchFamily="34" charset="0"/>
              </a:rPr>
              <a:t>Export Report </a:t>
            </a:r>
            <a:r>
              <a:rPr lang="en-US" baseline="0" dirty="0">
                <a:solidFill>
                  <a:schemeClr val="tx1"/>
                </a:solidFill>
                <a:latin typeface="Arial" panose="020B0604020202020204" pitchFamily="34" charset="0"/>
                <a:cs typeface="Arial" panose="020B0604020202020204" pitchFamily="34" charset="0"/>
              </a:rPr>
              <a:t>to open the report in Excel.</a:t>
            </a:r>
          </a:p>
          <a:p>
            <a:endParaRPr lang="en-US"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51</a:t>
            </a:fld>
            <a:endParaRPr lang="en-US" dirty="0"/>
          </a:p>
        </p:txBody>
      </p:sp>
    </p:spTree>
    <p:extLst>
      <p:ext uri="{BB962C8B-B14F-4D97-AF65-F5344CB8AC3E}">
        <p14:creationId xmlns:p14="http://schemas.microsoft.com/office/powerpoint/2010/main" val="30094457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Clicking </a:t>
            </a:r>
            <a:r>
              <a:rPr lang="en-US" b="1" baseline="0" dirty="0">
                <a:solidFill>
                  <a:schemeClr val="tx1"/>
                </a:solidFill>
                <a:latin typeface="Arial" panose="020B0604020202020204" pitchFamily="34" charset="0"/>
                <a:cs typeface="Arial" panose="020B0604020202020204" pitchFamily="34" charset="0"/>
              </a:rPr>
              <a:t>Generate Report</a:t>
            </a:r>
            <a:r>
              <a:rPr lang="en-US" baseline="0" dirty="0">
                <a:solidFill>
                  <a:schemeClr val="tx1"/>
                </a:solidFill>
                <a:latin typeface="Arial" panose="020B0604020202020204" pitchFamily="34" charset="0"/>
                <a:cs typeface="Arial" panose="020B0604020202020204" pitchFamily="34" charset="0"/>
              </a:rPr>
              <a:t> will display the report and collapse the </a:t>
            </a:r>
            <a:r>
              <a:rPr lang="en-US" b="1" baseline="0" dirty="0">
                <a:solidFill>
                  <a:schemeClr val="tx1"/>
                </a:solidFill>
                <a:latin typeface="Arial" panose="020B0604020202020204" pitchFamily="34" charset="0"/>
                <a:cs typeface="Arial" panose="020B0604020202020204" pitchFamily="34" charset="0"/>
              </a:rPr>
              <a:t>Report Criteria </a:t>
            </a:r>
            <a:r>
              <a:rPr lang="en-US" baseline="0" dirty="0">
                <a:solidFill>
                  <a:schemeClr val="tx1"/>
                </a:solidFill>
                <a:latin typeface="Arial" panose="020B0604020202020204" pitchFamily="34" charset="0"/>
                <a:cs typeface="Arial" panose="020B0604020202020204" pitchFamily="34" charset="0"/>
              </a:rPr>
              <a:t>panel. </a:t>
            </a:r>
            <a:r>
              <a:rPr lang="en-US" dirty="0">
                <a:latin typeface="Arial" panose="020B0604020202020204" pitchFamily="34" charset="0"/>
                <a:cs typeface="Arial" panose="020B0604020202020204" pitchFamily="34" charset="0"/>
              </a:rPr>
              <a:t>Because not all columns can fit on the screen at once, click the blue arrow on the right side of the screen to scroll right and display more information. </a:t>
            </a:r>
            <a:endParaRPr lang="en-US"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52</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slide illustrates some common questions that can be answered using the options available in the </a:t>
            </a:r>
            <a:r>
              <a:rPr lang="en-US" b="1" dirty="0">
                <a:latin typeface="Arial" panose="020B0604020202020204" pitchFamily="34" charset="0"/>
                <a:cs typeface="Arial" panose="020B0604020202020204" pitchFamily="34" charset="0"/>
              </a:rPr>
              <a:t>View Participation PMT Test Filter Report </a:t>
            </a:r>
            <a:r>
              <a:rPr lang="en-US" b="0" dirty="0">
                <a:latin typeface="Arial" panose="020B0604020202020204" pitchFamily="34" charset="0"/>
                <a:cs typeface="Arial" panose="020B0604020202020204" pitchFamily="34" charset="0"/>
              </a:rPr>
              <a:t>panel.</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find students who have not yet tested, select the </a:t>
            </a:r>
            <a:r>
              <a:rPr lang="en-US" b="1" dirty="0">
                <a:latin typeface="Arial" panose="020B0604020202020204" pitchFamily="34" charset="0"/>
                <a:cs typeface="Arial" panose="020B0604020202020204" pitchFamily="34" charset="0"/>
              </a:rPr>
              <a:t>first</a:t>
            </a:r>
            <a:r>
              <a:rPr lang="en-US" dirty="0">
                <a:latin typeface="Arial" panose="020B0604020202020204" pitchFamily="34" charset="0"/>
                <a:cs typeface="Arial" panose="020B0604020202020204" pitchFamily="34" charset="0"/>
              </a:rPr>
              <a:t> radio button and search for students who have not completed their test opportunity in the selected administration.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find students who have paused tests, select the </a:t>
            </a:r>
            <a:r>
              <a:rPr lang="en-US" b="1" dirty="0">
                <a:latin typeface="Arial" panose="020B0604020202020204" pitchFamily="34" charset="0"/>
                <a:cs typeface="Arial" panose="020B0604020202020204" pitchFamily="34" charset="0"/>
              </a:rPr>
              <a:t>second</a:t>
            </a:r>
            <a:r>
              <a:rPr lang="en-US" dirty="0">
                <a:latin typeface="Arial" panose="020B0604020202020204" pitchFamily="34" charset="0"/>
                <a:cs typeface="Arial" panose="020B0604020202020204" pitchFamily="34" charset="0"/>
              </a:rPr>
              <a:t> radio button and search for students on their first test opportunity in the selected administration with a status of paused.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find students by </a:t>
            </a:r>
            <a:r>
              <a:rPr lang="en-US" dirty="0" err="1">
                <a:latin typeface="Arial" panose="020B0604020202020204" pitchFamily="34" charset="0"/>
                <a:cs typeface="Arial" panose="020B0604020202020204" pitchFamily="34" charset="0"/>
              </a:rPr>
              <a:t>SSID</a:t>
            </a:r>
            <a:r>
              <a:rPr lang="en-US" dirty="0">
                <a:latin typeface="Arial" panose="020B0604020202020204" pitchFamily="34" charset="0"/>
                <a:cs typeface="Arial" panose="020B0604020202020204" pitchFamily="34" charset="0"/>
              </a:rPr>
              <a:t>, select the </a:t>
            </a:r>
            <a:r>
              <a:rPr lang="en-US" b="1" dirty="0">
                <a:latin typeface="Arial" panose="020B0604020202020204" pitchFamily="34" charset="0"/>
                <a:cs typeface="Arial" panose="020B0604020202020204" pitchFamily="34" charset="0"/>
              </a:rPr>
              <a:t>third</a:t>
            </a:r>
            <a:r>
              <a:rPr lang="en-US" dirty="0">
                <a:latin typeface="Arial" panose="020B0604020202020204" pitchFamily="34" charset="0"/>
                <a:cs typeface="Arial" panose="020B0604020202020204" pitchFamily="34" charset="0"/>
              </a:rPr>
              <a:t> radio button and enter up to 20 </a:t>
            </a:r>
            <a:r>
              <a:rPr lang="en-US" dirty="0" err="1">
                <a:latin typeface="Arial" panose="020B0604020202020204" pitchFamily="34" charset="0"/>
                <a:cs typeface="Arial" panose="020B0604020202020204" pitchFamily="34" charset="0"/>
              </a:rPr>
              <a:t>SSID</a:t>
            </a:r>
            <a:r>
              <a:rPr lang="en-US" dirty="0">
                <a:latin typeface="Arial" panose="020B0604020202020204" pitchFamily="34" charset="0"/>
                <a:cs typeface="Arial" panose="020B0604020202020204" pitchFamily="34" charset="0"/>
              </a:rPr>
              <a:t>(s) separate by commas.</a:t>
            </a:r>
          </a:p>
          <a:p>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To find students whose test opportunities are expiring, select the </a:t>
            </a:r>
            <a:r>
              <a:rPr lang="en-US" b="1" dirty="0">
                <a:latin typeface="Arial" panose="020B0604020202020204" pitchFamily="34" charset="0"/>
                <a:cs typeface="Arial" panose="020B0604020202020204" pitchFamily="34" charset="0"/>
              </a:rPr>
              <a:t>fourth</a:t>
            </a:r>
            <a:r>
              <a:rPr lang="en-US" dirty="0">
                <a:latin typeface="Arial" panose="020B0604020202020204" pitchFamily="34" charset="0"/>
                <a:cs typeface="Arial" panose="020B0604020202020204" pitchFamily="34" charset="0"/>
              </a:rPr>
              <a:t> radio button and specify the number of days or range of days you want to search.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find out if all students in a test session submitted their tests, select the </a:t>
            </a:r>
            <a:r>
              <a:rPr lang="en-US" b="1" dirty="0">
                <a:latin typeface="Arial" panose="020B0604020202020204" pitchFamily="34" charset="0"/>
                <a:cs typeface="Arial" panose="020B0604020202020204" pitchFamily="34" charset="0"/>
              </a:rPr>
              <a:t>fifth</a:t>
            </a:r>
            <a:r>
              <a:rPr lang="en-US" dirty="0">
                <a:latin typeface="Arial" panose="020B0604020202020204" pitchFamily="34" charset="0"/>
                <a:cs typeface="Arial" panose="020B0604020202020204" pitchFamily="34" charset="0"/>
              </a:rPr>
              <a:t> radio button and search for students by test session ID between the dates when the test session took place.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53</a:t>
            </a:fld>
            <a:endParaRPr lang="en-US" dirty="0"/>
          </a:p>
        </p:txBody>
      </p:sp>
    </p:spTree>
    <p:extLst>
      <p:ext uri="{BB962C8B-B14F-4D97-AF65-F5344CB8AC3E}">
        <p14:creationId xmlns:p14="http://schemas.microsoft.com/office/powerpoint/2010/main" val="28879362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Participation Report for </a:t>
            </a:r>
            <a:r>
              <a:rPr lang="en-US" dirty="0" err="1">
                <a:latin typeface="Arial" panose="020B0604020202020204" pitchFamily="34" charset="0"/>
                <a:cs typeface="Arial" panose="020B0604020202020204" pitchFamily="34" charset="0"/>
              </a:rPr>
              <a:t>SSID</a:t>
            </a:r>
            <a:r>
              <a:rPr lang="en-US" dirty="0">
                <a:latin typeface="Arial" panose="020B0604020202020204" pitchFamily="34" charset="0"/>
                <a:cs typeface="Arial" panose="020B0604020202020204" pitchFamily="34" charset="0"/>
              </a:rPr>
              <a:t> page allows you to generate participation reports for specified students. Enter a single SSID or multiple SSIDs separated by commas in the Student ID(s) box. You can also upload a single-row Excel file containing student ID numbers. Click </a:t>
            </a:r>
            <a:r>
              <a:rPr lang="en-US" b="1" dirty="0">
                <a:latin typeface="Arial" panose="020B0604020202020204" pitchFamily="34" charset="0"/>
                <a:cs typeface="Arial" panose="020B0604020202020204" pitchFamily="34" charset="0"/>
              </a:rPr>
              <a:t>Generate Report </a:t>
            </a:r>
            <a:r>
              <a:rPr lang="en-US" dirty="0">
                <a:latin typeface="Arial" panose="020B0604020202020204" pitchFamily="34" charset="0"/>
                <a:cs typeface="Arial" panose="020B0604020202020204" pitchFamily="34" charset="0"/>
              </a:rPr>
              <a:t>to view the results.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54</a:t>
            </a:fld>
            <a:endParaRPr lang="en-US" dirty="0"/>
          </a:p>
        </p:txBody>
      </p:sp>
    </p:spTree>
    <p:extLst>
      <p:ext uri="{BB962C8B-B14F-4D97-AF65-F5344CB8AC3E}">
        <p14:creationId xmlns:p14="http://schemas.microsoft.com/office/powerpoint/2010/main" val="37351906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The </a:t>
            </a:r>
            <a:r>
              <a:rPr lang="en-US" b="1" baseline="0" dirty="0">
                <a:solidFill>
                  <a:schemeClr val="tx1"/>
                </a:solidFill>
                <a:latin typeface="Arial" panose="020B0604020202020204" pitchFamily="34" charset="0"/>
                <a:cs typeface="Arial" panose="020B0604020202020204" pitchFamily="34" charset="0"/>
              </a:rPr>
              <a:t>Test Session Monitoring Report </a:t>
            </a:r>
            <a:r>
              <a:rPr lang="en-US" b="0" baseline="0" dirty="0">
                <a:solidFill>
                  <a:schemeClr val="tx1"/>
                </a:solidFill>
                <a:latin typeface="Arial" panose="020B0604020202020204" pitchFamily="34" charset="0"/>
                <a:cs typeface="Arial" panose="020B0604020202020204" pitchFamily="34" charset="0"/>
              </a:rPr>
              <a:t>details active and inactive test sessions happening </a:t>
            </a:r>
            <a:r>
              <a:rPr lang="en-US" b="1" u="sng" baseline="0" dirty="0">
                <a:solidFill>
                  <a:srgbClr val="FF0000"/>
                </a:solidFill>
                <a:latin typeface="Arial" panose="020B0604020202020204" pitchFamily="34" charset="0"/>
                <a:cs typeface="Arial" panose="020B0604020202020204" pitchFamily="34" charset="0"/>
              </a:rPr>
              <a:t>in real time</a:t>
            </a:r>
            <a:r>
              <a:rPr lang="en-US" b="0" u="none" baseline="0" dirty="0">
                <a:solidFill>
                  <a:srgbClr val="FF0000"/>
                </a:solidFill>
                <a:latin typeface="Arial" panose="020B0604020202020204" pitchFamily="34" charset="0"/>
                <a:cs typeface="Arial" panose="020B0604020202020204" pitchFamily="34" charset="0"/>
              </a:rPr>
              <a:t> </a:t>
            </a:r>
            <a:r>
              <a:rPr lang="en-US" b="0" baseline="0" dirty="0">
                <a:solidFill>
                  <a:schemeClr val="tx1"/>
                </a:solidFill>
                <a:latin typeface="Arial" panose="020B0604020202020204" pitchFamily="34" charset="0"/>
                <a:cs typeface="Arial" panose="020B0604020202020204" pitchFamily="34" charset="0"/>
              </a:rPr>
              <a:t>in the selected school. These reports show how many students in each school are testing and how many have started, paused, and completed their test. School-level Test Session Monitoring reports also include additional information such as proctor name, test name, and test session start time.</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From the Test Session Monitoring Report page, select a complex area, complex and school from the drop-down lists.  Then click </a:t>
            </a:r>
            <a:r>
              <a:rPr lang="en-US" b="1" baseline="0" dirty="0">
                <a:solidFill>
                  <a:schemeClr val="tx1"/>
                </a:solidFill>
                <a:latin typeface="Arial" panose="020B0604020202020204" pitchFamily="34" charset="0"/>
                <a:cs typeface="Arial" panose="020B0604020202020204" pitchFamily="34" charset="0"/>
              </a:rPr>
              <a:t>Generate Report</a:t>
            </a:r>
            <a:r>
              <a:rPr lang="en-US" b="0" baseline="0" dirty="0">
                <a:solidFill>
                  <a:schemeClr val="tx1"/>
                </a:solidFill>
                <a:latin typeface="Arial" panose="020B0604020202020204" pitchFamily="34" charset="0"/>
                <a:cs typeface="Arial" panose="020B0604020202020204" pitchFamily="34" charset="0"/>
              </a:rPr>
              <a:t>. A detailed report page will appear. </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Note that if multiple schools were selected, a Summary Report page will first appear. From this page, select a school name to view a detailed report for that school. </a:t>
            </a:r>
          </a:p>
          <a:p>
            <a:endParaRPr lang="en-US" b="0"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55</a:t>
            </a:fld>
            <a:endParaRPr lang="en-US" dirty="0"/>
          </a:p>
        </p:txBody>
      </p:sp>
    </p:spTree>
    <p:extLst>
      <p:ext uri="{BB962C8B-B14F-4D97-AF65-F5344CB8AC3E}">
        <p14:creationId xmlns:p14="http://schemas.microsoft.com/office/powerpoint/2010/main" val="4667426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The Status of Students Tested report summarizes the number and percentage of students who have started or completed a test.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download a report from the </a:t>
            </a:r>
            <a:r>
              <a:rPr lang="en-US" b="1" baseline="0" dirty="0">
                <a:solidFill>
                  <a:schemeClr val="tx1"/>
                </a:solidFill>
                <a:latin typeface="Arial" panose="020B0604020202020204" pitchFamily="34" charset="0"/>
                <a:cs typeface="Arial" panose="020B0604020202020204" pitchFamily="34" charset="0"/>
              </a:rPr>
              <a:t>Status of Students Tested </a:t>
            </a:r>
            <a:r>
              <a:rPr lang="en-US" baseline="0" dirty="0">
                <a:solidFill>
                  <a:schemeClr val="tx1"/>
                </a:solidFill>
                <a:latin typeface="Arial" panose="020B0604020202020204" pitchFamily="34" charset="0"/>
                <a:cs typeface="Arial" panose="020B0604020202020204" pitchFamily="34" charset="0"/>
              </a:rPr>
              <a:t>page, choose the type of report you wish to export from the </a:t>
            </a:r>
            <a:r>
              <a:rPr lang="en-US" b="1" baseline="0" dirty="0">
                <a:solidFill>
                  <a:schemeClr val="tx1"/>
                </a:solidFill>
                <a:latin typeface="Arial" panose="020B0604020202020204" pitchFamily="34" charset="0"/>
                <a:cs typeface="Arial" panose="020B0604020202020204" pitchFamily="34" charset="0"/>
              </a:rPr>
              <a:t>Report Types</a:t>
            </a:r>
            <a:r>
              <a:rPr lang="en-US" baseline="0" dirty="0">
                <a:solidFill>
                  <a:schemeClr val="tx1"/>
                </a:solidFill>
                <a:latin typeface="Arial" panose="020B0604020202020204" pitchFamily="34" charset="0"/>
                <a:cs typeface="Arial" panose="020B0604020202020204" pitchFamily="34" charset="0"/>
              </a:rPr>
              <a:t> drop-down list. Select a complex area, complex and school from the corresponding drop-down lists, if available. Finally, select a test instrument, administration, and test name. Note that fields marked with an asterisk are mandatory.</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download the report as an Excel spreadsheet,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56</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baseline="0" dirty="0">
                <a:solidFill>
                  <a:schemeClr val="tx1"/>
                </a:solidFill>
                <a:latin typeface="Arial" panose="020B0604020202020204" pitchFamily="34" charset="0"/>
                <a:cs typeface="Arial" panose="020B0604020202020204" pitchFamily="34" charset="0"/>
              </a:rPr>
              <a:t>If students do not start or complete tests to which they are assigned, school officials assign non-participation codes to those tests indicating </a:t>
            </a:r>
            <a:r>
              <a:rPr lang="en-US" dirty="0">
                <a:latin typeface="Arial" panose="020B0604020202020204" pitchFamily="34" charset="0"/>
                <a:cs typeface="Arial" panose="020B0604020202020204" pitchFamily="34" charset="0"/>
              </a:rPr>
              <a:t>why students did not start or complete the test</a:t>
            </a:r>
            <a:r>
              <a:rPr lang="en-US" baseline="0" dirty="0">
                <a:solidFill>
                  <a:schemeClr val="tx1"/>
                </a:solidFill>
                <a:latin typeface="Arial" panose="020B0604020202020204" pitchFamily="34" charset="0"/>
                <a:cs typeface="Arial" panose="020B0604020202020204" pitchFamily="34" charset="0"/>
              </a:rPr>
              <a:t>. Some states also refer to these codes as special codes. </a:t>
            </a:r>
            <a:r>
              <a:rPr lang="en-US" dirty="0">
                <a:latin typeface="Arial" panose="020B0604020202020204" pitchFamily="34" charset="0"/>
                <a:cs typeface="Arial" panose="020B0604020202020204" pitchFamily="34" charset="0"/>
              </a:rPr>
              <a:t>For information on your state’s policies, and procedures, please consult the </a:t>
            </a:r>
            <a:r>
              <a:rPr lang="en-US" i="1" dirty="0">
                <a:latin typeface="Arial" panose="020B0604020202020204" pitchFamily="34" charset="0"/>
                <a:cs typeface="Arial" panose="020B0604020202020204" pitchFamily="34" charset="0"/>
              </a:rPr>
              <a:t>Test Administration Manual</a:t>
            </a:r>
            <a:r>
              <a:rPr lang="en-US" dirty="0">
                <a:latin typeface="Arial" panose="020B0604020202020204" pitchFamily="34" charset="0"/>
                <a:cs typeface="Arial" panose="020B0604020202020204" pitchFamily="34" charset="0"/>
              </a:rPr>
              <a:t>.</a:t>
            </a:r>
            <a:endParaRPr lang="en-US" baseline="0" dirty="0">
              <a:solidFill>
                <a:schemeClr val="tx1"/>
              </a:solidFill>
              <a:latin typeface="Arial" panose="020B0604020202020204" pitchFamily="34" charset="0"/>
              <a:cs typeface="Arial" panose="020B0604020202020204" pitchFamily="34" charset="0"/>
            </a:endParaRP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The Test Status Code Report displays all the non-participation codes that were entered during the test window. To generate a report from the </a:t>
            </a:r>
            <a:r>
              <a:rPr lang="en-US" b="1" baseline="0" dirty="0">
                <a:solidFill>
                  <a:schemeClr val="tx1"/>
                </a:solidFill>
                <a:latin typeface="Arial" panose="020B0604020202020204" pitchFamily="34" charset="0"/>
                <a:cs typeface="Arial" panose="020B0604020202020204" pitchFamily="34" charset="0"/>
              </a:rPr>
              <a:t>Test Status Code Report </a:t>
            </a:r>
            <a:r>
              <a:rPr lang="en-US" baseline="0" dirty="0">
                <a:solidFill>
                  <a:schemeClr val="tx1"/>
                </a:solidFill>
                <a:latin typeface="Arial" panose="020B0604020202020204" pitchFamily="34" charset="0"/>
                <a:cs typeface="Arial" panose="020B0604020202020204" pitchFamily="34" charset="0"/>
              </a:rPr>
              <a:t>page, select a test and administration from the drop-down lists. To view the report on the page, click </a:t>
            </a:r>
            <a:r>
              <a:rPr lang="en-US" b="1" baseline="0" dirty="0">
                <a:solidFill>
                  <a:schemeClr val="tx1"/>
                </a:solidFill>
                <a:latin typeface="Arial" panose="020B0604020202020204" pitchFamily="34" charset="0"/>
                <a:cs typeface="Arial" panose="020B0604020202020204" pitchFamily="34" charset="0"/>
              </a:rPr>
              <a:t>Generate Report</a:t>
            </a:r>
            <a:r>
              <a:rPr lang="en-US" baseline="0" dirty="0">
                <a:solidFill>
                  <a:schemeClr val="tx1"/>
                </a:solidFill>
                <a:latin typeface="Arial" panose="020B0604020202020204" pitchFamily="34" charset="0"/>
                <a:cs typeface="Arial" panose="020B0604020202020204" pitchFamily="34" charset="0"/>
              </a:rPr>
              <a:t>. The report will appear below the </a:t>
            </a:r>
            <a:r>
              <a:rPr lang="en-US" b="1" baseline="0" dirty="0">
                <a:solidFill>
                  <a:schemeClr val="tx1"/>
                </a:solidFill>
                <a:latin typeface="Arial" panose="020B0604020202020204" pitchFamily="34" charset="0"/>
                <a:cs typeface="Arial" panose="020B0604020202020204" pitchFamily="34" charset="0"/>
              </a:rPr>
              <a:t>Report Criteria </a:t>
            </a:r>
            <a:r>
              <a:rPr lang="en-US" baseline="0" dirty="0">
                <a:solidFill>
                  <a:schemeClr val="tx1"/>
                </a:solidFill>
                <a:latin typeface="Arial" panose="020B0604020202020204" pitchFamily="34" charset="0"/>
                <a:cs typeface="Arial" panose="020B0604020202020204" pitchFamily="34" charset="0"/>
              </a:rPr>
              <a:t>panel. To open the report in Excel,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57</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After Testing</a:t>
            </a:r>
            <a:r>
              <a:rPr lang="en-US" dirty="0">
                <a:latin typeface="Arial" panose="020B0604020202020204" pitchFamily="34" charset="0"/>
                <a:cs typeface="Arial" panose="020B0604020202020204" pitchFamily="34" charset="0"/>
              </a:rPr>
              <a:t> section of the TIDE dashboard, the </a:t>
            </a:r>
            <a:r>
              <a:rPr lang="en-US" b="1" dirty="0">
                <a:latin typeface="Arial" panose="020B0604020202020204" pitchFamily="34" charset="0"/>
                <a:cs typeface="Arial" panose="020B0604020202020204" pitchFamily="34" charset="0"/>
              </a:rPr>
              <a:t>Data Management </a:t>
            </a:r>
            <a:r>
              <a:rPr lang="en-US" dirty="0">
                <a:latin typeface="Arial" panose="020B0604020202020204" pitchFamily="34" charset="0"/>
                <a:cs typeface="Arial" panose="020B0604020202020204" pitchFamily="34" charset="0"/>
              </a:rPr>
              <a:t>task menu lets users enter non-participation codes to explain student non-participation and resolve test discrepancies.</a:t>
            </a:r>
          </a:p>
          <a:p>
            <a:pPr defTabSz="950737">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58</a:t>
            </a:fld>
            <a:endParaRPr lang="en-US" dirty="0"/>
          </a:p>
        </p:txBody>
      </p:sp>
    </p:spTree>
    <p:extLst>
      <p:ext uri="{BB962C8B-B14F-4D97-AF65-F5344CB8AC3E}">
        <p14:creationId xmlns:p14="http://schemas.microsoft.com/office/powerpoint/2010/main" val="22544570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There are circumstances in which a student did not participate in an expected summative test or participated in a summative test but in a non-standard way. Examples could include a student inadvertently taking an incorrect test, a parent opting a student out of testing, or the student not receiving appropriate instruction prior to the test. In such instances, you need to assign a non-participation code to the student’s test so that the TIDE system can accurately explain the non-participation.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note that once you apply a non-participation code, that code persists until it is changed.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a list of non-participation codes</a:t>
            </a:r>
            <a:r>
              <a:rPr lang="en-US" baseline="0" dirty="0">
                <a:latin typeface="Arial" panose="020B0604020202020204" pitchFamily="34" charset="0"/>
                <a:cs typeface="Arial" panose="020B0604020202020204" pitchFamily="34" charset="0"/>
              </a:rPr>
              <a:t> and their descriptions, please consult the </a:t>
            </a:r>
            <a:r>
              <a:rPr lang="en-US" i="1" baseline="0" dirty="0">
                <a:latin typeface="Arial" panose="020B0604020202020204" pitchFamily="34" charset="0"/>
                <a:cs typeface="Arial" panose="020B0604020202020204" pitchFamily="34" charset="0"/>
              </a:rPr>
              <a:t>TIDE User Guide</a:t>
            </a:r>
            <a:r>
              <a:rPr lang="en-US" baseline="0" dirty="0">
                <a:latin typeface="Arial" panose="020B0604020202020204" pitchFamily="34" charset="0"/>
                <a:cs typeface="Arial" panose="020B0604020202020204" pitchFamily="34" charset="0"/>
              </a:rPr>
              <a:t>.</a:t>
            </a:r>
          </a:p>
          <a:p>
            <a:endParaRPr lang="en-US"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The Discrepancy Resolution (DRS) report will become active in TIDE approximately one month prior to the close of the summative test window. (Note: the DRS will not be used in Spring 2020 due to the cancellation of summative testing due to </a:t>
            </a:r>
            <a:r>
              <a:rPr lang="en-US" sz="1200" kern="1200" dirty="0" err="1">
                <a:solidFill>
                  <a:schemeClr val="tx1"/>
                </a:solidFill>
                <a:effectLst/>
                <a:latin typeface="ITC Franklin Gothic Std Bk Cd"/>
                <a:ea typeface="ＭＳ Ｐゴシック" pitchFamily="-48" charset="-128"/>
                <a:cs typeface="ＭＳ Ｐゴシック"/>
              </a:rPr>
              <a:t>COVID</a:t>
            </a:r>
            <a:r>
              <a:rPr lang="en-US" sz="1200" kern="1200" dirty="0">
                <a:solidFill>
                  <a:schemeClr val="tx1"/>
                </a:solidFill>
                <a:effectLst/>
                <a:latin typeface="ITC Franklin Gothic Std Bk Cd"/>
                <a:ea typeface="ＭＳ Ｐゴシック" pitchFamily="-48" charset="-128"/>
                <a:cs typeface="ＭＳ Ｐゴシック"/>
              </a:rPr>
              <a:t>-19 school closures).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The DRS report will list all students who have not yet started their eligible summative assessment(s) </a:t>
            </a:r>
            <a:r>
              <a:rPr lang="en-US" sz="1200" b="1" u="sng" kern="1200" dirty="0">
                <a:solidFill>
                  <a:schemeClr val="tx1"/>
                </a:solidFill>
                <a:effectLst/>
                <a:latin typeface="ITC Franklin Gothic Std Bk Cd"/>
                <a:ea typeface="ＭＳ Ｐゴシック" pitchFamily="-48" charset="-128"/>
                <a:cs typeface="ＭＳ Ｐゴシック"/>
              </a:rPr>
              <a:t>AND</a:t>
            </a:r>
            <a:r>
              <a:rPr lang="en-US" sz="1200" kern="1200" dirty="0">
                <a:solidFill>
                  <a:schemeClr val="tx1"/>
                </a:solidFill>
                <a:effectLst/>
                <a:latin typeface="ITC Franklin Gothic Std Bk Cd"/>
                <a:ea typeface="ＭＳ Ｐゴシック" pitchFamily="-48" charset="-128"/>
                <a:cs typeface="ＭＳ Ｐゴシック"/>
              </a:rPr>
              <a:t> do not yet have a Non-Participation Code entered in TIDE. Once a Non-Participation Code is entered in TIDE for a student, that student will no longer be included in the school’s DRS report.</a:t>
            </a:r>
            <a:endParaRPr lang="en-US" dirty="0"/>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59</a:t>
            </a:fld>
            <a:endParaRPr lang="en-US" dirty="0"/>
          </a:p>
        </p:txBody>
      </p:sp>
    </p:spTree>
    <p:extLst>
      <p:ext uri="{BB962C8B-B14F-4D97-AF65-F5344CB8AC3E}">
        <p14:creationId xmlns:p14="http://schemas.microsoft.com/office/powerpoint/2010/main" val="4168713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If you forget your password, you will need to reset it in order to access TIDE.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may need to reset your password in the following situations:</a:t>
            </a:r>
          </a:p>
          <a:p>
            <a:pPr marL="177571" indent="-177571">
              <a:buFont typeface="Arial" panose="020B0604020202020204" pitchFamily="34" charset="0"/>
              <a:buChar char="•"/>
            </a:pPr>
            <a:r>
              <a:rPr lang="en-US" dirty="0">
                <a:latin typeface="Arial" panose="020B0604020202020204" pitchFamily="34" charset="0"/>
                <a:cs typeface="Arial" panose="020B0604020202020204" pitchFamily="34" charset="0"/>
              </a:rPr>
              <a:t>You forgot your password.</a:t>
            </a:r>
          </a:p>
          <a:p>
            <a:pPr marL="177571" indent="-177571">
              <a:buFont typeface="Arial" panose="020B0604020202020204" pitchFamily="34" charset="0"/>
              <a:buChar char="•"/>
            </a:pPr>
            <a:r>
              <a:rPr lang="en-US" dirty="0">
                <a:latin typeface="Arial" panose="020B0604020202020204" pitchFamily="34" charset="0"/>
                <a:cs typeface="Arial" panose="020B0604020202020204" pitchFamily="34" charset="0"/>
              </a:rPr>
              <a:t>Your activation link expired.</a:t>
            </a:r>
          </a:p>
          <a:p>
            <a:pPr marL="177571" indent="-177571">
              <a:buFont typeface="Arial" panose="020B0604020202020204" pitchFamily="34" charset="0"/>
              <a:buChar char="•"/>
            </a:pPr>
            <a:r>
              <a:rPr lang="en-US" dirty="0">
                <a:latin typeface="Arial" panose="020B0604020202020204" pitchFamily="34" charset="0"/>
                <a:cs typeface="Arial" panose="020B0604020202020204" pitchFamily="34" charset="0"/>
              </a:rPr>
              <a:t>Your account is locked because you exceeded the account login attempt limit.</a:t>
            </a:r>
          </a:p>
          <a:p>
            <a:pPr marL="177571" indent="-177571">
              <a:buFont typeface="Arial" panose="020B0604020202020204" pitchFamily="34" charset="0"/>
              <a:buChar char="•"/>
            </a:pPr>
            <a:r>
              <a:rPr lang="en-US" dirty="0">
                <a:latin typeface="Arial" panose="020B0604020202020204" pitchFamily="34" charset="0"/>
                <a:cs typeface="Arial" panose="020B0604020202020204" pitchFamily="34" charset="0"/>
              </a:rPr>
              <a:t>It is a new school year.</a:t>
            </a:r>
          </a:p>
          <a:p>
            <a:pPr marL="177571" indent="-177571">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reset your password, click the </a:t>
            </a:r>
            <a:r>
              <a:rPr lang="en-US" b="1" dirty="0">
                <a:latin typeface="Arial" panose="020B0604020202020204" pitchFamily="34" charset="0"/>
                <a:cs typeface="Arial" panose="020B0604020202020204" pitchFamily="34" charset="0"/>
              </a:rPr>
              <a:t>Forgot Your Password? </a:t>
            </a:r>
            <a:r>
              <a:rPr lang="en-US" dirty="0">
                <a:latin typeface="Arial" panose="020B0604020202020204" pitchFamily="34" charset="0"/>
                <a:cs typeface="Arial" panose="020B0604020202020204" pitchFamily="34" charset="0"/>
              </a:rPr>
              <a:t>link. You will be taken to the </a:t>
            </a:r>
            <a:r>
              <a:rPr lang="en-US" b="0" i="1" dirty="0">
                <a:latin typeface="Arial" panose="020B0604020202020204" pitchFamily="34" charset="0"/>
                <a:cs typeface="Arial" panose="020B0604020202020204" pitchFamily="34" charset="0"/>
              </a:rPr>
              <a:t>Reset Your Password </a:t>
            </a:r>
            <a:r>
              <a:rPr lang="en-US" dirty="0">
                <a:latin typeface="Arial" panose="020B0604020202020204" pitchFamily="34" charset="0"/>
                <a:cs typeface="Arial" panose="020B0604020202020204" pitchFamily="34" charset="0"/>
              </a:rPr>
              <a:t>page. Enter your email address and click </a:t>
            </a:r>
            <a:r>
              <a:rPr lang="en-US" b="1" dirty="0">
                <a:latin typeface="Arial" panose="020B0604020202020204" pitchFamily="34" charset="0"/>
                <a:cs typeface="Arial" panose="020B0604020202020204" pitchFamily="34" charset="0"/>
              </a:rPr>
              <a:t>Submit</a:t>
            </a:r>
            <a:r>
              <a:rPr lang="en-US" dirty="0">
                <a:latin typeface="Arial" panose="020B0604020202020204" pitchFamily="34" charset="0"/>
                <a:cs typeface="Arial" panose="020B0604020202020204" pitchFamily="34" charset="0"/>
              </a:rPr>
              <a:t>. You will receive an email with an activation link. Follow the same steps as you would when initially setting up your TIDE account. </a:t>
            </a:r>
          </a:p>
        </p:txBody>
      </p:sp>
      <p:sp>
        <p:nvSpPr>
          <p:cNvPr id="4" name="Slide Number Placeholder 3"/>
          <p:cNvSpPr>
            <a:spLocks noGrp="1"/>
          </p:cNvSpPr>
          <p:nvPr>
            <p:ph type="sldNum" sz="quarter" idx="10"/>
          </p:nvPr>
        </p:nvSpPr>
        <p:spPr/>
        <p:txBody>
          <a:bodyPr/>
          <a:lstStyle/>
          <a:p>
            <a:pPr defTabSz="947044" eaLnBrk="1" fontAlgn="auto" hangingPunct="1">
              <a:spcBef>
                <a:spcPts val="0"/>
              </a:spcBef>
              <a:spcAft>
                <a:spcPts val="0"/>
              </a:spcAft>
              <a:defRPr/>
            </a:pPr>
            <a:fld id="{10FBD5D1-EC6A-49BA-A260-9EA64558D1CE}" type="slidenum">
              <a:rPr lang="en-US">
                <a:solidFill>
                  <a:prstClr val="black"/>
                </a:solidFill>
                <a:latin typeface="Calibri" panose="020F0502020204030204"/>
                <a:ea typeface="+mn-ea"/>
              </a:rPr>
              <a:pPr defTabSz="947044" eaLnBrk="1" fontAlgn="auto" hangingPunct="1">
                <a:spcBef>
                  <a:spcPts val="0"/>
                </a:spcBef>
                <a:spcAft>
                  <a:spcPts val="0"/>
                </a:spcAft>
                <a:defRPr/>
              </a:pPr>
              <a:t>6</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10913252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To view or edit a student’s non-participation codes</a:t>
            </a:r>
            <a:r>
              <a:rPr lang="en-US" baseline="0" dirty="0">
                <a:latin typeface="Arial" panose="020B0604020202020204" pitchFamily="34" charset="0"/>
                <a:cs typeface="Arial" panose="020B0604020202020204" pitchFamily="34" charset="0"/>
              </a:rPr>
              <a:t> from the </a:t>
            </a:r>
            <a:r>
              <a:rPr lang="en-US" b="1" baseline="0" dirty="0">
                <a:latin typeface="Arial" panose="020B0604020202020204" pitchFamily="34" charset="0"/>
                <a:cs typeface="Arial" panose="020B0604020202020204" pitchFamily="34" charset="0"/>
              </a:rPr>
              <a:t>Reasons for Non-Participation </a:t>
            </a:r>
            <a:r>
              <a:rPr lang="en-US" baseline="0" dirty="0">
                <a:latin typeface="Arial" panose="020B0604020202020204" pitchFamily="34" charset="0"/>
                <a:cs typeface="Arial" panose="020B0604020202020204" pitchFamily="34" charset="0"/>
              </a:rPr>
              <a:t>page, select a complex area, complex and school from the drop-down lists, if available. You may enter a student ID, or enrolled grade if desired. </a:t>
            </a:r>
            <a:r>
              <a:rPr lang="en-US" dirty="0">
                <a:latin typeface="Arial" panose="020B0604020202020204" pitchFamily="34" charset="0"/>
                <a:cs typeface="Arial" panose="020B0604020202020204" pitchFamily="34" charset="0"/>
              </a:rPr>
              <a:t>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Additional Search</a:t>
            </a:r>
            <a:r>
              <a:rPr lang="en-US" dirty="0">
                <a:latin typeface="Arial" panose="020B0604020202020204" pitchFamily="34" charset="0"/>
                <a:cs typeface="Arial" panose="020B0604020202020204" pitchFamily="34" charset="0"/>
              </a:rPr>
              <a:t> panel.</a:t>
            </a:r>
            <a:r>
              <a:rPr lang="en-US" b="1" dirty="0">
                <a:latin typeface="Arial" panose="020B0604020202020204" pitchFamily="34" charset="0"/>
                <a:cs typeface="Arial" panose="020B0604020202020204" pitchFamily="34" charset="0"/>
              </a:rPr>
              <a:t> </a:t>
            </a:r>
            <a:endParaRPr lang="en-US" baseline="0" dirty="0">
              <a:latin typeface="Arial" panose="020B0604020202020204" pitchFamily="34" charset="0"/>
              <a:cs typeface="Arial" panose="020B0604020202020204" pitchFamily="34" charset="0"/>
            </a:endParaRPr>
          </a:p>
          <a:p>
            <a:pPr defTabSz="950737">
              <a:defRPr/>
            </a:pPr>
            <a:endParaRPr lang="en-US" b="0" baseline="0" dirty="0">
              <a:latin typeface="Arial" panose="020B0604020202020204" pitchFamily="34" charset="0"/>
              <a:cs typeface="Arial" panose="020B0604020202020204" pitchFamily="34" charset="0"/>
            </a:endParaRPr>
          </a:p>
          <a:p>
            <a:pPr defTabSz="950737">
              <a:defRPr/>
            </a:pPr>
            <a:r>
              <a:rPr lang="en-US" b="0" baseline="0" dirty="0">
                <a:latin typeface="Arial" panose="020B0604020202020204" pitchFamily="34" charset="0"/>
                <a:cs typeface="Arial" panose="020B0604020202020204" pitchFamily="34" charset="0"/>
              </a:rPr>
              <a:t>Click </a:t>
            </a:r>
            <a:r>
              <a:rPr lang="en-US" b="1" baseline="0" dirty="0">
                <a:latin typeface="Arial" panose="020B0604020202020204" pitchFamily="34" charset="0"/>
                <a:cs typeface="Arial" panose="020B0604020202020204" pitchFamily="34" charset="0"/>
              </a:rPr>
              <a:t>Search</a:t>
            </a:r>
            <a:r>
              <a:rPr lang="en-US" b="0" baseline="0" dirty="0">
                <a:latin typeface="Arial" panose="020B0604020202020204" pitchFamily="34" charset="0"/>
                <a:cs typeface="Arial" panose="020B0604020202020204" pitchFamily="34" charset="0"/>
              </a:rPr>
              <a:t> to retrieve a list of students matching your selected criteria. </a:t>
            </a:r>
            <a:r>
              <a:rPr lang="en-US" altLang="en-US" dirty="0">
                <a:latin typeface="Arial" panose="020B0604020202020204" pitchFamily="34" charset="0"/>
                <a:cs typeface="Arial" panose="020B0604020202020204" pitchFamily="34" charset="0"/>
              </a:rPr>
              <a:t>If your user role permits, you can edit a student’s non-participation codes by clicking the green pencil icon. </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60</a:t>
            </a:fld>
            <a:endParaRPr lang="en-US" dirty="0"/>
          </a:p>
        </p:txBody>
      </p:sp>
    </p:spTree>
    <p:extLst>
      <p:ext uri="{BB962C8B-B14F-4D97-AF65-F5344CB8AC3E}">
        <p14:creationId xmlns:p14="http://schemas.microsoft.com/office/powerpoint/2010/main" val="22544570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When you click the green pencil icon, another page will appear where you can edit and save the student’s non-participation codes. T</a:t>
            </a:r>
            <a:r>
              <a:rPr lang="en-US" baseline="0" dirty="0">
                <a:latin typeface="Arial" panose="020B0604020202020204" pitchFamily="34" charset="0"/>
                <a:cs typeface="Arial" panose="020B0604020202020204" pitchFamily="34" charset="0"/>
              </a:rPr>
              <a:t>he </a:t>
            </a:r>
            <a:r>
              <a:rPr lang="en-US" b="1" baseline="0" dirty="0">
                <a:latin typeface="Arial" panose="020B0604020202020204" pitchFamily="34" charset="0"/>
                <a:cs typeface="Arial" panose="020B0604020202020204" pitchFamily="34" charset="0"/>
              </a:rPr>
              <a:t>Student Information</a:t>
            </a:r>
            <a:r>
              <a:rPr lang="en-US" baseline="0" dirty="0">
                <a:latin typeface="Arial" panose="020B0604020202020204" pitchFamily="34" charset="0"/>
                <a:cs typeface="Arial" panose="020B0604020202020204" pitchFamily="34" charset="0"/>
              </a:rPr>
              <a:t> panel provides the student’s demographic information. The student’s available tests and non-participation codes are listed in the </a:t>
            </a:r>
            <a:r>
              <a:rPr lang="en-US" b="1" baseline="0" dirty="0">
                <a:latin typeface="Arial" panose="020B0604020202020204" pitchFamily="34" charset="0"/>
                <a:cs typeface="Arial" panose="020B0604020202020204" pitchFamily="34" charset="0"/>
              </a:rPr>
              <a:t>Reasons for Non-Participation </a:t>
            </a:r>
            <a:r>
              <a:rPr lang="en-US" baseline="0" dirty="0">
                <a:latin typeface="Arial" panose="020B0604020202020204" pitchFamily="34" charset="0"/>
                <a:cs typeface="Arial" panose="020B0604020202020204" pitchFamily="34" charset="0"/>
              </a:rPr>
              <a:t>panel.</a:t>
            </a:r>
          </a:p>
          <a:p>
            <a:pPr defTabSz="950737">
              <a:defRPr/>
            </a:pPr>
            <a:endParaRPr lang="en-US" baseline="0" dirty="0">
              <a:latin typeface="Arial" panose="020B0604020202020204" pitchFamily="34" charset="0"/>
              <a:cs typeface="Arial" panose="020B0604020202020204" pitchFamily="34" charset="0"/>
            </a:endParaRPr>
          </a:p>
          <a:p>
            <a:pPr defTabSz="950737">
              <a:defRPr/>
            </a:pPr>
            <a:r>
              <a:rPr lang="en-US" baseline="0" dirty="0">
                <a:latin typeface="Arial" panose="020B0604020202020204" pitchFamily="34" charset="0"/>
                <a:cs typeface="Arial" panose="020B0604020202020204" pitchFamily="34" charset="0"/>
              </a:rPr>
              <a:t>To edit the student’s non-participation codes, from the drop-down lists in the </a:t>
            </a:r>
            <a:r>
              <a:rPr lang="en-US" b="1" baseline="0" dirty="0">
                <a:latin typeface="Arial" panose="020B0604020202020204" pitchFamily="34" charset="0"/>
                <a:cs typeface="Arial" panose="020B0604020202020204" pitchFamily="34" charset="0"/>
              </a:rPr>
              <a:t>Reasons for Non-Participation </a:t>
            </a:r>
            <a:r>
              <a:rPr lang="en-US" baseline="0" dirty="0">
                <a:latin typeface="Arial" panose="020B0604020202020204" pitchFamily="34" charset="0"/>
                <a:cs typeface="Arial" panose="020B0604020202020204" pitchFamily="34" charset="0"/>
              </a:rPr>
              <a:t>panel, select the non-participation for each available test, as required, and click </a:t>
            </a:r>
            <a:r>
              <a:rPr lang="en-US" b="1" baseline="0" dirty="0">
                <a:latin typeface="Arial" panose="020B0604020202020204" pitchFamily="34" charset="0"/>
                <a:cs typeface="Arial" panose="020B0604020202020204" pitchFamily="34" charset="0"/>
              </a:rPr>
              <a:t>Save</a:t>
            </a:r>
            <a:r>
              <a:rPr lang="en-US" baseline="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61</a:t>
            </a:fld>
            <a:endParaRPr lang="en-US" dirty="0"/>
          </a:p>
        </p:txBody>
      </p:sp>
    </p:spTree>
    <p:extLst>
      <p:ext uri="{BB962C8B-B14F-4D97-AF65-F5344CB8AC3E}">
        <p14:creationId xmlns:p14="http://schemas.microsoft.com/office/powerpoint/2010/main" val="22544570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57200" y="719138"/>
            <a:ext cx="6402388" cy="360045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65189" eaLnBrk="1" hangingPunct="1">
              <a:spcBef>
                <a:spcPct val="0"/>
              </a:spcBef>
              <a:defRPr/>
            </a:pPr>
            <a:r>
              <a:rPr lang="en-US" dirty="0">
                <a:solidFill>
                  <a:schemeClr val="tx1"/>
                </a:solidFill>
                <a:latin typeface="Arial" panose="020B0604020202020204" pitchFamily="34" charset="0"/>
                <a:cs typeface="Arial" panose="020B0604020202020204" pitchFamily="34" charset="0"/>
              </a:rPr>
              <a:t>You can find the </a:t>
            </a:r>
            <a:r>
              <a:rPr lang="en-US" i="1" dirty="0">
                <a:solidFill>
                  <a:schemeClr val="tx1"/>
                </a:solidFill>
                <a:latin typeface="Arial" panose="020B0604020202020204" pitchFamily="34" charset="0"/>
                <a:cs typeface="Arial" panose="020B0604020202020204" pitchFamily="34" charset="0"/>
              </a:rPr>
              <a:t>TIDE User Guide </a:t>
            </a:r>
            <a:r>
              <a:rPr lang="en-US" dirty="0">
                <a:solidFill>
                  <a:schemeClr val="tx1"/>
                </a:solidFill>
                <a:latin typeface="Arial" panose="020B0604020202020204" pitchFamily="34" charset="0"/>
                <a:cs typeface="Arial" panose="020B0604020202020204" pitchFamily="34" charset="0"/>
              </a:rPr>
              <a:t>and other helpful resources on your state assessment </a:t>
            </a:r>
            <a:r>
              <a:rPr lang="en-US" baseline="0" dirty="0">
                <a:solidFill>
                  <a:schemeClr val="tx1"/>
                </a:solidFill>
                <a:latin typeface="Arial" panose="020B0604020202020204" pitchFamily="34" charset="0"/>
                <a:cs typeface="Arial" panose="020B0604020202020204" pitchFamily="34" charset="0"/>
              </a:rPr>
              <a:t>portal. However, if you still require assistance with troubleshooting a technical issue, you may also contact your Help Desk. When contacting your Help Desk, please be ready to provide the following information: </a:t>
            </a:r>
          </a:p>
          <a:p>
            <a:pPr marL="178264" indent="-178264"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Any error messages that are appearing (including codes)</a:t>
            </a:r>
          </a:p>
          <a:p>
            <a:pPr marL="178264" indent="-178264"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Your operating system and browser information</a:t>
            </a:r>
          </a:p>
          <a:p>
            <a:pPr marL="178264" indent="-178264"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Your network configuration information</a:t>
            </a:r>
          </a:p>
          <a:p>
            <a:pPr marL="178264" indent="-178264"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Your contact information for follow-up by telephone or email</a:t>
            </a:r>
          </a:p>
          <a:p>
            <a:pPr marL="178264" indent="-178264"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Any other relevant information, such as test names or content areas, student IDs, session IDs, and search criteria</a:t>
            </a:r>
          </a:p>
          <a:p>
            <a:pPr marL="178264" indent="-178264" eaLnBrk="1" fontAlgn="auto" hangingPunct="1">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defRPr/>
            </a:pPr>
            <a:r>
              <a:rPr lang="en-US" dirty="0">
                <a:latin typeface="Arial" panose="020B0604020202020204" pitchFamily="34" charset="0"/>
                <a:cs typeface="Arial" panose="020B0604020202020204" pitchFamily="34" charset="0"/>
              </a:rPr>
              <a:t>For questions about test administration or policy issues, please contact your school Test Coordinator.</a:t>
            </a:r>
          </a:p>
          <a:p>
            <a:pPr defTabSz="965189" eaLnBrk="1" hangingPunct="1">
              <a:spcBef>
                <a:spcPct val="0"/>
              </a:spcBef>
              <a:defRPr/>
            </a:pPr>
            <a:endParaRPr lang="en-US" dirty="0">
              <a:solidFill>
                <a:schemeClr val="tx1"/>
              </a:solidFill>
              <a:latin typeface="Arial" panose="020B0604020202020204" pitchFamily="34" charset="0"/>
              <a:cs typeface="Arial" panose="020B0604020202020204" pitchFamily="34"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84217" indent="-301621">
              <a:defRPr>
                <a:solidFill>
                  <a:schemeClr val="tx1"/>
                </a:solidFill>
                <a:latin typeface="Calibri" pitchFamily="34" charset="0"/>
              </a:defRPr>
            </a:lvl2pPr>
            <a:lvl3pPr marL="1206486" indent="-241297">
              <a:defRPr>
                <a:solidFill>
                  <a:schemeClr val="tx1"/>
                </a:solidFill>
                <a:latin typeface="Calibri" pitchFamily="34" charset="0"/>
              </a:defRPr>
            </a:lvl3pPr>
            <a:lvl4pPr marL="1689081" indent="-241297">
              <a:defRPr>
                <a:solidFill>
                  <a:schemeClr val="tx1"/>
                </a:solidFill>
                <a:latin typeface="Calibri" pitchFamily="34" charset="0"/>
              </a:defRPr>
            </a:lvl4pPr>
            <a:lvl5pPr marL="2171674" indent="-241297">
              <a:defRPr>
                <a:solidFill>
                  <a:schemeClr val="tx1"/>
                </a:solidFill>
                <a:latin typeface="Calibri" pitchFamily="34" charset="0"/>
              </a:defRPr>
            </a:lvl5pPr>
            <a:lvl6pPr marL="2654269" indent="-241297" fontAlgn="base">
              <a:spcBef>
                <a:spcPct val="0"/>
              </a:spcBef>
              <a:spcAft>
                <a:spcPct val="0"/>
              </a:spcAft>
              <a:defRPr>
                <a:solidFill>
                  <a:schemeClr val="tx1"/>
                </a:solidFill>
                <a:latin typeface="Calibri" pitchFamily="34" charset="0"/>
              </a:defRPr>
            </a:lvl6pPr>
            <a:lvl7pPr marL="3136863" indent="-241297" fontAlgn="base">
              <a:spcBef>
                <a:spcPct val="0"/>
              </a:spcBef>
              <a:spcAft>
                <a:spcPct val="0"/>
              </a:spcAft>
              <a:defRPr>
                <a:solidFill>
                  <a:schemeClr val="tx1"/>
                </a:solidFill>
                <a:latin typeface="Calibri" pitchFamily="34" charset="0"/>
              </a:defRPr>
            </a:lvl7pPr>
            <a:lvl8pPr marL="3619458" indent="-241297" fontAlgn="base">
              <a:spcBef>
                <a:spcPct val="0"/>
              </a:spcBef>
              <a:spcAft>
                <a:spcPct val="0"/>
              </a:spcAft>
              <a:defRPr>
                <a:solidFill>
                  <a:schemeClr val="tx1"/>
                </a:solidFill>
                <a:latin typeface="Calibri" pitchFamily="34" charset="0"/>
              </a:defRPr>
            </a:lvl8pPr>
            <a:lvl9pPr marL="4102052" indent="-24129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62</a:t>
            </a:fld>
            <a:endParaRPr lang="en-US" altLang="en-US" dirty="0">
              <a:latin typeface="Arial" panose="020B0604020202020204" pitchFamily="34" charset="0"/>
            </a:endParaRPr>
          </a:p>
        </p:txBody>
      </p:sp>
    </p:spTree>
    <p:extLst>
      <p:ext uri="{BB962C8B-B14F-4D97-AF65-F5344CB8AC3E}">
        <p14:creationId xmlns:p14="http://schemas.microsoft.com/office/powerpoint/2010/main" val="28765778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57200" y="719138"/>
            <a:ext cx="6402388" cy="360045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65189" eaLnBrk="1" hangingPunct="1">
              <a:spcBef>
                <a:spcPct val="0"/>
              </a:spcBef>
              <a:defRPr/>
            </a:pPr>
            <a:r>
              <a:rPr lang="en-US" altLang="en-US" dirty="0">
                <a:solidFill>
                  <a:schemeClr val="tx1"/>
                </a:solidFill>
                <a:latin typeface="Arial" panose="020B0604020202020204" pitchFamily="34" charset="0"/>
                <a:cs typeface="Arial" panose="020B0604020202020204" pitchFamily="34" charset="0"/>
              </a:rPr>
              <a:t>Thank you for taking the time to view this training module. </a:t>
            </a:r>
            <a:r>
              <a:rPr lang="en-US" dirty="0">
                <a:solidFill>
                  <a:schemeClr val="tx1"/>
                </a:solidFill>
                <a:latin typeface="Arial" panose="020B0604020202020204" pitchFamily="34" charset="0"/>
                <a:cs typeface="Arial" panose="020B0604020202020204" pitchFamily="34" charset="0"/>
              </a:rPr>
              <a:t>For</a:t>
            </a:r>
            <a:r>
              <a:rPr lang="en-US" baseline="0" dirty="0">
                <a:solidFill>
                  <a:schemeClr val="tx1"/>
                </a:solidFill>
                <a:latin typeface="Arial" panose="020B0604020202020204" pitchFamily="34" charset="0"/>
                <a:cs typeface="Arial" panose="020B0604020202020204" pitchFamily="34" charset="0"/>
              </a:rPr>
              <a:t> additional information, refer to your </a:t>
            </a:r>
            <a:r>
              <a:rPr lang="en-US" i="1" baseline="0" dirty="0">
                <a:solidFill>
                  <a:schemeClr val="tx1"/>
                </a:solidFill>
                <a:latin typeface="Arial" panose="020B0604020202020204" pitchFamily="34" charset="0"/>
                <a:cs typeface="Arial" panose="020B0604020202020204" pitchFamily="34" charset="0"/>
              </a:rPr>
              <a:t>TIDE User Guide </a:t>
            </a:r>
            <a:r>
              <a:rPr lang="en-US" baseline="0" dirty="0">
                <a:solidFill>
                  <a:schemeClr val="tx1"/>
                </a:solidFill>
                <a:latin typeface="Arial" panose="020B0604020202020204" pitchFamily="34" charset="0"/>
                <a:cs typeface="Arial" panose="020B0604020202020204" pitchFamily="34" charset="0"/>
              </a:rPr>
              <a:t>located on your portal or contact the Help Desk.</a:t>
            </a:r>
            <a:endParaRPr lang="en-US" dirty="0">
              <a:solidFill>
                <a:schemeClr val="tx1"/>
              </a:solidFill>
              <a:latin typeface="Arial" panose="020B0604020202020204" pitchFamily="34" charset="0"/>
              <a:cs typeface="Arial" panose="020B0604020202020204" pitchFamily="34"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84217" indent="-301621">
              <a:defRPr>
                <a:solidFill>
                  <a:schemeClr val="tx1"/>
                </a:solidFill>
                <a:latin typeface="Calibri" pitchFamily="34" charset="0"/>
              </a:defRPr>
            </a:lvl2pPr>
            <a:lvl3pPr marL="1206486" indent="-241297">
              <a:defRPr>
                <a:solidFill>
                  <a:schemeClr val="tx1"/>
                </a:solidFill>
                <a:latin typeface="Calibri" pitchFamily="34" charset="0"/>
              </a:defRPr>
            </a:lvl3pPr>
            <a:lvl4pPr marL="1689081" indent="-241297">
              <a:defRPr>
                <a:solidFill>
                  <a:schemeClr val="tx1"/>
                </a:solidFill>
                <a:latin typeface="Calibri" pitchFamily="34" charset="0"/>
              </a:defRPr>
            </a:lvl4pPr>
            <a:lvl5pPr marL="2171674" indent="-241297">
              <a:defRPr>
                <a:solidFill>
                  <a:schemeClr val="tx1"/>
                </a:solidFill>
                <a:latin typeface="Calibri" pitchFamily="34" charset="0"/>
              </a:defRPr>
            </a:lvl5pPr>
            <a:lvl6pPr marL="2654269" indent="-241297" fontAlgn="base">
              <a:spcBef>
                <a:spcPct val="0"/>
              </a:spcBef>
              <a:spcAft>
                <a:spcPct val="0"/>
              </a:spcAft>
              <a:defRPr>
                <a:solidFill>
                  <a:schemeClr val="tx1"/>
                </a:solidFill>
                <a:latin typeface="Calibri" pitchFamily="34" charset="0"/>
              </a:defRPr>
            </a:lvl6pPr>
            <a:lvl7pPr marL="3136863" indent="-241297" fontAlgn="base">
              <a:spcBef>
                <a:spcPct val="0"/>
              </a:spcBef>
              <a:spcAft>
                <a:spcPct val="0"/>
              </a:spcAft>
              <a:defRPr>
                <a:solidFill>
                  <a:schemeClr val="tx1"/>
                </a:solidFill>
                <a:latin typeface="Calibri" pitchFamily="34" charset="0"/>
              </a:defRPr>
            </a:lvl7pPr>
            <a:lvl8pPr marL="3619458" indent="-241297" fontAlgn="base">
              <a:spcBef>
                <a:spcPct val="0"/>
              </a:spcBef>
              <a:spcAft>
                <a:spcPct val="0"/>
              </a:spcAft>
              <a:defRPr>
                <a:solidFill>
                  <a:schemeClr val="tx1"/>
                </a:solidFill>
                <a:latin typeface="Calibri" pitchFamily="34" charset="0"/>
              </a:defRPr>
            </a:lvl8pPr>
            <a:lvl9pPr marL="4102052" indent="-24129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63</a:t>
            </a:fld>
            <a:endParaRPr lang="en-US" altLang="en-US" dirty="0">
              <a:latin typeface="Arial" panose="020B0604020202020204" pitchFamily="34" charset="0"/>
            </a:endParaRPr>
          </a:p>
        </p:txBody>
      </p:sp>
    </p:spTree>
    <p:extLst>
      <p:ext uri="{BB962C8B-B14F-4D97-AF65-F5344CB8AC3E}">
        <p14:creationId xmlns:p14="http://schemas.microsoft.com/office/powerpoint/2010/main" val="174136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baseline="0" dirty="0">
                <a:solidFill>
                  <a:schemeClr val="tx1"/>
                </a:solidFill>
                <a:latin typeface="Arial" panose="020B0604020202020204" pitchFamily="34" charset="0"/>
                <a:cs typeface="Arial" panose="020B0604020202020204" pitchFamily="34" charset="0"/>
              </a:rPr>
              <a:t>The TIDE home page appears after you log in. The home page is </a:t>
            </a:r>
            <a:r>
              <a:rPr lang="en-US" dirty="0">
                <a:latin typeface="Arial" panose="020B0604020202020204" pitchFamily="34" charset="0"/>
                <a:cs typeface="Arial" panose="020B0604020202020204" pitchFamily="34" charset="0"/>
              </a:rPr>
              <a:t>designed to reflect the stages of the testing process as directly and simply as possible</a:t>
            </a:r>
            <a:r>
              <a:rPr lang="en-US" baseline="0" dirty="0">
                <a:solidFill>
                  <a:schemeClr val="tx1"/>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Each of TIDE’s three sections lists menus for the tasks available in that section </a:t>
            </a:r>
            <a:r>
              <a:rPr lang="en-US" baseline="0" dirty="0">
                <a:latin typeface="Arial" panose="020B0604020202020204" pitchFamily="34" charset="0"/>
                <a:cs typeface="Arial" panose="020B0604020202020204" pitchFamily="34" charset="0"/>
              </a:rPr>
              <a:t>(available tasks will </a:t>
            </a:r>
            <a:r>
              <a:rPr lang="en-US" dirty="0">
                <a:latin typeface="Arial" panose="020B0604020202020204" pitchFamily="34" charset="0"/>
                <a:cs typeface="Arial" panose="020B0604020202020204" pitchFamily="34" charset="0"/>
              </a:rPr>
              <a:t>depend</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on the user’s role). For example, the </a:t>
            </a:r>
            <a:r>
              <a:rPr lang="en-US" b="1" dirty="0">
                <a:latin typeface="Arial" panose="020B0604020202020204" pitchFamily="34" charset="0"/>
                <a:cs typeface="Arial" panose="020B0604020202020204" pitchFamily="34" charset="0"/>
              </a:rPr>
              <a:t>Users</a:t>
            </a:r>
            <a:r>
              <a:rPr lang="en-US" dirty="0">
                <a:latin typeface="Arial" panose="020B0604020202020204" pitchFamily="34" charset="0"/>
                <a:cs typeface="Arial" panose="020B0604020202020204" pitchFamily="34" charset="0"/>
              </a:rPr>
              <a:t> menu contains options for adding users; viewing, editing, or exporting users; and uploading users. To expand a task menu and view its set of related tasks, click the down arrow on the end of that menu. To perform a task, click the name of that task listed in the menu.</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404317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Tasks in the </a:t>
            </a:r>
            <a:r>
              <a:rPr lang="en-US" b="1" dirty="0">
                <a:latin typeface="Arial" panose="020B0604020202020204" pitchFamily="34" charset="0"/>
                <a:cs typeface="Arial" panose="020B0604020202020204" pitchFamily="34" charset="0"/>
              </a:rPr>
              <a:t>Preparing for Testing </a:t>
            </a:r>
            <a:r>
              <a:rPr lang="en-US" dirty="0">
                <a:latin typeface="Arial" panose="020B0604020202020204" pitchFamily="34" charset="0"/>
                <a:cs typeface="Arial" panose="020B0604020202020204" pitchFamily="34" charset="0"/>
              </a:rPr>
              <a:t>section are typically performed before testing begins. </a:t>
            </a:r>
            <a:r>
              <a:rPr lang="en-US" u="none"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his category includes tasks for managing records for users, students, test settings, and rosters.</a:t>
            </a:r>
          </a:p>
          <a:p>
            <a:pPr defTabSz="950737">
              <a:defRPr/>
            </a:pPr>
            <a:endParaRPr lang="en-US" dirty="0">
              <a:latin typeface="Arial" panose="020B0604020202020204" pitchFamily="34" charset="0"/>
              <a:cs typeface="Arial" panose="020B0604020202020204" pitchFamily="34" charset="0"/>
            </a:endParaRPr>
          </a:p>
          <a:p>
            <a:pPr defTabSz="950737">
              <a:defRPr/>
            </a:pPr>
            <a:r>
              <a:rPr lang="en-US" dirty="0">
                <a:latin typeface="Arial" panose="020B0604020202020204" pitchFamily="34" charset="0"/>
                <a:cs typeface="Arial" panose="020B0604020202020204" pitchFamily="34" charset="0"/>
              </a:rPr>
              <a:t>TIDE can group students into rosters. A roster is a collection of students sharing a similar characteristic who are assigned to a specific teacher. Rosters typically represent classrooms, but they can also be used to group students with special needs or students participating in particular activities or programs. Once scores are calculated, users can visualize how a roster of students performed as a group.</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949262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Tasks in the </a:t>
            </a:r>
            <a:r>
              <a:rPr lang="en-US" b="1" dirty="0">
                <a:latin typeface="Arial" panose="020B0604020202020204" pitchFamily="34" charset="0"/>
                <a:cs typeface="Arial" panose="020B0604020202020204" pitchFamily="34" charset="0"/>
              </a:rPr>
              <a:t>Administering Tests </a:t>
            </a:r>
            <a:r>
              <a:rPr lang="en-US" dirty="0">
                <a:latin typeface="Arial" panose="020B0604020202020204" pitchFamily="34" charset="0"/>
                <a:cs typeface="Arial" panose="020B0604020202020204" pitchFamily="34" charset="0"/>
              </a:rPr>
              <a:t>section are typically performed during the test window.</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defTabSz="950737">
              <a:defRPr/>
            </a:pPr>
            <a:r>
              <a:rPr lang="en-US" dirty="0">
                <a:latin typeface="Arial" panose="020B0604020202020204" pitchFamily="34" charset="0"/>
                <a:cs typeface="Arial" panose="020B0604020202020204" pitchFamily="34" charset="0"/>
              </a:rPr>
              <a:t>Test administrators may use TIDE to invalidate a test, reset a test, or reopen a test. </a:t>
            </a:r>
          </a:p>
          <a:p>
            <a:pPr defTabSz="950737">
              <a:defRPr/>
            </a:pPr>
            <a:endParaRPr lang="en-US" dirty="0">
              <a:latin typeface="Arial" panose="020B0604020202020204" pitchFamily="34" charset="0"/>
              <a:cs typeface="Arial" panose="020B0604020202020204" pitchFamily="34" charset="0"/>
            </a:endParaRPr>
          </a:p>
          <a:p>
            <a:pPr defTabSz="950737">
              <a:defRPr/>
            </a:pPr>
            <a:r>
              <a:rPr lang="en-US" dirty="0">
                <a:latin typeface="Arial" panose="020B0604020202020204" pitchFamily="34" charset="0"/>
                <a:cs typeface="Arial" panose="020B0604020202020204" pitchFamily="34" charset="0"/>
              </a:rPr>
              <a:t>In this section, you may also monitor test progress, generate test participation reports, and print test tickets.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949262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893955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65981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262150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1" r:id="rId18"/>
    <p:sldLayoutId id="2147483812" r:id="rId19"/>
    <p:sldLayoutId id="2147483813"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26.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0.xml"/><Relationship Id="rId5" Type="http://schemas.openxmlformats.org/officeDocument/2006/relationships/image" Target="../media/image26.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2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0.xml"/><Relationship Id="rId4" Type="http://schemas.openxmlformats.org/officeDocument/2006/relationships/image" Target="../media/image42.jp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0.xml"/><Relationship Id="rId6" Type="http://schemas.openxmlformats.org/officeDocument/2006/relationships/image" Target="../media/image42.jpg"/><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20.xml"/><Relationship Id="rId4" Type="http://schemas.openxmlformats.org/officeDocument/2006/relationships/image" Target="../media/image42.jp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0.xml"/><Relationship Id="rId4" Type="http://schemas.openxmlformats.org/officeDocument/2006/relationships/image" Target="../media/image42.jp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20.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20.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0.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20.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0.xm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19.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20.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20.xml"/><Relationship Id="rId5" Type="http://schemas.openxmlformats.org/officeDocument/2006/relationships/image" Target="../media/image66.png"/><Relationship Id="rId4" Type="http://schemas.openxmlformats.org/officeDocument/2006/relationships/image" Target="../media/image65.png"/></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20.xml"/><Relationship Id="rId4" Type="http://schemas.openxmlformats.org/officeDocument/2006/relationships/image" Target="../media/image67.png"/></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7.xml"/><Relationship Id="rId1" Type="http://schemas.openxmlformats.org/officeDocument/2006/relationships/slideLayout" Target="../slideLayouts/slideLayout20.xml"/><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0.xml"/><Relationship Id="rId1" Type="http://schemas.openxmlformats.org/officeDocument/2006/relationships/slideLayout" Target="../slideLayouts/slideLayout20.xml"/><Relationship Id="rId4" Type="http://schemas.openxmlformats.org/officeDocument/2006/relationships/image" Target="../media/image71.png"/></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1.xml"/><Relationship Id="rId1" Type="http://schemas.openxmlformats.org/officeDocument/2006/relationships/slideLayout" Target="../slideLayouts/slideLayout20.xml"/><Relationship Id="rId4" Type="http://schemas.openxmlformats.org/officeDocument/2006/relationships/image" Target="../media/image7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63.xml"/><Relationship Id="rId1" Type="http://schemas.openxmlformats.org/officeDocument/2006/relationships/slideLayout" Target="../slideLayouts/slideLayout19.xml"/><Relationship Id="rId5" Type="http://schemas.openxmlformats.org/officeDocument/2006/relationships/hyperlink" Target="mailto:HSAPHelpDesk@cambiumassessment.com" TargetMode="External"/><Relationship Id="rId4" Type="http://schemas.openxmlformats.org/officeDocument/2006/relationships/hyperlink" Target="http://www.smarterbalanced.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a:t>Test information distribution engine (tide)</a:t>
            </a:r>
          </a:p>
        </p:txBody>
      </p:sp>
      <p:sp>
        <p:nvSpPr>
          <p:cNvPr id="3" name="Subtitle 2"/>
          <p:cNvSpPr>
            <a:spLocks noGrp="1"/>
          </p:cNvSpPr>
          <p:nvPr>
            <p:ph type="subTitle" idx="1"/>
          </p:nvPr>
        </p:nvSpPr>
        <p:spPr/>
        <p:txBody>
          <a:bodyPr>
            <a:normAutofit fontScale="85000" lnSpcReduction="20000"/>
          </a:bodyPr>
          <a:lstStyle/>
          <a:p>
            <a:pPr algn="l"/>
            <a:r>
              <a:rPr lang="en-US" dirty="0"/>
              <a:t>Training module</a:t>
            </a:r>
          </a:p>
          <a:p>
            <a:pPr algn="l"/>
            <a:r>
              <a:rPr lang="en-US" dirty="0"/>
              <a:t>2019-2020</a:t>
            </a:r>
          </a:p>
        </p:txBody>
      </p:sp>
      <p:sp>
        <p:nvSpPr>
          <p:cNvPr id="11" name="Footer Placeholder 7">
            <a:extLst>
              <a:ext uri="{FF2B5EF4-FFF2-40B4-BE49-F238E27FC236}">
                <a16:creationId xmlns:a16="http://schemas.microsoft.com/office/drawing/2014/main" id="{99D74938-414F-4D08-A203-1436BCC55DE3}"/>
              </a:ext>
            </a:extLst>
          </p:cNvPr>
          <p:cNvSpPr txBox="1">
            <a:spLocks/>
          </p:cNvSpPr>
          <p:nvPr/>
        </p:nvSpPr>
        <p:spPr>
          <a:xfrm>
            <a:off x="301191" y="6219668"/>
            <a:ext cx="9531699" cy="223376"/>
          </a:xfrm>
          <a:prstGeom prst="rect">
            <a:avLst/>
          </a:prstGeom>
        </p:spPr>
        <p:txBody>
          <a:bodyPr/>
          <a:lstStyle>
            <a:defPPr>
              <a:defRPr lang="en-US"/>
            </a:defPPr>
            <a:lvl1pPr marL="0" algn="l"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“Cambium Assessment, Inc.” is a registered trademark. All other brand, product, or company names are trademarks or registered trademarks of their respective owners.</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TIDE Tasks: After Testing</a:t>
            </a:r>
          </a:p>
        </p:txBody>
      </p:sp>
      <p:sp>
        <p:nvSpPr>
          <p:cNvPr id="10" name="Slide Number Placeholder 3">
            <a:extLst>
              <a:ext uri="{FF2B5EF4-FFF2-40B4-BE49-F238E27FC236}">
                <a16:creationId xmlns:a16="http://schemas.microsoft.com/office/drawing/2014/main" id="{69DF1D60-AEE0-46C5-93A2-D92125B5A58A}"/>
              </a:ext>
            </a:extLst>
          </p:cNvPr>
          <p:cNvSpPr>
            <a:spLocks noGrp="1"/>
          </p:cNvSpPr>
          <p:nvPr>
            <p:ph type="sldNum" sz="quarter" idx="10"/>
          </p:nvPr>
        </p:nvSpPr>
        <p:spPr>
          <a:xfrm>
            <a:off x="11292289" y="6507315"/>
            <a:ext cx="590678" cy="28508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4" name="Group 13">
            <a:extLst>
              <a:ext uri="{FF2B5EF4-FFF2-40B4-BE49-F238E27FC236}">
                <a16:creationId xmlns:a16="http://schemas.microsoft.com/office/drawing/2014/main" id="{6F51CC64-5D05-41D2-8944-F49937C1C0B9}"/>
              </a:ext>
            </a:extLst>
          </p:cNvPr>
          <p:cNvGrpSpPr/>
          <p:nvPr/>
        </p:nvGrpSpPr>
        <p:grpSpPr>
          <a:xfrm>
            <a:off x="2381371" y="1129468"/>
            <a:ext cx="7429257" cy="4599063"/>
            <a:chOff x="2447369" y="1129468"/>
            <a:chExt cx="7429257" cy="4599063"/>
          </a:xfrm>
        </p:grpSpPr>
        <p:pic>
          <p:nvPicPr>
            <p:cNvPr id="15" name="Picture 14">
              <a:extLst>
                <a:ext uri="{FF2B5EF4-FFF2-40B4-BE49-F238E27FC236}">
                  <a16:creationId xmlns:a16="http://schemas.microsoft.com/office/drawing/2014/main" id="{6F50BBB2-5A0A-4AB4-B4C2-6E8D112F3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369" y="1129468"/>
              <a:ext cx="7429257" cy="4599063"/>
            </a:xfrm>
            <a:prstGeom prst="rect">
              <a:avLst/>
            </a:prstGeom>
          </p:spPr>
        </p:pic>
        <p:sp>
          <p:nvSpPr>
            <p:cNvPr id="16" name="Rectangle 15">
              <a:extLst>
                <a:ext uri="{FF2B5EF4-FFF2-40B4-BE49-F238E27FC236}">
                  <a16:creationId xmlns:a16="http://schemas.microsoft.com/office/drawing/2014/main" id="{A933F6C4-49C9-453C-89E2-4362CBB50F24}"/>
                </a:ext>
              </a:extLst>
            </p:cNvPr>
            <p:cNvSpPr/>
            <p:nvPr/>
          </p:nvSpPr>
          <p:spPr>
            <a:xfrm>
              <a:off x="7357867" y="1886709"/>
              <a:ext cx="2518759" cy="38418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6">
              <a:extLst>
                <a:ext uri="{FF2B5EF4-FFF2-40B4-BE49-F238E27FC236}">
                  <a16:creationId xmlns:a16="http://schemas.microsoft.com/office/drawing/2014/main" id="{298902D6-9196-497F-92D2-42D471EEF9E5}"/>
                </a:ext>
              </a:extLst>
            </p:cNvPr>
            <p:cNvSpPr/>
            <p:nvPr/>
          </p:nvSpPr>
          <p:spPr>
            <a:xfrm rot="16200000">
              <a:off x="7511700" y="2301395"/>
              <a:ext cx="407265" cy="71493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36186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TIDE Banner</a:t>
            </a:r>
          </a:p>
        </p:txBody>
      </p:sp>
      <p:sp>
        <p:nvSpPr>
          <p:cNvPr id="4" name="Slide Number Placeholder 3"/>
          <p:cNvSpPr>
            <a:spLocks noGrp="1"/>
          </p:cNvSpPr>
          <p:nvPr>
            <p:ph type="sldNum" sz="quarter" idx="10"/>
          </p:nvPr>
        </p:nvSpPr>
        <p:spPr>
          <a:xfrm>
            <a:off x="11442431" y="6507315"/>
            <a:ext cx="440536" cy="190939"/>
          </a:xfrm>
        </p:spPr>
        <p:txBody>
          <a:bodyPr/>
          <a:lstStyle/>
          <a:p>
            <a:pPr algn="r"/>
            <a:fld id="{F3477EC8-074D-41C4-94AE-E9EA7CEEA348}" type="slidenum">
              <a:rPr lang="en-US" smtClean="0"/>
              <a:pPr algn="r"/>
              <a:t>11</a:t>
            </a:fld>
            <a:endParaRPr lang="en-US" dirty="0"/>
          </a:p>
        </p:txBody>
      </p:sp>
      <p:pic>
        <p:nvPicPr>
          <p:cNvPr id="9" name="Picture 8">
            <a:extLst>
              <a:ext uri="{FF2B5EF4-FFF2-40B4-BE49-F238E27FC236}">
                <a16:creationId xmlns:a16="http://schemas.microsoft.com/office/drawing/2014/main" id="{E51BF427-935E-4218-8C0F-CF698E062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62" y="2848047"/>
            <a:ext cx="11590476" cy="1161905"/>
          </a:xfrm>
          <a:prstGeom prst="rect">
            <a:avLst/>
          </a:prstGeom>
        </p:spPr>
      </p:pic>
      <p:sp>
        <p:nvSpPr>
          <p:cNvPr id="14" name="Rectangle 13">
            <a:extLst>
              <a:ext uri="{FF2B5EF4-FFF2-40B4-BE49-F238E27FC236}">
                <a16:creationId xmlns:a16="http://schemas.microsoft.com/office/drawing/2014/main" id="{A351E47F-B377-4025-B4F1-35B8A92AA5AF}"/>
              </a:ext>
            </a:extLst>
          </p:cNvPr>
          <p:cNvSpPr/>
          <p:nvPr/>
        </p:nvSpPr>
        <p:spPr>
          <a:xfrm>
            <a:off x="300762" y="2848047"/>
            <a:ext cx="3399041" cy="44379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BC82FA-678C-4743-BA86-1C764F000493}"/>
              </a:ext>
            </a:extLst>
          </p:cNvPr>
          <p:cNvSpPr/>
          <p:nvPr/>
        </p:nvSpPr>
        <p:spPr>
          <a:xfrm>
            <a:off x="5528603" y="3547005"/>
            <a:ext cx="6283832" cy="36381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31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TIDE Banner: General Resources</a:t>
            </a:r>
          </a:p>
        </p:txBody>
      </p:sp>
      <p:sp>
        <p:nvSpPr>
          <p:cNvPr id="3" name="Slide Number Placeholder 2"/>
          <p:cNvSpPr>
            <a:spLocks noGrp="1"/>
          </p:cNvSpPr>
          <p:nvPr>
            <p:ph type="sldNum" sz="quarter" idx="10"/>
          </p:nvPr>
        </p:nvSpPr>
        <p:spPr>
          <a:xfrm>
            <a:off x="11204154" y="6507315"/>
            <a:ext cx="678813" cy="285087"/>
          </a:xfrm>
        </p:spPr>
        <p:txBody>
          <a:bodyPr/>
          <a:lstStyle/>
          <a:p>
            <a:pPr algn="r"/>
            <a:fld id="{F3477EC8-074D-41C4-94AE-E9EA7CEEA348}" type="slidenum">
              <a:rPr lang="en-US" smtClean="0"/>
              <a:pPr algn="r"/>
              <a:t>12</a:t>
            </a:fld>
            <a:endParaRPr lang="en-US" dirty="0"/>
          </a:p>
        </p:txBody>
      </p:sp>
      <p:pic>
        <p:nvPicPr>
          <p:cNvPr id="5" name="Picture 4">
            <a:extLst>
              <a:ext uri="{FF2B5EF4-FFF2-40B4-BE49-F238E27FC236}">
                <a16:creationId xmlns:a16="http://schemas.microsoft.com/office/drawing/2014/main" id="{5CD649B0-6D5D-4A0D-AA91-AF21E1426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415" y="2761663"/>
            <a:ext cx="11465169" cy="1334674"/>
          </a:xfrm>
          <a:prstGeom prst="rect">
            <a:avLst/>
          </a:prstGeom>
        </p:spPr>
      </p:pic>
    </p:spTree>
    <p:extLst>
      <p:ext uri="{BB962C8B-B14F-4D97-AF65-F5344CB8AC3E}">
        <p14:creationId xmlns:p14="http://schemas.microsoft.com/office/powerpoint/2010/main" val="2533596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386DD1-AC85-41B5-81DC-B4E1EBB7DE49}"/>
              </a:ext>
            </a:extLst>
          </p:cNvPr>
          <p:cNvPicPr>
            <a:picLocks noChangeAspect="1"/>
          </p:cNvPicPr>
          <p:nvPr/>
        </p:nvPicPr>
        <p:blipFill>
          <a:blip r:embed="rId3"/>
          <a:stretch>
            <a:fillRect/>
          </a:stretch>
        </p:blipFill>
        <p:spPr>
          <a:xfrm>
            <a:off x="1755798" y="2305222"/>
            <a:ext cx="8680404" cy="356452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TIDE Banner: Inbox</a:t>
            </a:r>
          </a:p>
        </p:txBody>
      </p:sp>
      <p:sp>
        <p:nvSpPr>
          <p:cNvPr id="3" name="Slide Number Placeholder 2"/>
          <p:cNvSpPr>
            <a:spLocks noGrp="1"/>
          </p:cNvSpPr>
          <p:nvPr>
            <p:ph type="sldNum" sz="quarter" idx="10"/>
          </p:nvPr>
        </p:nvSpPr>
        <p:spPr>
          <a:xfrm>
            <a:off x="11204154" y="6507315"/>
            <a:ext cx="678813" cy="285087"/>
          </a:xfrm>
        </p:spPr>
        <p:txBody>
          <a:bodyPr/>
          <a:lstStyle/>
          <a:p>
            <a:pPr algn="r"/>
            <a:fld id="{F3477EC8-074D-41C4-94AE-E9EA7CEEA348}" type="slidenum">
              <a:rPr lang="en-US" smtClean="0"/>
              <a:pPr algn="r"/>
              <a:t>13</a:t>
            </a:fld>
            <a:endParaRPr lang="en-US" dirty="0"/>
          </a:p>
        </p:txBody>
      </p:sp>
      <p:grpSp>
        <p:nvGrpSpPr>
          <p:cNvPr id="18" name="Group 17">
            <a:extLst>
              <a:ext uri="{FF2B5EF4-FFF2-40B4-BE49-F238E27FC236}">
                <a16:creationId xmlns:a16="http://schemas.microsoft.com/office/drawing/2014/main" id="{C4097627-E443-4C90-B83F-5AA15AA90744}"/>
              </a:ext>
            </a:extLst>
          </p:cNvPr>
          <p:cNvGrpSpPr/>
          <p:nvPr/>
        </p:nvGrpSpPr>
        <p:grpSpPr>
          <a:xfrm>
            <a:off x="1357781" y="1176761"/>
            <a:ext cx="9476437" cy="1001341"/>
            <a:chOff x="1352131" y="1507180"/>
            <a:chExt cx="9476437" cy="1001341"/>
          </a:xfrm>
        </p:grpSpPr>
        <p:sp>
          <p:nvSpPr>
            <p:cNvPr id="19" name="Down Arrow 10">
              <a:extLst>
                <a:ext uri="{FF2B5EF4-FFF2-40B4-BE49-F238E27FC236}">
                  <a16:creationId xmlns:a16="http://schemas.microsoft.com/office/drawing/2014/main" id="{F0516B19-20DE-4685-996C-F30C07428BAE}"/>
                </a:ext>
              </a:extLst>
            </p:cNvPr>
            <p:cNvSpPr/>
            <p:nvPr/>
          </p:nvSpPr>
          <p:spPr>
            <a:xfrm>
              <a:off x="7931654" y="1898741"/>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03B324E9-4E1B-4D2F-B5C3-7676D67FF7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2131" y="1507180"/>
              <a:ext cx="9476437" cy="541690"/>
            </a:xfrm>
            <a:prstGeom prst="rect">
              <a:avLst/>
            </a:prstGeom>
          </p:spPr>
        </p:pic>
        <p:sp>
          <p:nvSpPr>
            <p:cNvPr id="21" name="Rectangle 20">
              <a:extLst>
                <a:ext uri="{FF2B5EF4-FFF2-40B4-BE49-F238E27FC236}">
                  <a16:creationId xmlns:a16="http://schemas.microsoft.com/office/drawing/2014/main" id="{A63A2A38-4D17-446D-95B6-D74469FA49CE}"/>
                </a:ext>
              </a:extLst>
            </p:cNvPr>
            <p:cNvSpPr/>
            <p:nvPr/>
          </p:nvSpPr>
          <p:spPr>
            <a:xfrm>
              <a:off x="7758545" y="1700306"/>
              <a:ext cx="664371" cy="33385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827704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TIDE Banner: Manage Account</a:t>
            </a:r>
          </a:p>
        </p:txBody>
      </p:sp>
      <p:sp>
        <p:nvSpPr>
          <p:cNvPr id="3" name="Slide Number Placeholder 2"/>
          <p:cNvSpPr>
            <a:spLocks noGrp="1"/>
          </p:cNvSpPr>
          <p:nvPr>
            <p:ph type="sldNum" sz="quarter" idx="10"/>
          </p:nvPr>
        </p:nvSpPr>
        <p:spPr>
          <a:xfrm>
            <a:off x="11005851" y="6507316"/>
            <a:ext cx="877116" cy="201956"/>
          </a:xfrm>
        </p:spPr>
        <p:txBody>
          <a:bodyPr/>
          <a:lstStyle/>
          <a:p>
            <a:pPr algn="r"/>
            <a:fld id="{F3477EC8-074D-41C4-94AE-E9EA7CEEA348}" type="slidenum">
              <a:rPr lang="en-US" smtClean="0"/>
              <a:pPr algn="r"/>
              <a:t>14</a:t>
            </a:fld>
            <a:endParaRPr lang="en-US" dirty="0"/>
          </a:p>
        </p:txBody>
      </p:sp>
      <p:pic>
        <p:nvPicPr>
          <p:cNvPr id="8" name="Picture 7">
            <a:extLst>
              <a:ext uri="{FF2B5EF4-FFF2-40B4-BE49-F238E27FC236}">
                <a16:creationId xmlns:a16="http://schemas.microsoft.com/office/drawing/2014/main" id="{D52F2160-FACB-47BF-AFAE-15712A9C2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29" y="2554068"/>
            <a:ext cx="10283342" cy="1467613"/>
          </a:xfrm>
          <a:prstGeom prst="rect">
            <a:avLst/>
          </a:prstGeom>
        </p:spPr>
      </p:pic>
      <p:sp>
        <p:nvSpPr>
          <p:cNvPr id="5" name="Rectangle 4">
            <a:extLst>
              <a:ext uri="{FF2B5EF4-FFF2-40B4-BE49-F238E27FC236}">
                <a16:creationId xmlns:a16="http://schemas.microsoft.com/office/drawing/2014/main" id="{1A934095-92C5-49CD-AC08-72407C69ABE5}"/>
              </a:ext>
            </a:extLst>
          </p:cNvPr>
          <p:cNvSpPr/>
          <p:nvPr/>
        </p:nvSpPr>
        <p:spPr>
          <a:xfrm>
            <a:off x="8482818" y="2785403"/>
            <a:ext cx="1983545" cy="123627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5059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Toolbars</a:t>
            </a:r>
          </a:p>
        </p:txBody>
      </p:sp>
      <p:sp>
        <p:nvSpPr>
          <p:cNvPr id="3" name="Slide Number Placeholder 2"/>
          <p:cNvSpPr>
            <a:spLocks noGrp="1"/>
          </p:cNvSpPr>
          <p:nvPr>
            <p:ph type="sldNum" sz="quarter" idx="10"/>
          </p:nvPr>
        </p:nvSpPr>
        <p:spPr>
          <a:xfrm>
            <a:off x="11270255" y="6507315"/>
            <a:ext cx="612712" cy="285087"/>
          </a:xfrm>
        </p:spPr>
        <p:txBody>
          <a:bodyPr/>
          <a:lstStyle/>
          <a:p>
            <a:pPr algn="r"/>
            <a:fld id="{F3477EC8-074D-41C4-94AE-E9EA7CEEA348}" type="slidenum">
              <a:rPr lang="en-US" smtClean="0"/>
              <a:pPr algn="r"/>
              <a:t>15</a:t>
            </a:fld>
            <a:endParaRPr lang="en-US" dirty="0"/>
          </a:p>
        </p:txBody>
      </p:sp>
      <p:pic>
        <p:nvPicPr>
          <p:cNvPr id="8" name="Picture 7">
            <a:extLst>
              <a:ext uri="{FF2B5EF4-FFF2-40B4-BE49-F238E27FC236}">
                <a16:creationId xmlns:a16="http://schemas.microsoft.com/office/drawing/2014/main" id="{EE986291-14F6-4137-88E5-2087943F7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094" y="1230698"/>
            <a:ext cx="8323809" cy="1104762"/>
          </a:xfrm>
          <a:prstGeom prst="rect">
            <a:avLst/>
          </a:prstGeom>
        </p:spPr>
      </p:pic>
      <p:pic>
        <p:nvPicPr>
          <p:cNvPr id="10" name="Picture 9">
            <a:extLst>
              <a:ext uri="{FF2B5EF4-FFF2-40B4-BE49-F238E27FC236}">
                <a16:creationId xmlns:a16="http://schemas.microsoft.com/office/drawing/2014/main" id="{AE4D0268-A54C-42EE-89B1-23A09EA948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5856" y="2516517"/>
            <a:ext cx="7540283" cy="3272692"/>
          </a:xfrm>
          <a:prstGeom prst="rect">
            <a:avLst/>
          </a:prstGeom>
        </p:spPr>
      </p:pic>
      <p:sp>
        <p:nvSpPr>
          <p:cNvPr id="13" name="Rectangle 12">
            <a:extLst>
              <a:ext uri="{FF2B5EF4-FFF2-40B4-BE49-F238E27FC236}">
                <a16:creationId xmlns:a16="http://schemas.microsoft.com/office/drawing/2014/main" id="{EF7FEA43-7C13-46A3-A318-7184AC31F79E}"/>
              </a:ext>
            </a:extLst>
          </p:cNvPr>
          <p:cNvSpPr/>
          <p:nvPr/>
        </p:nvSpPr>
        <p:spPr>
          <a:xfrm>
            <a:off x="2447778" y="3151163"/>
            <a:ext cx="239151" cy="196947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31B739E5-9B22-4334-834D-0A95F08869F3}"/>
              </a:ext>
            </a:extLst>
          </p:cNvPr>
          <p:cNvSpPr/>
          <p:nvPr/>
        </p:nvSpPr>
        <p:spPr>
          <a:xfrm rot="10800000">
            <a:off x="2806504" y="3615396"/>
            <a:ext cx="239151" cy="6611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260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Text</a:t>
            </a:r>
          </a:p>
        </p:txBody>
      </p:sp>
      <p:sp>
        <p:nvSpPr>
          <p:cNvPr id="3" name="Slide Number Placeholder 2"/>
          <p:cNvSpPr>
            <a:spLocks noGrp="1"/>
          </p:cNvSpPr>
          <p:nvPr>
            <p:ph type="sldNum" sz="quarter" idx="10"/>
          </p:nvPr>
        </p:nvSpPr>
        <p:spPr>
          <a:xfrm>
            <a:off x="11237205" y="6507315"/>
            <a:ext cx="645762" cy="285087"/>
          </a:xfrm>
        </p:spPr>
        <p:txBody>
          <a:bodyPr/>
          <a:lstStyle/>
          <a:p>
            <a:pPr algn="r"/>
            <a:fld id="{F3477EC8-074D-41C4-94AE-E9EA7CEEA348}" type="slidenum">
              <a:rPr lang="en-US" smtClean="0"/>
              <a:pPr algn="r"/>
              <a:t>16</a:t>
            </a:fld>
            <a:endParaRPr lang="en-US" dirty="0"/>
          </a:p>
        </p:txBody>
      </p:sp>
      <p:grpSp>
        <p:nvGrpSpPr>
          <p:cNvPr id="11" name="Group 10">
            <a:extLst>
              <a:ext uri="{FF2B5EF4-FFF2-40B4-BE49-F238E27FC236}">
                <a16:creationId xmlns:a16="http://schemas.microsoft.com/office/drawing/2014/main" id="{7A15E4FC-37DF-4F7A-B01F-02E8D7D9900D}"/>
              </a:ext>
            </a:extLst>
          </p:cNvPr>
          <p:cNvGrpSpPr/>
          <p:nvPr/>
        </p:nvGrpSpPr>
        <p:grpSpPr>
          <a:xfrm>
            <a:off x="1485900" y="1291375"/>
            <a:ext cx="9220200" cy="4447276"/>
            <a:chOff x="1485900" y="1291375"/>
            <a:chExt cx="9220200" cy="4447276"/>
          </a:xfrm>
        </p:grpSpPr>
        <p:pic>
          <p:nvPicPr>
            <p:cNvPr id="13" name="Picture 12">
              <a:extLst>
                <a:ext uri="{FF2B5EF4-FFF2-40B4-BE49-F238E27FC236}">
                  <a16:creationId xmlns:a16="http://schemas.microsoft.com/office/drawing/2014/main" id="{E34BD6F8-BE08-4588-8D19-0CDC8D87E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1291375"/>
              <a:ext cx="9220200" cy="4447276"/>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9CC5C0A3-86A9-41D4-9DA4-35AA1FBABEF9}"/>
                </a:ext>
              </a:extLst>
            </p:cNvPr>
            <p:cNvSpPr/>
            <p:nvPr/>
          </p:nvSpPr>
          <p:spPr>
            <a:xfrm>
              <a:off x="1572741" y="2702621"/>
              <a:ext cx="4240066" cy="7856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14">
              <a:extLst>
                <a:ext uri="{FF2B5EF4-FFF2-40B4-BE49-F238E27FC236}">
                  <a16:creationId xmlns:a16="http://schemas.microsoft.com/office/drawing/2014/main" id="{06C59A2B-D06E-4DE7-B7FE-A9D8E17F6E20}"/>
                </a:ext>
              </a:extLst>
            </p:cNvPr>
            <p:cNvSpPr/>
            <p:nvPr/>
          </p:nvSpPr>
          <p:spPr>
            <a:xfrm rot="5400000">
              <a:off x="4216656" y="2399955"/>
              <a:ext cx="198570" cy="4067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a:extLst>
              <a:ext uri="{FF2B5EF4-FFF2-40B4-BE49-F238E27FC236}">
                <a16:creationId xmlns:a16="http://schemas.microsoft.com/office/drawing/2014/main" id="{F3B60E18-6458-40FF-BF6B-F9262C038E73}"/>
              </a:ext>
            </a:extLst>
          </p:cNvPr>
          <p:cNvSpPr/>
          <p:nvPr/>
        </p:nvSpPr>
        <p:spPr>
          <a:xfrm>
            <a:off x="1561514" y="2745377"/>
            <a:ext cx="4248443" cy="78561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706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E95887-B7CA-4D19-9C7F-66311B8DD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74" y="1589603"/>
            <a:ext cx="10649243" cy="1305709"/>
          </a:xfrm>
          <a:prstGeom prst="rect">
            <a:avLst/>
          </a:prstGeom>
        </p:spPr>
      </p:pic>
      <p:sp>
        <p:nvSpPr>
          <p:cNvPr id="2" name="Title 1">
            <a:extLst>
              <a:ext uri="{FF2B5EF4-FFF2-40B4-BE49-F238E27FC236}">
                <a16:creationId xmlns:a16="http://schemas.microsoft.com/office/drawing/2014/main" id="{47C0A6CB-866A-4D7B-AD1C-46C76685A904}"/>
              </a:ext>
            </a:extLst>
          </p:cNvPr>
          <p:cNvSpPr>
            <a:spLocks noGrp="1"/>
          </p:cNvSpPr>
          <p:nvPr>
            <p:ph type="title"/>
          </p:nvPr>
        </p:nvSpPr>
        <p:spPr/>
        <p:txBody>
          <a:bodyPr/>
          <a:lstStyle/>
          <a:p>
            <a:r>
              <a:rPr lang="en-US" dirty="0"/>
              <a:t>Quick Search</a:t>
            </a:r>
          </a:p>
        </p:txBody>
      </p:sp>
      <p:sp>
        <p:nvSpPr>
          <p:cNvPr id="3" name="Slide Number Placeholder 2">
            <a:extLst>
              <a:ext uri="{FF2B5EF4-FFF2-40B4-BE49-F238E27FC236}">
                <a16:creationId xmlns:a16="http://schemas.microsoft.com/office/drawing/2014/main" id="{21382F95-8773-4A3B-ABD9-878DEAED3CA3}"/>
              </a:ext>
            </a:extLst>
          </p:cNvPr>
          <p:cNvSpPr>
            <a:spLocks noGrp="1"/>
          </p:cNvSpPr>
          <p:nvPr>
            <p:ph type="sldNum" sz="quarter" idx="10"/>
          </p:nvPr>
        </p:nvSpPr>
        <p:spPr/>
        <p:txBody>
          <a:bodyPr/>
          <a:lstStyle/>
          <a:p>
            <a:pPr algn="r"/>
            <a:fld id="{F3477EC8-074D-41C4-94AE-E9EA7CEEA348}" type="slidenum">
              <a:rPr lang="en-US" smtClean="0"/>
              <a:pPr algn="r"/>
              <a:t>17</a:t>
            </a:fld>
            <a:endParaRPr lang="en-US" dirty="0"/>
          </a:p>
        </p:txBody>
      </p:sp>
      <p:sp>
        <p:nvSpPr>
          <p:cNvPr id="5" name="Down Arrow 11">
            <a:extLst>
              <a:ext uri="{FF2B5EF4-FFF2-40B4-BE49-F238E27FC236}">
                <a16:creationId xmlns:a16="http://schemas.microsoft.com/office/drawing/2014/main" id="{4EFAA114-8798-4E56-B3E1-064B231D19A0}"/>
              </a:ext>
            </a:extLst>
          </p:cNvPr>
          <p:cNvSpPr/>
          <p:nvPr/>
        </p:nvSpPr>
        <p:spPr>
          <a:xfrm rot="5400000">
            <a:off x="11350557" y="2197682"/>
            <a:ext cx="358448" cy="5492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AF1F3D0-21A5-4A48-8F4C-FA38874D5C93}"/>
              </a:ext>
            </a:extLst>
          </p:cNvPr>
          <p:cNvSpPr/>
          <p:nvPr/>
        </p:nvSpPr>
        <p:spPr>
          <a:xfrm>
            <a:off x="9924086" y="2335888"/>
            <a:ext cx="1249769" cy="2728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457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Roles and Permissions</a:t>
            </a:r>
          </a:p>
        </p:txBody>
      </p:sp>
      <p:sp>
        <p:nvSpPr>
          <p:cNvPr id="9" name="Slide Number Placeholder 8"/>
          <p:cNvSpPr>
            <a:spLocks noGrp="1"/>
          </p:cNvSpPr>
          <p:nvPr>
            <p:ph type="sldNum" sz="quarter" idx="10"/>
          </p:nvPr>
        </p:nvSpPr>
        <p:spPr>
          <a:xfrm>
            <a:off x="11303306" y="6507315"/>
            <a:ext cx="579661" cy="285087"/>
          </a:xfrm>
        </p:spPr>
        <p:txBody>
          <a:bodyPr/>
          <a:lstStyle/>
          <a:p>
            <a:pPr algn="r"/>
            <a:fld id="{F3477EC8-074D-41C4-94AE-E9EA7CEEA348}" type="slidenum">
              <a:rPr lang="en-US" smtClean="0"/>
              <a:pPr algn="r"/>
              <a:t>18</a:t>
            </a:fld>
            <a:endParaRPr lang="en-US" dirty="0"/>
          </a:p>
        </p:txBody>
      </p:sp>
      <p:graphicFrame>
        <p:nvGraphicFramePr>
          <p:cNvPr id="2" name="Table 1"/>
          <p:cNvGraphicFramePr>
            <a:graphicFrameLocks noGrp="1"/>
          </p:cNvGraphicFramePr>
          <p:nvPr/>
        </p:nvGraphicFramePr>
        <p:xfrm>
          <a:off x="1680520" y="1478617"/>
          <a:ext cx="8940587" cy="2078089"/>
        </p:xfrm>
        <a:graphic>
          <a:graphicData uri="http://schemas.openxmlformats.org/drawingml/2006/table">
            <a:tbl>
              <a:tblPr firstRow="1">
                <a:tableStyleId>{5C22544A-7EE6-4342-B048-85BDC9FD1C3A}</a:tableStyleId>
              </a:tblPr>
              <a:tblGrid>
                <a:gridCol w="4376798">
                  <a:extLst>
                    <a:ext uri="{9D8B030D-6E8A-4147-A177-3AD203B41FA5}">
                      <a16:colId xmlns:a16="http://schemas.microsoft.com/office/drawing/2014/main" val="20000"/>
                    </a:ext>
                  </a:extLst>
                </a:gridCol>
                <a:gridCol w="963746">
                  <a:extLst>
                    <a:ext uri="{9D8B030D-6E8A-4147-A177-3AD203B41FA5}">
                      <a16:colId xmlns:a16="http://schemas.microsoft.com/office/drawing/2014/main" val="20001"/>
                    </a:ext>
                  </a:extLst>
                </a:gridCol>
                <a:gridCol w="1704706">
                  <a:extLst>
                    <a:ext uri="{9D8B030D-6E8A-4147-A177-3AD203B41FA5}">
                      <a16:colId xmlns:a16="http://schemas.microsoft.com/office/drawing/2014/main" val="20002"/>
                    </a:ext>
                  </a:extLst>
                </a:gridCol>
                <a:gridCol w="1895337">
                  <a:extLst>
                    <a:ext uri="{9D8B030D-6E8A-4147-A177-3AD203B41FA5}">
                      <a16:colId xmlns:a16="http://schemas.microsoft.com/office/drawing/2014/main" val="20003"/>
                    </a:ext>
                  </a:extLst>
                </a:gridCol>
              </a:tblGrid>
              <a:tr h="296427">
                <a:tc>
                  <a:txBody>
                    <a:bodyPr/>
                    <a:lstStyle/>
                    <a:p>
                      <a:pPr marL="73025" marR="73025">
                        <a:spcBef>
                          <a:spcPts val="400"/>
                        </a:spcBef>
                        <a:spcAft>
                          <a:spcPts val="400"/>
                        </a:spcAft>
                      </a:pPr>
                      <a:r>
                        <a:rPr lang="en-US" sz="1400" dirty="0">
                          <a:effectLst/>
                          <a:latin typeface="+mn-lt"/>
                        </a:rPr>
                        <a:t>Task</a:t>
                      </a:r>
                      <a:endParaRPr lang="en-US" sz="1400" b="1" dirty="0">
                        <a:solidFill>
                          <a:srgbClr val="FFFFFF"/>
                        </a:solidFill>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rPr>
                        <a:t>Principal</a:t>
                      </a:r>
                      <a:endParaRPr lang="en-US" sz="1400" b="1" dirty="0">
                        <a:solidFill>
                          <a:srgbClr val="FFFFFF"/>
                        </a:solidFill>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rPr>
                        <a:t>Test Coordinator</a:t>
                      </a:r>
                      <a:endParaRPr lang="en-US" sz="1400" b="1" dirty="0">
                        <a:solidFill>
                          <a:srgbClr val="FFFFFF"/>
                        </a:solidFill>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rPr>
                        <a:t>Test Administrator</a:t>
                      </a:r>
                      <a:endParaRPr lang="en-US" sz="1400" b="1" dirty="0">
                        <a:solidFill>
                          <a:srgbClr val="FFFFFF"/>
                        </a:solidFill>
                        <a:effectLst/>
                        <a:latin typeface="+mn-lt"/>
                        <a:ea typeface="Times New Roman"/>
                        <a:cs typeface="Times New Roman"/>
                      </a:endParaRPr>
                    </a:p>
                  </a:txBody>
                  <a:tcPr marL="0" marR="0" marT="0" marB="0" anchor="ctr"/>
                </a:tc>
                <a:extLst>
                  <a:ext uri="{0D108BD9-81ED-4DB2-BD59-A6C34878D82A}">
                    <a16:rowId xmlns:a16="http://schemas.microsoft.com/office/drawing/2014/main" val="10000"/>
                  </a:ext>
                </a:extLst>
              </a:tr>
              <a:tr h="299527">
                <a:tc>
                  <a:txBody>
                    <a:bodyPr/>
                    <a:lstStyle/>
                    <a:p>
                      <a:pPr marL="73025" marR="73025">
                        <a:spcBef>
                          <a:spcPts val="400"/>
                        </a:spcBef>
                        <a:spcAft>
                          <a:spcPts val="400"/>
                        </a:spcAft>
                      </a:pPr>
                      <a:r>
                        <a:rPr lang="en-US" sz="1400" u="none" dirty="0">
                          <a:effectLst/>
                          <a:latin typeface="+mn-lt"/>
                          <a:ea typeface="Times New Roman"/>
                          <a:cs typeface="Times New Roman"/>
                        </a:rPr>
                        <a:t>Viewing Students</a:t>
                      </a:r>
                    </a:p>
                  </a:txBody>
                  <a:tcPr marL="0" marR="0" marT="0" marB="0" anchor="ctr"/>
                </a:tc>
                <a:tc>
                  <a:txBody>
                    <a:bodyPr/>
                    <a:lstStyle/>
                    <a:p>
                      <a:pPr marL="73025" marR="73025" lvl="0" indent="0" algn="ctr" defTabSz="914400" rtl="0" eaLnBrk="1" fontAlgn="auto" latinLnBrk="0" hangingPunct="1">
                        <a:lnSpc>
                          <a:spcPct val="100000"/>
                        </a:lnSpc>
                        <a:spcBef>
                          <a:spcPts val="400"/>
                        </a:spcBef>
                        <a:spcAft>
                          <a:spcPts val="400"/>
                        </a:spcAft>
                        <a:buClrTx/>
                        <a:buSzTx/>
                        <a:buFontTx/>
                        <a:buNone/>
                        <a:tabLst/>
                        <a:defRPr/>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lvl="0" indent="0" algn="ctr" defTabSz="914400" rtl="0" eaLnBrk="1" fontAlgn="auto" latinLnBrk="0" hangingPunct="1">
                        <a:lnSpc>
                          <a:spcPct val="100000"/>
                        </a:lnSpc>
                        <a:spcBef>
                          <a:spcPts val="400"/>
                        </a:spcBef>
                        <a:spcAft>
                          <a:spcPts val="400"/>
                        </a:spcAft>
                        <a:buClrTx/>
                        <a:buSzTx/>
                        <a:buFontTx/>
                        <a:buNone/>
                        <a:tabLst/>
                        <a:defRPr/>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lvl="0" indent="0" algn="ctr" defTabSz="914400" rtl="0" eaLnBrk="1" fontAlgn="auto" latinLnBrk="0" hangingPunct="1">
                        <a:lnSpc>
                          <a:spcPct val="100000"/>
                        </a:lnSpc>
                        <a:spcBef>
                          <a:spcPts val="400"/>
                        </a:spcBef>
                        <a:spcAft>
                          <a:spcPts val="400"/>
                        </a:spcAft>
                        <a:buClrTx/>
                        <a:buSzTx/>
                        <a:buFontTx/>
                        <a:buNone/>
                        <a:tabLst/>
                        <a:defRPr/>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0001"/>
                  </a:ext>
                </a:extLst>
              </a:tr>
              <a:tr h="296427">
                <a:tc>
                  <a:txBody>
                    <a:bodyPr/>
                    <a:lstStyle/>
                    <a:p>
                      <a:pPr marL="73025" marR="73025">
                        <a:spcBef>
                          <a:spcPts val="400"/>
                        </a:spcBef>
                        <a:spcAft>
                          <a:spcPts val="400"/>
                        </a:spcAft>
                      </a:pPr>
                      <a:r>
                        <a:rPr lang="en-US" sz="1400" u="none" dirty="0">
                          <a:effectLst/>
                          <a:latin typeface="+mn-lt"/>
                        </a:rPr>
                        <a:t>Adding User Accounts</a:t>
                      </a:r>
                      <a:endParaRPr lang="en-US" sz="1400" u="none"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lvl="0" indent="0" algn="ctr" defTabSz="914400" rtl="0" eaLnBrk="1" fontAlgn="auto" latinLnBrk="0" hangingPunct="1">
                        <a:lnSpc>
                          <a:spcPct val="100000"/>
                        </a:lnSpc>
                        <a:spcBef>
                          <a:spcPts val="400"/>
                        </a:spcBef>
                        <a:spcAft>
                          <a:spcPts val="400"/>
                        </a:spcAft>
                        <a:buClrTx/>
                        <a:buSzTx/>
                        <a:buFontTx/>
                        <a:buNone/>
                        <a:tabLst/>
                        <a:defRPr/>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0003"/>
                  </a:ext>
                </a:extLst>
              </a:tr>
              <a:tr h="296427">
                <a:tc>
                  <a:txBody>
                    <a:bodyPr/>
                    <a:lstStyle/>
                    <a:p>
                      <a:pPr marL="73025" marR="73025">
                        <a:spcBef>
                          <a:spcPts val="400"/>
                        </a:spcBef>
                        <a:spcAft>
                          <a:spcPts val="400"/>
                        </a:spcAft>
                      </a:pPr>
                      <a:r>
                        <a:rPr lang="en-US" sz="1400" u="none" dirty="0">
                          <a:effectLst/>
                          <a:latin typeface="+mn-lt"/>
                        </a:rPr>
                        <a:t>Viewing and Editing User Details</a:t>
                      </a:r>
                      <a:endParaRPr lang="en-US" sz="1400" u="none"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lvl="0" indent="0" algn="ctr" defTabSz="914400" rtl="0" eaLnBrk="1" fontAlgn="auto" latinLnBrk="0" hangingPunct="1">
                        <a:lnSpc>
                          <a:spcPct val="100000"/>
                        </a:lnSpc>
                        <a:spcBef>
                          <a:spcPts val="400"/>
                        </a:spcBef>
                        <a:spcAft>
                          <a:spcPts val="400"/>
                        </a:spcAft>
                        <a:buClrTx/>
                        <a:buSzTx/>
                        <a:buFontTx/>
                        <a:buNone/>
                        <a:tabLst/>
                        <a:defRPr/>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0004"/>
                  </a:ext>
                </a:extLst>
              </a:tr>
              <a:tr h="296427">
                <a:tc>
                  <a:txBody>
                    <a:bodyPr/>
                    <a:lstStyle/>
                    <a:p>
                      <a:pPr marL="73025" marR="73025">
                        <a:spcBef>
                          <a:spcPts val="400"/>
                        </a:spcBef>
                        <a:spcAft>
                          <a:spcPts val="400"/>
                        </a:spcAft>
                      </a:pPr>
                      <a:r>
                        <a:rPr lang="en-US" sz="1400" u="none" dirty="0">
                          <a:effectLst/>
                          <a:latin typeface="+mn-lt"/>
                        </a:rPr>
                        <a:t>Creating Testing Incidents</a:t>
                      </a:r>
                      <a:endParaRPr lang="en-US" sz="1400" u="none"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endParaRPr lang="en-US" sz="1400" dirty="0">
                        <a:effectLst/>
                        <a:latin typeface="+mn-lt"/>
                        <a:ea typeface="Times New Roman"/>
                        <a:cs typeface="Times New Roman"/>
                      </a:endParaRPr>
                    </a:p>
                  </a:txBody>
                  <a:tcPr marL="0" marR="0" marT="0" marB="0" anchor="ctr"/>
                </a:tc>
                <a:tc>
                  <a:txBody>
                    <a:bodyPr/>
                    <a:lstStyle/>
                    <a:p>
                      <a:pPr marL="73025" marR="73025" lvl="0" indent="0" algn="ctr" defTabSz="914400" rtl="0" eaLnBrk="1" fontAlgn="auto" latinLnBrk="0" hangingPunct="1">
                        <a:lnSpc>
                          <a:spcPct val="100000"/>
                        </a:lnSpc>
                        <a:spcBef>
                          <a:spcPts val="400"/>
                        </a:spcBef>
                        <a:spcAft>
                          <a:spcPts val="400"/>
                        </a:spcAft>
                        <a:buClrTx/>
                        <a:buSzTx/>
                        <a:buFontTx/>
                        <a:buNone/>
                        <a:tabLst/>
                        <a:defRPr/>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0005"/>
                  </a:ext>
                </a:extLst>
              </a:tr>
              <a:tr h="296427">
                <a:tc>
                  <a:txBody>
                    <a:bodyPr/>
                    <a:lstStyle/>
                    <a:p>
                      <a:pPr marL="73025" marR="73025">
                        <a:spcBef>
                          <a:spcPts val="400"/>
                        </a:spcBef>
                        <a:spcAft>
                          <a:spcPts val="400"/>
                        </a:spcAft>
                      </a:pPr>
                      <a:r>
                        <a:rPr lang="en-US" sz="1400" u="none" dirty="0">
                          <a:effectLst/>
                          <a:latin typeface="+mn-lt"/>
                          <a:ea typeface="Times New Roman"/>
                          <a:cs typeface="Times New Roman"/>
                        </a:rPr>
                        <a:t>Working with Rosters of Students</a:t>
                      </a: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lvl="0" indent="0" algn="ctr" defTabSz="914400" rtl="0" eaLnBrk="1" fontAlgn="auto" latinLnBrk="0" hangingPunct="1">
                        <a:lnSpc>
                          <a:spcPct val="100000"/>
                        </a:lnSpc>
                        <a:spcBef>
                          <a:spcPts val="400"/>
                        </a:spcBef>
                        <a:spcAft>
                          <a:spcPts val="400"/>
                        </a:spcAft>
                        <a:buClrTx/>
                        <a:buSzTx/>
                        <a:buFontTx/>
                        <a:buNone/>
                        <a:tabLst/>
                        <a:defRPr/>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0006"/>
                  </a:ext>
                </a:extLst>
              </a:tr>
              <a:tr h="296427">
                <a:tc>
                  <a:txBody>
                    <a:bodyPr/>
                    <a:lstStyle/>
                    <a:p>
                      <a:pPr marL="73025" marR="73025">
                        <a:spcBef>
                          <a:spcPts val="400"/>
                        </a:spcBef>
                        <a:spcAft>
                          <a:spcPts val="400"/>
                        </a:spcAft>
                      </a:pPr>
                      <a:r>
                        <a:rPr lang="en-US" sz="1400" u="none" dirty="0">
                          <a:effectLst/>
                          <a:latin typeface="+mn-lt"/>
                          <a:ea typeface="Times New Roman"/>
                          <a:cs typeface="Times New Roman"/>
                        </a:rPr>
                        <a:t>Generating Plans and Managing Testing</a:t>
                      </a:r>
                      <a:r>
                        <a:rPr lang="en-US" sz="1400" u="none" baseline="0" dirty="0">
                          <a:effectLst/>
                          <a:latin typeface="+mn-lt"/>
                          <a:ea typeface="Times New Roman"/>
                          <a:cs typeface="Times New Roman"/>
                        </a:rPr>
                        <a:t> Reports</a:t>
                      </a:r>
                      <a:endParaRPr lang="en-US" sz="1400" u="none"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0007"/>
                  </a:ext>
                </a:extLst>
              </a:tr>
            </a:tbl>
          </a:graphicData>
        </a:graphic>
      </p:graphicFrame>
      <p:sp>
        <p:nvSpPr>
          <p:cNvPr id="3" name="Rectangle 2"/>
          <p:cNvSpPr/>
          <p:nvPr/>
        </p:nvSpPr>
        <p:spPr>
          <a:xfrm>
            <a:off x="1186067" y="4088845"/>
            <a:ext cx="10208303" cy="830997"/>
          </a:xfrm>
          <a:prstGeom prst="rect">
            <a:avLst/>
          </a:prstGeom>
        </p:spPr>
        <p:txBody>
          <a:bodyPr wrap="square">
            <a:spAutoFit/>
          </a:bodyPr>
          <a:lstStyle/>
          <a:p>
            <a:pPr marL="0" indent="0">
              <a:buFont typeface="Arial" panose="020B0604020202020204" pitchFamily="34" charset="0"/>
              <a:buNone/>
            </a:pPr>
            <a:r>
              <a:rPr lang="en-US" dirty="0">
                <a:solidFill>
                  <a:schemeClr val="tx2">
                    <a:lumMod val="75000"/>
                  </a:schemeClr>
                </a:solidFill>
                <a:ea typeface="Arial" pitchFamily="34" charset="0"/>
                <a:cs typeface="Franklin Gothic Book" pitchFamily="34" charset="0"/>
              </a:rPr>
              <a:t>For a detailed list of user roles and associated permissions, see the </a:t>
            </a:r>
            <a:r>
              <a:rPr lang="en-US" i="1" dirty="0">
                <a:solidFill>
                  <a:schemeClr val="tx2">
                    <a:lumMod val="75000"/>
                  </a:schemeClr>
                </a:solidFill>
                <a:ea typeface="Arial" pitchFamily="34" charset="0"/>
                <a:cs typeface="Franklin Gothic Book" pitchFamily="34" charset="0"/>
              </a:rPr>
              <a:t>HSAP Systems User Roles and Access</a:t>
            </a:r>
            <a:r>
              <a:rPr lang="en-US" dirty="0">
                <a:solidFill>
                  <a:schemeClr val="tx2">
                    <a:lumMod val="75000"/>
                  </a:schemeClr>
                </a:solidFill>
                <a:ea typeface="Arial" pitchFamily="34" charset="0"/>
                <a:cs typeface="Franklin Gothic Book" pitchFamily="34" charset="0"/>
              </a:rPr>
              <a:t> document.</a:t>
            </a:r>
          </a:p>
        </p:txBody>
      </p:sp>
    </p:spTree>
    <p:extLst>
      <p:ext uri="{BB962C8B-B14F-4D97-AF65-F5344CB8AC3E}">
        <p14:creationId xmlns:p14="http://schemas.microsoft.com/office/powerpoint/2010/main" val="1166503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Users</a:t>
            </a:r>
          </a:p>
        </p:txBody>
      </p:sp>
      <p:sp>
        <p:nvSpPr>
          <p:cNvPr id="9" name="Slide Number Placeholder 8"/>
          <p:cNvSpPr>
            <a:spLocks noGrp="1"/>
          </p:cNvSpPr>
          <p:nvPr>
            <p:ph type="sldNum" sz="quarter" idx="10"/>
          </p:nvPr>
        </p:nvSpPr>
        <p:spPr>
          <a:xfrm>
            <a:off x="11325340" y="6507315"/>
            <a:ext cx="557627" cy="285087"/>
          </a:xfrm>
        </p:spPr>
        <p:txBody>
          <a:bodyPr/>
          <a:lstStyle/>
          <a:p>
            <a:pPr algn="r"/>
            <a:fld id="{F3477EC8-074D-41C4-94AE-E9EA7CEEA348}" type="slidenum">
              <a:rPr lang="en-US" smtClean="0"/>
              <a:pPr algn="r"/>
              <a:t>19</a:t>
            </a:fld>
            <a:endParaRPr lang="en-US" dirty="0"/>
          </a:p>
        </p:txBody>
      </p:sp>
      <p:pic>
        <p:nvPicPr>
          <p:cNvPr id="10" name="Picture 9">
            <a:extLst>
              <a:ext uri="{FF2B5EF4-FFF2-40B4-BE49-F238E27FC236}">
                <a16:creationId xmlns:a16="http://schemas.microsoft.com/office/drawing/2014/main" id="{3B3922C9-A902-46EF-B45D-0DAE2C43D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753" y="1297072"/>
            <a:ext cx="2726884" cy="426385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398EE77B-4E83-4556-8E09-B4F380569176}"/>
              </a:ext>
            </a:extLst>
          </p:cNvPr>
          <p:cNvSpPr/>
          <p:nvPr/>
        </p:nvSpPr>
        <p:spPr>
          <a:xfrm>
            <a:off x="4768948" y="2672862"/>
            <a:ext cx="2771335" cy="136456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506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524538" y="823842"/>
            <a:ext cx="8548914" cy="4343578"/>
          </a:xfrm>
        </p:spPr>
        <p:txBody>
          <a:bodyPr>
            <a:noAutofit/>
          </a:bodyPr>
          <a:lstStyle/>
          <a:p>
            <a:pPr eaLnBrk="1" fontAlgn="auto" hangingPunct="1">
              <a:defRPr/>
            </a:pPr>
            <a:r>
              <a:rPr lang="en-US" sz="2000" b="1" dirty="0"/>
              <a:t>Preparing for Testing</a:t>
            </a:r>
          </a:p>
          <a:p>
            <a:pPr marL="342900" indent="-342900" eaLnBrk="1" fontAlgn="auto" hangingPunct="1">
              <a:buFont typeface="Arial" panose="020B0604020202020204" pitchFamily="34" charset="0"/>
              <a:buChar char="•"/>
              <a:defRPr/>
            </a:pPr>
            <a:r>
              <a:rPr lang="en-US" sz="2000" dirty="0"/>
              <a:t>Activating your new TIDE account and logging in to TIDE</a:t>
            </a:r>
          </a:p>
          <a:p>
            <a:pPr marL="342900" indent="-342900" eaLnBrk="1" fontAlgn="auto" hangingPunct="1">
              <a:buFont typeface="Arial" panose="020B0604020202020204" pitchFamily="34" charset="0"/>
              <a:buChar char="•"/>
              <a:defRPr/>
            </a:pPr>
            <a:r>
              <a:rPr lang="en-US" sz="2000" dirty="0"/>
              <a:t>Navigating the TIDE interface</a:t>
            </a:r>
          </a:p>
          <a:p>
            <a:pPr marL="342900" indent="-342900" eaLnBrk="1" fontAlgn="auto" hangingPunct="1">
              <a:buFont typeface="Arial" panose="020B0604020202020204" pitchFamily="34" charset="0"/>
              <a:buChar char="•"/>
              <a:defRPr/>
            </a:pPr>
            <a:r>
              <a:rPr lang="en-US" sz="2000" dirty="0"/>
              <a:t>Understanding account permissions</a:t>
            </a:r>
          </a:p>
          <a:p>
            <a:pPr marL="342900" indent="-342900" eaLnBrk="1" fontAlgn="auto" hangingPunct="1">
              <a:buFont typeface="Arial" panose="020B0604020202020204" pitchFamily="34" charset="0"/>
              <a:buChar char="•"/>
              <a:defRPr/>
            </a:pPr>
            <a:r>
              <a:rPr lang="en-US" sz="2000" dirty="0"/>
              <a:t>Managing user accounts </a:t>
            </a:r>
          </a:p>
          <a:p>
            <a:pPr marL="342900" indent="-342900" eaLnBrk="1" fontAlgn="auto" hangingPunct="1">
              <a:buFont typeface="Arial" panose="020B0604020202020204" pitchFamily="34" charset="0"/>
              <a:buChar char="•"/>
              <a:defRPr/>
            </a:pPr>
            <a:r>
              <a:rPr lang="en-US" sz="2000" dirty="0"/>
              <a:t>Managing student information and test settings</a:t>
            </a:r>
          </a:p>
          <a:p>
            <a:pPr eaLnBrk="1" fontAlgn="auto" hangingPunct="1">
              <a:defRPr/>
            </a:pPr>
            <a:r>
              <a:rPr lang="en-US" sz="2000" b="1" dirty="0"/>
              <a:t>Administering Tests</a:t>
            </a:r>
          </a:p>
          <a:p>
            <a:pPr marL="342900" indent="-342900" eaLnBrk="1" fontAlgn="auto" hangingPunct="1">
              <a:buFont typeface="Arial" panose="020B0604020202020204" pitchFamily="34" charset="0"/>
              <a:buChar char="•"/>
              <a:defRPr/>
            </a:pPr>
            <a:r>
              <a:rPr lang="en-US" sz="2000" dirty="0"/>
              <a:t>Managing testing incidents</a:t>
            </a:r>
          </a:p>
          <a:p>
            <a:pPr marL="342900" indent="-342900" eaLnBrk="1" fontAlgn="auto" hangingPunct="1">
              <a:buFont typeface="Arial" panose="020B0604020202020204" pitchFamily="34" charset="0"/>
              <a:buChar char="•"/>
              <a:defRPr/>
            </a:pPr>
            <a:r>
              <a:rPr lang="en-US" sz="2000" dirty="0"/>
              <a:t>Monitoring test progress</a:t>
            </a:r>
          </a:p>
          <a:p>
            <a:pPr marL="342900" indent="-342900" eaLnBrk="1" fontAlgn="auto" hangingPunct="1">
              <a:buFont typeface="Arial" panose="020B0604020202020204" pitchFamily="34" charset="0"/>
              <a:buChar char="•"/>
              <a:defRPr/>
            </a:pPr>
            <a:endParaRPr lang="en-US" sz="2000" dirty="0"/>
          </a:p>
          <a:p>
            <a:pPr eaLnBrk="1" fontAlgn="auto" hangingPunct="1">
              <a:defRPr/>
            </a:pPr>
            <a:r>
              <a:rPr lang="en-US" sz="2000" b="1" dirty="0"/>
              <a:t>After Testing</a:t>
            </a:r>
          </a:p>
          <a:p>
            <a:pPr marL="342900" indent="-342900" eaLnBrk="1" fontAlgn="auto" hangingPunct="1">
              <a:buFont typeface="Arial" panose="020B0604020202020204" pitchFamily="34" charset="0"/>
              <a:buChar char="•"/>
              <a:defRPr/>
            </a:pPr>
            <a:r>
              <a:rPr lang="en-US" sz="2000" dirty="0"/>
              <a:t>Managing non-participation codes</a:t>
            </a:r>
          </a:p>
        </p:txBody>
      </p:sp>
      <p:sp>
        <p:nvSpPr>
          <p:cNvPr id="12289" name="Title 1"/>
          <p:cNvSpPr>
            <a:spLocks noGrp="1"/>
          </p:cNvSpPr>
          <p:nvPr>
            <p:ph type="title"/>
          </p:nvPr>
        </p:nvSpPr>
        <p:spPr/>
        <p:txBody>
          <a:bodyPr/>
          <a:lstStyle/>
          <a:p>
            <a:r>
              <a:rPr lang="en-US" dirty="0">
                <a:ea typeface="ＭＳ Ｐゴシック" charset="-128"/>
              </a:rPr>
              <a:t>Objectives</a:t>
            </a:r>
          </a:p>
        </p:txBody>
      </p:sp>
      <p:sp>
        <p:nvSpPr>
          <p:cNvPr id="4" name="Slide Number Placeholder 3">
            <a:extLst>
              <a:ext uri="{FF2B5EF4-FFF2-40B4-BE49-F238E27FC236}">
                <a16:creationId xmlns:a16="http://schemas.microsoft.com/office/drawing/2014/main" id="{0824631B-48BA-4522-AED1-C5EBDF197F32}"/>
              </a:ext>
            </a:extLst>
          </p:cNvPr>
          <p:cNvSpPr>
            <a:spLocks noGrp="1"/>
          </p:cNvSpPr>
          <p:nvPr>
            <p:ph type="sldNum" sz="quarter" idx="10"/>
          </p:nvPr>
        </p:nvSpPr>
        <p:spPr>
          <a:xfrm>
            <a:off x="11442432"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541913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 Users</a:t>
            </a:r>
          </a:p>
        </p:txBody>
      </p:sp>
      <p:sp>
        <p:nvSpPr>
          <p:cNvPr id="4" name="Slide Number Placeholder 3"/>
          <p:cNvSpPr>
            <a:spLocks noGrp="1"/>
          </p:cNvSpPr>
          <p:nvPr>
            <p:ph type="sldNum" sz="quarter" idx="10"/>
          </p:nvPr>
        </p:nvSpPr>
        <p:spPr>
          <a:xfrm>
            <a:off x="11171104" y="6507315"/>
            <a:ext cx="711863" cy="285087"/>
          </a:xfrm>
        </p:spPr>
        <p:txBody>
          <a:bodyPr/>
          <a:lstStyle/>
          <a:p>
            <a:pPr algn="r"/>
            <a:fld id="{F3477EC8-074D-41C4-94AE-E9EA7CEEA348}" type="slidenum">
              <a:rPr lang="en-US" smtClean="0"/>
              <a:pPr algn="r"/>
              <a:t>20</a:t>
            </a:fld>
            <a:endParaRPr lang="en-US" dirty="0"/>
          </a:p>
        </p:txBody>
      </p:sp>
      <p:grpSp>
        <p:nvGrpSpPr>
          <p:cNvPr id="8" name="Group 7">
            <a:extLst>
              <a:ext uri="{FF2B5EF4-FFF2-40B4-BE49-F238E27FC236}">
                <a16:creationId xmlns:a16="http://schemas.microsoft.com/office/drawing/2014/main" id="{A2002D25-FCA7-4C28-82F1-EADE667DDE05}"/>
              </a:ext>
            </a:extLst>
          </p:cNvPr>
          <p:cNvGrpSpPr/>
          <p:nvPr/>
        </p:nvGrpSpPr>
        <p:grpSpPr>
          <a:xfrm>
            <a:off x="914513" y="1302290"/>
            <a:ext cx="2720208" cy="4253417"/>
            <a:chOff x="900446" y="1302291"/>
            <a:chExt cx="2720208" cy="4253417"/>
          </a:xfrm>
        </p:grpSpPr>
        <p:pic>
          <p:nvPicPr>
            <p:cNvPr id="11" name="Picture 10">
              <a:extLst>
                <a:ext uri="{FF2B5EF4-FFF2-40B4-BE49-F238E27FC236}">
                  <a16:creationId xmlns:a16="http://schemas.microsoft.com/office/drawing/2014/main" id="{26E731B9-4647-4542-BA8A-F40E582570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446" y="1302291"/>
              <a:ext cx="2720208" cy="4253417"/>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1C46613A-9F97-4871-8CD7-8DC24A00D34F}"/>
                </a:ext>
              </a:extLst>
            </p:cNvPr>
            <p:cNvSpPr/>
            <p:nvPr/>
          </p:nvSpPr>
          <p:spPr>
            <a:xfrm>
              <a:off x="1256145" y="3121891"/>
              <a:ext cx="2068946" cy="240145"/>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pic>
        <p:nvPicPr>
          <p:cNvPr id="15" name="Picture 6">
            <a:extLst>
              <a:ext uri="{FF2B5EF4-FFF2-40B4-BE49-F238E27FC236}">
                <a16:creationId xmlns:a16="http://schemas.microsoft.com/office/drawing/2014/main" id="{F05E9CA2-62FB-4C04-8F15-65E7524E389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12424" y="2102340"/>
            <a:ext cx="7332799" cy="265331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382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Users</a:t>
            </a:r>
          </a:p>
        </p:txBody>
      </p:sp>
      <p:sp>
        <p:nvSpPr>
          <p:cNvPr id="4" name="Slide Number Placeholder 3"/>
          <p:cNvSpPr>
            <a:spLocks noGrp="1"/>
          </p:cNvSpPr>
          <p:nvPr>
            <p:ph type="sldNum" sz="quarter" idx="10"/>
          </p:nvPr>
        </p:nvSpPr>
        <p:spPr>
          <a:xfrm>
            <a:off x="10939749" y="6507315"/>
            <a:ext cx="943218" cy="285087"/>
          </a:xfrm>
        </p:spPr>
        <p:txBody>
          <a:bodyPr/>
          <a:lstStyle/>
          <a:p>
            <a:pPr algn="r"/>
            <a:fld id="{F3477EC8-074D-41C4-94AE-E9EA7CEEA348}" type="slidenum">
              <a:rPr lang="en-US" smtClean="0"/>
              <a:pPr algn="r"/>
              <a:t>21</a:t>
            </a:fld>
            <a:endParaRPr lang="en-US" dirty="0"/>
          </a:p>
        </p:txBody>
      </p:sp>
      <p:grpSp>
        <p:nvGrpSpPr>
          <p:cNvPr id="5" name="Group 4">
            <a:extLst>
              <a:ext uri="{FF2B5EF4-FFF2-40B4-BE49-F238E27FC236}">
                <a16:creationId xmlns:a16="http://schemas.microsoft.com/office/drawing/2014/main" id="{B5EC29FF-A842-4027-B270-CFF311BF8A86}"/>
              </a:ext>
            </a:extLst>
          </p:cNvPr>
          <p:cNvGrpSpPr/>
          <p:nvPr/>
        </p:nvGrpSpPr>
        <p:grpSpPr>
          <a:xfrm>
            <a:off x="4264996" y="1604866"/>
            <a:ext cx="7366691" cy="3592022"/>
            <a:chOff x="4529201" y="2394991"/>
            <a:chExt cx="5907024" cy="2880284"/>
          </a:xfrm>
        </p:grpSpPr>
        <p:pic>
          <p:nvPicPr>
            <p:cNvPr id="2" name="Picture 1"/>
            <p:cNvPicPr>
              <a:picLocks noChangeAspect="1"/>
            </p:cNvPicPr>
            <p:nvPr/>
          </p:nvPicPr>
          <p:blipFill>
            <a:blip r:embed="rId3"/>
            <a:stretch>
              <a:fillRect/>
            </a:stretch>
          </p:blipFill>
          <p:spPr>
            <a:xfrm>
              <a:off x="4529201" y="2394991"/>
              <a:ext cx="5907024" cy="288028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Down Arrow 9"/>
            <p:cNvSpPr/>
            <p:nvPr/>
          </p:nvSpPr>
          <p:spPr>
            <a:xfrm rot="10800000">
              <a:off x="9350008" y="2743837"/>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5400000">
              <a:off x="8128669" y="3200064"/>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39546103-0B91-4119-AF42-E56F7C1F03B2}"/>
              </a:ext>
            </a:extLst>
          </p:cNvPr>
          <p:cNvGrpSpPr/>
          <p:nvPr/>
        </p:nvGrpSpPr>
        <p:grpSpPr>
          <a:xfrm>
            <a:off x="678774" y="1368201"/>
            <a:ext cx="2775626" cy="4121597"/>
            <a:chOff x="678774" y="1368201"/>
            <a:chExt cx="2775626" cy="4121597"/>
          </a:xfrm>
        </p:grpSpPr>
        <p:pic>
          <p:nvPicPr>
            <p:cNvPr id="14" name="Picture 13">
              <a:extLst>
                <a:ext uri="{FF2B5EF4-FFF2-40B4-BE49-F238E27FC236}">
                  <a16:creationId xmlns:a16="http://schemas.microsoft.com/office/drawing/2014/main" id="{123E414B-4629-4FFD-8D49-92F7765286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774" y="1368201"/>
              <a:ext cx="2775626" cy="4121597"/>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0332E30C-B46E-44B1-98B2-816615491760}"/>
                </a:ext>
              </a:extLst>
            </p:cNvPr>
            <p:cNvSpPr/>
            <p:nvPr/>
          </p:nvSpPr>
          <p:spPr>
            <a:xfrm>
              <a:off x="928468" y="3587262"/>
              <a:ext cx="2321169" cy="35169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0564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Users, continued</a:t>
            </a:r>
          </a:p>
        </p:txBody>
      </p:sp>
      <p:sp>
        <p:nvSpPr>
          <p:cNvPr id="4" name="Slide Number Placeholder 3"/>
          <p:cNvSpPr>
            <a:spLocks noGrp="1"/>
          </p:cNvSpPr>
          <p:nvPr>
            <p:ph type="sldNum" sz="quarter" idx="10"/>
          </p:nvPr>
        </p:nvSpPr>
        <p:spPr>
          <a:xfrm>
            <a:off x="11215171" y="6507315"/>
            <a:ext cx="667796" cy="285087"/>
          </a:xfrm>
        </p:spPr>
        <p:txBody>
          <a:bodyPr/>
          <a:lstStyle/>
          <a:p>
            <a:pPr algn="r"/>
            <a:fld id="{F3477EC8-074D-41C4-94AE-E9EA7CEEA348}" type="slidenum">
              <a:rPr lang="en-US" smtClean="0"/>
              <a:pPr algn="r"/>
              <a:t>22</a:t>
            </a:fld>
            <a:endParaRPr lang="en-US" dirty="0"/>
          </a:p>
        </p:txBody>
      </p:sp>
      <p:grpSp>
        <p:nvGrpSpPr>
          <p:cNvPr id="12" name="Group 11">
            <a:extLst>
              <a:ext uri="{FF2B5EF4-FFF2-40B4-BE49-F238E27FC236}">
                <a16:creationId xmlns:a16="http://schemas.microsoft.com/office/drawing/2014/main" id="{0031EADD-15A9-46F4-82DA-292155831E81}"/>
              </a:ext>
            </a:extLst>
          </p:cNvPr>
          <p:cNvGrpSpPr/>
          <p:nvPr/>
        </p:nvGrpSpPr>
        <p:grpSpPr>
          <a:xfrm>
            <a:off x="4057297" y="1780630"/>
            <a:ext cx="7825670" cy="3296737"/>
            <a:chOff x="3916233" y="1905393"/>
            <a:chExt cx="7825670" cy="3296737"/>
          </a:xfrm>
        </p:grpSpPr>
        <p:pic>
          <p:nvPicPr>
            <p:cNvPr id="16" name="Picture 15">
              <a:extLst>
                <a:ext uri="{FF2B5EF4-FFF2-40B4-BE49-F238E27FC236}">
                  <a16:creationId xmlns:a16="http://schemas.microsoft.com/office/drawing/2014/main" id="{3D621B4A-AEFF-4C77-B9C1-3E9D550FD8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6233" y="1905393"/>
              <a:ext cx="7825670" cy="3296737"/>
            </a:xfrm>
            <a:prstGeom prst="rect">
              <a:avLst/>
            </a:prstGeom>
          </p:spPr>
        </p:pic>
        <p:sp>
          <p:nvSpPr>
            <p:cNvPr id="21" name="Down Arrow 12">
              <a:extLst>
                <a:ext uri="{FF2B5EF4-FFF2-40B4-BE49-F238E27FC236}">
                  <a16:creationId xmlns:a16="http://schemas.microsoft.com/office/drawing/2014/main" id="{D9211F0E-E8B2-4FF4-A32D-E91E7534BE7C}"/>
                </a:ext>
              </a:extLst>
            </p:cNvPr>
            <p:cNvSpPr/>
            <p:nvPr/>
          </p:nvSpPr>
          <p:spPr>
            <a:xfrm rot="16200000">
              <a:off x="10010997" y="2557776"/>
              <a:ext cx="304365" cy="75508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9F5F0064-9FE6-4296-A930-BF4FB35255C6}"/>
              </a:ext>
            </a:extLst>
          </p:cNvPr>
          <p:cNvGrpSpPr/>
          <p:nvPr/>
        </p:nvGrpSpPr>
        <p:grpSpPr>
          <a:xfrm>
            <a:off x="678774" y="1368201"/>
            <a:ext cx="2775626" cy="4121597"/>
            <a:chOff x="678774" y="1368201"/>
            <a:chExt cx="2775626" cy="4121597"/>
          </a:xfrm>
        </p:grpSpPr>
        <p:pic>
          <p:nvPicPr>
            <p:cNvPr id="25" name="Picture 24">
              <a:extLst>
                <a:ext uri="{FF2B5EF4-FFF2-40B4-BE49-F238E27FC236}">
                  <a16:creationId xmlns:a16="http://schemas.microsoft.com/office/drawing/2014/main" id="{85BFA6FD-6910-4DA6-BAF9-752F5A9AD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774" y="1368201"/>
              <a:ext cx="2775626" cy="4121597"/>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26" name="Rectangle 25">
              <a:extLst>
                <a:ext uri="{FF2B5EF4-FFF2-40B4-BE49-F238E27FC236}">
                  <a16:creationId xmlns:a16="http://schemas.microsoft.com/office/drawing/2014/main" id="{73E51C48-2747-42C6-BFFF-773AA4CE544D}"/>
                </a:ext>
              </a:extLst>
            </p:cNvPr>
            <p:cNvSpPr/>
            <p:nvPr/>
          </p:nvSpPr>
          <p:spPr>
            <a:xfrm>
              <a:off x="928468" y="3587262"/>
              <a:ext cx="2321169" cy="35169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56A56DE0-502A-4072-8145-B2474940447A}"/>
              </a:ext>
            </a:extLst>
          </p:cNvPr>
          <p:cNvSpPr/>
          <p:nvPr/>
        </p:nvSpPr>
        <p:spPr>
          <a:xfrm>
            <a:off x="6780628" y="4656406"/>
            <a:ext cx="2377440" cy="30436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445F798-00FC-4A77-97EE-F23E15B0CE27}"/>
              </a:ext>
            </a:extLst>
          </p:cNvPr>
          <p:cNvSpPr/>
          <p:nvPr/>
        </p:nvSpPr>
        <p:spPr>
          <a:xfrm>
            <a:off x="7877908" y="3840480"/>
            <a:ext cx="3863995" cy="30436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153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View/Edit/Export Users</a:t>
            </a:r>
          </a:p>
        </p:txBody>
      </p:sp>
      <p:sp>
        <p:nvSpPr>
          <p:cNvPr id="4" name="Slide Number Placeholder 3"/>
          <p:cNvSpPr>
            <a:spLocks noGrp="1"/>
          </p:cNvSpPr>
          <p:nvPr>
            <p:ph type="sldNum" sz="quarter" idx="10"/>
          </p:nvPr>
        </p:nvSpPr>
        <p:spPr>
          <a:xfrm>
            <a:off x="11060935" y="6507315"/>
            <a:ext cx="822032" cy="285087"/>
          </a:xfrm>
        </p:spPr>
        <p:txBody>
          <a:bodyPr/>
          <a:lstStyle/>
          <a:p>
            <a:pPr algn="r"/>
            <a:fld id="{F3477EC8-074D-41C4-94AE-E9EA7CEEA348}" type="slidenum">
              <a:rPr lang="en-US" smtClean="0"/>
              <a:pPr algn="r"/>
              <a:t>23</a:t>
            </a:fld>
            <a:endParaRPr lang="en-US" dirty="0"/>
          </a:p>
        </p:txBody>
      </p:sp>
      <p:grpSp>
        <p:nvGrpSpPr>
          <p:cNvPr id="12" name="Group 11">
            <a:extLst>
              <a:ext uri="{FF2B5EF4-FFF2-40B4-BE49-F238E27FC236}">
                <a16:creationId xmlns:a16="http://schemas.microsoft.com/office/drawing/2014/main" id="{7FF45220-2E74-4128-B1AB-2A750BBC6959}"/>
              </a:ext>
            </a:extLst>
          </p:cNvPr>
          <p:cNvGrpSpPr/>
          <p:nvPr/>
        </p:nvGrpSpPr>
        <p:grpSpPr>
          <a:xfrm>
            <a:off x="678773" y="1368200"/>
            <a:ext cx="2775626" cy="4121597"/>
            <a:chOff x="678773" y="1368200"/>
            <a:chExt cx="2775626" cy="4121597"/>
          </a:xfrm>
        </p:grpSpPr>
        <p:pic>
          <p:nvPicPr>
            <p:cNvPr id="14" name="Picture 13">
              <a:extLst>
                <a:ext uri="{FF2B5EF4-FFF2-40B4-BE49-F238E27FC236}">
                  <a16:creationId xmlns:a16="http://schemas.microsoft.com/office/drawing/2014/main" id="{75F76C03-1208-4108-A9E1-118C2D70C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73" y="1368200"/>
              <a:ext cx="2775626" cy="4121597"/>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49FE4205-B50D-4964-9880-2524AD5768D2}"/>
                </a:ext>
              </a:extLst>
            </p:cNvPr>
            <p:cNvSpPr/>
            <p:nvPr/>
          </p:nvSpPr>
          <p:spPr>
            <a:xfrm>
              <a:off x="906002" y="3319975"/>
              <a:ext cx="2321169" cy="40796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3">
            <a:extLst>
              <a:ext uri="{FF2B5EF4-FFF2-40B4-BE49-F238E27FC236}">
                <a16:creationId xmlns:a16="http://schemas.microsoft.com/office/drawing/2014/main" id="{79086147-CE47-4819-8F43-3F346C76830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64484" y="1623252"/>
            <a:ext cx="7280739" cy="3395639"/>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C3749744-F2BC-418D-8EF2-94FD8B288F6D}"/>
              </a:ext>
            </a:extLst>
          </p:cNvPr>
          <p:cNvSpPr/>
          <p:nvPr/>
        </p:nvSpPr>
        <p:spPr>
          <a:xfrm rot="10800000">
            <a:off x="8637563" y="4628271"/>
            <a:ext cx="773723" cy="3094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750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4433" y="1886192"/>
            <a:ext cx="8224699" cy="3852006"/>
          </a:xfrm>
        </p:spPr>
        <p:txBody>
          <a:bodyPr/>
          <a:lstStyle/>
          <a:p>
            <a:pPr marL="0" indent="0">
              <a:buNone/>
            </a:pPr>
            <a:endParaRPr lang="en-US" dirty="0"/>
          </a:p>
          <a:p>
            <a:endParaRPr lang="en-US" dirty="0"/>
          </a:p>
        </p:txBody>
      </p:sp>
      <p:sp>
        <p:nvSpPr>
          <p:cNvPr id="3" name="Title 2"/>
          <p:cNvSpPr>
            <a:spLocks noGrp="1"/>
          </p:cNvSpPr>
          <p:nvPr>
            <p:ph type="title"/>
          </p:nvPr>
        </p:nvSpPr>
        <p:spPr/>
        <p:txBody>
          <a:bodyPr/>
          <a:lstStyle/>
          <a:p>
            <a:r>
              <a:rPr lang="en-US" dirty="0"/>
              <a:t>View/Edit/Export User Results</a:t>
            </a:r>
          </a:p>
        </p:txBody>
      </p:sp>
      <p:sp>
        <p:nvSpPr>
          <p:cNvPr id="4" name="Slide Number Placeholder 3"/>
          <p:cNvSpPr>
            <a:spLocks noGrp="1"/>
          </p:cNvSpPr>
          <p:nvPr>
            <p:ph type="sldNum" sz="quarter" idx="10"/>
          </p:nvPr>
        </p:nvSpPr>
        <p:spPr>
          <a:xfrm>
            <a:off x="10961783" y="6507315"/>
            <a:ext cx="921184" cy="285087"/>
          </a:xfrm>
        </p:spPr>
        <p:txBody>
          <a:bodyPr/>
          <a:lstStyle/>
          <a:p>
            <a:pPr algn="r"/>
            <a:fld id="{F3477EC8-074D-41C4-94AE-E9EA7CEEA348}" type="slidenum">
              <a:rPr lang="en-US" smtClean="0"/>
              <a:pPr algn="r"/>
              <a:t>24</a:t>
            </a:fld>
            <a:endParaRPr lang="en-US" dirty="0"/>
          </a:p>
        </p:txBody>
      </p:sp>
      <p:grpSp>
        <p:nvGrpSpPr>
          <p:cNvPr id="17" name="Group 16">
            <a:extLst>
              <a:ext uri="{FF2B5EF4-FFF2-40B4-BE49-F238E27FC236}">
                <a16:creationId xmlns:a16="http://schemas.microsoft.com/office/drawing/2014/main" id="{00C3841A-E6DB-4789-BFBF-EA6AC8C9C2E9}"/>
              </a:ext>
            </a:extLst>
          </p:cNvPr>
          <p:cNvGrpSpPr/>
          <p:nvPr/>
        </p:nvGrpSpPr>
        <p:grpSpPr>
          <a:xfrm>
            <a:off x="678773" y="1368200"/>
            <a:ext cx="2775626" cy="4121597"/>
            <a:chOff x="678773" y="1368200"/>
            <a:chExt cx="2775626" cy="4121597"/>
          </a:xfrm>
        </p:grpSpPr>
        <p:pic>
          <p:nvPicPr>
            <p:cNvPr id="18" name="Picture 17">
              <a:extLst>
                <a:ext uri="{FF2B5EF4-FFF2-40B4-BE49-F238E27FC236}">
                  <a16:creationId xmlns:a16="http://schemas.microsoft.com/office/drawing/2014/main" id="{B184CEC6-4DEA-4CDF-8386-BFB065DA3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73" y="1368200"/>
              <a:ext cx="2775626" cy="4121597"/>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4A000509-E7A9-4353-A4C5-25DA79844508}"/>
                </a:ext>
              </a:extLst>
            </p:cNvPr>
            <p:cNvSpPr/>
            <p:nvPr/>
          </p:nvSpPr>
          <p:spPr>
            <a:xfrm>
              <a:off x="906002" y="3319975"/>
              <a:ext cx="2321169" cy="40796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9436DBEB-74EB-4940-B577-68C1FF716F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429" y="2080473"/>
            <a:ext cx="7816397" cy="2697049"/>
          </a:xfrm>
          <a:prstGeom prst="rect">
            <a:avLst/>
          </a:prstGeom>
        </p:spPr>
      </p:pic>
      <p:sp>
        <p:nvSpPr>
          <p:cNvPr id="8" name="Rectangle 7">
            <a:extLst>
              <a:ext uri="{FF2B5EF4-FFF2-40B4-BE49-F238E27FC236}">
                <a16:creationId xmlns:a16="http://schemas.microsoft.com/office/drawing/2014/main" id="{6543C69A-E8AD-489A-883B-EF77D8A7DDDF}"/>
              </a:ext>
            </a:extLst>
          </p:cNvPr>
          <p:cNvSpPr/>
          <p:nvPr/>
        </p:nvSpPr>
        <p:spPr>
          <a:xfrm>
            <a:off x="4049430" y="2602523"/>
            <a:ext cx="780630" cy="33762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6CC98704-561E-4592-A84E-6C031EEE44DB}"/>
              </a:ext>
            </a:extLst>
          </p:cNvPr>
          <p:cNvSpPr/>
          <p:nvPr/>
        </p:nvSpPr>
        <p:spPr>
          <a:xfrm>
            <a:off x="3587261" y="3970980"/>
            <a:ext cx="647113" cy="3376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030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Students</a:t>
            </a:r>
          </a:p>
        </p:txBody>
      </p:sp>
      <p:sp>
        <p:nvSpPr>
          <p:cNvPr id="4" name="Slide Number Placeholder 3"/>
          <p:cNvSpPr>
            <a:spLocks noGrp="1"/>
          </p:cNvSpPr>
          <p:nvPr>
            <p:ph type="sldNum" sz="quarter" idx="10"/>
          </p:nvPr>
        </p:nvSpPr>
        <p:spPr>
          <a:xfrm>
            <a:off x="11005851" y="6507315"/>
            <a:ext cx="877116" cy="285087"/>
          </a:xfrm>
        </p:spPr>
        <p:txBody>
          <a:bodyPr/>
          <a:lstStyle/>
          <a:p>
            <a:pPr algn="r"/>
            <a:fld id="{F3477EC8-074D-41C4-94AE-E9EA7CEEA348}" type="slidenum">
              <a:rPr lang="en-US" smtClean="0"/>
              <a:pPr algn="r"/>
              <a:t>25</a:t>
            </a:fld>
            <a:endParaRPr lang="en-US" dirty="0"/>
          </a:p>
        </p:txBody>
      </p:sp>
      <p:pic>
        <p:nvPicPr>
          <p:cNvPr id="7" name="Picture 6">
            <a:extLst>
              <a:ext uri="{FF2B5EF4-FFF2-40B4-BE49-F238E27FC236}">
                <a16:creationId xmlns:a16="http://schemas.microsoft.com/office/drawing/2014/main" id="{118E9AD6-9C5F-483F-ADA1-20CE1B986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116" y="1187075"/>
            <a:ext cx="3041768" cy="4483850"/>
          </a:xfrm>
          <a:prstGeom prst="rect">
            <a:avLst/>
          </a:prstGeom>
          <a:effectLst>
            <a:outerShdw blurRad="292100" dist="139700" dir="2700000" algn="ctr" rotWithShape="0">
              <a:srgbClr val="000000">
                <a:alpha val="65000"/>
              </a:srgbClr>
            </a:outerShdw>
          </a:effectLst>
        </p:spPr>
      </p:pic>
      <p:sp>
        <p:nvSpPr>
          <p:cNvPr id="2" name="Rectangle 1">
            <a:extLst>
              <a:ext uri="{FF2B5EF4-FFF2-40B4-BE49-F238E27FC236}">
                <a16:creationId xmlns:a16="http://schemas.microsoft.com/office/drawing/2014/main" id="{95DE4588-B79B-4DBC-A215-3D658BAC761E}"/>
              </a:ext>
            </a:extLst>
          </p:cNvPr>
          <p:cNvSpPr/>
          <p:nvPr/>
        </p:nvSpPr>
        <p:spPr>
          <a:xfrm>
            <a:off x="4684542" y="3137096"/>
            <a:ext cx="2771335" cy="128016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226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4C7ED9-9D6A-414A-B8C8-ED323290F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9832" y="1960398"/>
            <a:ext cx="8048199" cy="2943149"/>
          </a:xfrm>
          <a:prstGeom prst="rect">
            <a:avLst/>
          </a:prstGeom>
        </p:spPr>
      </p:pic>
      <p:sp>
        <p:nvSpPr>
          <p:cNvPr id="3" name="Title 2"/>
          <p:cNvSpPr>
            <a:spLocks noGrp="1"/>
          </p:cNvSpPr>
          <p:nvPr>
            <p:ph type="title"/>
          </p:nvPr>
        </p:nvSpPr>
        <p:spPr/>
        <p:txBody>
          <a:bodyPr/>
          <a:lstStyle/>
          <a:p>
            <a:r>
              <a:rPr lang="en-US" dirty="0"/>
              <a:t>View/Edit Students</a:t>
            </a:r>
          </a:p>
        </p:txBody>
      </p:sp>
      <p:sp>
        <p:nvSpPr>
          <p:cNvPr id="4" name="Slide Number Placeholder 3"/>
          <p:cNvSpPr>
            <a:spLocks noGrp="1"/>
          </p:cNvSpPr>
          <p:nvPr>
            <p:ph type="sldNum" sz="quarter" idx="10"/>
          </p:nvPr>
        </p:nvSpPr>
        <p:spPr>
          <a:xfrm>
            <a:off x="10917716" y="6507315"/>
            <a:ext cx="965251" cy="285087"/>
          </a:xfrm>
        </p:spPr>
        <p:txBody>
          <a:bodyPr/>
          <a:lstStyle/>
          <a:p>
            <a:pPr algn="r"/>
            <a:fld id="{F3477EC8-074D-41C4-94AE-E9EA7CEEA348}" type="slidenum">
              <a:rPr lang="en-US" smtClean="0"/>
              <a:pPr algn="r"/>
              <a:t>26</a:t>
            </a:fld>
            <a:endParaRPr lang="en-US" dirty="0"/>
          </a:p>
        </p:txBody>
      </p:sp>
      <p:sp>
        <p:nvSpPr>
          <p:cNvPr id="8" name="Down Arrow 7"/>
          <p:cNvSpPr/>
          <p:nvPr/>
        </p:nvSpPr>
        <p:spPr>
          <a:xfrm rot="16200000">
            <a:off x="6734305" y="4374198"/>
            <a:ext cx="407192" cy="65150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2476CD11-2F01-4058-9F21-4A8E800AF75B}"/>
              </a:ext>
            </a:extLst>
          </p:cNvPr>
          <p:cNvGrpSpPr/>
          <p:nvPr/>
        </p:nvGrpSpPr>
        <p:grpSpPr>
          <a:xfrm>
            <a:off x="463969" y="1509637"/>
            <a:ext cx="2604126" cy="3838725"/>
            <a:chOff x="463969" y="1509637"/>
            <a:chExt cx="2604126" cy="3838725"/>
          </a:xfrm>
        </p:grpSpPr>
        <p:pic>
          <p:nvPicPr>
            <p:cNvPr id="13" name="Picture 12">
              <a:extLst>
                <a:ext uri="{FF2B5EF4-FFF2-40B4-BE49-F238E27FC236}">
                  <a16:creationId xmlns:a16="http://schemas.microsoft.com/office/drawing/2014/main" id="{5ADA7AD7-3728-436C-BB1A-2FC101223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969" y="1509637"/>
              <a:ext cx="2604126" cy="3838725"/>
            </a:xfrm>
            <a:prstGeom prst="rect">
              <a:avLst/>
            </a:prstGeom>
            <a:effectLst>
              <a:outerShdw blurRad="292100" dist="139700" dir="2700000" algn="ctr" rotWithShape="0">
                <a:srgbClr val="000000">
                  <a:alpha val="65000"/>
                </a:srgbClr>
              </a:outerShdw>
            </a:effectLst>
          </p:spPr>
        </p:pic>
        <p:sp>
          <p:nvSpPr>
            <p:cNvPr id="14" name="Rectangle 13">
              <a:extLst>
                <a:ext uri="{FF2B5EF4-FFF2-40B4-BE49-F238E27FC236}">
                  <a16:creationId xmlns:a16="http://schemas.microsoft.com/office/drawing/2014/main" id="{C84C9F89-2EA4-44D3-BEA3-34E070006CA6}"/>
                </a:ext>
              </a:extLst>
            </p:cNvPr>
            <p:cNvSpPr/>
            <p:nvPr/>
          </p:nvSpPr>
          <p:spPr>
            <a:xfrm>
              <a:off x="678774" y="3428999"/>
              <a:ext cx="2234737" cy="35521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9480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4DE270-A5C4-4FF1-B658-CE05A1D82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768" y="1760440"/>
            <a:ext cx="8048199" cy="2943149"/>
          </a:xfrm>
          <a:prstGeom prst="rect">
            <a:avLst/>
          </a:prstGeom>
        </p:spPr>
      </p:pic>
      <p:sp>
        <p:nvSpPr>
          <p:cNvPr id="3" name="Title 2"/>
          <p:cNvSpPr>
            <a:spLocks noGrp="1"/>
          </p:cNvSpPr>
          <p:nvPr>
            <p:ph type="title"/>
          </p:nvPr>
        </p:nvSpPr>
        <p:spPr/>
        <p:txBody>
          <a:bodyPr/>
          <a:lstStyle/>
          <a:p>
            <a:r>
              <a:rPr lang="en-US" dirty="0"/>
              <a:t>View/Edit Students, continued</a:t>
            </a:r>
          </a:p>
        </p:txBody>
      </p:sp>
      <p:sp>
        <p:nvSpPr>
          <p:cNvPr id="4" name="Slide Number Placeholder 3"/>
          <p:cNvSpPr>
            <a:spLocks noGrp="1"/>
          </p:cNvSpPr>
          <p:nvPr>
            <p:ph type="sldNum" sz="quarter" idx="10"/>
          </p:nvPr>
        </p:nvSpPr>
        <p:spPr>
          <a:xfrm>
            <a:off x="11442431" y="6507315"/>
            <a:ext cx="440536" cy="179923"/>
          </a:xfrm>
        </p:spPr>
        <p:txBody>
          <a:bodyPr/>
          <a:lstStyle/>
          <a:p>
            <a:pPr algn="r"/>
            <a:fld id="{F3477EC8-074D-41C4-94AE-E9EA7CEEA348}" type="slidenum">
              <a:rPr lang="en-US" smtClean="0"/>
              <a:pPr algn="r"/>
              <a:t>27</a:t>
            </a:fld>
            <a:endParaRPr lang="en-US" dirty="0"/>
          </a:p>
        </p:txBody>
      </p:sp>
      <p:grpSp>
        <p:nvGrpSpPr>
          <p:cNvPr id="7" name="Group 6">
            <a:extLst>
              <a:ext uri="{FF2B5EF4-FFF2-40B4-BE49-F238E27FC236}">
                <a16:creationId xmlns:a16="http://schemas.microsoft.com/office/drawing/2014/main" id="{E426AD1B-324C-4DC0-8185-4A36048605A4}"/>
              </a:ext>
            </a:extLst>
          </p:cNvPr>
          <p:cNvGrpSpPr/>
          <p:nvPr/>
        </p:nvGrpSpPr>
        <p:grpSpPr>
          <a:xfrm>
            <a:off x="3834766" y="1760442"/>
            <a:ext cx="8048199" cy="2943147"/>
            <a:chOff x="3295716" y="1989983"/>
            <a:chExt cx="7476900" cy="2947198"/>
          </a:xfrm>
        </p:grpSpPr>
        <p:sp>
          <p:nvSpPr>
            <p:cNvPr id="2" name="Rectangle 1"/>
            <p:cNvSpPr/>
            <p:nvPr/>
          </p:nvSpPr>
          <p:spPr>
            <a:xfrm>
              <a:off x="3295716" y="1989983"/>
              <a:ext cx="7476900" cy="294719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053" y="2686142"/>
              <a:ext cx="3250800" cy="1638300"/>
            </a:xfrm>
            <a:prstGeom prst="rect">
              <a:avLst/>
            </a:prstGeom>
          </p:spPr>
        </p:pic>
        <p:sp>
          <p:nvSpPr>
            <p:cNvPr id="12" name="Rectangle 11"/>
            <p:cNvSpPr/>
            <p:nvPr/>
          </p:nvSpPr>
          <p:spPr>
            <a:xfrm>
              <a:off x="5975882" y="3858398"/>
              <a:ext cx="2527140" cy="3568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D1FB6431-965A-4F57-A25F-792C74AE83D2}"/>
              </a:ext>
            </a:extLst>
          </p:cNvPr>
          <p:cNvGrpSpPr/>
          <p:nvPr/>
        </p:nvGrpSpPr>
        <p:grpSpPr>
          <a:xfrm>
            <a:off x="479171" y="1509637"/>
            <a:ext cx="2604126" cy="3838725"/>
            <a:chOff x="463969" y="1509637"/>
            <a:chExt cx="2604126" cy="3838725"/>
          </a:xfrm>
        </p:grpSpPr>
        <p:pic>
          <p:nvPicPr>
            <p:cNvPr id="18" name="Picture 17">
              <a:extLst>
                <a:ext uri="{FF2B5EF4-FFF2-40B4-BE49-F238E27FC236}">
                  <a16:creationId xmlns:a16="http://schemas.microsoft.com/office/drawing/2014/main" id="{5D6B5B0D-1E73-4686-98B3-BD596B446E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969" y="1509637"/>
              <a:ext cx="2604126" cy="3838725"/>
            </a:xfrm>
            <a:prstGeom prst="rect">
              <a:avLst/>
            </a:prstGeom>
            <a:effectLst>
              <a:outerShdw blurRad="292100" dist="139700" dir="2700000" algn="ctr" rotWithShape="0">
                <a:srgbClr val="000000">
                  <a:alpha val="65000"/>
                </a:srgbClr>
              </a:outerShdw>
            </a:effectLst>
          </p:spPr>
        </p:pic>
        <p:sp>
          <p:nvSpPr>
            <p:cNvPr id="19" name="Rectangle 18">
              <a:extLst>
                <a:ext uri="{FF2B5EF4-FFF2-40B4-BE49-F238E27FC236}">
                  <a16:creationId xmlns:a16="http://schemas.microsoft.com/office/drawing/2014/main" id="{1BFF557D-5BF9-400E-B79C-C258717CF9A7}"/>
                </a:ext>
              </a:extLst>
            </p:cNvPr>
            <p:cNvSpPr/>
            <p:nvPr/>
          </p:nvSpPr>
          <p:spPr>
            <a:xfrm>
              <a:off x="678774" y="3428999"/>
              <a:ext cx="2234737" cy="35521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9931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BCF154-CAFB-41A9-A3B0-6EE7D1359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481" y="1355122"/>
            <a:ext cx="8156771" cy="4388477"/>
          </a:xfrm>
          <a:prstGeom prst="rect">
            <a:avLst/>
          </a:prstGeom>
        </p:spPr>
      </p:pic>
      <p:sp>
        <p:nvSpPr>
          <p:cNvPr id="2" name="Title 1"/>
          <p:cNvSpPr>
            <a:spLocks noGrp="1"/>
          </p:cNvSpPr>
          <p:nvPr>
            <p:ph type="title"/>
          </p:nvPr>
        </p:nvSpPr>
        <p:spPr/>
        <p:txBody>
          <a:bodyPr/>
          <a:lstStyle/>
          <a:p>
            <a:r>
              <a:rPr lang="en-US" dirty="0"/>
              <a:t>View/Edit Students Results</a:t>
            </a:r>
          </a:p>
        </p:txBody>
      </p:sp>
      <p:sp>
        <p:nvSpPr>
          <p:cNvPr id="3" name="Slide Number Placeholder 2"/>
          <p:cNvSpPr>
            <a:spLocks noGrp="1"/>
          </p:cNvSpPr>
          <p:nvPr>
            <p:ph type="sldNum" sz="quarter" idx="10"/>
          </p:nvPr>
        </p:nvSpPr>
        <p:spPr>
          <a:xfrm>
            <a:off x="11093986" y="6507315"/>
            <a:ext cx="788981" cy="285087"/>
          </a:xfrm>
        </p:spPr>
        <p:txBody>
          <a:bodyPr/>
          <a:lstStyle/>
          <a:p>
            <a:pPr algn="r"/>
            <a:fld id="{F3477EC8-074D-41C4-94AE-E9EA7CEEA348}" type="slidenum">
              <a:rPr lang="en-US" smtClean="0"/>
              <a:pPr algn="r"/>
              <a:t>28</a:t>
            </a:fld>
            <a:endParaRPr lang="en-US" dirty="0"/>
          </a:p>
        </p:txBody>
      </p:sp>
      <p:sp>
        <p:nvSpPr>
          <p:cNvPr id="8" name="Down Arrow 7"/>
          <p:cNvSpPr/>
          <p:nvPr/>
        </p:nvSpPr>
        <p:spPr>
          <a:xfrm rot="5400000">
            <a:off x="10188614" y="4786662"/>
            <a:ext cx="389808" cy="88865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16200000">
            <a:off x="1258327" y="2580880"/>
            <a:ext cx="373883" cy="7264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688123" y="1965374"/>
            <a:ext cx="1012874" cy="3684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453D5C6-0F6B-4EE5-A6DA-5BCEB3D22721}"/>
              </a:ext>
            </a:extLst>
          </p:cNvPr>
          <p:cNvSpPr/>
          <p:nvPr/>
        </p:nvSpPr>
        <p:spPr>
          <a:xfrm>
            <a:off x="8937922" y="2383267"/>
            <a:ext cx="888656" cy="3898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8">
            <a:extLst>
              <a:ext uri="{FF2B5EF4-FFF2-40B4-BE49-F238E27FC236}">
                <a16:creationId xmlns:a16="http://schemas.microsoft.com/office/drawing/2014/main" id="{EA9B9798-EAA5-4988-BDD1-210AC678B973}"/>
              </a:ext>
            </a:extLst>
          </p:cNvPr>
          <p:cNvSpPr/>
          <p:nvPr/>
        </p:nvSpPr>
        <p:spPr>
          <a:xfrm rot="5400000">
            <a:off x="2514055" y="4940288"/>
            <a:ext cx="373883" cy="7264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1751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Student Settings</a:t>
            </a:r>
          </a:p>
        </p:txBody>
      </p:sp>
      <p:sp>
        <p:nvSpPr>
          <p:cNvPr id="4" name="Slide Number Placeholder 3"/>
          <p:cNvSpPr>
            <a:spLocks noGrp="1"/>
          </p:cNvSpPr>
          <p:nvPr>
            <p:ph type="sldNum" sz="quarter" idx="10"/>
          </p:nvPr>
        </p:nvSpPr>
        <p:spPr>
          <a:xfrm>
            <a:off x="11442431" y="6507315"/>
            <a:ext cx="440536" cy="285087"/>
          </a:xfrm>
        </p:spPr>
        <p:txBody>
          <a:bodyPr/>
          <a:lstStyle/>
          <a:p>
            <a:pPr algn="r"/>
            <a:fld id="{F3477EC8-074D-41C4-94AE-E9EA7CEEA348}" type="slidenum">
              <a:rPr lang="en-US" smtClean="0"/>
              <a:pPr algn="r"/>
              <a:t>29</a:t>
            </a:fld>
            <a:endParaRPr lang="en-US" dirty="0"/>
          </a:p>
        </p:txBody>
      </p:sp>
      <p:sp>
        <p:nvSpPr>
          <p:cNvPr id="2" name="Content Placeholder 1"/>
          <p:cNvSpPr>
            <a:spLocks noGrp="1"/>
          </p:cNvSpPr>
          <p:nvPr>
            <p:ph idx="4294967295"/>
          </p:nvPr>
        </p:nvSpPr>
        <p:spPr>
          <a:xfrm>
            <a:off x="2443164" y="2055814"/>
            <a:ext cx="8224837" cy="3851275"/>
          </a:xfrm>
        </p:spPr>
        <p:txBody>
          <a:bodyPr/>
          <a:lstStyle/>
          <a:p>
            <a:pPr marL="0" indent="0">
              <a:buNone/>
            </a:pPr>
            <a:r>
              <a:rPr lang="en-US" dirty="0"/>
              <a:t> </a:t>
            </a:r>
          </a:p>
        </p:txBody>
      </p:sp>
      <p:grpSp>
        <p:nvGrpSpPr>
          <p:cNvPr id="7" name="Group 6">
            <a:extLst>
              <a:ext uri="{FF2B5EF4-FFF2-40B4-BE49-F238E27FC236}">
                <a16:creationId xmlns:a16="http://schemas.microsoft.com/office/drawing/2014/main" id="{937E9268-D278-4B20-B36A-0B3A4257C3CC}"/>
              </a:ext>
            </a:extLst>
          </p:cNvPr>
          <p:cNvGrpSpPr/>
          <p:nvPr/>
        </p:nvGrpSpPr>
        <p:grpSpPr>
          <a:xfrm>
            <a:off x="3494226" y="2220686"/>
            <a:ext cx="8523603" cy="2421262"/>
            <a:chOff x="3749458" y="2515169"/>
            <a:chExt cx="8224837" cy="2204956"/>
          </a:xfrm>
        </p:grpSpPr>
        <p:grpSp>
          <p:nvGrpSpPr>
            <p:cNvPr id="6" name="Group 5">
              <a:extLst>
                <a:ext uri="{FF2B5EF4-FFF2-40B4-BE49-F238E27FC236}">
                  <a16:creationId xmlns:a16="http://schemas.microsoft.com/office/drawing/2014/main" id="{2C2EA0D2-2F8B-4BB1-91F7-9C0ACA49A767}"/>
                </a:ext>
              </a:extLst>
            </p:cNvPr>
            <p:cNvGrpSpPr/>
            <p:nvPr/>
          </p:nvGrpSpPr>
          <p:grpSpPr>
            <a:xfrm>
              <a:off x="3749458" y="2515169"/>
              <a:ext cx="8224837" cy="2204956"/>
              <a:chOff x="3749458" y="2515169"/>
              <a:chExt cx="8224837" cy="2204956"/>
            </a:xfrm>
          </p:grpSpPr>
          <p:pic>
            <p:nvPicPr>
              <p:cNvPr id="18" name="Picture 17" descr="A screenshot of a cell phone&#10;&#10;Description generated with very high confidence">
                <a:extLst>
                  <a:ext uri="{FF2B5EF4-FFF2-40B4-BE49-F238E27FC236}">
                    <a16:creationId xmlns:a16="http://schemas.microsoft.com/office/drawing/2014/main" id="{F2285F9F-E496-4EDB-8063-BBB3825E9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9458" y="2515169"/>
                <a:ext cx="8224837" cy="2204956"/>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4669D01-EFDC-4F65-B2E4-9DC55F9DB800}"/>
                  </a:ext>
                </a:extLst>
              </p:cNvPr>
              <p:cNvPicPr>
                <a:picLocks noChangeAspect="1"/>
              </p:cNvPicPr>
              <p:nvPr/>
            </p:nvPicPr>
            <p:blipFill>
              <a:blip r:embed="rId4"/>
              <a:stretch>
                <a:fillRect/>
              </a:stretch>
            </p:blipFill>
            <p:spPr>
              <a:xfrm>
                <a:off x="3841151" y="2552986"/>
                <a:ext cx="5295900" cy="400050"/>
              </a:xfrm>
              <a:prstGeom prst="rect">
                <a:avLst/>
              </a:prstGeom>
            </p:spPr>
          </p:pic>
        </p:grpSp>
        <p:sp>
          <p:nvSpPr>
            <p:cNvPr id="8" name="Down Arrow 7"/>
            <p:cNvSpPr/>
            <p:nvPr/>
          </p:nvSpPr>
          <p:spPr>
            <a:xfrm rot="16200000">
              <a:off x="6943308" y="4132434"/>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5400000">
              <a:off x="7366429" y="3411315"/>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rot="10800000">
              <a:off x="11013330" y="2874176"/>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0C8E468-E605-4555-8D3E-54FA1C44B96F}"/>
              </a:ext>
            </a:extLst>
          </p:cNvPr>
          <p:cNvGrpSpPr/>
          <p:nvPr/>
        </p:nvGrpSpPr>
        <p:grpSpPr>
          <a:xfrm>
            <a:off x="463969" y="1509637"/>
            <a:ext cx="2604126" cy="3838725"/>
            <a:chOff x="463969" y="1509637"/>
            <a:chExt cx="2604126" cy="3838725"/>
          </a:xfrm>
        </p:grpSpPr>
        <p:pic>
          <p:nvPicPr>
            <p:cNvPr id="16" name="Picture 15">
              <a:extLst>
                <a:ext uri="{FF2B5EF4-FFF2-40B4-BE49-F238E27FC236}">
                  <a16:creationId xmlns:a16="http://schemas.microsoft.com/office/drawing/2014/main" id="{B588F062-3490-45F7-9978-5D76808E4A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969" y="1509637"/>
              <a:ext cx="2604126" cy="3838725"/>
            </a:xfrm>
            <a:prstGeom prst="rect">
              <a:avLst/>
            </a:prstGeom>
            <a:effectLst>
              <a:outerShdw blurRad="292100" dist="139700" dir="2700000" algn="ctr" rotWithShape="0">
                <a:srgbClr val="000000">
                  <a:alpha val="65000"/>
                </a:srgbClr>
              </a:outerShdw>
            </a:effectLst>
          </p:spPr>
        </p:pic>
        <p:sp>
          <p:nvSpPr>
            <p:cNvPr id="11" name="Rectangle 10">
              <a:extLst>
                <a:ext uri="{FF2B5EF4-FFF2-40B4-BE49-F238E27FC236}">
                  <a16:creationId xmlns:a16="http://schemas.microsoft.com/office/drawing/2014/main" id="{663E71B6-B3D0-40D5-9F60-718A91884A34}"/>
                </a:ext>
              </a:extLst>
            </p:cNvPr>
            <p:cNvSpPr/>
            <p:nvPr/>
          </p:nvSpPr>
          <p:spPr>
            <a:xfrm>
              <a:off x="677275" y="3748793"/>
              <a:ext cx="2234737" cy="21829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5724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BDC84508-3D36-466E-AFDA-43ED67AB4DFF}"/>
              </a:ext>
            </a:extLst>
          </p:cNvPr>
          <p:cNvSpPr>
            <a:spLocks noGrp="1"/>
          </p:cNvSpPr>
          <p:nvPr>
            <p:ph idx="1"/>
          </p:nvPr>
        </p:nvSpPr>
        <p:spPr>
          <a:xfrm>
            <a:off x="5281127" y="1605194"/>
            <a:ext cx="6601840" cy="3391882"/>
          </a:xfrm>
        </p:spPr>
        <p:txBody>
          <a:bodyPr>
            <a:normAutofit fontScale="70000" lnSpcReduction="20000"/>
          </a:bodyPr>
          <a:lstStyle/>
          <a:p>
            <a:r>
              <a:rPr lang="en-US" sz="2000" dirty="0"/>
              <a:t>Follow the activation link in your email.</a:t>
            </a:r>
          </a:p>
          <a:p>
            <a:r>
              <a:rPr lang="en-US" sz="2000" dirty="0"/>
              <a:t>Create a password for TIDE that meets the password requirements:</a:t>
            </a:r>
          </a:p>
          <a:p>
            <a:pPr lvl="1"/>
            <a:r>
              <a:rPr lang="en-US" dirty="0"/>
              <a:t>At least 8 characters</a:t>
            </a:r>
          </a:p>
          <a:p>
            <a:pPr lvl="1"/>
            <a:r>
              <a:rPr lang="en-US" dirty="0"/>
              <a:t>At least 1 uppercase letter</a:t>
            </a:r>
          </a:p>
          <a:p>
            <a:pPr lvl="1"/>
            <a:r>
              <a:rPr lang="en-US" dirty="0"/>
              <a:t>At least 1 lowercase letter</a:t>
            </a:r>
          </a:p>
          <a:p>
            <a:pPr lvl="1"/>
            <a:r>
              <a:rPr lang="en-US" dirty="0"/>
              <a:t>At least 1 special character</a:t>
            </a:r>
          </a:p>
          <a:p>
            <a:pPr lvl="1"/>
            <a:r>
              <a:rPr lang="en-US" dirty="0"/>
              <a:t>At least 1 number</a:t>
            </a:r>
          </a:p>
          <a:p>
            <a:r>
              <a:rPr lang="en-US" sz="2000" dirty="0"/>
              <a:t>Submit your new password.</a:t>
            </a:r>
          </a:p>
        </p:txBody>
      </p:sp>
      <p:sp>
        <p:nvSpPr>
          <p:cNvPr id="3" name="Title 2">
            <a:extLst>
              <a:ext uri="{FF2B5EF4-FFF2-40B4-BE49-F238E27FC236}">
                <a16:creationId xmlns:a16="http://schemas.microsoft.com/office/drawing/2014/main" id="{0858CBC3-AC48-4081-83B8-EA14D1B0FD81}"/>
              </a:ext>
            </a:extLst>
          </p:cNvPr>
          <p:cNvSpPr>
            <a:spLocks noGrp="1"/>
          </p:cNvSpPr>
          <p:nvPr>
            <p:ph type="title"/>
          </p:nvPr>
        </p:nvSpPr>
        <p:spPr/>
        <p:txBody>
          <a:bodyPr/>
          <a:lstStyle/>
          <a:p>
            <a:r>
              <a:rPr lang="en-US" dirty="0"/>
              <a:t>Activating Your Account</a:t>
            </a:r>
          </a:p>
        </p:txBody>
      </p:sp>
      <p:sp>
        <p:nvSpPr>
          <p:cNvPr id="4" name="Slide Number Placeholder 3">
            <a:extLst>
              <a:ext uri="{FF2B5EF4-FFF2-40B4-BE49-F238E27FC236}">
                <a16:creationId xmlns:a16="http://schemas.microsoft.com/office/drawing/2014/main" id="{0EEB157B-E7D2-49AC-9979-38454CE21CC7}"/>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8" name="Picture 7">
            <a:extLst>
              <a:ext uri="{FF2B5EF4-FFF2-40B4-BE49-F238E27FC236}">
                <a16:creationId xmlns:a16="http://schemas.microsoft.com/office/drawing/2014/main" id="{57C07BF7-7F3D-4753-808F-0F592A06EB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646" b="10439"/>
          <a:stretch/>
        </p:blipFill>
        <p:spPr>
          <a:xfrm>
            <a:off x="903992" y="1550679"/>
            <a:ext cx="3912937" cy="350091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471F12A0-FB54-4ADC-BD73-1058EFB7FE59}"/>
              </a:ext>
            </a:extLst>
          </p:cNvPr>
          <p:cNvSpPr/>
          <p:nvPr/>
        </p:nvSpPr>
        <p:spPr>
          <a:xfrm rot="16200000">
            <a:off x="2262377" y="5007264"/>
            <a:ext cx="1261641" cy="600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652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Student Settings, continued</a:t>
            </a:r>
          </a:p>
        </p:txBody>
      </p:sp>
      <p:sp>
        <p:nvSpPr>
          <p:cNvPr id="4" name="Slide Number Placeholder 3"/>
          <p:cNvSpPr>
            <a:spLocks noGrp="1"/>
          </p:cNvSpPr>
          <p:nvPr>
            <p:ph type="sldNum" sz="quarter" idx="10"/>
          </p:nvPr>
        </p:nvSpPr>
        <p:spPr>
          <a:xfrm>
            <a:off x="11325340" y="6507315"/>
            <a:ext cx="557627" cy="285087"/>
          </a:xfrm>
        </p:spPr>
        <p:txBody>
          <a:bodyPr/>
          <a:lstStyle/>
          <a:p>
            <a:pPr algn="r"/>
            <a:fld id="{F3477EC8-074D-41C4-94AE-E9EA7CEEA348}" type="slidenum">
              <a:rPr lang="en-US" smtClean="0"/>
              <a:pPr algn="r"/>
              <a:t>30</a:t>
            </a:fld>
            <a:endParaRPr lang="en-US" dirty="0"/>
          </a:p>
        </p:txBody>
      </p:sp>
      <p:grpSp>
        <p:nvGrpSpPr>
          <p:cNvPr id="17" name="Group 16">
            <a:extLst>
              <a:ext uri="{FF2B5EF4-FFF2-40B4-BE49-F238E27FC236}">
                <a16:creationId xmlns:a16="http://schemas.microsoft.com/office/drawing/2014/main" id="{9B063A52-8B0D-47D0-943D-90A6321782E0}"/>
              </a:ext>
            </a:extLst>
          </p:cNvPr>
          <p:cNvGrpSpPr/>
          <p:nvPr/>
        </p:nvGrpSpPr>
        <p:grpSpPr>
          <a:xfrm>
            <a:off x="3486623" y="1492033"/>
            <a:ext cx="8378702" cy="3865508"/>
            <a:chOff x="3726909" y="1475220"/>
            <a:chExt cx="7541087" cy="3479075"/>
          </a:xfrm>
        </p:grpSpPr>
        <p:grpSp>
          <p:nvGrpSpPr>
            <p:cNvPr id="16" name="Group 15">
              <a:extLst>
                <a:ext uri="{FF2B5EF4-FFF2-40B4-BE49-F238E27FC236}">
                  <a16:creationId xmlns:a16="http://schemas.microsoft.com/office/drawing/2014/main" id="{54C23257-5935-4994-BFD1-430DD311B11D}"/>
                </a:ext>
              </a:extLst>
            </p:cNvPr>
            <p:cNvGrpSpPr/>
            <p:nvPr/>
          </p:nvGrpSpPr>
          <p:grpSpPr>
            <a:xfrm>
              <a:off x="3726909" y="1475220"/>
              <a:ext cx="7541087" cy="3440973"/>
              <a:chOff x="3972139" y="1814813"/>
              <a:chExt cx="7541087" cy="3440973"/>
            </a:xfrm>
          </p:grpSpPr>
          <p:grpSp>
            <p:nvGrpSpPr>
              <p:cNvPr id="10" name="Group 9">
                <a:extLst>
                  <a:ext uri="{FF2B5EF4-FFF2-40B4-BE49-F238E27FC236}">
                    <a16:creationId xmlns:a16="http://schemas.microsoft.com/office/drawing/2014/main" id="{0AB6EC63-31A2-4BB7-98D9-9BEE41567F64}"/>
                  </a:ext>
                </a:extLst>
              </p:cNvPr>
              <p:cNvGrpSpPr/>
              <p:nvPr/>
            </p:nvGrpSpPr>
            <p:grpSpPr>
              <a:xfrm>
                <a:off x="3972139" y="1814813"/>
                <a:ext cx="7541087" cy="3440973"/>
                <a:chOff x="3972139" y="1814813"/>
                <a:chExt cx="7541087" cy="3440973"/>
              </a:xfrm>
            </p:grpSpPr>
            <p:grpSp>
              <p:nvGrpSpPr>
                <p:cNvPr id="8" name="Group 7">
                  <a:extLst>
                    <a:ext uri="{FF2B5EF4-FFF2-40B4-BE49-F238E27FC236}">
                      <a16:creationId xmlns:a16="http://schemas.microsoft.com/office/drawing/2014/main" id="{7CB53D95-CC2A-47D3-87EA-1E5DD9F96365}"/>
                    </a:ext>
                  </a:extLst>
                </p:cNvPr>
                <p:cNvGrpSpPr/>
                <p:nvPr/>
              </p:nvGrpSpPr>
              <p:grpSpPr>
                <a:xfrm>
                  <a:off x="3972139" y="1814813"/>
                  <a:ext cx="7541087" cy="3440973"/>
                  <a:chOff x="3972139" y="1814813"/>
                  <a:chExt cx="7541087" cy="3440973"/>
                </a:xfrm>
              </p:grpSpPr>
              <p:grpSp>
                <p:nvGrpSpPr>
                  <p:cNvPr id="6" name="Group 5">
                    <a:extLst>
                      <a:ext uri="{FF2B5EF4-FFF2-40B4-BE49-F238E27FC236}">
                        <a16:creationId xmlns:a16="http://schemas.microsoft.com/office/drawing/2014/main" id="{E6409541-79C0-413F-AD03-5F61556B9760}"/>
                      </a:ext>
                    </a:extLst>
                  </p:cNvPr>
                  <p:cNvGrpSpPr/>
                  <p:nvPr/>
                </p:nvGrpSpPr>
                <p:grpSpPr>
                  <a:xfrm>
                    <a:off x="3972139" y="1814813"/>
                    <a:ext cx="7541087" cy="3440973"/>
                    <a:chOff x="4090884" y="2405206"/>
                    <a:chExt cx="6412281" cy="2925902"/>
                  </a:xfrm>
                </p:grpSpPr>
                <p:grpSp>
                  <p:nvGrpSpPr>
                    <p:cNvPr id="5" name="Group 4"/>
                    <p:cNvGrpSpPr/>
                    <p:nvPr/>
                  </p:nvGrpSpPr>
                  <p:grpSpPr>
                    <a:xfrm>
                      <a:off x="4090884" y="2411654"/>
                      <a:ext cx="6412281" cy="2919454"/>
                      <a:chOff x="3684308" y="440966"/>
                      <a:chExt cx="6412281" cy="2919454"/>
                    </a:xfrm>
                  </p:grpSpPr>
                  <p:sp>
                    <p:nvSpPr>
                      <p:cNvPr id="2" name="Rectangle 1"/>
                      <p:cNvSpPr>
                        <a:spLocks/>
                      </p:cNvSpPr>
                      <p:nvPr/>
                    </p:nvSpPr>
                    <p:spPr>
                      <a:xfrm>
                        <a:off x="3684308" y="440966"/>
                        <a:ext cx="6412281" cy="2919454"/>
                      </a:xfrm>
                      <a:prstGeom prst="rect">
                        <a:avLst/>
                      </a:prstGeom>
                      <a:solidFill>
                        <a:schemeClr val="bg1"/>
                      </a:solidFill>
                      <a:ln w="9525">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dcassiday\Downloads\screenshot-styles.airast.org 2016-07-07 10-39-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673" y="457172"/>
                        <a:ext cx="6348793" cy="2589467"/>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5" name="Rectangle 14"/>
                    <p:cNvSpPr/>
                    <p:nvPr/>
                  </p:nvSpPr>
                  <p:spPr>
                    <a:xfrm>
                      <a:off x="5632811" y="3106420"/>
                      <a:ext cx="4730389"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16200000">
                      <a:off x="8490363" y="2290873"/>
                      <a:ext cx="381113" cy="6097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BE0A1CC3-9D61-484F-B1FB-087BF65513A6}"/>
                      </a:ext>
                    </a:extLst>
                  </p:cNvPr>
                  <p:cNvPicPr>
                    <a:picLocks noChangeAspect="1"/>
                  </p:cNvPicPr>
                  <p:nvPr/>
                </p:nvPicPr>
                <p:blipFill>
                  <a:blip r:embed="rId4"/>
                  <a:stretch>
                    <a:fillRect/>
                  </a:stretch>
                </p:blipFill>
                <p:spPr>
                  <a:xfrm>
                    <a:off x="9719613" y="1863059"/>
                    <a:ext cx="1635415" cy="369287"/>
                  </a:xfrm>
                  <a:prstGeom prst="rect">
                    <a:avLst/>
                  </a:prstGeom>
                  <a:ln>
                    <a:noFill/>
                  </a:ln>
                </p:spPr>
              </p:pic>
            </p:grpSp>
            <p:pic>
              <p:nvPicPr>
                <p:cNvPr id="9" name="Picture 8">
                  <a:extLst>
                    <a:ext uri="{FF2B5EF4-FFF2-40B4-BE49-F238E27FC236}">
                      <a16:creationId xmlns:a16="http://schemas.microsoft.com/office/drawing/2014/main" id="{6F99020F-9598-4AB9-81AF-5C3D135F2D86}"/>
                    </a:ext>
                  </a:extLst>
                </p:cNvPr>
                <p:cNvPicPr>
                  <a:picLocks noChangeAspect="1"/>
                </p:cNvPicPr>
                <p:nvPr/>
              </p:nvPicPr>
              <p:blipFill>
                <a:blip r:embed="rId5"/>
                <a:stretch>
                  <a:fillRect/>
                </a:stretch>
              </p:blipFill>
              <p:spPr>
                <a:xfrm>
                  <a:off x="5791874" y="4886766"/>
                  <a:ext cx="3804835" cy="353306"/>
                </a:xfrm>
                <a:prstGeom prst="rect">
                  <a:avLst/>
                </a:prstGeom>
                <a:ln>
                  <a:noFill/>
                </a:ln>
              </p:spPr>
            </p:pic>
          </p:grpSp>
          <p:pic>
            <p:nvPicPr>
              <p:cNvPr id="14" name="Picture 13">
                <a:extLst>
                  <a:ext uri="{FF2B5EF4-FFF2-40B4-BE49-F238E27FC236}">
                    <a16:creationId xmlns:a16="http://schemas.microsoft.com/office/drawing/2014/main" id="{DCB0E675-323D-43D5-A28A-C9EB19BA6CA9}"/>
                  </a:ext>
                </a:extLst>
              </p:cNvPr>
              <p:cNvPicPr>
                <a:picLocks noChangeAspect="1"/>
              </p:cNvPicPr>
              <p:nvPr/>
            </p:nvPicPr>
            <p:blipFill>
              <a:blip r:embed="rId6"/>
              <a:stretch>
                <a:fillRect/>
              </a:stretch>
            </p:blipFill>
            <p:spPr>
              <a:xfrm>
                <a:off x="4047702" y="1842959"/>
                <a:ext cx="4420429" cy="353306"/>
              </a:xfrm>
              <a:prstGeom prst="rect">
                <a:avLst/>
              </a:prstGeom>
            </p:spPr>
          </p:pic>
        </p:grpSp>
        <p:sp>
          <p:nvSpPr>
            <p:cNvPr id="11" name="Rectangle 10">
              <a:extLst>
                <a:ext uri="{FF2B5EF4-FFF2-40B4-BE49-F238E27FC236}">
                  <a16:creationId xmlns:a16="http://schemas.microsoft.com/office/drawing/2014/main" id="{E56CA015-4696-4567-A656-47D7427FCF19}"/>
                </a:ext>
              </a:extLst>
            </p:cNvPr>
            <p:cNvSpPr/>
            <p:nvPr/>
          </p:nvSpPr>
          <p:spPr>
            <a:xfrm>
              <a:off x="5540274" y="4547174"/>
              <a:ext cx="3804835" cy="4071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EC877B7-5651-4A50-B71F-0FB366D8AC22}"/>
                </a:ext>
              </a:extLst>
            </p:cNvPr>
            <p:cNvSpPr/>
            <p:nvPr/>
          </p:nvSpPr>
          <p:spPr>
            <a:xfrm>
              <a:off x="5540274" y="2299874"/>
              <a:ext cx="5563118" cy="2150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4401E36E-D6D9-4C18-89DE-06B428BE6CFF}"/>
              </a:ext>
            </a:extLst>
          </p:cNvPr>
          <p:cNvGrpSpPr/>
          <p:nvPr/>
        </p:nvGrpSpPr>
        <p:grpSpPr>
          <a:xfrm>
            <a:off x="463969" y="1509637"/>
            <a:ext cx="2604126" cy="3838725"/>
            <a:chOff x="463969" y="1509637"/>
            <a:chExt cx="2604126" cy="3838725"/>
          </a:xfrm>
        </p:grpSpPr>
        <p:pic>
          <p:nvPicPr>
            <p:cNvPr id="23" name="Picture 22">
              <a:extLst>
                <a:ext uri="{FF2B5EF4-FFF2-40B4-BE49-F238E27FC236}">
                  <a16:creationId xmlns:a16="http://schemas.microsoft.com/office/drawing/2014/main" id="{7E980932-5715-43E4-84EB-C84238758C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969" y="1509637"/>
              <a:ext cx="2604126" cy="3838725"/>
            </a:xfrm>
            <a:prstGeom prst="rect">
              <a:avLst/>
            </a:prstGeom>
            <a:effectLst>
              <a:outerShdw blurRad="292100" dist="139700" dir="2700000" algn="ctr" rotWithShape="0">
                <a:srgbClr val="000000">
                  <a:alpha val="65000"/>
                </a:srgbClr>
              </a:outerShdw>
            </a:effectLst>
          </p:spPr>
        </p:pic>
        <p:sp>
          <p:nvSpPr>
            <p:cNvPr id="26" name="Rectangle 25">
              <a:extLst>
                <a:ext uri="{FF2B5EF4-FFF2-40B4-BE49-F238E27FC236}">
                  <a16:creationId xmlns:a16="http://schemas.microsoft.com/office/drawing/2014/main" id="{DC86559E-FB65-4F1C-A159-2918FEA15550}"/>
                </a:ext>
              </a:extLst>
            </p:cNvPr>
            <p:cNvSpPr/>
            <p:nvPr/>
          </p:nvSpPr>
          <p:spPr>
            <a:xfrm>
              <a:off x="677275" y="3748793"/>
              <a:ext cx="2234737" cy="21829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0206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Frequency Distribution Reports</a:t>
            </a:r>
          </a:p>
        </p:txBody>
      </p:sp>
      <p:sp>
        <p:nvSpPr>
          <p:cNvPr id="4" name="Slide Number Placeholder 3"/>
          <p:cNvSpPr>
            <a:spLocks noGrp="1"/>
          </p:cNvSpPr>
          <p:nvPr>
            <p:ph type="sldNum" sz="quarter" idx="10"/>
          </p:nvPr>
        </p:nvSpPr>
        <p:spPr>
          <a:xfrm>
            <a:off x="11193137" y="6507315"/>
            <a:ext cx="689830" cy="285087"/>
          </a:xfrm>
        </p:spPr>
        <p:txBody>
          <a:bodyPr/>
          <a:lstStyle/>
          <a:p>
            <a:pPr algn="r"/>
            <a:fld id="{F3477EC8-074D-41C4-94AE-E9EA7CEEA348}" type="slidenum">
              <a:rPr lang="en-US" smtClean="0"/>
              <a:pPr algn="r"/>
              <a:t>31</a:t>
            </a:fld>
            <a:endParaRPr lang="en-US" dirty="0"/>
          </a:p>
        </p:txBody>
      </p:sp>
      <p:grpSp>
        <p:nvGrpSpPr>
          <p:cNvPr id="12" name="Group 11">
            <a:extLst>
              <a:ext uri="{FF2B5EF4-FFF2-40B4-BE49-F238E27FC236}">
                <a16:creationId xmlns:a16="http://schemas.microsoft.com/office/drawing/2014/main" id="{9483FEED-84D0-4F3C-8011-F5B2D2EE5A80}"/>
              </a:ext>
            </a:extLst>
          </p:cNvPr>
          <p:cNvGrpSpPr/>
          <p:nvPr/>
        </p:nvGrpSpPr>
        <p:grpSpPr>
          <a:xfrm>
            <a:off x="479171" y="1509637"/>
            <a:ext cx="2604126" cy="3838725"/>
            <a:chOff x="463969" y="1509637"/>
            <a:chExt cx="2604126" cy="3838725"/>
          </a:xfrm>
        </p:grpSpPr>
        <p:pic>
          <p:nvPicPr>
            <p:cNvPr id="13" name="Picture 12">
              <a:extLst>
                <a:ext uri="{FF2B5EF4-FFF2-40B4-BE49-F238E27FC236}">
                  <a16:creationId xmlns:a16="http://schemas.microsoft.com/office/drawing/2014/main" id="{3E94285E-3A21-4342-B6DB-52BCD7F13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69" y="1509637"/>
              <a:ext cx="2604126" cy="3838725"/>
            </a:xfrm>
            <a:prstGeom prst="rect">
              <a:avLst/>
            </a:prstGeom>
            <a:effectLst>
              <a:outerShdw blurRad="292100" dist="139700" dir="2700000" algn="ctr" rotWithShape="0">
                <a:srgbClr val="000000">
                  <a:alpha val="65000"/>
                </a:srgbClr>
              </a:outerShdw>
            </a:effectLst>
          </p:spPr>
        </p:pic>
        <p:sp>
          <p:nvSpPr>
            <p:cNvPr id="14" name="Rectangle 13">
              <a:extLst>
                <a:ext uri="{FF2B5EF4-FFF2-40B4-BE49-F238E27FC236}">
                  <a16:creationId xmlns:a16="http://schemas.microsoft.com/office/drawing/2014/main" id="{C90C2206-E749-4D0B-929F-E682541AC48A}"/>
                </a:ext>
              </a:extLst>
            </p:cNvPr>
            <p:cNvSpPr/>
            <p:nvPr/>
          </p:nvSpPr>
          <p:spPr>
            <a:xfrm>
              <a:off x="663572" y="3893233"/>
              <a:ext cx="2234737" cy="35521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A2CA7540-DFA4-442F-99BC-5D9DF2A6A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592" y="1630582"/>
            <a:ext cx="6773702" cy="35968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6482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8774" y="306623"/>
            <a:ext cx="9671579" cy="744937"/>
          </a:xfrm>
        </p:spPr>
        <p:txBody>
          <a:bodyPr/>
          <a:lstStyle/>
          <a:p>
            <a:r>
              <a:rPr lang="en-US" dirty="0"/>
              <a:t>Frequency Distribution Reports, continued</a:t>
            </a:r>
          </a:p>
        </p:txBody>
      </p:sp>
      <p:sp>
        <p:nvSpPr>
          <p:cNvPr id="4" name="Slide Number Placeholder 3"/>
          <p:cNvSpPr>
            <a:spLocks noGrp="1"/>
          </p:cNvSpPr>
          <p:nvPr>
            <p:ph type="sldNum" sz="quarter" idx="10"/>
          </p:nvPr>
        </p:nvSpPr>
        <p:spPr>
          <a:xfrm>
            <a:off x="11171104" y="6507315"/>
            <a:ext cx="711863" cy="257041"/>
          </a:xfrm>
        </p:spPr>
        <p:txBody>
          <a:bodyPr/>
          <a:lstStyle/>
          <a:p>
            <a:pPr algn="r"/>
            <a:fld id="{F3477EC8-074D-41C4-94AE-E9EA7CEEA348}" type="slidenum">
              <a:rPr lang="en-US" smtClean="0"/>
              <a:pPr algn="r"/>
              <a:t>32</a:t>
            </a:fld>
            <a:endParaRPr lang="en-US" dirty="0"/>
          </a:p>
        </p:txBody>
      </p:sp>
      <p:grpSp>
        <p:nvGrpSpPr>
          <p:cNvPr id="7" name="Group 6">
            <a:extLst>
              <a:ext uri="{FF2B5EF4-FFF2-40B4-BE49-F238E27FC236}">
                <a16:creationId xmlns:a16="http://schemas.microsoft.com/office/drawing/2014/main" id="{4ADB5373-C41F-4788-9AB4-9339009A76E2}"/>
              </a:ext>
            </a:extLst>
          </p:cNvPr>
          <p:cNvGrpSpPr/>
          <p:nvPr/>
        </p:nvGrpSpPr>
        <p:grpSpPr>
          <a:xfrm>
            <a:off x="4149245" y="1571357"/>
            <a:ext cx="6893420" cy="3715285"/>
            <a:chOff x="4522470" y="1743124"/>
            <a:chExt cx="6256020" cy="3371751"/>
          </a:xfrm>
        </p:grpSpPr>
        <p:pic>
          <p:nvPicPr>
            <p:cNvPr id="5" name="Picture 4" descr="A screenshot of a social media post&#10;&#10;Description generated with very high confidence">
              <a:extLst>
                <a:ext uri="{FF2B5EF4-FFF2-40B4-BE49-F238E27FC236}">
                  <a16:creationId xmlns:a16="http://schemas.microsoft.com/office/drawing/2014/main" id="{E61C08A8-9FD2-4057-9854-35F7C9435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470" y="1743124"/>
              <a:ext cx="6256020" cy="337175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206BC343-FE68-474B-8B28-14F5AF38104C}"/>
                </a:ext>
              </a:extLst>
            </p:cNvPr>
            <p:cNvSpPr/>
            <p:nvPr/>
          </p:nvSpPr>
          <p:spPr>
            <a:xfrm>
              <a:off x="4572000" y="1794510"/>
              <a:ext cx="3862316" cy="491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7CC0EB8-5A68-441C-8B64-3E106511CD88}"/>
              </a:ext>
            </a:extLst>
          </p:cNvPr>
          <p:cNvGrpSpPr/>
          <p:nvPr/>
        </p:nvGrpSpPr>
        <p:grpSpPr>
          <a:xfrm>
            <a:off x="479171" y="1509637"/>
            <a:ext cx="2604126" cy="3838725"/>
            <a:chOff x="463969" y="1509637"/>
            <a:chExt cx="2604126" cy="3838725"/>
          </a:xfrm>
        </p:grpSpPr>
        <p:pic>
          <p:nvPicPr>
            <p:cNvPr id="14" name="Picture 13">
              <a:extLst>
                <a:ext uri="{FF2B5EF4-FFF2-40B4-BE49-F238E27FC236}">
                  <a16:creationId xmlns:a16="http://schemas.microsoft.com/office/drawing/2014/main" id="{25B1636D-96F9-497B-9FB5-722B84F115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969" y="1509637"/>
              <a:ext cx="2604126" cy="3838725"/>
            </a:xfrm>
            <a:prstGeom prst="rect">
              <a:avLst/>
            </a:prstGeom>
            <a:effectLst>
              <a:outerShdw blurRad="292100" dist="139700" dir="2700000" algn="ctr" rotWithShape="0">
                <a:srgbClr val="000000">
                  <a:alpha val="65000"/>
                </a:srgbClr>
              </a:outerShdw>
            </a:effectLst>
          </p:spPr>
        </p:pic>
        <p:sp>
          <p:nvSpPr>
            <p:cNvPr id="15" name="Rectangle 14">
              <a:extLst>
                <a:ext uri="{FF2B5EF4-FFF2-40B4-BE49-F238E27FC236}">
                  <a16:creationId xmlns:a16="http://schemas.microsoft.com/office/drawing/2014/main" id="{A6244428-9961-48ED-8694-0C957C504ADD}"/>
                </a:ext>
              </a:extLst>
            </p:cNvPr>
            <p:cNvSpPr/>
            <p:nvPr/>
          </p:nvSpPr>
          <p:spPr>
            <a:xfrm>
              <a:off x="663572" y="3893233"/>
              <a:ext cx="2234737" cy="35521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82178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Test Settings and Tools</a:t>
            </a:r>
          </a:p>
        </p:txBody>
      </p:sp>
      <p:sp>
        <p:nvSpPr>
          <p:cNvPr id="9" name="Slide Number Placeholder 8"/>
          <p:cNvSpPr>
            <a:spLocks noGrp="1"/>
          </p:cNvSpPr>
          <p:nvPr>
            <p:ph type="sldNum" sz="quarter" idx="10"/>
          </p:nvPr>
        </p:nvSpPr>
        <p:spPr>
          <a:xfrm>
            <a:off x="11442431" y="6507315"/>
            <a:ext cx="440536" cy="285087"/>
          </a:xfrm>
        </p:spPr>
        <p:txBody>
          <a:bodyPr/>
          <a:lstStyle/>
          <a:p>
            <a:pPr algn="r"/>
            <a:fld id="{F3477EC8-074D-41C4-94AE-E9EA7CEEA348}" type="slidenum">
              <a:rPr lang="en-US" smtClean="0"/>
              <a:pPr algn="r"/>
              <a:t>33</a:t>
            </a:fld>
            <a:endParaRPr lang="en-US" dirty="0"/>
          </a:p>
        </p:txBody>
      </p:sp>
      <p:pic>
        <p:nvPicPr>
          <p:cNvPr id="7" name="Picture 3">
            <a:extLst>
              <a:ext uri="{FF2B5EF4-FFF2-40B4-BE49-F238E27FC236}">
                <a16:creationId xmlns:a16="http://schemas.microsoft.com/office/drawing/2014/main" id="{143BC13F-2D00-4F04-ACCE-312F82176D8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74354" y="1387272"/>
            <a:ext cx="3443292" cy="4359324"/>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BEAE7FB-8561-45C8-A9E2-069DE177CE37}"/>
              </a:ext>
            </a:extLst>
          </p:cNvPr>
          <p:cNvSpPr/>
          <p:nvPr/>
        </p:nvSpPr>
        <p:spPr>
          <a:xfrm>
            <a:off x="4403188" y="3854548"/>
            <a:ext cx="3404381" cy="106914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753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dirty="0"/>
              <a:t>View/Edit Test Settings and Tools</a:t>
            </a:r>
          </a:p>
        </p:txBody>
      </p:sp>
      <p:sp>
        <p:nvSpPr>
          <p:cNvPr id="9" name="Slide Number Placeholder 8"/>
          <p:cNvSpPr>
            <a:spLocks noGrp="1"/>
          </p:cNvSpPr>
          <p:nvPr>
            <p:ph type="sldNum" sz="quarter" idx="10"/>
          </p:nvPr>
        </p:nvSpPr>
        <p:spPr>
          <a:xfrm>
            <a:off x="11314323" y="6507315"/>
            <a:ext cx="568644" cy="285087"/>
          </a:xfrm>
        </p:spPr>
        <p:txBody>
          <a:bodyPr/>
          <a:lstStyle/>
          <a:p>
            <a:pPr algn="r"/>
            <a:fld id="{F3477EC8-074D-41C4-94AE-E9EA7CEEA348}" type="slidenum">
              <a:rPr lang="en-US" smtClean="0"/>
              <a:pPr algn="r"/>
              <a:t>34</a:t>
            </a:fld>
            <a:endParaRPr lang="en-US" dirty="0"/>
          </a:p>
        </p:txBody>
      </p:sp>
      <p:pic>
        <p:nvPicPr>
          <p:cNvPr id="13" name="Picture 3">
            <a:extLst>
              <a:ext uri="{FF2B5EF4-FFF2-40B4-BE49-F238E27FC236}">
                <a16:creationId xmlns:a16="http://schemas.microsoft.com/office/drawing/2014/main" id="{41AEBB39-0B58-4356-BE42-30ABB75AE4D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0097" y="1484075"/>
            <a:ext cx="3072469" cy="388985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8D54670-9002-4F2A-AAD3-7F5D36F5FF11}"/>
              </a:ext>
            </a:extLst>
          </p:cNvPr>
          <p:cNvSpPr/>
          <p:nvPr/>
        </p:nvSpPr>
        <p:spPr>
          <a:xfrm>
            <a:off x="900332" y="4023360"/>
            <a:ext cx="1885071" cy="28135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7621E16-8E1E-4086-8775-A5559F95B51E}"/>
              </a:ext>
            </a:extLst>
          </p:cNvPr>
          <p:cNvGrpSpPr/>
          <p:nvPr/>
        </p:nvGrpSpPr>
        <p:grpSpPr>
          <a:xfrm>
            <a:off x="4375684" y="1669477"/>
            <a:ext cx="5892773" cy="3447742"/>
            <a:chOff x="2762756" y="2202693"/>
            <a:chExt cx="5892773" cy="3447742"/>
          </a:xfrm>
        </p:grpSpPr>
        <p:pic>
          <p:nvPicPr>
            <p:cNvPr id="16" name="Picture 2">
              <a:extLst>
                <a:ext uri="{FF2B5EF4-FFF2-40B4-BE49-F238E27FC236}">
                  <a16:creationId xmlns:a16="http://schemas.microsoft.com/office/drawing/2014/main" id="{BE6AF4BF-0BA0-4877-806C-9C1E17A90A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62756" y="2202693"/>
              <a:ext cx="5892773" cy="3410998"/>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Down Arrow 17">
              <a:extLst>
                <a:ext uri="{FF2B5EF4-FFF2-40B4-BE49-F238E27FC236}">
                  <a16:creationId xmlns:a16="http://schemas.microsoft.com/office/drawing/2014/main" id="{F81141CA-8AF4-45CA-880A-BE4B2B521D3F}"/>
                </a:ext>
              </a:extLst>
            </p:cNvPr>
            <p:cNvSpPr/>
            <p:nvPr/>
          </p:nvSpPr>
          <p:spPr>
            <a:xfrm rot="16200000">
              <a:off x="4768692" y="5154989"/>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7297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dirty="0"/>
              <a:t>View/Edit Test Settings and Tools Results</a:t>
            </a:r>
          </a:p>
        </p:txBody>
      </p:sp>
      <p:sp>
        <p:nvSpPr>
          <p:cNvPr id="9" name="Slide Number Placeholder 8"/>
          <p:cNvSpPr>
            <a:spLocks noGrp="1"/>
          </p:cNvSpPr>
          <p:nvPr>
            <p:ph type="sldNum" sz="quarter" idx="10"/>
          </p:nvPr>
        </p:nvSpPr>
        <p:spPr>
          <a:xfrm>
            <a:off x="10972800" y="6507315"/>
            <a:ext cx="910167" cy="285087"/>
          </a:xfrm>
        </p:spPr>
        <p:txBody>
          <a:bodyPr/>
          <a:lstStyle/>
          <a:p>
            <a:pPr algn="r"/>
            <a:fld id="{F3477EC8-074D-41C4-94AE-E9EA7CEEA348}" type="slidenum">
              <a:rPr lang="en-US" smtClean="0"/>
              <a:pPr algn="r"/>
              <a:t>35</a:t>
            </a:fld>
            <a:endParaRPr lang="en-US" dirty="0"/>
          </a:p>
        </p:txBody>
      </p:sp>
      <p:grpSp>
        <p:nvGrpSpPr>
          <p:cNvPr id="12" name="Group 11">
            <a:extLst>
              <a:ext uri="{FF2B5EF4-FFF2-40B4-BE49-F238E27FC236}">
                <a16:creationId xmlns:a16="http://schemas.microsoft.com/office/drawing/2014/main" id="{408C71A0-2E54-44C8-ABF8-D98C078D8B69}"/>
              </a:ext>
            </a:extLst>
          </p:cNvPr>
          <p:cNvGrpSpPr/>
          <p:nvPr/>
        </p:nvGrpSpPr>
        <p:grpSpPr>
          <a:xfrm>
            <a:off x="1955409" y="1280160"/>
            <a:ext cx="8496886" cy="4346917"/>
            <a:chOff x="2590734" y="1611773"/>
            <a:chExt cx="7258324" cy="3634454"/>
          </a:xfrm>
        </p:grpSpPr>
        <p:pic>
          <p:nvPicPr>
            <p:cNvPr id="13" name="Picture 4">
              <a:extLst>
                <a:ext uri="{FF2B5EF4-FFF2-40B4-BE49-F238E27FC236}">
                  <a16:creationId xmlns:a16="http://schemas.microsoft.com/office/drawing/2014/main" id="{8AED5152-030A-42C8-8414-F5D4182ECC0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95705" y="1611773"/>
              <a:ext cx="6415862" cy="3634454"/>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Down Arrow 13">
              <a:extLst>
                <a:ext uri="{FF2B5EF4-FFF2-40B4-BE49-F238E27FC236}">
                  <a16:creationId xmlns:a16="http://schemas.microsoft.com/office/drawing/2014/main" id="{49258217-81C3-4D6F-9EE8-C8B5317C52EB}"/>
                </a:ext>
              </a:extLst>
            </p:cNvPr>
            <p:cNvSpPr/>
            <p:nvPr/>
          </p:nvSpPr>
          <p:spPr>
            <a:xfrm rot="5400000">
              <a:off x="9353611" y="3129002"/>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14">
              <a:extLst>
                <a:ext uri="{FF2B5EF4-FFF2-40B4-BE49-F238E27FC236}">
                  <a16:creationId xmlns:a16="http://schemas.microsoft.com/office/drawing/2014/main" id="{02EFAB3D-425D-40A5-85A0-AE6434011B80}"/>
                </a:ext>
              </a:extLst>
            </p:cNvPr>
            <p:cNvSpPr/>
            <p:nvPr/>
          </p:nvSpPr>
          <p:spPr>
            <a:xfrm rot="16200000">
              <a:off x="2705067" y="3772252"/>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25895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72061" y="-143581"/>
            <a:ext cx="11369842" cy="680753"/>
          </a:xfrm>
        </p:spPr>
        <p:txBody>
          <a:bodyPr>
            <a:normAutofit/>
          </a:bodyPr>
          <a:lstStyle/>
          <a:p>
            <a:r>
              <a:rPr lang="en-US" dirty="0"/>
              <a:t>View/Edit Test Settings and Tools Results, continued</a:t>
            </a:r>
          </a:p>
        </p:txBody>
      </p:sp>
      <p:sp>
        <p:nvSpPr>
          <p:cNvPr id="9" name="Slide Number Placeholder 8"/>
          <p:cNvSpPr>
            <a:spLocks noGrp="1"/>
          </p:cNvSpPr>
          <p:nvPr>
            <p:ph type="sldNum" sz="quarter" idx="10"/>
          </p:nvPr>
        </p:nvSpPr>
        <p:spPr>
          <a:xfrm>
            <a:off x="11116019" y="6507316"/>
            <a:ext cx="766948" cy="350684"/>
          </a:xfrm>
        </p:spPr>
        <p:txBody>
          <a:bodyPr/>
          <a:lstStyle/>
          <a:p>
            <a:pPr algn="r"/>
            <a:fld id="{F3477EC8-074D-41C4-94AE-E9EA7CEEA348}" type="slidenum">
              <a:rPr lang="en-US" smtClean="0"/>
              <a:pPr algn="r"/>
              <a:t>36</a:t>
            </a:fld>
            <a:endParaRPr lang="en-US" dirty="0"/>
          </a:p>
        </p:txBody>
      </p:sp>
      <p:pic>
        <p:nvPicPr>
          <p:cNvPr id="14" name="Picture 4">
            <a:extLst>
              <a:ext uri="{FF2B5EF4-FFF2-40B4-BE49-F238E27FC236}">
                <a16:creationId xmlns:a16="http://schemas.microsoft.com/office/drawing/2014/main" id="{F8F81F5B-1690-4881-9BC8-735E0AAEEB8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36763" y="1242822"/>
            <a:ext cx="7863840" cy="4454703"/>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47C2478-5841-4A12-8D56-E4B6D98676F2}"/>
              </a:ext>
            </a:extLst>
          </p:cNvPr>
          <p:cNvSpPr/>
          <p:nvPr/>
        </p:nvSpPr>
        <p:spPr>
          <a:xfrm>
            <a:off x="2363372" y="1730326"/>
            <a:ext cx="1280160" cy="56270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863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Upload Test Settings and Tools</a:t>
            </a:r>
          </a:p>
        </p:txBody>
      </p:sp>
      <p:sp>
        <p:nvSpPr>
          <p:cNvPr id="9" name="Slide Number Placeholder 8"/>
          <p:cNvSpPr>
            <a:spLocks noGrp="1"/>
          </p:cNvSpPr>
          <p:nvPr>
            <p:ph type="sldNum" sz="quarter" idx="10"/>
          </p:nvPr>
        </p:nvSpPr>
        <p:spPr>
          <a:xfrm>
            <a:off x="11314323" y="6507315"/>
            <a:ext cx="568644" cy="285087"/>
          </a:xfrm>
        </p:spPr>
        <p:txBody>
          <a:bodyPr/>
          <a:lstStyle/>
          <a:p>
            <a:pPr algn="r"/>
            <a:fld id="{F3477EC8-074D-41C4-94AE-E9EA7CEEA348}" type="slidenum">
              <a:rPr lang="en-US" smtClean="0"/>
              <a:pPr algn="r"/>
              <a:t>37</a:t>
            </a:fld>
            <a:endParaRPr lang="en-US" dirty="0"/>
          </a:p>
        </p:txBody>
      </p:sp>
      <p:grpSp>
        <p:nvGrpSpPr>
          <p:cNvPr id="2" name="Group 1">
            <a:extLst>
              <a:ext uri="{FF2B5EF4-FFF2-40B4-BE49-F238E27FC236}">
                <a16:creationId xmlns:a16="http://schemas.microsoft.com/office/drawing/2014/main" id="{A4EC3AAA-175D-431D-A96B-5425AD41BD3B}"/>
              </a:ext>
            </a:extLst>
          </p:cNvPr>
          <p:cNvGrpSpPr/>
          <p:nvPr/>
        </p:nvGrpSpPr>
        <p:grpSpPr>
          <a:xfrm>
            <a:off x="3805221" y="1808150"/>
            <a:ext cx="8077746" cy="3241700"/>
            <a:chOff x="4147471" y="2685754"/>
            <a:chExt cx="6197632" cy="2487187"/>
          </a:xfrm>
        </p:grpSpPr>
        <p:pic>
          <p:nvPicPr>
            <p:cNvPr id="5122" name="Picture 2" descr="C:\Users\dcassiday\Downloads\screenshot-styles.airast.org 2016-06-28 12-46-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471" y="2685754"/>
              <a:ext cx="6197632" cy="2444877"/>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Down Arrow 9"/>
            <p:cNvSpPr/>
            <p:nvPr/>
          </p:nvSpPr>
          <p:spPr>
            <a:xfrm rot="16200000">
              <a:off x="6387943" y="4677495"/>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rot="5400000">
              <a:off x="7057519" y="3300875"/>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CB1FF978-98C6-4535-BB17-3B3B79F4C231}"/>
              </a:ext>
            </a:extLst>
          </p:cNvPr>
          <p:cNvGrpSpPr/>
          <p:nvPr/>
        </p:nvGrpSpPr>
        <p:grpSpPr>
          <a:xfrm>
            <a:off x="450097" y="1484075"/>
            <a:ext cx="3072469" cy="3889850"/>
            <a:chOff x="450097" y="1484075"/>
            <a:chExt cx="3072469" cy="3889850"/>
          </a:xfrm>
        </p:grpSpPr>
        <p:pic>
          <p:nvPicPr>
            <p:cNvPr id="25" name="Picture 3">
              <a:extLst>
                <a:ext uri="{FF2B5EF4-FFF2-40B4-BE49-F238E27FC236}">
                  <a16:creationId xmlns:a16="http://schemas.microsoft.com/office/drawing/2014/main" id="{F6049216-398F-408F-9287-259A6AF1A67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0097" y="1484075"/>
              <a:ext cx="3072469" cy="388985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3C504C8-CD0D-421A-95DB-33589502DFCB}"/>
                </a:ext>
              </a:extLst>
            </p:cNvPr>
            <p:cNvSpPr/>
            <p:nvPr/>
          </p:nvSpPr>
          <p:spPr>
            <a:xfrm>
              <a:off x="858129" y="4262511"/>
              <a:ext cx="1997613" cy="29061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090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Test Settings and Tools, continued</a:t>
            </a:r>
          </a:p>
        </p:txBody>
      </p:sp>
      <p:sp>
        <p:nvSpPr>
          <p:cNvPr id="4" name="Slide Number Placeholder 3"/>
          <p:cNvSpPr>
            <a:spLocks noGrp="1"/>
          </p:cNvSpPr>
          <p:nvPr>
            <p:ph type="sldNum" sz="quarter" idx="10"/>
          </p:nvPr>
        </p:nvSpPr>
        <p:spPr>
          <a:xfrm>
            <a:off x="11248222" y="6507315"/>
            <a:ext cx="634745" cy="285087"/>
          </a:xfrm>
        </p:spPr>
        <p:txBody>
          <a:bodyPr/>
          <a:lstStyle/>
          <a:p>
            <a:pPr algn="r"/>
            <a:fld id="{F3477EC8-074D-41C4-94AE-E9EA7CEEA348}" type="slidenum">
              <a:rPr lang="en-US" smtClean="0"/>
              <a:pPr algn="r"/>
              <a:t>38</a:t>
            </a:fld>
            <a:endParaRPr lang="en-US" dirty="0"/>
          </a:p>
        </p:txBody>
      </p:sp>
      <p:grpSp>
        <p:nvGrpSpPr>
          <p:cNvPr id="17" name="Group 16">
            <a:extLst>
              <a:ext uri="{FF2B5EF4-FFF2-40B4-BE49-F238E27FC236}">
                <a16:creationId xmlns:a16="http://schemas.microsoft.com/office/drawing/2014/main" id="{9B063A52-8B0D-47D0-943D-90A6321782E0}"/>
              </a:ext>
            </a:extLst>
          </p:cNvPr>
          <p:cNvGrpSpPr/>
          <p:nvPr/>
        </p:nvGrpSpPr>
        <p:grpSpPr>
          <a:xfrm>
            <a:off x="3486623" y="1492033"/>
            <a:ext cx="8378702" cy="3865508"/>
            <a:chOff x="3726909" y="1475220"/>
            <a:chExt cx="7541087" cy="3479075"/>
          </a:xfrm>
        </p:grpSpPr>
        <p:grpSp>
          <p:nvGrpSpPr>
            <p:cNvPr id="16" name="Group 15">
              <a:extLst>
                <a:ext uri="{FF2B5EF4-FFF2-40B4-BE49-F238E27FC236}">
                  <a16:creationId xmlns:a16="http://schemas.microsoft.com/office/drawing/2014/main" id="{54C23257-5935-4994-BFD1-430DD311B11D}"/>
                </a:ext>
              </a:extLst>
            </p:cNvPr>
            <p:cNvGrpSpPr/>
            <p:nvPr/>
          </p:nvGrpSpPr>
          <p:grpSpPr>
            <a:xfrm>
              <a:off x="3726909" y="1475220"/>
              <a:ext cx="7541087" cy="3440973"/>
              <a:chOff x="3972139" y="1814813"/>
              <a:chExt cx="7541087" cy="3440973"/>
            </a:xfrm>
          </p:grpSpPr>
          <p:grpSp>
            <p:nvGrpSpPr>
              <p:cNvPr id="10" name="Group 9">
                <a:extLst>
                  <a:ext uri="{FF2B5EF4-FFF2-40B4-BE49-F238E27FC236}">
                    <a16:creationId xmlns:a16="http://schemas.microsoft.com/office/drawing/2014/main" id="{0AB6EC63-31A2-4BB7-98D9-9BEE41567F64}"/>
                  </a:ext>
                </a:extLst>
              </p:cNvPr>
              <p:cNvGrpSpPr/>
              <p:nvPr/>
            </p:nvGrpSpPr>
            <p:grpSpPr>
              <a:xfrm>
                <a:off x="3972139" y="1814813"/>
                <a:ext cx="7541087" cy="3440973"/>
                <a:chOff x="3972139" y="1814813"/>
                <a:chExt cx="7541087" cy="3440973"/>
              </a:xfrm>
            </p:grpSpPr>
            <p:grpSp>
              <p:nvGrpSpPr>
                <p:cNvPr id="8" name="Group 7">
                  <a:extLst>
                    <a:ext uri="{FF2B5EF4-FFF2-40B4-BE49-F238E27FC236}">
                      <a16:creationId xmlns:a16="http://schemas.microsoft.com/office/drawing/2014/main" id="{7CB53D95-CC2A-47D3-87EA-1E5DD9F96365}"/>
                    </a:ext>
                  </a:extLst>
                </p:cNvPr>
                <p:cNvGrpSpPr/>
                <p:nvPr/>
              </p:nvGrpSpPr>
              <p:grpSpPr>
                <a:xfrm>
                  <a:off x="3972139" y="1814813"/>
                  <a:ext cx="7541087" cy="3440973"/>
                  <a:chOff x="3972139" y="1814813"/>
                  <a:chExt cx="7541087" cy="3440973"/>
                </a:xfrm>
              </p:grpSpPr>
              <p:grpSp>
                <p:nvGrpSpPr>
                  <p:cNvPr id="6" name="Group 5">
                    <a:extLst>
                      <a:ext uri="{FF2B5EF4-FFF2-40B4-BE49-F238E27FC236}">
                        <a16:creationId xmlns:a16="http://schemas.microsoft.com/office/drawing/2014/main" id="{E6409541-79C0-413F-AD03-5F61556B9760}"/>
                      </a:ext>
                    </a:extLst>
                  </p:cNvPr>
                  <p:cNvGrpSpPr/>
                  <p:nvPr/>
                </p:nvGrpSpPr>
                <p:grpSpPr>
                  <a:xfrm>
                    <a:off x="3972139" y="1814813"/>
                    <a:ext cx="7541087" cy="3440973"/>
                    <a:chOff x="4090884" y="2405206"/>
                    <a:chExt cx="6412281" cy="2925902"/>
                  </a:xfrm>
                </p:grpSpPr>
                <p:grpSp>
                  <p:nvGrpSpPr>
                    <p:cNvPr id="5" name="Group 4"/>
                    <p:cNvGrpSpPr/>
                    <p:nvPr/>
                  </p:nvGrpSpPr>
                  <p:grpSpPr>
                    <a:xfrm>
                      <a:off x="4090884" y="2411654"/>
                      <a:ext cx="6412281" cy="2919454"/>
                      <a:chOff x="3684308" y="440966"/>
                      <a:chExt cx="6412281" cy="2919454"/>
                    </a:xfrm>
                  </p:grpSpPr>
                  <p:sp>
                    <p:nvSpPr>
                      <p:cNvPr id="2" name="Rectangle 1"/>
                      <p:cNvSpPr>
                        <a:spLocks/>
                      </p:cNvSpPr>
                      <p:nvPr/>
                    </p:nvSpPr>
                    <p:spPr>
                      <a:xfrm>
                        <a:off x="3684308" y="440966"/>
                        <a:ext cx="6412281" cy="2919454"/>
                      </a:xfrm>
                      <a:prstGeom prst="rect">
                        <a:avLst/>
                      </a:prstGeom>
                      <a:solidFill>
                        <a:schemeClr val="bg1"/>
                      </a:solidFill>
                      <a:ln w="9525">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dcassiday\Downloads\screenshot-styles.airast.org 2016-07-07 10-39-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673" y="457172"/>
                        <a:ext cx="6348793" cy="2589467"/>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5" name="Rectangle 14"/>
                    <p:cNvSpPr/>
                    <p:nvPr/>
                  </p:nvSpPr>
                  <p:spPr>
                    <a:xfrm>
                      <a:off x="5632811" y="3106420"/>
                      <a:ext cx="4730389"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16200000">
                      <a:off x="8490363" y="2290873"/>
                      <a:ext cx="381113" cy="6097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BE0A1CC3-9D61-484F-B1FB-087BF65513A6}"/>
                      </a:ext>
                    </a:extLst>
                  </p:cNvPr>
                  <p:cNvPicPr>
                    <a:picLocks noChangeAspect="1"/>
                  </p:cNvPicPr>
                  <p:nvPr/>
                </p:nvPicPr>
                <p:blipFill>
                  <a:blip r:embed="rId4"/>
                  <a:stretch>
                    <a:fillRect/>
                  </a:stretch>
                </p:blipFill>
                <p:spPr>
                  <a:xfrm>
                    <a:off x="9719613" y="1863059"/>
                    <a:ext cx="1635415" cy="369287"/>
                  </a:xfrm>
                  <a:prstGeom prst="rect">
                    <a:avLst/>
                  </a:prstGeom>
                  <a:ln>
                    <a:noFill/>
                  </a:ln>
                </p:spPr>
              </p:pic>
            </p:grpSp>
            <p:pic>
              <p:nvPicPr>
                <p:cNvPr id="9" name="Picture 8">
                  <a:extLst>
                    <a:ext uri="{FF2B5EF4-FFF2-40B4-BE49-F238E27FC236}">
                      <a16:creationId xmlns:a16="http://schemas.microsoft.com/office/drawing/2014/main" id="{6F99020F-9598-4AB9-81AF-5C3D135F2D86}"/>
                    </a:ext>
                  </a:extLst>
                </p:cNvPr>
                <p:cNvPicPr>
                  <a:picLocks noChangeAspect="1"/>
                </p:cNvPicPr>
                <p:nvPr/>
              </p:nvPicPr>
              <p:blipFill>
                <a:blip r:embed="rId5"/>
                <a:stretch>
                  <a:fillRect/>
                </a:stretch>
              </p:blipFill>
              <p:spPr>
                <a:xfrm>
                  <a:off x="5791874" y="4886766"/>
                  <a:ext cx="3804835" cy="353306"/>
                </a:xfrm>
                <a:prstGeom prst="rect">
                  <a:avLst/>
                </a:prstGeom>
                <a:ln>
                  <a:noFill/>
                </a:ln>
              </p:spPr>
            </p:pic>
          </p:grpSp>
          <p:pic>
            <p:nvPicPr>
              <p:cNvPr id="14" name="Picture 13">
                <a:extLst>
                  <a:ext uri="{FF2B5EF4-FFF2-40B4-BE49-F238E27FC236}">
                    <a16:creationId xmlns:a16="http://schemas.microsoft.com/office/drawing/2014/main" id="{DCB0E675-323D-43D5-A28A-C9EB19BA6CA9}"/>
                  </a:ext>
                </a:extLst>
              </p:cNvPr>
              <p:cNvPicPr>
                <a:picLocks noChangeAspect="1"/>
              </p:cNvPicPr>
              <p:nvPr/>
            </p:nvPicPr>
            <p:blipFill>
              <a:blip r:embed="rId6"/>
              <a:stretch>
                <a:fillRect/>
              </a:stretch>
            </p:blipFill>
            <p:spPr>
              <a:xfrm>
                <a:off x="4047702" y="1842959"/>
                <a:ext cx="4420429" cy="353306"/>
              </a:xfrm>
              <a:prstGeom prst="rect">
                <a:avLst/>
              </a:prstGeom>
            </p:spPr>
          </p:pic>
        </p:grpSp>
        <p:sp>
          <p:nvSpPr>
            <p:cNvPr id="11" name="Rectangle 10">
              <a:extLst>
                <a:ext uri="{FF2B5EF4-FFF2-40B4-BE49-F238E27FC236}">
                  <a16:creationId xmlns:a16="http://schemas.microsoft.com/office/drawing/2014/main" id="{E56CA015-4696-4567-A656-47D7427FCF19}"/>
                </a:ext>
              </a:extLst>
            </p:cNvPr>
            <p:cNvSpPr/>
            <p:nvPr/>
          </p:nvSpPr>
          <p:spPr>
            <a:xfrm>
              <a:off x="5540274" y="4547174"/>
              <a:ext cx="3804835" cy="4071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EC877B7-5651-4A50-B71F-0FB366D8AC22}"/>
                </a:ext>
              </a:extLst>
            </p:cNvPr>
            <p:cNvSpPr/>
            <p:nvPr/>
          </p:nvSpPr>
          <p:spPr>
            <a:xfrm>
              <a:off x="5540274" y="2299874"/>
              <a:ext cx="5563118" cy="2150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D95E959-11D6-4CF8-AC22-4D08A54A6E2E}"/>
              </a:ext>
            </a:extLst>
          </p:cNvPr>
          <p:cNvGrpSpPr/>
          <p:nvPr/>
        </p:nvGrpSpPr>
        <p:grpSpPr>
          <a:xfrm>
            <a:off x="292467" y="1425357"/>
            <a:ext cx="3072469" cy="3889850"/>
            <a:chOff x="450097" y="1484075"/>
            <a:chExt cx="3072469" cy="3889850"/>
          </a:xfrm>
        </p:grpSpPr>
        <p:pic>
          <p:nvPicPr>
            <p:cNvPr id="25" name="Picture 3">
              <a:extLst>
                <a:ext uri="{FF2B5EF4-FFF2-40B4-BE49-F238E27FC236}">
                  <a16:creationId xmlns:a16="http://schemas.microsoft.com/office/drawing/2014/main" id="{DEF6BD43-1D95-4421-B495-A8026E0A6E8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50097" y="1484075"/>
              <a:ext cx="3072469" cy="388985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B2A32908-884F-4FBE-9022-0CB1CAC75C05}"/>
                </a:ext>
              </a:extLst>
            </p:cNvPr>
            <p:cNvSpPr/>
            <p:nvPr/>
          </p:nvSpPr>
          <p:spPr>
            <a:xfrm>
              <a:off x="858129" y="4262511"/>
              <a:ext cx="1997613" cy="29061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3947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6"/>
          <p:cNvSpPr>
            <a:spLocks noGrp="1"/>
          </p:cNvSpPr>
          <p:nvPr>
            <p:ph type="title"/>
          </p:nvPr>
        </p:nvSpPr>
        <p:spPr/>
        <p:txBody>
          <a:bodyPr/>
          <a:lstStyle/>
          <a:p>
            <a:r>
              <a:rPr lang="en-US" dirty="0"/>
              <a:t>Rosters</a:t>
            </a:r>
          </a:p>
        </p:txBody>
      </p:sp>
      <p:sp>
        <p:nvSpPr>
          <p:cNvPr id="4" name="Slide Number Placeholder 3"/>
          <p:cNvSpPr>
            <a:spLocks noGrp="1"/>
          </p:cNvSpPr>
          <p:nvPr>
            <p:ph type="sldNum" sz="quarter" idx="10"/>
          </p:nvPr>
        </p:nvSpPr>
        <p:spPr>
          <a:xfrm>
            <a:off x="11442431" y="6507315"/>
            <a:ext cx="440536" cy="285087"/>
          </a:xfrm>
        </p:spPr>
        <p:txBody>
          <a:bodyPr/>
          <a:lstStyle/>
          <a:p>
            <a:pPr algn="r"/>
            <a:fld id="{F3477EC8-074D-41C4-94AE-E9EA7CEEA348}" type="slidenum">
              <a:rPr lang="en-US" smtClean="0"/>
              <a:pPr algn="r"/>
              <a:t>39</a:t>
            </a:fld>
            <a:endParaRPr lang="en-US" dirty="0"/>
          </a:p>
        </p:txBody>
      </p:sp>
      <p:pic>
        <p:nvPicPr>
          <p:cNvPr id="9" name="Picture 5">
            <a:extLst>
              <a:ext uri="{FF2B5EF4-FFF2-40B4-BE49-F238E27FC236}">
                <a16:creationId xmlns:a16="http://schemas.microsoft.com/office/drawing/2014/main" id="{D1145653-E7CE-4591-A708-F3DE5C08DF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55588" y="1255139"/>
            <a:ext cx="3080824" cy="4568118"/>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5826EF7-F000-43A0-9F64-4EE8C6FEA87A}"/>
              </a:ext>
            </a:extLst>
          </p:cNvPr>
          <p:cNvSpPr/>
          <p:nvPr/>
        </p:nvSpPr>
        <p:spPr>
          <a:xfrm>
            <a:off x="4555588" y="4360985"/>
            <a:ext cx="3080824" cy="146227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21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B3E716-BA13-4AED-A230-B1CD3685C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496" y="1335425"/>
            <a:ext cx="2944461" cy="4187149"/>
          </a:xfrm>
          <a:prstGeom prst="rect">
            <a:avLst/>
          </a:prstGeom>
        </p:spPr>
      </p:pic>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330929" y="-199239"/>
            <a:ext cx="10966449" cy="796884"/>
          </a:xfrm>
        </p:spPr>
        <p:txBody>
          <a:bodyPr/>
          <a:lstStyle/>
          <a:p>
            <a:r>
              <a:rPr lang="en-US" dirty="0"/>
              <a:t>Logging in to TIDE</a:t>
            </a:r>
          </a:p>
        </p:txBody>
      </p:sp>
      <p:sp>
        <p:nvSpPr>
          <p:cNvPr id="4" name="Slide Number Placeholder 3">
            <a:extLst>
              <a:ext uri="{FF2B5EF4-FFF2-40B4-BE49-F238E27FC236}">
                <a16:creationId xmlns:a16="http://schemas.microsoft.com/office/drawing/2014/main" id="{F14FC6BD-7D0F-43D5-BBD2-716987EE01F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5" name="Arrow: Right 4">
            <a:extLst>
              <a:ext uri="{FF2B5EF4-FFF2-40B4-BE49-F238E27FC236}">
                <a16:creationId xmlns:a16="http://schemas.microsoft.com/office/drawing/2014/main" id="{265AC097-91A6-4E2F-884B-4AA7ADCC810D}"/>
              </a:ext>
            </a:extLst>
          </p:cNvPr>
          <p:cNvSpPr/>
          <p:nvPr/>
        </p:nvSpPr>
        <p:spPr>
          <a:xfrm>
            <a:off x="3604356" y="3128942"/>
            <a:ext cx="1261641" cy="600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741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2C8086-31EF-49F2-B2EF-A1779679C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700" y="1539438"/>
            <a:ext cx="7856832" cy="3628260"/>
          </a:xfrm>
          <a:prstGeom prst="rect">
            <a:avLst/>
          </a:prstGeom>
        </p:spPr>
      </p:pic>
      <p:sp>
        <p:nvSpPr>
          <p:cNvPr id="3" name="Title 2"/>
          <p:cNvSpPr>
            <a:spLocks noGrp="1"/>
          </p:cNvSpPr>
          <p:nvPr>
            <p:ph type="title"/>
          </p:nvPr>
        </p:nvSpPr>
        <p:spPr/>
        <p:txBody>
          <a:bodyPr/>
          <a:lstStyle/>
          <a:p>
            <a:r>
              <a:rPr lang="en-US" dirty="0"/>
              <a:t>Add Roster</a:t>
            </a:r>
          </a:p>
        </p:txBody>
      </p:sp>
      <p:sp>
        <p:nvSpPr>
          <p:cNvPr id="4" name="Slide Number Placeholder 3"/>
          <p:cNvSpPr>
            <a:spLocks noGrp="1"/>
          </p:cNvSpPr>
          <p:nvPr>
            <p:ph type="sldNum" sz="quarter" idx="10"/>
          </p:nvPr>
        </p:nvSpPr>
        <p:spPr>
          <a:xfrm>
            <a:off x="11270255" y="6507315"/>
            <a:ext cx="612712" cy="285087"/>
          </a:xfrm>
        </p:spPr>
        <p:txBody>
          <a:bodyPr/>
          <a:lstStyle/>
          <a:p>
            <a:pPr algn="r"/>
            <a:fld id="{F3477EC8-074D-41C4-94AE-E9EA7CEEA348}" type="slidenum">
              <a:rPr lang="en-US" smtClean="0"/>
              <a:pPr algn="r"/>
              <a:t>40</a:t>
            </a:fld>
            <a:endParaRPr lang="en-US" dirty="0"/>
          </a:p>
        </p:txBody>
      </p:sp>
      <p:grpSp>
        <p:nvGrpSpPr>
          <p:cNvPr id="5" name="Group 4">
            <a:extLst>
              <a:ext uri="{FF2B5EF4-FFF2-40B4-BE49-F238E27FC236}">
                <a16:creationId xmlns:a16="http://schemas.microsoft.com/office/drawing/2014/main" id="{E330F4EC-8136-4C1C-B328-2FD6D3FEDE1D}"/>
              </a:ext>
            </a:extLst>
          </p:cNvPr>
          <p:cNvGrpSpPr/>
          <p:nvPr/>
        </p:nvGrpSpPr>
        <p:grpSpPr>
          <a:xfrm>
            <a:off x="3854700" y="2211733"/>
            <a:ext cx="5019346" cy="2955965"/>
            <a:chOff x="3683680" y="2148114"/>
            <a:chExt cx="5019346" cy="2955965"/>
          </a:xfrm>
        </p:grpSpPr>
        <p:grpSp>
          <p:nvGrpSpPr>
            <p:cNvPr id="12" name="Group 11">
              <a:extLst>
                <a:ext uri="{FF2B5EF4-FFF2-40B4-BE49-F238E27FC236}">
                  <a16:creationId xmlns:a16="http://schemas.microsoft.com/office/drawing/2014/main" id="{4835CD39-612A-48AE-AF6A-0429DF1C7A09}"/>
                </a:ext>
              </a:extLst>
            </p:cNvPr>
            <p:cNvGrpSpPr/>
            <p:nvPr/>
          </p:nvGrpSpPr>
          <p:grpSpPr>
            <a:xfrm>
              <a:off x="3683680" y="2148114"/>
              <a:ext cx="2557463" cy="2086421"/>
              <a:chOff x="3683680" y="2148114"/>
              <a:chExt cx="2557463" cy="2086421"/>
            </a:xfrm>
          </p:grpSpPr>
          <p:sp>
            <p:nvSpPr>
              <p:cNvPr id="9" name="Rectangle 8">
                <a:extLst>
                  <a:ext uri="{FF2B5EF4-FFF2-40B4-BE49-F238E27FC236}">
                    <a16:creationId xmlns:a16="http://schemas.microsoft.com/office/drawing/2014/main" id="{0C3CBCA2-0675-4000-A1DF-53BCDE02F88D}"/>
                  </a:ext>
                </a:extLst>
              </p:cNvPr>
              <p:cNvSpPr/>
              <p:nvPr/>
            </p:nvSpPr>
            <p:spPr>
              <a:xfrm>
                <a:off x="3683680" y="2148114"/>
                <a:ext cx="2557463" cy="261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BEE9305-B63D-4960-A728-EAF9486FC207}"/>
                  </a:ext>
                </a:extLst>
              </p:cNvPr>
              <p:cNvSpPr/>
              <p:nvPr/>
            </p:nvSpPr>
            <p:spPr>
              <a:xfrm>
                <a:off x="3683680" y="3973278"/>
                <a:ext cx="2557463" cy="261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5C4F6A-4506-4A3D-A54B-DE690B047325}"/>
                  </a:ext>
                </a:extLst>
              </p:cNvPr>
              <p:cNvSpPr/>
              <p:nvPr/>
            </p:nvSpPr>
            <p:spPr>
              <a:xfrm>
                <a:off x="3865108" y="3222224"/>
                <a:ext cx="1301978" cy="261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88F8D0E-5A20-4CC2-938D-EE0C597775FD}"/>
                </a:ext>
              </a:extLst>
            </p:cNvPr>
            <p:cNvSpPr/>
            <p:nvPr/>
          </p:nvSpPr>
          <p:spPr>
            <a:xfrm>
              <a:off x="4251418" y="4842822"/>
              <a:ext cx="3479120" cy="261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Left 1">
              <a:extLst>
                <a:ext uri="{FF2B5EF4-FFF2-40B4-BE49-F238E27FC236}">
                  <a16:creationId xmlns:a16="http://schemas.microsoft.com/office/drawing/2014/main" id="{8012D958-585C-4461-B772-76F91D61042F}"/>
                </a:ext>
              </a:extLst>
            </p:cNvPr>
            <p:cNvSpPr/>
            <p:nvPr/>
          </p:nvSpPr>
          <p:spPr>
            <a:xfrm>
              <a:off x="8004572" y="3483481"/>
              <a:ext cx="698454" cy="35116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FA348B1-B400-4B2F-BFA4-ED09B63DAF83}"/>
              </a:ext>
            </a:extLst>
          </p:cNvPr>
          <p:cNvGrpSpPr/>
          <p:nvPr/>
        </p:nvGrpSpPr>
        <p:grpSpPr>
          <a:xfrm>
            <a:off x="541998" y="1363406"/>
            <a:ext cx="2775741" cy="3980324"/>
            <a:chOff x="0" y="2186433"/>
            <a:chExt cx="2366010" cy="3508221"/>
          </a:xfrm>
        </p:grpSpPr>
        <p:pic>
          <p:nvPicPr>
            <p:cNvPr id="16" name="Picture 5">
              <a:extLst>
                <a:ext uri="{FF2B5EF4-FFF2-40B4-BE49-F238E27FC236}">
                  <a16:creationId xmlns:a16="http://schemas.microsoft.com/office/drawing/2014/main" id="{2C3249C5-50B8-44A6-88D0-36270C4377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2186433"/>
              <a:ext cx="2366010" cy="350822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0054F4F-4511-492E-9900-1D0B0194C8F8}"/>
                </a:ext>
              </a:extLst>
            </p:cNvPr>
            <p:cNvSpPr/>
            <p:nvPr/>
          </p:nvSpPr>
          <p:spPr>
            <a:xfrm>
              <a:off x="419100" y="4914264"/>
              <a:ext cx="1609725" cy="21971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88000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 Roster, continued</a:t>
            </a:r>
          </a:p>
        </p:txBody>
      </p:sp>
      <p:sp>
        <p:nvSpPr>
          <p:cNvPr id="4" name="Slide Number Placeholder 3"/>
          <p:cNvSpPr>
            <a:spLocks noGrp="1"/>
          </p:cNvSpPr>
          <p:nvPr>
            <p:ph type="sldNum" sz="quarter" idx="10"/>
          </p:nvPr>
        </p:nvSpPr>
        <p:spPr>
          <a:xfrm>
            <a:off x="11425041" y="6507315"/>
            <a:ext cx="457926" cy="285087"/>
          </a:xfrm>
        </p:spPr>
        <p:txBody>
          <a:bodyPr/>
          <a:lstStyle/>
          <a:p>
            <a:pPr algn="r"/>
            <a:fld id="{F3477EC8-074D-41C4-94AE-E9EA7CEEA348}" type="slidenum">
              <a:rPr lang="en-US" smtClean="0"/>
              <a:pPr algn="r"/>
              <a:t>41</a:t>
            </a:fld>
            <a:endParaRPr lang="en-US" dirty="0"/>
          </a:p>
        </p:txBody>
      </p:sp>
      <p:grpSp>
        <p:nvGrpSpPr>
          <p:cNvPr id="12" name="Group 11">
            <a:extLst>
              <a:ext uri="{FF2B5EF4-FFF2-40B4-BE49-F238E27FC236}">
                <a16:creationId xmlns:a16="http://schemas.microsoft.com/office/drawing/2014/main" id="{E3A94D39-A60B-42E1-8476-567EA36B67BA}"/>
              </a:ext>
            </a:extLst>
          </p:cNvPr>
          <p:cNvGrpSpPr/>
          <p:nvPr/>
        </p:nvGrpSpPr>
        <p:grpSpPr>
          <a:xfrm>
            <a:off x="4060362" y="1326904"/>
            <a:ext cx="7364680" cy="4422595"/>
            <a:chOff x="4060362" y="1326904"/>
            <a:chExt cx="7364680" cy="4422595"/>
          </a:xfrm>
        </p:grpSpPr>
        <p:grpSp>
          <p:nvGrpSpPr>
            <p:cNvPr id="11" name="Group 10">
              <a:extLst>
                <a:ext uri="{FF2B5EF4-FFF2-40B4-BE49-F238E27FC236}">
                  <a16:creationId xmlns:a16="http://schemas.microsoft.com/office/drawing/2014/main" id="{76B93737-6987-445C-B268-8E1C96AEBB85}"/>
                </a:ext>
              </a:extLst>
            </p:cNvPr>
            <p:cNvGrpSpPr/>
            <p:nvPr/>
          </p:nvGrpSpPr>
          <p:grpSpPr>
            <a:xfrm>
              <a:off x="4060362" y="1326904"/>
              <a:ext cx="7364680" cy="4422595"/>
              <a:chOff x="3944491" y="1904724"/>
              <a:chExt cx="6757417" cy="4057925"/>
            </a:xfrm>
          </p:grpSpPr>
          <p:grpSp>
            <p:nvGrpSpPr>
              <p:cNvPr id="8" name="Group 7"/>
              <p:cNvGrpSpPr/>
              <p:nvPr/>
            </p:nvGrpSpPr>
            <p:grpSpPr>
              <a:xfrm>
                <a:off x="3944491" y="1904724"/>
                <a:ext cx="6757417" cy="3905152"/>
                <a:chOff x="2420491" y="1390374"/>
                <a:chExt cx="6757417" cy="3905152"/>
              </a:xfrm>
            </p:grpSpPr>
            <p:sp>
              <p:nvSpPr>
                <p:cNvPr id="6" name="Rectangle 5"/>
                <p:cNvSpPr/>
                <p:nvPr/>
              </p:nvSpPr>
              <p:spPr>
                <a:xfrm>
                  <a:off x="2420492" y="1390374"/>
                  <a:ext cx="6757416" cy="3905152"/>
                </a:xfrm>
                <a:prstGeom prst="rect">
                  <a:avLst/>
                </a:prstGeom>
                <a:solidFill>
                  <a:schemeClr val="bg1"/>
                </a:solidFill>
                <a:ln>
                  <a:solidFill>
                    <a:schemeClr val="bg1">
                      <a:lumMod val="75000"/>
                    </a:schemeClr>
                  </a:solid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491" y="2400299"/>
                  <a:ext cx="6757416" cy="2895227"/>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0492" y="1392518"/>
                  <a:ext cx="6757416" cy="1262748"/>
                </a:xfrm>
                <a:prstGeom prst="rect">
                  <a:avLst/>
                </a:prstGeom>
                <a:ln>
                  <a:noFill/>
                </a:ln>
              </p:spPr>
            </p:pic>
          </p:grpSp>
          <p:sp>
            <p:nvSpPr>
              <p:cNvPr id="9" name="Rectangle 8"/>
              <p:cNvSpPr/>
              <p:nvPr/>
            </p:nvSpPr>
            <p:spPr>
              <a:xfrm>
                <a:off x="4893310" y="5434127"/>
                <a:ext cx="4898390" cy="2616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rot="10800000">
                <a:off x="4163004" y="5352869"/>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10800000">
                <a:off x="7575551" y="4743636"/>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5D7070FA-BE5D-4C80-AFEC-86F954ACCCDB}"/>
                </a:ext>
              </a:extLst>
            </p:cNvPr>
            <p:cNvPicPr>
              <a:picLocks noChangeAspect="1"/>
            </p:cNvPicPr>
            <p:nvPr/>
          </p:nvPicPr>
          <p:blipFill>
            <a:blip r:embed="rId5"/>
            <a:stretch>
              <a:fillRect/>
            </a:stretch>
          </p:blipFill>
          <p:spPr>
            <a:xfrm>
              <a:off x="4892400" y="1542213"/>
              <a:ext cx="2539196" cy="670065"/>
            </a:xfrm>
            <a:prstGeom prst="rect">
              <a:avLst/>
            </a:prstGeom>
          </p:spPr>
        </p:pic>
      </p:grpSp>
      <p:grpSp>
        <p:nvGrpSpPr>
          <p:cNvPr id="17" name="Group 16">
            <a:extLst>
              <a:ext uri="{FF2B5EF4-FFF2-40B4-BE49-F238E27FC236}">
                <a16:creationId xmlns:a16="http://schemas.microsoft.com/office/drawing/2014/main" id="{BD1BE8D2-9011-40DA-8F4E-8F88DC3847DE}"/>
              </a:ext>
            </a:extLst>
          </p:cNvPr>
          <p:cNvGrpSpPr/>
          <p:nvPr/>
        </p:nvGrpSpPr>
        <p:grpSpPr>
          <a:xfrm>
            <a:off x="541998" y="1363406"/>
            <a:ext cx="2775741" cy="3980324"/>
            <a:chOff x="0" y="2186433"/>
            <a:chExt cx="2366010" cy="3508221"/>
          </a:xfrm>
        </p:grpSpPr>
        <p:pic>
          <p:nvPicPr>
            <p:cNvPr id="18" name="Picture 5">
              <a:extLst>
                <a:ext uri="{FF2B5EF4-FFF2-40B4-BE49-F238E27FC236}">
                  <a16:creationId xmlns:a16="http://schemas.microsoft.com/office/drawing/2014/main" id="{7F5545DD-DD78-4903-B7B1-4EB02F895CA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0" y="2186433"/>
              <a:ext cx="2366010" cy="350822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1EF91428-7C17-4F58-AABD-BC3BA8B1A324}"/>
                </a:ext>
              </a:extLst>
            </p:cNvPr>
            <p:cNvSpPr/>
            <p:nvPr/>
          </p:nvSpPr>
          <p:spPr>
            <a:xfrm>
              <a:off x="419100" y="4914264"/>
              <a:ext cx="1609725" cy="21971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76740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Rosters</a:t>
            </a:r>
          </a:p>
        </p:txBody>
      </p:sp>
      <p:sp>
        <p:nvSpPr>
          <p:cNvPr id="4" name="Slide Number Placeholder 3"/>
          <p:cNvSpPr>
            <a:spLocks noGrp="1"/>
          </p:cNvSpPr>
          <p:nvPr>
            <p:ph type="sldNum" sz="quarter" idx="10"/>
          </p:nvPr>
        </p:nvSpPr>
        <p:spPr>
          <a:xfrm>
            <a:off x="11259239" y="6507316"/>
            <a:ext cx="623728" cy="201956"/>
          </a:xfrm>
        </p:spPr>
        <p:txBody>
          <a:bodyPr/>
          <a:lstStyle/>
          <a:p>
            <a:pPr algn="r"/>
            <a:fld id="{F3477EC8-074D-41C4-94AE-E9EA7CEEA348}" type="slidenum">
              <a:rPr lang="en-US" smtClean="0"/>
              <a:pPr algn="r"/>
              <a:t>42</a:t>
            </a:fld>
            <a:endParaRPr lang="en-US" dirty="0"/>
          </a:p>
        </p:txBody>
      </p:sp>
      <p:grpSp>
        <p:nvGrpSpPr>
          <p:cNvPr id="5" name="Group 4">
            <a:extLst>
              <a:ext uri="{FF2B5EF4-FFF2-40B4-BE49-F238E27FC236}">
                <a16:creationId xmlns:a16="http://schemas.microsoft.com/office/drawing/2014/main" id="{82266F4D-B47E-495A-BAF7-819ADE5D0AEC}"/>
              </a:ext>
            </a:extLst>
          </p:cNvPr>
          <p:cNvGrpSpPr/>
          <p:nvPr/>
        </p:nvGrpSpPr>
        <p:grpSpPr>
          <a:xfrm>
            <a:off x="3820047" y="1824081"/>
            <a:ext cx="7921856" cy="3209838"/>
            <a:chOff x="4204526" y="2714819"/>
            <a:chExt cx="6172200" cy="2500899"/>
          </a:xfrm>
        </p:grpSpPr>
        <p:pic>
          <p:nvPicPr>
            <p:cNvPr id="2" name="Picture 1"/>
            <p:cNvPicPr>
              <a:picLocks noChangeAspect="1"/>
            </p:cNvPicPr>
            <p:nvPr/>
          </p:nvPicPr>
          <p:blipFill>
            <a:blip r:embed="rId3"/>
            <a:stretch>
              <a:fillRect/>
            </a:stretch>
          </p:blipFill>
          <p:spPr>
            <a:xfrm>
              <a:off x="4204526" y="2714819"/>
              <a:ext cx="6172200" cy="245180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Down Arrow 6"/>
            <p:cNvSpPr/>
            <p:nvPr/>
          </p:nvSpPr>
          <p:spPr>
            <a:xfrm rot="16200000">
              <a:off x="6442460" y="4720272"/>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rot="5400000">
              <a:off x="7087866" y="3352884"/>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C3D9CD60-091F-4D14-835E-9DA948E88B4D}"/>
              </a:ext>
            </a:extLst>
          </p:cNvPr>
          <p:cNvGrpSpPr/>
          <p:nvPr/>
        </p:nvGrpSpPr>
        <p:grpSpPr>
          <a:xfrm>
            <a:off x="541998" y="1363406"/>
            <a:ext cx="2775741" cy="3980324"/>
            <a:chOff x="0" y="2186433"/>
            <a:chExt cx="2366010" cy="3508221"/>
          </a:xfrm>
        </p:grpSpPr>
        <p:pic>
          <p:nvPicPr>
            <p:cNvPr id="12" name="Picture 5">
              <a:extLst>
                <a:ext uri="{FF2B5EF4-FFF2-40B4-BE49-F238E27FC236}">
                  <a16:creationId xmlns:a16="http://schemas.microsoft.com/office/drawing/2014/main" id="{9CC4C7F3-DEF5-4299-9BE1-42375DD423F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2186433"/>
              <a:ext cx="2366010" cy="350822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33DCDB4-7501-47D8-951F-72A2A4CBFADD}"/>
                </a:ext>
              </a:extLst>
            </p:cNvPr>
            <p:cNvSpPr/>
            <p:nvPr/>
          </p:nvSpPr>
          <p:spPr>
            <a:xfrm>
              <a:off x="378142" y="5366050"/>
              <a:ext cx="1609725" cy="21971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76821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81C8B4-FDDB-42DE-8FA6-79AC2CDC0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2221" y="1672329"/>
            <a:ext cx="8071227" cy="3233465"/>
          </a:xfrm>
          <a:prstGeom prst="rect">
            <a:avLst/>
          </a:prstGeom>
        </p:spPr>
      </p:pic>
      <p:sp>
        <p:nvSpPr>
          <p:cNvPr id="3" name="Title 2"/>
          <p:cNvSpPr>
            <a:spLocks noGrp="1"/>
          </p:cNvSpPr>
          <p:nvPr>
            <p:ph type="title"/>
          </p:nvPr>
        </p:nvSpPr>
        <p:spPr/>
        <p:txBody>
          <a:bodyPr/>
          <a:lstStyle/>
          <a:p>
            <a:r>
              <a:rPr lang="en-US" dirty="0"/>
              <a:t>View/Edit Rosters</a:t>
            </a:r>
          </a:p>
        </p:txBody>
      </p:sp>
      <p:sp>
        <p:nvSpPr>
          <p:cNvPr id="4" name="Slide Number Placeholder 3"/>
          <p:cNvSpPr>
            <a:spLocks noGrp="1"/>
          </p:cNvSpPr>
          <p:nvPr>
            <p:ph type="sldNum" sz="quarter" idx="10"/>
          </p:nvPr>
        </p:nvSpPr>
        <p:spPr>
          <a:xfrm>
            <a:off x="10840598" y="6507316"/>
            <a:ext cx="1042369" cy="350684"/>
          </a:xfrm>
        </p:spPr>
        <p:txBody>
          <a:bodyPr/>
          <a:lstStyle/>
          <a:p>
            <a:pPr algn="r"/>
            <a:fld id="{F3477EC8-074D-41C4-94AE-E9EA7CEEA348}" type="slidenum">
              <a:rPr lang="en-US" smtClean="0"/>
              <a:pPr algn="r"/>
              <a:t>43</a:t>
            </a:fld>
            <a:endParaRPr lang="en-US" dirty="0"/>
          </a:p>
        </p:txBody>
      </p:sp>
      <p:grpSp>
        <p:nvGrpSpPr>
          <p:cNvPr id="13" name="Group 12">
            <a:extLst>
              <a:ext uri="{FF2B5EF4-FFF2-40B4-BE49-F238E27FC236}">
                <a16:creationId xmlns:a16="http://schemas.microsoft.com/office/drawing/2014/main" id="{10AA11D1-3EC0-45A7-A0CD-176675407F87}"/>
              </a:ext>
            </a:extLst>
          </p:cNvPr>
          <p:cNvGrpSpPr/>
          <p:nvPr/>
        </p:nvGrpSpPr>
        <p:grpSpPr>
          <a:xfrm>
            <a:off x="541998" y="1363406"/>
            <a:ext cx="2775741" cy="3980324"/>
            <a:chOff x="0" y="2186433"/>
            <a:chExt cx="2366010" cy="3508221"/>
          </a:xfrm>
        </p:grpSpPr>
        <p:pic>
          <p:nvPicPr>
            <p:cNvPr id="14" name="Picture 5">
              <a:extLst>
                <a:ext uri="{FF2B5EF4-FFF2-40B4-BE49-F238E27FC236}">
                  <a16:creationId xmlns:a16="http://schemas.microsoft.com/office/drawing/2014/main" id="{78103445-E776-449B-A7FD-050418507C0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2186433"/>
              <a:ext cx="2366010" cy="350822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AD1B61E-153B-42CC-9F5F-DCC126334C07}"/>
                </a:ext>
              </a:extLst>
            </p:cNvPr>
            <p:cNvSpPr/>
            <p:nvPr/>
          </p:nvSpPr>
          <p:spPr>
            <a:xfrm>
              <a:off x="430015" y="5149848"/>
              <a:ext cx="1609725" cy="21971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E825D311-C454-42DE-B404-29ED7B0DFDA1}"/>
              </a:ext>
            </a:extLst>
          </p:cNvPr>
          <p:cNvGrpSpPr/>
          <p:nvPr/>
        </p:nvGrpSpPr>
        <p:grpSpPr>
          <a:xfrm>
            <a:off x="3990161" y="2983595"/>
            <a:ext cx="3445493" cy="2665025"/>
            <a:chOff x="4384056" y="3275936"/>
            <a:chExt cx="3445493" cy="2665025"/>
          </a:xfrm>
        </p:grpSpPr>
        <p:sp>
          <p:nvSpPr>
            <p:cNvPr id="22" name="Down Arrow 17">
              <a:extLst>
                <a:ext uri="{FF2B5EF4-FFF2-40B4-BE49-F238E27FC236}">
                  <a16:creationId xmlns:a16="http://schemas.microsoft.com/office/drawing/2014/main" id="{4B444E6C-3546-41E8-B5A7-0C1F40865C9E}"/>
                </a:ext>
              </a:extLst>
            </p:cNvPr>
            <p:cNvSpPr/>
            <p:nvPr/>
          </p:nvSpPr>
          <p:spPr>
            <a:xfrm rot="16200000">
              <a:off x="7334102" y="3161603"/>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18">
              <a:extLst>
                <a:ext uri="{FF2B5EF4-FFF2-40B4-BE49-F238E27FC236}">
                  <a16:creationId xmlns:a16="http://schemas.microsoft.com/office/drawing/2014/main" id="{6D930036-945A-497E-B6CA-8FC4494418A1}"/>
                </a:ext>
              </a:extLst>
            </p:cNvPr>
            <p:cNvSpPr/>
            <p:nvPr/>
          </p:nvSpPr>
          <p:spPr>
            <a:xfrm rot="10800000">
              <a:off x="4384056" y="5331181"/>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43263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Testing Incidents</a:t>
            </a:r>
          </a:p>
        </p:txBody>
      </p:sp>
      <p:sp>
        <p:nvSpPr>
          <p:cNvPr id="4" name="Slide Number Placeholder 3"/>
          <p:cNvSpPr>
            <a:spLocks noGrp="1"/>
          </p:cNvSpPr>
          <p:nvPr>
            <p:ph type="sldNum" sz="quarter" idx="10"/>
          </p:nvPr>
        </p:nvSpPr>
        <p:spPr>
          <a:xfrm>
            <a:off x="11442431" y="6507315"/>
            <a:ext cx="440536" cy="285087"/>
          </a:xfrm>
        </p:spPr>
        <p:txBody>
          <a:bodyPr/>
          <a:lstStyle/>
          <a:p>
            <a:pPr algn="r"/>
            <a:fld id="{F3477EC8-074D-41C4-94AE-E9EA7CEEA348}" type="slidenum">
              <a:rPr lang="en-US" smtClean="0"/>
              <a:pPr algn="r"/>
              <a:t>44</a:t>
            </a:fld>
            <a:endParaRPr lang="en-US" dirty="0"/>
          </a:p>
        </p:txBody>
      </p:sp>
      <p:sp>
        <p:nvSpPr>
          <p:cNvPr id="10" name="AutoShape 6" descr="filesystem:chrome-extension://bpconcjcammlapcogcnnelfmaeghhagj/temporary/1466702881632screensave.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filesystem:chrome-extension://bpconcjcammlapcogcnnelfmaeghhagj/temporary/1466702881632screensave.pn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filesystem:chrome-extension://bpconcjcammlapcogcnnelfmaeghhagj/temporary/1466702881632screensave.png"/>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2" descr="filesystem:chrome-extension://bpconcjcammlapcogcnnelfmaeghhagj/temporary/1466702881632screensave.png"/>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4" descr="filesystem:chrome-extension://bpconcjcammlapcogcnnelfmaeghhagj/temporary/1466702881632screensave.png"/>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a:extLst>
              <a:ext uri="{FF2B5EF4-FFF2-40B4-BE49-F238E27FC236}">
                <a16:creationId xmlns:a16="http://schemas.microsoft.com/office/drawing/2014/main" id="{3E3445A1-4DE4-4DEF-BBE2-B1021D45F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940" y="1207356"/>
            <a:ext cx="3793900" cy="4575850"/>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194056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B487D8-618C-41E5-BD00-E53E73C2B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77" y="1572408"/>
            <a:ext cx="3137393" cy="3784032"/>
          </a:xfrm>
          <a:prstGeom prst="rect">
            <a:avLst/>
          </a:prstGeom>
          <a:effectLst>
            <a:outerShdw blurRad="292100" dist="139700" dir="2700000" algn="ctr" rotWithShape="0">
              <a:srgbClr val="000000">
                <a:alpha val="65000"/>
              </a:srgbClr>
            </a:outerShdw>
          </a:effectLst>
        </p:spPr>
      </p:pic>
      <p:pic>
        <p:nvPicPr>
          <p:cNvPr id="12" name="Picture 11">
            <a:extLst>
              <a:ext uri="{FF2B5EF4-FFF2-40B4-BE49-F238E27FC236}">
                <a16:creationId xmlns:a16="http://schemas.microsoft.com/office/drawing/2014/main" id="{5E181E4E-59C0-47C8-AAE2-2DABC2433A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9745" y="2202989"/>
            <a:ext cx="7535478" cy="245202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a:t>Create Testing Incidents</a:t>
            </a:r>
          </a:p>
        </p:txBody>
      </p:sp>
      <p:sp>
        <p:nvSpPr>
          <p:cNvPr id="4" name="Slide Number Placeholder 3"/>
          <p:cNvSpPr>
            <a:spLocks noGrp="1"/>
          </p:cNvSpPr>
          <p:nvPr>
            <p:ph type="sldNum" sz="quarter" idx="10"/>
          </p:nvPr>
        </p:nvSpPr>
        <p:spPr>
          <a:xfrm>
            <a:off x="11336357" y="6507315"/>
            <a:ext cx="546610" cy="285087"/>
          </a:xfrm>
        </p:spPr>
        <p:txBody>
          <a:bodyPr/>
          <a:lstStyle/>
          <a:p>
            <a:pPr algn="r"/>
            <a:fld id="{F3477EC8-074D-41C4-94AE-E9EA7CEEA348}" type="slidenum">
              <a:rPr lang="en-US" smtClean="0"/>
              <a:pPr algn="r"/>
              <a:t>45</a:t>
            </a:fld>
            <a:endParaRPr lang="en-US" dirty="0"/>
          </a:p>
        </p:txBody>
      </p:sp>
      <p:grpSp>
        <p:nvGrpSpPr>
          <p:cNvPr id="5" name="Group 4">
            <a:extLst>
              <a:ext uri="{FF2B5EF4-FFF2-40B4-BE49-F238E27FC236}">
                <a16:creationId xmlns:a16="http://schemas.microsoft.com/office/drawing/2014/main" id="{4F4B7E18-47CC-4DE0-895C-47D8329E09F5}"/>
              </a:ext>
            </a:extLst>
          </p:cNvPr>
          <p:cNvGrpSpPr/>
          <p:nvPr/>
        </p:nvGrpSpPr>
        <p:grpSpPr>
          <a:xfrm>
            <a:off x="6543197" y="2746662"/>
            <a:ext cx="2243000" cy="991101"/>
            <a:chOff x="6521932" y="3211143"/>
            <a:chExt cx="2243000" cy="991101"/>
          </a:xfrm>
        </p:grpSpPr>
        <p:sp>
          <p:nvSpPr>
            <p:cNvPr id="15" name="Down Arrow 14"/>
            <p:cNvSpPr/>
            <p:nvPr/>
          </p:nvSpPr>
          <p:spPr>
            <a:xfrm rot="5400000">
              <a:off x="8269485" y="3706798"/>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5400000">
              <a:off x="6636265" y="3096810"/>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a:extLst>
              <a:ext uri="{FF2B5EF4-FFF2-40B4-BE49-F238E27FC236}">
                <a16:creationId xmlns:a16="http://schemas.microsoft.com/office/drawing/2014/main" id="{E90D5B89-9531-413F-AFE0-5EA2ABAB382E}"/>
              </a:ext>
            </a:extLst>
          </p:cNvPr>
          <p:cNvSpPr/>
          <p:nvPr/>
        </p:nvSpPr>
        <p:spPr>
          <a:xfrm>
            <a:off x="970671" y="3547207"/>
            <a:ext cx="2433711" cy="29327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583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Testing Incidents</a:t>
            </a:r>
          </a:p>
        </p:txBody>
      </p:sp>
      <p:sp>
        <p:nvSpPr>
          <p:cNvPr id="3" name="Slide Number Placeholder 2"/>
          <p:cNvSpPr>
            <a:spLocks noGrp="1"/>
          </p:cNvSpPr>
          <p:nvPr>
            <p:ph type="sldNum" sz="quarter" idx="10"/>
          </p:nvPr>
        </p:nvSpPr>
        <p:spPr>
          <a:xfrm>
            <a:off x="11347373" y="6507315"/>
            <a:ext cx="535594" cy="285087"/>
          </a:xfrm>
        </p:spPr>
        <p:txBody>
          <a:bodyPr/>
          <a:lstStyle/>
          <a:p>
            <a:pPr algn="r"/>
            <a:fld id="{F3477EC8-074D-41C4-94AE-E9EA7CEEA348}" type="slidenum">
              <a:rPr lang="en-US" smtClean="0"/>
              <a:pPr algn="r"/>
              <a:t>46</a:t>
            </a:fld>
            <a:endParaRPr lang="en-US" dirty="0"/>
          </a:p>
        </p:txBody>
      </p:sp>
      <p:graphicFrame>
        <p:nvGraphicFramePr>
          <p:cNvPr id="4" name="Table 3"/>
          <p:cNvGraphicFramePr>
            <a:graphicFrameLocks noGrp="1"/>
          </p:cNvGraphicFramePr>
          <p:nvPr/>
        </p:nvGraphicFramePr>
        <p:xfrm>
          <a:off x="1308295" y="1539965"/>
          <a:ext cx="9495693" cy="3654698"/>
        </p:xfrm>
        <a:graphic>
          <a:graphicData uri="http://schemas.openxmlformats.org/drawingml/2006/table">
            <a:tbl>
              <a:tblPr firstRow="1" bandRow="1">
                <a:tableStyleId>{5C22544A-7EE6-4342-B048-85BDC9FD1C3A}</a:tableStyleId>
              </a:tblPr>
              <a:tblGrid>
                <a:gridCol w="2447779">
                  <a:extLst>
                    <a:ext uri="{9D8B030D-6E8A-4147-A177-3AD203B41FA5}">
                      <a16:colId xmlns:a16="http://schemas.microsoft.com/office/drawing/2014/main" val="20000"/>
                    </a:ext>
                  </a:extLst>
                </a:gridCol>
                <a:gridCol w="7047914">
                  <a:extLst>
                    <a:ext uri="{9D8B030D-6E8A-4147-A177-3AD203B41FA5}">
                      <a16:colId xmlns:a16="http://schemas.microsoft.com/office/drawing/2014/main" val="20001"/>
                    </a:ext>
                  </a:extLst>
                </a:gridCol>
              </a:tblGrid>
              <a:tr h="0">
                <a:tc>
                  <a:txBody>
                    <a:bodyPr/>
                    <a:lstStyle/>
                    <a:p>
                      <a:pPr marL="73025" marR="73025">
                        <a:spcBef>
                          <a:spcPts val="400"/>
                        </a:spcBef>
                        <a:spcAft>
                          <a:spcPts val="400"/>
                        </a:spcAft>
                      </a:pPr>
                      <a:r>
                        <a:rPr lang="en-US" sz="1400" dirty="0">
                          <a:effectLst/>
                        </a:rPr>
                        <a:t>Appeal Status</a:t>
                      </a:r>
                      <a:endParaRPr lang="en-US" sz="1400" b="1" dirty="0">
                        <a:solidFill>
                          <a:srgbClr val="FFFFFF"/>
                        </a:solidFill>
                        <a:effectLst/>
                        <a:latin typeface="Arial"/>
                        <a:ea typeface="Times New Roman"/>
                        <a:cs typeface="Times New Roman"/>
                      </a:endParaRPr>
                    </a:p>
                  </a:txBody>
                  <a:tcPr/>
                </a:tc>
                <a:tc>
                  <a:txBody>
                    <a:bodyPr/>
                    <a:lstStyle/>
                    <a:p>
                      <a:pPr marL="73025" marR="73025">
                        <a:spcBef>
                          <a:spcPts val="400"/>
                        </a:spcBef>
                        <a:spcAft>
                          <a:spcPts val="400"/>
                        </a:spcAft>
                      </a:pPr>
                      <a:r>
                        <a:rPr lang="en-US" sz="1400" dirty="0">
                          <a:effectLst/>
                        </a:rPr>
                        <a:t>Description of Status</a:t>
                      </a:r>
                      <a:endParaRPr lang="en-US" sz="1400" b="1" dirty="0">
                        <a:solidFill>
                          <a:srgbClr val="FFFFFF"/>
                        </a:solidFill>
                        <a:effectLst/>
                        <a:latin typeface="Arial"/>
                        <a:ea typeface="Times New Roman"/>
                        <a:cs typeface="Times New Roman"/>
                      </a:endParaRPr>
                    </a:p>
                  </a:txBody>
                  <a:tcPr/>
                </a:tc>
                <a:extLst>
                  <a:ext uri="{0D108BD9-81ED-4DB2-BD59-A6C34878D82A}">
                    <a16:rowId xmlns:a16="http://schemas.microsoft.com/office/drawing/2014/main" val="10000"/>
                  </a:ext>
                </a:extLst>
              </a:tr>
              <a:tr h="0">
                <a:tc>
                  <a:txBody>
                    <a:bodyPr/>
                    <a:lstStyle/>
                    <a:p>
                      <a:pPr marL="73025" marR="73025">
                        <a:spcBef>
                          <a:spcPts val="400"/>
                        </a:spcBef>
                        <a:spcAft>
                          <a:spcPts val="400"/>
                        </a:spcAft>
                      </a:pPr>
                      <a:r>
                        <a:rPr lang="en-US" sz="1400" dirty="0">
                          <a:effectLst/>
                          <a:latin typeface="Arial"/>
                          <a:ea typeface="Times New Roman"/>
                          <a:cs typeface="Arial"/>
                        </a:rPr>
                        <a:t>Error Occurred</a:t>
                      </a:r>
                    </a:p>
                  </a:txBody>
                  <a:tcPr anchor="ctr"/>
                </a:tc>
                <a:tc>
                  <a:txBody>
                    <a:bodyPr/>
                    <a:lstStyle/>
                    <a:p>
                      <a:pPr marL="73025" marR="73025">
                        <a:spcBef>
                          <a:spcPts val="400"/>
                        </a:spcBef>
                        <a:spcAft>
                          <a:spcPts val="400"/>
                        </a:spcAft>
                      </a:pPr>
                      <a:r>
                        <a:rPr lang="en-US" sz="1400" dirty="0">
                          <a:effectLst/>
                          <a:latin typeface="Arial"/>
                          <a:ea typeface="Times New Roman"/>
                          <a:cs typeface="Arial"/>
                        </a:rPr>
                        <a:t>An error occurred while the appeal was being processed.</a:t>
                      </a:r>
                    </a:p>
                  </a:txBody>
                  <a:tcPr anchor="ctr"/>
                </a:tc>
                <a:extLst>
                  <a:ext uri="{0D108BD9-81ED-4DB2-BD59-A6C34878D82A}">
                    <a16:rowId xmlns:a16="http://schemas.microsoft.com/office/drawing/2014/main" val="10001"/>
                  </a:ext>
                </a:extLst>
              </a:tr>
              <a:tr h="0">
                <a:tc>
                  <a:txBody>
                    <a:bodyPr/>
                    <a:lstStyle/>
                    <a:p>
                      <a:pPr marL="73025" marR="73025">
                        <a:spcBef>
                          <a:spcPts val="400"/>
                        </a:spcBef>
                        <a:spcAft>
                          <a:spcPts val="400"/>
                        </a:spcAft>
                      </a:pPr>
                      <a:r>
                        <a:rPr lang="en-US" sz="1400" dirty="0">
                          <a:effectLst/>
                          <a:latin typeface="Arial"/>
                          <a:ea typeface="Times New Roman"/>
                          <a:cs typeface="Arial"/>
                        </a:rPr>
                        <a:t>Item Information Sent</a:t>
                      </a:r>
                    </a:p>
                  </a:txBody>
                  <a:tcPr anchor="ctr"/>
                </a:tc>
                <a:tc>
                  <a:txBody>
                    <a:bodyPr/>
                    <a:lstStyle/>
                    <a:p>
                      <a:pPr marL="73025" marR="73025">
                        <a:spcBef>
                          <a:spcPts val="400"/>
                        </a:spcBef>
                        <a:spcAft>
                          <a:spcPts val="400"/>
                        </a:spcAft>
                      </a:pPr>
                      <a:r>
                        <a:rPr lang="en-US" sz="1400" dirty="0">
                          <a:effectLst/>
                          <a:latin typeface="Arial"/>
                          <a:ea typeface="Times New Roman"/>
                          <a:cs typeface="Arial"/>
                        </a:rPr>
                        <a:t>Information regarding a Report Problem with Item </a:t>
                      </a:r>
                      <a:r>
                        <a:rPr lang="en-US" sz="1400" dirty="0">
                          <a:effectLst/>
                          <a:latin typeface="+mn-lt"/>
                          <a:ea typeface="Times New Roman"/>
                          <a:cs typeface="Arial"/>
                        </a:rPr>
                        <a:t>testing incident </a:t>
                      </a:r>
                      <a:r>
                        <a:rPr lang="en-US" sz="1400" dirty="0">
                          <a:effectLst/>
                          <a:latin typeface="Arial"/>
                          <a:ea typeface="Times New Roman"/>
                          <a:cs typeface="Arial"/>
                        </a:rPr>
                        <a:t>was sent to the designated recipients.</a:t>
                      </a:r>
                    </a:p>
                  </a:txBody>
                  <a:tcPr anchor="ctr"/>
                </a:tc>
                <a:extLst>
                  <a:ext uri="{0D108BD9-81ED-4DB2-BD59-A6C34878D82A}">
                    <a16:rowId xmlns:a16="http://schemas.microsoft.com/office/drawing/2014/main" val="10002"/>
                  </a:ext>
                </a:extLst>
              </a:tr>
              <a:tr h="0">
                <a:tc>
                  <a:txBody>
                    <a:bodyPr/>
                    <a:lstStyle/>
                    <a:p>
                      <a:pPr marL="73025" marR="73025">
                        <a:spcBef>
                          <a:spcPts val="400"/>
                        </a:spcBef>
                        <a:spcAft>
                          <a:spcPts val="400"/>
                        </a:spcAft>
                      </a:pPr>
                      <a:r>
                        <a:rPr lang="en-US" sz="1400" dirty="0">
                          <a:effectLst/>
                          <a:latin typeface="Arial"/>
                          <a:ea typeface="Times New Roman"/>
                          <a:cs typeface="Arial"/>
                        </a:rPr>
                        <a:t>Pending Approval</a:t>
                      </a:r>
                    </a:p>
                  </a:txBody>
                  <a:tcPr anchor="ctr"/>
                </a:tc>
                <a:tc>
                  <a:txBody>
                    <a:bodyPr/>
                    <a:lstStyle/>
                    <a:p>
                      <a:pPr marL="73025" marR="73025">
                        <a:spcBef>
                          <a:spcPts val="400"/>
                        </a:spcBef>
                        <a:spcAft>
                          <a:spcPts val="400"/>
                        </a:spcAft>
                      </a:pPr>
                      <a:r>
                        <a:rPr lang="en-US" sz="1400" dirty="0">
                          <a:effectLst/>
                          <a:latin typeface="Arial"/>
                          <a:ea typeface="Times New Roman"/>
                          <a:cs typeface="Arial"/>
                        </a:rPr>
                        <a:t>Testing incident is pending approval.</a:t>
                      </a:r>
                    </a:p>
                  </a:txBody>
                  <a:tcPr anchor="ctr"/>
                </a:tc>
                <a:extLst>
                  <a:ext uri="{0D108BD9-81ED-4DB2-BD59-A6C34878D82A}">
                    <a16:rowId xmlns:a16="http://schemas.microsoft.com/office/drawing/2014/main" val="10003"/>
                  </a:ext>
                </a:extLst>
              </a:tr>
              <a:tr h="0">
                <a:tc>
                  <a:txBody>
                    <a:bodyPr/>
                    <a:lstStyle/>
                    <a:p>
                      <a:pPr marL="73025" marR="73025">
                        <a:spcBef>
                          <a:spcPts val="400"/>
                        </a:spcBef>
                        <a:spcAft>
                          <a:spcPts val="400"/>
                        </a:spcAft>
                      </a:pPr>
                      <a:r>
                        <a:rPr lang="en-US" sz="1400" dirty="0">
                          <a:effectLst/>
                          <a:latin typeface="Arial"/>
                          <a:ea typeface="Times New Roman"/>
                          <a:cs typeface="Arial"/>
                        </a:rPr>
                        <a:t>Processed</a:t>
                      </a:r>
                    </a:p>
                  </a:txBody>
                  <a:tcPr anchor="ctr"/>
                </a:tc>
                <a:tc>
                  <a:txBody>
                    <a:bodyPr/>
                    <a:lstStyle/>
                    <a:p>
                      <a:pPr marL="73025" marR="73025">
                        <a:spcBef>
                          <a:spcPts val="400"/>
                        </a:spcBef>
                        <a:spcAft>
                          <a:spcPts val="400"/>
                        </a:spcAft>
                      </a:pPr>
                      <a:r>
                        <a:rPr lang="en-US" sz="1400" dirty="0">
                          <a:effectLst/>
                          <a:latin typeface="+mn-lt"/>
                          <a:ea typeface="Times New Roman"/>
                          <a:cs typeface="Arial"/>
                        </a:rPr>
                        <a:t>Testing incident </a:t>
                      </a:r>
                      <a:r>
                        <a:rPr lang="en-US" sz="1400" dirty="0">
                          <a:effectLst/>
                          <a:latin typeface="Arial"/>
                          <a:ea typeface="Times New Roman"/>
                          <a:cs typeface="Arial"/>
                        </a:rPr>
                        <a:t>was successfully processed and the test opportunity has been updated. </a:t>
                      </a:r>
                    </a:p>
                  </a:txBody>
                  <a:tcPr anchor="ctr"/>
                </a:tc>
                <a:extLst>
                  <a:ext uri="{0D108BD9-81ED-4DB2-BD59-A6C34878D82A}">
                    <a16:rowId xmlns:a16="http://schemas.microsoft.com/office/drawing/2014/main" val="10004"/>
                  </a:ext>
                </a:extLst>
              </a:tr>
              <a:tr h="0">
                <a:tc>
                  <a:txBody>
                    <a:bodyPr/>
                    <a:lstStyle/>
                    <a:p>
                      <a:pPr marL="73025" marR="73025">
                        <a:spcBef>
                          <a:spcPts val="400"/>
                        </a:spcBef>
                        <a:spcAft>
                          <a:spcPts val="400"/>
                        </a:spcAft>
                      </a:pPr>
                      <a:r>
                        <a:rPr lang="en-US" sz="1400" dirty="0">
                          <a:effectLst/>
                          <a:latin typeface="Arial"/>
                          <a:ea typeface="Times New Roman"/>
                          <a:cs typeface="Arial"/>
                        </a:rPr>
                        <a:t>Rejected</a:t>
                      </a:r>
                    </a:p>
                  </a:txBody>
                  <a:tcPr anchor="ctr"/>
                </a:tc>
                <a:tc>
                  <a:txBody>
                    <a:bodyPr/>
                    <a:lstStyle/>
                    <a:p>
                      <a:pPr marL="73025" marR="73025">
                        <a:spcBef>
                          <a:spcPts val="400"/>
                        </a:spcBef>
                        <a:spcAft>
                          <a:spcPts val="400"/>
                        </a:spcAft>
                      </a:pPr>
                      <a:r>
                        <a:rPr lang="en-US" sz="1400" dirty="0">
                          <a:effectLst/>
                          <a:latin typeface="Arial"/>
                          <a:ea typeface="Times New Roman"/>
                          <a:cs typeface="Arial"/>
                        </a:rPr>
                        <a:t>Another user rejected the </a:t>
                      </a:r>
                      <a:r>
                        <a:rPr lang="en-US" sz="1400" dirty="0">
                          <a:effectLst/>
                          <a:latin typeface="+mn-lt"/>
                          <a:ea typeface="Times New Roman"/>
                          <a:cs typeface="Arial"/>
                        </a:rPr>
                        <a:t>testing incident.</a:t>
                      </a:r>
                      <a:endParaRPr lang="en-US" sz="1400" dirty="0">
                        <a:effectLst/>
                        <a:latin typeface="Arial"/>
                        <a:ea typeface="Times New Roman"/>
                        <a:cs typeface="Arial"/>
                      </a:endParaRPr>
                    </a:p>
                  </a:txBody>
                  <a:tcPr anchor="ctr"/>
                </a:tc>
                <a:extLst>
                  <a:ext uri="{0D108BD9-81ED-4DB2-BD59-A6C34878D82A}">
                    <a16:rowId xmlns:a16="http://schemas.microsoft.com/office/drawing/2014/main" val="10005"/>
                  </a:ext>
                </a:extLst>
              </a:tr>
              <a:tr h="0">
                <a:tc>
                  <a:txBody>
                    <a:bodyPr/>
                    <a:lstStyle/>
                    <a:p>
                      <a:pPr marL="73025" marR="73025">
                        <a:spcBef>
                          <a:spcPts val="400"/>
                        </a:spcBef>
                        <a:spcAft>
                          <a:spcPts val="400"/>
                        </a:spcAft>
                      </a:pPr>
                      <a:r>
                        <a:rPr lang="en-US" sz="1400" dirty="0">
                          <a:effectLst/>
                          <a:latin typeface="Arial"/>
                          <a:ea typeface="Times New Roman"/>
                          <a:cs typeface="Arial"/>
                        </a:rPr>
                        <a:t>Rejected by System</a:t>
                      </a:r>
                    </a:p>
                  </a:txBody>
                  <a:tcPr anchor="ctr"/>
                </a:tc>
                <a:tc>
                  <a:txBody>
                    <a:bodyPr/>
                    <a:lstStyle/>
                    <a:p>
                      <a:pPr marL="73025" marR="73025">
                        <a:spcBef>
                          <a:spcPts val="400"/>
                        </a:spcBef>
                        <a:spcAft>
                          <a:spcPts val="400"/>
                        </a:spcAft>
                      </a:pPr>
                      <a:r>
                        <a:rPr lang="en-US" sz="1400" dirty="0">
                          <a:effectLst/>
                          <a:latin typeface="Arial"/>
                          <a:ea typeface="Times New Roman"/>
                          <a:cs typeface="Arial"/>
                        </a:rPr>
                        <a:t>Test Delivery System was unable to process the </a:t>
                      </a:r>
                      <a:r>
                        <a:rPr lang="en-US" sz="1400" dirty="0">
                          <a:effectLst/>
                          <a:latin typeface="+mn-lt"/>
                          <a:ea typeface="Times New Roman"/>
                          <a:cs typeface="Arial"/>
                        </a:rPr>
                        <a:t>testing incident.</a:t>
                      </a:r>
                      <a:endParaRPr lang="en-US" sz="1400" dirty="0">
                        <a:effectLst/>
                        <a:latin typeface="Arial"/>
                        <a:ea typeface="Times New Roman"/>
                        <a:cs typeface="Arial"/>
                      </a:endParaRPr>
                    </a:p>
                  </a:txBody>
                  <a:tcPr anchor="ctr"/>
                </a:tc>
                <a:extLst>
                  <a:ext uri="{0D108BD9-81ED-4DB2-BD59-A6C34878D82A}">
                    <a16:rowId xmlns:a16="http://schemas.microsoft.com/office/drawing/2014/main" val="10006"/>
                  </a:ext>
                </a:extLst>
              </a:tr>
              <a:tr h="0">
                <a:tc>
                  <a:txBody>
                    <a:bodyPr/>
                    <a:lstStyle/>
                    <a:p>
                      <a:pPr marL="73025" marR="73025">
                        <a:spcBef>
                          <a:spcPts val="400"/>
                        </a:spcBef>
                        <a:spcAft>
                          <a:spcPts val="400"/>
                        </a:spcAft>
                      </a:pPr>
                      <a:r>
                        <a:rPr lang="en-US" sz="1400" dirty="0">
                          <a:effectLst/>
                          <a:latin typeface="Arial"/>
                          <a:ea typeface="Times New Roman"/>
                          <a:cs typeface="Arial"/>
                        </a:rPr>
                        <a:t>Requires Resubmission</a:t>
                      </a:r>
                    </a:p>
                  </a:txBody>
                  <a:tcPr anchor="ctr"/>
                </a:tc>
                <a:tc>
                  <a:txBody>
                    <a:bodyPr/>
                    <a:lstStyle/>
                    <a:p>
                      <a:pPr marL="73025" marR="73025">
                        <a:spcBef>
                          <a:spcPts val="400"/>
                        </a:spcBef>
                        <a:spcAft>
                          <a:spcPts val="400"/>
                        </a:spcAft>
                      </a:pPr>
                      <a:r>
                        <a:rPr lang="en-US" sz="1400" dirty="0">
                          <a:effectLst/>
                          <a:latin typeface="+mn-lt"/>
                          <a:ea typeface="Times New Roman"/>
                          <a:cs typeface="Arial"/>
                        </a:rPr>
                        <a:t>Testing incident must </a:t>
                      </a:r>
                      <a:r>
                        <a:rPr lang="en-US" sz="1400" dirty="0">
                          <a:effectLst/>
                          <a:latin typeface="Arial"/>
                          <a:ea typeface="Times New Roman"/>
                          <a:cs typeface="Arial"/>
                        </a:rPr>
                        <a:t>be resubmitted.</a:t>
                      </a:r>
                    </a:p>
                  </a:txBody>
                  <a:tcPr anchor="ctr"/>
                </a:tc>
                <a:extLst>
                  <a:ext uri="{0D108BD9-81ED-4DB2-BD59-A6C34878D82A}">
                    <a16:rowId xmlns:a16="http://schemas.microsoft.com/office/drawing/2014/main" val="10007"/>
                  </a:ext>
                </a:extLst>
              </a:tr>
              <a:tr h="394789">
                <a:tc>
                  <a:txBody>
                    <a:bodyPr/>
                    <a:lstStyle/>
                    <a:p>
                      <a:pPr marL="73025" marR="73025">
                        <a:spcBef>
                          <a:spcPts val="400"/>
                        </a:spcBef>
                        <a:spcAft>
                          <a:spcPts val="400"/>
                        </a:spcAft>
                      </a:pPr>
                      <a:r>
                        <a:rPr lang="en-US" sz="1400" dirty="0">
                          <a:effectLst/>
                          <a:latin typeface="Arial"/>
                          <a:ea typeface="Times New Roman"/>
                          <a:cs typeface="Arial"/>
                        </a:rPr>
                        <a:t>Retracted</a:t>
                      </a:r>
                    </a:p>
                  </a:txBody>
                  <a:tcPr anchor="ctr"/>
                </a:tc>
                <a:tc>
                  <a:txBody>
                    <a:bodyPr/>
                    <a:lstStyle/>
                    <a:p>
                      <a:pPr marL="73025" marR="73025">
                        <a:spcBef>
                          <a:spcPts val="400"/>
                        </a:spcBef>
                        <a:spcAft>
                          <a:spcPts val="400"/>
                        </a:spcAft>
                      </a:pPr>
                      <a:r>
                        <a:rPr lang="en-US" sz="1400" dirty="0">
                          <a:effectLst/>
                          <a:latin typeface="Arial"/>
                          <a:ea typeface="Times New Roman"/>
                          <a:cs typeface="Arial"/>
                        </a:rPr>
                        <a:t>Originator retracted the </a:t>
                      </a:r>
                      <a:r>
                        <a:rPr lang="en-US" sz="1400" dirty="0">
                          <a:effectLst/>
                          <a:latin typeface="+mn-lt"/>
                          <a:ea typeface="Times New Roman"/>
                          <a:cs typeface="Arial"/>
                        </a:rPr>
                        <a:t>testing incident.</a:t>
                      </a:r>
                      <a:endParaRPr lang="en-US" sz="1400" dirty="0">
                        <a:effectLst/>
                        <a:latin typeface="Arial"/>
                        <a:ea typeface="Times New Roman"/>
                        <a:cs typeface="Arial"/>
                      </a:endParaRPr>
                    </a:p>
                  </a:txBody>
                  <a:tcPr anchor="ctr"/>
                </a:tc>
                <a:extLst>
                  <a:ext uri="{0D108BD9-81ED-4DB2-BD59-A6C34878D82A}">
                    <a16:rowId xmlns:a16="http://schemas.microsoft.com/office/drawing/2014/main" val="10008"/>
                  </a:ext>
                </a:extLst>
              </a:tr>
              <a:tr h="394789">
                <a:tc>
                  <a:txBody>
                    <a:bodyPr/>
                    <a:lstStyle/>
                    <a:p>
                      <a:pPr marL="73025" marR="73025">
                        <a:spcBef>
                          <a:spcPts val="400"/>
                        </a:spcBef>
                        <a:spcAft>
                          <a:spcPts val="400"/>
                        </a:spcAft>
                      </a:pPr>
                      <a:r>
                        <a:rPr lang="en-US" sz="1400" dirty="0">
                          <a:effectLst/>
                          <a:latin typeface="+mn-lt"/>
                          <a:ea typeface="Times New Roman"/>
                          <a:cs typeface="Arial"/>
                        </a:rPr>
                        <a:t>Submitted for Processing</a:t>
                      </a:r>
                    </a:p>
                  </a:txBody>
                  <a:tcPr anchor="ctr"/>
                </a:tc>
                <a:tc>
                  <a:txBody>
                    <a:bodyPr/>
                    <a:lstStyle/>
                    <a:p>
                      <a:pPr marL="73025" marR="73025">
                        <a:spcBef>
                          <a:spcPts val="400"/>
                        </a:spcBef>
                        <a:spcAft>
                          <a:spcPts val="400"/>
                        </a:spcAft>
                      </a:pPr>
                      <a:r>
                        <a:rPr lang="en-US" sz="1400" dirty="0">
                          <a:effectLst/>
                          <a:latin typeface="+mn-lt"/>
                          <a:ea typeface="Times New Roman"/>
                          <a:cs typeface="Arial"/>
                        </a:rPr>
                        <a:t>Testing incident submitted to Test Delivery System for processing.</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14759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View Testing Incident</a:t>
            </a:r>
          </a:p>
        </p:txBody>
      </p:sp>
      <p:sp>
        <p:nvSpPr>
          <p:cNvPr id="4" name="Slide Number Placeholder 3"/>
          <p:cNvSpPr>
            <a:spLocks noGrp="1"/>
          </p:cNvSpPr>
          <p:nvPr>
            <p:ph type="sldNum" sz="quarter" idx="10"/>
          </p:nvPr>
        </p:nvSpPr>
        <p:spPr>
          <a:xfrm>
            <a:off x="11105002" y="6507315"/>
            <a:ext cx="777965" cy="285087"/>
          </a:xfrm>
        </p:spPr>
        <p:txBody>
          <a:bodyPr/>
          <a:lstStyle/>
          <a:p>
            <a:pPr algn="r"/>
            <a:fld id="{F3477EC8-074D-41C4-94AE-E9EA7CEEA348}" type="slidenum">
              <a:rPr lang="en-US" smtClean="0"/>
              <a:pPr algn="r"/>
              <a:t>47</a:t>
            </a:fld>
            <a:endParaRPr lang="en-US" dirty="0"/>
          </a:p>
        </p:txBody>
      </p:sp>
      <p:grpSp>
        <p:nvGrpSpPr>
          <p:cNvPr id="8" name="Group 7">
            <a:extLst>
              <a:ext uri="{FF2B5EF4-FFF2-40B4-BE49-F238E27FC236}">
                <a16:creationId xmlns:a16="http://schemas.microsoft.com/office/drawing/2014/main" id="{E1E31202-8E9A-42EE-A1A3-C00BD6C412F6}"/>
              </a:ext>
            </a:extLst>
          </p:cNvPr>
          <p:cNvGrpSpPr/>
          <p:nvPr/>
        </p:nvGrpSpPr>
        <p:grpSpPr>
          <a:xfrm>
            <a:off x="678774" y="1413133"/>
            <a:ext cx="2852217" cy="4081350"/>
            <a:chOff x="678774" y="1413133"/>
            <a:chExt cx="2852217" cy="4081350"/>
          </a:xfrm>
        </p:grpSpPr>
        <p:pic>
          <p:nvPicPr>
            <p:cNvPr id="5" name="Picture 4">
              <a:extLst>
                <a:ext uri="{FF2B5EF4-FFF2-40B4-BE49-F238E27FC236}">
                  <a16:creationId xmlns:a16="http://schemas.microsoft.com/office/drawing/2014/main" id="{83F50E88-670E-47BD-AA18-86C4CBD57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74" y="1413133"/>
              <a:ext cx="2852217" cy="4081350"/>
            </a:xfrm>
            <a:prstGeom prst="rect">
              <a:avLst/>
            </a:prstGeom>
            <a:effectLst>
              <a:outerShdw blurRad="292100" dist="139700" dir="2700000" algn="t" rotWithShape="0">
                <a:prstClr val="black">
                  <a:alpha val="65000"/>
                </a:prstClr>
              </a:outerShdw>
            </a:effectLst>
          </p:spPr>
        </p:pic>
        <p:sp>
          <p:nvSpPr>
            <p:cNvPr id="7" name="Rectangle 6">
              <a:extLst>
                <a:ext uri="{FF2B5EF4-FFF2-40B4-BE49-F238E27FC236}">
                  <a16:creationId xmlns:a16="http://schemas.microsoft.com/office/drawing/2014/main" id="{E978980A-1998-42ED-8FDA-250116514CB0}"/>
                </a:ext>
              </a:extLst>
            </p:cNvPr>
            <p:cNvSpPr/>
            <p:nvPr/>
          </p:nvSpPr>
          <p:spPr>
            <a:xfrm>
              <a:off x="1111348" y="3545058"/>
              <a:ext cx="1491175" cy="30949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E47BE53E-67C0-44DD-A261-ACAA53A94A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4037" y="1691190"/>
            <a:ext cx="7222492" cy="3499788"/>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3598721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45028FF-CD6F-4970-8F28-D7594156E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238" y="1874329"/>
            <a:ext cx="8187197" cy="3291840"/>
          </a:xfrm>
          <a:prstGeom prst="rect">
            <a:avLst/>
          </a:prstGeom>
          <a:effectLst>
            <a:outerShdw blurRad="292100" dist="139700" dir="2700000" algn="ctr" rotWithShape="0">
              <a:srgbClr val="000000">
                <a:alpha val="65000"/>
              </a:srgbClr>
            </a:outerShdw>
          </a:effectLst>
        </p:spPr>
      </p:pic>
      <p:sp>
        <p:nvSpPr>
          <p:cNvPr id="9" name="Down Arrow 8"/>
          <p:cNvSpPr/>
          <p:nvPr/>
        </p:nvSpPr>
        <p:spPr>
          <a:xfrm rot="5400000">
            <a:off x="4913409" y="4249785"/>
            <a:ext cx="504265" cy="7477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5400000">
            <a:off x="5661172" y="2532872"/>
            <a:ext cx="504265" cy="7477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24784" y="-111289"/>
            <a:ext cx="9298441" cy="691366"/>
          </a:xfrm>
        </p:spPr>
        <p:txBody>
          <a:bodyPr>
            <a:normAutofit/>
          </a:bodyPr>
          <a:lstStyle/>
          <a:p>
            <a:r>
              <a:rPr lang="en-US" dirty="0"/>
              <a:t>View Testing Incidents Results</a:t>
            </a:r>
          </a:p>
        </p:txBody>
      </p:sp>
      <p:sp>
        <p:nvSpPr>
          <p:cNvPr id="4" name="Slide Number Placeholder 3"/>
          <p:cNvSpPr>
            <a:spLocks noGrp="1"/>
          </p:cNvSpPr>
          <p:nvPr>
            <p:ph type="sldNum" sz="quarter" idx="10"/>
          </p:nvPr>
        </p:nvSpPr>
        <p:spPr>
          <a:xfrm>
            <a:off x="11259239" y="6489645"/>
            <a:ext cx="623728" cy="252678"/>
          </a:xfrm>
        </p:spPr>
        <p:txBody>
          <a:bodyPr/>
          <a:lstStyle/>
          <a:p>
            <a:pPr algn="r"/>
            <a:fld id="{F3477EC8-074D-41C4-94AE-E9EA7CEEA348}" type="slidenum">
              <a:rPr lang="en-US" smtClean="0"/>
              <a:pPr algn="r"/>
              <a:t>48</a:t>
            </a:fld>
            <a:endParaRPr lang="en-US" dirty="0"/>
          </a:p>
        </p:txBody>
      </p:sp>
      <p:grpSp>
        <p:nvGrpSpPr>
          <p:cNvPr id="10" name="Group 9">
            <a:extLst>
              <a:ext uri="{FF2B5EF4-FFF2-40B4-BE49-F238E27FC236}">
                <a16:creationId xmlns:a16="http://schemas.microsoft.com/office/drawing/2014/main" id="{642FA1E2-EF74-48D7-ABEB-06180FBBFFF6}"/>
              </a:ext>
            </a:extLst>
          </p:cNvPr>
          <p:cNvGrpSpPr/>
          <p:nvPr/>
        </p:nvGrpSpPr>
        <p:grpSpPr>
          <a:xfrm>
            <a:off x="495894" y="1388324"/>
            <a:ext cx="2852217" cy="4081350"/>
            <a:chOff x="678774" y="1413133"/>
            <a:chExt cx="2852217" cy="4081350"/>
          </a:xfrm>
        </p:grpSpPr>
        <p:pic>
          <p:nvPicPr>
            <p:cNvPr id="11" name="Picture 10">
              <a:extLst>
                <a:ext uri="{FF2B5EF4-FFF2-40B4-BE49-F238E27FC236}">
                  <a16:creationId xmlns:a16="http://schemas.microsoft.com/office/drawing/2014/main" id="{53944E66-F455-45E5-B812-7C5AE7FD18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774" y="1413133"/>
              <a:ext cx="2852217" cy="4081350"/>
            </a:xfrm>
            <a:prstGeom prst="rect">
              <a:avLst/>
            </a:prstGeom>
            <a:effectLst>
              <a:outerShdw blurRad="292100" dist="139700" dir="2700000" algn="t" rotWithShape="0">
                <a:prstClr val="black">
                  <a:alpha val="65000"/>
                </a:prstClr>
              </a:outerShdw>
            </a:effectLst>
          </p:spPr>
        </p:pic>
        <p:sp>
          <p:nvSpPr>
            <p:cNvPr id="12" name="Rectangle 11">
              <a:extLst>
                <a:ext uri="{FF2B5EF4-FFF2-40B4-BE49-F238E27FC236}">
                  <a16:creationId xmlns:a16="http://schemas.microsoft.com/office/drawing/2014/main" id="{C87A77B8-A166-4DE0-8313-8E47F82A3FBA}"/>
                </a:ext>
              </a:extLst>
            </p:cNvPr>
            <p:cNvSpPr/>
            <p:nvPr/>
          </p:nvSpPr>
          <p:spPr>
            <a:xfrm>
              <a:off x="1111348" y="3545058"/>
              <a:ext cx="1491175" cy="30949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58182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a:t>Upload Testing Incidents</a:t>
            </a:r>
          </a:p>
        </p:txBody>
      </p:sp>
      <p:sp>
        <p:nvSpPr>
          <p:cNvPr id="10" name="Slide Number Placeholder 3">
            <a:extLst>
              <a:ext uri="{FF2B5EF4-FFF2-40B4-BE49-F238E27FC236}">
                <a16:creationId xmlns:a16="http://schemas.microsoft.com/office/drawing/2014/main" id="{AEF76A93-183D-4E28-B08C-3F66902D4E30}"/>
              </a:ext>
            </a:extLst>
          </p:cNvPr>
          <p:cNvSpPr>
            <a:spLocks noGrp="1"/>
          </p:cNvSpPr>
          <p:nvPr>
            <p:ph type="sldNum" sz="quarter" idx="10"/>
          </p:nvPr>
        </p:nvSpPr>
        <p:spPr>
          <a:xfrm>
            <a:off x="11303306" y="6507316"/>
            <a:ext cx="579661" cy="20195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grpSp>
        <p:nvGrpSpPr>
          <p:cNvPr id="13" name="Group 12">
            <a:extLst>
              <a:ext uri="{FF2B5EF4-FFF2-40B4-BE49-F238E27FC236}">
                <a16:creationId xmlns:a16="http://schemas.microsoft.com/office/drawing/2014/main" id="{2C2763E5-7970-4428-9E4D-08A502E2C7A7}"/>
              </a:ext>
            </a:extLst>
          </p:cNvPr>
          <p:cNvGrpSpPr/>
          <p:nvPr/>
        </p:nvGrpSpPr>
        <p:grpSpPr>
          <a:xfrm>
            <a:off x="678774" y="1413133"/>
            <a:ext cx="2852217" cy="4081350"/>
            <a:chOff x="678774" y="1413133"/>
            <a:chExt cx="2852217" cy="4081350"/>
          </a:xfrm>
        </p:grpSpPr>
        <p:pic>
          <p:nvPicPr>
            <p:cNvPr id="17" name="Picture 16">
              <a:extLst>
                <a:ext uri="{FF2B5EF4-FFF2-40B4-BE49-F238E27FC236}">
                  <a16:creationId xmlns:a16="http://schemas.microsoft.com/office/drawing/2014/main" id="{3138E8F9-C610-4A6C-9A59-C4CEC98D8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74" y="1413133"/>
              <a:ext cx="2852217" cy="4081350"/>
            </a:xfrm>
            <a:prstGeom prst="rect">
              <a:avLst/>
            </a:prstGeom>
            <a:effectLst>
              <a:outerShdw blurRad="292100" dist="139700" dir="2700000" algn="t" rotWithShape="0">
                <a:prstClr val="black">
                  <a:alpha val="65000"/>
                </a:prstClr>
              </a:outerShdw>
            </a:effectLst>
          </p:spPr>
        </p:pic>
        <p:sp>
          <p:nvSpPr>
            <p:cNvPr id="18" name="Rectangle 17">
              <a:extLst>
                <a:ext uri="{FF2B5EF4-FFF2-40B4-BE49-F238E27FC236}">
                  <a16:creationId xmlns:a16="http://schemas.microsoft.com/office/drawing/2014/main" id="{E0E60173-4C5C-45C5-B39A-1473DEE3A4AD}"/>
                </a:ext>
              </a:extLst>
            </p:cNvPr>
            <p:cNvSpPr/>
            <p:nvPr/>
          </p:nvSpPr>
          <p:spPr>
            <a:xfrm>
              <a:off x="1111348" y="3840480"/>
              <a:ext cx="1491175" cy="30949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099A27A5-1162-4A19-893B-C1E7EB7AF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3565" y="2491315"/>
            <a:ext cx="7463207" cy="1875370"/>
          </a:xfrm>
          <a:prstGeom prst="rect">
            <a:avLst/>
          </a:prstGeom>
          <a:ln>
            <a:noFill/>
          </a:ln>
          <a:effectLst>
            <a:outerShdw blurRad="292100" dist="139700" dir="2700000" algn="tl" rotWithShape="0">
              <a:srgbClr val="333333">
                <a:alpha val="65000"/>
              </a:srgbClr>
            </a:outerShdw>
          </a:effectLst>
        </p:spPr>
      </p:pic>
      <p:grpSp>
        <p:nvGrpSpPr>
          <p:cNvPr id="20" name="Group 19">
            <a:extLst>
              <a:ext uri="{FF2B5EF4-FFF2-40B4-BE49-F238E27FC236}">
                <a16:creationId xmlns:a16="http://schemas.microsoft.com/office/drawing/2014/main" id="{1BD0FDEF-8CA1-48E8-811D-D404319525B3}"/>
              </a:ext>
            </a:extLst>
          </p:cNvPr>
          <p:cNvGrpSpPr>
            <a:grpSpLocks noChangeAspect="1"/>
          </p:cNvGrpSpPr>
          <p:nvPr/>
        </p:nvGrpSpPr>
        <p:grpSpPr>
          <a:xfrm>
            <a:off x="5822003" y="2877399"/>
            <a:ext cx="1539367" cy="1542819"/>
            <a:chOff x="5406533" y="3259880"/>
            <a:chExt cx="1380434" cy="1383529"/>
          </a:xfrm>
        </p:grpSpPr>
        <p:sp>
          <p:nvSpPr>
            <p:cNvPr id="21" name="Down Arrow 6">
              <a:extLst>
                <a:ext uri="{FF2B5EF4-FFF2-40B4-BE49-F238E27FC236}">
                  <a16:creationId xmlns:a16="http://schemas.microsoft.com/office/drawing/2014/main" id="{34C16785-E3BD-499A-A34B-F09B67951663}"/>
                </a:ext>
              </a:extLst>
            </p:cNvPr>
            <p:cNvSpPr/>
            <p:nvPr/>
          </p:nvSpPr>
          <p:spPr>
            <a:xfrm rot="5400000">
              <a:off x="5520866" y="3145547"/>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7">
              <a:extLst>
                <a:ext uri="{FF2B5EF4-FFF2-40B4-BE49-F238E27FC236}">
                  <a16:creationId xmlns:a16="http://schemas.microsoft.com/office/drawing/2014/main" id="{229CB46F-A9B9-46A3-8937-4B27398873BE}"/>
                </a:ext>
              </a:extLst>
            </p:cNvPr>
            <p:cNvSpPr/>
            <p:nvPr/>
          </p:nvSpPr>
          <p:spPr>
            <a:xfrm rot="16200000">
              <a:off x="6291520" y="4147963"/>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0071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275845" y="-186170"/>
            <a:ext cx="10966449" cy="796884"/>
          </a:xfrm>
        </p:spPr>
        <p:txBody>
          <a:bodyPr/>
          <a:lstStyle/>
          <a:p>
            <a:r>
              <a:rPr lang="en-US" dirty="0"/>
              <a:t>Logging in to TIDE, continued</a:t>
            </a:r>
          </a:p>
        </p:txBody>
      </p:sp>
      <p:sp>
        <p:nvSpPr>
          <p:cNvPr id="4" name="Slide Number Placeholder 3">
            <a:extLst>
              <a:ext uri="{FF2B5EF4-FFF2-40B4-BE49-F238E27FC236}">
                <a16:creationId xmlns:a16="http://schemas.microsoft.com/office/drawing/2014/main" id="{F14FC6BD-7D0F-43D5-BBD2-716987EE01F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1" name="Content Placeholder 14">
            <a:extLst>
              <a:ext uri="{FF2B5EF4-FFF2-40B4-BE49-F238E27FC236}">
                <a16:creationId xmlns:a16="http://schemas.microsoft.com/office/drawing/2014/main" id="{E87B4974-855F-4B21-8EC3-A647C7517BC6}"/>
              </a:ext>
            </a:extLst>
          </p:cNvPr>
          <p:cNvSpPr>
            <a:spLocks noGrp="1"/>
          </p:cNvSpPr>
          <p:nvPr>
            <p:ph idx="1"/>
          </p:nvPr>
        </p:nvSpPr>
        <p:spPr>
          <a:xfrm>
            <a:off x="5930857" y="1368358"/>
            <a:ext cx="5952110" cy="3920333"/>
          </a:xfrm>
        </p:spPr>
        <p:txBody>
          <a:bodyPr>
            <a:normAutofit fontScale="92500" lnSpcReduction="10000"/>
          </a:bodyPr>
          <a:lstStyle/>
          <a:p>
            <a:r>
              <a:rPr lang="en-US" dirty="0"/>
              <a:t>The system has an authentication process that will be triggered when you log in from a different device or browser or after clearing your browser’s cache. </a:t>
            </a:r>
          </a:p>
          <a:p>
            <a:r>
              <a:rPr lang="en-US" dirty="0"/>
              <a:t>If you see this screen, an email containing the code will have been sent automatically to your email address.</a:t>
            </a:r>
          </a:p>
          <a:p>
            <a:r>
              <a:rPr lang="en-US" dirty="0"/>
              <a:t>Enter the code and click </a:t>
            </a:r>
            <a:r>
              <a:rPr lang="en-US" b="1" dirty="0"/>
              <a:t>Submit</a:t>
            </a:r>
            <a:r>
              <a:rPr lang="en-US" dirty="0"/>
              <a:t>.</a:t>
            </a:r>
          </a:p>
          <a:p>
            <a:r>
              <a:rPr lang="en-US" dirty="0"/>
              <a:t>If you need the code to be resent, click </a:t>
            </a:r>
            <a:r>
              <a:rPr lang="en-US" b="1" dirty="0"/>
              <a:t>Resend Code</a:t>
            </a:r>
            <a:r>
              <a:rPr lang="en-US" sz="2600" dirty="0"/>
              <a:t>.</a:t>
            </a:r>
          </a:p>
        </p:txBody>
      </p:sp>
      <p:pic>
        <p:nvPicPr>
          <p:cNvPr id="5" name="Picture 4">
            <a:extLst>
              <a:ext uri="{FF2B5EF4-FFF2-40B4-BE49-F238E27FC236}">
                <a16:creationId xmlns:a16="http://schemas.microsoft.com/office/drawing/2014/main" id="{386BE3A1-C925-401D-9665-F86A97A2C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854" y="1626967"/>
            <a:ext cx="3627434" cy="3403113"/>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8102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Monitoring Test Progress</a:t>
            </a:r>
          </a:p>
        </p:txBody>
      </p:sp>
      <p:sp>
        <p:nvSpPr>
          <p:cNvPr id="4" name="Slide Number Placeholder 3"/>
          <p:cNvSpPr>
            <a:spLocks noGrp="1"/>
          </p:cNvSpPr>
          <p:nvPr>
            <p:ph type="sldNum" sz="quarter" idx="10"/>
          </p:nvPr>
        </p:nvSpPr>
        <p:spPr>
          <a:xfrm>
            <a:off x="11259239" y="6507315"/>
            <a:ext cx="623728" cy="285087"/>
          </a:xfrm>
        </p:spPr>
        <p:txBody>
          <a:bodyPr/>
          <a:lstStyle/>
          <a:p>
            <a:pPr algn="r"/>
            <a:fld id="{F3477EC8-074D-41C4-94AE-E9EA7CEEA348}" type="slidenum">
              <a:rPr lang="en-US" smtClean="0"/>
              <a:pPr algn="r"/>
              <a:t>50</a:t>
            </a:fld>
            <a:endParaRPr lang="en-US" dirty="0"/>
          </a:p>
        </p:txBody>
      </p:sp>
      <p:sp>
        <p:nvSpPr>
          <p:cNvPr id="10" name="AutoShape 6" descr="filesystem:chrome-extension://bpconcjcammlapcogcnnelfmaeghhagj/temporary/1466702881632screensave.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filesystem:chrome-extension://bpconcjcammlapcogcnnelfmaeghhagj/temporary/1466702881632screensave.pn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filesystem:chrome-extension://bpconcjcammlapcogcnnelfmaeghhagj/temporary/1466702881632screensave.png"/>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2" descr="filesystem:chrome-extension://bpconcjcammlapcogcnnelfmaeghhagj/temporary/1466702881632screensave.png"/>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4" descr="filesystem:chrome-extension://bpconcjcammlapcogcnnelfmaeghhagj/temporary/1466702881632screensave.png"/>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2EEC76C7-A177-493A-BCA1-B70886FE4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533" y="1291830"/>
            <a:ext cx="3722934" cy="4474595"/>
          </a:xfrm>
          <a:prstGeom prst="rect">
            <a:avLst/>
          </a:prstGeom>
          <a:effectLst>
            <a:outerShdw blurRad="292100" dist="139700" dir="2700000" algn="ctr" rotWithShape="0">
              <a:srgbClr val="000000">
                <a:alpha val="65000"/>
              </a:srgbClr>
            </a:outerShdw>
          </a:effectLst>
        </p:spPr>
      </p:pic>
      <p:sp>
        <p:nvSpPr>
          <p:cNvPr id="6" name="Rectangle 5">
            <a:extLst>
              <a:ext uri="{FF2B5EF4-FFF2-40B4-BE49-F238E27FC236}">
                <a16:creationId xmlns:a16="http://schemas.microsoft.com/office/drawing/2014/main" id="{43D7D722-40DC-4549-B2CC-E4179CD82E8E}"/>
              </a:ext>
            </a:extLst>
          </p:cNvPr>
          <p:cNvSpPr/>
          <p:nvPr/>
        </p:nvSpPr>
        <p:spPr>
          <a:xfrm>
            <a:off x="4234533" y="3429000"/>
            <a:ext cx="3722934" cy="213717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823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5DE2A6-BD79-410B-A25D-9BB7E10972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7578" y="1655240"/>
            <a:ext cx="7338828" cy="3245005"/>
          </a:xfrm>
          <a:prstGeom prst="rect">
            <a:avLst/>
          </a:prstGeom>
          <a:ln>
            <a:noFill/>
          </a:ln>
          <a:effectLst>
            <a:outerShdw blurRad="292100" dist="139700" dir="2700000" algn="tl" rotWithShape="0">
              <a:srgbClr val="333333">
                <a:alpha val="65000"/>
              </a:srgbClr>
            </a:outerShdw>
          </a:effectLst>
        </p:spPr>
      </p:pic>
      <p:sp>
        <p:nvSpPr>
          <p:cNvPr id="3" name="Title 6"/>
          <p:cNvSpPr>
            <a:spLocks noGrp="1"/>
          </p:cNvSpPr>
          <p:nvPr>
            <p:ph type="title"/>
          </p:nvPr>
        </p:nvSpPr>
        <p:spPr/>
        <p:txBody>
          <a:bodyPr/>
          <a:lstStyle/>
          <a:p>
            <a:r>
              <a:rPr lang="en-US" dirty="0"/>
              <a:t>Plan and Manage Testing</a:t>
            </a:r>
          </a:p>
        </p:txBody>
      </p:sp>
      <p:sp>
        <p:nvSpPr>
          <p:cNvPr id="4" name="Rectangle 3">
            <a:extLst>
              <a:ext uri="{FF2B5EF4-FFF2-40B4-BE49-F238E27FC236}">
                <a16:creationId xmlns:a16="http://schemas.microsoft.com/office/drawing/2014/main" id="{FF519F10-C9D6-4DE4-8043-7D661E43D6B9}"/>
              </a:ext>
            </a:extLst>
          </p:cNvPr>
          <p:cNvSpPr/>
          <p:nvPr/>
        </p:nvSpPr>
        <p:spPr>
          <a:xfrm>
            <a:off x="4543378" y="1913205"/>
            <a:ext cx="886751" cy="1920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559385-8B16-46BD-A14E-75DFDF6FB8BB}"/>
              </a:ext>
            </a:extLst>
          </p:cNvPr>
          <p:cNvSpPr/>
          <p:nvPr/>
        </p:nvSpPr>
        <p:spPr>
          <a:xfrm>
            <a:off x="4543378" y="2363211"/>
            <a:ext cx="886751" cy="2256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178916C-113A-4D39-A706-769AD3B14590}"/>
              </a:ext>
            </a:extLst>
          </p:cNvPr>
          <p:cNvSpPr/>
          <p:nvPr/>
        </p:nvSpPr>
        <p:spPr>
          <a:xfrm>
            <a:off x="7498080" y="4601307"/>
            <a:ext cx="1336431" cy="298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3">
            <a:extLst>
              <a:ext uri="{FF2B5EF4-FFF2-40B4-BE49-F238E27FC236}">
                <a16:creationId xmlns:a16="http://schemas.microsoft.com/office/drawing/2014/main" id="{B168E2D5-384F-4FC5-B096-0227DB8EF20C}"/>
              </a:ext>
            </a:extLst>
          </p:cNvPr>
          <p:cNvSpPr>
            <a:spLocks noGrp="1"/>
          </p:cNvSpPr>
          <p:nvPr>
            <p:ph type="sldNum" sz="quarter" idx="10"/>
          </p:nvPr>
        </p:nvSpPr>
        <p:spPr>
          <a:xfrm>
            <a:off x="11259239" y="6507315"/>
            <a:ext cx="623728" cy="28508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5" name="Group 4">
            <a:extLst>
              <a:ext uri="{FF2B5EF4-FFF2-40B4-BE49-F238E27FC236}">
                <a16:creationId xmlns:a16="http://schemas.microsoft.com/office/drawing/2014/main" id="{F14637B6-38AC-41C4-B23A-1CF61020D987}"/>
              </a:ext>
            </a:extLst>
          </p:cNvPr>
          <p:cNvGrpSpPr/>
          <p:nvPr/>
        </p:nvGrpSpPr>
        <p:grpSpPr>
          <a:xfrm>
            <a:off x="419213" y="1291830"/>
            <a:ext cx="3722934" cy="4474595"/>
            <a:chOff x="419213" y="1291830"/>
            <a:chExt cx="3722934" cy="4474595"/>
          </a:xfrm>
        </p:grpSpPr>
        <p:pic>
          <p:nvPicPr>
            <p:cNvPr id="14" name="Picture 13">
              <a:extLst>
                <a:ext uri="{FF2B5EF4-FFF2-40B4-BE49-F238E27FC236}">
                  <a16:creationId xmlns:a16="http://schemas.microsoft.com/office/drawing/2014/main" id="{E38E549D-FD3A-4C19-A6CE-055982A8CC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13" y="1291830"/>
              <a:ext cx="3722934" cy="4474595"/>
            </a:xfrm>
            <a:prstGeom prst="rect">
              <a:avLst/>
            </a:prstGeom>
            <a:effectLst>
              <a:outerShdw blurRad="292100" dist="139700" dir="2700000" algn="ctr" rotWithShape="0">
                <a:srgbClr val="000000">
                  <a:alpha val="65000"/>
                </a:srgbClr>
              </a:outerShdw>
            </a:effectLst>
          </p:spPr>
        </p:pic>
        <p:sp>
          <p:nvSpPr>
            <p:cNvPr id="2" name="Rectangle 1">
              <a:extLst>
                <a:ext uri="{FF2B5EF4-FFF2-40B4-BE49-F238E27FC236}">
                  <a16:creationId xmlns:a16="http://schemas.microsoft.com/office/drawing/2014/main" id="{5CA7A25F-9CF4-441A-800E-90A3CD3EAE14}"/>
                </a:ext>
              </a:extLst>
            </p:cNvPr>
            <p:cNvSpPr/>
            <p:nvPr/>
          </p:nvSpPr>
          <p:spPr>
            <a:xfrm>
              <a:off x="928468" y="3816351"/>
              <a:ext cx="2067950" cy="38988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B68E7851-9532-465F-8D41-8493AC7F0FA1}"/>
              </a:ext>
            </a:extLst>
          </p:cNvPr>
          <p:cNvSpPr/>
          <p:nvPr/>
        </p:nvSpPr>
        <p:spPr>
          <a:xfrm>
            <a:off x="4543377" y="3785631"/>
            <a:ext cx="886751" cy="2256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574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a:t>Plan and Manage Testing Results</a:t>
            </a:r>
          </a:p>
        </p:txBody>
      </p:sp>
      <p:grpSp>
        <p:nvGrpSpPr>
          <p:cNvPr id="13" name="Group 12">
            <a:extLst>
              <a:ext uri="{FF2B5EF4-FFF2-40B4-BE49-F238E27FC236}">
                <a16:creationId xmlns:a16="http://schemas.microsoft.com/office/drawing/2014/main" id="{4DFF3761-1759-4DFE-A19C-CB7A2E8278E5}"/>
              </a:ext>
            </a:extLst>
          </p:cNvPr>
          <p:cNvGrpSpPr/>
          <p:nvPr/>
        </p:nvGrpSpPr>
        <p:grpSpPr>
          <a:xfrm>
            <a:off x="4449769" y="2132004"/>
            <a:ext cx="7195454" cy="2699657"/>
            <a:chOff x="4198260" y="2888743"/>
            <a:chExt cx="6406576" cy="2303562"/>
          </a:xfrm>
        </p:grpSpPr>
        <p:pic>
          <p:nvPicPr>
            <p:cNvPr id="14" name="Picture 2" descr="C:\Users\dcassiday\Downloads\screenshot-styles.airast.org 2016-06-27 11-49-25.png">
              <a:extLst>
                <a:ext uri="{FF2B5EF4-FFF2-40B4-BE49-F238E27FC236}">
                  <a16:creationId xmlns:a16="http://schemas.microsoft.com/office/drawing/2014/main" id="{2D83A559-5EFA-43A6-8707-275C0E1B4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260" y="2888743"/>
              <a:ext cx="6388227" cy="1905952"/>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Down Arrow 9">
              <a:extLst>
                <a:ext uri="{FF2B5EF4-FFF2-40B4-BE49-F238E27FC236}">
                  <a16:creationId xmlns:a16="http://schemas.microsoft.com/office/drawing/2014/main" id="{9C5E0345-CF80-4CE1-8DE2-C48FA20A1B52}"/>
                </a:ext>
              </a:extLst>
            </p:cNvPr>
            <p:cNvSpPr/>
            <p:nvPr/>
          </p:nvSpPr>
          <p:spPr>
            <a:xfrm rot="10800000">
              <a:off x="10223723" y="4582525"/>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69030051-9B5E-4B2A-AEEA-D551F9148667}"/>
              </a:ext>
            </a:extLst>
          </p:cNvPr>
          <p:cNvGrpSpPr/>
          <p:nvPr/>
        </p:nvGrpSpPr>
        <p:grpSpPr>
          <a:xfrm>
            <a:off x="419213" y="1291830"/>
            <a:ext cx="3722934" cy="4474595"/>
            <a:chOff x="419213" y="1291830"/>
            <a:chExt cx="3722934" cy="4474595"/>
          </a:xfrm>
        </p:grpSpPr>
        <p:pic>
          <p:nvPicPr>
            <p:cNvPr id="18" name="Picture 17">
              <a:extLst>
                <a:ext uri="{FF2B5EF4-FFF2-40B4-BE49-F238E27FC236}">
                  <a16:creationId xmlns:a16="http://schemas.microsoft.com/office/drawing/2014/main" id="{C6DD7726-9F90-4267-B230-D92E3A089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13" y="1291830"/>
              <a:ext cx="3722934" cy="4474595"/>
            </a:xfrm>
            <a:prstGeom prst="rect">
              <a:avLst/>
            </a:prstGeom>
            <a:effectLst>
              <a:outerShdw blurRad="292100" dist="139700" dir="2700000" algn="ctr" rotWithShape="0">
                <a:srgbClr val="000000">
                  <a:alpha val="65000"/>
                </a:srgbClr>
              </a:outerShdw>
            </a:effectLst>
          </p:spPr>
        </p:pic>
        <p:sp>
          <p:nvSpPr>
            <p:cNvPr id="19" name="Rectangle 18">
              <a:extLst>
                <a:ext uri="{FF2B5EF4-FFF2-40B4-BE49-F238E27FC236}">
                  <a16:creationId xmlns:a16="http://schemas.microsoft.com/office/drawing/2014/main" id="{8E1FA92B-C901-4C43-878C-DEBA31ED0F4E}"/>
                </a:ext>
              </a:extLst>
            </p:cNvPr>
            <p:cNvSpPr/>
            <p:nvPr/>
          </p:nvSpPr>
          <p:spPr>
            <a:xfrm>
              <a:off x="928468" y="3816351"/>
              <a:ext cx="2067950" cy="38988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lide Number Placeholder 3">
            <a:extLst>
              <a:ext uri="{FF2B5EF4-FFF2-40B4-BE49-F238E27FC236}">
                <a16:creationId xmlns:a16="http://schemas.microsoft.com/office/drawing/2014/main" id="{F388C364-4C32-4F05-8FA2-7A15D77996B6}"/>
              </a:ext>
            </a:extLst>
          </p:cNvPr>
          <p:cNvSpPr>
            <a:spLocks noGrp="1"/>
          </p:cNvSpPr>
          <p:nvPr>
            <p:ph type="sldNum" sz="quarter" idx="10"/>
          </p:nvPr>
        </p:nvSpPr>
        <p:spPr>
          <a:xfrm>
            <a:off x="11259239" y="6507315"/>
            <a:ext cx="623728" cy="28508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34240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4666" y="708684"/>
            <a:ext cx="11708301" cy="4730262"/>
          </a:xfrm>
        </p:spPr>
        <p:txBody>
          <a:bodyPr>
            <a:normAutofit fontScale="92500" lnSpcReduction="20000"/>
          </a:bodyPr>
          <a:lstStyle/>
          <a:p>
            <a:r>
              <a:rPr lang="en-US" sz="2000" b="1" dirty="0"/>
              <a:t>Which students have not yet tested?</a:t>
            </a:r>
          </a:p>
          <a:p>
            <a:endParaRPr lang="en-US" dirty="0"/>
          </a:p>
          <a:p>
            <a:r>
              <a:rPr lang="en-US" sz="2000" b="1" dirty="0"/>
              <a:t>Which students have paused tests?</a:t>
            </a:r>
          </a:p>
          <a:p>
            <a:endParaRPr lang="en-US" dirty="0"/>
          </a:p>
          <a:p>
            <a:r>
              <a:rPr lang="en-US" sz="2000" b="1" dirty="0"/>
              <a:t>What is the status of a specific student’s test?</a:t>
            </a:r>
          </a:p>
          <a:p>
            <a:endParaRPr lang="en-US" sz="2000" b="1" dirty="0"/>
          </a:p>
          <a:p>
            <a:r>
              <a:rPr lang="en-US" sz="2000" b="1" dirty="0"/>
              <a:t>Which students need to test in the next five days?</a:t>
            </a:r>
          </a:p>
          <a:p>
            <a:endParaRPr lang="en-US" dirty="0"/>
          </a:p>
          <a:p>
            <a:r>
              <a:rPr lang="en-US" sz="2000" b="1" dirty="0"/>
              <a:t>Did all students in a test session submit their tests?</a:t>
            </a:r>
          </a:p>
          <a:p>
            <a:endParaRPr lang="en-US" dirty="0"/>
          </a:p>
        </p:txBody>
      </p:sp>
      <p:sp>
        <p:nvSpPr>
          <p:cNvPr id="2" name="Title 1"/>
          <p:cNvSpPr>
            <a:spLocks noGrp="1"/>
          </p:cNvSpPr>
          <p:nvPr>
            <p:ph type="title"/>
          </p:nvPr>
        </p:nvSpPr>
        <p:spPr/>
        <p:txBody>
          <a:bodyPr/>
          <a:lstStyle/>
          <a:p>
            <a:r>
              <a:rPr lang="en-US" dirty="0"/>
              <a:t>Plan and Manage Testing Examples</a:t>
            </a:r>
          </a:p>
        </p:txBody>
      </p:sp>
      <p:sp>
        <p:nvSpPr>
          <p:cNvPr id="3" name="Slide Number Placeholder 2"/>
          <p:cNvSpPr>
            <a:spLocks noGrp="1"/>
          </p:cNvSpPr>
          <p:nvPr>
            <p:ph type="sldNum" sz="quarter" idx="10"/>
          </p:nvPr>
        </p:nvSpPr>
        <p:spPr>
          <a:xfrm>
            <a:off x="11149070" y="6507315"/>
            <a:ext cx="733897" cy="285087"/>
          </a:xfrm>
        </p:spPr>
        <p:txBody>
          <a:bodyPr/>
          <a:lstStyle/>
          <a:p>
            <a:pPr algn="r"/>
            <a:fld id="{F3477EC8-074D-41C4-94AE-E9EA7CEEA348}" type="slidenum">
              <a:rPr lang="en-US" smtClean="0"/>
              <a:pPr algn="r"/>
              <a:t>53</a:t>
            </a:fld>
            <a:endParaRPr lang="en-US" dirty="0"/>
          </a:p>
        </p:txBody>
      </p:sp>
      <p:pic>
        <p:nvPicPr>
          <p:cNvPr id="7" name="Picture 6" descr="A screenshot of a cell phone&#10;&#10;Description generated with high confidence">
            <a:extLst>
              <a:ext uri="{FF2B5EF4-FFF2-40B4-BE49-F238E27FC236}">
                <a16:creationId xmlns:a16="http://schemas.microsoft.com/office/drawing/2014/main" id="{53D1B454-CD0F-4466-93C7-4CB4DADF3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20" y="1102896"/>
            <a:ext cx="6576825" cy="357922"/>
          </a:xfrm>
          <a:prstGeom prst="rect">
            <a:avLst/>
          </a:prstGeom>
          <a:ln>
            <a:solidFill>
              <a:schemeClr val="bg1">
                <a:lumMod val="75000"/>
              </a:schemeClr>
            </a:solidFill>
          </a:ln>
          <a:effectLst/>
        </p:spPr>
      </p:pic>
      <p:pic>
        <p:nvPicPr>
          <p:cNvPr id="13" name="Picture 12" descr="A picture containing screenshot&#10;&#10;Description generated with very high confidence">
            <a:extLst>
              <a:ext uri="{FF2B5EF4-FFF2-40B4-BE49-F238E27FC236}">
                <a16:creationId xmlns:a16="http://schemas.microsoft.com/office/drawing/2014/main" id="{19F45A23-AA24-4A3B-B6C3-408D26CBF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520" y="4326570"/>
            <a:ext cx="8405625" cy="378632"/>
          </a:xfrm>
          <a:prstGeom prst="rect">
            <a:avLst/>
          </a:prstGeom>
          <a:ln>
            <a:solidFill>
              <a:schemeClr val="bg1">
                <a:lumMod val="75000"/>
              </a:schemeClr>
            </a:solidFill>
          </a:ln>
          <a:effectLst/>
        </p:spPr>
      </p:pic>
      <p:pic>
        <p:nvPicPr>
          <p:cNvPr id="15" name="Picture 14">
            <a:extLst>
              <a:ext uri="{FF2B5EF4-FFF2-40B4-BE49-F238E27FC236}">
                <a16:creationId xmlns:a16="http://schemas.microsoft.com/office/drawing/2014/main" id="{74015C73-B10A-4867-82B4-49CF9D752B44}"/>
              </a:ext>
            </a:extLst>
          </p:cNvPr>
          <p:cNvPicPr>
            <a:picLocks noChangeAspect="1"/>
          </p:cNvPicPr>
          <p:nvPr/>
        </p:nvPicPr>
        <p:blipFill rotWithShape="1">
          <a:blip r:embed="rId5">
            <a:extLst>
              <a:ext uri="{28A0092B-C50C-407E-A947-70E740481C1C}">
                <a14:useLocalDpi xmlns:a14="http://schemas.microsoft.com/office/drawing/2010/main" val="0"/>
              </a:ext>
            </a:extLst>
          </a:blip>
          <a:srcRect t="16667"/>
          <a:stretch/>
        </p:blipFill>
        <p:spPr>
          <a:xfrm>
            <a:off x="513520" y="2155487"/>
            <a:ext cx="6871898" cy="375944"/>
          </a:xfrm>
          <a:prstGeom prst="rect">
            <a:avLst/>
          </a:prstGeom>
          <a:ln>
            <a:solidFill>
              <a:schemeClr val="bg1">
                <a:lumMod val="75000"/>
              </a:schemeClr>
            </a:solidFill>
          </a:ln>
          <a:effectLst/>
        </p:spPr>
      </p:pic>
      <p:pic>
        <p:nvPicPr>
          <p:cNvPr id="17" name="Picture 16" descr="A screenshot of a cell phone&#10;&#10;Description generated with high confidence">
            <a:extLst>
              <a:ext uri="{FF2B5EF4-FFF2-40B4-BE49-F238E27FC236}">
                <a16:creationId xmlns:a16="http://schemas.microsoft.com/office/drawing/2014/main" id="{492D29BA-1222-4721-903C-44E20ADD2A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520" y="5426669"/>
            <a:ext cx="10181484" cy="656870"/>
          </a:xfrm>
          <a:prstGeom prst="rect">
            <a:avLst/>
          </a:prstGeom>
          <a:ln>
            <a:solidFill>
              <a:schemeClr val="bg1">
                <a:lumMod val="75000"/>
              </a:schemeClr>
            </a:solidFill>
          </a:ln>
          <a:effectLst/>
        </p:spPr>
      </p:pic>
      <p:pic>
        <p:nvPicPr>
          <p:cNvPr id="9" name="Picture 8">
            <a:extLst>
              <a:ext uri="{FF2B5EF4-FFF2-40B4-BE49-F238E27FC236}">
                <a16:creationId xmlns:a16="http://schemas.microsoft.com/office/drawing/2014/main" id="{57664350-75D9-43A8-80F3-7967A23AFB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520" y="3258251"/>
            <a:ext cx="5593436" cy="409741"/>
          </a:xfrm>
          <a:prstGeom prst="rect">
            <a:avLst/>
          </a:prstGeom>
          <a:ln>
            <a:solidFill>
              <a:schemeClr val="bg1">
                <a:lumMod val="75000"/>
              </a:schemeClr>
            </a:solidFill>
          </a:ln>
        </p:spPr>
      </p:pic>
    </p:spTree>
    <p:extLst>
      <p:ext uri="{BB962C8B-B14F-4D97-AF65-F5344CB8AC3E}">
        <p14:creationId xmlns:p14="http://schemas.microsoft.com/office/powerpoint/2010/main" val="1208033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974CA4-2D51-4505-80B0-BE43510D2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8529" y="1676155"/>
            <a:ext cx="4734586" cy="3505689"/>
          </a:xfrm>
          <a:prstGeom prst="rect">
            <a:avLst/>
          </a:prstGeom>
        </p:spPr>
      </p:pic>
      <p:sp>
        <p:nvSpPr>
          <p:cNvPr id="2" name="Title 1">
            <a:extLst>
              <a:ext uri="{FF2B5EF4-FFF2-40B4-BE49-F238E27FC236}">
                <a16:creationId xmlns:a16="http://schemas.microsoft.com/office/drawing/2014/main" id="{069EA7BF-07D9-4325-B3D9-FC972E982CC0}"/>
              </a:ext>
            </a:extLst>
          </p:cNvPr>
          <p:cNvSpPr>
            <a:spLocks noGrp="1"/>
          </p:cNvSpPr>
          <p:nvPr>
            <p:ph type="title"/>
          </p:nvPr>
        </p:nvSpPr>
        <p:spPr/>
        <p:txBody>
          <a:bodyPr/>
          <a:lstStyle/>
          <a:p>
            <a:r>
              <a:rPr lang="en-US" dirty="0"/>
              <a:t>Participation Report for </a:t>
            </a:r>
            <a:r>
              <a:rPr lang="en-US" dirty="0" err="1"/>
              <a:t>SSID</a:t>
            </a:r>
            <a:endParaRPr lang="en-US" dirty="0"/>
          </a:p>
        </p:txBody>
      </p:sp>
      <p:sp>
        <p:nvSpPr>
          <p:cNvPr id="3" name="Slide Number Placeholder 2">
            <a:extLst>
              <a:ext uri="{FF2B5EF4-FFF2-40B4-BE49-F238E27FC236}">
                <a16:creationId xmlns:a16="http://schemas.microsoft.com/office/drawing/2014/main" id="{545A6A09-1D9E-4136-BA38-ADB7283BCAAD}"/>
              </a:ext>
            </a:extLst>
          </p:cNvPr>
          <p:cNvSpPr>
            <a:spLocks noGrp="1"/>
          </p:cNvSpPr>
          <p:nvPr>
            <p:ph type="sldNum" sz="quarter" idx="10"/>
          </p:nvPr>
        </p:nvSpPr>
        <p:spPr/>
        <p:txBody>
          <a:bodyPr/>
          <a:lstStyle/>
          <a:p>
            <a:pPr algn="r"/>
            <a:fld id="{F3477EC8-074D-41C4-94AE-E9EA7CEEA348}" type="slidenum">
              <a:rPr lang="en-US" smtClean="0"/>
              <a:pPr algn="r"/>
              <a:t>54</a:t>
            </a:fld>
            <a:endParaRPr lang="en-US" dirty="0"/>
          </a:p>
        </p:txBody>
      </p:sp>
      <p:grpSp>
        <p:nvGrpSpPr>
          <p:cNvPr id="12" name="Group 11">
            <a:extLst>
              <a:ext uri="{FF2B5EF4-FFF2-40B4-BE49-F238E27FC236}">
                <a16:creationId xmlns:a16="http://schemas.microsoft.com/office/drawing/2014/main" id="{3E4200D9-E90C-4BC4-9045-8973629FD7F1}"/>
              </a:ext>
            </a:extLst>
          </p:cNvPr>
          <p:cNvGrpSpPr/>
          <p:nvPr/>
        </p:nvGrpSpPr>
        <p:grpSpPr>
          <a:xfrm>
            <a:off x="4989969" y="2049716"/>
            <a:ext cx="5261471" cy="3132128"/>
            <a:chOff x="4989969" y="2049716"/>
            <a:chExt cx="5261471" cy="3132128"/>
          </a:xfrm>
        </p:grpSpPr>
        <p:sp>
          <p:nvSpPr>
            <p:cNvPr id="9" name="Rectangle 8">
              <a:extLst>
                <a:ext uri="{FF2B5EF4-FFF2-40B4-BE49-F238E27FC236}">
                  <a16:creationId xmlns:a16="http://schemas.microsoft.com/office/drawing/2014/main" id="{DF62A158-F7F5-46E0-97D0-A11BEFD241CC}"/>
                </a:ext>
              </a:extLst>
            </p:cNvPr>
            <p:cNvSpPr/>
            <p:nvPr/>
          </p:nvSpPr>
          <p:spPr>
            <a:xfrm>
              <a:off x="6094437" y="2796168"/>
              <a:ext cx="1811606" cy="17419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E3087C-1BE4-4435-8DC7-78687C372EA0}"/>
                </a:ext>
              </a:extLst>
            </p:cNvPr>
            <p:cNvSpPr/>
            <p:nvPr/>
          </p:nvSpPr>
          <p:spPr>
            <a:xfrm>
              <a:off x="4989969" y="2049716"/>
              <a:ext cx="1917268" cy="2701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Left 10">
              <a:extLst>
                <a:ext uri="{FF2B5EF4-FFF2-40B4-BE49-F238E27FC236}">
                  <a16:creationId xmlns:a16="http://schemas.microsoft.com/office/drawing/2014/main" id="{5428301F-20D9-4713-9832-9ECC1668168B}"/>
                </a:ext>
              </a:extLst>
            </p:cNvPr>
            <p:cNvSpPr/>
            <p:nvPr/>
          </p:nvSpPr>
          <p:spPr>
            <a:xfrm>
              <a:off x="9418220" y="4643075"/>
              <a:ext cx="833220" cy="53876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82BB29-71E6-4865-A7A7-7FFFCCA34F47}"/>
              </a:ext>
            </a:extLst>
          </p:cNvPr>
          <p:cNvGrpSpPr/>
          <p:nvPr/>
        </p:nvGrpSpPr>
        <p:grpSpPr>
          <a:xfrm>
            <a:off x="419213" y="1291830"/>
            <a:ext cx="3722934" cy="4474595"/>
            <a:chOff x="419213" y="1291830"/>
            <a:chExt cx="3722934" cy="4474595"/>
          </a:xfrm>
        </p:grpSpPr>
        <p:pic>
          <p:nvPicPr>
            <p:cNvPr id="20" name="Picture 19">
              <a:extLst>
                <a:ext uri="{FF2B5EF4-FFF2-40B4-BE49-F238E27FC236}">
                  <a16:creationId xmlns:a16="http://schemas.microsoft.com/office/drawing/2014/main" id="{8911B3AB-EBB5-4F6A-9DD3-70AF77FCA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13" y="1291830"/>
              <a:ext cx="3722934" cy="4474595"/>
            </a:xfrm>
            <a:prstGeom prst="rect">
              <a:avLst/>
            </a:prstGeom>
            <a:effectLst>
              <a:outerShdw blurRad="292100" dist="139700" dir="2700000" algn="ctr" rotWithShape="0">
                <a:srgbClr val="000000">
                  <a:alpha val="65000"/>
                </a:srgbClr>
              </a:outerShdw>
            </a:effectLst>
          </p:spPr>
        </p:pic>
        <p:sp>
          <p:nvSpPr>
            <p:cNvPr id="21" name="Rectangle 20">
              <a:extLst>
                <a:ext uri="{FF2B5EF4-FFF2-40B4-BE49-F238E27FC236}">
                  <a16:creationId xmlns:a16="http://schemas.microsoft.com/office/drawing/2014/main" id="{A9D4BA87-3E28-42B1-A795-DC8F63E0A238}"/>
                </a:ext>
              </a:extLst>
            </p:cNvPr>
            <p:cNvSpPr/>
            <p:nvPr/>
          </p:nvSpPr>
          <p:spPr>
            <a:xfrm>
              <a:off x="913228" y="4148226"/>
              <a:ext cx="2067950" cy="38988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5305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3782-30FF-4B7F-B20B-9971021B77B9}"/>
              </a:ext>
            </a:extLst>
          </p:cNvPr>
          <p:cNvSpPr>
            <a:spLocks noGrp="1"/>
          </p:cNvSpPr>
          <p:nvPr>
            <p:ph type="title"/>
          </p:nvPr>
        </p:nvSpPr>
        <p:spPr/>
        <p:txBody>
          <a:bodyPr/>
          <a:lstStyle/>
          <a:p>
            <a:r>
              <a:rPr lang="en-US" dirty="0"/>
              <a:t>Test Session Monitoring Report</a:t>
            </a:r>
          </a:p>
        </p:txBody>
      </p:sp>
      <p:sp>
        <p:nvSpPr>
          <p:cNvPr id="3" name="Slide Number Placeholder 2">
            <a:extLst>
              <a:ext uri="{FF2B5EF4-FFF2-40B4-BE49-F238E27FC236}">
                <a16:creationId xmlns:a16="http://schemas.microsoft.com/office/drawing/2014/main" id="{2CF9F710-8274-4A70-909A-C8669686410C}"/>
              </a:ext>
            </a:extLst>
          </p:cNvPr>
          <p:cNvSpPr>
            <a:spLocks noGrp="1"/>
          </p:cNvSpPr>
          <p:nvPr>
            <p:ph type="sldNum" sz="quarter" idx="10"/>
          </p:nvPr>
        </p:nvSpPr>
        <p:spPr/>
        <p:txBody>
          <a:bodyPr/>
          <a:lstStyle/>
          <a:p>
            <a:pPr algn="r"/>
            <a:fld id="{F3477EC8-074D-41C4-94AE-E9EA7CEEA348}" type="slidenum">
              <a:rPr lang="en-US" smtClean="0"/>
              <a:pPr algn="r"/>
              <a:t>55</a:t>
            </a:fld>
            <a:endParaRPr lang="en-US" dirty="0"/>
          </a:p>
        </p:txBody>
      </p:sp>
      <p:grpSp>
        <p:nvGrpSpPr>
          <p:cNvPr id="4" name="Group 3">
            <a:extLst>
              <a:ext uri="{FF2B5EF4-FFF2-40B4-BE49-F238E27FC236}">
                <a16:creationId xmlns:a16="http://schemas.microsoft.com/office/drawing/2014/main" id="{9036257D-6840-4036-91E3-F481ECCD9102}"/>
              </a:ext>
            </a:extLst>
          </p:cNvPr>
          <p:cNvGrpSpPr/>
          <p:nvPr/>
        </p:nvGrpSpPr>
        <p:grpSpPr>
          <a:xfrm>
            <a:off x="419213" y="1291830"/>
            <a:ext cx="3722934" cy="4474595"/>
            <a:chOff x="419213" y="1291830"/>
            <a:chExt cx="3722934" cy="4474595"/>
          </a:xfrm>
        </p:grpSpPr>
        <p:pic>
          <p:nvPicPr>
            <p:cNvPr id="5" name="Picture 4">
              <a:extLst>
                <a:ext uri="{FF2B5EF4-FFF2-40B4-BE49-F238E27FC236}">
                  <a16:creationId xmlns:a16="http://schemas.microsoft.com/office/drawing/2014/main" id="{ADB1D5FD-58EB-461F-B0BD-7B4D5BFB0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13" y="1291830"/>
              <a:ext cx="3722934" cy="4474595"/>
            </a:xfrm>
            <a:prstGeom prst="rect">
              <a:avLst/>
            </a:prstGeom>
            <a:effectLst>
              <a:outerShdw blurRad="292100" dist="139700" dir="2700000" algn="ctr" rotWithShape="0">
                <a:srgbClr val="000000">
                  <a:alpha val="65000"/>
                </a:srgbClr>
              </a:outerShdw>
            </a:effectLst>
          </p:spPr>
        </p:pic>
        <p:sp>
          <p:nvSpPr>
            <p:cNvPr id="6" name="Rectangle 5">
              <a:extLst>
                <a:ext uri="{FF2B5EF4-FFF2-40B4-BE49-F238E27FC236}">
                  <a16:creationId xmlns:a16="http://schemas.microsoft.com/office/drawing/2014/main" id="{9ACAEB4B-352D-4985-BC7B-12638AFACA81}"/>
                </a:ext>
              </a:extLst>
            </p:cNvPr>
            <p:cNvSpPr/>
            <p:nvPr/>
          </p:nvSpPr>
          <p:spPr>
            <a:xfrm>
              <a:off x="897186" y="4388858"/>
              <a:ext cx="2067950" cy="38988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42BFA9F4-6772-4196-9B8A-FC6F1A7B2F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800" y="1291830"/>
            <a:ext cx="5937885" cy="2440992"/>
          </a:xfrm>
          <a:prstGeom prst="rect">
            <a:avLst/>
          </a:prstGeom>
          <a:effectLst>
            <a:outerShdw blurRad="292100" dist="139700" dir="2700000" algn="ctr" rotWithShape="0">
              <a:srgbClr val="000000">
                <a:alpha val="65000"/>
              </a:srgbClr>
            </a:outerShdw>
          </a:effectLst>
        </p:spPr>
      </p:pic>
      <p:pic>
        <p:nvPicPr>
          <p:cNvPr id="10" name="Picture 9">
            <a:extLst>
              <a:ext uri="{FF2B5EF4-FFF2-40B4-BE49-F238E27FC236}">
                <a16:creationId xmlns:a16="http://schemas.microsoft.com/office/drawing/2014/main" id="{E2A8743B-8684-4DAE-9C0E-DD76B9A4CD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4112" y="3845656"/>
            <a:ext cx="7158675" cy="1866182"/>
          </a:xfrm>
          <a:prstGeom prst="rect">
            <a:avLst/>
          </a:prstGeom>
          <a:effectLst>
            <a:outerShdw blurRad="292100" dist="139700" dir="2700000" algn="ctr" rotWithShape="0">
              <a:srgbClr val="000000">
                <a:alpha val="65000"/>
              </a:srgbClr>
            </a:outerShdw>
          </a:effectLst>
        </p:spPr>
      </p:pic>
      <p:sp>
        <p:nvSpPr>
          <p:cNvPr id="11" name="Rectangle 10">
            <a:extLst>
              <a:ext uri="{FF2B5EF4-FFF2-40B4-BE49-F238E27FC236}">
                <a16:creationId xmlns:a16="http://schemas.microsoft.com/office/drawing/2014/main" id="{BA7E2633-7DD9-42DD-89D0-2C56F905EECD}"/>
              </a:ext>
            </a:extLst>
          </p:cNvPr>
          <p:cNvSpPr/>
          <p:nvPr/>
        </p:nvSpPr>
        <p:spPr>
          <a:xfrm>
            <a:off x="6362700" y="1651000"/>
            <a:ext cx="1905000" cy="8255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F3F1A9B3-423D-45D3-AB8C-383761183119}"/>
              </a:ext>
            </a:extLst>
          </p:cNvPr>
          <p:cNvSpPr/>
          <p:nvPr/>
        </p:nvSpPr>
        <p:spPr>
          <a:xfrm rot="10800000">
            <a:off x="8049855" y="2498160"/>
            <a:ext cx="698498" cy="242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020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a:t>Status of Students Tested</a:t>
            </a:r>
          </a:p>
        </p:txBody>
      </p:sp>
      <p:sp>
        <p:nvSpPr>
          <p:cNvPr id="13" name="Slide Number Placeholder 3">
            <a:extLst>
              <a:ext uri="{FF2B5EF4-FFF2-40B4-BE49-F238E27FC236}">
                <a16:creationId xmlns:a16="http://schemas.microsoft.com/office/drawing/2014/main" id="{161B3764-271E-40A3-9026-63724300D403}"/>
              </a:ext>
            </a:extLst>
          </p:cNvPr>
          <p:cNvSpPr>
            <a:spLocks noGrp="1"/>
          </p:cNvSpPr>
          <p:nvPr>
            <p:ph type="sldNum" sz="quarter" idx="10"/>
          </p:nvPr>
        </p:nvSpPr>
        <p:spPr>
          <a:xfrm>
            <a:off x="10675345" y="6507315"/>
            <a:ext cx="1207622" cy="28508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4" name="Group 13">
            <a:extLst>
              <a:ext uri="{FF2B5EF4-FFF2-40B4-BE49-F238E27FC236}">
                <a16:creationId xmlns:a16="http://schemas.microsoft.com/office/drawing/2014/main" id="{15A6E043-70F4-4DFC-8867-1C3E57FB43DA}"/>
              </a:ext>
            </a:extLst>
          </p:cNvPr>
          <p:cNvGrpSpPr/>
          <p:nvPr/>
        </p:nvGrpSpPr>
        <p:grpSpPr>
          <a:xfrm>
            <a:off x="419213" y="1291830"/>
            <a:ext cx="3722934" cy="4474595"/>
            <a:chOff x="419213" y="1291830"/>
            <a:chExt cx="3722934" cy="4474595"/>
          </a:xfrm>
        </p:grpSpPr>
        <p:pic>
          <p:nvPicPr>
            <p:cNvPr id="15" name="Picture 14">
              <a:extLst>
                <a:ext uri="{FF2B5EF4-FFF2-40B4-BE49-F238E27FC236}">
                  <a16:creationId xmlns:a16="http://schemas.microsoft.com/office/drawing/2014/main" id="{229AB3B7-C607-4C05-8270-59B64BBB9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13" y="1291830"/>
              <a:ext cx="3722934" cy="4474595"/>
            </a:xfrm>
            <a:prstGeom prst="rect">
              <a:avLst/>
            </a:prstGeom>
            <a:effectLst>
              <a:outerShdw blurRad="292100" dist="139700" dir="2700000" algn="ctr" rotWithShape="0">
                <a:srgbClr val="000000">
                  <a:alpha val="65000"/>
                </a:srgbClr>
              </a:outerShdw>
            </a:effectLst>
          </p:spPr>
        </p:pic>
        <p:sp>
          <p:nvSpPr>
            <p:cNvPr id="16" name="Rectangle 15">
              <a:extLst>
                <a:ext uri="{FF2B5EF4-FFF2-40B4-BE49-F238E27FC236}">
                  <a16:creationId xmlns:a16="http://schemas.microsoft.com/office/drawing/2014/main" id="{113DE17D-0162-4554-AA13-79F8189DE05D}"/>
                </a:ext>
              </a:extLst>
            </p:cNvPr>
            <p:cNvSpPr/>
            <p:nvPr/>
          </p:nvSpPr>
          <p:spPr>
            <a:xfrm>
              <a:off x="960552" y="4714709"/>
              <a:ext cx="2067950" cy="38988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86AD107A-916C-4233-9817-55710B5344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3486" y="2163245"/>
            <a:ext cx="6736539" cy="2551464"/>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969094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F38242-68F8-4D67-8829-FD6BAD703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345" y="1935213"/>
            <a:ext cx="7197528" cy="2722274"/>
          </a:xfrm>
          <a:prstGeom prst="rect">
            <a:avLst/>
          </a:prstGeom>
          <a:effectLst>
            <a:outerShdw blurRad="292100" dist="139700" dir="2700000" algn="ctr" rotWithShape="0">
              <a:srgbClr val="000000">
                <a:alpha val="65000"/>
              </a:srgbClr>
            </a:outerShdw>
          </a:effectLst>
        </p:spPr>
      </p:pic>
      <p:sp>
        <p:nvSpPr>
          <p:cNvPr id="3" name="Title 6"/>
          <p:cNvSpPr>
            <a:spLocks noGrp="1"/>
          </p:cNvSpPr>
          <p:nvPr>
            <p:ph type="title"/>
          </p:nvPr>
        </p:nvSpPr>
        <p:spPr/>
        <p:txBody>
          <a:bodyPr/>
          <a:lstStyle/>
          <a:p>
            <a:r>
              <a:rPr lang="en-US" dirty="0"/>
              <a:t>Test Status Code Report</a:t>
            </a:r>
          </a:p>
        </p:txBody>
      </p:sp>
      <p:sp>
        <p:nvSpPr>
          <p:cNvPr id="9" name="Rectangle 8"/>
          <p:cNvSpPr/>
          <p:nvPr/>
        </p:nvSpPr>
        <p:spPr>
          <a:xfrm>
            <a:off x="7029139" y="2807368"/>
            <a:ext cx="2195939" cy="4889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3">
            <a:extLst>
              <a:ext uri="{FF2B5EF4-FFF2-40B4-BE49-F238E27FC236}">
                <a16:creationId xmlns:a16="http://schemas.microsoft.com/office/drawing/2014/main" id="{6E6D9D21-4564-49AB-A1C9-976ABC70BCF3}"/>
              </a:ext>
            </a:extLst>
          </p:cNvPr>
          <p:cNvSpPr>
            <a:spLocks noGrp="1"/>
          </p:cNvSpPr>
          <p:nvPr>
            <p:ph type="sldNum" sz="quarter" idx="10"/>
          </p:nvPr>
        </p:nvSpPr>
        <p:spPr>
          <a:xfrm>
            <a:off x="10818564" y="6507316"/>
            <a:ext cx="1064403" cy="16890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4" name="Group 13">
            <a:extLst>
              <a:ext uri="{FF2B5EF4-FFF2-40B4-BE49-F238E27FC236}">
                <a16:creationId xmlns:a16="http://schemas.microsoft.com/office/drawing/2014/main" id="{0D0161FE-F04B-4107-8CEA-F1DAE8486CAB}"/>
              </a:ext>
            </a:extLst>
          </p:cNvPr>
          <p:cNvGrpSpPr/>
          <p:nvPr/>
        </p:nvGrpSpPr>
        <p:grpSpPr>
          <a:xfrm>
            <a:off x="419213" y="1291830"/>
            <a:ext cx="3722934" cy="4474595"/>
            <a:chOff x="419213" y="1291830"/>
            <a:chExt cx="3722934" cy="4474595"/>
          </a:xfrm>
        </p:grpSpPr>
        <p:pic>
          <p:nvPicPr>
            <p:cNvPr id="15" name="Picture 14">
              <a:extLst>
                <a:ext uri="{FF2B5EF4-FFF2-40B4-BE49-F238E27FC236}">
                  <a16:creationId xmlns:a16="http://schemas.microsoft.com/office/drawing/2014/main" id="{40132F59-EDE9-4131-8AC0-821D54F80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13" y="1291830"/>
              <a:ext cx="3722934" cy="4474595"/>
            </a:xfrm>
            <a:prstGeom prst="rect">
              <a:avLst/>
            </a:prstGeom>
            <a:effectLst>
              <a:outerShdw blurRad="292100" dist="139700" dir="2700000" algn="ctr" rotWithShape="0">
                <a:srgbClr val="000000">
                  <a:alpha val="65000"/>
                </a:srgbClr>
              </a:outerShdw>
            </a:effectLst>
          </p:spPr>
        </p:pic>
        <p:sp>
          <p:nvSpPr>
            <p:cNvPr id="16" name="Rectangle 15">
              <a:extLst>
                <a:ext uri="{FF2B5EF4-FFF2-40B4-BE49-F238E27FC236}">
                  <a16:creationId xmlns:a16="http://schemas.microsoft.com/office/drawing/2014/main" id="{AB62D1A5-A8E8-4635-BC32-080AAE2C80D7}"/>
                </a:ext>
              </a:extLst>
            </p:cNvPr>
            <p:cNvSpPr/>
            <p:nvPr/>
          </p:nvSpPr>
          <p:spPr>
            <a:xfrm>
              <a:off x="1012453" y="5092418"/>
              <a:ext cx="1666579" cy="24960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8019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Management</a:t>
            </a:r>
          </a:p>
        </p:txBody>
      </p:sp>
      <p:sp>
        <p:nvSpPr>
          <p:cNvPr id="3" name="Slide Number Placeholder 2"/>
          <p:cNvSpPr>
            <a:spLocks noGrp="1"/>
          </p:cNvSpPr>
          <p:nvPr>
            <p:ph type="sldNum" sz="quarter" idx="10"/>
          </p:nvPr>
        </p:nvSpPr>
        <p:spPr>
          <a:xfrm>
            <a:off x="11325340" y="6507315"/>
            <a:ext cx="557627" cy="285087"/>
          </a:xfrm>
        </p:spPr>
        <p:txBody>
          <a:bodyPr/>
          <a:lstStyle/>
          <a:p>
            <a:pPr algn="r"/>
            <a:fld id="{F3477EC8-074D-41C4-94AE-E9EA7CEEA348}" type="slidenum">
              <a:rPr lang="en-US" smtClean="0"/>
              <a:pPr algn="r"/>
              <a:t>58</a:t>
            </a:fld>
            <a:endParaRPr lang="en-US" dirty="0"/>
          </a:p>
        </p:txBody>
      </p:sp>
      <p:pic>
        <p:nvPicPr>
          <p:cNvPr id="7" name="Picture 6">
            <a:extLst>
              <a:ext uri="{FF2B5EF4-FFF2-40B4-BE49-F238E27FC236}">
                <a16:creationId xmlns:a16="http://schemas.microsoft.com/office/drawing/2014/main" id="{679DD395-F2DD-4069-83EA-1A23272ADF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94342" y="1857134"/>
            <a:ext cx="4047552" cy="3143730"/>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754113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700" y="1188964"/>
            <a:ext cx="11221203" cy="4780036"/>
          </a:xfrm>
        </p:spPr>
        <p:txBody>
          <a:bodyPr>
            <a:normAutofit fontScale="92500" lnSpcReduction="20000"/>
          </a:bodyPr>
          <a:lstStyle/>
          <a:p>
            <a:r>
              <a:rPr lang="en-US" sz="2000" dirty="0"/>
              <a:t>A non-participation event occurs when a student does not take a test as scheduled.</a:t>
            </a:r>
          </a:p>
          <a:p>
            <a:r>
              <a:rPr lang="en-US" sz="2000" dirty="0"/>
              <a:t>You must assign a code to explain the non-participation for each test a student does not participate in.</a:t>
            </a:r>
          </a:p>
          <a:p>
            <a:r>
              <a:rPr lang="en-US" sz="2000" dirty="0"/>
              <a:t>Non-participation codes persist until they are changed. </a:t>
            </a:r>
          </a:p>
          <a:p>
            <a:r>
              <a:rPr lang="en-US" sz="2000" dirty="0"/>
              <a:t>Non-participation codes may also be referred to as </a:t>
            </a:r>
            <a:r>
              <a:rPr lang="en-US" sz="2000" i="1" dirty="0"/>
              <a:t>special codes </a:t>
            </a:r>
            <a:r>
              <a:rPr lang="en-US" sz="2000" dirty="0"/>
              <a:t>or </a:t>
            </a:r>
            <a:r>
              <a:rPr lang="en-US" sz="2000" i="1" dirty="0"/>
              <a:t>reasons for non-participation</a:t>
            </a:r>
            <a:r>
              <a:rPr lang="en-US" sz="2000" dirty="0"/>
              <a:t>.</a:t>
            </a:r>
          </a:p>
          <a:p>
            <a:pPr marL="0" indent="0">
              <a:buNone/>
            </a:pPr>
            <a:r>
              <a:rPr lang="en-US" b="1" dirty="0"/>
              <a:t>Discrepancy Resolution</a:t>
            </a:r>
          </a:p>
          <a:p>
            <a:r>
              <a:rPr lang="en-US" sz="2000" dirty="0">
                <a:ea typeface="ＭＳ Ｐゴシック" pitchFamily="-48" charset="-128"/>
                <a:cs typeface="ＭＳ Ｐゴシック"/>
              </a:rPr>
              <a:t>The Discrepancy Resolution (DRS) report will become active in TIDE approximately one month prior to the close of the summative test window. </a:t>
            </a:r>
            <a:r>
              <a:rPr lang="en-US" sz="1800" i="1" dirty="0">
                <a:solidFill>
                  <a:srgbClr val="FF0000"/>
                </a:solidFill>
                <a:ea typeface="ＭＳ Ｐゴシック" pitchFamily="-48" charset="-128"/>
                <a:cs typeface="ＭＳ Ｐゴシック"/>
              </a:rPr>
              <a:t>(Note: the DRS will not be used in Spring 2020 due to the cancellation of summative testing due to </a:t>
            </a:r>
            <a:r>
              <a:rPr lang="en-US" sz="1800" i="1" dirty="0" err="1">
                <a:solidFill>
                  <a:srgbClr val="FF0000"/>
                </a:solidFill>
                <a:ea typeface="ＭＳ Ｐゴシック" pitchFamily="-48" charset="-128"/>
                <a:cs typeface="ＭＳ Ｐゴシック"/>
              </a:rPr>
              <a:t>COVID</a:t>
            </a:r>
            <a:r>
              <a:rPr lang="en-US" sz="1800" i="1" dirty="0">
                <a:solidFill>
                  <a:srgbClr val="FF0000"/>
                </a:solidFill>
                <a:ea typeface="ＭＳ Ｐゴシック" pitchFamily="-48" charset="-128"/>
                <a:cs typeface="ＭＳ Ｐゴシック"/>
              </a:rPr>
              <a:t>-19 school closures.)</a:t>
            </a:r>
            <a:endParaRPr lang="en-US" sz="2000" i="1" dirty="0">
              <a:solidFill>
                <a:srgbClr val="FF0000"/>
              </a:solidFill>
              <a:ea typeface="ＭＳ Ｐゴシック" pitchFamily="-48" charset="-128"/>
              <a:cs typeface="ＭＳ Ｐゴシック"/>
            </a:endParaRPr>
          </a:p>
          <a:p>
            <a:r>
              <a:rPr lang="en-US" sz="2000" dirty="0">
                <a:ea typeface="ＭＳ Ｐゴシック" pitchFamily="-48" charset="-128"/>
                <a:cs typeface="ＭＳ Ｐゴシック"/>
              </a:rPr>
              <a:t>The DRS report will list all students who have not yet started their eligible summative assessment(s) </a:t>
            </a:r>
            <a:r>
              <a:rPr lang="en-US" sz="2000" b="1" u="sng" dirty="0">
                <a:ea typeface="ＭＳ Ｐゴシック" pitchFamily="-48" charset="-128"/>
                <a:cs typeface="ＭＳ Ｐゴシック"/>
              </a:rPr>
              <a:t>AND</a:t>
            </a:r>
            <a:r>
              <a:rPr lang="en-US" sz="2000" dirty="0">
                <a:ea typeface="ＭＳ Ｐゴシック" pitchFamily="-48" charset="-128"/>
                <a:cs typeface="ＭＳ Ｐゴシック"/>
              </a:rPr>
              <a:t> do not have a Non-Participation Code entered in TIDE. Once a Non-Participation Code is entered in TIDE for a student, that student will no longer be included in the school’s DRS report.</a:t>
            </a:r>
            <a:endParaRPr lang="en-US" sz="2000" dirty="0"/>
          </a:p>
        </p:txBody>
      </p:sp>
      <p:sp>
        <p:nvSpPr>
          <p:cNvPr id="3" name="Title 2"/>
          <p:cNvSpPr>
            <a:spLocks noGrp="1"/>
          </p:cNvSpPr>
          <p:nvPr>
            <p:ph type="title"/>
          </p:nvPr>
        </p:nvSpPr>
        <p:spPr/>
        <p:txBody>
          <a:bodyPr/>
          <a:lstStyle/>
          <a:p>
            <a:r>
              <a:rPr lang="en-US" dirty="0"/>
              <a:t>Non-Participation Codes</a:t>
            </a:r>
          </a:p>
        </p:txBody>
      </p:sp>
      <p:sp>
        <p:nvSpPr>
          <p:cNvPr id="4" name="Slide Number Placeholder 3"/>
          <p:cNvSpPr>
            <a:spLocks noGrp="1"/>
          </p:cNvSpPr>
          <p:nvPr>
            <p:ph type="sldNum" sz="quarter" idx="10"/>
          </p:nvPr>
        </p:nvSpPr>
        <p:spPr>
          <a:xfrm>
            <a:off x="11442431" y="6507316"/>
            <a:ext cx="440536" cy="201956"/>
          </a:xfrm>
        </p:spPr>
        <p:txBody>
          <a:bodyPr/>
          <a:lstStyle/>
          <a:p>
            <a:pPr algn="r"/>
            <a:fld id="{F3477EC8-074D-41C4-94AE-E9EA7CEEA348}" type="slidenum">
              <a:rPr lang="en-US" smtClean="0"/>
              <a:pPr algn="r"/>
              <a:t>59</a:t>
            </a:fld>
            <a:endParaRPr lang="en-US" dirty="0"/>
          </a:p>
        </p:txBody>
      </p:sp>
    </p:spTree>
    <p:extLst>
      <p:ext uri="{BB962C8B-B14F-4D97-AF65-F5344CB8AC3E}">
        <p14:creationId xmlns:p14="http://schemas.microsoft.com/office/powerpoint/2010/main" val="405867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45BDA7-5157-4115-89CE-627861889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778" y="1335425"/>
            <a:ext cx="2944461" cy="4187149"/>
          </a:xfrm>
          <a:prstGeom prst="rect">
            <a:avLst/>
          </a:prstGeom>
        </p:spPr>
      </p:pic>
      <p:pic>
        <p:nvPicPr>
          <p:cNvPr id="2" name="Picture 1">
            <a:extLst>
              <a:ext uri="{FF2B5EF4-FFF2-40B4-BE49-F238E27FC236}">
                <a16:creationId xmlns:a16="http://schemas.microsoft.com/office/drawing/2014/main" id="{D061360C-D885-447C-98F4-1C2CBB7E4AE6}"/>
              </a:ext>
            </a:extLst>
          </p:cNvPr>
          <p:cNvPicPr>
            <a:picLocks noChangeAspect="1"/>
          </p:cNvPicPr>
          <p:nvPr/>
        </p:nvPicPr>
        <p:blipFill>
          <a:blip r:embed="rId4"/>
          <a:stretch>
            <a:fillRect/>
          </a:stretch>
        </p:blipFill>
        <p:spPr>
          <a:xfrm>
            <a:off x="6606538" y="1720988"/>
            <a:ext cx="3640108" cy="256032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1179C776-B27C-4462-9759-5E6CB3554F0F}"/>
              </a:ext>
            </a:extLst>
          </p:cNvPr>
          <p:cNvSpPr>
            <a:spLocks noGrp="1"/>
          </p:cNvSpPr>
          <p:nvPr>
            <p:ph type="title"/>
          </p:nvPr>
        </p:nvSpPr>
        <p:spPr>
          <a:xfrm>
            <a:off x="293285" y="-201288"/>
            <a:ext cx="10966449" cy="796884"/>
          </a:xfrm>
        </p:spPr>
        <p:txBody>
          <a:bodyPr/>
          <a:lstStyle/>
          <a:p>
            <a:r>
              <a:rPr lang="en-US" dirty="0"/>
              <a:t>Resetting Your Password</a:t>
            </a:r>
          </a:p>
        </p:txBody>
      </p:sp>
      <p:sp>
        <p:nvSpPr>
          <p:cNvPr id="4" name="Slide Number Placeholder 3">
            <a:extLst>
              <a:ext uri="{FF2B5EF4-FFF2-40B4-BE49-F238E27FC236}">
                <a16:creationId xmlns:a16="http://schemas.microsoft.com/office/drawing/2014/main" id="{C51E6A6D-97C2-4B80-AC14-C7169B8A80D6}"/>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7" name="Rectangle 6">
            <a:extLst>
              <a:ext uri="{FF2B5EF4-FFF2-40B4-BE49-F238E27FC236}">
                <a16:creationId xmlns:a16="http://schemas.microsoft.com/office/drawing/2014/main" id="{58213427-49E2-4869-9E2E-3BB0D7583688}"/>
              </a:ext>
            </a:extLst>
          </p:cNvPr>
          <p:cNvSpPr/>
          <p:nvPr/>
        </p:nvSpPr>
        <p:spPr>
          <a:xfrm>
            <a:off x="6606537" y="1720988"/>
            <a:ext cx="3640109" cy="25603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Arrow: Up 8">
            <a:extLst>
              <a:ext uri="{FF2B5EF4-FFF2-40B4-BE49-F238E27FC236}">
                <a16:creationId xmlns:a16="http://schemas.microsoft.com/office/drawing/2014/main" id="{6DA6BF30-0629-4502-9BE1-0B80B69CA0CB}"/>
              </a:ext>
            </a:extLst>
          </p:cNvPr>
          <p:cNvSpPr/>
          <p:nvPr/>
        </p:nvSpPr>
        <p:spPr>
          <a:xfrm>
            <a:off x="3227106" y="3161896"/>
            <a:ext cx="671804" cy="122240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12443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Non-Participation</a:t>
            </a:r>
          </a:p>
        </p:txBody>
      </p:sp>
      <p:sp>
        <p:nvSpPr>
          <p:cNvPr id="3" name="Slide Number Placeholder 2"/>
          <p:cNvSpPr>
            <a:spLocks noGrp="1"/>
          </p:cNvSpPr>
          <p:nvPr>
            <p:ph type="sldNum" sz="quarter" idx="10"/>
          </p:nvPr>
        </p:nvSpPr>
        <p:spPr>
          <a:xfrm>
            <a:off x="11160087" y="6595451"/>
            <a:ext cx="797920" cy="196952"/>
          </a:xfrm>
        </p:spPr>
        <p:txBody>
          <a:bodyPr/>
          <a:lstStyle/>
          <a:p>
            <a:pPr algn="r"/>
            <a:fld id="{F3477EC8-074D-41C4-94AE-E9EA7CEEA348}" type="slidenum">
              <a:rPr lang="en-US" smtClean="0"/>
              <a:pPr algn="r"/>
              <a:t>60</a:t>
            </a:fld>
            <a:endParaRPr lang="en-US" dirty="0"/>
          </a:p>
        </p:txBody>
      </p:sp>
      <p:grpSp>
        <p:nvGrpSpPr>
          <p:cNvPr id="8" name="Group 7">
            <a:extLst>
              <a:ext uri="{FF2B5EF4-FFF2-40B4-BE49-F238E27FC236}">
                <a16:creationId xmlns:a16="http://schemas.microsoft.com/office/drawing/2014/main" id="{BF9A8D93-9D2E-4ED7-BC10-0481D32B5432}"/>
              </a:ext>
            </a:extLst>
          </p:cNvPr>
          <p:cNvGrpSpPr/>
          <p:nvPr/>
        </p:nvGrpSpPr>
        <p:grpSpPr>
          <a:xfrm>
            <a:off x="3818325" y="1413913"/>
            <a:ext cx="7923578" cy="4286848"/>
            <a:chOff x="1916269" y="1285576"/>
            <a:chExt cx="7923578" cy="4286848"/>
          </a:xfrm>
        </p:grpSpPr>
        <p:pic>
          <p:nvPicPr>
            <p:cNvPr id="7" name="Picture 6">
              <a:extLst>
                <a:ext uri="{FF2B5EF4-FFF2-40B4-BE49-F238E27FC236}">
                  <a16:creationId xmlns:a16="http://schemas.microsoft.com/office/drawing/2014/main" id="{AC6B6058-63C1-4135-8DFA-045D7405A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152" y="1285576"/>
              <a:ext cx="7487695" cy="4286848"/>
            </a:xfrm>
            <a:prstGeom prst="rect">
              <a:avLst/>
            </a:prstGeom>
            <a:effectLst>
              <a:outerShdw blurRad="292100" dist="139700" dir="2700000" algn="ctr" rotWithShape="0">
                <a:srgbClr val="000000">
                  <a:alpha val="65000"/>
                </a:srgbClr>
              </a:outerShdw>
            </a:effectLst>
          </p:spPr>
        </p:pic>
        <p:sp>
          <p:nvSpPr>
            <p:cNvPr id="9" name="Down Arrow 8"/>
            <p:cNvSpPr/>
            <p:nvPr/>
          </p:nvSpPr>
          <p:spPr>
            <a:xfrm rot="16200000">
              <a:off x="5221070" y="3503308"/>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rot="16200000">
              <a:off x="2030602" y="4858024"/>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a:extLst>
              <a:ext uri="{FF2B5EF4-FFF2-40B4-BE49-F238E27FC236}">
                <a16:creationId xmlns:a16="http://schemas.microsoft.com/office/drawing/2014/main" id="{8BF07F7A-839F-4B99-9AA3-F3A2A1747F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6363" y="2044160"/>
            <a:ext cx="3375805" cy="2621984"/>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9923220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363" y="-228959"/>
            <a:ext cx="10080052" cy="776229"/>
          </a:xfrm>
        </p:spPr>
        <p:txBody>
          <a:bodyPr/>
          <a:lstStyle/>
          <a:p>
            <a:r>
              <a:rPr lang="en-US" dirty="0"/>
              <a:t>View Reasons for Non-Participation Results</a:t>
            </a:r>
          </a:p>
        </p:txBody>
      </p:sp>
      <p:sp>
        <p:nvSpPr>
          <p:cNvPr id="3" name="Slide Number Placeholder 2"/>
          <p:cNvSpPr>
            <a:spLocks noGrp="1"/>
          </p:cNvSpPr>
          <p:nvPr>
            <p:ph type="sldNum" sz="quarter" idx="10"/>
          </p:nvPr>
        </p:nvSpPr>
        <p:spPr>
          <a:xfrm>
            <a:off x="11457542" y="6507315"/>
            <a:ext cx="425425" cy="268057"/>
          </a:xfrm>
        </p:spPr>
        <p:txBody>
          <a:bodyPr/>
          <a:lstStyle/>
          <a:p>
            <a:pPr algn="r"/>
            <a:fld id="{F3477EC8-074D-41C4-94AE-E9EA7CEEA348}" type="slidenum">
              <a:rPr lang="en-US" smtClean="0"/>
              <a:pPr algn="r"/>
              <a:t>61</a:t>
            </a:fld>
            <a:endParaRPr lang="en-US" dirty="0"/>
          </a:p>
        </p:txBody>
      </p:sp>
      <p:pic>
        <p:nvPicPr>
          <p:cNvPr id="10" name="Picture 9">
            <a:extLst>
              <a:ext uri="{FF2B5EF4-FFF2-40B4-BE49-F238E27FC236}">
                <a16:creationId xmlns:a16="http://schemas.microsoft.com/office/drawing/2014/main" id="{114920CC-9487-458C-8E2E-C9934D3648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6363" y="2044160"/>
            <a:ext cx="3375805" cy="2621984"/>
          </a:xfrm>
          <a:prstGeom prst="rect">
            <a:avLst/>
          </a:prstGeom>
          <a:effectLst>
            <a:outerShdw blurRad="292100" dist="139700" dir="2700000" algn="ctr" rotWithShape="0">
              <a:srgbClr val="000000">
                <a:alpha val="65000"/>
              </a:srgbClr>
            </a:outerShdw>
          </a:effectLst>
        </p:spPr>
      </p:pic>
      <p:pic>
        <p:nvPicPr>
          <p:cNvPr id="11" name="Picture 10">
            <a:extLst>
              <a:ext uri="{FF2B5EF4-FFF2-40B4-BE49-F238E27FC236}">
                <a16:creationId xmlns:a16="http://schemas.microsoft.com/office/drawing/2014/main" id="{13FF27E0-B656-43FA-8EEA-0B58897BA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301" y="1427235"/>
            <a:ext cx="6972248" cy="4003529"/>
          </a:xfrm>
          <a:prstGeom prst="rect">
            <a:avLst/>
          </a:prstGeom>
          <a:ln>
            <a:noFill/>
          </a:ln>
          <a:effectLst>
            <a:outerShdw blurRad="292100" dist="139700" dir="2700000" algn="tl" rotWithShape="0">
              <a:srgbClr val="333333">
                <a:alpha val="65000"/>
              </a:srgbClr>
            </a:outerShdw>
          </a:effectLst>
        </p:spPr>
      </p:pic>
      <p:sp>
        <p:nvSpPr>
          <p:cNvPr id="12" name="Down Arrow 11">
            <a:extLst>
              <a:ext uri="{FF2B5EF4-FFF2-40B4-BE49-F238E27FC236}">
                <a16:creationId xmlns:a16="http://schemas.microsoft.com/office/drawing/2014/main" id="{6B4BEC49-5F3E-43B5-BDBC-06AE77645E1A}"/>
              </a:ext>
            </a:extLst>
          </p:cNvPr>
          <p:cNvSpPr/>
          <p:nvPr/>
        </p:nvSpPr>
        <p:spPr>
          <a:xfrm rot="16200000">
            <a:off x="7842433" y="3832713"/>
            <a:ext cx="461984" cy="72334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1517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82" y="817553"/>
            <a:ext cx="10966449" cy="4531947"/>
          </a:xfrm>
        </p:spPr>
        <p:txBody>
          <a:bodyPr rtlCol="0">
            <a:noAutofit/>
          </a:bodyPr>
          <a:lstStyle/>
          <a:p>
            <a:pPr marL="0" indent="0" eaLnBrk="1" fontAlgn="auto" hangingPunct="1">
              <a:buNone/>
              <a:defRPr/>
            </a:pPr>
            <a:r>
              <a:rPr lang="en-US" sz="2200" dirty="0"/>
              <a:t>You can contact the Help Desk for assistance with any technical issues you encounter.</a:t>
            </a:r>
          </a:p>
          <a:p>
            <a:pPr marL="0" indent="0" eaLnBrk="1" fontAlgn="auto" hangingPunct="1">
              <a:buNone/>
              <a:defRPr/>
            </a:pPr>
            <a:r>
              <a:rPr lang="en-US" sz="2200" dirty="0"/>
              <a:t>When contacting the Help Desk, please be ready to provide the following information:</a:t>
            </a:r>
          </a:p>
          <a:p>
            <a:pPr eaLnBrk="1" fontAlgn="auto" hangingPunct="1">
              <a:defRPr/>
            </a:pPr>
            <a:r>
              <a:rPr lang="en-US" sz="2000" dirty="0"/>
              <a:t>Any error messages that are appearing (including codes)</a:t>
            </a:r>
          </a:p>
          <a:p>
            <a:pPr eaLnBrk="1" fontAlgn="auto" hangingPunct="1">
              <a:defRPr/>
            </a:pPr>
            <a:r>
              <a:rPr lang="en-US" sz="2000" dirty="0"/>
              <a:t>Your operating system and browser information</a:t>
            </a:r>
          </a:p>
          <a:p>
            <a:pPr eaLnBrk="1" fontAlgn="auto" hangingPunct="1">
              <a:defRPr/>
            </a:pPr>
            <a:r>
              <a:rPr lang="en-US" sz="2000" dirty="0"/>
              <a:t>Your network configuration information</a:t>
            </a:r>
          </a:p>
          <a:p>
            <a:pPr eaLnBrk="1" fontAlgn="auto" hangingPunct="1">
              <a:defRPr/>
            </a:pPr>
            <a:r>
              <a:rPr lang="en-US" sz="2000" dirty="0"/>
              <a:t>Your contact information for follow-up by telephone or email</a:t>
            </a:r>
          </a:p>
          <a:p>
            <a:pPr eaLnBrk="1" fontAlgn="auto" hangingPunct="1">
              <a:defRPr/>
            </a:pPr>
            <a:r>
              <a:rPr lang="en-US" sz="2000" dirty="0"/>
              <a:t>Any other relevant information, such as test names or content areas, student IDs, session IDs, and search criteria</a:t>
            </a:r>
          </a:p>
          <a:p>
            <a:pPr marL="0" indent="0" eaLnBrk="1" fontAlgn="auto" hangingPunct="1">
              <a:buNone/>
              <a:defRPr/>
            </a:pPr>
            <a:r>
              <a:rPr lang="en-US" sz="2200" dirty="0"/>
              <a:t>For test administration or policy issues, please contact your school Test Coordinator.</a:t>
            </a:r>
          </a:p>
          <a:p>
            <a:pPr eaLnBrk="1" fontAlgn="auto" hangingPunct="1">
              <a:buFont typeface="Arial" panose="020B0604020202020204" pitchFamily="34" charset="0"/>
              <a:buChar char="•"/>
              <a:defRPr/>
            </a:pPr>
            <a:endParaRPr lang="en-US" sz="2800" dirty="0">
              <a:solidFill>
                <a:srgbClr val="FF0000"/>
              </a:solidFill>
            </a:endParaRPr>
          </a:p>
        </p:txBody>
      </p:sp>
      <p:sp>
        <p:nvSpPr>
          <p:cNvPr id="2" name="Title 1"/>
          <p:cNvSpPr>
            <a:spLocks noGrp="1"/>
          </p:cNvSpPr>
          <p:nvPr>
            <p:ph type="title"/>
          </p:nvPr>
        </p:nvSpPr>
        <p:spPr/>
        <p:txBody>
          <a:bodyPr>
            <a:normAutofit/>
          </a:bodyPr>
          <a:lstStyle/>
          <a:p>
            <a:r>
              <a:rPr lang="en-US" dirty="0"/>
              <a:t>Contact Your Help Desk</a:t>
            </a:r>
          </a:p>
        </p:txBody>
      </p:sp>
    </p:spTree>
    <p:extLst>
      <p:ext uri="{BB962C8B-B14F-4D97-AF65-F5344CB8AC3E}">
        <p14:creationId xmlns:p14="http://schemas.microsoft.com/office/powerpoint/2010/main" val="35671579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198" y="703448"/>
            <a:ext cx="10966265" cy="4129864"/>
          </a:xfrm>
        </p:spPr>
        <p:txBody>
          <a:bodyPr rtlCol="0">
            <a:noAutofit/>
          </a:bodyPr>
          <a:lstStyle/>
          <a:p>
            <a:pPr marL="0" indent="0" eaLnBrk="1" fontAlgn="auto" hangingPunct="1">
              <a:buNone/>
              <a:defRPr/>
            </a:pPr>
            <a:r>
              <a:rPr lang="en-US" sz="3200" b="1" dirty="0"/>
              <a:t>Further Information</a:t>
            </a:r>
          </a:p>
          <a:p>
            <a:pPr lvl="0"/>
            <a:r>
              <a:rPr lang="en-US" b="1" dirty="0"/>
              <a:t>Visit </a:t>
            </a:r>
            <a:endParaRPr lang="en-US" dirty="0"/>
          </a:p>
          <a:p>
            <a:pPr lvl="1"/>
            <a:r>
              <a:rPr lang="en-US" b="1" u="sng" dirty="0" err="1">
                <a:hlinkClick r:id="rId3"/>
              </a:rPr>
              <a:t>alohahsap.org</a:t>
            </a:r>
            <a:endParaRPr lang="en-US" b="1" dirty="0"/>
          </a:p>
          <a:p>
            <a:pPr lvl="1"/>
            <a:r>
              <a:rPr lang="en-US" b="1" dirty="0" err="1">
                <a:hlinkClick r:id="rId4"/>
              </a:rPr>
              <a:t>smarterbalanced.org</a:t>
            </a:r>
            <a:endParaRPr lang="en-US" b="1" dirty="0"/>
          </a:p>
          <a:p>
            <a:pPr lvl="0"/>
            <a:r>
              <a:rPr lang="en-US" b="1" dirty="0"/>
              <a:t>Call, fax, or email the HSAP Help Desk</a:t>
            </a:r>
            <a:endParaRPr lang="en-US" dirty="0"/>
          </a:p>
          <a:p>
            <a:pPr lvl="1"/>
            <a:r>
              <a:rPr lang="en-US" b="1" dirty="0"/>
              <a:t>Hours: 7:30 am to 4:00 p.m. HST, Monday-Friday (except holidays)</a:t>
            </a:r>
            <a:endParaRPr lang="en-US" dirty="0"/>
          </a:p>
          <a:p>
            <a:pPr lvl="1"/>
            <a:r>
              <a:rPr lang="en-US" dirty="0"/>
              <a:t>Phone: 1-866-648-3712</a:t>
            </a:r>
          </a:p>
          <a:p>
            <a:pPr lvl="1"/>
            <a:r>
              <a:rPr lang="en-US" dirty="0"/>
              <a:t>Fax: 1-877-231-7813</a:t>
            </a:r>
          </a:p>
          <a:p>
            <a:pPr lvl="1"/>
            <a:r>
              <a:rPr lang="en-US" dirty="0"/>
              <a:t>Email: </a:t>
            </a:r>
            <a:r>
              <a:rPr lang="en-US" dirty="0">
                <a:hlinkClick r:id="rId5"/>
              </a:rPr>
              <a:t>HSAPHelpDesk@cambiumassessment.com</a:t>
            </a:r>
            <a:endParaRPr lang="en-US" dirty="0"/>
          </a:p>
          <a:p>
            <a:pPr lvl="1"/>
            <a:endParaRPr lang="en-US" dirty="0"/>
          </a:p>
          <a:p>
            <a:pPr eaLnBrk="1" fontAlgn="auto" hangingPunct="1">
              <a:buFont typeface="Arial" panose="020B0604020202020204" pitchFamily="34" charset="0"/>
              <a:buChar char="•"/>
              <a:defRPr/>
            </a:pPr>
            <a:endParaRPr lang="en-US" dirty="0">
              <a:solidFill>
                <a:srgbClr val="FF0000"/>
              </a:solidFill>
            </a:endParaRPr>
          </a:p>
        </p:txBody>
      </p:sp>
      <p:sp>
        <p:nvSpPr>
          <p:cNvPr id="2" name="Title 1"/>
          <p:cNvSpPr>
            <a:spLocks noGrp="1"/>
          </p:cNvSpPr>
          <p:nvPr>
            <p:ph type="title"/>
          </p:nvPr>
        </p:nvSpPr>
        <p:spPr/>
        <p:txBody>
          <a:bodyPr>
            <a:normAutofit/>
          </a:bodyPr>
          <a:lstStyle/>
          <a:p>
            <a:r>
              <a:rPr lang="en-US" b="1" dirty="0"/>
              <a:t>Thank You!</a:t>
            </a:r>
          </a:p>
        </p:txBody>
      </p:sp>
    </p:spTree>
    <p:extLst>
      <p:ext uri="{BB962C8B-B14F-4D97-AF65-F5344CB8AC3E}">
        <p14:creationId xmlns:p14="http://schemas.microsoft.com/office/powerpoint/2010/main" val="152012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TIDE Home Page</a:t>
            </a:r>
          </a:p>
        </p:txBody>
      </p:sp>
      <p:sp>
        <p:nvSpPr>
          <p:cNvPr id="4" name="Slide Number Placeholder 3"/>
          <p:cNvSpPr>
            <a:spLocks noGrp="1"/>
          </p:cNvSpPr>
          <p:nvPr>
            <p:ph type="sldNum" sz="quarter" idx="10"/>
          </p:nvPr>
        </p:nvSpPr>
        <p:spPr>
          <a:xfrm>
            <a:off x="11812435" y="6507316"/>
            <a:ext cx="70532" cy="153888"/>
          </a:xfrm>
        </p:spPr>
        <p:txBody>
          <a:bodyPr/>
          <a:lstStyle/>
          <a:p>
            <a:pPr algn="r"/>
            <a:fld id="{F3477EC8-074D-41C4-94AE-E9EA7CEEA348}" type="slidenum">
              <a:rPr lang="en-US" smtClean="0"/>
              <a:pPr algn="r"/>
              <a:t>7</a:t>
            </a:fld>
            <a:endParaRPr lang="en-US" dirty="0"/>
          </a:p>
        </p:txBody>
      </p:sp>
      <p:grpSp>
        <p:nvGrpSpPr>
          <p:cNvPr id="11" name="Group 10">
            <a:extLst>
              <a:ext uri="{FF2B5EF4-FFF2-40B4-BE49-F238E27FC236}">
                <a16:creationId xmlns:a16="http://schemas.microsoft.com/office/drawing/2014/main" id="{D8D7341B-49C9-498C-8C23-452AE30D7766}"/>
              </a:ext>
            </a:extLst>
          </p:cNvPr>
          <p:cNvGrpSpPr/>
          <p:nvPr/>
        </p:nvGrpSpPr>
        <p:grpSpPr>
          <a:xfrm>
            <a:off x="1910162" y="1230989"/>
            <a:ext cx="8371676" cy="4663374"/>
            <a:chOff x="2163947" y="1470140"/>
            <a:chExt cx="7780020" cy="3917720"/>
          </a:xfrm>
        </p:grpSpPr>
        <p:pic>
          <p:nvPicPr>
            <p:cNvPr id="12" name="Picture 11">
              <a:extLst>
                <a:ext uri="{FF2B5EF4-FFF2-40B4-BE49-F238E27FC236}">
                  <a16:creationId xmlns:a16="http://schemas.microsoft.com/office/drawing/2014/main" id="{5C958557-6BB1-45C3-9A7F-2778AF77C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947" y="1470140"/>
              <a:ext cx="7780020" cy="3917720"/>
            </a:xfrm>
            <a:prstGeom prst="rect">
              <a:avLst/>
            </a:prstGeom>
          </p:spPr>
        </p:pic>
        <p:sp>
          <p:nvSpPr>
            <p:cNvPr id="15" name="Down Arrow 12">
              <a:extLst>
                <a:ext uri="{FF2B5EF4-FFF2-40B4-BE49-F238E27FC236}">
                  <a16:creationId xmlns:a16="http://schemas.microsoft.com/office/drawing/2014/main" id="{ABDF86AD-F9E6-44B8-AF3B-6879DE0A5943}"/>
                </a:ext>
              </a:extLst>
            </p:cNvPr>
            <p:cNvSpPr/>
            <p:nvPr/>
          </p:nvSpPr>
          <p:spPr>
            <a:xfrm>
              <a:off x="4143190" y="2621433"/>
              <a:ext cx="280219" cy="351657"/>
            </a:xfrm>
            <a:prstGeom prst="downArrow">
              <a:avLst>
                <a:gd name="adj1" fmla="val 50000"/>
                <a:gd name="adj2" fmla="val 4184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36CB480A-ED74-4124-AF67-0D5775574FBF}"/>
              </a:ext>
            </a:extLst>
          </p:cNvPr>
          <p:cNvSpPr/>
          <p:nvPr/>
        </p:nvSpPr>
        <p:spPr>
          <a:xfrm>
            <a:off x="2053883" y="3110667"/>
            <a:ext cx="2287569" cy="31833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56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TIDE Tasks: Preparing for Testing</a:t>
            </a:r>
          </a:p>
        </p:txBody>
      </p:sp>
      <p:sp>
        <p:nvSpPr>
          <p:cNvPr id="8" name="Slide Number Placeholder 3">
            <a:extLst>
              <a:ext uri="{FF2B5EF4-FFF2-40B4-BE49-F238E27FC236}">
                <a16:creationId xmlns:a16="http://schemas.microsoft.com/office/drawing/2014/main" id="{417C37E5-E45C-4EAA-B230-2AD01DEEFA1B}"/>
              </a:ext>
            </a:extLst>
          </p:cNvPr>
          <p:cNvSpPr>
            <a:spLocks noGrp="1"/>
          </p:cNvSpPr>
          <p:nvPr>
            <p:ph type="sldNum" sz="quarter" idx="10"/>
          </p:nvPr>
        </p:nvSpPr>
        <p:spPr>
          <a:xfrm>
            <a:off x="11725873" y="6507316"/>
            <a:ext cx="157094" cy="1538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grpSp>
        <p:nvGrpSpPr>
          <p:cNvPr id="9" name="Group 8">
            <a:extLst>
              <a:ext uri="{FF2B5EF4-FFF2-40B4-BE49-F238E27FC236}">
                <a16:creationId xmlns:a16="http://schemas.microsoft.com/office/drawing/2014/main" id="{8E9B2DA2-F030-4868-9613-EABEF02CDE8B}"/>
              </a:ext>
            </a:extLst>
          </p:cNvPr>
          <p:cNvGrpSpPr/>
          <p:nvPr/>
        </p:nvGrpSpPr>
        <p:grpSpPr>
          <a:xfrm>
            <a:off x="2528832" y="1220753"/>
            <a:ext cx="7134335" cy="4416493"/>
            <a:chOff x="2528832" y="1220753"/>
            <a:chExt cx="7134335" cy="4416493"/>
          </a:xfrm>
        </p:grpSpPr>
        <p:pic>
          <p:nvPicPr>
            <p:cNvPr id="11" name="Picture 10">
              <a:extLst>
                <a:ext uri="{FF2B5EF4-FFF2-40B4-BE49-F238E27FC236}">
                  <a16:creationId xmlns:a16="http://schemas.microsoft.com/office/drawing/2014/main" id="{3C4830B2-20FA-4971-95D0-276B64458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832" y="1220753"/>
              <a:ext cx="7134335" cy="4416493"/>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56DA9204-89C0-4A00-AABD-12950DB7D777}"/>
                </a:ext>
              </a:extLst>
            </p:cNvPr>
            <p:cNvSpPr/>
            <p:nvPr/>
          </p:nvSpPr>
          <p:spPr>
            <a:xfrm>
              <a:off x="2528832" y="1948874"/>
              <a:ext cx="2412623" cy="36883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5">
              <a:extLst>
                <a:ext uri="{FF2B5EF4-FFF2-40B4-BE49-F238E27FC236}">
                  <a16:creationId xmlns:a16="http://schemas.microsoft.com/office/drawing/2014/main" id="{81CACE5D-9AC1-44C6-AC60-792A4F8ACBD8}"/>
                </a:ext>
              </a:extLst>
            </p:cNvPr>
            <p:cNvSpPr/>
            <p:nvPr/>
          </p:nvSpPr>
          <p:spPr>
            <a:xfrm rot="16200000">
              <a:off x="2678235" y="2355369"/>
              <a:ext cx="454799" cy="7536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9985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TIDE Tasks: Administering Tests</a:t>
            </a:r>
          </a:p>
        </p:txBody>
      </p:sp>
      <p:sp>
        <p:nvSpPr>
          <p:cNvPr id="9" name="Slide Number Placeholder 3">
            <a:extLst>
              <a:ext uri="{FF2B5EF4-FFF2-40B4-BE49-F238E27FC236}">
                <a16:creationId xmlns:a16="http://schemas.microsoft.com/office/drawing/2014/main" id="{A1F3FDF3-8B96-4192-8B81-B494B377CA7A}"/>
              </a:ext>
            </a:extLst>
          </p:cNvPr>
          <p:cNvSpPr>
            <a:spLocks noGrp="1"/>
          </p:cNvSpPr>
          <p:nvPr>
            <p:ph type="sldNum" sz="quarter" idx="10"/>
          </p:nvPr>
        </p:nvSpPr>
        <p:spPr>
          <a:xfrm>
            <a:off x="11725873" y="6507316"/>
            <a:ext cx="157094" cy="1538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6" name="Group 15">
            <a:extLst>
              <a:ext uri="{FF2B5EF4-FFF2-40B4-BE49-F238E27FC236}">
                <a16:creationId xmlns:a16="http://schemas.microsoft.com/office/drawing/2014/main" id="{7303B197-A52A-4892-B93B-ECBFE1EEFAC5}"/>
              </a:ext>
            </a:extLst>
          </p:cNvPr>
          <p:cNvGrpSpPr/>
          <p:nvPr/>
        </p:nvGrpSpPr>
        <p:grpSpPr>
          <a:xfrm>
            <a:off x="2499450" y="1202564"/>
            <a:ext cx="7193099" cy="4452871"/>
            <a:chOff x="2499450" y="1202564"/>
            <a:chExt cx="7193099" cy="4452871"/>
          </a:xfrm>
        </p:grpSpPr>
        <p:pic>
          <p:nvPicPr>
            <p:cNvPr id="17" name="Picture 16">
              <a:extLst>
                <a:ext uri="{FF2B5EF4-FFF2-40B4-BE49-F238E27FC236}">
                  <a16:creationId xmlns:a16="http://schemas.microsoft.com/office/drawing/2014/main" id="{FADBD43A-1C13-4ABB-8AAF-13915BE82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450" y="1202564"/>
              <a:ext cx="7193099" cy="4452871"/>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36CE7642-76C7-478A-BA52-7308848EA1AB}"/>
                </a:ext>
              </a:extLst>
            </p:cNvPr>
            <p:cNvSpPr/>
            <p:nvPr/>
          </p:nvSpPr>
          <p:spPr>
            <a:xfrm>
              <a:off x="4946248" y="1930401"/>
              <a:ext cx="2350479" cy="37250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6">
              <a:extLst>
                <a:ext uri="{FF2B5EF4-FFF2-40B4-BE49-F238E27FC236}">
                  <a16:creationId xmlns:a16="http://schemas.microsoft.com/office/drawing/2014/main" id="{7C9F235D-AD78-4C21-A7DF-FA01FD395B12}"/>
                </a:ext>
              </a:extLst>
            </p:cNvPr>
            <p:cNvSpPr/>
            <p:nvPr/>
          </p:nvSpPr>
          <p:spPr>
            <a:xfrm rot="16200000">
              <a:off x="5073219" y="2444306"/>
              <a:ext cx="433210" cy="6871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4054994"/>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AC94F-0CB7-47E2-B1CC-A0F105248E94}">
  <ds:schemaRefs>
    <ds:schemaRef ds:uri="http://purl.org/dc/terms/"/>
    <ds:schemaRef ds:uri="3c8d6406-deae-4a0d-a95e-fe53ed4a1ac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60b788f9-dbc8-42fd-99f2-081ed83a52d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2018 AIR PPT</Template>
  <TotalTime>51</TotalTime>
  <Words>7932</Words>
  <Application>Microsoft Office PowerPoint</Application>
  <PresentationFormat>Widescreen</PresentationFormat>
  <Paragraphs>586</Paragraphs>
  <Slides>63</Slides>
  <Notes>63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Arial Narrow</vt:lpstr>
      <vt:lpstr>Calibri</vt:lpstr>
      <vt:lpstr>Franklin Gothic Book</vt:lpstr>
      <vt:lpstr>Franklin Gothic Medium</vt:lpstr>
      <vt:lpstr>Gill Sans MT</vt:lpstr>
      <vt:lpstr>ITC Franklin Gothic Std Bk Cd</vt:lpstr>
      <vt:lpstr>Times New Roman</vt:lpstr>
      <vt:lpstr>Cambium Assessment PPT</vt:lpstr>
      <vt:lpstr>Test information distribution engine (tide)</vt:lpstr>
      <vt:lpstr>Objectives</vt:lpstr>
      <vt:lpstr>Activating Your Account</vt:lpstr>
      <vt:lpstr>Logging in to TIDE</vt:lpstr>
      <vt:lpstr>Logging in to TIDE, continued</vt:lpstr>
      <vt:lpstr>Resetting Your Password</vt:lpstr>
      <vt:lpstr>TIDE Home Page</vt:lpstr>
      <vt:lpstr>TIDE Tasks: Preparing for Testing</vt:lpstr>
      <vt:lpstr>TIDE Tasks: Administering Tests</vt:lpstr>
      <vt:lpstr>TIDE Tasks: After Testing</vt:lpstr>
      <vt:lpstr>TIDE Banner</vt:lpstr>
      <vt:lpstr>TIDE Banner: General Resources</vt:lpstr>
      <vt:lpstr>TIDE Banner: Inbox</vt:lpstr>
      <vt:lpstr>TIDE Banner: Manage Account</vt:lpstr>
      <vt:lpstr>Navigation Toolbars</vt:lpstr>
      <vt:lpstr>Help Text</vt:lpstr>
      <vt:lpstr>Quick Search</vt:lpstr>
      <vt:lpstr>Roles and Permissions</vt:lpstr>
      <vt:lpstr>Users</vt:lpstr>
      <vt:lpstr>Add Users</vt:lpstr>
      <vt:lpstr>Upload Users</vt:lpstr>
      <vt:lpstr>Upload Users, continued</vt:lpstr>
      <vt:lpstr>View/Edit/Export Users</vt:lpstr>
      <vt:lpstr>View/Edit/Export User Results</vt:lpstr>
      <vt:lpstr>Students</vt:lpstr>
      <vt:lpstr>View/Edit Students</vt:lpstr>
      <vt:lpstr>View/Edit Students, continued</vt:lpstr>
      <vt:lpstr>View/Edit Students Results</vt:lpstr>
      <vt:lpstr>Upload Student Settings</vt:lpstr>
      <vt:lpstr>Upload Student Settings, continued</vt:lpstr>
      <vt:lpstr>Frequency Distribution Reports</vt:lpstr>
      <vt:lpstr>Frequency Distribution Reports, continued</vt:lpstr>
      <vt:lpstr>Test Settings and Tools</vt:lpstr>
      <vt:lpstr>View/Edit Test Settings and Tools</vt:lpstr>
      <vt:lpstr>View/Edit Test Settings and Tools Results</vt:lpstr>
      <vt:lpstr>View/Edit Test Settings and Tools Results, continued</vt:lpstr>
      <vt:lpstr>Upload Test Settings and Tools</vt:lpstr>
      <vt:lpstr>Upload Test Settings and Tools, continued</vt:lpstr>
      <vt:lpstr>Rosters</vt:lpstr>
      <vt:lpstr>Add Roster</vt:lpstr>
      <vt:lpstr>Add Roster, continued</vt:lpstr>
      <vt:lpstr>Upload Rosters</vt:lpstr>
      <vt:lpstr>View/Edit Rosters</vt:lpstr>
      <vt:lpstr>Testing Incidents</vt:lpstr>
      <vt:lpstr>Create Testing Incidents</vt:lpstr>
      <vt:lpstr>Status of Testing Incidents</vt:lpstr>
      <vt:lpstr>View Testing Incident</vt:lpstr>
      <vt:lpstr>View Testing Incidents Results</vt:lpstr>
      <vt:lpstr>Upload Testing Incidents</vt:lpstr>
      <vt:lpstr>Monitoring Test Progress</vt:lpstr>
      <vt:lpstr>Plan and Manage Testing</vt:lpstr>
      <vt:lpstr>Plan and Manage Testing Results</vt:lpstr>
      <vt:lpstr>Plan and Manage Testing Examples</vt:lpstr>
      <vt:lpstr>Participation Report for SSID</vt:lpstr>
      <vt:lpstr>Test Session Monitoring Report</vt:lpstr>
      <vt:lpstr>Status of Students Tested</vt:lpstr>
      <vt:lpstr>Test Status Code Report</vt:lpstr>
      <vt:lpstr>Data Management</vt:lpstr>
      <vt:lpstr>Non-Participation Codes</vt:lpstr>
      <vt:lpstr>Reasons for Non-Participation</vt:lpstr>
      <vt:lpstr>View Reasons for Non-Participation Results</vt:lpstr>
      <vt:lpstr>Contact Your Help Desk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Mills, Monica</cp:lastModifiedBy>
  <cp:revision>17</cp:revision>
  <cp:lastPrinted>2017-10-19T00:36:21Z</cp:lastPrinted>
  <dcterms:created xsi:type="dcterms:W3CDTF">2020-02-03T21:37:34Z</dcterms:created>
  <dcterms:modified xsi:type="dcterms:W3CDTF">2020-04-29T18:08:25Z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