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4"/>
  </p:notesMasterIdLst>
  <p:handoutMasterIdLst>
    <p:handoutMasterId r:id="rId25"/>
  </p:handoutMasterIdLst>
  <p:sldIdLst>
    <p:sldId id="294" r:id="rId5"/>
    <p:sldId id="331" r:id="rId6"/>
    <p:sldId id="347" r:id="rId7"/>
    <p:sldId id="291" r:id="rId8"/>
    <p:sldId id="290" r:id="rId9"/>
    <p:sldId id="352" r:id="rId10"/>
    <p:sldId id="333" r:id="rId11"/>
    <p:sldId id="335" r:id="rId12"/>
    <p:sldId id="348" r:id="rId13"/>
    <p:sldId id="351" r:id="rId14"/>
    <p:sldId id="337" r:id="rId15"/>
    <p:sldId id="345" r:id="rId16"/>
    <p:sldId id="340" r:id="rId17"/>
    <p:sldId id="341" r:id="rId18"/>
    <p:sldId id="342" r:id="rId19"/>
    <p:sldId id="343" r:id="rId20"/>
    <p:sldId id="344" r:id="rId21"/>
    <p:sldId id="346" r:id="rId22"/>
    <p:sldId id="339" r:id="rId23"/>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cmAuthor id="2" name="Linda K. Reed" initials="lkr" lastIdx="33" clrIdx="1"/>
  <p:cmAuthor id="3" name="Reed, Linda" initials="RL" lastIdx="3" clrIdx="2"/>
  <p:cmAuthor id="4" name="Note" initials="Note" lastIdx="2" clrIdx="3"/>
  <p:cmAuthor id="5" name="Jehle, Angela" initials="JA [2]" lastIdx="15" clrIdx="4"/>
  <p:cmAuthor id="6" name="Microsoft Office User" initials="Office [2]" lastIdx="1" clrIdx="5"/>
  <p:cmAuthor id="7" name="Microsoft Office User" initials="Office [7]" lastIdx="1" clrIdx="6"/>
  <p:cmAuthor id="8" name="Microsoft Office User" initials="Office [6]" lastIdx="1" clrIdx="7"/>
  <p:cmAuthor id="9" name="Cassiday, Daniel" initials="DC" lastIdx="1" clrIdx="8"/>
  <p:cmAuthor id="10" name="Hajara, Debapriya (Diya)" initials="HD(" lastIdx="11" clrIdx="9"/>
  <p:cmAuthor id="11" name="Mills, Monica" initials="MM" lastIdx="4" clrIdx="10"/>
  <p:cmAuthor id="12" name="Strittmatter, Jennifer G." initials="SJG" lastIdx="9" clrIdx="11"/>
  <p:cmAuthor id="13" name="Hajara, Debapriya (Diya)" initials="HD( [2]" lastIdx="8" clrIdx="12"/>
  <p:cmAuthor id="14" name="Amy Camire" initials="AC" lastIdx="16" clrIdx="13"/>
  <p:cmAuthor id="15" name="Katelyn Aldana" initials="KA" lastIdx="12" clrIdx="1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62688" autoAdjust="0"/>
  </p:normalViewPr>
  <p:slideViewPr>
    <p:cSldViewPr snapToGrid="0">
      <p:cViewPr varScale="1">
        <p:scale>
          <a:sx n="71" d="100"/>
          <a:sy n="71" d="100"/>
        </p:scale>
        <p:origin x="2238" y="72"/>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eaLnBrk="1" hangingPunct="1">
              <a:spcBef>
                <a:spcPct val="0"/>
              </a:spcBef>
            </a:pPr>
            <a:r>
              <a:rPr lang="en-US" altLang="en-US" sz="1200" b="0" dirty="0">
                <a:solidFill>
                  <a:schemeClr val="tx1"/>
                </a:solidFill>
                <a:latin typeface="Arial" panose="020B0604020202020204" pitchFamily="34" charset="0"/>
                <a:cs typeface="Arial" panose="020B0604020202020204" pitchFamily="34" charset="0"/>
              </a:rPr>
              <a:t>Welcome to the Assessment Viewing Application (AVA) training module. </a:t>
            </a:r>
          </a:p>
          <a:p>
            <a:pPr eaLnBrk="1" hangingPunct="1">
              <a:spcBef>
                <a:spcPct val="0"/>
              </a:spcBef>
            </a:pPr>
            <a:endParaRPr lang="en-US" altLang="en-US" sz="1200" b="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200" b="0" dirty="0">
                <a:solidFill>
                  <a:schemeClr val="tx1"/>
                </a:solidFill>
                <a:latin typeface="Arial" panose="020B0604020202020204" pitchFamily="34" charset="0"/>
                <a:cs typeface="Arial" panose="020B0604020202020204" pitchFamily="34" charset="0"/>
              </a:rPr>
              <a:t>AVA is a component of the </a:t>
            </a:r>
            <a:r>
              <a:rPr lang="en-US" altLang="en-US" sz="1200" b="0" dirty="0">
                <a:solidFill>
                  <a:srgbClr val="FF0000"/>
                </a:solidFill>
                <a:latin typeface="Arial" panose="020B0604020202020204" pitchFamily="34" charset="0"/>
                <a:cs typeface="Arial" panose="020B0604020202020204" pitchFamily="34" charset="0"/>
              </a:rPr>
              <a:t>o</a:t>
            </a:r>
            <a:r>
              <a:rPr lang="en-US" altLang="en-US" sz="1200" b="0" dirty="0">
                <a:solidFill>
                  <a:schemeClr val="tx1"/>
                </a:solidFill>
                <a:latin typeface="Arial" panose="020B0604020202020204" pitchFamily="34" charset="0"/>
                <a:cs typeface="Arial" panose="020B0604020202020204" pitchFamily="34" charset="0"/>
              </a:rPr>
              <a:t>nline testing system </a:t>
            </a:r>
            <a:r>
              <a:rPr lang="en-US" altLang="en-US" sz="1200" b="0" dirty="0">
                <a:solidFill>
                  <a:srgbClr val="FF0000"/>
                </a:solidFill>
                <a:latin typeface="Arial" panose="020B0604020202020204" pitchFamily="34" charset="0"/>
                <a:cs typeface="Arial" panose="020B0604020202020204" pitchFamily="34" charset="0"/>
              </a:rPr>
              <a:t>that</a:t>
            </a:r>
            <a:r>
              <a:rPr lang="en-US" altLang="en-US" sz="1200" b="0" dirty="0">
                <a:solidFill>
                  <a:schemeClr val="tx1"/>
                </a:solidFill>
                <a:latin typeface="Arial" panose="020B0604020202020204" pitchFamily="34" charset="0"/>
                <a:cs typeface="Arial" panose="020B0604020202020204" pitchFamily="34" charset="0"/>
              </a:rPr>
              <a:t> allows</a:t>
            </a:r>
            <a:r>
              <a:rPr lang="en-US" altLang="en-US" sz="1200" b="0" baseline="0" dirty="0">
                <a:solidFill>
                  <a:schemeClr val="tx1"/>
                </a:solidFill>
                <a:latin typeface="Arial" panose="020B0604020202020204" pitchFamily="34" charset="0"/>
                <a:cs typeface="Arial" panose="020B0604020202020204" pitchFamily="34" charset="0"/>
              </a:rPr>
              <a:t> authorized users to view interim assessments for administrative or instructional purposes. </a:t>
            </a:r>
            <a:endParaRPr lang="en-US" altLang="en-US" sz="1200" b="0" dirty="0">
              <a:solidFill>
                <a:schemeClr val="tx1"/>
              </a:solidFill>
              <a:latin typeface="Arial" panose="020B0604020202020204" pitchFamily="34" charset="0"/>
              <a:cs typeface="Arial" panose="020B0604020202020204" pitchFamily="34" charset="0"/>
            </a:endParaRPr>
          </a:p>
          <a:p>
            <a:pPr defTabSz="919155" eaLnBrk="1" hangingPunct="1">
              <a:spcBef>
                <a:spcPct val="0"/>
              </a:spcBef>
              <a:defRPr/>
            </a:pPr>
            <a:endParaRPr lang="en-US" sz="1200" b="0" dirty="0">
              <a:solidFill>
                <a:schemeClr val="tx1"/>
              </a:solidFill>
              <a:latin typeface="Arial" panose="020B0604020202020204" pitchFamily="34" charset="0"/>
              <a:cs typeface="Arial" panose="020B0604020202020204" pitchFamily="34" charset="0"/>
            </a:endParaRPr>
          </a:p>
          <a:p>
            <a:pPr defTabSz="919155" eaLnBrk="1" hangingPunct="1">
              <a:spcBef>
                <a:spcPct val="0"/>
              </a:spcBef>
              <a:defRPr/>
            </a:pPr>
            <a:r>
              <a:rPr lang="en-US" sz="1200" b="0" dirty="0">
                <a:solidFill>
                  <a:schemeClr val="tx1"/>
                </a:solidFill>
                <a:latin typeface="Arial" panose="020B0604020202020204" pitchFamily="34" charset="0"/>
                <a:cs typeface="Arial" panose="020B0604020202020204" pitchFamily="34" charset="0"/>
              </a:rPr>
              <a:t>This training module is designed to help you navigate </a:t>
            </a:r>
            <a:r>
              <a:rPr lang="en-US" altLang="en-US" sz="1200" b="0" dirty="0">
                <a:solidFill>
                  <a:schemeClr val="tx1"/>
                </a:solidFill>
                <a:latin typeface="Arial" panose="020B0604020202020204" pitchFamily="34" charset="0"/>
                <a:cs typeface="Arial" panose="020B0604020202020204" pitchFamily="34" charset="0"/>
              </a:rPr>
              <a:t>AVA; however, you should</a:t>
            </a:r>
            <a:r>
              <a:rPr lang="en-US" altLang="en-US" sz="1200" b="0" baseline="0" dirty="0">
                <a:solidFill>
                  <a:schemeClr val="tx1"/>
                </a:solidFill>
                <a:latin typeface="Arial" panose="020B0604020202020204" pitchFamily="34" charset="0"/>
                <a:cs typeface="Arial" panose="020B0604020202020204" pitchFamily="34" charset="0"/>
              </a:rPr>
              <a:t> consult </a:t>
            </a:r>
            <a:r>
              <a:rPr lang="en-US" altLang="en-US" sz="1200" b="0" u="none" baseline="0" dirty="0">
                <a:solidFill>
                  <a:schemeClr val="tx1"/>
                </a:solidFill>
                <a:latin typeface="Arial" panose="020B0604020202020204" pitchFamily="34" charset="0"/>
                <a:cs typeface="Arial" panose="020B0604020202020204" pitchFamily="34" charset="0"/>
              </a:rPr>
              <a:t>the </a:t>
            </a:r>
            <a:r>
              <a:rPr lang="en-US" altLang="en-US" sz="1200" b="0" i="1" baseline="0" dirty="0">
                <a:solidFill>
                  <a:schemeClr val="tx1"/>
                </a:solidFill>
                <a:latin typeface="Arial" panose="020B0604020202020204" pitchFamily="34" charset="0"/>
                <a:cs typeface="Arial" panose="020B0604020202020204" pitchFamily="34" charset="0"/>
              </a:rPr>
              <a:t>Assessment Viewing Application User Guide </a:t>
            </a:r>
            <a:r>
              <a:rPr lang="en-US" altLang="en-US" sz="1200" b="0" baseline="0" dirty="0">
                <a:solidFill>
                  <a:schemeClr val="tx1"/>
                </a:solidFill>
                <a:latin typeface="Arial" panose="020B0604020202020204" pitchFamily="34" charset="0"/>
                <a:cs typeface="Arial" panose="020B0604020202020204" pitchFamily="34" charset="0"/>
              </a:rPr>
              <a:t>located on your state portal for features implemented by your state</a:t>
            </a:r>
            <a:r>
              <a:rPr lang="en-US" altLang="en-US" sz="1200" baseline="0" dirty="0">
                <a:solidFill>
                  <a:schemeClr val="tx1"/>
                </a:solidFill>
                <a:latin typeface="Arial" panose="020B0604020202020204" pitchFamily="34" charset="0"/>
                <a:cs typeface="Arial" panose="020B0604020202020204" pitchFamily="34" charset="0"/>
              </a:rPr>
              <a:t>.</a:t>
            </a:r>
            <a:endParaRPr lang="en-US" alt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normAutofit/>
          </a:bodyPr>
          <a:lstStyle/>
          <a:p>
            <a:pPr eaLnBrk="1" hangingPunct="1">
              <a:spcBef>
                <a:spcPct val="0"/>
              </a:spcBef>
            </a:pPr>
            <a:r>
              <a:rPr lang="en-US" u="none" dirty="0">
                <a:latin typeface="Arial" panose="020B0604020202020204" pitchFamily="34" charset="0"/>
                <a:cs typeface="Arial" panose="020B0604020202020204" pitchFamily="34" charset="0"/>
              </a:rPr>
              <a:t>On tests that contain video, you will </a:t>
            </a:r>
            <a:r>
              <a:rPr lang="en-US" u="none" baseline="0" dirty="0">
                <a:latin typeface="Arial" panose="020B0604020202020204" pitchFamily="34" charset="0"/>
                <a:cs typeface="Arial" panose="020B0604020202020204" pitchFamily="34" charset="0"/>
              </a:rPr>
              <a:t>see a </a:t>
            </a:r>
            <a:r>
              <a:rPr lang="en-US" i="1" u="none" baseline="0" dirty="0">
                <a:latin typeface="Arial" panose="020B0604020202020204" pitchFamily="34" charset="0"/>
                <a:cs typeface="Arial" panose="020B0604020202020204" pitchFamily="34" charset="0"/>
              </a:rPr>
              <a:t>Sound and Video Playback Check </a:t>
            </a:r>
            <a:r>
              <a:rPr lang="en-US" u="none" baseline="0" dirty="0">
                <a:latin typeface="Arial" panose="020B0604020202020204" pitchFamily="34" charset="0"/>
                <a:cs typeface="Arial" panose="020B0604020202020204" pitchFamily="34" charset="0"/>
              </a:rPr>
              <a:t>panel. </a:t>
            </a:r>
          </a:p>
          <a:p>
            <a:pPr eaLnBrk="1" hangingPunct="1">
              <a:spcBef>
                <a:spcPct val="0"/>
              </a:spcBef>
            </a:pPr>
            <a:endParaRPr lang="en-US" u="none" baseline="0" dirty="0">
              <a:latin typeface="Arial" panose="020B0604020202020204" pitchFamily="34" charset="0"/>
              <a:cs typeface="Arial" panose="020B0604020202020204" pitchFamily="34" charset="0"/>
            </a:endParaRPr>
          </a:p>
          <a:p>
            <a:pPr eaLnBrk="1" hangingPunct="1">
              <a:spcBef>
                <a:spcPct val="0"/>
              </a:spcBef>
            </a:pPr>
            <a:r>
              <a:rPr lang="en-US" u="none" baseline="0" dirty="0">
                <a:latin typeface="Arial" panose="020B0604020202020204" pitchFamily="34" charset="0"/>
                <a:cs typeface="Arial" panose="020B0604020202020204" pitchFamily="34" charset="0"/>
              </a:rPr>
              <a:t>To perform the Sound and Video Playback Check:</a:t>
            </a:r>
          </a:p>
          <a:p>
            <a:pPr eaLnBrk="1" hangingPunct="1">
              <a:spcBef>
                <a:spcPct val="0"/>
              </a:spcBef>
            </a:pPr>
            <a:endParaRPr lang="en-US" u="none" baseline="0" dirty="0">
              <a:latin typeface="Arial" panose="020B0604020202020204" pitchFamily="34" charset="0"/>
              <a:cs typeface="Arial" panose="020B0604020202020204" pitchFamily="34" charset="0"/>
            </a:endParaRPr>
          </a:p>
          <a:p>
            <a:pPr eaLnBrk="1" hangingPunct="1">
              <a:spcBef>
                <a:spcPct val="0"/>
              </a:spcBef>
            </a:pPr>
            <a:r>
              <a:rPr lang="en-US" u="none" baseline="0" dirty="0">
                <a:latin typeface="Arial" panose="020B0604020202020204" pitchFamily="34" charset="0"/>
                <a:cs typeface="Arial" panose="020B0604020202020204" pitchFamily="34" charset="0"/>
              </a:rPr>
              <a:t>Click the play button to play the video and audio. </a:t>
            </a:r>
          </a:p>
          <a:p>
            <a:pPr eaLnBrk="1" hangingPunct="1">
              <a:spcBef>
                <a:spcPct val="0"/>
              </a:spcBef>
            </a:pPr>
            <a:r>
              <a:rPr lang="en-US" u="none" baseline="0" dirty="0">
                <a:latin typeface="Arial" panose="020B0604020202020204" pitchFamily="34" charset="0"/>
                <a:cs typeface="Arial" panose="020B0604020202020204" pitchFamily="34" charset="0"/>
              </a:rPr>
              <a:t>If you can see the video and hear the audio, click the </a:t>
            </a:r>
            <a:r>
              <a:rPr lang="en-US" b="1" u="none" baseline="0" dirty="0">
                <a:latin typeface="Arial" panose="020B0604020202020204" pitchFamily="34" charset="0"/>
                <a:cs typeface="Arial" panose="020B0604020202020204" pitchFamily="34" charset="0"/>
              </a:rPr>
              <a:t>I could play the video and sound</a:t>
            </a:r>
            <a:r>
              <a:rPr lang="en-US" u="none" baseline="0" dirty="0">
                <a:latin typeface="Arial" panose="020B0604020202020204" pitchFamily="34" charset="0"/>
                <a:cs typeface="Arial" panose="020B0604020202020204" pitchFamily="34" charset="0"/>
              </a:rPr>
              <a:t> button to proceed. </a:t>
            </a:r>
          </a:p>
          <a:p>
            <a:pPr eaLnBrk="1" hangingPunct="1">
              <a:spcBef>
                <a:spcPct val="0"/>
              </a:spcBef>
            </a:pPr>
            <a:r>
              <a:rPr lang="en-US" u="none" baseline="0" dirty="0">
                <a:latin typeface="Arial" panose="020B0604020202020204" pitchFamily="34" charset="0"/>
                <a:cs typeface="Arial" panose="020B0604020202020204" pitchFamily="34" charset="0"/>
              </a:rPr>
              <a:t>If you cannot see the video and/or hear the audio, click the </a:t>
            </a:r>
            <a:r>
              <a:rPr lang="en-US" b="1" u="none" baseline="0" dirty="0">
                <a:latin typeface="Arial" panose="020B0604020202020204" pitchFamily="34" charset="0"/>
                <a:cs typeface="Arial" panose="020B0604020202020204" pitchFamily="34" charset="0"/>
              </a:rPr>
              <a:t>I could not play the video or sound</a:t>
            </a:r>
            <a:r>
              <a:rPr lang="en-US" u="none" baseline="0" dirty="0">
                <a:latin typeface="Arial" panose="020B0604020202020204" pitchFamily="34" charset="0"/>
                <a:cs typeface="Arial" panose="020B0604020202020204" pitchFamily="34" charset="0"/>
              </a:rPr>
              <a:t> button and consult your technology coordinator for assistance. </a:t>
            </a:r>
          </a:p>
        </p:txBody>
      </p:sp>
      <p:sp>
        <p:nvSpPr>
          <p:cNvPr id="4" name="Slide Number Placeholder 3"/>
          <p:cNvSpPr>
            <a:spLocks noGrp="1"/>
          </p:cNvSpPr>
          <p:nvPr>
            <p:ph type="sldNum" sz="quarter" idx="10"/>
          </p:nvPr>
        </p:nvSpPr>
        <p:spPr/>
        <p:txBody>
          <a:bodyPr/>
          <a:lstStyle/>
          <a:p>
            <a:pPr>
              <a:defRPr/>
            </a:pPr>
            <a:fld id="{73E18F1F-5A84-4C55-B1EA-7EBC853F01F5}" type="slidenum">
              <a:rPr lang="en-US" smtClean="0"/>
              <a:pPr>
                <a:defRPr/>
              </a:pPr>
              <a:t>10</a:t>
            </a:fld>
            <a:endParaRPr lang="en-US" dirty="0"/>
          </a:p>
        </p:txBody>
      </p:sp>
    </p:spTree>
    <p:extLst>
      <p:ext uri="{BB962C8B-B14F-4D97-AF65-F5344CB8AC3E}">
        <p14:creationId xmlns:p14="http://schemas.microsoft.com/office/powerpoint/2010/main" val="2954352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a:t>
            </a:r>
            <a:r>
              <a:rPr lang="en-US" u="none" dirty="0">
                <a:latin typeface="Arial" panose="020B0604020202020204" pitchFamily="34" charset="0"/>
                <a:cs typeface="Arial" panose="020B0604020202020204" pitchFamily="34" charset="0"/>
              </a:rPr>
              <a:t>slide </a:t>
            </a:r>
            <a:r>
              <a:rPr lang="en-US" dirty="0">
                <a:latin typeface="Arial" panose="020B0604020202020204" pitchFamily="34" charset="0"/>
                <a:cs typeface="Arial" panose="020B0604020202020204" pitchFamily="34" charset="0"/>
              </a:rPr>
              <a:t>displays</a:t>
            </a:r>
            <a:r>
              <a:rPr lang="en-US" baseline="0" dirty="0">
                <a:latin typeface="Arial" panose="020B0604020202020204" pitchFamily="34" charset="0"/>
                <a:cs typeface="Arial" panose="020B0604020202020204" pitchFamily="34" charset="0"/>
              </a:rPr>
              <a:t> a sample test page. </a:t>
            </a:r>
          </a:p>
          <a:p>
            <a:endParaRPr lang="en-US"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AVA includes several on-screen tools, including global tools and context menu tools.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Global tools are available on every page in the banner. These include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Back</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Next</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Save</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and</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Zoom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buttons.</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a:t>
            </a: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The context men</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u displays the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tools available </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for that</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test</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For a detailed list of tools</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consult your </a:t>
            </a:r>
            <a:r>
              <a:rPr lang="en-US" altLang="en-US" i="1" dirty="0">
                <a:solidFill>
                  <a:schemeClr val="tx1"/>
                </a:solidFill>
                <a:latin typeface="Arial" panose="020B0604020202020204" pitchFamily="34" charset="0"/>
                <a:cs typeface="Arial" panose="020B0604020202020204" pitchFamily="34" charset="0"/>
              </a:rPr>
              <a:t>Assessment Viewing Application User Guide</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p>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Next, we will discuss how to navigate a test,</a:t>
            </a:r>
            <a:r>
              <a:rPr lang="en-US" baseline="0" dirty="0">
                <a:latin typeface="Arial" panose="020B0604020202020204" pitchFamily="34" charset="0"/>
                <a:cs typeface="Arial" panose="020B0604020202020204" pitchFamily="34" charset="0"/>
              </a:rPr>
              <a:t> pause a test, and complete a test review.</a:t>
            </a:r>
          </a:p>
          <a:p>
            <a:endParaRPr lang="en-US"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When viewing a test, you can practice responding to each test item. You must respond to all items on a page before advancing to the next page. P</a:t>
            </a:r>
            <a:r>
              <a:rPr lang="en-US" u="none" baseline="0" dirty="0">
                <a:latin typeface="Arial" panose="020B0604020202020204" pitchFamily="34" charset="0"/>
                <a:cs typeface="Arial" panose="020B0604020202020204" pitchFamily="34" charset="0"/>
              </a:rPr>
              <a:t>ages may have only a single item, or they may contain multiple items. R</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esponses you enter will not be scored when you complete the test review.</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You can navigate to items page-by-page or jump directly to an item’s page.</a:t>
            </a:r>
          </a:p>
          <a:p>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 navigate page-by-page, click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Back</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or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Next</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buttons at the top of the screen.</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 jump directly to an item page, select the appropriate item from 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Items</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drop-down list.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Items</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drop-down list contains all items completed thus far and displays a blue flag for items that have been marked for review.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You may pause the test at any time. Pausing the test automatically logs you out of AVA. To return to the test, you must log in and select the appropriate test again. Your progress will not be saved; when you return to the test you will be taken to question one.</a:t>
            </a:r>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To pause the test,</a:t>
            </a: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c</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Pause</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in the Global Menu. A “log out” message will appear. Click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Yes</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to confirm that you want to pause the test.</a:t>
            </a:r>
          </a:p>
          <a:p>
            <a:endParaRPr lang="en-US"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As a security measure, you are automatically logged out and your test is</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paused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after 20 minutes of inactivity.</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After viewing all items in a test,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Finished</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button will appear at the top of the page. When you click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Finished</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a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pop-up message will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appear. Click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Yes</a:t>
            </a:r>
            <a:r>
              <a:rPr lang="en-US" sz="1200" b="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to complete the test review, or click </a:t>
            </a:r>
            <a:r>
              <a:rPr lang="en-US" sz="1200" b="1"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No</a:t>
            </a:r>
            <a:r>
              <a:rPr lang="en-US" sz="1200" b="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to continue reviewing the test.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After finishing the test</a:t>
            </a: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 you</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will have one more opportunity to review items. </a:t>
            </a: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Click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an item number to return to and review</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that item. You can navigate through the test as before. Click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Finish</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button </a:t>
            </a: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to return to the review page at any time.</a:t>
            </a:r>
          </a:p>
          <a:p>
            <a:pPr marL="0" lvl="0" indent="0">
              <a:buFont typeface="+mj-lt"/>
              <a:buNone/>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lvl="0" indent="0">
              <a:buFont typeface="+mj-lt"/>
              <a:buNone/>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When you are finished</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reviewing, click</a:t>
            </a:r>
            <a:r>
              <a:rPr lang="en-US" sz="1200" b="1" i="1"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I’m Done Here</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You will be asked one more time to confirm that you are done viewing the test.</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Click </a:t>
            </a:r>
            <a:r>
              <a:rPr lang="en-US" sz="1200" b="1"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No</a:t>
            </a:r>
            <a:r>
              <a:rPr lang="en-US" sz="1200" b="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to return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review</a:t>
            </a:r>
            <a:r>
              <a:rPr lang="en-US" sz="1200" b="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page, or </a:t>
            </a: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click </a:t>
            </a:r>
            <a:r>
              <a:rPr lang="en-US" sz="1200" b="1"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Yes</a:t>
            </a:r>
            <a:r>
              <a:rPr lang="en-US" sz="1200" b="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to co</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mplete the test.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1" i="1" kern="1200" dirty="0">
                <a:solidFill>
                  <a:schemeClr val="tx1"/>
                </a:solidFill>
                <a:effectLst/>
                <a:latin typeface="Arial" panose="020B0604020202020204" pitchFamily="34" charset="0"/>
                <a:ea typeface="ＭＳ Ｐゴシック" pitchFamily="-48" charset="-128"/>
                <a:cs typeface="Arial" panose="020B0604020202020204" pitchFamily="34" charset="0"/>
              </a:rPr>
              <a:t>Done Reviewing Test </a:t>
            </a: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page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displays a confirmation that the test review is over. Click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Log Out</a:t>
            </a:r>
            <a:r>
              <a:rPr lang="en-US" sz="1200" b="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 return</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to the </a:t>
            </a:r>
            <a:r>
              <a:rPr lang="en-US" sz="1200" b="1" i="1"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AVA L</a:t>
            </a:r>
            <a:r>
              <a:rPr lang="en-US" sz="1200" b="1" i="1" kern="1200" dirty="0">
                <a:solidFill>
                  <a:schemeClr val="tx1"/>
                </a:solidFill>
                <a:effectLst/>
                <a:latin typeface="Arial" panose="020B0604020202020204" pitchFamily="34" charset="0"/>
                <a:ea typeface="ＭＳ Ｐゴシック" pitchFamily="-48" charset="-128"/>
                <a:cs typeface="Arial" panose="020B0604020202020204" pitchFamily="34" charset="0"/>
              </a:rPr>
              <a:t>ogin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page.</a:t>
            </a:r>
          </a:p>
          <a:p>
            <a:br>
              <a:rPr lang="en-US" sz="1200" kern="1200" dirty="0">
                <a:solidFill>
                  <a:schemeClr val="tx1"/>
                </a:solidFill>
                <a:effectLst/>
                <a:latin typeface="ITC Franklin Gothic Std Bk Cd"/>
                <a:ea typeface="ＭＳ Ｐゴシック" pitchFamily="-48" charset="-128"/>
                <a:cs typeface="ＭＳ Ｐゴシック"/>
              </a:rPr>
            </a:b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8788" y="719138"/>
            <a:ext cx="6399212"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45" eaLnBrk="1" hangingPunct="1">
              <a:spcBef>
                <a:spcPct val="0"/>
              </a:spcBef>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The full </a:t>
            </a:r>
            <a:r>
              <a:rPr lang="en-US" altLang="en-US" i="1" dirty="0">
                <a:solidFill>
                  <a:schemeClr val="tx1"/>
                </a:solidFill>
                <a:latin typeface="Arial" panose="020B0604020202020204" pitchFamily="34" charset="0"/>
                <a:cs typeface="Arial" panose="020B0604020202020204" pitchFamily="34" charset="0"/>
              </a:rPr>
              <a:t>Assessment Viewing Application User Guide</a:t>
            </a:r>
            <a:r>
              <a:rPr lang="en-US" altLang="en-US" i="0" u="none" dirty="0">
                <a:solidFill>
                  <a:schemeClr val="tx1"/>
                </a:solidFill>
                <a:latin typeface="Arial" panose="020B0604020202020204" pitchFamily="34" charset="0"/>
                <a:cs typeface="Arial" panose="020B0604020202020204" pitchFamily="34" charset="0"/>
              </a:rPr>
              <a:t> can be found on the </a:t>
            </a:r>
            <a:r>
              <a:rPr lang="en-US" altLang="en-US" i="0" u="none" dirty="0" err="1">
                <a:solidFill>
                  <a:schemeClr val="tx1"/>
                </a:solidFill>
                <a:latin typeface="Arial" panose="020B0604020202020204" pitchFamily="34" charset="0"/>
                <a:cs typeface="Arial" panose="020B0604020202020204" pitchFamily="34" charset="0"/>
              </a:rPr>
              <a:t>AlohaHSAP.org</a:t>
            </a:r>
            <a:r>
              <a:rPr lang="en-US" altLang="en-US" i="0" u="none" dirty="0">
                <a:solidFill>
                  <a:schemeClr val="tx1"/>
                </a:solidFill>
                <a:latin typeface="Arial" panose="020B0604020202020204" pitchFamily="34" charset="0"/>
                <a:cs typeface="Arial" panose="020B0604020202020204" pitchFamily="34" charset="0"/>
              </a:rPr>
              <a:t> portal.</a:t>
            </a:r>
            <a:endParaRPr lang="en-US" altLang="en-US" dirty="0">
              <a:solidFill>
                <a:schemeClr val="tx1"/>
              </a:solidFill>
              <a:latin typeface="Arial" panose="020B0604020202020204" pitchFamily="34" charset="0"/>
              <a:cs typeface="Arial" panose="020B0604020202020204" pitchFamily="34" charset="0"/>
            </a:endParaRPr>
          </a:p>
          <a:p>
            <a:pPr defTabSz="965245" eaLnBrk="1" hangingPunct="1">
              <a:spcBef>
                <a:spcPct val="0"/>
              </a:spcBef>
              <a:defRPr/>
            </a:pPr>
            <a:endParaRPr lang="en-US"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ITC Franklin Gothic Std Bk Cd"/>
                <a:ea typeface="ＭＳ Ｐゴシック" pitchFamily="-48" charset="-128"/>
                <a:cs typeface="ＭＳ Ｐゴシック"/>
              </a:rPr>
              <a:t>Further information regarding the Interim Assessments and their use can be found in the Smarter Balanced and NGSS Interim Assessment Fact Sheets, available on the </a:t>
            </a:r>
            <a:r>
              <a:rPr lang="en-US" sz="1200" b="0" i="0" u="none" strike="noStrike" kern="1200" baseline="0" dirty="0" err="1">
                <a:solidFill>
                  <a:schemeClr val="tx1"/>
                </a:solidFill>
                <a:latin typeface="ITC Franklin Gothic Std Bk Cd"/>
                <a:ea typeface="ＭＳ Ｐゴシック" pitchFamily="-48" charset="-128"/>
                <a:cs typeface="ＭＳ Ｐゴシック"/>
              </a:rPr>
              <a:t>AlohaHSAP.org</a:t>
            </a:r>
            <a:r>
              <a:rPr lang="en-US" sz="1200" b="0" i="0" u="none" strike="noStrike" kern="1200" baseline="0" dirty="0">
                <a:solidFill>
                  <a:schemeClr val="tx1"/>
                </a:solidFill>
                <a:latin typeface="ITC Franklin Gothic Std Bk Cd"/>
                <a:ea typeface="ＭＳ Ｐゴシック" pitchFamily="-48" charset="-128"/>
                <a:cs typeface="ＭＳ Ｐゴシック"/>
              </a:rPr>
              <a:t> portal.</a:t>
            </a:r>
          </a:p>
          <a:p>
            <a:endParaRPr lang="en-US" sz="1200" b="0" i="0" u="none" strike="noStrike" kern="1200" baseline="0" dirty="0">
              <a:solidFill>
                <a:schemeClr val="tx1"/>
              </a:solidFill>
              <a:latin typeface="ITC Franklin Gothic Std Bk Cd"/>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ITC Franklin Gothic Std Bk Cd"/>
                <a:ea typeface="ＭＳ Ｐゴシック" pitchFamily="-48" charset="-128"/>
                <a:cs typeface="ＭＳ Ｐゴシック"/>
              </a:rPr>
              <a:t>The Interim Assessment Answer Keys can be in TIDE under the “General Resources” link in the TIDE navigation bar.</a:t>
            </a:r>
            <a:endPar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62" indent="-301639">
              <a:defRPr>
                <a:solidFill>
                  <a:schemeClr val="tx1"/>
                </a:solidFill>
                <a:latin typeface="Calibri" pitchFamily="34" charset="0"/>
              </a:defRPr>
            </a:lvl2pPr>
            <a:lvl3pPr marL="1206557" indent="-241312">
              <a:defRPr>
                <a:solidFill>
                  <a:schemeClr val="tx1"/>
                </a:solidFill>
                <a:latin typeface="Calibri" pitchFamily="34" charset="0"/>
              </a:defRPr>
            </a:lvl3pPr>
            <a:lvl4pPr marL="1689179" indent="-241312">
              <a:defRPr>
                <a:solidFill>
                  <a:schemeClr val="tx1"/>
                </a:solidFill>
                <a:latin typeface="Calibri" pitchFamily="34" charset="0"/>
              </a:defRPr>
            </a:lvl4pPr>
            <a:lvl5pPr marL="2171801" indent="-241312">
              <a:defRPr>
                <a:solidFill>
                  <a:schemeClr val="tx1"/>
                </a:solidFill>
                <a:latin typeface="Calibri" pitchFamily="34" charset="0"/>
              </a:defRPr>
            </a:lvl5pPr>
            <a:lvl6pPr marL="2654424" indent="-241312" fontAlgn="base">
              <a:spcBef>
                <a:spcPct val="0"/>
              </a:spcBef>
              <a:spcAft>
                <a:spcPct val="0"/>
              </a:spcAft>
              <a:defRPr>
                <a:solidFill>
                  <a:schemeClr val="tx1"/>
                </a:solidFill>
                <a:latin typeface="Calibri" pitchFamily="34" charset="0"/>
              </a:defRPr>
            </a:lvl6pPr>
            <a:lvl7pPr marL="3137046" indent="-241312" fontAlgn="base">
              <a:spcBef>
                <a:spcPct val="0"/>
              </a:spcBef>
              <a:spcAft>
                <a:spcPct val="0"/>
              </a:spcAft>
              <a:defRPr>
                <a:solidFill>
                  <a:schemeClr val="tx1"/>
                </a:solidFill>
                <a:latin typeface="Calibri" pitchFamily="34" charset="0"/>
              </a:defRPr>
            </a:lvl7pPr>
            <a:lvl8pPr marL="3619670" indent="-241312" fontAlgn="base">
              <a:spcBef>
                <a:spcPct val="0"/>
              </a:spcBef>
              <a:spcAft>
                <a:spcPct val="0"/>
              </a:spcAft>
              <a:defRPr>
                <a:solidFill>
                  <a:schemeClr val="tx1"/>
                </a:solidFill>
                <a:latin typeface="Calibri" pitchFamily="34" charset="0"/>
              </a:defRPr>
            </a:lvl8pPr>
            <a:lvl9pPr marL="4102292" indent="-24131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19</a:t>
            </a:fld>
            <a:endParaRPr lang="en-US" altLang="en-US" dirty="0">
              <a:latin typeface="Arial" panose="020B0604020202020204" pitchFamily="34" charset="0"/>
            </a:endParaRPr>
          </a:p>
        </p:txBody>
      </p:sp>
    </p:spTree>
    <p:extLst>
      <p:ext uri="{BB962C8B-B14F-4D97-AF65-F5344CB8AC3E}">
        <p14:creationId xmlns:p14="http://schemas.microsoft.com/office/powerpoint/2010/main" val="199272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After viewing this presentation, you should understand</a:t>
            </a:r>
            <a:r>
              <a:rPr lang="en-US" b="0" baseline="0" dirty="0">
                <a:latin typeface="Arial" panose="020B0604020202020204" pitchFamily="34" charset="0"/>
                <a:cs typeface="Arial" panose="020B0604020202020204" pitchFamily="34" charset="0"/>
              </a:rPr>
              <a:t> how to</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log in to AVA;</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access the assessments; and</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navigate through the test.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269630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defTabSz="950793">
              <a:defRPr/>
            </a:pPr>
            <a:r>
              <a:rPr lang="en-US" dirty="0">
                <a:latin typeface="Arial" panose="020B0604020202020204" pitchFamily="34" charset="0"/>
                <a:cs typeface="Arial" panose="020B0604020202020204" pitchFamily="34" charset="0"/>
              </a:rPr>
              <a:t>To log in to AVA, you must have an authorized email address and password, </a:t>
            </a:r>
            <a:r>
              <a:rPr lang="en-US" dirty="0">
                <a:solidFill>
                  <a:srgbClr val="FF0000"/>
                </a:solidFill>
                <a:latin typeface="Arial" panose="020B0604020202020204" pitchFamily="34" charset="0"/>
                <a:cs typeface="Arial" panose="020B0604020202020204" pitchFamily="34" charset="0"/>
              </a:rPr>
              <a:t>which are the same as the ones </a:t>
            </a:r>
            <a:r>
              <a:rPr lang="en-US" dirty="0">
                <a:latin typeface="Arial" panose="020B0604020202020204" pitchFamily="34" charset="0"/>
                <a:cs typeface="Arial" panose="020B0604020202020204" pitchFamily="34" charset="0"/>
              </a:rPr>
              <a:t>you use for the Test Information Distribution Engine (TIDE) and the Test Administrator (TA) Interface. Contact your School Test Coordinator if you do not have a TIDE account. </a:t>
            </a:r>
          </a:p>
          <a:p>
            <a:pPr defTabSz="950793">
              <a:defRPr/>
            </a:pPr>
            <a:endParaRPr lang="en-US" dirty="0">
              <a:latin typeface="Arial" panose="020B0604020202020204" pitchFamily="34" charset="0"/>
              <a:cs typeface="Arial" panose="020B0604020202020204" pitchFamily="34" charset="0"/>
            </a:endParaRPr>
          </a:p>
          <a:p>
            <a:pPr defTabSz="950793">
              <a:defRPr/>
            </a:pPr>
            <a:r>
              <a:rPr lang="en-US" dirty="0">
                <a:latin typeface="Arial" panose="020B0604020202020204" pitchFamily="34" charset="0"/>
                <a:cs typeface="Arial" panose="020B0604020202020204" pitchFamily="34" charset="0"/>
              </a:rPr>
              <a:t>To log in to AVA, </a:t>
            </a:r>
            <a:r>
              <a:rPr lang="en-US" dirty="0">
                <a:ea typeface="ＭＳ Ｐゴシック" pitchFamily="-48" charset="-128"/>
                <a:cs typeface="Arial" panose="020B0604020202020204" pitchFamily="34" charset="0"/>
              </a:rPr>
              <a:t>go to the </a:t>
            </a:r>
            <a:r>
              <a:rPr lang="en-US" dirty="0" err="1">
                <a:ea typeface="ＭＳ Ｐゴシック" pitchFamily="-48" charset="-128"/>
                <a:cs typeface="Arial" panose="020B0604020202020204" pitchFamily="34" charset="0"/>
              </a:rPr>
              <a:t>AlohaHSAP.org</a:t>
            </a:r>
            <a:r>
              <a:rPr lang="en-US" dirty="0">
                <a:ea typeface="ＭＳ Ｐゴシック" pitchFamily="-48" charset="-128"/>
                <a:cs typeface="Arial" panose="020B0604020202020204" pitchFamily="34" charset="0"/>
              </a:rPr>
              <a:t> portal. Click the appropriate assessment card,</a:t>
            </a:r>
            <a:r>
              <a:rPr lang="en-US" baseline="0" dirty="0">
                <a:ea typeface="ＭＳ Ｐゴシック" pitchFamily="-48" charset="-128"/>
                <a:cs typeface="Arial" panose="020B0604020202020204" pitchFamily="34" charset="0"/>
              </a:rPr>
              <a:t> then the appropriate </a:t>
            </a:r>
            <a:r>
              <a:rPr lang="en-US" dirty="0">
                <a:ea typeface="ＭＳ Ｐゴシック" pitchFamily="-48" charset="-128"/>
                <a:cs typeface="Arial" panose="020B0604020202020204" pitchFamily="34" charset="0"/>
              </a:rPr>
              <a:t>user role</a:t>
            </a:r>
            <a:r>
              <a:rPr lang="en-US" dirty="0">
                <a:latin typeface="Arial" panose="020B0604020202020204" pitchFamily="34" charset="0"/>
                <a:cs typeface="Arial" panose="020B0604020202020204" pitchFamily="34" charset="0"/>
              </a:rPr>
              <a:t>. On the next page, click the </a:t>
            </a:r>
            <a:r>
              <a:rPr lang="en-US" b="1" dirty="0">
                <a:latin typeface="Arial" panose="020B0604020202020204" pitchFamily="34" charset="0"/>
                <a:cs typeface="Arial" panose="020B0604020202020204" pitchFamily="34" charset="0"/>
              </a:rPr>
              <a:t>AVA System</a:t>
            </a:r>
            <a:r>
              <a:rPr lang="en-US" dirty="0">
                <a:latin typeface="Arial" panose="020B0604020202020204" pitchFamily="34" charset="0"/>
                <a:cs typeface="Arial" panose="020B0604020202020204" pitchFamily="34" charset="0"/>
              </a:rPr>
              <a:t> card. Enter your email address and password,</a:t>
            </a:r>
            <a:r>
              <a:rPr lang="en-US" baseline="0" dirty="0">
                <a:latin typeface="Arial" panose="020B0604020202020204" pitchFamily="34" charset="0"/>
                <a:cs typeface="Arial" panose="020B0604020202020204" pitchFamily="34" charset="0"/>
              </a:rPr>
              <a:t> and then </a:t>
            </a: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Secure Login</a:t>
            </a:r>
            <a:r>
              <a:rPr lang="en-US"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302655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logging in to the system using a new device or browser, or after clearing the cache on a previously-used browser, you will see an </a:t>
            </a:r>
            <a:r>
              <a:rPr lang="en-US" b="1" i="1" dirty="0">
                <a:latin typeface="Arial" panose="020B0604020202020204" pitchFamily="34" charset="0"/>
                <a:cs typeface="Arial" panose="020B0604020202020204" pitchFamily="34" charset="0"/>
              </a:rPr>
              <a:t>Enter Code </a:t>
            </a:r>
            <a:r>
              <a:rPr lang="en-US" dirty="0">
                <a:latin typeface="Arial" panose="020B0604020202020204" pitchFamily="34" charset="0"/>
                <a:cs typeface="Arial" panose="020B0604020202020204" pitchFamily="34" charset="0"/>
              </a:rPr>
              <a:t>page. </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If you see this screen, you will need to enter the code on this page within </a:t>
            </a:r>
            <a:r>
              <a:rPr lang="en-US" b="0" u="sng" dirty="0">
                <a:latin typeface="Arial" panose="020B0604020202020204" pitchFamily="34" charset="0"/>
                <a:cs typeface="Arial" panose="020B0604020202020204" pitchFamily="34" charset="0"/>
              </a:rPr>
              <a:t>fifteen</a:t>
            </a:r>
            <a:r>
              <a:rPr lang="en-US" b="0" dirty="0">
                <a:latin typeface="Arial" panose="020B0604020202020204" pitchFamily="34" charset="0"/>
                <a:cs typeface="Arial" panose="020B0604020202020204" pitchFamily="34" charset="0"/>
              </a:rPr>
              <a:t> minutes of receiving the email. If you do not receive a code or do not enter the code within the </a:t>
            </a:r>
            <a:r>
              <a:rPr lang="en-US" b="0" u="none" dirty="0">
                <a:latin typeface="Arial" panose="020B0604020202020204" pitchFamily="34" charset="0"/>
                <a:cs typeface="Arial" panose="020B0604020202020204" pitchFamily="34" charset="0"/>
              </a:rPr>
              <a:t>fifteen-minute</a:t>
            </a:r>
            <a:r>
              <a:rPr lang="en-US" b="0" dirty="0">
                <a:latin typeface="Arial" panose="020B0604020202020204" pitchFamily="34" charset="0"/>
                <a:cs typeface="Arial" panose="020B0604020202020204" pitchFamily="34" charset="0"/>
              </a:rPr>
              <a:t> time limit, </a:t>
            </a:r>
            <a:r>
              <a:rPr lang="en-US" b="0" dirty="0">
                <a:solidFill>
                  <a:srgbClr val="FF0000"/>
                </a:solidFill>
                <a:latin typeface="Arial" panose="020B0604020202020204" pitchFamily="34" charset="0"/>
                <a:cs typeface="Arial" panose="020B0604020202020204" pitchFamily="34" charset="0"/>
              </a:rPr>
              <a:t>click</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Resend Code</a:t>
            </a:r>
            <a:r>
              <a:rPr lang="en-US" b="0"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Submit</a:t>
            </a:r>
            <a:r>
              <a:rPr lang="en-US" b="0" dirty="0">
                <a:latin typeface="Arial" panose="020B0604020202020204" pitchFamily="34" charset="0"/>
                <a:cs typeface="Arial" panose="020B0604020202020204" pitchFamily="34" charset="0"/>
              </a:rPr>
              <a:t> after entering the authentication code to access the system.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BD5D1-EC6A-49BA-A260-9EA64558D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35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If you forget your password, you will need to reset it in order to access AVA.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may need to reset your password in the following situations: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You forgot your password.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Your activation link expired.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Your account is locked because you exceeded the account login attempt limit.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It is a new school year.</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To reset your password, click the </a:t>
            </a:r>
            <a:r>
              <a:rPr lang="en-US" b="1" dirty="0">
                <a:latin typeface="Arial" panose="020B0604020202020204" pitchFamily="34" charset="0"/>
                <a:cs typeface="Arial" panose="020B0604020202020204" pitchFamily="34" charset="0"/>
              </a:rPr>
              <a:t>Forgot Your Password? </a:t>
            </a:r>
            <a:r>
              <a:rPr lang="en-US" dirty="0">
                <a:latin typeface="Arial" panose="020B0604020202020204" pitchFamily="34" charset="0"/>
                <a:cs typeface="Arial" panose="020B0604020202020204" pitchFamily="34" charset="0"/>
              </a:rPr>
              <a:t>link. You will be taken to the </a:t>
            </a:r>
            <a:r>
              <a:rPr lang="en-US" b="1" i="1" dirty="0">
                <a:latin typeface="Arial" panose="020B0604020202020204" pitchFamily="34" charset="0"/>
                <a:cs typeface="Arial" panose="020B0604020202020204" pitchFamily="34" charset="0"/>
              </a:rPr>
              <a:t>Reset Your Password </a:t>
            </a:r>
            <a:r>
              <a:rPr lang="en-US" dirty="0">
                <a:latin typeface="Arial" panose="020B0604020202020204" pitchFamily="34" charset="0"/>
                <a:cs typeface="Arial" panose="020B0604020202020204" pitchFamily="34" charset="0"/>
              </a:rPr>
              <a:t>page. Enter your email address and click </a:t>
            </a:r>
            <a:r>
              <a:rPr lang="en-US" b="1" dirty="0">
                <a:latin typeface="Arial" panose="020B0604020202020204" pitchFamily="34" charset="0"/>
                <a:cs typeface="Arial" panose="020B0604020202020204" pitchFamily="34" charset="0"/>
              </a:rPr>
              <a:t>Submit</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BD5D1-EC6A-49BA-A260-9EA64558D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32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Next, you will receive an email with an activation link. After you click the activation link, you will be taken to the </a:t>
            </a:r>
            <a:r>
              <a:rPr lang="en-US" b="1" i="1" dirty="0">
                <a:latin typeface="Arial" panose="020B0604020202020204" pitchFamily="34" charset="0"/>
                <a:cs typeface="Arial" panose="020B0604020202020204" pitchFamily="34" charset="0"/>
              </a:rPr>
              <a:t>Reset Your Password </a:t>
            </a:r>
            <a:r>
              <a:rPr lang="en-US" dirty="0">
                <a:latin typeface="Arial" panose="020B0604020202020204" pitchFamily="34" charset="0"/>
                <a:cs typeface="Arial" panose="020B0604020202020204" pitchFamily="34" charset="0"/>
              </a:rPr>
              <a:t>page. </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In the </a:t>
            </a:r>
            <a:r>
              <a:rPr lang="en-US" sz="1200" b="1" i="0" kern="1200" dirty="0">
                <a:solidFill>
                  <a:schemeClr val="tx1"/>
                </a:solidFill>
                <a:effectLst/>
                <a:latin typeface="ITC Franklin Gothic Std Bk Cd"/>
                <a:ea typeface="ＭＳ Ｐゴシック" pitchFamily="-48" charset="-128"/>
                <a:cs typeface="ＭＳ Ｐゴシック"/>
              </a:rPr>
              <a:t>New Password </a:t>
            </a:r>
            <a:r>
              <a:rPr lang="en-US" sz="1200" kern="1200" dirty="0">
                <a:solidFill>
                  <a:schemeClr val="tx1"/>
                </a:solidFill>
                <a:effectLst/>
                <a:latin typeface="ITC Franklin Gothic Std Bk Cd"/>
                <a:ea typeface="ＭＳ Ｐゴシック" pitchFamily="-48" charset="-128"/>
                <a:cs typeface="ＭＳ Ｐゴシック"/>
              </a:rPr>
              <a:t>and </a:t>
            </a:r>
            <a:r>
              <a:rPr lang="en-US" sz="1200" b="1" i="0" kern="1200" dirty="0">
                <a:solidFill>
                  <a:schemeClr val="tx1"/>
                </a:solidFill>
                <a:effectLst/>
                <a:latin typeface="ITC Franklin Gothic Std Bk Cd"/>
                <a:ea typeface="ＭＳ Ｐゴシック" pitchFamily="-48" charset="-128"/>
                <a:cs typeface="ＭＳ Ｐゴシック"/>
              </a:rPr>
              <a:t>Confirm New Password </a:t>
            </a:r>
            <a:r>
              <a:rPr lang="en-US" sz="1200" kern="1200" dirty="0">
                <a:solidFill>
                  <a:schemeClr val="tx1"/>
                </a:solidFill>
                <a:effectLst/>
                <a:latin typeface="ITC Franklin Gothic Std Bk Cd"/>
                <a:ea typeface="ＭＳ Ｐゴシック" pitchFamily="-48" charset="-128"/>
                <a:cs typeface="ＭＳ Ｐゴシック"/>
              </a:rPr>
              <a:t>fields, enter a new password. The password must be at least eight characters long and must include at least one lowercase alphabetic character, one uppercase alphabetic character, one number, and one special character.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120585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After logging in,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1" i="1" kern="1200" dirty="0">
                <a:solidFill>
                  <a:schemeClr val="tx1"/>
                </a:solidFill>
                <a:effectLst/>
                <a:latin typeface="Arial" panose="020B0604020202020204" pitchFamily="34" charset="0"/>
                <a:ea typeface="ＭＳ Ｐゴシック" pitchFamily="-48" charset="-128"/>
                <a:cs typeface="Arial" panose="020B0604020202020204" pitchFamily="34" charset="0"/>
              </a:rPr>
              <a:t>Available Tests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page will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appear.</a:t>
            </a:r>
            <a:endParaRPr lang="en-US" altLang="en-US" baseline="0" dirty="0">
              <a:latin typeface="Arial" panose="020B0604020202020204" pitchFamily="34" charset="0"/>
              <a:cs typeface="Arial" panose="020B0604020202020204" pitchFamily="34" charset="0"/>
            </a:endParaRPr>
          </a:p>
          <a:p>
            <a:pPr marL="0" lvl="0" indent="0">
              <a:buFont typeface="+mj-lt"/>
              <a:buNone/>
            </a:pPr>
            <a:endPar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lvl="0" indent="0">
              <a:buFont typeface="+mj-lt"/>
              <a:buNone/>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From 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Grade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drop-down list, select the desired grade level to view the available tests for the selected grade. Next, click the test name you want to view. The </a:t>
            </a:r>
            <a:r>
              <a:rPr lang="en-US" sz="1200" b="1" i="1" kern="1200" dirty="0">
                <a:solidFill>
                  <a:schemeClr val="tx1"/>
                </a:solidFill>
                <a:effectLst/>
                <a:latin typeface="Arial" panose="020B0604020202020204" pitchFamily="34" charset="0"/>
                <a:ea typeface="ＭＳ Ｐゴシック" pitchFamily="-48" charset="-128"/>
                <a:cs typeface="Arial" panose="020B0604020202020204" pitchFamily="34" charset="0"/>
              </a:rPr>
              <a:t>Choose a Test Form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page will appear.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269630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1" i="1" kern="1200" dirty="0">
                <a:solidFill>
                  <a:schemeClr val="tx1"/>
                </a:solidFill>
                <a:effectLst/>
                <a:latin typeface="Arial" panose="020B0604020202020204" pitchFamily="34" charset="0"/>
                <a:ea typeface="ＭＳ Ｐゴシック" pitchFamily="-48" charset="-128"/>
                <a:cs typeface="Arial" panose="020B0604020202020204" pitchFamily="34" charset="0"/>
              </a:rPr>
              <a:t>Choose a Test Form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page will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display one or more test forms. If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T</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est Forms</a:t>
            </a: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drop-down list is available, select the appropriate form. If the drop-down list is not available, verify that the correct test is listed in 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Test Forms</a:t>
            </a: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field.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lvl="0" indent="0">
              <a:buNone/>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Click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Next</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If the test includes audio or video features, the </a:t>
            </a:r>
            <a:r>
              <a:rPr lang="en-US" sz="1200" b="1" i="1" kern="1200" dirty="0">
                <a:solidFill>
                  <a:schemeClr val="tx1"/>
                </a:solidFill>
                <a:effectLst/>
                <a:latin typeface="Arial" panose="020B0604020202020204" pitchFamily="34" charset="0"/>
                <a:ea typeface="ＭＳ Ｐゴシック" pitchFamily="-48" charset="-128"/>
                <a:cs typeface="Arial" panose="020B0604020202020204" pitchFamily="34" charset="0"/>
              </a:rPr>
              <a:t>Audio/Video Checks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page will appear. If the test does not include audio or video features, the first page of the test will appear.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1343126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58788" y="639763"/>
            <a:ext cx="6399212" cy="360045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1" i="1" kern="1200" dirty="0">
                <a:solidFill>
                  <a:schemeClr val="tx1"/>
                </a:solidFill>
                <a:effectLst/>
                <a:latin typeface="Arial" panose="020B0604020202020204" pitchFamily="34" charset="0"/>
                <a:ea typeface="ＭＳ Ｐゴシック" pitchFamily="-48" charset="-128"/>
                <a:cs typeface="Arial" panose="020B0604020202020204" pitchFamily="34" charset="0"/>
              </a:rPr>
              <a:t>Audio/Video Checks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page allows you to verify the functionality of any audio and video features the test may include</a:t>
            </a:r>
            <a:r>
              <a:rPr lang="en-US" baseline="0" dirty="0">
                <a:latin typeface="Arial" panose="020B0604020202020204" pitchFamily="34" charset="0"/>
                <a:cs typeface="Arial" panose="020B0604020202020204" pitchFamily="34" charset="0"/>
              </a:rPr>
              <a:t>. Each functionality check will appear in a separate panel on the </a:t>
            </a:r>
            <a:r>
              <a:rPr lang="en-US" b="1" i="1" baseline="0" dirty="0">
                <a:latin typeface="Arial" panose="020B0604020202020204" pitchFamily="34" charset="0"/>
                <a:cs typeface="Arial" panose="020B0604020202020204" pitchFamily="34" charset="0"/>
              </a:rPr>
              <a:t>Audio/Video Checks </a:t>
            </a:r>
            <a:r>
              <a:rPr lang="en-US" baseline="0" dirty="0">
                <a:latin typeface="Arial" panose="020B0604020202020204" pitchFamily="34" charset="0"/>
                <a:cs typeface="Arial" panose="020B0604020202020204" pitchFamily="34" charset="0"/>
              </a:rPr>
              <a:t>page.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u="none"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To perform the Audio Playback Check</a:t>
            </a:r>
            <a:r>
              <a:rPr lang="en-US" i="0" u="none" baseline="0" dirty="0">
                <a:latin typeface="Arial" panose="020B0604020202020204" pitchFamily="34" charset="0"/>
                <a:cs typeface="Arial" panose="020B0604020202020204" pitchFamily="34" charset="0"/>
              </a:rPr>
              <a:t>: </a:t>
            </a:r>
          </a:p>
          <a:p>
            <a:endParaRPr lang="en-US" i="0" u="none" baseline="0" dirty="0">
              <a:latin typeface="Arial" panose="020B0604020202020204" pitchFamily="34" charset="0"/>
              <a:cs typeface="Arial" panose="020B0604020202020204" pitchFamily="34" charset="0"/>
            </a:endParaRPr>
          </a:p>
          <a:p>
            <a:pPr marL="0" lvl="0" indent="0">
              <a:buNone/>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First, make sure that the speakers on your computer</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are not muted and your volume is set appropriately</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Then, in the </a:t>
            </a:r>
            <a:r>
              <a:rPr lang="en-US" sz="1200" i="1"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Audio Playback Check </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panel, c</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lick the speaker (or the ear) icon</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to hear a sample sound.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If you hear a sound, click </a:t>
            </a:r>
            <a:r>
              <a:rPr lang="en-US" altLang="en-US" b="1" dirty="0">
                <a:latin typeface="Arial" panose="020B0604020202020204" pitchFamily="34" charset="0"/>
                <a:cs typeface="Arial" panose="020B0604020202020204" pitchFamily="34" charset="0"/>
              </a:rPr>
              <a:t>I heard the sound</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Click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Continue</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The first page of the test</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will appear. If you do not hear a sound, click </a:t>
            </a:r>
            <a:r>
              <a:rPr lang="en-US" altLang="en-US" b="1" dirty="0">
                <a:latin typeface="Arial" panose="020B0604020202020204" pitchFamily="34" charset="0"/>
                <a:cs typeface="Arial" panose="020B0604020202020204" pitchFamily="34" charset="0"/>
              </a:rPr>
              <a:t>I did not hear the sound </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and consult your technology coordinator for assistance.</a:t>
            </a: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5372" indent="-302066">
              <a:defRPr>
                <a:solidFill>
                  <a:schemeClr val="tx1"/>
                </a:solidFill>
                <a:latin typeface="Calibri" pitchFamily="34" charset="0"/>
              </a:defRPr>
            </a:lvl2pPr>
            <a:lvl3pPr marL="1208265" indent="-241653">
              <a:defRPr>
                <a:solidFill>
                  <a:schemeClr val="tx1"/>
                </a:solidFill>
                <a:latin typeface="Calibri" pitchFamily="34" charset="0"/>
              </a:defRPr>
            </a:lvl3pPr>
            <a:lvl4pPr marL="1691571" indent="-241653">
              <a:defRPr>
                <a:solidFill>
                  <a:schemeClr val="tx1"/>
                </a:solidFill>
                <a:latin typeface="Calibri" pitchFamily="34" charset="0"/>
              </a:defRPr>
            </a:lvl4pPr>
            <a:lvl5pPr marL="2174878" indent="-241653">
              <a:defRPr>
                <a:solidFill>
                  <a:schemeClr val="tx1"/>
                </a:solidFill>
                <a:latin typeface="Calibri" pitchFamily="34" charset="0"/>
              </a:defRPr>
            </a:lvl5pPr>
            <a:lvl6pPr marL="2658184" indent="-241653" fontAlgn="base">
              <a:spcBef>
                <a:spcPct val="0"/>
              </a:spcBef>
              <a:spcAft>
                <a:spcPct val="0"/>
              </a:spcAft>
              <a:defRPr>
                <a:solidFill>
                  <a:schemeClr val="tx1"/>
                </a:solidFill>
                <a:latin typeface="Calibri" pitchFamily="34" charset="0"/>
              </a:defRPr>
            </a:lvl6pPr>
            <a:lvl7pPr marL="3141490" indent="-241653" fontAlgn="base">
              <a:spcBef>
                <a:spcPct val="0"/>
              </a:spcBef>
              <a:spcAft>
                <a:spcPct val="0"/>
              </a:spcAft>
              <a:defRPr>
                <a:solidFill>
                  <a:schemeClr val="tx1"/>
                </a:solidFill>
                <a:latin typeface="Calibri" pitchFamily="34" charset="0"/>
              </a:defRPr>
            </a:lvl7pPr>
            <a:lvl8pPr marL="3624796" indent="-241653" fontAlgn="base">
              <a:spcBef>
                <a:spcPct val="0"/>
              </a:spcBef>
              <a:spcAft>
                <a:spcPct val="0"/>
              </a:spcAft>
              <a:defRPr>
                <a:solidFill>
                  <a:schemeClr val="tx1"/>
                </a:solidFill>
                <a:latin typeface="Calibri" pitchFamily="34" charset="0"/>
              </a:defRPr>
            </a:lvl8pPr>
            <a:lvl9pPr marL="4108102" indent="-24165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AFB6D8-13DC-4668-9934-08A11A41FD4F}" type="slidenum">
              <a:rPr lang="en-US" altLang="en-US" smtClean="0">
                <a:latin typeface="Arial" panose="020B0604020202020204" pitchFamily="34" charset="0"/>
              </a:rPr>
              <a:pPr fontAlgn="base">
                <a:spcBef>
                  <a:spcPct val="0"/>
                </a:spcBef>
                <a:spcAft>
                  <a:spcPct val="0"/>
                </a:spcAft>
                <a:defRPr/>
              </a:pPr>
              <a:t>9</a:t>
            </a:fld>
            <a:endParaRPr lang="en-US" altLang="en-US" dirty="0">
              <a:latin typeface="Arial" panose="020B0604020202020204" pitchFamily="34" charset="0"/>
            </a:endParaRPr>
          </a:p>
        </p:txBody>
      </p:sp>
    </p:spTree>
    <p:extLst>
      <p:ext uri="{BB962C8B-B14F-4D97-AF65-F5344CB8AC3E}">
        <p14:creationId xmlns:p14="http://schemas.microsoft.com/office/powerpoint/2010/main" val="1183410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endParaRPr lang="en-US" dirty="0"/>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114" y="138295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19885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758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0114" y="1331194"/>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14038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hyperlink" Target="mailto:hsaphelpdesk@cambiumassessment.com" TargetMode="External"/><Relationship Id="rId3" Type="http://schemas.openxmlformats.org/officeDocument/2006/relationships/hyperlink" Target="https://smarterbalanced.alohahsap.org/resources/interim-assessments/" TargetMode="External"/><Relationship Id="rId7" Type="http://schemas.openxmlformats.org/officeDocument/2006/relationships/hyperlink" Target="http://www.smarterbalanced.org/"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hyperlink" Target="https://hitide.org/" TargetMode="External"/><Relationship Id="rId5" Type="http://schemas.openxmlformats.org/officeDocument/2006/relationships/hyperlink" Target="https://hsa.alohahsap.org/resources/ngss-resources/" TargetMode="External"/><Relationship Id="rId4" Type="http://schemas.openxmlformats.org/officeDocument/2006/relationships/hyperlink" Target="https://alohahsap.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2" y="2331924"/>
            <a:ext cx="9210026" cy="1321242"/>
          </a:xfrm>
        </p:spPr>
        <p:txBody>
          <a:bodyPr>
            <a:noAutofit/>
          </a:bodyPr>
          <a:lstStyle/>
          <a:p>
            <a:pPr algn="l"/>
            <a:r>
              <a:rPr lang="en-US" sz="4300" cap="none" dirty="0"/>
              <a:t>Online Testing System </a:t>
            </a:r>
            <a:br>
              <a:rPr lang="en-US" sz="4300" cap="none" dirty="0"/>
            </a:br>
            <a:r>
              <a:rPr lang="en-US" sz="4300" cap="none" dirty="0"/>
              <a:t>Assessment Viewing Application (AVA)</a:t>
            </a:r>
          </a:p>
        </p:txBody>
      </p:sp>
      <p:sp>
        <p:nvSpPr>
          <p:cNvPr id="3" name="Subtitle 2"/>
          <p:cNvSpPr>
            <a:spLocks noGrp="1"/>
          </p:cNvSpPr>
          <p:nvPr>
            <p:ph type="subTitle" idx="1"/>
          </p:nvPr>
        </p:nvSpPr>
        <p:spPr>
          <a:xfrm>
            <a:off x="2589492" y="3653166"/>
            <a:ext cx="8540496" cy="1069146"/>
          </a:xfrm>
        </p:spPr>
        <p:txBody>
          <a:bodyPr>
            <a:normAutofit/>
          </a:bodyPr>
          <a:lstStyle/>
          <a:p>
            <a:pPr algn="l"/>
            <a:r>
              <a:rPr lang="en-US" sz="2400" cap="none" dirty="0"/>
              <a:t>Training Module</a:t>
            </a:r>
          </a:p>
          <a:p>
            <a:pPr algn="l"/>
            <a:r>
              <a:rPr lang="en-US" sz="2400" dirty="0"/>
              <a:t>2020–2021 </a:t>
            </a:r>
          </a:p>
        </p:txBody>
      </p:sp>
      <p:sp>
        <p:nvSpPr>
          <p:cNvPr id="5" name="Rectangle 4">
            <a:extLst>
              <a:ext uri="{FF2B5EF4-FFF2-40B4-BE49-F238E27FC236}">
                <a16:creationId xmlns:a16="http://schemas.microsoft.com/office/drawing/2014/main" id="{3000FB17-37B0-41DB-B14D-7E4D46D33834}"/>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2020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7ED31C-4079-4D6A-9D9C-4CF78A7590E3}"/>
              </a:ext>
            </a:extLst>
          </p:cNvPr>
          <p:cNvPicPr>
            <a:picLocks noChangeAspect="1"/>
          </p:cNvPicPr>
          <p:nvPr/>
        </p:nvPicPr>
        <p:blipFill>
          <a:blip r:embed="rId3"/>
          <a:stretch>
            <a:fillRect/>
          </a:stretch>
        </p:blipFill>
        <p:spPr>
          <a:xfrm>
            <a:off x="2146495" y="1350430"/>
            <a:ext cx="7131097" cy="433964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Sound and Video Playback Check</a:t>
            </a:r>
          </a:p>
        </p:txBody>
      </p:sp>
      <p:sp>
        <p:nvSpPr>
          <p:cNvPr id="10" name="Right Arrow 9"/>
          <p:cNvSpPr/>
          <p:nvPr/>
        </p:nvSpPr>
        <p:spPr>
          <a:xfrm rot="10800000" flipH="1">
            <a:off x="3129283" y="4362150"/>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Slide Number Placeholder 3">
            <a:extLst>
              <a:ext uri="{FF2B5EF4-FFF2-40B4-BE49-F238E27FC236}">
                <a16:creationId xmlns:a16="http://schemas.microsoft.com/office/drawing/2014/main" id="{6334AB97-B474-4131-8238-72F69C9F2BB6}"/>
              </a:ext>
            </a:extLst>
          </p:cNvPr>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166314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F75FC76-BDFC-42D2-BD55-466B8F4B9D8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28256" y="1276314"/>
            <a:ext cx="8335488" cy="431883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t>Understanding the Test Page</a:t>
            </a:r>
          </a:p>
        </p:txBody>
      </p:sp>
      <p:sp>
        <p:nvSpPr>
          <p:cNvPr id="2" name="Slide Number Placeholder 1">
            <a:extLst>
              <a:ext uri="{FF2B5EF4-FFF2-40B4-BE49-F238E27FC236}">
                <a16:creationId xmlns:a16="http://schemas.microsoft.com/office/drawing/2014/main" id="{543B1E90-2437-44A9-BFF8-D7001006CECA}"/>
              </a:ext>
            </a:extLst>
          </p:cNvPr>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229162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Responding to Items</a:t>
            </a:r>
          </a:p>
        </p:txBody>
      </p:sp>
      <p:pic>
        <p:nvPicPr>
          <p:cNvPr id="5" name="Picture 4">
            <a:extLst>
              <a:ext uri="{FF2B5EF4-FFF2-40B4-BE49-F238E27FC236}">
                <a16:creationId xmlns:a16="http://schemas.microsoft.com/office/drawing/2014/main" id="{14BAC4C2-CEF3-4EF8-B2A1-B169CAF283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28256" y="1469037"/>
            <a:ext cx="8335488" cy="4220621"/>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0B273881-231B-4C71-9060-53F1FDDCA6FE}"/>
              </a:ext>
            </a:extLst>
          </p:cNvPr>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113476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Navigating to Items</a:t>
            </a:r>
          </a:p>
        </p:txBody>
      </p:sp>
      <p:grpSp>
        <p:nvGrpSpPr>
          <p:cNvPr id="17" name="Group 16">
            <a:extLst>
              <a:ext uri="{FF2B5EF4-FFF2-40B4-BE49-F238E27FC236}">
                <a16:creationId xmlns:a16="http://schemas.microsoft.com/office/drawing/2014/main" id="{7FB1EEF5-7B42-4179-B383-1FCDE8C0D42E}"/>
              </a:ext>
            </a:extLst>
          </p:cNvPr>
          <p:cNvGrpSpPr/>
          <p:nvPr/>
        </p:nvGrpSpPr>
        <p:grpSpPr>
          <a:xfrm>
            <a:off x="830790" y="1295398"/>
            <a:ext cx="9432954" cy="4378569"/>
            <a:chOff x="830790" y="1295398"/>
            <a:chExt cx="9432954" cy="4378569"/>
          </a:xfrm>
        </p:grpSpPr>
        <p:pic>
          <p:nvPicPr>
            <p:cNvPr id="7" name="Picture 6">
              <a:extLst>
                <a:ext uri="{FF2B5EF4-FFF2-40B4-BE49-F238E27FC236}">
                  <a16:creationId xmlns:a16="http://schemas.microsoft.com/office/drawing/2014/main" id="{F4341DDA-0341-4F31-8087-E6A2D9BAE7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28256" y="1347568"/>
              <a:ext cx="8335488" cy="4326399"/>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3A9805E-1869-4BEE-86CE-379B1347705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30790" y="2486212"/>
              <a:ext cx="2225633" cy="1581371"/>
            </a:xfrm>
            <a:prstGeom prst="rect">
              <a:avLst/>
            </a:prstGeom>
            <a:ln>
              <a:solidFill>
                <a:srgbClr val="FF0000"/>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9291CF92-627D-45A4-836C-7710F78BA7DF}"/>
                </a:ext>
              </a:extLst>
            </p:cNvPr>
            <p:cNvSpPr/>
            <p:nvPr/>
          </p:nvSpPr>
          <p:spPr>
            <a:xfrm>
              <a:off x="1928257" y="1295399"/>
              <a:ext cx="1265110" cy="4790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Bent-Up 14">
              <a:extLst>
                <a:ext uri="{FF2B5EF4-FFF2-40B4-BE49-F238E27FC236}">
                  <a16:creationId xmlns:a16="http://schemas.microsoft.com/office/drawing/2014/main" id="{336248D0-6AB9-4AFF-955B-13ECC0E45228}"/>
                </a:ext>
              </a:extLst>
            </p:cNvPr>
            <p:cNvSpPr/>
            <p:nvPr/>
          </p:nvSpPr>
          <p:spPr>
            <a:xfrm rot="10800000">
              <a:off x="1322362" y="1295398"/>
              <a:ext cx="605892" cy="1110177"/>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a:extLst>
              <a:ext uri="{FF2B5EF4-FFF2-40B4-BE49-F238E27FC236}">
                <a16:creationId xmlns:a16="http://schemas.microsoft.com/office/drawing/2014/main" id="{8DF20B29-38D5-4C06-A342-289EB450C233}"/>
              </a:ext>
            </a:extLst>
          </p:cNvPr>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406022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Pausing Tests</a:t>
            </a:r>
          </a:p>
        </p:txBody>
      </p:sp>
      <p:grpSp>
        <p:nvGrpSpPr>
          <p:cNvPr id="2" name="Group 1">
            <a:extLst>
              <a:ext uri="{FF2B5EF4-FFF2-40B4-BE49-F238E27FC236}">
                <a16:creationId xmlns:a16="http://schemas.microsoft.com/office/drawing/2014/main" id="{2FE92CDA-0418-427D-BFD1-F365DDDB811C}"/>
              </a:ext>
            </a:extLst>
          </p:cNvPr>
          <p:cNvGrpSpPr/>
          <p:nvPr/>
        </p:nvGrpSpPr>
        <p:grpSpPr>
          <a:xfrm>
            <a:off x="1928253" y="1277442"/>
            <a:ext cx="8335488" cy="4322105"/>
            <a:chOff x="1928253" y="1277442"/>
            <a:chExt cx="8335488" cy="4322105"/>
          </a:xfrm>
        </p:grpSpPr>
        <p:pic>
          <p:nvPicPr>
            <p:cNvPr id="14" name="Picture 13">
              <a:extLst>
                <a:ext uri="{FF2B5EF4-FFF2-40B4-BE49-F238E27FC236}">
                  <a16:creationId xmlns:a16="http://schemas.microsoft.com/office/drawing/2014/main" id="{856FBE86-3FAC-4FF2-88E8-3B9579C230F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28253" y="1277442"/>
              <a:ext cx="8335488" cy="4322105"/>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3" name="Group 12">
              <a:extLst>
                <a:ext uri="{FF2B5EF4-FFF2-40B4-BE49-F238E27FC236}">
                  <a16:creationId xmlns:a16="http://schemas.microsoft.com/office/drawing/2014/main" id="{7F695E72-4A4D-4665-A1E6-B00DC7BC261D}"/>
                </a:ext>
              </a:extLst>
            </p:cNvPr>
            <p:cNvGrpSpPr/>
            <p:nvPr/>
          </p:nvGrpSpPr>
          <p:grpSpPr>
            <a:xfrm>
              <a:off x="2683470" y="1277442"/>
              <a:ext cx="6825055" cy="2952132"/>
              <a:chOff x="2683470" y="1277442"/>
              <a:chExt cx="6825055" cy="2952132"/>
            </a:xfrm>
          </p:grpSpPr>
          <p:sp>
            <p:nvSpPr>
              <p:cNvPr id="7" name="Right Arrow 6"/>
              <p:cNvSpPr/>
              <p:nvPr/>
            </p:nvSpPr>
            <p:spPr>
              <a:xfrm flipH="1">
                <a:off x="2867859" y="1277442"/>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4"/>
              <p:cNvPicPr>
                <a:picLocks noChangeAspect="1"/>
              </p:cNvPicPr>
              <p:nvPr/>
            </p:nvPicPr>
            <p:blipFill>
              <a:blip r:embed="rId4"/>
              <a:stretch>
                <a:fillRect/>
              </a:stretch>
            </p:blipFill>
            <p:spPr>
              <a:xfrm>
                <a:off x="2683470" y="2872104"/>
                <a:ext cx="6825055" cy="1357470"/>
              </a:xfrm>
              <a:prstGeom prst="rect">
                <a:avLst/>
              </a:prstGeom>
              <a:effectLst>
                <a:outerShdw blurRad="63500" sx="102000" sy="102000" algn="ctr" rotWithShape="0">
                  <a:prstClr val="black">
                    <a:alpha val="40000"/>
                  </a:prstClr>
                </a:outerShdw>
              </a:effectLst>
            </p:spPr>
          </p:pic>
          <p:sp>
            <p:nvSpPr>
              <p:cNvPr id="12" name="Right Arrow 6">
                <a:extLst>
                  <a:ext uri="{FF2B5EF4-FFF2-40B4-BE49-F238E27FC236}">
                    <a16:creationId xmlns:a16="http://schemas.microsoft.com/office/drawing/2014/main" id="{F2B030E6-B9D3-48CD-983E-504CE96EBB65}"/>
                  </a:ext>
                </a:extLst>
              </p:cNvPr>
              <p:cNvSpPr/>
              <p:nvPr/>
            </p:nvSpPr>
            <p:spPr>
              <a:xfrm flipH="1">
                <a:off x="3924140" y="3692139"/>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
        <p:nvSpPr>
          <p:cNvPr id="6" name="Slide Number Placeholder 5">
            <a:extLst>
              <a:ext uri="{FF2B5EF4-FFF2-40B4-BE49-F238E27FC236}">
                <a16:creationId xmlns:a16="http://schemas.microsoft.com/office/drawing/2014/main" id="{23EFC749-7176-4E2F-993F-A0D2E8EB0790}"/>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417599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Finishing the Test Review</a:t>
            </a:r>
          </a:p>
        </p:txBody>
      </p:sp>
      <p:grpSp>
        <p:nvGrpSpPr>
          <p:cNvPr id="6" name="Group 5">
            <a:extLst>
              <a:ext uri="{FF2B5EF4-FFF2-40B4-BE49-F238E27FC236}">
                <a16:creationId xmlns:a16="http://schemas.microsoft.com/office/drawing/2014/main" id="{E6478404-728A-4A01-8997-BFDA58273D0F}"/>
              </a:ext>
            </a:extLst>
          </p:cNvPr>
          <p:cNvGrpSpPr/>
          <p:nvPr/>
        </p:nvGrpSpPr>
        <p:grpSpPr>
          <a:xfrm>
            <a:off x="1811092" y="1638618"/>
            <a:ext cx="8745019" cy="3580764"/>
            <a:chOff x="1984712" y="1508798"/>
            <a:chExt cx="8745019" cy="3580764"/>
          </a:xfrm>
        </p:grpSpPr>
        <p:pic>
          <p:nvPicPr>
            <p:cNvPr id="2" name="Picture 1">
              <a:extLst>
                <a:ext uri="{FF2B5EF4-FFF2-40B4-BE49-F238E27FC236}">
                  <a16:creationId xmlns:a16="http://schemas.microsoft.com/office/drawing/2014/main" id="{AD224602-1034-4E39-8C8D-AC432EAA336C}"/>
                </a:ext>
              </a:extLst>
            </p:cNvPr>
            <p:cNvPicPr>
              <a:picLocks noChangeAspect="1"/>
            </p:cNvPicPr>
            <p:nvPr/>
          </p:nvPicPr>
          <p:blipFill>
            <a:blip r:embed="rId3"/>
            <a:stretch>
              <a:fillRect/>
            </a:stretch>
          </p:blipFill>
          <p:spPr>
            <a:xfrm>
              <a:off x="1984712" y="1508798"/>
              <a:ext cx="7781925" cy="2514600"/>
            </a:xfrm>
            <a:prstGeom prst="rect">
              <a:avLst/>
            </a:prstGeom>
            <a:ln>
              <a:noFill/>
            </a:ln>
            <a:effectLst>
              <a:outerShdw blurRad="292100" dist="139700" dir="2700000" algn="tl" rotWithShape="0">
                <a:srgbClr val="333333">
                  <a:alpha val="65000"/>
                </a:srgbClr>
              </a:outerShdw>
            </a:effectLst>
          </p:spPr>
        </p:pic>
        <p:sp>
          <p:nvSpPr>
            <p:cNvPr id="5" name="Arrow: Up 4">
              <a:extLst>
                <a:ext uri="{FF2B5EF4-FFF2-40B4-BE49-F238E27FC236}">
                  <a16:creationId xmlns:a16="http://schemas.microsoft.com/office/drawing/2014/main" id="{5DC77531-04A3-4A62-BF54-C5DC12A04A6B}"/>
                </a:ext>
              </a:extLst>
            </p:cNvPr>
            <p:cNvSpPr/>
            <p:nvPr/>
          </p:nvSpPr>
          <p:spPr>
            <a:xfrm>
              <a:off x="3491279" y="2180491"/>
              <a:ext cx="360778" cy="61897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8FC52C3-A6AF-4840-BAEF-8757044056A0}"/>
                </a:ext>
              </a:extLst>
            </p:cNvPr>
            <p:cNvPicPr>
              <a:picLocks noChangeAspect="1"/>
            </p:cNvPicPr>
            <p:nvPr/>
          </p:nvPicPr>
          <p:blipFill rotWithShape="1">
            <a:blip r:embed="rId4"/>
            <a:srcRect l="2113" t="13882" r="2234" b="13669"/>
            <a:stretch/>
          </p:blipFill>
          <p:spPr>
            <a:xfrm>
              <a:off x="4352080" y="3090441"/>
              <a:ext cx="6377651" cy="138014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Up 7">
              <a:extLst>
                <a:ext uri="{FF2B5EF4-FFF2-40B4-BE49-F238E27FC236}">
                  <a16:creationId xmlns:a16="http://schemas.microsoft.com/office/drawing/2014/main" id="{BC49D657-505E-4F99-A570-028A0EFB8C8B}"/>
                </a:ext>
              </a:extLst>
            </p:cNvPr>
            <p:cNvSpPr/>
            <p:nvPr/>
          </p:nvSpPr>
          <p:spPr>
            <a:xfrm>
              <a:off x="4445538" y="4470583"/>
              <a:ext cx="360778" cy="61897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6">
            <a:extLst>
              <a:ext uri="{FF2B5EF4-FFF2-40B4-BE49-F238E27FC236}">
                <a16:creationId xmlns:a16="http://schemas.microsoft.com/office/drawing/2014/main" id="{400F372B-4F2D-41C6-B13C-C083FE4737C3}"/>
              </a:ext>
            </a:extLst>
          </p:cNvPr>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260986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Reviewing Marked Items</a:t>
            </a:r>
          </a:p>
        </p:txBody>
      </p:sp>
      <p:grpSp>
        <p:nvGrpSpPr>
          <p:cNvPr id="2" name="Group 1">
            <a:extLst>
              <a:ext uri="{FF2B5EF4-FFF2-40B4-BE49-F238E27FC236}">
                <a16:creationId xmlns:a16="http://schemas.microsoft.com/office/drawing/2014/main" id="{4E4F1962-0545-4036-9975-3BF40BA2BC73}"/>
              </a:ext>
            </a:extLst>
          </p:cNvPr>
          <p:cNvGrpSpPr/>
          <p:nvPr/>
        </p:nvGrpSpPr>
        <p:grpSpPr>
          <a:xfrm>
            <a:off x="3278114" y="1833296"/>
            <a:ext cx="5635771" cy="3191407"/>
            <a:chOff x="2913067" y="1828630"/>
            <a:chExt cx="5635771" cy="3191407"/>
          </a:xfrm>
        </p:grpSpPr>
        <p:pic>
          <p:nvPicPr>
            <p:cNvPr id="6" name="Picture 5">
              <a:extLst>
                <a:ext uri="{FF2B5EF4-FFF2-40B4-BE49-F238E27FC236}">
                  <a16:creationId xmlns:a16="http://schemas.microsoft.com/office/drawing/2014/main" id="{1F77F7C6-5DAE-41DE-A29E-AF29C1CD0AFE}"/>
                </a:ext>
              </a:extLst>
            </p:cNvPr>
            <p:cNvPicPr/>
            <p:nvPr/>
          </p:nvPicPr>
          <p:blipFill>
            <a:blip r:embed="rId3">
              <a:extLst>
                <a:ext uri="{28A0092B-C50C-407E-A947-70E740481C1C}">
                  <a14:useLocalDpi xmlns:a14="http://schemas.microsoft.com/office/drawing/2010/main" val="0"/>
                </a:ext>
              </a:extLst>
            </a:blip>
            <a:srcRect/>
            <a:stretch/>
          </p:blipFill>
          <p:spPr>
            <a:xfrm>
              <a:off x="2913067" y="1828630"/>
              <a:ext cx="5635771" cy="319140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ight Arrow 4"/>
            <p:cNvSpPr/>
            <p:nvPr/>
          </p:nvSpPr>
          <p:spPr>
            <a:xfrm flipH="1">
              <a:off x="6158955" y="4639037"/>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Slide Number Placeholder 6">
            <a:extLst>
              <a:ext uri="{FF2B5EF4-FFF2-40B4-BE49-F238E27FC236}">
                <a16:creationId xmlns:a16="http://schemas.microsoft.com/office/drawing/2014/main" id="{22A02458-566E-4450-9E08-A66B72B8A9AD}"/>
              </a:ext>
            </a:extLst>
          </p:cNvPr>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1869997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normAutofit/>
          </a:bodyPr>
          <a:lstStyle/>
          <a:p>
            <a:r>
              <a:rPr lang="en-US" dirty="0"/>
              <a:t>Completing the Review</a:t>
            </a:r>
          </a:p>
        </p:txBody>
      </p:sp>
      <p:sp>
        <p:nvSpPr>
          <p:cNvPr id="6" name="Slide Number Placeholder 5">
            <a:extLst>
              <a:ext uri="{FF2B5EF4-FFF2-40B4-BE49-F238E27FC236}">
                <a16:creationId xmlns:a16="http://schemas.microsoft.com/office/drawing/2014/main" id="{FAAC14D1-A3D9-44E2-9C83-8CF1E00CBE93}"/>
              </a:ext>
            </a:extLst>
          </p:cNvPr>
          <p:cNvSpPr>
            <a:spLocks noGrp="1"/>
          </p:cNvSpPr>
          <p:nvPr>
            <p:ph type="sldNum" sz="quarter" idx="10"/>
          </p:nvPr>
        </p:nvSpPr>
        <p:spPr/>
        <p:txBody>
          <a:bodyPr/>
          <a:lstStyle/>
          <a:p>
            <a:pPr algn="r"/>
            <a:fld id="{F3477EC8-074D-41C4-94AE-E9EA7CEEA348}" type="slidenum">
              <a:rPr lang="en-US" smtClean="0"/>
              <a:pPr algn="r"/>
              <a:t>17</a:t>
            </a:fld>
            <a:endParaRPr lang="en-US" dirty="0"/>
          </a:p>
        </p:txBody>
      </p:sp>
      <p:grpSp>
        <p:nvGrpSpPr>
          <p:cNvPr id="12" name="Group 11">
            <a:extLst>
              <a:ext uri="{FF2B5EF4-FFF2-40B4-BE49-F238E27FC236}">
                <a16:creationId xmlns:a16="http://schemas.microsoft.com/office/drawing/2014/main" id="{52B88673-46D2-45E2-8679-8B77B5AC4A3D}"/>
              </a:ext>
            </a:extLst>
          </p:cNvPr>
          <p:cNvGrpSpPr/>
          <p:nvPr/>
        </p:nvGrpSpPr>
        <p:grpSpPr>
          <a:xfrm>
            <a:off x="2602269" y="1652990"/>
            <a:ext cx="6257365" cy="3542683"/>
            <a:chOff x="2602269" y="1652990"/>
            <a:chExt cx="6257365" cy="3542683"/>
          </a:xfrm>
          <a:effectLst>
            <a:outerShdw blurRad="292100" dist="139700" dir="2700000" algn="ctr" rotWithShape="0">
              <a:srgbClr val="000000">
                <a:alpha val="65000"/>
              </a:srgbClr>
            </a:outerShdw>
          </a:effectLst>
        </p:grpSpPr>
        <p:pic>
          <p:nvPicPr>
            <p:cNvPr id="13" name="Picture 12">
              <a:extLst>
                <a:ext uri="{FF2B5EF4-FFF2-40B4-BE49-F238E27FC236}">
                  <a16:creationId xmlns:a16="http://schemas.microsoft.com/office/drawing/2014/main" id="{EDE9D6D1-8BF1-4CEF-9D8A-1470863EA95B}"/>
                </a:ext>
              </a:extLst>
            </p:cNvPr>
            <p:cNvPicPr/>
            <p:nvPr/>
          </p:nvPicPr>
          <p:blipFill>
            <a:blip r:embed="rId3">
              <a:extLst>
                <a:ext uri="{28A0092B-C50C-407E-A947-70E740481C1C}">
                  <a14:useLocalDpi xmlns:a14="http://schemas.microsoft.com/office/drawing/2010/main" val="0"/>
                </a:ext>
              </a:extLst>
            </a:blip>
            <a:stretch>
              <a:fillRect/>
            </a:stretch>
          </p:blipFill>
          <p:spPr>
            <a:xfrm>
              <a:off x="2602269" y="1652990"/>
              <a:ext cx="6257365" cy="3542683"/>
            </a:xfrm>
            <a:prstGeom prst="rect">
              <a:avLst/>
            </a:prstGeom>
          </p:spPr>
        </p:pic>
        <p:sp>
          <p:nvSpPr>
            <p:cNvPr id="14" name="Rectangle 13">
              <a:extLst>
                <a:ext uri="{FF2B5EF4-FFF2-40B4-BE49-F238E27FC236}">
                  <a16:creationId xmlns:a16="http://schemas.microsoft.com/office/drawing/2014/main" id="{FF87C195-273B-4F61-B31E-FC2F7A3AB1C8}"/>
                </a:ext>
              </a:extLst>
            </p:cNvPr>
            <p:cNvSpPr/>
            <p:nvPr/>
          </p:nvSpPr>
          <p:spPr>
            <a:xfrm>
              <a:off x="2602269" y="1662327"/>
              <a:ext cx="6257365" cy="3533346"/>
            </a:xfrm>
            <a:prstGeom prst="rect">
              <a:avLst/>
            </a:prstGeom>
            <a:solidFill>
              <a:srgbClr val="C0C0C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7325FD1F-C622-495C-958D-B9484E79D2E5}"/>
                </a:ext>
              </a:extLst>
            </p:cNvPr>
            <p:cNvGrpSpPr/>
            <p:nvPr/>
          </p:nvGrpSpPr>
          <p:grpSpPr>
            <a:xfrm>
              <a:off x="2987752" y="2867120"/>
              <a:ext cx="5486400" cy="1114425"/>
              <a:chOff x="2987752" y="2867120"/>
              <a:chExt cx="5486400" cy="1114425"/>
            </a:xfrm>
          </p:grpSpPr>
          <p:pic>
            <p:nvPicPr>
              <p:cNvPr id="16" name="Picture 15">
                <a:extLst>
                  <a:ext uri="{FF2B5EF4-FFF2-40B4-BE49-F238E27FC236}">
                    <a16:creationId xmlns:a16="http://schemas.microsoft.com/office/drawing/2014/main" id="{0EC469B5-DD40-4A68-89E0-29BF86B8151A}"/>
                  </a:ext>
                </a:extLst>
              </p:cNvPr>
              <p:cNvPicPr/>
              <p:nvPr/>
            </p:nvPicPr>
            <p:blipFill>
              <a:blip r:embed="rId4"/>
              <a:stretch>
                <a:fillRect/>
              </a:stretch>
            </p:blipFill>
            <p:spPr>
              <a:xfrm>
                <a:off x="2987752" y="2867120"/>
                <a:ext cx="5486400" cy="1114425"/>
              </a:xfrm>
              <a:prstGeom prst="rect">
                <a:avLst/>
              </a:prstGeom>
            </p:spPr>
          </p:pic>
          <p:sp>
            <p:nvSpPr>
              <p:cNvPr id="17" name="Rectangle 16">
                <a:extLst>
                  <a:ext uri="{FF2B5EF4-FFF2-40B4-BE49-F238E27FC236}">
                    <a16:creationId xmlns:a16="http://schemas.microsoft.com/office/drawing/2014/main" id="{9DA5F1D4-58D0-4B4D-A088-1AD03316D6A8}"/>
                  </a:ext>
                </a:extLst>
              </p:cNvPr>
              <p:cNvSpPr/>
              <p:nvPr/>
            </p:nvSpPr>
            <p:spPr>
              <a:xfrm>
                <a:off x="2987752" y="3429000"/>
                <a:ext cx="1557354" cy="5525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38697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37F43-817C-4C16-A4BB-37F9AA6563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72908" y="1030327"/>
            <a:ext cx="7246182" cy="463101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429768" y="64008"/>
            <a:ext cx="11018520" cy="521208"/>
          </a:xfrm>
        </p:spPr>
        <p:txBody>
          <a:bodyPr/>
          <a:lstStyle/>
          <a:p>
            <a:r>
              <a:rPr lang="en-US" dirty="0"/>
              <a:t>Logging Out</a:t>
            </a:r>
          </a:p>
        </p:txBody>
      </p:sp>
      <p:sp>
        <p:nvSpPr>
          <p:cNvPr id="2" name="Arrow: Right 1">
            <a:extLst>
              <a:ext uri="{FF2B5EF4-FFF2-40B4-BE49-F238E27FC236}">
                <a16:creationId xmlns:a16="http://schemas.microsoft.com/office/drawing/2014/main" id="{A310B052-8A89-4BAB-8031-9B56CE78C0A2}"/>
              </a:ext>
            </a:extLst>
          </p:cNvPr>
          <p:cNvSpPr/>
          <p:nvPr/>
        </p:nvSpPr>
        <p:spPr>
          <a:xfrm>
            <a:off x="4575315" y="4647285"/>
            <a:ext cx="750627" cy="4913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EB14C3D-6C55-457A-8CD7-9172ECDC9139}"/>
              </a:ext>
            </a:extLst>
          </p:cNvPr>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916565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a:t>
            </a:r>
          </a:p>
        </p:txBody>
      </p:sp>
      <p:sp>
        <p:nvSpPr>
          <p:cNvPr id="4" name="Slide Number Placeholder 3">
            <a:extLst>
              <a:ext uri="{FF2B5EF4-FFF2-40B4-BE49-F238E27FC236}">
                <a16:creationId xmlns:a16="http://schemas.microsoft.com/office/drawing/2014/main" id="{DBEC3116-CF31-4060-9338-293F1B16FDE1}"/>
              </a:ext>
            </a:extLst>
          </p:cNvPr>
          <p:cNvSpPr>
            <a:spLocks noGrp="1"/>
          </p:cNvSpPr>
          <p:nvPr>
            <p:ph type="sldNum" sz="quarter" idx="10"/>
          </p:nvPr>
        </p:nvSpPr>
        <p:spPr/>
        <p:txBody>
          <a:bodyPr/>
          <a:lstStyle/>
          <a:p>
            <a:pPr algn="r"/>
            <a:fld id="{F3477EC8-074D-41C4-94AE-E9EA7CEEA348}" type="slidenum">
              <a:rPr lang="en-US" smtClean="0"/>
              <a:pPr algn="r"/>
              <a:t>19</a:t>
            </a:fld>
            <a:endParaRPr lang="en-US" dirty="0"/>
          </a:p>
        </p:txBody>
      </p:sp>
      <p:sp>
        <p:nvSpPr>
          <p:cNvPr id="7" name="Content Placeholder 2">
            <a:extLst>
              <a:ext uri="{FF2B5EF4-FFF2-40B4-BE49-F238E27FC236}">
                <a16:creationId xmlns:a16="http://schemas.microsoft.com/office/drawing/2014/main" id="{8C53FCB3-4E2C-43E2-A8F3-960D067419F8}"/>
              </a:ext>
            </a:extLst>
          </p:cNvPr>
          <p:cNvSpPr>
            <a:spLocks noGrp="1"/>
          </p:cNvSpPr>
          <p:nvPr>
            <p:ph idx="1"/>
          </p:nvPr>
        </p:nvSpPr>
        <p:spPr>
          <a:xfrm>
            <a:off x="320488" y="900953"/>
            <a:ext cx="11551024" cy="5423526"/>
          </a:xfrm>
        </p:spPr>
        <p:txBody>
          <a:bodyPr numCol="2" spcCol="457200" rtlCol="0">
            <a:noAutofit/>
          </a:bodyPr>
          <a:lstStyle/>
          <a:p>
            <a:pPr marL="0" indent="0" eaLnBrk="1" fontAlgn="auto" hangingPunct="1">
              <a:buNone/>
              <a:defRPr/>
            </a:pPr>
            <a:r>
              <a:rPr lang="en-US" sz="3200" b="1" dirty="0"/>
              <a:t>Further Information</a:t>
            </a:r>
            <a:endParaRPr lang="en-US" dirty="0">
              <a:solidFill>
                <a:srgbClr val="FF0000"/>
              </a:solidFill>
            </a:endParaRPr>
          </a:p>
          <a:p>
            <a:r>
              <a:rPr lang="en-US" b="1" dirty="0"/>
              <a:t>Documents</a:t>
            </a:r>
          </a:p>
          <a:p>
            <a:pPr lvl="1"/>
            <a:r>
              <a:rPr lang="en-US" dirty="0"/>
              <a:t>The full </a:t>
            </a:r>
            <a:r>
              <a:rPr lang="en-US" i="1" dirty="0">
                <a:hlinkClick r:id="rId3"/>
              </a:rPr>
              <a:t>Assessment Viewing Application User Guide</a:t>
            </a:r>
            <a:r>
              <a:rPr lang="en-US" i="1" dirty="0"/>
              <a:t> </a:t>
            </a:r>
            <a:r>
              <a:rPr lang="en-US" dirty="0"/>
              <a:t>can be found on the </a:t>
            </a:r>
            <a:r>
              <a:rPr lang="en-US" dirty="0" err="1">
                <a:hlinkClick r:id="rId4"/>
              </a:rPr>
              <a:t>AlohaHSAP.org</a:t>
            </a:r>
            <a:r>
              <a:rPr lang="en-US" dirty="0"/>
              <a:t> portal.</a:t>
            </a:r>
          </a:p>
          <a:p>
            <a:pPr lvl="1"/>
            <a:r>
              <a:rPr lang="en-US" dirty="0"/>
              <a:t>Further information regarding Interim Assessments and their use can be found in the </a:t>
            </a:r>
            <a:r>
              <a:rPr lang="en-US" dirty="0">
                <a:hlinkClick r:id="rId3"/>
              </a:rPr>
              <a:t>Smarter Balanced</a:t>
            </a:r>
            <a:r>
              <a:rPr lang="en-US" dirty="0"/>
              <a:t> and </a:t>
            </a:r>
            <a:r>
              <a:rPr lang="en-US" dirty="0">
                <a:hlinkClick r:id="rId5"/>
              </a:rPr>
              <a:t>NGSS Interim Assessment Fact Sheets</a:t>
            </a:r>
            <a:r>
              <a:rPr lang="en-US" dirty="0"/>
              <a:t> on the </a:t>
            </a:r>
            <a:r>
              <a:rPr lang="en-US" dirty="0" err="1">
                <a:hlinkClick r:id="rId4"/>
              </a:rPr>
              <a:t>AlohaHSAP.org</a:t>
            </a:r>
            <a:r>
              <a:rPr lang="en-US" dirty="0"/>
              <a:t> portal.</a:t>
            </a:r>
          </a:p>
          <a:p>
            <a:pPr lvl="1"/>
            <a:r>
              <a:rPr lang="en-US" dirty="0"/>
              <a:t>Interim Assessment Answer Keys can be found in </a:t>
            </a:r>
            <a:r>
              <a:rPr lang="en-US" dirty="0">
                <a:hlinkClick r:id="rId6"/>
              </a:rPr>
              <a:t>TIDE</a:t>
            </a:r>
            <a:r>
              <a:rPr lang="en-US" dirty="0"/>
              <a:t> under the “General Resources” link in the TIDE Navigation Bar.</a:t>
            </a:r>
          </a:p>
          <a:p>
            <a:pPr lvl="0"/>
            <a:r>
              <a:rPr lang="en-US" dirty="0">
                <a:solidFill>
                  <a:srgbClr val="FF0000"/>
                </a:solidFill>
              </a:rPr>
              <a:t> </a:t>
            </a:r>
            <a:r>
              <a:rPr lang="en-US" b="1" dirty="0"/>
              <a:t>Visit </a:t>
            </a:r>
            <a:endParaRPr lang="en-US" dirty="0"/>
          </a:p>
          <a:p>
            <a:pPr lvl="1"/>
            <a:r>
              <a:rPr lang="en-US" b="1" u="sng" dirty="0">
                <a:hlinkClick r:id="rId4"/>
              </a:rPr>
              <a:t>alohahsap.org</a:t>
            </a:r>
            <a:endParaRPr lang="en-US" b="1" dirty="0"/>
          </a:p>
          <a:p>
            <a:pPr lvl="1"/>
            <a:r>
              <a:rPr lang="en-US" b="1" dirty="0">
                <a:hlinkClick r:id="rId7"/>
              </a:rPr>
              <a:t>smarterbalanced.org</a:t>
            </a:r>
            <a:endParaRPr lang="en-US" b="1" dirty="0"/>
          </a:p>
          <a:p>
            <a:pPr lvl="0"/>
            <a:r>
              <a:rPr lang="en-US" b="1" dirty="0"/>
              <a:t>Call, fax, or email the HSAP Help Desk</a:t>
            </a:r>
            <a:endParaRPr lang="en-US" dirty="0"/>
          </a:p>
          <a:p>
            <a:pPr lvl="1"/>
            <a:r>
              <a:rPr lang="en-US" b="1" dirty="0"/>
              <a:t>Hours: 7:30 am to 4:00 p.m. HST, Monday-Friday (except holidays)</a:t>
            </a:r>
            <a:endParaRPr lang="en-US" dirty="0"/>
          </a:p>
          <a:p>
            <a:pPr lvl="1"/>
            <a:r>
              <a:rPr lang="en-US" dirty="0"/>
              <a:t>Phone: 1-866-648-3712</a:t>
            </a:r>
          </a:p>
          <a:p>
            <a:pPr lvl="1"/>
            <a:r>
              <a:rPr lang="en-US" dirty="0"/>
              <a:t>Fax: 1-877-231-7813</a:t>
            </a:r>
          </a:p>
          <a:p>
            <a:pPr lvl="1"/>
            <a:r>
              <a:rPr lang="en-US" dirty="0"/>
              <a:t>Email: </a:t>
            </a:r>
            <a:r>
              <a:rPr lang="en-US" dirty="0">
                <a:hlinkClick r:id="rId8"/>
              </a:rPr>
              <a:t>HSAPHelpDesk@cambiumassessment.com</a:t>
            </a:r>
            <a:endParaRPr lang="en-US" dirty="0"/>
          </a:p>
        </p:txBody>
      </p:sp>
    </p:spTree>
    <p:extLst>
      <p:ext uri="{BB962C8B-B14F-4D97-AF65-F5344CB8AC3E}">
        <p14:creationId xmlns:p14="http://schemas.microsoft.com/office/powerpoint/2010/main" val="232442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Objectives</a:t>
            </a:r>
          </a:p>
        </p:txBody>
      </p:sp>
      <p:sp>
        <p:nvSpPr>
          <p:cNvPr id="9" name="Content Placeholder 1"/>
          <p:cNvSpPr>
            <a:spLocks noGrp="1"/>
          </p:cNvSpPr>
          <p:nvPr>
            <p:ph idx="1"/>
          </p:nvPr>
        </p:nvSpPr>
        <p:spPr>
          <a:xfrm>
            <a:off x="426231" y="1088551"/>
            <a:ext cx="10752317" cy="3732737"/>
          </a:xfrm>
        </p:spPr>
        <p:txBody>
          <a:bodyPr>
            <a:normAutofit/>
          </a:bodyPr>
          <a:lstStyle/>
          <a:p>
            <a:r>
              <a:rPr lang="en-US" sz="3200" b="1" dirty="0">
                <a:solidFill>
                  <a:srgbClr val="53565A"/>
                </a:solidFill>
              </a:rPr>
              <a:t>After viewing this presentation, you should understand how to </a:t>
            </a:r>
          </a:p>
          <a:p>
            <a:pPr marL="573088" lvl="1" indent="-342900"/>
            <a:r>
              <a:rPr lang="en-US" sz="2800" dirty="0">
                <a:solidFill>
                  <a:srgbClr val="53565A"/>
                </a:solidFill>
              </a:rPr>
              <a:t>Log in to AVA;</a:t>
            </a:r>
          </a:p>
          <a:p>
            <a:pPr marL="573088" lvl="1" indent="-342900"/>
            <a:r>
              <a:rPr lang="en-US" sz="2800" dirty="0">
                <a:solidFill>
                  <a:srgbClr val="53565A"/>
                </a:solidFill>
              </a:rPr>
              <a:t>Access the assessments; and</a:t>
            </a:r>
          </a:p>
          <a:p>
            <a:pPr marL="573088" lvl="1" indent="-342900"/>
            <a:r>
              <a:rPr lang="en-US" sz="2800" dirty="0">
                <a:solidFill>
                  <a:srgbClr val="53565A"/>
                </a:solidFill>
              </a:rPr>
              <a:t>Navigate through the test.</a:t>
            </a:r>
          </a:p>
          <a:p>
            <a:pPr eaLnBrk="1" fontAlgn="auto" hangingPunct="1">
              <a:buFont typeface="Arial" pitchFamily="34" charset="0"/>
              <a:buChar char="•"/>
              <a:defRPr/>
            </a:pPr>
            <a:endParaRPr lang="en-US" dirty="0"/>
          </a:p>
          <a:p>
            <a:endParaRPr lang="en-US" dirty="0"/>
          </a:p>
        </p:txBody>
      </p:sp>
      <p:sp>
        <p:nvSpPr>
          <p:cNvPr id="4" name="Slide Number Placeholder 3">
            <a:extLst>
              <a:ext uri="{FF2B5EF4-FFF2-40B4-BE49-F238E27FC236}">
                <a16:creationId xmlns:a16="http://schemas.microsoft.com/office/drawing/2014/main" id="{64F7D955-BA24-454C-BD6A-E22FDA4B3BF9}"/>
              </a:ext>
            </a:extLst>
          </p:cNvPr>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361768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1087BD-7769-4C96-8611-AA3095E524DE}"/>
              </a:ext>
            </a:extLst>
          </p:cNvPr>
          <p:cNvPicPr/>
          <p:nvPr/>
        </p:nvPicPr>
        <p:blipFill rotWithShape="1">
          <a:blip r:embed="rId3">
            <a:extLst>
              <a:ext uri="{28A0092B-C50C-407E-A947-70E740481C1C}">
                <a14:useLocalDpi xmlns:a14="http://schemas.microsoft.com/office/drawing/2010/main" val="0"/>
              </a:ext>
            </a:extLst>
          </a:blip>
          <a:srcRect l="4681" t="3088" r="7321" b="3842"/>
          <a:stretch/>
        </p:blipFill>
        <p:spPr>
          <a:xfrm>
            <a:off x="4585447" y="1836008"/>
            <a:ext cx="2084293" cy="2143122"/>
          </a:xfrm>
          <a:prstGeom prst="rect">
            <a:avLst/>
          </a:prstGeom>
          <a:effectLst>
            <a:outerShdw blurRad="292100" dist="139700" dir="2700000" algn="ctr" rotWithShape="0">
              <a:srgbClr val="000000">
                <a:alpha val="65000"/>
              </a:srgbClr>
            </a:outerShdw>
          </a:effectLst>
        </p:spPr>
      </p:pic>
      <p:sp>
        <p:nvSpPr>
          <p:cNvPr id="2" name="Title 1"/>
          <p:cNvSpPr>
            <a:spLocks noGrp="1"/>
          </p:cNvSpPr>
          <p:nvPr>
            <p:ph type="title"/>
          </p:nvPr>
        </p:nvSpPr>
        <p:spPr/>
        <p:txBody>
          <a:bodyPr/>
          <a:lstStyle/>
          <a:p>
            <a:r>
              <a:rPr lang="en-US" dirty="0"/>
              <a:t>Logging in to AVA</a:t>
            </a:r>
          </a:p>
        </p:txBody>
      </p:sp>
      <p:grpSp>
        <p:nvGrpSpPr>
          <p:cNvPr id="6" name="Group 5">
            <a:extLst>
              <a:ext uri="{FF2B5EF4-FFF2-40B4-BE49-F238E27FC236}">
                <a16:creationId xmlns:a16="http://schemas.microsoft.com/office/drawing/2014/main" id="{138CF4E3-BF43-4D93-84D6-F63D8C808BFF}"/>
              </a:ext>
            </a:extLst>
          </p:cNvPr>
          <p:cNvGrpSpPr/>
          <p:nvPr/>
        </p:nvGrpSpPr>
        <p:grpSpPr>
          <a:xfrm>
            <a:off x="4585447" y="1836008"/>
            <a:ext cx="2084293" cy="3183346"/>
            <a:chOff x="5102915" y="2525580"/>
            <a:chExt cx="1617386" cy="2470238"/>
          </a:xfrm>
        </p:grpSpPr>
        <p:sp>
          <p:nvSpPr>
            <p:cNvPr id="3" name="Rectangle 2"/>
            <p:cNvSpPr/>
            <p:nvPr/>
          </p:nvSpPr>
          <p:spPr>
            <a:xfrm>
              <a:off x="5102915" y="2525580"/>
              <a:ext cx="1617386" cy="16630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0800000">
              <a:off x="5677624" y="4188617"/>
              <a:ext cx="516512" cy="8072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6">
            <a:extLst>
              <a:ext uri="{FF2B5EF4-FFF2-40B4-BE49-F238E27FC236}">
                <a16:creationId xmlns:a16="http://schemas.microsoft.com/office/drawing/2014/main" id="{DDA0AD51-4BCA-4189-9256-68CEFB75894D}"/>
              </a:ext>
            </a:extLst>
          </p:cNvPr>
          <p:cNvSpPr>
            <a:spLocks noGrp="1"/>
          </p:cNvSpPr>
          <p:nvPr>
            <p:ph type="sldNum" sz="quarter" idx="10"/>
          </p:nvPr>
        </p:nvSpPr>
        <p:spPr/>
        <p:txBody>
          <a:bodyPr/>
          <a:lstStyle/>
          <a:p>
            <a:pPr algn="r"/>
            <a:fld id="{F3477EC8-074D-41C4-94AE-E9EA7CEEA348}" type="slidenum">
              <a:rPr lang="en-US" smtClean="0"/>
              <a:pPr algn="r"/>
              <a:t>3</a:t>
            </a:fld>
            <a:endParaRPr lang="en-US" dirty="0"/>
          </a:p>
        </p:txBody>
      </p:sp>
      <p:pic>
        <p:nvPicPr>
          <p:cNvPr id="13" name="Picture 12">
            <a:extLst>
              <a:ext uri="{FF2B5EF4-FFF2-40B4-BE49-F238E27FC236}">
                <a16:creationId xmlns:a16="http://schemas.microsoft.com/office/drawing/2014/main" id="{CDDE5775-F521-4BF7-B5EB-502D58F41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7630" y="1335425"/>
            <a:ext cx="2944461" cy="4187149"/>
          </a:xfrm>
          <a:prstGeom prst="rect">
            <a:avLst/>
          </a:prstGeom>
          <a:effectLst>
            <a:outerShdw blurRad="292100" dist="139700" dir="2700000" algn="ctr" rotWithShape="0">
              <a:srgbClr val="000000">
                <a:alpha val="65000"/>
              </a:srgbClr>
            </a:outerShdw>
          </a:effectLst>
        </p:spPr>
      </p:pic>
      <p:pic>
        <p:nvPicPr>
          <p:cNvPr id="14" name="Picture 13">
            <a:extLst>
              <a:ext uri="{FF2B5EF4-FFF2-40B4-BE49-F238E27FC236}">
                <a16:creationId xmlns:a16="http://schemas.microsoft.com/office/drawing/2014/main" id="{6D05DBDB-C812-4933-B154-265DB5517884}"/>
              </a:ext>
            </a:extLst>
          </p:cNvPr>
          <p:cNvPicPr/>
          <p:nvPr/>
        </p:nvPicPr>
        <p:blipFill>
          <a:blip r:embed="rId5">
            <a:extLst>
              <a:ext uri="{28A0092B-C50C-407E-A947-70E740481C1C}">
                <a14:useLocalDpi xmlns:a14="http://schemas.microsoft.com/office/drawing/2010/main" val="0"/>
              </a:ext>
            </a:extLst>
          </a:blip>
          <a:stretch>
            <a:fillRect/>
          </a:stretch>
        </p:blipFill>
        <p:spPr>
          <a:xfrm>
            <a:off x="741948" y="1917737"/>
            <a:ext cx="3165441" cy="2302723"/>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334201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lstStyle/>
          <a:p>
            <a:r>
              <a:rPr lang="en-US" dirty="0"/>
              <a:t>Logging in to AVA (continued)</a:t>
            </a:r>
          </a:p>
        </p:txBody>
      </p:sp>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444022" y="1398916"/>
            <a:ext cx="6211683" cy="4060168"/>
          </a:xfrm>
        </p:spPr>
        <p:txBody>
          <a:bodyPr>
            <a:noAutofit/>
          </a:bodyPr>
          <a:lstStyle/>
          <a:p>
            <a:pPr>
              <a:lnSpc>
                <a:spcPct val="100000"/>
              </a:lnSpc>
              <a:spcBef>
                <a:spcPts val="600"/>
              </a:spcBef>
            </a:pPr>
            <a:r>
              <a:rPr lang="en-US" sz="2400" dirty="0">
                <a:solidFill>
                  <a:srgbClr val="53565A"/>
                </a:solidFill>
              </a:rPr>
              <a:t>The system has an authentication process that will be triggered when you log in from a different device or browser, or after clearing your browser’s cache. </a:t>
            </a:r>
          </a:p>
          <a:p>
            <a:pPr>
              <a:lnSpc>
                <a:spcPct val="100000"/>
              </a:lnSpc>
              <a:spcBef>
                <a:spcPts val="600"/>
              </a:spcBef>
            </a:pPr>
            <a:r>
              <a:rPr lang="en-US" sz="2400" dirty="0">
                <a:solidFill>
                  <a:srgbClr val="53565A"/>
                </a:solidFill>
              </a:rPr>
              <a:t>If you see this screen, an email containing the code will have been sent automatically to your email address.</a:t>
            </a:r>
          </a:p>
          <a:p>
            <a:pPr>
              <a:lnSpc>
                <a:spcPct val="100000"/>
              </a:lnSpc>
              <a:spcBef>
                <a:spcPts val="600"/>
              </a:spcBef>
            </a:pPr>
            <a:r>
              <a:rPr lang="en-US" sz="2400" dirty="0">
                <a:solidFill>
                  <a:srgbClr val="53565A"/>
                </a:solidFill>
              </a:rPr>
              <a:t>Enter the code and click </a:t>
            </a:r>
            <a:r>
              <a:rPr lang="en-US" sz="2400" b="1" dirty="0">
                <a:solidFill>
                  <a:srgbClr val="53565A"/>
                </a:solidFill>
              </a:rPr>
              <a:t>Submit</a:t>
            </a:r>
            <a:r>
              <a:rPr lang="en-US" sz="2400" dirty="0">
                <a:solidFill>
                  <a:srgbClr val="53565A"/>
                </a:solidFill>
              </a:rPr>
              <a:t>.</a:t>
            </a:r>
          </a:p>
          <a:p>
            <a:pPr>
              <a:lnSpc>
                <a:spcPct val="100000"/>
              </a:lnSpc>
              <a:spcBef>
                <a:spcPts val="600"/>
              </a:spcBef>
            </a:pPr>
            <a:r>
              <a:rPr lang="en-US" sz="2400" dirty="0">
                <a:solidFill>
                  <a:srgbClr val="53565A"/>
                </a:solidFill>
              </a:rPr>
              <a:t>If you need the code resent, click </a:t>
            </a:r>
            <a:r>
              <a:rPr lang="en-US" sz="2400" b="1" dirty="0">
                <a:solidFill>
                  <a:srgbClr val="53565A"/>
                </a:solidFill>
              </a:rPr>
              <a:t>Resend Code</a:t>
            </a:r>
            <a:r>
              <a:rPr lang="en-US" sz="2400" dirty="0">
                <a:solidFill>
                  <a:srgbClr val="53565A"/>
                </a:solidFill>
              </a:rPr>
              <a:t>.</a:t>
            </a:r>
          </a:p>
        </p:txBody>
      </p:sp>
      <p:pic>
        <p:nvPicPr>
          <p:cNvPr id="5" name="Picture 4" descr="A screenshot of a cell phone&#10;&#10;Description automatically generated">
            <a:extLst>
              <a:ext uri="{FF2B5EF4-FFF2-40B4-BE49-F238E27FC236}">
                <a16:creationId xmlns:a16="http://schemas.microsoft.com/office/drawing/2014/main" id="{10FDA08E-5B34-4AC2-8B7F-97F594F61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6" y="1470421"/>
            <a:ext cx="4023690" cy="377486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CEC7D81E-A4ED-4B8D-AF97-EAFBEAA4B1B1}"/>
              </a:ext>
            </a:extLst>
          </p:cNvPr>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extLst>
      <p:ext uri="{BB962C8B-B14F-4D97-AF65-F5344CB8AC3E}">
        <p14:creationId xmlns:p14="http://schemas.microsoft.com/office/powerpoint/2010/main" val="8922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6DE626-1ECD-4120-826D-E3F8F08EB98D}"/>
              </a:ext>
            </a:extLst>
          </p:cNvPr>
          <p:cNvPicPr>
            <a:picLocks noChangeAspect="1"/>
          </p:cNvPicPr>
          <p:nvPr/>
        </p:nvPicPr>
        <p:blipFill>
          <a:blip r:embed="rId3"/>
          <a:stretch>
            <a:fillRect/>
          </a:stretch>
        </p:blipFill>
        <p:spPr>
          <a:xfrm>
            <a:off x="6485714" y="1715603"/>
            <a:ext cx="4895456" cy="3324075"/>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F818C243-167F-4B76-A233-68EC5C6798A5}"/>
              </a:ext>
            </a:extLst>
          </p:cNvPr>
          <p:cNvPicPr>
            <a:picLocks noChangeAspect="1"/>
          </p:cNvPicPr>
          <p:nvPr/>
        </p:nvPicPr>
        <p:blipFill rotWithShape="1">
          <a:blip r:embed="rId4"/>
          <a:srcRect l="5837" t="20476" r="4330"/>
          <a:stretch/>
        </p:blipFill>
        <p:spPr>
          <a:xfrm>
            <a:off x="749568" y="1715603"/>
            <a:ext cx="4924555" cy="3324075"/>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Resetting Your Password</a:t>
            </a:r>
          </a:p>
        </p:txBody>
      </p:sp>
      <p:sp>
        <p:nvSpPr>
          <p:cNvPr id="7" name="Rectangle 6">
            <a:extLst>
              <a:ext uri="{FF2B5EF4-FFF2-40B4-BE49-F238E27FC236}">
                <a16:creationId xmlns:a16="http://schemas.microsoft.com/office/drawing/2014/main" id="{58213427-49E2-4869-9E2E-3BB0D7583688}"/>
              </a:ext>
            </a:extLst>
          </p:cNvPr>
          <p:cNvSpPr/>
          <p:nvPr/>
        </p:nvSpPr>
        <p:spPr>
          <a:xfrm>
            <a:off x="6485713" y="1710681"/>
            <a:ext cx="4895455" cy="3324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Arrow: Up 8">
            <a:extLst>
              <a:ext uri="{FF2B5EF4-FFF2-40B4-BE49-F238E27FC236}">
                <a16:creationId xmlns:a16="http://schemas.microsoft.com/office/drawing/2014/main" id="{6DA6BF30-0629-4502-9BE1-0B80B69CA0CB}"/>
              </a:ext>
            </a:extLst>
          </p:cNvPr>
          <p:cNvSpPr/>
          <p:nvPr/>
        </p:nvSpPr>
        <p:spPr>
          <a:xfrm>
            <a:off x="2875943" y="4867685"/>
            <a:ext cx="671804" cy="104697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Slide Number Placeholder 9">
            <a:extLst>
              <a:ext uri="{FF2B5EF4-FFF2-40B4-BE49-F238E27FC236}">
                <a16:creationId xmlns:a16="http://schemas.microsoft.com/office/drawing/2014/main" id="{A3AC6F16-C480-4BB2-A7E2-C4B3FB329238}"/>
              </a:ext>
            </a:extLst>
          </p:cNvPr>
          <p:cNvSpPr>
            <a:spLocks noGrp="1"/>
          </p:cNvSpPr>
          <p:nvPr>
            <p:ph type="sldNum" sz="quarter" idx="10"/>
          </p:nvPr>
        </p:nvSpPr>
        <p:spPr/>
        <p:txBody>
          <a:bodyPr/>
          <a:lstStyle/>
          <a:p>
            <a:pPr algn="r"/>
            <a:fld id="{F3477EC8-074D-41C4-94AE-E9EA7CEEA348}" type="slidenum">
              <a:rPr lang="en-US" smtClean="0"/>
              <a:pPr algn="r"/>
              <a:t>5</a:t>
            </a:fld>
            <a:endParaRPr lang="en-US" dirty="0"/>
          </a:p>
        </p:txBody>
      </p:sp>
    </p:spTree>
    <p:extLst>
      <p:ext uri="{BB962C8B-B14F-4D97-AF65-F5344CB8AC3E}">
        <p14:creationId xmlns:p14="http://schemas.microsoft.com/office/powerpoint/2010/main" val="358418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7759AE-728F-4BAF-9B83-7331B0BB0F69}"/>
              </a:ext>
            </a:extLst>
          </p:cNvPr>
          <p:cNvSpPr>
            <a:spLocks noGrp="1"/>
          </p:cNvSpPr>
          <p:nvPr>
            <p:ph type="title"/>
          </p:nvPr>
        </p:nvSpPr>
        <p:spPr/>
        <p:txBody>
          <a:bodyPr/>
          <a:lstStyle/>
          <a:p>
            <a:r>
              <a:rPr lang="en-US" dirty="0"/>
              <a:t>Resetting Your Password (continued)</a:t>
            </a:r>
          </a:p>
        </p:txBody>
      </p:sp>
      <p:pic>
        <p:nvPicPr>
          <p:cNvPr id="5" name="Picture 4">
            <a:extLst>
              <a:ext uri="{FF2B5EF4-FFF2-40B4-BE49-F238E27FC236}">
                <a16:creationId xmlns:a16="http://schemas.microsoft.com/office/drawing/2014/main" id="{CEE43F06-0764-4926-9A2D-73215107FE8F}"/>
              </a:ext>
            </a:extLst>
          </p:cNvPr>
          <p:cNvPicPr/>
          <p:nvPr/>
        </p:nvPicPr>
        <p:blipFill rotWithShape="1">
          <a:blip r:embed="rId3">
            <a:extLst>
              <a:ext uri="{28A0092B-C50C-407E-A947-70E740481C1C}">
                <a14:useLocalDpi xmlns:a14="http://schemas.microsoft.com/office/drawing/2010/main" val="0"/>
              </a:ext>
            </a:extLst>
          </a:blip>
          <a:srcRect r="4731"/>
          <a:stretch/>
        </p:blipFill>
        <p:spPr>
          <a:xfrm>
            <a:off x="991056" y="1545929"/>
            <a:ext cx="3579455" cy="337209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DFD9F9F-BB74-4970-852E-2C5B0285EB4A}"/>
              </a:ext>
            </a:extLst>
          </p:cNvPr>
          <p:cNvSpPr txBox="1"/>
          <p:nvPr/>
        </p:nvSpPr>
        <p:spPr>
          <a:xfrm>
            <a:off x="5150734" y="1563257"/>
            <a:ext cx="6829063" cy="4093428"/>
          </a:xfrm>
          <a:prstGeom prst="rect">
            <a:avLst/>
          </a:prstGeom>
          <a:noFill/>
        </p:spPr>
        <p:txBody>
          <a:bodyPr wrap="square" rtlCol="0">
            <a:spAutoFit/>
          </a:bodyPr>
          <a:lstStyle/>
          <a:p>
            <a:r>
              <a:rPr lang="en-US" sz="2800" dirty="0">
                <a:solidFill>
                  <a:srgbClr val="53565A"/>
                </a:solidFill>
              </a:rPr>
              <a:t>Passwords must meet the following conditions:</a:t>
            </a:r>
          </a:p>
          <a:p>
            <a:pPr marL="800100" lvl="1" indent="-342900">
              <a:buFont typeface="Arial" panose="020B0604020202020204" pitchFamily="34" charset="0"/>
              <a:buChar char="•"/>
            </a:pPr>
            <a:r>
              <a:rPr lang="en-US" sz="2400" dirty="0">
                <a:solidFill>
                  <a:srgbClr val="53565A"/>
                </a:solidFill>
              </a:rPr>
              <a:t>Be at least eight characters long</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lowercase alphabetic character</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uppercase alphabetic</a:t>
            </a:r>
            <a:r>
              <a:rPr lang="en-US" sz="2400" dirty="0">
                <a:solidFill>
                  <a:srgbClr val="FF0000"/>
                </a:solidFill>
              </a:rPr>
              <a:t> </a:t>
            </a:r>
            <a:r>
              <a:rPr lang="en-US" sz="2400" dirty="0">
                <a:solidFill>
                  <a:srgbClr val="53565A"/>
                </a:solidFill>
              </a:rPr>
              <a:t>character</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number</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special character</a:t>
            </a:r>
            <a:endParaRPr lang="en-US" sz="2400" strike="sngStrike" dirty="0">
              <a:solidFill>
                <a:srgbClr val="FF0000"/>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05D3E911-E512-4A16-86B6-1989FF60BEBA}"/>
              </a:ext>
            </a:extLst>
          </p:cNvPr>
          <p:cNvSpPr>
            <a:spLocks noGrp="1"/>
          </p:cNvSpPr>
          <p:nvPr>
            <p:ph type="sldNum" sz="quarter" idx="10"/>
          </p:nvPr>
        </p:nvSpPr>
        <p:spPr/>
        <p:txBody>
          <a:bodyPr/>
          <a:lstStyle/>
          <a:p>
            <a:pPr algn="r"/>
            <a:fld id="{F3477EC8-074D-41C4-94AE-E9EA7CEEA348}" type="slidenum">
              <a:rPr lang="en-US" smtClean="0"/>
              <a:pPr algn="r"/>
              <a:t>6</a:t>
            </a:fld>
            <a:endParaRPr lang="en-US" dirty="0"/>
          </a:p>
        </p:txBody>
      </p:sp>
    </p:spTree>
    <p:extLst>
      <p:ext uri="{BB962C8B-B14F-4D97-AF65-F5344CB8AC3E}">
        <p14:creationId xmlns:p14="http://schemas.microsoft.com/office/powerpoint/2010/main" val="184409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Choosing a Test and Grade</a:t>
            </a:r>
          </a:p>
        </p:txBody>
      </p:sp>
      <p:grpSp>
        <p:nvGrpSpPr>
          <p:cNvPr id="9" name="Group 8">
            <a:extLst>
              <a:ext uri="{FF2B5EF4-FFF2-40B4-BE49-F238E27FC236}">
                <a16:creationId xmlns:a16="http://schemas.microsoft.com/office/drawing/2014/main" id="{A5B9ADB3-7F09-4250-9BE4-07179857A12D}"/>
              </a:ext>
            </a:extLst>
          </p:cNvPr>
          <p:cNvGrpSpPr/>
          <p:nvPr/>
        </p:nvGrpSpPr>
        <p:grpSpPr>
          <a:xfrm>
            <a:off x="2518580" y="1637732"/>
            <a:ext cx="6513476" cy="3797726"/>
            <a:chOff x="2518580" y="1637732"/>
            <a:chExt cx="6513476" cy="3797726"/>
          </a:xfrm>
        </p:grpSpPr>
        <p:pic>
          <p:nvPicPr>
            <p:cNvPr id="8" name="Picture 7">
              <a:extLst>
                <a:ext uri="{FF2B5EF4-FFF2-40B4-BE49-F238E27FC236}">
                  <a16:creationId xmlns:a16="http://schemas.microsoft.com/office/drawing/2014/main" id="{1D6F22FE-7D7B-4255-99C7-481BCFAC5385}"/>
                </a:ext>
              </a:extLst>
            </p:cNvPr>
            <p:cNvPicPr/>
            <p:nvPr/>
          </p:nvPicPr>
          <p:blipFill>
            <a:blip r:embed="rId3">
              <a:extLst>
                <a:ext uri="{28A0092B-C50C-407E-A947-70E740481C1C}">
                  <a14:useLocalDpi xmlns:a14="http://schemas.microsoft.com/office/drawing/2010/main" val="0"/>
                </a:ext>
              </a:extLst>
            </a:blip>
            <a:srcRect/>
            <a:stretch/>
          </p:blipFill>
          <p:spPr>
            <a:xfrm>
              <a:off x="3159942" y="1637732"/>
              <a:ext cx="5872114" cy="379772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Arrow: Right 5">
              <a:extLst>
                <a:ext uri="{FF2B5EF4-FFF2-40B4-BE49-F238E27FC236}">
                  <a16:creationId xmlns:a16="http://schemas.microsoft.com/office/drawing/2014/main" id="{5157C909-5A10-4642-9FBF-2A19EA8BC541}"/>
                </a:ext>
              </a:extLst>
            </p:cNvPr>
            <p:cNvSpPr/>
            <p:nvPr/>
          </p:nvSpPr>
          <p:spPr>
            <a:xfrm>
              <a:off x="2518581" y="2300600"/>
              <a:ext cx="627797" cy="409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AA649B6F-11BC-4F0B-86D3-6E197D45AEE9}"/>
                </a:ext>
              </a:extLst>
            </p:cNvPr>
            <p:cNvSpPr/>
            <p:nvPr/>
          </p:nvSpPr>
          <p:spPr>
            <a:xfrm>
              <a:off x="2518580" y="3738535"/>
              <a:ext cx="627797" cy="409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FB762C95-3CC0-4D85-B209-A81CDAE7016D}"/>
              </a:ext>
            </a:extLst>
          </p:cNvPr>
          <p:cNvSpPr>
            <a:spLocks noGrp="1"/>
          </p:cNvSpPr>
          <p:nvPr>
            <p:ph type="sldNum" sz="quarter" idx="10"/>
          </p:nvPr>
        </p:nvSpPr>
        <p:spPr/>
        <p:txBody>
          <a:bodyPr/>
          <a:lstStyle/>
          <a:p>
            <a:pPr algn="r"/>
            <a:fld id="{F3477EC8-074D-41C4-94AE-E9EA7CEEA348}" type="slidenum">
              <a:rPr lang="en-US" smtClean="0"/>
              <a:pPr algn="r"/>
              <a:t>7</a:t>
            </a:fld>
            <a:endParaRPr lang="en-US" dirty="0"/>
          </a:p>
        </p:txBody>
      </p:sp>
    </p:spTree>
    <p:extLst>
      <p:ext uri="{BB962C8B-B14F-4D97-AF65-F5344CB8AC3E}">
        <p14:creationId xmlns:p14="http://schemas.microsoft.com/office/powerpoint/2010/main" val="365398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Confirming the Test</a:t>
            </a:r>
          </a:p>
        </p:txBody>
      </p:sp>
      <p:pic>
        <p:nvPicPr>
          <p:cNvPr id="8" name="Picture 7">
            <a:extLst>
              <a:ext uri="{FF2B5EF4-FFF2-40B4-BE49-F238E27FC236}">
                <a16:creationId xmlns:a16="http://schemas.microsoft.com/office/drawing/2014/main" id="{0EF483F7-D00C-4BBD-86A2-F34C33E36564}"/>
              </a:ext>
            </a:extLst>
          </p:cNvPr>
          <p:cNvPicPr/>
          <p:nvPr/>
        </p:nvPicPr>
        <p:blipFill>
          <a:blip r:embed="rId3">
            <a:extLst>
              <a:ext uri="{28A0092B-C50C-407E-A947-70E740481C1C}">
                <a14:useLocalDpi xmlns:a14="http://schemas.microsoft.com/office/drawing/2010/main" val="0"/>
              </a:ext>
            </a:extLst>
          </a:blip>
          <a:srcRect/>
          <a:stretch/>
        </p:blipFill>
        <p:spPr>
          <a:xfrm>
            <a:off x="339703" y="2297285"/>
            <a:ext cx="5423157" cy="224028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444200AB-57C4-40D3-B8FA-B10CEA9729D2}"/>
              </a:ext>
            </a:extLst>
          </p:cNvPr>
          <p:cNvSpPr>
            <a:spLocks noGrp="1"/>
          </p:cNvSpPr>
          <p:nvPr>
            <p:ph type="sldNum" sz="quarter" idx="10"/>
          </p:nvPr>
        </p:nvSpPr>
        <p:spPr/>
        <p:txBody>
          <a:bodyPr/>
          <a:lstStyle/>
          <a:p>
            <a:pPr algn="r"/>
            <a:fld id="{F3477EC8-074D-41C4-94AE-E9EA7CEEA348}" type="slidenum">
              <a:rPr lang="en-US" smtClean="0"/>
              <a:pPr algn="r"/>
              <a:t>8</a:t>
            </a:fld>
            <a:endParaRPr lang="en-US" dirty="0"/>
          </a:p>
        </p:txBody>
      </p:sp>
      <p:pic>
        <p:nvPicPr>
          <p:cNvPr id="6" name="Picture 5">
            <a:extLst>
              <a:ext uri="{FF2B5EF4-FFF2-40B4-BE49-F238E27FC236}">
                <a16:creationId xmlns:a16="http://schemas.microsoft.com/office/drawing/2014/main" id="{14BBA595-B99B-4E6D-A344-FA09A74F7B08}"/>
              </a:ext>
            </a:extLst>
          </p:cNvPr>
          <p:cNvPicPr>
            <a:picLocks noChangeAspect="1"/>
          </p:cNvPicPr>
          <p:nvPr/>
        </p:nvPicPr>
        <p:blipFill rotWithShape="1">
          <a:blip r:embed="rId4"/>
          <a:srcRect t="1610"/>
          <a:stretch/>
        </p:blipFill>
        <p:spPr>
          <a:xfrm>
            <a:off x="6044909" y="1438066"/>
            <a:ext cx="5839009" cy="415225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8E1A25D4-4F18-4433-BA25-29E4333D1661}"/>
              </a:ext>
            </a:extLst>
          </p:cNvPr>
          <p:cNvSpPr/>
          <p:nvPr/>
        </p:nvSpPr>
        <p:spPr>
          <a:xfrm rot="10800000">
            <a:off x="8572207" y="1599006"/>
            <a:ext cx="627797" cy="409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486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9C0B3C-241C-4D13-8F1F-26AC6E5DB983}"/>
              </a:ext>
            </a:extLst>
          </p:cNvPr>
          <p:cNvPicPr>
            <a:picLocks noChangeAspect="1"/>
          </p:cNvPicPr>
          <p:nvPr/>
        </p:nvPicPr>
        <p:blipFill rotWithShape="1">
          <a:blip r:embed="rId3"/>
          <a:srcRect t="1128"/>
          <a:stretch/>
        </p:blipFill>
        <p:spPr>
          <a:xfrm>
            <a:off x="2563824" y="933679"/>
            <a:ext cx="7064352" cy="504824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Audio Playback Check</a:t>
            </a:r>
          </a:p>
        </p:txBody>
      </p:sp>
      <p:grpSp>
        <p:nvGrpSpPr>
          <p:cNvPr id="13" name="Group 12">
            <a:extLst>
              <a:ext uri="{FF2B5EF4-FFF2-40B4-BE49-F238E27FC236}">
                <a16:creationId xmlns:a16="http://schemas.microsoft.com/office/drawing/2014/main" id="{FCE57789-98EF-4C02-BF57-8A170B713314}"/>
              </a:ext>
            </a:extLst>
          </p:cNvPr>
          <p:cNvGrpSpPr/>
          <p:nvPr/>
        </p:nvGrpSpPr>
        <p:grpSpPr>
          <a:xfrm>
            <a:off x="2487044" y="2581397"/>
            <a:ext cx="2554514" cy="3342924"/>
            <a:chOff x="2734465" y="2481835"/>
            <a:chExt cx="2554514" cy="3342924"/>
          </a:xfrm>
        </p:grpSpPr>
        <p:grpSp>
          <p:nvGrpSpPr>
            <p:cNvPr id="11" name="Group 10">
              <a:extLst>
                <a:ext uri="{FF2B5EF4-FFF2-40B4-BE49-F238E27FC236}">
                  <a16:creationId xmlns:a16="http://schemas.microsoft.com/office/drawing/2014/main" id="{0D0F3E02-A2C9-4E66-B06C-D116BBD0D5BF}"/>
                </a:ext>
              </a:extLst>
            </p:cNvPr>
            <p:cNvGrpSpPr/>
            <p:nvPr/>
          </p:nvGrpSpPr>
          <p:grpSpPr>
            <a:xfrm>
              <a:off x="2734465" y="2481835"/>
              <a:ext cx="2229858" cy="1308218"/>
              <a:chOff x="2734465" y="2481835"/>
              <a:chExt cx="2229858" cy="1308218"/>
            </a:xfrm>
          </p:grpSpPr>
          <p:sp>
            <p:nvSpPr>
              <p:cNvPr id="9" name="Arrow: Right 8">
                <a:extLst>
                  <a:ext uri="{FF2B5EF4-FFF2-40B4-BE49-F238E27FC236}">
                    <a16:creationId xmlns:a16="http://schemas.microsoft.com/office/drawing/2014/main" id="{97962D70-C4F9-46C2-A5D2-81D3A00DA5ED}"/>
                  </a:ext>
                </a:extLst>
              </p:cNvPr>
              <p:cNvSpPr/>
              <p:nvPr/>
            </p:nvSpPr>
            <p:spPr>
              <a:xfrm>
                <a:off x="2734465" y="2481835"/>
                <a:ext cx="627797" cy="409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562D3A35-1688-4314-B4A2-6721DD1CD9E9}"/>
                  </a:ext>
                </a:extLst>
              </p:cNvPr>
              <p:cNvSpPr/>
              <p:nvPr/>
            </p:nvSpPr>
            <p:spPr>
              <a:xfrm>
                <a:off x="4336526" y="3380620"/>
                <a:ext cx="627797" cy="409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Arrow: Right 11">
              <a:extLst>
                <a:ext uri="{FF2B5EF4-FFF2-40B4-BE49-F238E27FC236}">
                  <a16:creationId xmlns:a16="http://schemas.microsoft.com/office/drawing/2014/main" id="{89598EC2-269C-420D-9737-7B5F94490771}"/>
                </a:ext>
              </a:extLst>
            </p:cNvPr>
            <p:cNvSpPr/>
            <p:nvPr/>
          </p:nvSpPr>
          <p:spPr>
            <a:xfrm>
              <a:off x="4661182" y="5415326"/>
              <a:ext cx="627797" cy="409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a:extLst>
              <a:ext uri="{FF2B5EF4-FFF2-40B4-BE49-F238E27FC236}">
                <a16:creationId xmlns:a16="http://schemas.microsoft.com/office/drawing/2014/main" id="{3DC54E0D-9D57-4F16-9773-2819702728D9}"/>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2799529592"/>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schemas.microsoft.com/office/2006/documentManagement/types"/>
    <ds:schemaRef ds:uri="http://purl.org/dc/terms/"/>
    <ds:schemaRef ds:uri="3c8d6406-deae-4a0d-a95e-fe53ed4a1ac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60b788f9-dbc8-42fd-99f2-081ed83a52df"/>
    <ds:schemaRef ds:uri="http://www.w3.org/XML/1998/namespace"/>
    <ds:schemaRef ds:uri="http://purl.org/dc/dcmityp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5814</TotalTime>
  <Words>1827</Words>
  <Application>Microsoft Office PowerPoint</Application>
  <PresentationFormat>Widescreen</PresentationFormat>
  <Paragraphs>167</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Narrow</vt:lpstr>
      <vt:lpstr>Calibri</vt:lpstr>
      <vt:lpstr>Franklin Gothic Book</vt:lpstr>
      <vt:lpstr>Franklin Gothic Medium</vt:lpstr>
      <vt:lpstr>Gill Sans MT</vt:lpstr>
      <vt:lpstr>ITC Franklin Gothic Std Bk Cd</vt:lpstr>
      <vt:lpstr>Times New Roman</vt:lpstr>
      <vt:lpstr>Cambium Assessment PPT</vt:lpstr>
      <vt:lpstr>Online Testing System  Assessment Viewing Application (AVA)</vt:lpstr>
      <vt:lpstr>Objectives</vt:lpstr>
      <vt:lpstr>Logging in to AVA</vt:lpstr>
      <vt:lpstr>Logging in to AVA (continued)</vt:lpstr>
      <vt:lpstr>Resetting Your Password</vt:lpstr>
      <vt:lpstr>Resetting Your Password (continued)</vt:lpstr>
      <vt:lpstr>Choosing a Test and Grade</vt:lpstr>
      <vt:lpstr>Confirming the Test</vt:lpstr>
      <vt:lpstr>Audio Playback Check</vt:lpstr>
      <vt:lpstr>Sound and Video Playback Check</vt:lpstr>
      <vt:lpstr>Understanding the Test Page</vt:lpstr>
      <vt:lpstr>Responding to Items</vt:lpstr>
      <vt:lpstr>Navigating to Items</vt:lpstr>
      <vt:lpstr>Pausing Tests</vt:lpstr>
      <vt:lpstr>Finishing the Test Review</vt:lpstr>
      <vt:lpstr>Reviewing Marked Items</vt:lpstr>
      <vt:lpstr>Completing the Review</vt:lpstr>
      <vt:lpstr>Logging Out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Macgillivray, Emily A.</cp:lastModifiedBy>
  <cp:revision>106</cp:revision>
  <cp:lastPrinted>2017-10-19T00:36:21Z</cp:lastPrinted>
  <dcterms:created xsi:type="dcterms:W3CDTF">2020-02-03T21:37:34Z</dcterms:created>
  <dcterms:modified xsi:type="dcterms:W3CDTF">2020-08-04T22:46:26Z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