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41"/>
  </p:notesMasterIdLst>
  <p:handoutMasterIdLst>
    <p:handoutMasterId r:id="rId42"/>
  </p:handoutMasterIdLst>
  <p:sldIdLst>
    <p:sldId id="294" r:id="rId5"/>
    <p:sldId id="262" r:id="rId6"/>
    <p:sldId id="368" r:id="rId7"/>
    <p:sldId id="369" r:id="rId8"/>
    <p:sldId id="372" r:id="rId9"/>
    <p:sldId id="373" r:id="rId10"/>
    <p:sldId id="277" r:id="rId11"/>
    <p:sldId id="308" r:id="rId12"/>
    <p:sldId id="278" r:id="rId13"/>
    <p:sldId id="309" r:id="rId14"/>
    <p:sldId id="297" r:id="rId15"/>
    <p:sldId id="280" r:id="rId16"/>
    <p:sldId id="281" r:id="rId17"/>
    <p:sldId id="374" r:id="rId18"/>
    <p:sldId id="282" r:id="rId19"/>
    <p:sldId id="283" r:id="rId20"/>
    <p:sldId id="375" r:id="rId21"/>
    <p:sldId id="376" r:id="rId22"/>
    <p:sldId id="378" r:id="rId23"/>
    <p:sldId id="387" r:id="rId24"/>
    <p:sldId id="305" r:id="rId25"/>
    <p:sldId id="268" r:id="rId26"/>
    <p:sldId id="269" r:id="rId27"/>
    <p:sldId id="275" r:id="rId28"/>
    <p:sldId id="310" r:id="rId29"/>
    <p:sldId id="265" r:id="rId30"/>
    <p:sldId id="304" r:id="rId31"/>
    <p:sldId id="276" r:id="rId32"/>
    <p:sldId id="386" r:id="rId33"/>
    <p:sldId id="289" r:id="rId34"/>
    <p:sldId id="299" r:id="rId35"/>
    <p:sldId id="311" r:id="rId36"/>
    <p:sldId id="383" r:id="rId37"/>
    <p:sldId id="384" r:id="rId38"/>
    <p:sldId id="385" r:id="rId39"/>
    <p:sldId id="367" r:id="rId40"/>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FF598CFC-B8F1-4269-B139-6C25D3E43354}">
          <p14:sldIdLst>
            <p14:sldId id="294"/>
            <p14:sldId id="262"/>
            <p14:sldId id="368"/>
          </p14:sldIdLst>
        </p14:section>
        <p14:section name="Step 1: Setting Up the Test Administration" id="{97FCDF4A-9165-434A-A75E-999695B7C3C9}">
          <p14:sldIdLst>
            <p14:sldId id="369"/>
          </p14:sldIdLst>
        </p14:section>
        <p14:section name="Step 2: Setting Up Student Workstations" id="{E05D234A-F092-4CF7-9479-88ADDFC458BD}">
          <p14:sldIdLst>
            <p14:sldId id="372"/>
            <p14:sldId id="373"/>
            <p14:sldId id="277"/>
            <p14:sldId id="308"/>
            <p14:sldId id="278"/>
            <p14:sldId id="309"/>
            <p14:sldId id="297"/>
          </p14:sldIdLst>
        </p14:section>
        <p14:section name="Secure Browser" id="{5B8972D7-2EB1-4B0E-8338-8BAFFCD87201}">
          <p14:sldIdLst>
            <p14:sldId id="280"/>
            <p14:sldId id="281"/>
            <p14:sldId id="374"/>
            <p14:sldId id="282"/>
            <p14:sldId id="283"/>
            <p14:sldId id="375"/>
            <p14:sldId id="376"/>
          </p14:sldIdLst>
        </p14:section>
        <p14:section name="Configuration" id="{AC2B81FB-93E0-4E30-8895-C7D6FE7EAD54}">
          <p14:sldIdLst>
            <p14:sldId id="378"/>
            <p14:sldId id="387"/>
            <p14:sldId id="305"/>
          </p14:sldIdLst>
        </p14:section>
        <p14:section name="Step 3: Configuring Your Network" id="{0FD22A5A-2AB0-401F-B584-47566FD54CBE}">
          <p14:sldIdLst>
            <p14:sldId id="268"/>
            <p14:sldId id="269"/>
            <p14:sldId id="275"/>
            <p14:sldId id="310"/>
            <p14:sldId id="265"/>
            <p14:sldId id="304"/>
          </p14:sldIdLst>
        </p14:section>
        <p14:section name="Wireless Network" id="{AD614775-590C-4784-B18C-2402B35F22AE}">
          <p14:sldIdLst>
            <p14:sldId id="276"/>
          </p14:sldIdLst>
        </p14:section>
        <p14:section name="Step 4: Configuring Assistive Technology" id="{AA0F2A55-735B-46FF-9F5F-57F280F15349}">
          <p14:sldIdLst>
            <p14:sldId id="386"/>
            <p14:sldId id="289"/>
            <p14:sldId id="299"/>
            <p14:sldId id="311"/>
            <p14:sldId id="383"/>
            <p14:sldId id="384"/>
            <p14:sldId id="385"/>
          </p14:sldIdLst>
        </p14:section>
        <p14:section name="Thank You!" id="{A98B1BF7-915B-4E3A-B596-8779C9D6FA7F}">
          <p14:sldIdLst>
            <p14:sldId id="367"/>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9" name="Strittmatter, Jennifer" initials="SJ [2]" lastIdx="30" clrIdx="8">
    <p:extLst>
      <p:ext uri="{19B8F6BF-5375-455C-9EA6-DF929625EA0E}">
        <p15:presenceInfo xmlns:p15="http://schemas.microsoft.com/office/powerpoint/2012/main" userId="S::jstrittmatter@air.org::5b890a84-78d8-4fc1-ac1c-46682033f69d" providerId="AD"/>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10" name="Strittmatter, Jennifer" initials="SJ" lastIdx="28" clrIdx="9">
    <p:extLst>
      <p:ext uri="{19B8F6BF-5375-455C-9EA6-DF929625EA0E}">
        <p15:presenceInfo xmlns:p15="http://schemas.microsoft.com/office/powerpoint/2012/main" userId="S-1-5-21-1472932569-214068005-926709054-73878" providerId="AD"/>
      </p:ext>
    </p:extLst>
  </p:cmAuthor>
  <p:cmAuthor id="4" name="Note" initials="Note" lastIdx="2" clrIdx="3">
    <p:extLst>
      <p:ext uri="{19B8F6BF-5375-455C-9EA6-DF929625EA0E}">
        <p15:presenceInfo xmlns:p15="http://schemas.microsoft.com/office/powerpoint/2012/main" userId="Note" providerId="None"/>
      </p:ext>
    </p:extLst>
  </p:cmAuthor>
  <p:cmAuthor id="11" name="Smith, Eileen K." initials="SEK" lastIdx="1" clrIdx="10">
    <p:extLst>
      <p:ext uri="{19B8F6BF-5375-455C-9EA6-DF929625EA0E}">
        <p15:presenceInfo xmlns:p15="http://schemas.microsoft.com/office/powerpoint/2012/main" userId="S::esmith@air.org::bebd9a06-ff86-423f-b07f-888f4372d725" providerId="AD"/>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12" name="Macgillivray, Emily A." initials="MEA" lastIdx="1" clrIdx="11">
    <p:extLst>
      <p:ext uri="{19B8F6BF-5375-455C-9EA6-DF929625EA0E}">
        <p15:presenceInfo xmlns:p15="http://schemas.microsoft.com/office/powerpoint/2012/main" userId="Macgillivray, Emily A." providerId="None"/>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65A"/>
    <a:srgbClr val="2C9ED9"/>
    <a:srgbClr val="C6E7F7"/>
    <a:srgbClr val="26ABE1"/>
    <a:srgbClr val="319EFF"/>
    <a:srgbClr val="B9BBBE"/>
    <a:srgbClr val="A8CF91"/>
    <a:srgbClr val="006298"/>
    <a:srgbClr val="00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03" autoAdjust="0"/>
    <p:restoredTop sz="73090" autoAdjust="0"/>
  </p:normalViewPr>
  <p:slideViewPr>
    <p:cSldViewPr snapToGrid="0">
      <p:cViewPr varScale="1">
        <p:scale>
          <a:sx n="83" d="100"/>
          <a:sy n="83" d="100"/>
        </p:scale>
        <p:origin x="1530" y="90"/>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62" d="100"/>
          <a:sy n="62" d="100"/>
        </p:scale>
        <p:origin x="1675" y="25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20988" y="523875"/>
            <a:ext cx="3681412" cy="2070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Welcome to the Technology Requirements for Online Testing training module. This presentation is designed to help Technology Coordinators prepare for the administration of online tests. </a:t>
            </a:r>
            <a:endParaRPr lang="en-US" dirty="0">
              <a:solidFill>
                <a:srgbClr val="0070C0"/>
              </a:solidFill>
            </a:endParaRPr>
          </a:p>
          <a:p>
            <a:endParaRPr lang="en-US" sz="1200" dirty="0"/>
          </a:p>
        </p:txBody>
      </p:sp>
      <p:sp>
        <p:nvSpPr>
          <p:cNvPr id="4" name="Slide Number Placeholder 3"/>
          <p:cNvSpPr>
            <a:spLocks noGrp="1"/>
          </p:cNvSpPr>
          <p:nvPr>
            <p:ph type="sldNum" sz="quarter" idx="10"/>
          </p:nvPr>
        </p:nvSpPr>
        <p:spPr>
          <a:xfrm>
            <a:off x="4615277" y="6789012"/>
            <a:ext cx="78548" cy="231784"/>
          </a:xfrm>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Tree>
    <p:extLst>
      <p:ext uri="{BB962C8B-B14F-4D97-AF65-F5344CB8AC3E}">
        <p14:creationId xmlns:p14="http://schemas.microsoft.com/office/powerpoint/2010/main" val="2921604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This table shows the Windows and Chrome OS mobile devices that are supported for use in testing. As new systems</a:t>
            </a:r>
            <a:r>
              <a:rPr lang="en-US" sz="1200" baseline="0" dirty="0">
                <a:latin typeface="Arial" panose="020B0604020202020204" pitchFamily="34" charset="0"/>
                <a:cs typeface="Arial" panose="020B0604020202020204" pitchFamily="34" charset="0"/>
              </a:rPr>
              <a:t> and browsers are released through the year, please see the </a:t>
            </a:r>
            <a:r>
              <a:rPr lang="en-US" sz="1200" b="1" i="0" baseline="0" dirty="0">
                <a:latin typeface="Arial" panose="020B0604020202020204" pitchFamily="34" charset="0"/>
                <a:cs typeface="Arial" panose="020B0604020202020204" pitchFamily="34" charset="0"/>
              </a:rPr>
              <a:t>Supported Browsers</a:t>
            </a:r>
            <a:r>
              <a:rPr lang="en-US" sz="1200" i="0" baseline="0" dirty="0">
                <a:latin typeface="Arial" panose="020B0604020202020204" pitchFamily="34" charset="0"/>
                <a:cs typeface="Arial" panose="020B0604020202020204" pitchFamily="34" charset="0"/>
              </a:rPr>
              <a:t> page on the portal for the latest information.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baseline="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i="0" baseline="0" dirty="0">
                <a:latin typeface="Arial" panose="020B0604020202020204" pitchFamily="34" charset="0"/>
                <a:cs typeface="Arial" panose="020B0604020202020204" pitchFamily="34" charset="0"/>
              </a:rPr>
              <a:t>If you have devices used for testing that run Chrome OS, CAI strongly recommends turning off or delaying automatic updates of the Chrome operating system.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0" baseline="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baseline="0" dirty="0">
                <a:latin typeface="Arial" panose="020B0604020202020204" pitchFamily="34" charset="0"/>
                <a:cs typeface="Arial" panose="020B0604020202020204" pitchFamily="34" charset="0"/>
              </a:rPr>
              <a:t>Please note that due to recent changes by Google, users with Chromebooks manufactured in 2017 or later who do not have an Enterprise or Education license will not be able to use those machines for assessments. Google no longer allows users without these licenses to set up kiosk mode, which is necessary to run the Secure Browser.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baseline="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baseline="0" dirty="0">
                <a:latin typeface="Arial" panose="020B0604020202020204" pitchFamily="34" charset="0"/>
                <a:cs typeface="Arial" panose="020B0604020202020204" pitchFamily="34" charset="0"/>
              </a:rPr>
              <a:t>This change restricting kiosk mode does not affect the Chrome operating system. You can still user any version of Chrome OS on hardware manufactured in 2016 or earlier with or without Enterprise or Education licensing.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i="0" baseline="0"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10</a:t>
            </a:fld>
            <a:endParaRPr lang="en-US" dirty="0"/>
          </a:p>
        </p:txBody>
      </p:sp>
    </p:spTree>
    <p:extLst>
      <p:ext uri="{BB962C8B-B14F-4D97-AF65-F5344CB8AC3E}">
        <p14:creationId xmlns:p14="http://schemas.microsoft.com/office/powerpoint/2010/main" val="29306024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As monitors vary widely, support for specific monitors cannot be provided. We cannot guarantee that the monitor’s default settings are optimal. Use the student</a:t>
            </a:r>
            <a:r>
              <a:rPr lang="en-US" sz="1200" baseline="0" dirty="0">
                <a:latin typeface="Arial" panose="020B0604020202020204" pitchFamily="34" charset="0"/>
                <a:cs typeface="Arial" panose="020B0604020202020204" pitchFamily="34" charset="0"/>
              </a:rPr>
              <a:t> practice </a:t>
            </a:r>
            <a:r>
              <a:rPr lang="en-US" sz="1200" dirty="0">
                <a:latin typeface="Arial" panose="020B0604020202020204" pitchFamily="34" charset="0"/>
                <a:cs typeface="Arial" panose="020B0604020202020204" pitchFamily="34" charset="0"/>
              </a:rPr>
              <a:t>tests to verify that test items with shaded images (e.g., pie charts) can be seen clearly. Monitor settings may need to be adjusted if a student says test items with shaded images are very light or cannot be seen.</a:t>
            </a:r>
          </a:p>
          <a:p>
            <a:pPr eaLnBrk="1" fontAlgn="auto" hangingPunct="1">
              <a:spcBef>
                <a:spcPts val="0"/>
              </a:spcBef>
              <a:buClrTx/>
              <a:defRPr/>
            </a:pPr>
            <a:endParaRPr lang="en-US" sz="1200" dirty="0">
              <a:latin typeface="Arial" panose="020B0604020202020204" pitchFamily="34" charset="0"/>
              <a:cs typeface="Arial" panose="020B0604020202020204" pitchFamily="34" charset="0"/>
            </a:endParaRPr>
          </a:p>
          <a:p>
            <a:pPr marL="0" marR="0" lvl="0" indent="0" algn="l" defTabSz="933237"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In general, the larger the monitor, the more “real estate” students have. Some assessments may include pages that have multiple items and/or reading passages that require scrolling.</a:t>
            </a:r>
          </a:p>
          <a:p>
            <a:pPr defTabSz="933237">
              <a:defRPr/>
            </a:pPr>
            <a:endParaRPr lang="en-US" sz="1200" u="none" dirty="0">
              <a:latin typeface="Arial" panose="020B0604020202020204" pitchFamily="34" charset="0"/>
              <a:cs typeface="Arial" panose="020B0604020202020204" pitchFamily="34" charset="0"/>
            </a:endParaRPr>
          </a:p>
          <a:p>
            <a:pPr defTabSz="933237">
              <a:defRPr/>
            </a:pPr>
            <a:r>
              <a:rPr lang="en-US" sz="1200" u="none" dirty="0">
                <a:latin typeface="Arial" panose="020B0604020202020204" pitchFamily="34" charset="0"/>
                <a:cs typeface="Arial" panose="020B0604020202020204" pitchFamily="34" charset="0"/>
              </a:rPr>
              <a:t>For the best experience, your device’s display scale should be set to 100% to keep the amount of usable screen real estate within the 1024 by 768 minimum resolution for TDS. </a:t>
            </a:r>
            <a:r>
              <a:rPr lang="en-US" sz="1200" dirty="0">
                <a:latin typeface="Arial" panose="020B0604020202020204" pitchFamily="34" charset="0"/>
                <a:cs typeface="Arial" panose="020B0604020202020204" pitchFamily="34" charset="0"/>
              </a:rPr>
              <a:t> </a:t>
            </a:r>
          </a:p>
          <a:p>
            <a:pPr defTabSz="933237">
              <a:defRPr/>
            </a:pPr>
            <a:r>
              <a:rPr lang="en-US" sz="1200" dirty="0">
                <a:latin typeface="Arial" panose="020B0604020202020204" pitchFamily="34" charset="0"/>
                <a:cs typeface="Arial" panose="020B0604020202020204" pitchFamily="34" charset="0"/>
              </a:rPr>
              <a:t>Individuals using small monitors or tablets may need to scroll vertically and/or horizontally in order to view all information on the screen. Students may also use the Zoom tool available in the tests to enlarge content on the screen.</a:t>
            </a:r>
          </a:p>
          <a:p>
            <a:pPr defTabSz="933237">
              <a:defRPr/>
            </a:pPr>
            <a:endParaRPr lang="en-US" sz="1200" u="none" dirty="0">
              <a:latin typeface="Arial" panose="020B0604020202020204" pitchFamily="34" charset="0"/>
              <a:cs typeface="Arial" panose="020B0604020202020204" pitchFamily="34" charset="0"/>
            </a:endParaRPr>
          </a:p>
          <a:p>
            <a:pPr marL="0" marR="0" lvl="0" indent="0" algn="l" defTabSz="933237" rtl="0" eaLnBrk="1" fontAlgn="auto" latinLnBrk="0" hangingPunct="1">
              <a:lnSpc>
                <a:spcPct val="100000"/>
              </a:lnSpc>
              <a:spcBef>
                <a:spcPts val="0"/>
              </a:spcBef>
              <a:spcAft>
                <a:spcPts val="0"/>
              </a:spcAft>
              <a:buClrTx/>
              <a:buSzTx/>
              <a:buFontTx/>
              <a:buNone/>
              <a:tabLst/>
              <a:defRPr/>
            </a:pPr>
            <a:r>
              <a:rPr lang="en-US" sz="1200" u="none" dirty="0">
                <a:latin typeface="Arial" panose="020B0604020202020204" pitchFamily="34" charset="0"/>
                <a:cs typeface="Arial" panose="020B0604020202020204" pitchFamily="34" charset="0"/>
              </a:rPr>
              <a:t>A secure testing environment can only be guaranteed when using a single display. A multi-monitor configuration is not supported. </a:t>
            </a:r>
          </a:p>
          <a:p>
            <a:pPr defTabSz="933237">
              <a:defRPr/>
            </a:pPr>
            <a:endParaRPr lang="en-US" sz="1200" u="none" dirty="0">
              <a:latin typeface="Arial" panose="020B0604020202020204" pitchFamily="34" charset="0"/>
              <a:cs typeface="Arial" panose="020B0604020202020204" pitchFamily="34" charset="0"/>
            </a:endParaRPr>
          </a:p>
          <a:p>
            <a:pPr defTabSz="933237">
              <a:defRPr/>
            </a:pPr>
            <a:r>
              <a:rPr lang="en-US" sz="1200" u="none" dirty="0">
                <a:latin typeface="Arial" panose="020B0604020202020204" pitchFamily="34" charset="0"/>
                <a:cs typeface="Arial" panose="020B0604020202020204" pitchFamily="34" charset="0"/>
              </a:rPr>
              <a:t>Next, to continue setting up student workstations, you must download and install the Secure Browser. </a:t>
            </a:r>
          </a:p>
          <a:p>
            <a:pPr defTabSz="933237">
              <a:defRPr/>
            </a:pPr>
            <a:endParaRPr lang="en-US" sz="120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11</a:t>
            </a:fld>
            <a:endParaRPr lang="en-US" dirty="0"/>
          </a:p>
        </p:txBody>
      </p:sp>
    </p:spTree>
    <p:extLst>
      <p:ext uri="{BB962C8B-B14F-4D97-AF65-F5344CB8AC3E}">
        <p14:creationId xmlns:p14="http://schemas.microsoft.com/office/powerpoint/2010/main" val="683039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Once you have made sure your device is supported, you are ready to download and install the Secure Browser. You can download the Secure Browser from the </a:t>
            </a:r>
            <a:r>
              <a:rPr kumimoji="0" lang="en-US" sz="1200" b="0" i="0" u="none" strike="noStrike" kern="1200" cap="none" spc="0" normalizeH="0" baseline="0" noProof="0" dirty="0" err="1">
                <a:ln>
                  <a:noFill/>
                </a:ln>
                <a:solidFill>
                  <a:srgbClr val="4E76A0">
                    <a:lumMod val="75000"/>
                  </a:srgbClr>
                </a:solidFill>
                <a:effectLst/>
                <a:uLnTx/>
                <a:uFillTx/>
                <a:latin typeface="Arial" panose="020B0604020202020204" pitchFamily="34" charset="0"/>
                <a:cs typeface="Arial" panose="020B0604020202020204" pitchFamily="34" charset="0"/>
              </a:rPr>
              <a:t>AlohaHSAP.org</a:t>
            </a: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 portal.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baseline="0" dirty="0">
              <a:latin typeface="Arial" panose="020B0604020202020204" pitchFamily="34" charset="0"/>
              <a:cs typeface="Arial" panose="020B0604020202020204" pitchFamily="34" charset="0"/>
            </a:endParaRPr>
          </a:p>
          <a:p>
            <a:r>
              <a:rPr lang="en-US" sz="1200" b="0" baseline="0" dirty="0">
                <a:latin typeface="Arial" panose="020B0604020202020204" pitchFamily="34" charset="0"/>
                <a:cs typeface="Arial" panose="020B0604020202020204" pitchFamily="34" charset="0"/>
              </a:rPr>
              <a:t>For tablets and Chromebooks, the Secure Browser can be downloaded from the portal or corresponding app stores.</a:t>
            </a:r>
            <a:endParaRPr lang="en-US" sz="1200" b="0" strike="sngStrike" baseline="0" dirty="0">
              <a:latin typeface="Arial" panose="020B0604020202020204" pitchFamily="34" charset="0"/>
              <a:cs typeface="Arial" panose="020B0604020202020204" pitchFamily="34" charset="0"/>
            </a:endParaRPr>
          </a:p>
          <a:p>
            <a:endParaRPr lang="en-US" sz="1200" b="0" strike="sngStrike" baseline="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For iPad</a:t>
            </a:r>
            <a:r>
              <a:rPr lang="en-US" sz="1200" baseline="0" dirty="0">
                <a:latin typeface="Arial" panose="020B0604020202020204" pitchFamily="34" charset="0"/>
                <a:cs typeface="Arial" panose="020B0604020202020204" pitchFamily="34" charset="0"/>
              </a:rPr>
              <a:t>s</a:t>
            </a:r>
            <a:r>
              <a:rPr lang="en-US" sz="1200" dirty="0">
                <a:latin typeface="Arial" panose="020B0604020202020204" pitchFamily="34" charset="0"/>
                <a:cs typeface="Arial" panose="020B0604020202020204" pitchFamily="34" charset="0"/>
              </a:rPr>
              <a:t>, the Secure Browser can be downloaded from the portal or from the Apple App Store. </a:t>
            </a:r>
          </a:p>
          <a:p>
            <a:endParaRPr lang="en-US" sz="12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For Chromebooks, the Secure Browser can be downloaded from the portal or from the Chrome Web Store.</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Basic installation instructions for each Secure Browser can be found on the portal. Additional installation instructions, including instructions for installing the Secure Browser on multiple devices running Windows, macOS, or Chrome OS, see the document titled </a:t>
            </a:r>
            <a:r>
              <a:rPr lang="en-US" sz="1200" i="1" dirty="0">
                <a:latin typeface="Arial" panose="020B0604020202020204" pitchFamily="34" charset="0"/>
                <a:cs typeface="Arial" panose="020B0604020202020204" pitchFamily="34" charset="0"/>
              </a:rPr>
              <a:t>Configurations, Troubleshooting, and Advanced Secure Browser Installation for Windows, macOS, </a:t>
            </a:r>
            <a:r>
              <a:rPr lang="en-US" sz="1200" i="0" dirty="0">
                <a:latin typeface="Arial" panose="020B0604020202020204" pitchFamily="34" charset="0"/>
                <a:cs typeface="Arial" panose="020B0604020202020204" pitchFamily="34" charset="0"/>
              </a:rPr>
              <a:t>or </a:t>
            </a:r>
            <a:r>
              <a:rPr lang="en-US" sz="1200" i="1" dirty="0">
                <a:latin typeface="Arial" panose="020B0604020202020204" pitchFamily="34" charset="0"/>
                <a:cs typeface="Arial" panose="020B0604020202020204" pitchFamily="34" charset="0"/>
              </a:rPr>
              <a:t>Chrome OS.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12</a:t>
            </a:fld>
            <a:endParaRPr lang="en-US" dirty="0"/>
          </a:p>
        </p:txBody>
      </p:sp>
    </p:spTree>
    <p:extLst>
      <p:ext uri="{BB962C8B-B14F-4D97-AF65-F5344CB8AC3E}">
        <p14:creationId xmlns:p14="http://schemas.microsoft.com/office/powerpoint/2010/main" val="1364310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pPr marL="0" indent="0">
              <a:buFont typeface="Arial" panose="020B0604020202020204" pitchFamily="34" charset="0"/>
              <a:buNone/>
            </a:pPr>
            <a:r>
              <a:rPr lang="en-US" sz="1200" dirty="0">
                <a:latin typeface="Arial" panose="020B0604020202020204" pitchFamily="34" charset="0"/>
                <a:cs typeface="Arial" panose="020B0604020202020204" pitchFamily="34" charset="0"/>
              </a:rPr>
              <a:t>You can install the Secure Browser on individual computers or devices using several methods:</a:t>
            </a:r>
          </a:p>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Download and install the Secure Browser directly from your portal.</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Download and save the Secure Browser onto a media device (such as a flash drive), and copy and install the files on each computer.</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Download and save the Secure Browser to a network folder, and copy and install the files on each computer.</a:t>
            </a:r>
          </a:p>
          <a:p>
            <a:pPr>
              <a:buFont typeface="Arial" pitchFamily="34" charset="0"/>
              <a:buNone/>
            </a:pPr>
            <a:endParaRPr lang="en-US" sz="1200" dirty="0">
              <a:latin typeface="Arial" panose="020B0604020202020204" pitchFamily="34" charset="0"/>
              <a:cs typeface="Arial" panose="020B0604020202020204" pitchFamily="34" charset="0"/>
            </a:endParaRPr>
          </a:p>
          <a:p>
            <a:pPr>
              <a:buFont typeface="Arial" pitchFamily="34" charset="0"/>
              <a:buNone/>
            </a:pPr>
            <a:r>
              <a:rPr lang="en-US" sz="1200" dirty="0">
                <a:latin typeface="Arial" panose="020B0604020202020204" pitchFamily="34" charset="0"/>
                <a:cs typeface="Arial" panose="020B0604020202020204" pitchFamily="34" charset="0"/>
              </a:rPr>
              <a:t>If you need to install the Secure Browser for Windows on a system for which you do not have administrative rights, see the instructions in </a:t>
            </a:r>
            <a:r>
              <a:rPr lang="en-US" sz="1200" i="0" u="none" dirty="0">
                <a:latin typeface="Arial" panose="020B0604020202020204" pitchFamily="34" charset="0"/>
                <a:cs typeface="Arial" panose="020B0604020202020204" pitchFamily="34" charset="0"/>
              </a:rPr>
              <a:t>the document titled </a:t>
            </a:r>
            <a:r>
              <a:rPr lang="en-US" sz="1200" i="1" u="none" dirty="0">
                <a:latin typeface="Arial" panose="020B0604020202020204" pitchFamily="34" charset="0"/>
                <a:cs typeface="Arial" panose="020B0604020202020204" pitchFamily="34" charset="0"/>
              </a:rPr>
              <a:t>Configurations, Troubleshooting, and Advanced Secure Browser Installation for Windows</a:t>
            </a:r>
            <a:r>
              <a:rPr lang="en-US" sz="1200" i="1" dirty="0">
                <a:latin typeface="Arial" panose="020B0604020202020204" pitchFamily="34" charset="0"/>
                <a:cs typeface="Arial" panose="020B0604020202020204" pitchFamily="34" charset="0"/>
              </a:rPr>
              <a:t>. </a:t>
            </a:r>
            <a:r>
              <a:rPr lang="en-US" sz="1200" i="0" dirty="0">
                <a:latin typeface="Arial" panose="020B0604020202020204" pitchFamily="34" charset="0"/>
                <a:cs typeface="Arial" panose="020B0604020202020204" pitchFamily="34" charset="0"/>
              </a:rPr>
              <a:t>You</a:t>
            </a:r>
            <a:r>
              <a:rPr lang="en-US" sz="1200" dirty="0">
                <a:latin typeface="Arial" panose="020B0604020202020204" pitchFamily="34" charset="0"/>
                <a:cs typeface="Arial" panose="020B0604020202020204" pitchFamily="34" charset="0"/>
              </a:rPr>
              <a:t> may push the Secure Browser out to all of the testing computers and devices on your network using the software tools you normally use </a:t>
            </a:r>
            <a:r>
              <a:rPr lang="en-US" sz="1200" u="none" dirty="0">
                <a:latin typeface="Arial" panose="020B0604020202020204" pitchFamily="34" charset="0"/>
                <a:cs typeface="Arial" panose="020B0604020202020204" pitchFamily="34" charset="0"/>
              </a:rPr>
              <a:t>to manage deployments.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CAI strongly discourages the use of network shared drive installation for the Secure Browser, as this setup can compromise the stability and performance of the browser, especially during peak testing times.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13</a:t>
            </a:fld>
            <a:endParaRPr lang="en-US" dirty="0"/>
          </a:p>
        </p:txBody>
      </p:sp>
    </p:spTree>
    <p:extLst>
      <p:ext uri="{BB962C8B-B14F-4D97-AF65-F5344CB8AC3E}">
        <p14:creationId xmlns:p14="http://schemas.microsoft.com/office/powerpoint/2010/main" val="19083236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If you are a Technology Coordinator and it is your responsibility to manage a large number of machines across your school, complex, or complex area, you can likely use the same tools with which you are already familiar to push the Secure Browser out to all of your machines at scale. For example, the Secure Browser ships as an MSI package, which enables use of MSIEXEC.</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If you manage the technology at a small school, you can follow the basic installation instructions on your portal to install the Secure Browser. The Secure Browser is installed the same way as most other software. You will be asked to download a file, open that file, and follow prompts to install the Secure Browser. If you are familiar with installing software, install the Secure Browser the same way.</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14</a:t>
            </a:fld>
            <a:endParaRPr lang="en-US" dirty="0"/>
          </a:p>
        </p:txBody>
      </p:sp>
    </p:spTree>
    <p:extLst>
      <p:ext uri="{BB962C8B-B14F-4D97-AF65-F5344CB8AC3E}">
        <p14:creationId xmlns:p14="http://schemas.microsoft.com/office/powerpoint/2010/main" val="16962474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dirty="0">
                <a:latin typeface="Arial" panose="020B0604020202020204" pitchFamily="34" charset="0"/>
                <a:cs typeface="Arial" panose="020B0604020202020204" pitchFamily="34" charset="0"/>
              </a:rPr>
              <a:t>There are several methods to deploy the Secure Browser depending on your platform. For the Windows platform, we provide</a:t>
            </a:r>
            <a:r>
              <a:rPr lang="en-US" sz="120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 Secure Browser in an MSI package file. This file type enables deployment using a number of tools including:</a:t>
            </a:r>
          </a:p>
          <a:p>
            <a:endParaRPr lang="en-US" sz="1200" dirty="0">
              <a:latin typeface="Arial" panose="020B0604020202020204" pitchFamily="34" charset="0"/>
              <a:cs typeface="Arial" panose="020B0604020202020204" pitchFamily="34" charset="0"/>
            </a:endParaRPr>
          </a:p>
          <a:p>
            <a:pPr marL="171450" indent="-171450">
              <a:buClr>
                <a:srgbClr val="1EB53A"/>
              </a:buClr>
              <a:buFont typeface="Arial" pitchFamily="34" charset="0"/>
              <a:buChar char="•"/>
            </a:pPr>
            <a:r>
              <a:rPr lang="en-US" sz="1200" dirty="0">
                <a:latin typeface="Arial" panose="020B0604020202020204" pitchFamily="34" charset="0"/>
                <a:cs typeface="Arial" panose="020B0604020202020204" pitchFamily="34" charset="0"/>
              </a:rPr>
              <a:t> Active Directory Group Policy</a:t>
            </a:r>
          </a:p>
          <a:p>
            <a:pPr marL="171450" indent="-171450">
              <a:buClr>
                <a:srgbClr val="1EB53A"/>
              </a:buClr>
              <a:buFont typeface="Arial" pitchFamily="34" charset="0"/>
              <a:buChar char="•"/>
            </a:pPr>
            <a:r>
              <a:rPr lang="en-US" sz="1200" dirty="0">
                <a:latin typeface="Arial" panose="020B0604020202020204" pitchFamily="34" charset="0"/>
                <a:cs typeface="Arial" panose="020B0604020202020204" pitchFamily="34" charset="0"/>
              </a:rPr>
              <a:t> Microsoft SMS</a:t>
            </a:r>
          </a:p>
          <a:p>
            <a:pPr marL="171450" indent="-171450">
              <a:buClr>
                <a:srgbClr val="1EB53A"/>
              </a:buClr>
              <a:buFont typeface="Arial" pitchFamily="34" charset="0"/>
              <a:buChar char="•"/>
            </a:pPr>
            <a:r>
              <a:rPr lang="en-US" sz="1200" dirty="0">
                <a:latin typeface="Arial" panose="020B0604020202020204" pitchFamily="34" charset="0"/>
                <a:cs typeface="Arial" panose="020B0604020202020204" pitchFamily="34" charset="0"/>
              </a:rPr>
              <a:t> Microsoft SCCM</a:t>
            </a:r>
          </a:p>
          <a:p>
            <a:pPr marL="171450" indent="-171450">
              <a:buClr>
                <a:srgbClr val="1EB53A"/>
              </a:buClr>
              <a:buFont typeface="Arial" pitchFamily="34" charset="0"/>
              <a:buChar char="•"/>
            </a:pPr>
            <a:r>
              <a:rPr lang="en-US" sz="1200" dirty="0">
                <a:latin typeface="Arial" panose="020B0604020202020204" pitchFamily="34" charset="0"/>
                <a:cs typeface="Arial" panose="020B0604020202020204" pitchFamily="34" charset="0"/>
              </a:rPr>
              <a:t> Microsoft WSUS</a:t>
            </a:r>
          </a:p>
          <a:p>
            <a:pPr marL="171450" indent="-171450">
              <a:buClr>
                <a:srgbClr val="1EB53A"/>
              </a:buClr>
              <a:buFont typeface="Arial" pitchFamily="34" charset="0"/>
              <a:buChar char="•"/>
            </a:pPr>
            <a:r>
              <a:rPr lang="en-US" sz="1200" dirty="0">
                <a:latin typeface="Arial" panose="020B0604020202020204" pitchFamily="34" charset="0"/>
                <a:cs typeface="Arial" panose="020B0604020202020204" pitchFamily="34" charset="0"/>
              </a:rPr>
              <a:t> Windows NT Batch</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15</a:t>
            </a:fld>
            <a:endParaRPr lang="en-US" dirty="0"/>
          </a:p>
        </p:txBody>
      </p:sp>
    </p:spTree>
    <p:extLst>
      <p:ext uri="{BB962C8B-B14F-4D97-AF65-F5344CB8AC3E}">
        <p14:creationId xmlns:p14="http://schemas.microsoft.com/office/powerpoint/2010/main" val="16955119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dirty="0">
                <a:latin typeface="Arial" panose="020B0604020202020204" pitchFamily="34" charset="0"/>
                <a:cs typeface="Arial" panose="020B0604020202020204" pitchFamily="34" charset="0"/>
              </a:rPr>
              <a:t>For macOS, we provide the Secure Browser as a DMG package file. This file type enables deployment using Apple Remote Desktop.</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For Linux, we provide the Secure Browser in a generic TAR file. This file type enables deployment using a number of tools including shell scripts and puppet.</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Next, we will discuss installing the mobile Secure Browser.</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16</a:t>
            </a:fld>
            <a:endParaRPr lang="en-US" dirty="0"/>
          </a:p>
        </p:txBody>
      </p:sp>
    </p:spTree>
    <p:extLst>
      <p:ext uri="{BB962C8B-B14F-4D97-AF65-F5344CB8AC3E}">
        <p14:creationId xmlns:p14="http://schemas.microsoft.com/office/powerpoint/2010/main" val="6753698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For iPads and Chromebooks, the </a:t>
            </a:r>
            <a:r>
              <a:rPr kumimoji="0" lang="en-US" sz="1200" b="0" i="0" u="none" strike="noStrike" kern="1200" cap="none" spc="0" normalizeH="0" baseline="0" noProof="0" dirty="0" err="1">
                <a:ln>
                  <a:noFill/>
                </a:ln>
                <a:solidFill>
                  <a:srgbClr val="4E76A0">
                    <a:lumMod val="75000"/>
                  </a:srgbClr>
                </a:solidFill>
                <a:effectLst/>
                <a:uLnTx/>
                <a:uFillTx/>
                <a:latin typeface="Arial" panose="020B0604020202020204" pitchFamily="34" charset="0"/>
                <a:cs typeface="Arial" panose="020B0604020202020204" pitchFamily="34" charset="0"/>
              </a:rPr>
              <a:t>SecureTest</a:t>
            </a: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 (formerly </a:t>
            </a:r>
            <a:r>
              <a:rPr kumimoji="0" lang="en-US" sz="1200" b="0" i="0" u="none" strike="noStrike" kern="1200" cap="none" spc="0" normalizeH="0" baseline="0" noProof="0" dirty="0" err="1">
                <a:ln>
                  <a:noFill/>
                </a:ln>
                <a:solidFill>
                  <a:srgbClr val="4E76A0">
                    <a:lumMod val="75000"/>
                  </a:srgbClr>
                </a:solidFill>
                <a:effectLst/>
                <a:uLnTx/>
                <a:uFillTx/>
                <a:latin typeface="Arial" panose="020B0604020202020204" pitchFamily="34" charset="0"/>
                <a:cs typeface="Arial" panose="020B0604020202020204" pitchFamily="34" charset="0"/>
              </a:rPr>
              <a:t>AIRSecureTest</a:t>
            </a: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 app is CAI’s mobile version of the Secure Browser. </a:t>
            </a:r>
          </a:p>
          <a:p>
            <a:pPr marL="233363" marR="0" lvl="0" indent="-233363"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Char char="§"/>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It is available in each app store to download and install. </a:t>
            </a:r>
          </a:p>
          <a:p>
            <a:pPr marL="233363" marR="0" lvl="0" indent="-233363"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Char char="§"/>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The first time you open this app, it will ask you to choose your state and assessment program. Your choice will be saved, and the Mobile Secure Browser will perform like the desktop version, allowing you to access operational tests, practice tests, and the network diagnostic tool. </a:t>
            </a:r>
          </a:p>
          <a:p>
            <a:pPr marL="233363" marR="0" lvl="0" indent="-233363"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Char char="§"/>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You can also use any mobile device management utility to install the Secure Browser on multiple managed devices and configure those devices.</a:t>
            </a:r>
          </a:p>
          <a:p>
            <a:pPr marL="233363" marR="0" lvl="0" indent="-233363"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Char char="§"/>
              <a:tabLst/>
              <a:defRPr/>
            </a:pPr>
            <a:endPar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Next, we will discuss Microsoft’s Take a Test app.</a:t>
            </a:r>
          </a:p>
        </p:txBody>
      </p:sp>
      <p:sp>
        <p:nvSpPr>
          <p:cNvPr id="4" name="Slide Number Placeholder 3"/>
          <p:cNvSpPr>
            <a:spLocks noGrp="1"/>
          </p:cNvSpPr>
          <p:nvPr>
            <p:ph type="sldNum" sz="quarter" idx="10"/>
          </p:nvPr>
        </p:nvSpPr>
        <p:spPr/>
        <p:txBody>
          <a:bodyPr/>
          <a:lstStyle/>
          <a:p>
            <a:fld id="{09A30580-D6CB-4865-8704-FECD68EAF559}" type="slidenum">
              <a:rPr lang="en-US" smtClean="0"/>
              <a:pPr/>
              <a:t>17</a:t>
            </a:fld>
            <a:endParaRPr lang="en-US" dirty="0"/>
          </a:p>
        </p:txBody>
      </p:sp>
    </p:spTree>
    <p:extLst>
      <p:ext uri="{BB962C8B-B14F-4D97-AF65-F5344CB8AC3E}">
        <p14:creationId xmlns:p14="http://schemas.microsoft.com/office/powerpoint/2010/main" val="20504981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Microsoft’s Take a Test App is for Windows 10 users. Windows 10 and Windows 10 in S Mode come with Microsoft’s Take a Test app, which enforces a locked-down, secure testing environment identical to the CAI Secure Browser. Users of the Take a Test app do not need to install the Secure Browser on the testing machine. Instructions for configuring the Take a Test app can be found on your portal.</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Next, we will discuss additional configurations. </a:t>
            </a: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18</a:t>
            </a:fld>
            <a:endParaRPr lang="en-US" dirty="0"/>
          </a:p>
        </p:txBody>
      </p:sp>
    </p:spTree>
    <p:extLst>
      <p:ext uri="{BB962C8B-B14F-4D97-AF65-F5344CB8AC3E}">
        <p14:creationId xmlns:p14="http://schemas.microsoft.com/office/powerpoint/2010/main" val="2338499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For devices running Windows, macOS, Linux, or Chrome OS, there are a few additional configurations before secure testing can begin. Some operating systems have features that can compromise a test’s integrity. Please complete the following additional configurations: </a:t>
            </a:r>
          </a:p>
          <a:p>
            <a:pPr marL="171450" marR="0" lvl="0" indent="-171450" algn="l" defTabSz="914400" rtl="0" eaLnBrk="0" fontAlgn="base" latinLnBrk="0" hangingPunct="0">
              <a:lnSpc>
                <a:spcPct val="100000"/>
              </a:lnSpc>
              <a:spcBef>
                <a:spcPts val="600"/>
              </a:spcBef>
              <a:spcAft>
                <a:spcPts val="0"/>
              </a:spcAft>
              <a:buClr>
                <a:srgbClr val="FFFFFF">
                  <a:lumMod val="65000"/>
                </a:srgbClr>
              </a:buClr>
              <a:buSzTx/>
              <a:buFont typeface="Arial" panose="020B0604020202020204" pitchFamily="34" charset="0"/>
              <a:buChar char="•"/>
              <a:tabLst/>
              <a:defRPr/>
            </a:pPr>
            <a:r>
              <a:rPr lang="en-US" sz="1200" u="none" dirty="0">
                <a:solidFill>
                  <a:schemeClr val="tx1"/>
                </a:solidFill>
                <a:latin typeface="Arial" panose="020B0604020202020204" pitchFamily="34" charset="0"/>
                <a:cs typeface="Arial" panose="020B0604020202020204" pitchFamily="34" charset="0"/>
              </a:rPr>
              <a:t>For Windows, disable Fast User Switching (applies to users of the Secure Browser) and disable App Pre-Launching (applies to users of the Take a Test app).</a:t>
            </a: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171450" marR="0" lvl="0" indent="-171450" algn="l" defTabSz="914400" rtl="0" eaLnBrk="0" fontAlgn="base" latinLnBrk="0" hangingPunct="0">
              <a:lnSpc>
                <a:spcPct val="100000"/>
              </a:lnSpc>
              <a:spcBef>
                <a:spcPts val="600"/>
              </a:spcBef>
              <a:spcAft>
                <a:spcPts val="0"/>
              </a:spcAft>
              <a:buClr>
                <a:srgbClr val="FFFFFF">
                  <a:lumMod val="65000"/>
                </a:srgbClr>
              </a:buClr>
              <a:buSzTx/>
              <a:buFont typeface="Arial" panose="020B0604020202020204" pitchFamily="34" charset="0"/>
              <a:buChar char="•"/>
              <a:tabLst/>
              <a:defRPr/>
            </a:pPr>
            <a:r>
              <a:rPr lang="en-US" sz="1200" u="none" dirty="0">
                <a:solidFill>
                  <a:schemeClr val="tx1"/>
                </a:solidFill>
                <a:latin typeface="Arial" panose="020B0604020202020204" pitchFamily="34" charset="0"/>
                <a:cs typeface="Arial" panose="020B0604020202020204" pitchFamily="34" charset="0"/>
              </a:rPr>
              <a:t>For macOS, install the Secure Profile (optional) and disable built-in features, Third-Party App Updates, iTunes Updates, and Fast User Switching. </a:t>
            </a:r>
            <a:r>
              <a:rPr lang="en-US" sz="1200" b="1" u="none" dirty="0">
                <a:solidFill>
                  <a:schemeClr val="tx1"/>
                </a:solidFill>
                <a:latin typeface="Arial" panose="020B0604020202020204" pitchFamily="34" charset="0"/>
                <a:cs typeface="Arial" panose="020B0604020202020204" pitchFamily="34" charset="0"/>
              </a:rPr>
              <a:t>Please note that the Mac Secure Profile is optional and once installed will affect all profiles on the device. </a:t>
            </a:r>
            <a:r>
              <a:rPr lang="en-US" sz="1200" b="0" u="none" dirty="0">
                <a:solidFill>
                  <a:schemeClr val="tx1"/>
                </a:solidFill>
                <a:latin typeface="Arial" panose="020B0604020202020204" pitchFamily="34" charset="0"/>
                <a:cs typeface="Arial" panose="020B0604020202020204" pitchFamily="34" charset="0"/>
              </a:rPr>
              <a:t>CAI recommends that schools only install the Mac Secure Profile on devices that are solely used for testing. Before you install the Secure Profile, you should back up your device profile’s preferences and settings. Once the device is no longer used for testing, the Secure Profile can be removed, and your original settings can be manually reapplied.</a:t>
            </a:r>
            <a:r>
              <a:rPr lang="en-US" sz="1200" b="1" u="none" dirty="0">
                <a:solidFill>
                  <a:schemeClr val="tx1"/>
                </a:solidFill>
                <a:latin typeface="Arial" panose="020B0604020202020204" pitchFamily="34" charset="0"/>
                <a:cs typeface="Arial" panose="020B0604020202020204" pitchFamily="34" charset="0"/>
              </a:rPr>
              <a:t> </a:t>
            </a:r>
            <a:r>
              <a:rPr lang="en-US" sz="1200" u="none" dirty="0">
                <a:solidFill>
                  <a:schemeClr val="tx1"/>
                </a:solidFill>
                <a:latin typeface="Arial" panose="020B0604020202020204" pitchFamily="34" charset="0"/>
                <a:cs typeface="Arial" panose="020B0604020202020204" pitchFamily="34" charset="0"/>
              </a:rPr>
              <a:t>If the optional Secure Profile is not installed, additional built-in features will need to be manually disabled. See the </a:t>
            </a:r>
            <a:r>
              <a:rPr lang="en-US" sz="1200" i="1" dirty="0">
                <a:latin typeface="Arial" panose="020B0604020202020204" pitchFamily="34" charset="0"/>
                <a:cs typeface="Arial" panose="020B0604020202020204" pitchFamily="34" charset="0"/>
              </a:rPr>
              <a:t>Configurations, Troubleshooting, and Advanced Secure Browser Installation for macOS.</a:t>
            </a:r>
            <a:endParaRPr lang="en-US" sz="1200" u="none" dirty="0">
              <a:solidFill>
                <a:schemeClr val="tx1"/>
              </a:solidFill>
              <a:latin typeface="Arial" panose="020B0604020202020204" pitchFamily="34" charset="0"/>
              <a:cs typeface="Arial" panose="020B0604020202020204" pitchFamily="34" charset="0"/>
            </a:endParaRPr>
          </a:p>
          <a:p>
            <a:pPr marL="171450" marR="0" lvl="0" indent="-171450" algn="l" defTabSz="914400" rtl="0" eaLnBrk="0" fontAlgn="base" latinLnBrk="0" hangingPunct="0">
              <a:lnSpc>
                <a:spcPct val="100000"/>
              </a:lnSpc>
              <a:spcBef>
                <a:spcPts val="600"/>
              </a:spcBef>
              <a:spcAft>
                <a:spcPts val="0"/>
              </a:spcAft>
              <a:buClr>
                <a:srgbClr val="FFFFFF">
                  <a:lumMod val="65000"/>
                </a:srgbClr>
              </a:buClr>
              <a:buSzTx/>
              <a:buFont typeface="Arial" panose="020B0604020202020204" pitchFamily="34" charset="0"/>
              <a:buChar char="•"/>
              <a:tabLst/>
              <a:defRPr/>
            </a:pPr>
            <a:r>
              <a:rPr lang="en-US" sz="1200" u="none" dirty="0">
                <a:solidFill>
                  <a:schemeClr val="tx1"/>
                </a:solidFill>
                <a:latin typeface="Arial" panose="020B0604020202020204" pitchFamily="34" charset="0"/>
                <a:cs typeface="Arial" panose="020B0604020202020204" pitchFamily="34" charset="0"/>
              </a:rPr>
              <a:t>For Linux, disable </a:t>
            </a:r>
            <a:r>
              <a:rPr lang="en-US" sz="1200" dirty="0">
                <a:solidFill>
                  <a:schemeClr val="tx1"/>
                </a:solidFill>
                <a:latin typeface="Arial" panose="020B0604020202020204" pitchFamily="34" charset="0"/>
                <a:cs typeface="Arial" panose="020B0604020202020204" pitchFamily="34" charset="0"/>
              </a:rPr>
              <a:t>On-Screen Keyboard and enable Verdana Font.</a:t>
            </a:r>
            <a:endParaRPr lang="en-US" sz="1200" u="none" dirty="0">
              <a:solidFill>
                <a:schemeClr val="tx1"/>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lang="en-US" sz="1200" dirty="0">
                <a:solidFill>
                  <a:schemeClr val="tx1"/>
                </a:solidFill>
                <a:latin typeface="Arial" panose="020B0604020202020204" pitchFamily="34" charset="0"/>
                <a:cs typeface="Arial" panose="020B0604020202020204" pitchFamily="34" charset="0"/>
              </a:rPr>
              <a:t>New versions of Chrome OS are released regularly and tested by CAI to ensure that no new features pose a risk for online testing. However, bugs or unintentional features do sometimes occur in the latest release. Because of this, CAI recommends disabling limiting auto-updates to a version used successfully before summative testing begins to ensure that Chromebooks remain stable during the testing window.</a:t>
            </a: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lvl="0"/>
            <a:r>
              <a:rPr lang="en-US" sz="1200" kern="1200" dirty="0">
                <a:solidFill>
                  <a:schemeClr val="tx1"/>
                </a:solidFill>
                <a:effectLst/>
                <a:latin typeface="Calibri"/>
                <a:ea typeface="+mn-ea"/>
                <a:cs typeface="+mn-cs"/>
              </a:rPr>
              <a:t>Assessment Mode (formerly Automatic Assessment Configuration) disables many features automatically and requires no further setup. Additional features can be disabled through Mobile Device Management. In addition to the features disabled by Assessment Mode, also disable Voice Control, </a:t>
            </a:r>
            <a:r>
              <a:rPr lang="en-US" sz="1200" kern="1200" dirty="0" err="1">
                <a:solidFill>
                  <a:schemeClr val="tx1"/>
                </a:solidFill>
                <a:effectLst/>
                <a:latin typeface="Calibri"/>
                <a:ea typeface="+mn-ea"/>
                <a:cs typeface="+mn-cs"/>
              </a:rPr>
              <a:t>VoiceOver</a:t>
            </a:r>
            <a:r>
              <a:rPr lang="en-US" sz="1200" kern="1200" dirty="0">
                <a:solidFill>
                  <a:schemeClr val="tx1"/>
                </a:solidFill>
                <a:effectLst/>
                <a:latin typeface="Calibri"/>
                <a:ea typeface="+mn-ea"/>
                <a:cs typeface="+mn-cs"/>
              </a:rPr>
              <a:t>, and the emoji keyboard. If these are not available to disable through MDM, please disable them manually.</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lang="en-US" sz="1200" u="none" dirty="0">
                <a:solidFill>
                  <a:schemeClr val="tx1"/>
                </a:solidFill>
                <a:latin typeface="Arial" panose="020B0604020202020204" pitchFamily="34" charset="0"/>
                <a:cs typeface="Arial" panose="020B0604020202020204" pitchFamily="34" charset="0"/>
              </a:rPr>
              <a:t>You can find instructions </a:t>
            </a:r>
            <a:r>
              <a:rPr lang="en-US" sz="1200" u="none" baseline="0" dirty="0">
                <a:solidFill>
                  <a:schemeClr val="tx1"/>
                </a:solidFill>
                <a:latin typeface="Arial" panose="020B0604020202020204" pitchFamily="34" charset="0"/>
                <a:cs typeface="Arial" panose="020B0604020202020204" pitchFamily="34" charset="0"/>
              </a:rPr>
              <a:t>to disable these features in </a:t>
            </a:r>
            <a:r>
              <a:rPr lang="en-US" sz="1200" i="0" u="none" baseline="0" dirty="0">
                <a:solidFill>
                  <a:schemeClr val="tx1"/>
                </a:solidFill>
                <a:latin typeface="Arial" panose="020B0604020202020204" pitchFamily="34" charset="0"/>
                <a:cs typeface="Arial" panose="020B0604020202020204" pitchFamily="34" charset="0"/>
              </a:rPr>
              <a:t>your </a:t>
            </a:r>
            <a:r>
              <a:rPr lang="en-US" sz="1200" i="1" u="none" baseline="0" dirty="0">
                <a:solidFill>
                  <a:schemeClr val="tx1"/>
                </a:solidFill>
                <a:latin typeface="Arial" panose="020B0604020202020204" pitchFamily="34" charset="0"/>
                <a:cs typeface="Arial" panose="020B0604020202020204" pitchFamily="34" charset="0"/>
              </a:rPr>
              <a:t>Quick Guide for Setting Up Your Online Testing Technology</a:t>
            </a:r>
            <a:r>
              <a:rPr lang="en-US" sz="1200" i="0" u="none" baseline="0" dirty="0">
                <a:solidFill>
                  <a:schemeClr val="tx1"/>
                </a:solidFill>
                <a:latin typeface="Arial" panose="020B0604020202020204" pitchFamily="34" charset="0"/>
                <a:cs typeface="Arial" panose="020B0604020202020204" pitchFamily="34" charset="0"/>
              </a:rPr>
              <a:t>.</a:t>
            </a:r>
            <a:endPar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19</a:t>
            </a:fld>
            <a:endParaRPr lang="en-US" dirty="0"/>
          </a:p>
        </p:txBody>
      </p:sp>
    </p:spTree>
    <p:extLst>
      <p:ext uri="{BB962C8B-B14F-4D97-AF65-F5344CB8AC3E}">
        <p14:creationId xmlns:p14="http://schemas.microsoft.com/office/powerpoint/2010/main" val="1525567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dirty="0"/>
              <a:t>By </a:t>
            </a:r>
            <a:r>
              <a:rPr lang="en-US" sz="1200" dirty="0">
                <a:latin typeface="Arial" panose="020B0604020202020204" pitchFamily="34" charset="0"/>
                <a:cs typeface="Arial" panose="020B0604020202020204" pitchFamily="34" charset="0"/>
              </a:rPr>
              <a:t>the end of this presentation, you should be able to:</a:t>
            </a:r>
          </a:p>
          <a:p>
            <a:pPr marL="171450" indent="-171450">
              <a:buFont typeface="Arial" pitchFamily="34" charset="0"/>
              <a:buChar char="•"/>
            </a:pPr>
            <a:r>
              <a:rPr lang="en-US" sz="1200" dirty="0">
                <a:latin typeface="Arial" panose="020B0604020202020204" pitchFamily="34" charset="0"/>
                <a:cs typeface="Arial" panose="020B0604020202020204" pitchFamily="34" charset="0"/>
              </a:rPr>
              <a:t>Prepare for online tests at your school by completing the four steps to set up technology for online testing;</a:t>
            </a:r>
          </a:p>
          <a:p>
            <a:pPr marL="171450" indent="-171450">
              <a:buFont typeface="Arial" pitchFamily="34" charset="0"/>
              <a:buChar char="•"/>
            </a:pPr>
            <a:r>
              <a:rPr lang="en-US" sz="1200" dirty="0">
                <a:latin typeface="Arial" panose="020B0604020202020204" pitchFamily="34" charset="0"/>
                <a:cs typeface="Arial" panose="020B0604020202020204" pitchFamily="34" charset="0"/>
              </a:rPr>
              <a:t>Install the Secure Browser; and</a:t>
            </a:r>
          </a:p>
          <a:p>
            <a:pPr marL="171450" indent="-171450">
              <a:buFont typeface="Arial" pitchFamily="34" charset="0"/>
              <a:buChar char="•"/>
            </a:pPr>
            <a:r>
              <a:rPr lang="en-US" sz="1200" dirty="0">
                <a:latin typeface="Arial" panose="020B0604020202020204" pitchFamily="34" charset="0"/>
                <a:cs typeface="Arial" panose="020B0604020202020204" pitchFamily="34" charset="0"/>
              </a:rPr>
              <a:t>Troubleshoot technical problems during the tests.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a:t>
            </a:fld>
            <a:endParaRPr lang="en-US" dirty="0"/>
          </a:p>
        </p:txBody>
      </p:sp>
    </p:spTree>
    <p:extLst>
      <p:ext uri="{BB962C8B-B14F-4D97-AF65-F5344CB8AC3E}">
        <p14:creationId xmlns:p14="http://schemas.microsoft.com/office/powerpoint/2010/main" val="42258216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Mac workstations require a two-step setup process. First, download the optional Secure Profile from the Secure Browser page on your portal, install it, and restart your computer. The optional Secure Profile can also be installed on multiple devices all at once using any commercially available mobile device management (MDM) application you already use to manage your devices.</a:t>
            </a:r>
          </a:p>
          <a:p>
            <a:endParaRPr lang="en-US" sz="1200" dirty="0"/>
          </a:p>
          <a:p>
            <a:r>
              <a:rPr lang="en-US" sz="1200" dirty="0"/>
              <a:t>The optional Secure Profile automates several of the previously manual steps that would need to happen to secure the device after installing the Secure Browser. The profile automatically performs the following:</a:t>
            </a:r>
          </a:p>
          <a:p>
            <a:pPr marL="171450" indent="-171450">
              <a:buFont typeface="Arial" panose="020B0604020202020204" pitchFamily="34" charset="0"/>
              <a:buChar char="•"/>
            </a:pPr>
            <a:r>
              <a:rPr lang="en-US" sz="1200" dirty="0"/>
              <a:t>Disables the hot keys for enabling Mission Control, Spaces, Screenshots, and Dictation,</a:t>
            </a:r>
          </a:p>
          <a:p>
            <a:pPr marL="171450" indent="-171450">
              <a:buFont typeface="Arial" panose="020B0604020202020204" pitchFamily="34" charset="0"/>
              <a:buChar char="•"/>
            </a:pPr>
            <a:r>
              <a:rPr lang="en-US" sz="1200" dirty="0"/>
              <a:t>Disables trackpad gestures for accessing Lookup, App Expose´, Launchpad, and Show Desktop,</a:t>
            </a:r>
          </a:p>
          <a:p>
            <a:pPr marL="171450" indent="-171450">
              <a:buFont typeface="Arial" panose="020B0604020202020204" pitchFamily="34" charset="0"/>
              <a:buChar char="•"/>
            </a:pPr>
            <a:r>
              <a:rPr lang="en-US" sz="1200" dirty="0"/>
              <a:t>Sets function keys to standard functions for all users of Mac to which it is deployed,</a:t>
            </a:r>
          </a:p>
          <a:p>
            <a:pPr marL="171450" indent="-171450">
              <a:buFont typeface="Arial" panose="020B0604020202020204" pitchFamily="34" charset="0"/>
              <a:buChar char="•"/>
            </a:pPr>
            <a:r>
              <a:rPr lang="en-US" sz="1200" dirty="0"/>
              <a:t>Disables Voice Control,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srgbClr val="53565A"/>
                </a:solidFill>
              </a:rPr>
              <a:t>Disables the menu pop-up that appears when triple-tapping the power button on Touch Bar-enabled devices.</a:t>
            </a:r>
          </a:p>
          <a:p>
            <a:pPr marL="171450" indent="-171450">
              <a:buFont typeface="Arial" panose="020B0604020202020204" pitchFamily="34" charset="0"/>
              <a:buChar cha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latin typeface="Arial" panose="020B0604020202020204" pitchFamily="34" charset="0"/>
                <a:cs typeface="Arial" panose="020B0604020202020204" pitchFamily="34" charset="0"/>
              </a:rPr>
              <a:t>If the optional Secure Profile is not installed, additional built-in features will need to be manually disabled. See the </a:t>
            </a:r>
            <a:r>
              <a:rPr lang="en-US" sz="1200" i="1" dirty="0">
                <a:latin typeface="Arial" panose="020B0604020202020204" pitchFamily="34" charset="0"/>
                <a:cs typeface="Arial" panose="020B0604020202020204" pitchFamily="34" charset="0"/>
              </a:rPr>
              <a:t>Configurations, Troubleshooting, and Advanced Secure Browser Installation for macOS.</a:t>
            </a:r>
            <a:endParaRPr lang="en-US" sz="1200" u="none" dirty="0">
              <a:solidFill>
                <a:schemeClr val="tx1"/>
              </a:solidFill>
              <a:latin typeface="Arial" panose="020B0604020202020204" pitchFamily="34" charset="0"/>
              <a:cs typeface="Arial" panose="020B0604020202020204" pitchFamily="34" charset="0"/>
            </a:endParaRPr>
          </a:p>
          <a:p>
            <a:endParaRPr lang="en-US" sz="1200" dirty="0"/>
          </a:p>
          <a:p>
            <a:r>
              <a:rPr lang="en-US" sz="1200" dirty="0"/>
              <a:t>After you have installed the Secure Profile, download the Secure Browser from the Secure Browser page on your portal and install it using the instructions on your portal or in the document titled </a:t>
            </a:r>
            <a:r>
              <a:rPr lang="en-US" sz="1200" i="1" dirty="0"/>
              <a:t>Configurations, Troubleshooting, and Advanced Secure Browser Installation for macOS</a:t>
            </a:r>
            <a:r>
              <a:rPr lang="en-US" sz="1200" dirty="0"/>
              <a:t>.</a:t>
            </a:r>
          </a:p>
          <a:p>
            <a:endParaRPr lang="en-US" dirty="0"/>
          </a:p>
        </p:txBody>
      </p:sp>
      <p:sp>
        <p:nvSpPr>
          <p:cNvPr id="4" name="Slide Number Placeholder 3"/>
          <p:cNvSpPr>
            <a:spLocks noGrp="1"/>
          </p:cNvSpPr>
          <p:nvPr>
            <p:ph type="sldNum" sz="quarter" idx="5"/>
          </p:nvPr>
        </p:nvSpPr>
        <p:spPr/>
        <p:txBody>
          <a:bodyPr/>
          <a:lstStyle/>
          <a:p>
            <a:fld id="{09A30580-D6CB-4865-8704-FECD68EAF559}" type="slidenum">
              <a:rPr lang="en-US" smtClean="0"/>
              <a:pPr/>
              <a:t>20</a:t>
            </a:fld>
            <a:endParaRPr lang="en-US" dirty="0"/>
          </a:p>
        </p:txBody>
      </p:sp>
    </p:spTree>
    <p:extLst>
      <p:ext uri="{BB962C8B-B14F-4D97-AF65-F5344CB8AC3E}">
        <p14:creationId xmlns:p14="http://schemas.microsoft.com/office/powerpoint/2010/main" val="2751054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For all machines to be used for testing, ensure that all scheduled tasks running in the background, such as virus scans or software updates, are scheduled to take place outside of test</a:t>
            </a:r>
            <a:r>
              <a:rPr lang="en-US" sz="1200" b="0" i="0" kern="1200" baseline="0" dirty="0">
                <a:solidFill>
                  <a:schemeClr val="tx1"/>
                </a:solidFill>
                <a:effectLst/>
                <a:latin typeface="Arial" panose="020B0604020202020204" pitchFamily="34" charset="0"/>
                <a:ea typeface="+mn-ea"/>
                <a:cs typeface="Arial" panose="020B0604020202020204" pitchFamily="34" charset="0"/>
              </a:rPr>
              <a:t> administration hours</a:t>
            </a:r>
            <a:r>
              <a:rPr lang="en-US" sz="1200" b="0" i="0" kern="1200" dirty="0">
                <a:solidFill>
                  <a:schemeClr val="tx1"/>
                </a:solidFill>
                <a:effectLst/>
                <a:latin typeface="Arial" panose="020B0604020202020204" pitchFamily="34" charset="0"/>
                <a:ea typeface="+mn-ea"/>
                <a:cs typeface="Arial" panose="020B0604020202020204" pitchFamily="34" charset="0"/>
              </a:rPr>
              <a:t>. For example, if your testing takes place between 8:00 a.m. and 3:00 p.m., schedule background jobs outside of these hours.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Arial" panose="020B0604020202020204" pitchFamily="34" charset="0"/>
              <a:ea typeface="+mn-ea"/>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Arial" panose="020B0604020202020204" pitchFamily="34" charset="0"/>
                <a:ea typeface="+mn-ea"/>
                <a:cs typeface="Arial" panose="020B0604020202020204" pitchFamily="34" charset="0"/>
              </a:rPr>
              <a:t>Next, we will discuss step three in setting up technology for online testing, configuring your network for online testing. </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21</a:t>
            </a:fld>
            <a:endParaRPr lang="en-US" dirty="0"/>
          </a:p>
        </p:txBody>
      </p:sp>
    </p:spTree>
    <p:extLst>
      <p:ext uri="{BB962C8B-B14F-4D97-AF65-F5344CB8AC3E}">
        <p14:creationId xmlns:p14="http://schemas.microsoft.com/office/powerpoint/2010/main" val="1390641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dirty="0">
                <a:latin typeface="Arial" panose="020B0604020202020204" pitchFamily="34" charset="0"/>
                <a:cs typeface="Arial" panose="020B0604020202020204" pitchFamily="34" charset="0"/>
              </a:rPr>
              <a:t>In general, the response time and performance of systems used for online testing</a:t>
            </a:r>
            <a:r>
              <a:rPr lang="en-US" sz="120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depend</a:t>
            </a:r>
            <a:r>
              <a:rPr lang="en-US" sz="1200" u="none" dirty="0">
                <a:latin typeface="Arial" panose="020B0604020202020204" pitchFamily="34" charset="0"/>
                <a:cs typeface="Arial" panose="020B0604020202020204" pitchFamily="34" charset="0"/>
              </a:rPr>
              <a:t>s</a:t>
            </a:r>
            <a:r>
              <a:rPr lang="en-US" sz="1200" dirty="0">
                <a:latin typeface="Arial" panose="020B0604020202020204" pitchFamily="34" charset="0"/>
                <a:cs typeface="Arial" panose="020B0604020202020204" pitchFamily="34" charset="0"/>
              </a:rPr>
              <a:t> on a number of factors, including bandwidth, the number of students simultaneously testing, the wireless networking configuration (if used), and the Secure Browser. We will go into further detail about these factors in the </a:t>
            </a:r>
            <a:r>
              <a:rPr lang="en-US" sz="1200" u="none" strike="noStrike" baseline="0" dirty="0">
                <a:latin typeface="Arial" panose="020B0604020202020204" pitchFamily="34" charset="0"/>
                <a:cs typeface="Arial" panose="020B0604020202020204" pitchFamily="34" charset="0"/>
              </a:rPr>
              <a:t>next few </a:t>
            </a:r>
            <a:r>
              <a:rPr lang="en-US" sz="1200" dirty="0">
                <a:latin typeface="Arial" panose="020B0604020202020204" pitchFamily="34" charset="0"/>
                <a:cs typeface="Arial" panose="020B0604020202020204" pitchFamily="34" charset="0"/>
              </a:rPr>
              <a:t>slides.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22</a:t>
            </a:fld>
            <a:endParaRPr lang="en-US" dirty="0"/>
          </a:p>
        </p:txBody>
      </p:sp>
    </p:spTree>
    <p:extLst>
      <p:ext uri="{BB962C8B-B14F-4D97-AF65-F5344CB8AC3E}">
        <p14:creationId xmlns:p14="http://schemas.microsoft.com/office/powerpoint/2010/main" val="8862273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b="0" dirty="0">
                <a:latin typeface="Arial" panose="020B0604020202020204" pitchFamily="34" charset="0"/>
                <a:cs typeface="Arial" panose="020B0604020202020204" pitchFamily="34" charset="0"/>
              </a:rPr>
              <a:t>To configure your network for online testing, we recommend having at least 20 kilobytes-per-second bandwidth per student being tested. This is in addition to any network demands by other users within the school. Bandwidth </a:t>
            </a:r>
            <a:r>
              <a:rPr lang="en-US" sz="1200" strike="noStrike" baseline="0" dirty="0">
                <a:latin typeface="Arial" panose="020B0604020202020204" pitchFamily="34" charset="0"/>
                <a:cs typeface="Arial" panose="020B0604020202020204" pitchFamily="34" charset="0"/>
              </a:rPr>
              <a:t>performance</a:t>
            </a:r>
            <a:r>
              <a:rPr lang="en-US" sz="1200" dirty="0">
                <a:latin typeface="Arial" panose="020B0604020202020204" pitchFamily="34" charset="0"/>
                <a:cs typeface="Arial" panose="020B0604020202020204" pitchFamily="34" charset="0"/>
              </a:rPr>
              <a:t> can be affected by both Local Area Network (LAN) traffic and Internet traffic from the router. Regardless of hardware or network topology, we recommend a performance analysis of both the LAN and the Internet infrastructure in order to identify any bottlenecks that may impact test performance.</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23</a:t>
            </a:fld>
            <a:endParaRPr lang="en-US" dirty="0"/>
          </a:p>
        </p:txBody>
      </p:sp>
    </p:spTree>
    <p:extLst>
      <p:ext uri="{BB962C8B-B14F-4D97-AF65-F5344CB8AC3E}">
        <p14:creationId xmlns:p14="http://schemas.microsoft.com/office/powerpoint/2010/main" val="938364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dirty="0">
                <a:latin typeface="Arial" panose="020B0604020202020204" pitchFamily="34" charset="0"/>
                <a:cs typeface="Arial" panose="020B0604020202020204" pitchFamily="34" charset="0"/>
              </a:rPr>
              <a:t>A factor that may affect network performance is the number of students who are testing at the same</a:t>
            </a:r>
            <a:r>
              <a:rPr lang="en-US" sz="1200" baseline="0" dirty="0">
                <a:latin typeface="Arial" panose="020B0604020202020204" pitchFamily="34" charset="0"/>
                <a:cs typeface="Arial" panose="020B0604020202020204" pitchFamily="34" charset="0"/>
              </a:rPr>
              <a:t> time</a:t>
            </a:r>
            <a:r>
              <a:rPr lang="en-US" sz="1200" dirty="0">
                <a:latin typeface="Arial" panose="020B0604020202020204" pitchFamily="34" charset="0"/>
                <a:cs typeface="Arial" panose="020B0604020202020204" pitchFamily="34" charset="0"/>
              </a:rPr>
              <a:t>. Just as traffic speed decreases on a busy highway, network performance may slow when large numbers of students are testing simultaneously.</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It is recommended that network performance analyses be performed at various times prior to testing to ensure adequate capacity. Multiply the number of students who</a:t>
            </a:r>
            <a:r>
              <a:rPr lang="en-US" sz="120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will test simultaneously by 20 kilobytes-per-second to get an estimate of bandwidth</a:t>
            </a:r>
            <a:r>
              <a:rPr lang="en-US" sz="1200" baseline="0" dirty="0">
                <a:latin typeface="Arial" panose="020B0604020202020204" pitchFamily="34" charset="0"/>
                <a:cs typeface="Arial" panose="020B0604020202020204" pitchFamily="34" charset="0"/>
              </a:rPr>
              <a:t> needed</a:t>
            </a:r>
            <a:r>
              <a:rPr lang="en-US" sz="1200" dirty="0">
                <a:latin typeface="Arial" panose="020B0604020202020204" pitchFamily="34" charset="0"/>
                <a:cs typeface="Arial" panose="020B0604020202020204" pitchFamily="34" charset="0"/>
              </a:rPr>
              <a:t>.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Compare that estimate with the results of</a:t>
            </a:r>
            <a:r>
              <a:rPr lang="en-US" sz="1200" u="none" baseline="0" dirty="0">
                <a:latin typeface="Arial" panose="020B0604020202020204" pitchFamily="34" charset="0"/>
                <a:cs typeface="Arial" panose="020B0604020202020204" pitchFamily="34" charset="0"/>
              </a:rPr>
              <a:t> the</a:t>
            </a:r>
            <a:r>
              <a:rPr lang="en-US" sz="1200" u="none"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network speed test, and ensure that there is a sufficient margin. </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Next, we will discuss the network diagnostic tool available through the Secure Browser or the practice test site.</a:t>
            </a:r>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24</a:t>
            </a:fld>
            <a:endParaRPr lang="en-US" dirty="0"/>
          </a:p>
        </p:txBody>
      </p:sp>
    </p:spTree>
    <p:extLst>
      <p:ext uri="{BB962C8B-B14F-4D97-AF65-F5344CB8AC3E}">
        <p14:creationId xmlns:p14="http://schemas.microsoft.com/office/powerpoint/2010/main" val="7716540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CAI provides a network diagnostic tool available through the Secure Browser or the practice and training tests. The network diagnostic tool compares the number of students testing simultaneously</a:t>
            </a:r>
            <a:r>
              <a:rPr lang="en-US" sz="120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as entered in the box) to an estimate of that particular test’s required </a:t>
            </a:r>
            <a:r>
              <a:rPr lang="en-US" sz="1200" u="none" dirty="0">
                <a:latin typeface="Arial" panose="020B0604020202020204" pitchFamily="34" charset="0"/>
                <a:cs typeface="Arial" panose="020B0604020202020204" pitchFamily="34" charset="0"/>
              </a:rPr>
              <a:t>bandwidth.</a:t>
            </a:r>
            <a:r>
              <a:rPr lang="en-US" sz="1200" u="none" baseline="0" dirty="0">
                <a:latin typeface="Arial" panose="020B0604020202020204" pitchFamily="34" charset="0"/>
                <a:cs typeface="Arial" panose="020B0604020202020204" pitchFamily="34" charset="0"/>
              </a:rPr>
              <a:t> Then, it indicates if your network can adequately support testing for the designated number of students.</a:t>
            </a:r>
          </a:p>
          <a:p>
            <a:endParaRPr lang="en-US" sz="1200" u="none" baseline="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We recommend testing the system at various times during the school day to evaluate the available network capacity.</a:t>
            </a:r>
          </a:p>
          <a:p>
            <a:endParaRPr lang="en-US" sz="1200" dirty="0">
              <a:latin typeface="Arial" panose="020B0604020202020204" pitchFamily="34" charset="0"/>
              <a:cs typeface="Arial" panose="020B0604020202020204" pitchFamily="34" charset="0"/>
            </a:endParaRPr>
          </a:p>
          <a:p>
            <a:r>
              <a:rPr lang="en-US" sz="1200" u="none" dirty="0">
                <a:latin typeface="Arial" panose="020B0604020202020204" pitchFamily="34" charset="0"/>
                <a:cs typeface="Arial" panose="020B0604020202020204" pitchFamily="34" charset="0"/>
              </a:rPr>
              <a:t>To run</a:t>
            </a:r>
            <a:r>
              <a:rPr lang="en-US" sz="1200" u="none" baseline="0" dirty="0">
                <a:latin typeface="Arial" panose="020B0604020202020204" pitchFamily="34" charset="0"/>
                <a:cs typeface="Arial" panose="020B0604020202020204" pitchFamily="34" charset="0"/>
              </a:rPr>
              <a:t> the network diagnostics tests</a:t>
            </a:r>
            <a:r>
              <a:rPr lang="en-US" sz="1200" u="none" dirty="0">
                <a:latin typeface="Arial" panose="020B0604020202020204" pitchFamily="34" charset="0"/>
                <a:cs typeface="Arial" panose="020B0604020202020204" pitchFamily="34" charset="0"/>
              </a:rPr>
              <a:t>, </a:t>
            </a:r>
            <a:r>
              <a:rPr lang="en-US" sz="1200" u="none" baseline="0" dirty="0">
                <a:latin typeface="Arial" panose="020B0604020202020204" pitchFamily="34" charset="0"/>
                <a:cs typeface="Arial" panose="020B0604020202020204" pitchFamily="34" charset="0"/>
              </a:rPr>
              <a:t>first navigate to </a:t>
            </a:r>
            <a:r>
              <a:rPr lang="en-US" sz="1200" u="none" kern="1200" dirty="0">
                <a:solidFill>
                  <a:schemeClr val="tx1"/>
                </a:solidFill>
                <a:effectLst/>
                <a:latin typeface="Arial" panose="020B0604020202020204" pitchFamily="34" charset="0"/>
                <a:ea typeface="+mn-ea"/>
                <a:cs typeface="Arial" panose="020B0604020202020204" pitchFamily="34" charset="0"/>
              </a:rPr>
              <a:t>your Secure Browser or to your practice test site through a conventional browser</a:t>
            </a:r>
            <a:r>
              <a:rPr lang="en-US" sz="1200" u="none" baseline="0" dirty="0">
                <a:latin typeface="Arial" panose="020B0604020202020204" pitchFamily="34" charset="0"/>
                <a:cs typeface="Arial" panose="020B0604020202020204" pitchFamily="34" charset="0"/>
              </a:rPr>
              <a:t>. </a:t>
            </a:r>
            <a:r>
              <a:rPr lang="en-US" sz="1200" baseline="0" dirty="0">
                <a:latin typeface="Arial" panose="020B0604020202020204" pitchFamily="34" charset="0"/>
                <a:cs typeface="Arial" panose="020B0604020202020204" pitchFamily="34" charset="0"/>
              </a:rPr>
              <a:t>From the </a:t>
            </a:r>
            <a:r>
              <a:rPr lang="en-US" sz="1200" i="1" baseline="0" dirty="0">
                <a:latin typeface="Arial" panose="020B0604020202020204" pitchFamily="34" charset="0"/>
                <a:cs typeface="Arial" panose="020B0604020202020204" pitchFamily="34" charset="0"/>
              </a:rPr>
              <a:t>Please Sign In </a:t>
            </a:r>
            <a:r>
              <a:rPr lang="en-US" sz="1200" i="0" baseline="0" dirty="0">
                <a:latin typeface="Arial" panose="020B0604020202020204" pitchFamily="34" charset="0"/>
                <a:cs typeface="Arial" panose="020B0604020202020204" pitchFamily="34" charset="0"/>
              </a:rPr>
              <a:t>screen</a:t>
            </a:r>
            <a:r>
              <a:rPr lang="en-US" sz="1200" baseline="0" dirty="0">
                <a:latin typeface="Arial" panose="020B0604020202020204" pitchFamily="34" charset="0"/>
                <a:cs typeface="Arial" panose="020B0604020202020204" pitchFamily="34" charset="0"/>
              </a:rPr>
              <a:t>, click </a:t>
            </a:r>
            <a:r>
              <a:rPr lang="en-US" sz="1200" b="1" baseline="0" dirty="0">
                <a:latin typeface="Arial" panose="020B0604020202020204" pitchFamily="34" charset="0"/>
                <a:cs typeface="Arial" panose="020B0604020202020204" pitchFamily="34" charset="0"/>
              </a:rPr>
              <a:t>Run Diagnostics</a:t>
            </a:r>
            <a:r>
              <a:rPr lang="en-US" sz="1200" b="0" baseline="0" dirty="0">
                <a:latin typeface="Arial" panose="020B0604020202020204" pitchFamily="34" charset="0"/>
                <a:cs typeface="Arial" panose="020B0604020202020204" pitchFamily="34" charset="0"/>
              </a:rPr>
              <a:t>. On the </a:t>
            </a:r>
            <a:r>
              <a:rPr lang="en-US" sz="1200" b="0" i="1" baseline="0" dirty="0">
                <a:latin typeface="Arial" panose="020B0604020202020204" pitchFamily="34" charset="0"/>
                <a:cs typeface="Arial" panose="020B0604020202020204" pitchFamily="34" charset="0"/>
              </a:rPr>
              <a:t>Diagnostic Screen</a:t>
            </a:r>
            <a:r>
              <a:rPr lang="en-US" sz="1200" b="0" baseline="0" dirty="0">
                <a:latin typeface="Arial" panose="020B0604020202020204" pitchFamily="34" charset="0"/>
                <a:cs typeface="Arial" panose="020B0604020202020204" pitchFamily="34" charset="0"/>
              </a:rPr>
              <a:t>, select a test from the </a:t>
            </a:r>
            <a:r>
              <a:rPr lang="en-US" sz="1200" b="1" baseline="0" dirty="0">
                <a:latin typeface="Arial" panose="020B0604020202020204" pitchFamily="34" charset="0"/>
                <a:cs typeface="Arial" panose="020B0604020202020204" pitchFamily="34" charset="0"/>
              </a:rPr>
              <a:t>Select Test </a:t>
            </a:r>
            <a:r>
              <a:rPr lang="en-US" sz="1200" b="0" baseline="0" dirty="0">
                <a:latin typeface="Arial" panose="020B0604020202020204" pitchFamily="34" charset="0"/>
                <a:cs typeface="Arial" panose="020B0604020202020204" pitchFamily="34" charset="0"/>
              </a:rPr>
              <a:t>drop-down menu and enter the total number of students you would like to test at one time. Click </a:t>
            </a:r>
            <a:r>
              <a:rPr lang="en-US" sz="1200" b="1" baseline="0" dirty="0">
                <a:latin typeface="Arial" panose="020B0604020202020204" pitchFamily="34" charset="0"/>
                <a:cs typeface="Arial" panose="020B0604020202020204" pitchFamily="34" charset="0"/>
              </a:rPr>
              <a:t>Run Network Diagnostics Tests</a:t>
            </a:r>
            <a:r>
              <a:rPr lang="en-US" sz="1200" b="0" baseline="0" dirty="0">
                <a:latin typeface="Arial" panose="020B0604020202020204" pitchFamily="34" charset="0"/>
                <a:cs typeface="Arial" panose="020B0604020202020204" pitchFamily="34" charset="0"/>
              </a:rPr>
              <a:t>. </a:t>
            </a:r>
          </a:p>
          <a:p>
            <a:endParaRPr lang="en-US" sz="1200" b="1" baseline="0" dirty="0">
              <a:latin typeface="Arial" panose="020B0604020202020204" pitchFamily="34" charset="0"/>
              <a:cs typeface="Arial" panose="020B0604020202020204" pitchFamily="34" charset="0"/>
            </a:endParaRPr>
          </a:p>
          <a:p>
            <a:r>
              <a:rPr lang="en-US" sz="1200" b="0" dirty="0">
                <a:latin typeface="Arial" panose="020B0604020202020204" pitchFamily="34" charset="0"/>
                <a:cs typeface="Arial" panose="020B0604020202020204" pitchFamily="34" charset="0"/>
              </a:rPr>
              <a:t>When</a:t>
            </a:r>
            <a:r>
              <a:rPr lang="en-US" sz="1200" b="0" baseline="0" dirty="0">
                <a:latin typeface="Arial" panose="020B0604020202020204" pitchFamily="34" charset="0"/>
                <a:cs typeface="Arial" panose="020B0604020202020204" pitchFamily="34" charset="0"/>
              </a:rPr>
              <a:t> testing is complete, you will see your upload and download speed results along with a summary that indicates whether your network can adequately support testing for the designated number of students.</a:t>
            </a:r>
            <a:endParaRPr lang="en-US" sz="1200" b="1" dirty="0">
              <a:latin typeface="Arial" panose="020B0604020202020204" pitchFamily="34" charset="0"/>
              <a:cs typeface="Arial" panose="020B0604020202020204" pitchFamily="34" charset="0"/>
            </a:endParaRPr>
          </a:p>
          <a:p>
            <a:endParaRPr lang="en-US" sz="1200" b="0" baseline="0" dirty="0">
              <a:latin typeface="Arial" panose="020B0604020202020204" pitchFamily="34" charset="0"/>
              <a:cs typeface="Arial" panose="020B0604020202020204" pitchFamily="34" charset="0"/>
            </a:endParaRPr>
          </a:p>
          <a:p>
            <a:r>
              <a:rPr lang="en-US" sz="1200" b="0" baseline="0" dirty="0">
                <a:latin typeface="Arial" panose="020B0604020202020204" pitchFamily="34" charset="0"/>
                <a:cs typeface="Arial" panose="020B0604020202020204" pitchFamily="34" charset="0"/>
              </a:rPr>
              <a:t>Next, we will discuss configuring proxy servers for online testing. </a:t>
            </a:r>
            <a:endParaRPr lang="en-US" sz="12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25</a:t>
            </a:fld>
            <a:endParaRPr lang="en-US" dirty="0"/>
          </a:p>
        </p:txBody>
      </p:sp>
    </p:spTree>
    <p:extLst>
      <p:ext uri="{BB962C8B-B14F-4D97-AF65-F5344CB8AC3E}">
        <p14:creationId xmlns:p14="http://schemas.microsoft.com/office/powerpoint/2010/main" val="18356602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 stable, high-speed, wired or wireless network and Internet connection are required for the test.</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For online testing applications to work properly, it is important that your network settings are configured correctly. Session time-outs on proxy servers and other devices should be set to values greater than the</a:t>
            </a:r>
            <a:r>
              <a:rPr lang="en-US" sz="1200" baseline="0" dirty="0">
                <a:latin typeface="Arial" panose="020B0604020202020204" pitchFamily="34" charset="0"/>
                <a:cs typeface="Arial" panose="020B0604020202020204" pitchFamily="34" charset="0"/>
              </a:rPr>
              <a:t> typically </a:t>
            </a:r>
            <a:r>
              <a:rPr lang="en-US" sz="1200" dirty="0">
                <a:latin typeface="Arial" panose="020B0604020202020204" pitchFamily="34" charset="0"/>
                <a:cs typeface="Arial" panose="020B0604020202020204" pitchFamily="34" charset="0"/>
              </a:rPr>
              <a:t>scheduled testing time. For example, if test sessions are scheduled for 60 minutes, consider session time-outs of 65–70 minutes. This will help limit network interruptions during testing.</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Web proxy servers must be configured to NOT cache data received from servers.</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If your client network uses any device that performs traffic shaping, packet prioritization, or quality of service, the URLs to be used for testing should be given a high priority to ensure the best performance.</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Next, we will discuss network requirements, wireless network configurations, and network performance.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26</a:t>
            </a:fld>
            <a:endParaRPr lang="en-US" dirty="0"/>
          </a:p>
        </p:txBody>
      </p:sp>
    </p:spTree>
    <p:extLst>
      <p:ext uri="{BB962C8B-B14F-4D97-AF65-F5344CB8AC3E}">
        <p14:creationId xmlns:p14="http://schemas.microsoft.com/office/powerpoint/2010/main" val="16908307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dirty="0">
                <a:latin typeface="Arial" panose="020B0604020202020204" pitchFamily="34" charset="0"/>
                <a:cs typeface="Arial" panose="020B0604020202020204" pitchFamily="34" charset="0"/>
              </a:rPr>
              <a:t>This table lists URLs for all CAI systems that need to be accessible for testing. CAI strongly encourages you to add to the </a:t>
            </a:r>
            <a:r>
              <a:rPr lang="en-US" sz="1200" dirty="0" err="1">
                <a:latin typeface="Arial" panose="020B0604020202020204" pitchFamily="34" charset="0"/>
                <a:cs typeface="Arial" panose="020B0604020202020204" pitchFamily="34" charset="0"/>
              </a:rPr>
              <a:t>allowlist</a:t>
            </a:r>
            <a:r>
              <a:rPr lang="en-US" sz="1200" dirty="0">
                <a:latin typeface="Arial" panose="020B0604020202020204" pitchFamily="34" charset="0"/>
                <a:cs typeface="Arial" panose="020B0604020202020204" pitchFamily="34" charset="0"/>
              </a:rPr>
              <a:t> at the root level</a:t>
            </a:r>
            <a:r>
              <a:rPr lang="en-US" sz="1200" baseline="0" dirty="0">
                <a:latin typeface="Arial" panose="020B0604020202020204" pitchFamily="34" charset="0"/>
                <a:cs typeface="Arial" panose="020B0604020202020204" pitchFamily="34" charset="0"/>
              </a:rPr>
              <a:t> using </a:t>
            </a:r>
            <a:r>
              <a:rPr lang="en-US" sz="1200" dirty="0">
                <a:latin typeface="Arial" panose="020B0604020202020204" pitchFamily="34" charset="0"/>
                <a:cs typeface="Arial" panose="020B0604020202020204" pitchFamily="34" charset="0"/>
              </a:rPr>
              <a:t>wildcards. </a:t>
            </a:r>
          </a:p>
          <a:p>
            <a:endParaRPr lang="en-US" sz="12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It is important that session time-outs on proxy servers and other devices are set appropriately, that web filters are not blocking test-related websites, and that test data are not being cached.</a:t>
            </a:r>
            <a:endParaRPr lang="en-US"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27</a:t>
            </a:fld>
            <a:endParaRPr lang="en-US" dirty="0"/>
          </a:p>
        </p:txBody>
      </p:sp>
    </p:spTree>
    <p:extLst>
      <p:ext uri="{BB962C8B-B14F-4D97-AF65-F5344CB8AC3E}">
        <p14:creationId xmlns:p14="http://schemas.microsoft.com/office/powerpoint/2010/main" val="21238470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dirty="0">
                <a:latin typeface="Arial" panose="020B0604020202020204" pitchFamily="34" charset="0"/>
                <a:cs typeface="Arial" panose="020B0604020202020204" pitchFamily="34" charset="0"/>
              </a:rPr>
              <a:t>In order to maintain the security of sensitive test‐related data, wireless traffic must use encryption. Wi-Fi Protected Access II (WPA2) with Advanced Encryption Standard (AES) is strongly recommended. </a:t>
            </a:r>
          </a:p>
          <a:p>
            <a:endParaRPr lang="en-US" sz="120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Wireless access points have limits on total bandwidth as well as on the number of simultaneous devices in use. A properly configured wireless network should provide adequate bandwidth and wireless access points for testing. To ensure sufficient capacity, all computers to be used for testing should be turned on and connected to the wireless access point simultaneously.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Next, we will discuss step four in setting up technology for online testing, configuring assistive technology.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28</a:t>
            </a:fld>
            <a:endParaRPr lang="en-US" dirty="0"/>
          </a:p>
        </p:txBody>
      </p:sp>
    </p:spTree>
    <p:extLst>
      <p:ext uri="{BB962C8B-B14F-4D97-AF65-F5344CB8AC3E}">
        <p14:creationId xmlns:p14="http://schemas.microsoft.com/office/powerpoint/2010/main" val="28628346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final step to preparing your schools for online testing is configuring assistive technologies for students.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CAI’s test delivery system (TDS) is a website visible through a customized web browser. Students who use assistive technologies with a standard web browser should be able to use those same technologies with the TDS. The best way to test compatibility with assistive technologies is by taking a practice test with those technologies turned on.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We will now discuss the requirements for specific assistive technologies for use during online testing. </a:t>
            </a: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29</a:t>
            </a:fld>
            <a:endParaRPr lang="en-US" dirty="0"/>
          </a:p>
        </p:txBody>
      </p:sp>
    </p:spTree>
    <p:extLst>
      <p:ext uri="{BB962C8B-B14F-4D97-AF65-F5344CB8AC3E}">
        <p14:creationId xmlns:p14="http://schemas.microsoft.com/office/powerpoint/2010/main" val="1844006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set up online testing technology in your schools, there are only four steps to complete:</a:t>
            </a:r>
          </a:p>
          <a:p>
            <a:endParaRPr lang="en-US" dirty="0"/>
          </a:p>
          <a:p>
            <a:r>
              <a:rPr lang="en-US" dirty="0"/>
              <a:t>Step 1: Set up Test Administrator (Examiner) workstations</a:t>
            </a:r>
          </a:p>
          <a:p>
            <a:r>
              <a:rPr lang="en-US" dirty="0"/>
              <a:t>Step 2: Set up student workstations</a:t>
            </a:r>
          </a:p>
          <a:p>
            <a:r>
              <a:rPr lang="en-US" dirty="0"/>
              <a:t>Step 3: Configure your network</a:t>
            </a:r>
          </a:p>
          <a:p>
            <a:r>
              <a:rPr lang="en-US" dirty="0"/>
              <a:t>Step 4: Configure assistive technologies</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a:t>
            </a:fld>
            <a:endParaRPr lang="en-US" dirty="0"/>
          </a:p>
        </p:txBody>
      </p:sp>
    </p:spTree>
    <p:extLst>
      <p:ext uri="{BB962C8B-B14F-4D97-AF65-F5344CB8AC3E}">
        <p14:creationId xmlns:p14="http://schemas.microsoft.com/office/powerpoint/2010/main" val="17927999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dirty="0">
                <a:latin typeface="Arial" panose="020B0604020202020204" pitchFamily="34" charset="0"/>
                <a:cs typeface="Arial" panose="020B0604020202020204" pitchFamily="34" charset="0"/>
              </a:rPr>
              <a:t>The Secure Browser includes an accessibility option that allows test material to be read to the student. This text-to-speech (TTS) feature is available only when using the Secure Browser. TTS</a:t>
            </a:r>
            <a:r>
              <a:rPr lang="en-US" sz="120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works by tapping into the computer’s built-in speech engine to allow eligible students to listen to test content.</a:t>
            </a:r>
            <a:endParaRPr lang="en-US" sz="1200" baseline="0" dirty="0">
              <a:latin typeface="Arial" panose="020B0604020202020204" pitchFamily="34" charset="0"/>
              <a:cs typeface="Arial" panose="020B0604020202020204" pitchFamily="34" charset="0"/>
            </a:endParaRPr>
          </a:p>
          <a:p>
            <a:endParaRPr lang="en-US" sz="1200" baseline="0" dirty="0">
              <a:latin typeface="Arial" panose="020B0604020202020204" pitchFamily="34" charset="0"/>
              <a:cs typeface="Arial" panose="020B0604020202020204" pitchFamily="34" charset="0"/>
            </a:endParaRPr>
          </a:p>
          <a:p>
            <a:r>
              <a:rPr lang="en-US" sz="1200" kern="1200" dirty="0">
                <a:solidFill>
                  <a:schemeClr val="tx1"/>
                </a:solidFill>
                <a:effectLst/>
                <a:latin typeface="Calibri"/>
                <a:ea typeface="+mn-ea"/>
                <a:cs typeface="+mn-cs"/>
              </a:rPr>
              <a:t>Voice packs that ship with the operating systems out of the box for Windows, Mac, and iOS/</a:t>
            </a:r>
            <a:r>
              <a:rPr lang="en-US" sz="1200" kern="1200" dirty="0" err="1">
                <a:solidFill>
                  <a:schemeClr val="tx1"/>
                </a:solidFill>
                <a:effectLst/>
                <a:latin typeface="Calibri"/>
                <a:ea typeface="+mn-ea"/>
                <a:cs typeface="+mn-cs"/>
              </a:rPr>
              <a:t>iPadOS</a:t>
            </a:r>
            <a:r>
              <a:rPr lang="en-US" sz="1200" kern="1200" dirty="0">
                <a:solidFill>
                  <a:schemeClr val="tx1"/>
                </a:solidFill>
                <a:effectLst/>
                <a:latin typeface="Calibri"/>
                <a:ea typeface="+mn-ea"/>
                <a:cs typeface="+mn-cs"/>
              </a:rPr>
              <a:t> is fully compatible with the Secure Browser. The Secure Browser works with voice packs that ship out of the box for Chrome OS devices, but the pause feature does not work properly on these devices. For students who need the use of TTS, CAI recommends using a desktop, laptop, or tablet running Windows, OS X/macOS, or iOS/</a:t>
            </a:r>
            <a:r>
              <a:rPr lang="en-US" sz="1200" kern="1200" dirty="0" err="1">
                <a:solidFill>
                  <a:schemeClr val="tx1"/>
                </a:solidFill>
                <a:effectLst/>
                <a:latin typeface="Calibri"/>
                <a:ea typeface="+mn-ea"/>
                <a:cs typeface="+mn-cs"/>
              </a:rPr>
              <a:t>iPadOS</a:t>
            </a:r>
            <a:r>
              <a:rPr lang="en-US" sz="1200" kern="1200" dirty="0">
                <a:solidFill>
                  <a:schemeClr val="tx1"/>
                </a:solidFill>
                <a:effectLst/>
                <a:latin typeface="Calibri"/>
                <a:ea typeface="+mn-ea"/>
                <a:cs typeface="+mn-cs"/>
              </a:rPr>
              <a:t>.  </a:t>
            </a:r>
          </a:p>
          <a:p>
            <a:endParaRPr lang="en-US" sz="1200" kern="1200" dirty="0">
              <a:solidFill>
                <a:schemeClr val="tx1"/>
              </a:solidFill>
              <a:effectLst/>
              <a:latin typeface="Calibri"/>
              <a:ea typeface="+mn-ea"/>
              <a:cs typeface="+mn-cs"/>
            </a:endParaRPr>
          </a:p>
          <a:p>
            <a:r>
              <a:rPr lang="en-US" sz="1200" kern="1200" dirty="0">
                <a:solidFill>
                  <a:schemeClr val="tx1"/>
                </a:solidFill>
                <a:effectLst/>
                <a:latin typeface="Calibri"/>
                <a:ea typeface="+mn-ea"/>
                <a:cs typeface="+mn-cs"/>
              </a:rPr>
              <a:t>If a Chromebook is being used, there is a workaround that allows students to highlight a passage of text and have TTS read just that passage, eliminating the need for the pause feature. </a:t>
            </a:r>
          </a:p>
          <a:p>
            <a:endParaRPr lang="en-US" sz="1200" kern="1200" dirty="0">
              <a:solidFill>
                <a:schemeClr val="tx1"/>
              </a:solidFill>
              <a:effectLst/>
              <a:latin typeface="Calibri"/>
              <a:ea typeface="+mn-ea"/>
              <a:cs typeface="+mn-cs"/>
            </a:endParaRPr>
          </a:p>
          <a:p>
            <a:r>
              <a:rPr lang="en-US" sz="1200" dirty="0">
                <a:latin typeface="Arial" panose="020B0604020202020204" pitchFamily="34" charset="0"/>
                <a:cs typeface="Arial" panose="020B0604020202020204" pitchFamily="34" charset="0"/>
              </a:rPr>
              <a:t>Linux users will find a voice pack included with the Linux Secure Browser installation file.</a:t>
            </a:r>
          </a:p>
          <a:p>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Technology Coordinators are responsible for ensuring that this voice pack software is available and functioning. Detailed information about voice packs can be found in the document titled </a:t>
            </a:r>
            <a:r>
              <a:rPr lang="en-US" sz="1200" i="1" dirty="0">
                <a:latin typeface="Arial" panose="020B0604020202020204" pitchFamily="34" charset="0"/>
                <a:cs typeface="Arial" panose="020B0604020202020204" pitchFamily="34" charset="0"/>
              </a:rPr>
              <a:t>Assistive Technology Manual.</a:t>
            </a:r>
            <a:endParaRPr lang="en-US" sz="1200" b="1" dirty="0">
              <a:solidFill>
                <a:schemeClr val="accent6">
                  <a:lumMod val="75000"/>
                </a:schemeClr>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30</a:t>
            </a:fld>
            <a:endParaRPr lang="en-US" dirty="0"/>
          </a:p>
        </p:txBody>
      </p:sp>
    </p:spTree>
    <p:extLst>
      <p:ext uri="{BB962C8B-B14F-4D97-AF65-F5344CB8AC3E}">
        <p14:creationId xmlns:p14="http://schemas.microsoft.com/office/powerpoint/2010/main" val="18611863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pPr marL="0" indent="0">
              <a:buFont typeface="Wingdings" pitchFamily="2" charset="2"/>
              <a:buNone/>
            </a:pPr>
            <a:r>
              <a:rPr lang="en-US" dirty="0"/>
              <a:t>iPad users have full TTS functionality with voice packs that ship out of the box. </a:t>
            </a:r>
          </a:p>
          <a:p>
            <a:pPr marL="0" indent="0">
              <a:buFont typeface="Wingdings" pitchFamily="2" charset="2"/>
              <a:buNone/>
            </a:pPr>
            <a:endParaRPr lang="en-US" dirty="0"/>
          </a:p>
          <a:p>
            <a:pPr marL="0" indent="0">
              <a:buFont typeface="Wingdings" pitchFamily="2" charset="2"/>
              <a:buNone/>
            </a:pPr>
            <a:r>
              <a:rPr lang="en-US" dirty="0"/>
              <a:t>The Secure Browser recognizes voice packs that ship out of the box for Chrome OS devices for playback and stop, but the pause feature does not work properly on these devices. </a:t>
            </a:r>
          </a:p>
          <a:p>
            <a:pPr marL="0" indent="0">
              <a:buFont typeface="Wingdings" pitchFamily="2" charset="2"/>
              <a:buNone/>
            </a:pPr>
            <a:endParaRPr lang="en-US" dirty="0"/>
          </a:p>
          <a:p>
            <a:pPr marL="0" indent="0">
              <a:buFont typeface="Wingdings" pitchFamily="2" charset="2"/>
              <a:buNone/>
            </a:pPr>
            <a:r>
              <a:rPr lang="en-US" dirty="0"/>
              <a:t>A workaround for Chrome OS is available. It allows students to highlight a passage of text and have TTS read just that passage, eliminating the need for the pause feature.</a:t>
            </a:r>
          </a:p>
          <a:p>
            <a:pPr marL="0" indent="0">
              <a:buFont typeface="Wingdings" pitchFamily="2" charset="2"/>
              <a:buNone/>
            </a:pPr>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31</a:t>
            </a:fld>
            <a:endParaRPr lang="en-US" dirty="0"/>
          </a:p>
        </p:txBody>
      </p:sp>
    </p:spTree>
    <p:extLst>
      <p:ext uri="{BB962C8B-B14F-4D97-AF65-F5344CB8AC3E}">
        <p14:creationId xmlns:p14="http://schemas.microsoft.com/office/powerpoint/2010/main" val="7000521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To check TTS settings, you must use the Secure Browser, Chrome, or Firefox. After clicking the </a:t>
            </a:r>
            <a:r>
              <a:rPr lang="en-US" sz="1200" b="1" dirty="0">
                <a:latin typeface="Arial" panose="020B0604020202020204" pitchFamily="34" charset="0"/>
                <a:cs typeface="Arial" panose="020B0604020202020204" pitchFamily="34" charset="0"/>
              </a:rPr>
              <a:t>Run Diagnostics</a:t>
            </a:r>
            <a:r>
              <a:rPr lang="en-US" sz="1200" dirty="0">
                <a:latin typeface="Arial" panose="020B0604020202020204" pitchFamily="34" charset="0"/>
                <a:cs typeface="Arial" panose="020B0604020202020204" pitchFamily="34" charset="0"/>
              </a:rPr>
              <a:t> link on the Practice Test Site, click the </a:t>
            </a:r>
            <a:r>
              <a:rPr lang="en-US" sz="1200" b="1" dirty="0">
                <a:latin typeface="Arial" panose="020B0604020202020204" pitchFamily="34" charset="0"/>
                <a:cs typeface="Arial" panose="020B0604020202020204" pitchFamily="34" charset="0"/>
              </a:rPr>
              <a:t>TTS Check</a:t>
            </a:r>
            <a:r>
              <a:rPr lang="en-US" sz="1200" dirty="0">
                <a:latin typeface="Arial" panose="020B0604020202020204" pitchFamily="34" charset="0"/>
                <a:cs typeface="Arial" panose="020B0604020202020204" pitchFamily="34" charset="0"/>
              </a:rPr>
              <a:t> button.</a:t>
            </a:r>
          </a:p>
          <a:p>
            <a:endParaRPr lang="en-US" sz="1200" dirty="0">
              <a:latin typeface="Arial" panose="020B0604020202020204" pitchFamily="34" charset="0"/>
              <a:cs typeface="Arial" panose="020B0604020202020204" pitchFamily="34" charset="0"/>
            </a:endParaRPr>
          </a:p>
          <a:p>
            <a:r>
              <a:rPr lang="en-US" sz="1200" strike="noStrike" baseline="0" dirty="0">
                <a:latin typeface="Arial" panose="020B0604020202020204" pitchFamily="34" charset="0"/>
                <a:cs typeface="Arial" panose="020B0604020202020204" pitchFamily="34" charset="0"/>
              </a:rPr>
              <a:t>On the TTS check screen, do the following:</a:t>
            </a:r>
          </a:p>
          <a:p>
            <a:pPr marL="233309" indent="-233309">
              <a:buFont typeface="+mj-lt"/>
              <a:buAutoNum type="arabicPeriod"/>
            </a:pPr>
            <a:r>
              <a:rPr lang="en-US" sz="1200" strike="noStrike" baseline="0" dirty="0">
                <a:latin typeface="Arial" panose="020B0604020202020204" pitchFamily="34" charset="0"/>
                <a:cs typeface="Arial" panose="020B0604020202020204" pitchFamily="34" charset="0"/>
              </a:rPr>
              <a:t>Click the speaker icon.</a:t>
            </a:r>
          </a:p>
          <a:p>
            <a:pPr marL="233309" indent="-233309">
              <a:buFont typeface="+mj-lt"/>
              <a:buAutoNum type="arabicPeriod"/>
            </a:pPr>
            <a:r>
              <a:rPr lang="en-US" sz="1200" strike="noStrike" baseline="0" dirty="0">
                <a:latin typeface="Arial" panose="020B0604020202020204" pitchFamily="34" charset="0"/>
                <a:cs typeface="Arial" panose="020B0604020202020204" pitchFamily="34" charset="0"/>
              </a:rPr>
              <a:t>Verify whether you heard the recorded voice.</a:t>
            </a:r>
          </a:p>
          <a:p>
            <a:pPr marL="233309" indent="-233309">
              <a:buFont typeface="+mj-lt"/>
              <a:buAutoNum type="arabicPeriod"/>
            </a:pPr>
            <a:r>
              <a:rPr lang="en-US" sz="1200" strike="noStrike" baseline="0" dirty="0">
                <a:latin typeface="Arial" panose="020B0604020202020204" pitchFamily="34" charset="0"/>
                <a:cs typeface="Arial" panose="020B0604020202020204" pitchFamily="34" charset="0"/>
              </a:rPr>
              <a:t>Then, if you do not hear the voice:</a:t>
            </a:r>
          </a:p>
          <a:p>
            <a:pPr marL="628650" lvl="1" indent="-171450">
              <a:buFont typeface="Arial" panose="020B0604020202020204" pitchFamily="34" charset="0"/>
              <a:buChar char="•"/>
            </a:pPr>
            <a:r>
              <a:rPr lang="en-US" sz="1200" strike="noStrike" baseline="0" dirty="0">
                <a:latin typeface="Arial" panose="020B0604020202020204" pitchFamily="34" charset="0"/>
                <a:cs typeface="Arial" panose="020B0604020202020204" pitchFamily="34" charset="0"/>
              </a:rPr>
              <a:t>Check your machine’s audio controls.</a:t>
            </a:r>
          </a:p>
          <a:p>
            <a:pPr marL="628650" lvl="1" indent="-171450">
              <a:buFont typeface="Arial" panose="020B0604020202020204" pitchFamily="34" charset="0"/>
              <a:buChar char="•"/>
            </a:pPr>
            <a:r>
              <a:rPr lang="en-US" sz="1200" strike="noStrike" baseline="0" dirty="0">
                <a:latin typeface="Arial" panose="020B0604020202020204" pitchFamily="34" charset="0"/>
                <a:cs typeface="Arial" panose="020B0604020202020204" pitchFamily="34" charset="0"/>
              </a:rPr>
              <a:t>Confirm that the headphones are plugged in and functioning properly with other applications.</a:t>
            </a:r>
          </a:p>
          <a:p>
            <a:pPr marL="628650" lvl="1" indent="-171450">
              <a:buFont typeface="Arial" panose="020B0604020202020204" pitchFamily="34" charset="0"/>
              <a:buChar char="•"/>
            </a:pPr>
            <a:r>
              <a:rPr lang="en-US" sz="1200" strike="noStrike" baseline="0" dirty="0">
                <a:latin typeface="Arial" panose="020B0604020202020204" pitchFamily="34" charset="0"/>
                <a:cs typeface="Arial" panose="020B0604020202020204" pitchFamily="34" charset="0"/>
              </a:rPr>
              <a:t>Ensure that an appropriate voice pack is installed.</a:t>
            </a:r>
          </a:p>
          <a:p>
            <a:pPr marL="628650" lvl="1" indent="-171450">
              <a:buFont typeface="Arial" panose="020B0604020202020204" pitchFamily="34" charset="0"/>
              <a:buChar char="•"/>
            </a:pPr>
            <a:r>
              <a:rPr lang="en-US" sz="1200" strike="noStrike" baseline="0" dirty="0">
                <a:latin typeface="Arial" panose="020B0604020202020204" pitchFamily="34" charset="0"/>
                <a:cs typeface="Arial" panose="020B0604020202020204" pitchFamily="34" charset="0"/>
              </a:rPr>
              <a:t>Adjust the available sound settings as necessary.</a:t>
            </a:r>
          </a:p>
          <a:p>
            <a:pPr marL="0" indent="0" algn="l">
              <a:buFont typeface="Arial" panose="020B0604020202020204" pitchFamily="34" charset="0"/>
              <a:buNone/>
            </a:pPr>
            <a:endParaRPr lang="en-US" sz="1200" strike="noStrike" baseline="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US" sz="1200" dirty="0">
                <a:latin typeface="Arial" panose="020B0604020202020204" pitchFamily="34" charset="0"/>
                <a:cs typeface="Arial" panose="020B0604020202020204" pitchFamily="34" charset="0"/>
              </a:rPr>
              <a:t>Next, we will discuss configurations for screen readers. </a:t>
            </a:r>
          </a:p>
          <a:p>
            <a:pPr marL="457200" lvl="1" indent="0">
              <a:buFont typeface="Arial" panose="020B0604020202020204" pitchFamily="34" charset="0"/>
              <a:buNone/>
            </a:pPr>
            <a:endParaRPr lang="en-US" sz="1200"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32</a:t>
            </a:fld>
            <a:endParaRPr lang="en-US" dirty="0"/>
          </a:p>
        </p:txBody>
      </p:sp>
    </p:spTree>
    <p:extLst>
      <p:ext uri="{BB962C8B-B14F-4D97-AF65-F5344CB8AC3E}">
        <p14:creationId xmlns:p14="http://schemas.microsoft.com/office/powerpoint/2010/main" val="6947595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Screen readers allow students to read text displayed on a screen with a speech synthesizer or braille display. The student’s workstation must have software installed to access screen readers during online testing. </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CAI supports JAWS for student workstations. TA workstations must have Duxbury Braille Translation software installed. TAs need this software to emboss braille test content. Other screen readers may also work and should be tested in a practice test. For instructions on how to configure screen readers, see the document titled </a:t>
            </a:r>
            <a:r>
              <a:rPr kumimoji="0" lang="en-US" sz="1200" b="0" i="1"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Assistive Technology Manual</a:t>
            </a: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Next, we will discuss configurations for speech-to-text.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33</a:t>
            </a:fld>
            <a:endParaRPr lang="en-US" dirty="0"/>
          </a:p>
        </p:txBody>
      </p:sp>
    </p:spTree>
    <p:extLst>
      <p:ext uri="{BB962C8B-B14F-4D97-AF65-F5344CB8AC3E}">
        <p14:creationId xmlns:p14="http://schemas.microsoft.com/office/powerpoint/2010/main" val="824415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Speech-to-text (STT) allows a student with this accommodation to speak into a headset and have their speech converted into text that becomes the response that is entered into the TDS.</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err="1">
                <a:ln>
                  <a:noFill/>
                </a:ln>
                <a:solidFill>
                  <a:schemeClr val="tx1">
                    <a:lumMod val="95000"/>
                    <a:lumOff val="5000"/>
                  </a:schemeClr>
                </a:solidFill>
                <a:effectLst/>
                <a:uLnTx/>
                <a:uFillTx/>
                <a:latin typeface="Arial" panose="020B0604020202020204" pitchFamily="34" charset="0"/>
                <a:cs typeface="Arial" panose="020B0604020202020204" pitchFamily="34" charset="0"/>
              </a:rPr>
              <a:t>STT</a:t>
            </a:r>
            <a:r>
              <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 for Windows and macOS is also available through Dragon Naturally Speaking or other similar software, but the embedded tool should be used whenever possible. </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STT is not available for Linux, iOS, or Chrome OS. </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chemeClr val="tx1">
                    <a:lumMod val="95000"/>
                    <a:lumOff val="5000"/>
                  </a:schemeClr>
                </a:solidFill>
                <a:effectLst/>
                <a:uLnTx/>
                <a:uFillTx/>
                <a:latin typeface="Arial" panose="020B0604020202020204" pitchFamily="34" charset="0"/>
                <a:cs typeface="Arial" panose="020B0604020202020204" pitchFamily="34" charset="0"/>
              </a:rPr>
              <a:t>Lastly, we will discuss configurations for word prediction.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34</a:t>
            </a:fld>
            <a:endParaRPr lang="en-US" dirty="0"/>
          </a:p>
        </p:txBody>
      </p:sp>
    </p:spTree>
    <p:extLst>
      <p:ext uri="{BB962C8B-B14F-4D97-AF65-F5344CB8AC3E}">
        <p14:creationId xmlns:p14="http://schemas.microsoft.com/office/powerpoint/2010/main" val="40123546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Word prediction software predicts words as a student types. Configurations are available for Windows </a:t>
            </a:r>
            <a:r>
              <a:rPr lang="en-US" dirty="0"/>
              <a:t>and macOS through the use of third-party apps like </a:t>
            </a:r>
            <a:r>
              <a:rPr lang="en-US" dirty="0" err="1"/>
              <a:t>Read&amp;Write</a:t>
            </a:r>
            <a:r>
              <a:rPr lang="en-US" dirty="0"/>
              <a:t> and others. For more information about supported third-party apps, see the document titled </a:t>
            </a:r>
            <a:r>
              <a:rPr lang="en-US" i="1" dirty="0"/>
              <a:t>Assistive Technology Manual</a:t>
            </a:r>
            <a:r>
              <a:rPr lang="en-US" dirty="0"/>
              <a:t>.</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lang="en-US" dirty="0"/>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Word prediction software is not available for Linux, iOS, or Chrome OS.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35</a:t>
            </a:fld>
            <a:endParaRPr lang="en-US" dirty="0"/>
          </a:p>
        </p:txBody>
      </p:sp>
    </p:spTree>
    <p:extLst>
      <p:ext uri="{BB962C8B-B14F-4D97-AF65-F5344CB8AC3E}">
        <p14:creationId xmlns:p14="http://schemas.microsoft.com/office/powerpoint/2010/main" val="958537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919" eaLnBrk="1" hangingPunct="1">
              <a:spcBef>
                <a:spcPct val="0"/>
              </a:spcBef>
              <a:defRPr/>
            </a:pPr>
            <a:r>
              <a:rPr lang="en-US" altLang="en-US" dirty="0">
                <a:solidFill>
                  <a:schemeClr val="tx1"/>
                </a:solidFill>
                <a:latin typeface="Arial" panose="020B0604020202020204" pitchFamily="34" charset="0"/>
                <a:cs typeface="Arial" panose="020B0604020202020204" pitchFamily="34" charset="0"/>
              </a:rPr>
              <a:t>Thank you for taking the time to view this training module. </a:t>
            </a:r>
            <a:r>
              <a:rPr lang="en-US" dirty="0">
                <a:solidFill>
                  <a:schemeClr val="tx1"/>
                </a:solidFill>
                <a:latin typeface="Arial" panose="020B0604020202020204" pitchFamily="34" charset="0"/>
                <a:cs typeface="Arial" panose="020B0604020202020204" pitchFamily="34" charset="0"/>
              </a:rPr>
              <a:t>For</a:t>
            </a:r>
            <a:r>
              <a:rPr lang="en-US" baseline="0" dirty="0">
                <a:solidFill>
                  <a:schemeClr val="tx1"/>
                </a:solidFill>
                <a:latin typeface="Arial" panose="020B0604020202020204" pitchFamily="34" charset="0"/>
                <a:cs typeface="Arial" panose="020B0604020202020204" pitchFamily="34" charset="0"/>
              </a:rPr>
              <a:t> additional information, refer to your </a:t>
            </a:r>
            <a:r>
              <a:rPr lang="en-US" i="1" baseline="0" dirty="0">
                <a:solidFill>
                  <a:schemeClr val="tx1"/>
                </a:solidFill>
                <a:latin typeface="Arial" panose="020B0604020202020204" pitchFamily="34" charset="0"/>
                <a:cs typeface="Arial" panose="020B0604020202020204" pitchFamily="34" charset="0"/>
              </a:rPr>
              <a:t>Quick Guide for Setting Up Online Testing Technology </a:t>
            </a:r>
            <a:r>
              <a:rPr lang="en-US" baseline="0" dirty="0">
                <a:solidFill>
                  <a:schemeClr val="tx1"/>
                </a:solidFill>
                <a:latin typeface="Arial" panose="020B0604020202020204" pitchFamily="34" charset="0"/>
                <a:cs typeface="Arial" panose="020B0604020202020204" pitchFamily="34" charset="0"/>
              </a:rPr>
              <a:t>located on the </a:t>
            </a:r>
            <a:r>
              <a:rPr lang="en-US" baseline="0" dirty="0" err="1">
                <a:solidFill>
                  <a:schemeClr val="tx1"/>
                </a:solidFill>
                <a:latin typeface="Arial" panose="020B0604020202020204" pitchFamily="34" charset="0"/>
                <a:cs typeface="Arial" panose="020B0604020202020204" pitchFamily="34" charset="0"/>
              </a:rPr>
              <a:t>AlohaHSAP.org</a:t>
            </a:r>
            <a:r>
              <a:rPr lang="en-US" baseline="0" dirty="0">
                <a:solidFill>
                  <a:schemeClr val="tx1"/>
                </a:solidFill>
                <a:latin typeface="Arial" panose="020B0604020202020204" pitchFamily="34" charset="0"/>
                <a:cs typeface="Arial" panose="020B0604020202020204" pitchFamily="34" charset="0"/>
              </a:rPr>
              <a:t> portal or contact the help desk.</a:t>
            </a:r>
            <a:endParaRPr lang="en-US" dirty="0">
              <a:solidFill>
                <a:schemeClr val="tx1"/>
              </a:solidFill>
              <a:latin typeface="Arial" panose="020B0604020202020204" pitchFamily="34" charset="0"/>
              <a:cs typeface="Arial" panose="020B0604020202020204" pitchFamily="34" charset="0"/>
            </a:endParaRPr>
          </a:p>
        </p:txBody>
      </p:sp>
      <p:sp>
        <p:nvSpPr>
          <p:cNvPr id="87044" name="Slide Number Placeholder 3"/>
          <p:cNvSpPr>
            <a:spLocks noGrp="1"/>
          </p:cNvSpPr>
          <p:nvPr>
            <p:ph type="sldNum" sz="quarter" idx="5"/>
          </p:nvPr>
        </p:nvSpPr>
        <p:spPr bwMode="auto"/>
        <p:txBody>
          <a:bodyPr wrap="square" numCol="1" anchorCtr="0" compatLnSpc="1">
            <a:prstTxWarp prst="textNoShape">
              <a:avLst/>
            </a:prstTxWarp>
          </a:bodyPr>
          <a:lstStyle>
            <a:lvl1pPr>
              <a:defRPr>
                <a:solidFill>
                  <a:schemeClr val="tx1"/>
                </a:solidFill>
                <a:latin typeface="Calibri" pitchFamily="34" charset="0"/>
              </a:defRPr>
            </a:lvl1pPr>
            <a:lvl2pPr marL="750008" indent="-288465">
              <a:defRPr>
                <a:solidFill>
                  <a:schemeClr val="tx1"/>
                </a:solidFill>
                <a:latin typeface="Calibri" pitchFamily="34" charset="0"/>
              </a:defRPr>
            </a:lvl2pPr>
            <a:lvl3pPr marL="1153859" indent="-230772">
              <a:defRPr>
                <a:solidFill>
                  <a:schemeClr val="tx1"/>
                </a:solidFill>
                <a:latin typeface="Calibri" pitchFamily="34" charset="0"/>
              </a:defRPr>
            </a:lvl3pPr>
            <a:lvl4pPr marL="1615402" indent="-230772">
              <a:defRPr>
                <a:solidFill>
                  <a:schemeClr val="tx1"/>
                </a:solidFill>
                <a:latin typeface="Calibri" pitchFamily="34" charset="0"/>
              </a:defRPr>
            </a:lvl4pPr>
            <a:lvl5pPr marL="2076945" indent="-230772">
              <a:defRPr>
                <a:solidFill>
                  <a:schemeClr val="tx1"/>
                </a:solidFill>
                <a:latin typeface="Calibri" pitchFamily="34" charset="0"/>
              </a:defRPr>
            </a:lvl5pPr>
            <a:lvl6pPr marL="2538489" indent="-230772" fontAlgn="base">
              <a:spcBef>
                <a:spcPct val="0"/>
              </a:spcBef>
              <a:spcAft>
                <a:spcPct val="0"/>
              </a:spcAft>
              <a:defRPr>
                <a:solidFill>
                  <a:schemeClr val="tx1"/>
                </a:solidFill>
                <a:latin typeface="Calibri" pitchFamily="34" charset="0"/>
              </a:defRPr>
            </a:lvl6pPr>
            <a:lvl7pPr marL="3000032" indent="-230772" fontAlgn="base">
              <a:spcBef>
                <a:spcPct val="0"/>
              </a:spcBef>
              <a:spcAft>
                <a:spcPct val="0"/>
              </a:spcAft>
              <a:defRPr>
                <a:solidFill>
                  <a:schemeClr val="tx1"/>
                </a:solidFill>
                <a:latin typeface="Calibri" pitchFamily="34" charset="0"/>
              </a:defRPr>
            </a:lvl7pPr>
            <a:lvl8pPr marL="3461576" indent="-230772" fontAlgn="base">
              <a:spcBef>
                <a:spcPct val="0"/>
              </a:spcBef>
              <a:spcAft>
                <a:spcPct val="0"/>
              </a:spcAft>
              <a:defRPr>
                <a:solidFill>
                  <a:schemeClr val="tx1"/>
                </a:solidFill>
                <a:latin typeface="Calibri" pitchFamily="34" charset="0"/>
              </a:defRPr>
            </a:lvl8pPr>
            <a:lvl9pPr marL="3923119" indent="-230772"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25D29E2-6CD1-46AA-B3BD-821AD04E5A41}" type="slidenum">
              <a:rPr lang="en-US" altLang="en-US" smtClean="0">
                <a:latin typeface="Arial" panose="020B0604020202020204" pitchFamily="34" charset="0"/>
              </a:rPr>
              <a:pPr fontAlgn="base">
                <a:spcBef>
                  <a:spcPct val="0"/>
                </a:spcBef>
                <a:spcAft>
                  <a:spcPct val="0"/>
                </a:spcAft>
                <a:defRPr/>
              </a:pPr>
              <a:t>36</a:t>
            </a:fld>
            <a:endParaRPr lang="en-US" altLang="en-US" dirty="0">
              <a:latin typeface="Arial" panose="020B0604020202020204" pitchFamily="34" charset="0"/>
            </a:endParaRPr>
          </a:p>
        </p:txBody>
      </p:sp>
    </p:spTree>
    <p:extLst>
      <p:ext uri="{BB962C8B-B14F-4D97-AF65-F5344CB8AC3E}">
        <p14:creationId xmlns:p14="http://schemas.microsoft.com/office/powerpoint/2010/main" val="237743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The first step in setting up online testing technology is to set up your TA workstation. It is unlikely that any setup is required for your TA workstations. Nearly any modern device, including mobile devices like tablets, with any modern browser can be used to access the TA site and administer a test session. Because the TA Interface is a website, any device you already use to check your email and access the Internet should be capable of administering tests.</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TAs can print test session information or test items for students with the print-on-request accommodation. To be able to print, TA workstations must be connected to a printer.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If your school uses a firewall or other networking equipment that blocks access to public websites, you may need to add </a:t>
            </a:r>
            <a:r>
              <a:rPr lang="en-US" dirty="0">
                <a:solidFill>
                  <a:srgbClr val="53565A"/>
                </a:solidFill>
              </a:rPr>
              <a:t>Cambium Assessment, Inc. (CAI) websites </a:t>
            </a:r>
            <a:r>
              <a:rPr lang="en-US" sz="1200" dirty="0">
                <a:latin typeface="Arial" panose="020B0604020202020204" pitchFamily="34" charset="0"/>
                <a:cs typeface="Arial" panose="020B0604020202020204" pitchFamily="34" charset="0"/>
              </a:rPr>
              <a:t>to the </a:t>
            </a:r>
            <a:r>
              <a:rPr lang="en-US" sz="1200" dirty="0" err="1">
                <a:latin typeface="Arial" panose="020B0604020202020204" pitchFamily="34" charset="0"/>
                <a:cs typeface="Arial" panose="020B0604020202020204" pitchFamily="34" charset="0"/>
              </a:rPr>
              <a:t>allowlist</a:t>
            </a:r>
            <a:r>
              <a:rPr lang="en-US" sz="1200" dirty="0">
                <a:latin typeface="Arial" panose="020B0604020202020204" pitchFamily="34" charset="0"/>
                <a:cs typeface="Arial" panose="020B0604020202020204" pitchFamily="34" charset="0"/>
              </a:rPr>
              <a:t>. For a list of websites you should add to the </a:t>
            </a:r>
            <a:r>
              <a:rPr lang="en-US" sz="1200" dirty="0" err="1">
                <a:latin typeface="Arial" panose="020B0604020202020204" pitchFamily="34" charset="0"/>
                <a:cs typeface="Arial" panose="020B0604020202020204" pitchFamily="34" charset="0"/>
              </a:rPr>
              <a:t>allowlist</a:t>
            </a:r>
            <a:r>
              <a:rPr lang="en-US" sz="1200" dirty="0">
                <a:latin typeface="Arial" panose="020B0604020202020204" pitchFamily="34" charset="0"/>
                <a:cs typeface="Arial" panose="020B0604020202020204" pitchFamily="34" charset="0"/>
              </a:rPr>
              <a:t>, see the configuration guide for your operating system.</a:t>
            </a:r>
            <a:endParaRPr lang="en-US" sz="1200" i="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Next, we will discuss step two: setting up student workstations.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4</a:t>
            </a:fld>
            <a:endParaRPr lang="en-US" dirty="0"/>
          </a:p>
        </p:txBody>
      </p:sp>
    </p:spTree>
    <p:extLst>
      <p:ext uri="{BB962C8B-B14F-4D97-AF65-F5344CB8AC3E}">
        <p14:creationId xmlns:p14="http://schemas.microsoft.com/office/powerpoint/2010/main" val="1327624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In order for students to access online tests, each student workstation needs the CAI Secure Browser installed on it. The Secure Browser is CAI’s customized web browser designed to keep tests secure by locking down the student desktop and preventing the students from accessing anything except their tests.</a:t>
            </a: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endPar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ts val="600"/>
              </a:spcBef>
              <a:spcAft>
                <a:spcPts val="0"/>
              </a:spcAft>
              <a:buClr>
                <a:srgbClr val="FFFFFF">
                  <a:lumMod val="65000"/>
                </a:srgbClr>
              </a:buClr>
              <a:buSzTx/>
              <a:buFont typeface="Wingdings" pitchFamily="2" charset="2"/>
              <a:buNone/>
              <a:tabLst/>
              <a:defRPr/>
            </a:pP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Unlike conventional web browsers, the Secure Browser displays the student application in full-screen mode with no user interface to the browser itself. It has no </a:t>
            </a:r>
            <a:r>
              <a:rPr kumimoji="0" lang="en-US" sz="1200" b="0" i="1"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back</a:t>
            </a: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 button, </a:t>
            </a:r>
            <a:r>
              <a:rPr kumimoji="0" lang="en-US" sz="1200" b="0" i="1"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next</a:t>
            </a: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 button, </a:t>
            </a:r>
            <a:r>
              <a:rPr kumimoji="0" lang="en-US" sz="1200" b="0" i="1"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refresh</a:t>
            </a:r>
            <a:r>
              <a:rPr kumimoji="0" lang="en-US" sz="1200" b="0" i="0" u="none" strike="noStrike" kern="1200" cap="none" spc="0" normalizeH="0" baseline="0" noProof="0" dirty="0">
                <a:ln>
                  <a:noFill/>
                </a:ln>
                <a:solidFill>
                  <a:srgbClr val="4E76A0">
                    <a:lumMod val="75000"/>
                  </a:srgbClr>
                </a:solidFill>
                <a:effectLst/>
                <a:uLnTx/>
                <a:uFillTx/>
                <a:latin typeface="Arial" panose="020B0604020202020204" pitchFamily="34" charset="0"/>
                <a:cs typeface="Arial" panose="020B0604020202020204" pitchFamily="34" charset="0"/>
              </a:rPr>
              <a:t> button, or URL bar. Students open the Secure Browser and are navigated automatically in the online testing system.</a:t>
            </a:r>
          </a:p>
        </p:txBody>
      </p:sp>
      <p:sp>
        <p:nvSpPr>
          <p:cNvPr id="4" name="Slide Number Placeholder 3"/>
          <p:cNvSpPr>
            <a:spLocks noGrp="1"/>
          </p:cNvSpPr>
          <p:nvPr>
            <p:ph type="sldNum" sz="quarter" idx="10"/>
          </p:nvPr>
        </p:nvSpPr>
        <p:spPr/>
        <p:txBody>
          <a:bodyPr/>
          <a:lstStyle/>
          <a:p>
            <a:fld id="{09A30580-D6CB-4865-8704-FECD68EAF559}" type="slidenum">
              <a:rPr lang="en-US" smtClean="0"/>
              <a:pPr/>
              <a:t>5</a:t>
            </a:fld>
            <a:endParaRPr lang="en-US" dirty="0"/>
          </a:p>
        </p:txBody>
      </p:sp>
    </p:spTree>
    <p:extLst>
      <p:ext uri="{BB962C8B-B14F-4D97-AF65-F5344CB8AC3E}">
        <p14:creationId xmlns:p14="http://schemas.microsoft.com/office/powerpoint/2010/main" val="2344479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To get started setting up your student workstations, you should make sure your devices are supported. The following slides discuss system requirements for desktops, laptops, and mobile devices. </a:t>
            </a:r>
          </a:p>
        </p:txBody>
      </p:sp>
      <p:sp>
        <p:nvSpPr>
          <p:cNvPr id="4" name="Slide Number Placeholder 3"/>
          <p:cNvSpPr>
            <a:spLocks noGrp="1"/>
          </p:cNvSpPr>
          <p:nvPr>
            <p:ph type="sldNum" sz="quarter" idx="10"/>
          </p:nvPr>
        </p:nvSpPr>
        <p:spPr/>
        <p:txBody>
          <a:bodyPr/>
          <a:lstStyle/>
          <a:p>
            <a:fld id="{09A30580-D6CB-4865-8704-FECD68EAF559}" type="slidenum">
              <a:rPr lang="en-US" smtClean="0"/>
              <a:pPr/>
              <a:t>6</a:t>
            </a:fld>
            <a:endParaRPr lang="en-US" dirty="0"/>
          </a:p>
        </p:txBody>
      </p:sp>
    </p:spTree>
    <p:extLst>
      <p:ext uri="{BB962C8B-B14F-4D97-AF65-F5344CB8AC3E}">
        <p14:creationId xmlns:p14="http://schemas.microsoft.com/office/powerpoint/2010/main" val="2246332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r>
              <a:rPr lang="en-US" sz="1200" dirty="0">
                <a:latin typeface="Arial" panose="020B0604020202020204" pitchFamily="34" charset="0"/>
                <a:cs typeface="Arial" panose="020B0604020202020204" pitchFamily="34" charset="0"/>
              </a:rPr>
              <a:t>Before you begin testing, you must ensure that your school’s computers meet the minimum hardware and software requirements in order for assessments to function effectively. Please note that online testing performance can be improved by using computers with faster processors and more disk space than what is</a:t>
            </a:r>
            <a:r>
              <a:rPr lang="en-US" sz="1200" baseline="0" dirty="0">
                <a:latin typeface="Arial" panose="020B0604020202020204" pitchFamily="34" charset="0"/>
                <a:cs typeface="Arial" panose="020B0604020202020204" pitchFamily="34" charset="0"/>
              </a:rPr>
              <a:t> minimally required</a:t>
            </a:r>
            <a:r>
              <a:rPr lang="en-US" sz="1200" dirty="0">
                <a:latin typeface="Arial" panose="020B0604020202020204" pitchFamily="34" charset="0"/>
                <a:cs typeface="Arial" panose="020B0604020202020204" pitchFamily="34" charset="0"/>
              </a:rPr>
              <a:t>. The table shown provides minimum</a:t>
            </a:r>
            <a:r>
              <a:rPr lang="en-US" sz="1200" baseline="0" dirty="0">
                <a:latin typeface="Arial" panose="020B0604020202020204" pitchFamily="34" charset="0"/>
                <a:cs typeface="Arial" panose="020B0604020202020204" pitchFamily="34" charset="0"/>
              </a:rPr>
              <a:t> and recommended </a:t>
            </a:r>
            <a:r>
              <a:rPr lang="en-US" sz="1200" dirty="0">
                <a:latin typeface="Arial" panose="020B0604020202020204" pitchFamily="34" charset="0"/>
                <a:cs typeface="Arial" panose="020B0604020202020204" pitchFamily="34" charset="0"/>
              </a:rPr>
              <a:t>specifications for Windows and macOS operating systems and related system requirements.</a:t>
            </a:r>
            <a:endParaRPr lang="en-US" sz="1200" u="none"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09A30580-D6CB-4865-8704-FECD68EAF559}" type="slidenum">
              <a:rPr lang="en-US" smtClean="0"/>
              <a:pPr/>
              <a:t>7</a:t>
            </a:fld>
            <a:endParaRPr lang="en-US" dirty="0"/>
          </a:p>
        </p:txBody>
      </p:sp>
    </p:spTree>
    <p:extLst>
      <p:ext uri="{BB962C8B-B14F-4D97-AF65-F5344CB8AC3E}">
        <p14:creationId xmlns:p14="http://schemas.microsoft.com/office/powerpoint/2010/main" val="3126169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This table provides minimum</a:t>
            </a:r>
            <a:r>
              <a:rPr lang="en-US" sz="1200" baseline="0" dirty="0">
                <a:latin typeface="Arial" panose="020B0604020202020204" pitchFamily="34" charset="0"/>
                <a:cs typeface="Arial" panose="020B0604020202020204" pitchFamily="34" charset="0"/>
              </a:rPr>
              <a:t> and recommended </a:t>
            </a:r>
            <a:r>
              <a:rPr lang="en-US" sz="1200" dirty="0">
                <a:latin typeface="Arial" panose="020B0604020202020204" pitchFamily="34" charset="0"/>
                <a:cs typeface="Arial" panose="020B0604020202020204" pitchFamily="34" charset="0"/>
              </a:rPr>
              <a:t>specifications for Linux operating systems and related system requirements. The most current system requirements can be found</a:t>
            </a:r>
            <a:r>
              <a:rPr lang="en-US" sz="1200" baseline="0" dirty="0">
                <a:latin typeface="Arial" panose="020B0604020202020204" pitchFamily="34" charset="0"/>
                <a:cs typeface="Arial" panose="020B0604020202020204" pitchFamily="34" charset="0"/>
              </a:rPr>
              <a:t> in your </a:t>
            </a:r>
            <a:r>
              <a:rPr lang="en-US" sz="1200" i="1" baseline="0" dirty="0">
                <a:latin typeface="Arial" panose="020B0604020202020204" pitchFamily="34" charset="0"/>
                <a:cs typeface="Arial" panose="020B0604020202020204" pitchFamily="34" charset="0"/>
              </a:rPr>
              <a:t>Quick Guide for Setting Up Your Online Testing Technology.</a:t>
            </a:r>
            <a:endParaRPr lang="en-US" sz="1200" u="none" dirty="0">
              <a:latin typeface="Arial" panose="020B0604020202020204" pitchFamily="34" charset="0"/>
              <a:cs typeface="Arial" panose="020B0604020202020204" pitchFamily="34" charset="0"/>
            </a:endParaRPr>
          </a:p>
          <a:p>
            <a:endParaRPr lang="en-US" u="none"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8</a:t>
            </a:fld>
            <a:endParaRPr lang="en-US" dirty="0"/>
          </a:p>
        </p:txBody>
      </p:sp>
    </p:spTree>
    <p:extLst>
      <p:ext uri="{BB962C8B-B14F-4D97-AF65-F5344CB8AC3E}">
        <p14:creationId xmlns:p14="http://schemas.microsoft.com/office/powerpoint/2010/main" val="954072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This table shows the iOS mobile devices that are supported for use in testing. All iPads with a 9.7-inch display running a supported version of iOS/</a:t>
            </a:r>
            <a:r>
              <a:rPr lang="en-US" sz="1200" dirty="0" err="1">
                <a:latin typeface="Arial" panose="020B0604020202020204" pitchFamily="34" charset="0"/>
                <a:cs typeface="Arial" panose="020B0604020202020204" pitchFamily="34" charset="0"/>
              </a:rPr>
              <a:t>iPadOS</a:t>
            </a:r>
            <a:r>
              <a:rPr lang="en-US" sz="1200" dirty="0">
                <a:latin typeface="Arial" panose="020B0604020202020204" pitchFamily="34" charset="0"/>
                <a:cs typeface="Arial" panose="020B0604020202020204" pitchFamily="34" charset="0"/>
              </a:rPr>
              <a:t> are acceptable. A minimum screen resolution of 1024</a:t>
            </a:r>
            <a:r>
              <a:rPr lang="en-US" sz="1200" baseline="0" dirty="0">
                <a:latin typeface="Arial" panose="020B0604020202020204" pitchFamily="34" charset="0"/>
                <a:cs typeface="Arial" panose="020B0604020202020204" pitchFamily="34" charset="0"/>
              </a:rPr>
              <a:t> by </a:t>
            </a:r>
            <a:r>
              <a:rPr lang="en-US" sz="1200" dirty="0">
                <a:latin typeface="Arial" panose="020B0604020202020204" pitchFamily="34" charset="0"/>
                <a:cs typeface="Arial" panose="020B0604020202020204" pitchFamily="34" charset="0"/>
              </a:rPr>
              <a:t>768 is required for all testing devices. An external keyboard is required.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9A30580-D6CB-4865-8704-FECD68EAF559}" type="slidenum">
              <a:rPr lang="en-US" smtClean="0"/>
              <a:pPr/>
              <a:t>9</a:t>
            </a:fld>
            <a:endParaRPr lang="en-US" dirty="0"/>
          </a:p>
        </p:txBody>
      </p:sp>
    </p:spTree>
    <p:extLst>
      <p:ext uri="{BB962C8B-B14F-4D97-AF65-F5344CB8AC3E}">
        <p14:creationId xmlns:p14="http://schemas.microsoft.com/office/powerpoint/2010/main" val="7177951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689032" y="1295400"/>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3523157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 name="Slide Number Placeholder 1"/>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79805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ext no bullets">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47800"/>
            <a:ext cx="10966449" cy="3732737"/>
          </a:xfrm>
        </p:spPr>
        <p:txBody>
          <a:bodyPr/>
          <a:lstStyle>
            <a:lvl1pPr marL="0" indent="0">
              <a:buNone/>
              <a:defRPr>
                <a:solidFill>
                  <a:schemeClr val="tx2">
                    <a:lumMod val="75000"/>
                  </a:schemeClr>
                </a:solidFill>
                <a:latin typeface="+mn-lt"/>
                <a:cs typeface="Franklin Gothic Book" pitchFamily="34" charset="0"/>
              </a:defRPr>
            </a:lvl1pPr>
            <a:lvl2pPr marL="230188" indent="-230188">
              <a:buFont typeface="Arial" pitchFamily="34" charset="0"/>
              <a:buChar char="•"/>
              <a:defRPr>
                <a:solidFill>
                  <a:schemeClr val="tx2">
                    <a:lumMod val="75000"/>
                  </a:schemeClr>
                </a:solidFill>
                <a:latin typeface="+mn-lt"/>
              </a:defRPr>
            </a:lvl2pPr>
            <a:lvl3pPr marL="465138" indent="-228600">
              <a:defRPr>
                <a:solidFill>
                  <a:schemeClr val="tx2">
                    <a:lumMod val="75000"/>
                  </a:schemeClr>
                </a:solidFill>
                <a:latin typeface="+mn-lt"/>
              </a:defRPr>
            </a:lvl3pPr>
            <a:lvl4pPr marL="685800" indent="-228600">
              <a:defRPr>
                <a:solidFill>
                  <a:schemeClr val="tx2">
                    <a:lumMod val="75000"/>
                  </a:schemeClr>
                </a:solidFill>
                <a:latin typeface="+mn-lt"/>
              </a:defRPr>
            </a:lvl4pPr>
            <a:lvl5pPr marL="912813" indent="-228600">
              <a:defRPr>
                <a:solidFill>
                  <a:schemeClr val="tx2">
                    <a:lumMod val="75000"/>
                  </a:schemeClr>
                </a:solidFill>
                <a:latin typeface="+mn-lt"/>
              </a:defRPr>
            </a:lvl5pPr>
            <a:lvl6pPr marL="1146175" indent="-228600">
              <a:defRPr>
                <a:solidFill>
                  <a:schemeClr val="tx2">
                    <a:lumMod val="75000"/>
                  </a:schemeClr>
                </a:solidFill>
                <a:latin typeface="+mn-lt"/>
              </a:defRPr>
            </a:lvl6pPr>
            <a:lvl7pPr marL="1374775" indent="-228600">
              <a:defRPr>
                <a:solidFill>
                  <a:schemeClr val="tx2">
                    <a:lumMod val="75000"/>
                  </a:schemeClr>
                </a:solidFill>
                <a:latin typeface="+mn-lt"/>
              </a:defRPr>
            </a:lvl7pPr>
            <a:lvl8pPr marL="1600200" indent="-228600">
              <a:defRPr>
                <a:solidFill>
                  <a:schemeClr val="tx2">
                    <a:lumMod val="75000"/>
                  </a:schemeClr>
                </a:solidFill>
                <a:latin typeface="+mn-lt"/>
              </a:defRPr>
            </a:lvl8pPr>
            <a:lvl9pPr marL="1827213" indent="-228600">
              <a:defRPr>
                <a:solidFill>
                  <a:schemeClr val="tx2">
                    <a:lumMod val="75000"/>
                  </a:schemeClr>
                </a:solidFill>
                <a:latin typeface="+mn-lt"/>
              </a:defRPr>
            </a:lvl9pPr>
          </a:lstStyle>
          <a:p>
            <a:pPr lvl="0"/>
            <a:r>
              <a:rPr lang="en-US" dirty="0"/>
              <a:t>Click to edit Master text</a:t>
            </a:r>
          </a:p>
          <a:p>
            <a:pPr lvl="1"/>
            <a:r>
              <a:rPr lang="en-US" dirty="0"/>
              <a:t> </a:t>
            </a:r>
          </a:p>
          <a:p>
            <a:pPr lvl="2"/>
            <a:r>
              <a:rPr lang="en-US" dirty="0"/>
              <a:t> </a:t>
            </a:r>
          </a:p>
          <a:p>
            <a:pPr lvl="3"/>
            <a:r>
              <a:rPr lang="en-US" dirty="0"/>
              <a:t> </a:t>
            </a:r>
          </a:p>
          <a:p>
            <a:pPr lvl="4"/>
            <a:r>
              <a:rPr lang="en-US" dirty="0"/>
              <a:t> </a:t>
            </a:r>
          </a:p>
          <a:p>
            <a:pPr lvl="5"/>
            <a:r>
              <a:rPr lang="en-US" dirty="0"/>
              <a:t> </a:t>
            </a:r>
          </a:p>
          <a:p>
            <a:pPr lvl="6"/>
            <a:r>
              <a:rPr lang="en-US" dirty="0"/>
              <a:t> </a:t>
            </a:r>
          </a:p>
          <a:p>
            <a:pPr lvl="7"/>
            <a:r>
              <a:rPr lang="en-US" dirty="0"/>
              <a:t> </a:t>
            </a:r>
          </a:p>
          <a:p>
            <a:pPr lvl="8"/>
            <a:r>
              <a:rPr lang="en-US" dirty="0"/>
              <a:t> </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lang="en-US" smtClean="0"/>
              <a:pPr algn="r"/>
              <a:t>‹#›</a:t>
            </a:fld>
            <a:endParaRPr lang="en-US" dirty="0"/>
          </a:p>
        </p:txBody>
      </p:sp>
    </p:spTree>
    <p:extLst>
      <p:ext uri="{BB962C8B-B14F-4D97-AF65-F5344CB8AC3E}">
        <p14:creationId xmlns:p14="http://schemas.microsoft.com/office/powerpoint/2010/main" val="117595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0" r:id="rId18"/>
    <p:sldLayoutId id="2147483811" r:id="rId19"/>
    <p:sldLayoutId id="2147483812" r:id="rId20"/>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upport.google.com/chrome/a/answer/6220366" TargetMode="External"/><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0.xml"/><Relationship Id="rId4" Type="http://schemas.openxmlformats.org/officeDocument/2006/relationships/image" Target="../media/image7.svg"/></Relationships>
</file>

<file path=ppt/slides/_rels/slide12.xml.rels><?xml version="1.0" encoding="UTF-8" standalone="yes"?>
<Relationships xmlns="http://schemas.openxmlformats.org/package/2006/relationships"><Relationship Id="rId3" Type="http://schemas.openxmlformats.org/officeDocument/2006/relationships/hyperlink" Target="https://alohahsap.org/secure-browsers.stml" TargetMode="External"/><Relationship Id="rId2" Type="http://schemas.openxmlformats.org/officeDocument/2006/relationships/notesSlide" Target="../notesSlides/notesSlide12.xml"/><Relationship Id="rId1" Type="http://schemas.openxmlformats.org/officeDocument/2006/relationships/slideLayout" Target="../slideLayouts/slideLayout19.xml"/><Relationship Id="rId4" Type="http://schemas.openxmlformats.org/officeDocument/2006/relationships/hyperlink" Target="https://alohahsap.org/"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0.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3" Type="http://schemas.openxmlformats.org/officeDocument/2006/relationships/hyperlink" Target="https://alohahsap.org/" TargetMode="External"/><Relationship Id="rId2" Type="http://schemas.openxmlformats.org/officeDocument/2006/relationships/notesSlide" Target="../notesSlides/notesSlide36.xml"/><Relationship Id="rId1" Type="http://schemas.openxmlformats.org/officeDocument/2006/relationships/slideLayout" Target="../slideLayouts/slideLayout20.xml"/><Relationship Id="rId5" Type="http://schemas.openxmlformats.org/officeDocument/2006/relationships/hyperlink" Target="mailto:HSAPHelpDesk@cambiumassessment.com" TargetMode="External"/><Relationship Id="rId4" Type="http://schemas.openxmlformats.org/officeDocument/2006/relationships/hyperlink" Target="http://www.smarterbalanced.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cap="none" dirty="0"/>
              <a:t>Technology Requirements for Online Testing</a:t>
            </a:r>
          </a:p>
        </p:txBody>
      </p:sp>
      <p:sp>
        <p:nvSpPr>
          <p:cNvPr id="3" name="Subtitle 2"/>
          <p:cNvSpPr>
            <a:spLocks noGrp="1"/>
          </p:cNvSpPr>
          <p:nvPr>
            <p:ph type="subTitle" idx="1"/>
          </p:nvPr>
        </p:nvSpPr>
        <p:spPr>
          <a:xfrm>
            <a:off x="2589492" y="3653166"/>
            <a:ext cx="8540496" cy="1044957"/>
          </a:xfrm>
        </p:spPr>
        <p:txBody>
          <a:bodyPr>
            <a:normAutofit/>
          </a:bodyPr>
          <a:lstStyle/>
          <a:p>
            <a:pPr algn="l"/>
            <a:r>
              <a:rPr lang="en-US" sz="2000" cap="none" dirty="0"/>
              <a:t>Training Module</a:t>
            </a:r>
          </a:p>
          <a:p>
            <a:pPr algn="l"/>
            <a:r>
              <a:rPr lang="en-US" sz="2000" cap="none" dirty="0"/>
              <a:t>2020–2021 </a:t>
            </a:r>
          </a:p>
        </p:txBody>
      </p:sp>
      <p:sp>
        <p:nvSpPr>
          <p:cNvPr id="5" name="Rectangle 4">
            <a:extLst>
              <a:ext uri="{FF2B5EF4-FFF2-40B4-BE49-F238E27FC236}">
                <a16:creationId xmlns:a16="http://schemas.microsoft.com/office/drawing/2014/main" id="{9E8D8B18-F1A0-417C-A373-73A28495EA22}"/>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2020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221257383"/>
              </p:ext>
            </p:extLst>
          </p:nvPr>
        </p:nvGraphicFramePr>
        <p:xfrm>
          <a:off x="366712" y="1219200"/>
          <a:ext cx="11458575" cy="3109976"/>
        </p:xfrm>
        <a:graphic>
          <a:graphicData uri="http://schemas.openxmlformats.org/drawingml/2006/table">
            <a:tbl>
              <a:tblPr firstRow="1" bandRow="1">
                <a:tableStyleId>{5C22544A-7EE6-4342-B048-85BDC9FD1C3A}</a:tableStyleId>
              </a:tblPr>
              <a:tblGrid>
                <a:gridCol w="3001521">
                  <a:extLst>
                    <a:ext uri="{9D8B030D-6E8A-4147-A177-3AD203B41FA5}">
                      <a16:colId xmlns:a16="http://schemas.microsoft.com/office/drawing/2014/main" val="20000"/>
                    </a:ext>
                  </a:extLst>
                </a:gridCol>
                <a:gridCol w="3497704">
                  <a:extLst>
                    <a:ext uri="{9D8B030D-6E8A-4147-A177-3AD203B41FA5}">
                      <a16:colId xmlns:a16="http://schemas.microsoft.com/office/drawing/2014/main" val="20001"/>
                    </a:ext>
                  </a:extLst>
                </a:gridCol>
                <a:gridCol w="1820863">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1538287">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69841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Operating System</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Supported Devices</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Browsers</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TA Site</a:t>
                      </a:r>
                    </a:p>
                  </a:txBody>
                  <a:tcPr/>
                </a:tc>
                <a:tc>
                  <a:txBody>
                    <a:bodyPr/>
                    <a:lstStyle/>
                    <a:p>
                      <a:pPr marL="0" algn="ctr" defTabSz="914400" rtl="0" eaLnBrk="1" latinLnBrk="0" hangingPunct="1"/>
                      <a:r>
                        <a:rPr lang="en-US" sz="2000" b="1" kern="1200" dirty="0">
                          <a:solidFill>
                            <a:schemeClr val="bg1"/>
                          </a:solidFill>
                          <a:latin typeface="Calibri" panose="020F0502020204030204" pitchFamily="34" charset="0"/>
                          <a:ea typeface="+mn-ea"/>
                          <a:cs typeface="Calibri" panose="020F0502020204030204" pitchFamily="34" charset="0"/>
                        </a:rPr>
                        <a:t>Practice Test Site</a:t>
                      </a:r>
                    </a:p>
                  </a:txBody>
                  <a:tcPr/>
                </a:tc>
                <a:tc>
                  <a:txBody>
                    <a:bodyPr/>
                    <a:lstStyle/>
                    <a:p>
                      <a:pPr marL="0" algn="ctr" defTabSz="914400" rtl="0" eaLnBrk="1" latinLnBrk="0" hangingPunct="1"/>
                      <a:r>
                        <a:rPr lang="en-US" sz="2000" b="1" kern="1200" dirty="0">
                          <a:solidFill>
                            <a:schemeClr val="bg1"/>
                          </a:solidFill>
                          <a:latin typeface="Calibri" panose="020F0502020204030204" pitchFamily="34" charset="0"/>
                          <a:cs typeface="Calibri" panose="020F0502020204030204" pitchFamily="34" charset="0"/>
                        </a:rPr>
                        <a:t>TIDE, CRS</a:t>
                      </a:r>
                      <a:endParaRPr lang="en-US" sz="2000" b="1" kern="1200" dirty="0">
                        <a:solidFill>
                          <a:schemeClr val="bg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0"/>
                  </a:ext>
                </a:extLst>
              </a:tr>
              <a:tr h="565386">
                <a:tc>
                  <a:txBody>
                    <a:bodyPr/>
                    <a:lstStyle/>
                    <a:p>
                      <a:pPr marL="73025" marR="73025" algn="l" defTabSz="914400" rtl="0" eaLnBrk="1" latinLnBrk="0" hangingPunct="1">
                        <a:spcBef>
                          <a:spcPts val="0"/>
                        </a:spcBef>
                        <a:spcAft>
                          <a:spcPts val="0"/>
                        </a:spcAft>
                      </a:pPr>
                      <a:r>
                        <a:rPr lang="en-US" sz="1600" b="1" kern="1200" dirty="0">
                          <a:solidFill>
                            <a:schemeClr val="dk1"/>
                          </a:solidFill>
                          <a:effectLst/>
                          <a:latin typeface="+mn-lt"/>
                          <a:ea typeface="+mn-ea"/>
                          <a:cs typeface="Calibri" panose="020F0502020204030204" pitchFamily="34" charset="0"/>
                        </a:rPr>
                        <a:t>Windows</a:t>
                      </a:r>
                    </a:p>
                    <a:p>
                      <a:pPr marL="344488" marR="73025" indent="-271463" algn="l" defTabSz="914400" rtl="0" eaLnBrk="1" latinLnBrk="0" hangingPunct="1">
                        <a:spcBef>
                          <a:spcPts val="0"/>
                        </a:spcBef>
                        <a:spcAft>
                          <a:spcPts val="0"/>
                        </a:spcAft>
                      </a:pPr>
                      <a:r>
                        <a:rPr lang="en-US" sz="1600" b="0" kern="1200" dirty="0">
                          <a:solidFill>
                            <a:schemeClr val="dk1"/>
                          </a:solidFill>
                          <a:effectLst/>
                          <a:latin typeface="+mn-lt"/>
                          <a:ea typeface="+mn-ea"/>
                          <a:cs typeface="Calibri" panose="020F0502020204030204" pitchFamily="34" charset="0"/>
                        </a:rPr>
                        <a:t>8 (Professional &amp; Enterprise)</a:t>
                      </a:r>
                    </a:p>
                    <a:p>
                      <a:pPr marL="344488" marR="73025" indent="-271463" algn="l" defTabSz="914400" rtl="0" eaLnBrk="1" latinLnBrk="0" hangingPunct="1">
                        <a:spcBef>
                          <a:spcPts val="0"/>
                        </a:spcBef>
                        <a:spcAft>
                          <a:spcPts val="0"/>
                        </a:spcAft>
                      </a:pPr>
                      <a:r>
                        <a:rPr lang="en-US" sz="1600" b="0" kern="1200" dirty="0">
                          <a:solidFill>
                            <a:schemeClr val="dk1"/>
                          </a:solidFill>
                          <a:effectLst/>
                          <a:latin typeface="+mn-lt"/>
                          <a:ea typeface="+mn-ea"/>
                          <a:cs typeface="Calibri" panose="020F0502020204030204" pitchFamily="34" charset="0"/>
                        </a:rPr>
                        <a:t>8.1 (Professional &amp;</a:t>
                      </a:r>
                      <a:r>
                        <a:rPr lang="en-US" sz="1600" b="0" kern="1200" baseline="0" dirty="0">
                          <a:solidFill>
                            <a:schemeClr val="dk1"/>
                          </a:solidFill>
                          <a:effectLst/>
                          <a:latin typeface="+mn-lt"/>
                          <a:ea typeface="+mn-ea"/>
                          <a:cs typeface="Calibri" panose="020F0502020204030204" pitchFamily="34" charset="0"/>
                        </a:rPr>
                        <a:t> Enterprise)</a:t>
                      </a:r>
                    </a:p>
                    <a:p>
                      <a:pPr marL="344488" marR="73025" indent="-271463" algn="l" defTabSz="914400" rtl="0" eaLnBrk="1" latinLnBrk="0" hangingPunct="1">
                        <a:spcBef>
                          <a:spcPts val="0"/>
                        </a:spcBef>
                        <a:spcAft>
                          <a:spcPts val="0"/>
                        </a:spcAft>
                      </a:pPr>
                      <a:r>
                        <a:rPr lang="en-US" sz="1600" b="0" kern="1200" dirty="0">
                          <a:solidFill>
                            <a:schemeClr val="dk1"/>
                          </a:solidFill>
                          <a:effectLst/>
                          <a:latin typeface="+mn-lt"/>
                          <a:ea typeface="+mn-ea"/>
                          <a:cs typeface="Calibri" panose="020F0502020204030204" pitchFamily="34" charset="0"/>
                        </a:rPr>
                        <a:t>10 (Professional, Educational,</a:t>
                      </a:r>
                      <a:r>
                        <a:rPr lang="en-US" sz="1600" b="0" kern="1200" baseline="0" dirty="0">
                          <a:solidFill>
                            <a:schemeClr val="dk1"/>
                          </a:solidFill>
                          <a:effectLst/>
                          <a:latin typeface="+mn-lt"/>
                          <a:ea typeface="+mn-ea"/>
                          <a:cs typeface="Calibri" panose="020F0502020204030204" pitchFamily="34" charset="0"/>
                        </a:rPr>
                        <a:t> &amp; Enterprise</a:t>
                      </a:r>
                      <a:r>
                        <a:rPr lang="en-US" sz="1600" b="0" kern="1200" dirty="0">
                          <a:solidFill>
                            <a:schemeClr val="dk1"/>
                          </a:solidFill>
                          <a:effectLst/>
                          <a:latin typeface="+mn-lt"/>
                          <a:ea typeface="+mn-ea"/>
                          <a:cs typeface="Calibri" panose="020F0502020204030204" pitchFamily="34" charset="0"/>
                        </a:rPr>
                        <a:t>)</a:t>
                      </a:r>
                    </a:p>
                  </a:txBody>
                  <a:tcPr marL="0" marR="0" marT="0" marB="0"/>
                </a:tc>
                <a:tc>
                  <a:txBody>
                    <a:bodyPr/>
                    <a:lstStyle/>
                    <a:p>
                      <a:pPr marL="73025" marR="73025">
                        <a:spcBef>
                          <a:spcPts val="200"/>
                        </a:spcBef>
                        <a:spcAft>
                          <a:spcPts val="200"/>
                        </a:spcAft>
                      </a:pPr>
                      <a:r>
                        <a:rPr lang="en-US" sz="1600" kern="1200" dirty="0">
                          <a:solidFill>
                            <a:schemeClr val="dk1"/>
                          </a:solidFill>
                          <a:effectLst/>
                          <a:latin typeface="+mn-lt"/>
                          <a:ea typeface="+mn-ea"/>
                          <a:cs typeface="+mn-cs"/>
                        </a:rPr>
                        <a:t>CAI supports any tablet running these versions of Windows but has done extensive testing only on Surface Pro, Surface Pro 3, Asus Transformer, and Dell Venue. </a:t>
                      </a:r>
                      <a:endParaRPr lang="en-US" sz="1600" dirty="0">
                        <a:effectLst/>
                        <a:latin typeface="+mn-lt"/>
                        <a:ea typeface="Times New Roman" panose="02020603050405020304" pitchFamily="18" charset="0"/>
                        <a:cs typeface="Calibri" panose="020F0502020204030204" pitchFamily="34" charset="0"/>
                      </a:endParaRPr>
                    </a:p>
                  </a:txBody>
                  <a:tcPr marL="0" marR="0" marT="0" marB="0"/>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latin typeface="+mn-lt"/>
                          <a:cs typeface="Calibri" panose="020F0502020204030204" pitchFamily="34" charset="0"/>
                        </a:rPr>
                        <a:t>Chrome 84+</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latin typeface="+mn-lt"/>
                          <a:cs typeface="Calibri" panose="020F0502020204030204" pitchFamily="34" charset="0"/>
                        </a:rPr>
                        <a:t>Firefox 60+</a:t>
                      </a:r>
                    </a:p>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latin typeface="+mn-lt"/>
                          <a:cs typeface="Calibri" panose="020F0502020204030204" pitchFamily="34" charset="0"/>
                        </a:rPr>
                        <a:t>Edge 17+</a:t>
                      </a:r>
                      <a:endParaRPr lang="en-US" sz="1600" dirty="0">
                        <a:solidFill>
                          <a:schemeClr val="tx1"/>
                        </a:solidFill>
                        <a:latin typeface="+mn-lt"/>
                        <a:ea typeface="Times New Roman"/>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anchor="ctr"/>
                </a:tc>
                <a:tc>
                  <a:txBody>
                    <a:body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Wingdings" panose="05000000000000000000" pitchFamily="2" charset="2"/>
                          <a:ea typeface="+mn-ea"/>
                          <a:cs typeface="Calibri" panose="020F0502020204030204" pitchFamily="34" charset="0"/>
                        </a:rPr>
                        <a:t>ü</a:t>
                      </a:r>
                      <a:endParaRPr kumimoji="0" lang="en-US" sz="2400" b="0" i="0" u="none" strike="sngStrike" kern="1200" cap="none" spc="0" normalizeH="0" baseline="0" noProof="0" dirty="0">
                        <a:ln>
                          <a:noFill/>
                        </a:ln>
                        <a:solidFill>
                          <a:srgbClr val="000000"/>
                        </a:solidFill>
                        <a:effectLst/>
                        <a:uLnTx/>
                        <a:uFillTx/>
                        <a:latin typeface="Wingdings" panose="05000000000000000000" pitchFamily="2" charset="2"/>
                        <a:ea typeface="+mn-ea"/>
                        <a:cs typeface="Calibri" panose="020F0502020204030204" pitchFamily="34" charset="0"/>
                      </a:endParaRPr>
                    </a:p>
                  </a:txBody>
                  <a:tcPr anchor="ctr"/>
                </a:tc>
                <a:extLst>
                  <a:ext uri="{0D108BD9-81ED-4DB2-BD59-A6C34878D82A}">
                    <a16:rowId xmlns:a16="http://schemas.microsoft.com/office/drawing/2014/main" val="10001"/>
                  </a:ext>
                </a:extLst>
              </a:tr>
              <a:tr h="56538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kern="1200" dirty="0">
                          <a:effectLst/>
                          <a:latin typeface="+mn-lt"/>
                          <a:cs typeface="Calibri" panose="020F0502020204030204" pitchFamily="34" charset="0"/>
                        </a:rPr>
                        <a:t>Chrome OS</a:t>
                      </a:r>
                    </a:p>
                    <a:p>
                      <a:r>
                        <a:rPr lang="en-US" sz="1600" kern="1200" dirty="0">
                          <a:effectLst/>
                          <a:latin typeface="+mn-lt"/>
                          <a:cs typeface="Calibri" panose="020F0502020204030204" pitchFamily="34" charset="0"/>
                        </a:rPr>
                        <a:t>84+</a:t>
                      </a:r>
                      <a:endParaRPr lang="en-US" sz="1600" u="none" dirty="0">
                        <a:solidFill>
                          <a:schemeClr val="tx1"/>
                        </a:solidFill>
                        <a:latin typeface="+mn-lt"/>
                        <a:ea typeface="Times New Roman"/>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nSpc>
                          <a:spcPct val="115000"/>
                        </a:lnSpc>
                        <a:spcBef>
                          <a:spcPts val="300"/>
                        </a:spcBef>
                        <a:spcAft>
                          <a:spcPts val="0"/>
                        </a:spcAft>
                      </a:pPr>
                      <a:r>
                        <a:rPr lang="en-US" sz="1600" kern="1200" dirty="0">
                          <a:solidFill>
                            <a:schemeClr val="dk1"/>
                          </a:solidFill>
                          <a:effectLst/>
                          <a:latin typeface="+mn-lt"/>
                          <a:ea typeface="+mn-ea"/>
                          <a:cs typeface="+mn-cs"/>
                        </a:rPr>
                        <a:t>See </a:t>
                      </a:r>
                      <a:r>
                        <a:rPr lang="en-US" sz="1600" u="sng" kern="1200" dirty="0">
                          <a:solidFill>
                            <a:schemeClr val="dk1"/>
                          </a:solidFill>
                          <a:effectLst/>
                          <a:latin typeface="+mn-lt"/>
                          <a:ea typeface="+mn-ea"/>
                          <a:cs typeface="+mn-cs"/>
                          <a:hlinkClick r:id="rId3"/>
                        </a:rPr>
                        <a:t>https://support.google.com/chrome/a/answer/6220366</a:t>
                      </a:r>
                      <a:r>
                        <a:rPr lang="en-US" sz="1600" u="sng" kern="1200" dirty="0">
                          <a:solidFill>
                            <a:schemeClr val="dk1"/>
                          </a:solidFill>
                          <a:effectLst/>
                          <a:latin typeface="+mn-lt"/>
                          <a:ea typeface="+mn-ea"/>
                          <a:cs typeface="+mn-cs"/>
                        </a:rPr>
                        <a:t> </a:t>
                      </a:r>
                      <a:r>
                        <a:rPr lang="en-US" sz="1600" u="none" kern="1200" dirty="0">
                          <a:solidFill>
                            <a:schemeClr val="dk1"/>
                          </a:solidFill>
                          <a:effectLst/>
                          <a:latin typeface="+mn-lt"/>
                          <a:ea typeface="+mn-ea"/>
                          <a:cs typeface="+mn-cs"/>
                        </a:rPr>
                        <a:t>for a full list of supported Chromebooks.</a:t>
                      </a:r>
                      <a:endParaRPr lang="en-US" sz="1600" u="none" dirty="0">
                        <a:solidFill>
                          <a:schemeClr val="tx1"/>
                        </a:solidFill>
                        <a:latin typeface="+mn-lt"/>
                        <a:ea typeface="Times New Roman"/>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baseline="0" dirty="0">
                          <a:latin typeface="+mn-lt"/>
                          <a:cs typeface="Calibri" panose="020F0502020204030204" pitchFamily="34" charset="0"/>
                        </a:rPr>
                        <a:t>Chrome 84+</a:t>
                      </a:r>
                      <a:endParaRPr lang="en-US" sz="1600" dirty="0">
                        <a:solidFill>
                          <a:schemeClr val="tx1"/>
                        </a:solidFill>
                        <a:latin typeface="+mn-lt"/>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anchor="ctr"/>
                </a:tc>
                <a:tc>
                  <a:txBody>
                    <a:body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anchor="ctr"/>
                </a:tc>
                <a:tc>
                  <a:txBody>
                    <a:bodyPr/>
                    <a:lstStyle/>
                    <a:p>
                      <a:pPr algn="ctr"/>
                      <a:endParaRPr lang="en-US" sz="2400" strike="sngStrike" baseline="0" dirty="0">
                        <a:solidFill>
                          <a:schemeClr val="tx1"/>
                        </a:solidFill>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10002"/>
                  </a:ext>
                </a:extLst>
              </a:tr>
            </a:tbl>
          </a:graphicData>
        </a:graphic>
      </p:graphicFrame>
      <p:sp>
        <p:nvSpPr>
          <p:cNvPr id="12" name="Title 2"/>
          <p:cNvSpPr>
            <a:spLocks noGrp="1"/>
          </p:cNvSpPr>
          <p:nvPr>
            <p:ph type="title"/>
          </p:nvPr>
        </p:nvSpPr>
        <p:spPr/>
        <p:txBody>
          <a:bodyPr>
            <a:normAutofit/>
          </a:bodyPr>
          <a:lstStyle/>
          <a:p>
            <a:r>
              <a:rPr lang="en-US" dirty="0"/>
              <a:t>Supported Mobile Devices: Windows and Chrome </a:t>
            </a:r>
          </a:p>
        </p:txBody>
      </p:sp>
      <p:sp>
        <p:nvSpPr>
          <p:cNvPr id="5" name="Slide Number Placeholder 3">
            <a:extLst>
              <a:ext uri="{FF2B5EF4-FFF2-40B4-BE49-F238E27FC236}">
                <a16:creationId xmlns:a16="http://schemas.microsoft.com/office/drawing/2014/main" id="{AA814B46-3D18-4B7F-9ED1-484475290727}"/>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10</a:t>
            </a:fld>
            <a:endParaRPr lang="en-US" dirty="0"/>
          </a:p>
        </p:txBody>
      </p:sp>
    </p:spTree>
    <p:extLst>
      <p:ext uri="{BB962C8B-B14F-4D97-AF65-F5344CB8AC3E}">
        <p14:creationId xmlns:p14="http://schemas.microsoft.com/office/powerpoint/2010/main" val="2914012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6231" y="1139889"/>
            <a:ext cx="10966449" cy="3732737"/>
          </a:xfrm>
        </p:spPr>
        <p:txBody>
          <a:bodyPr/>
          <a:lstStyle/>
          <a:p>
            <a:pPr marL="233363" indent="-233363">
              <a:buFont typeface="Wingdings" pitchFamily="2" charset="2"/>
              <a:buChar char="§"/>
            </a:pPr>
            <a:r>
              <a:rPr lang="en-US" dirty="0">
                <a:solidFill>
                  <a:srgbClr val="53565A"/>
                </a:solidFill>
              </a:rPr>
              <a:t>Monitor settings may need to be adjusted if test items with shaded images are very light or cannot be seen</a:t>
            </a:r>
          </a:p>
          <a:p>
            <a:pPr marL="233363" indent="-233363">
              <a:buFont typeface="Wingdings" pitchFamily="2" charset="2"/>
              <a:buChar char="§"/>
            </a:pPr>
            <a:r>
              <a:rPr lang="en-US" dirty="0">
                <a:solidFill>
                  <a:srgbClr val="53565A"/>
                </a:solidFill>
              </a:rPr>
              <a:t>The larger the monitor, the more “real estate” students have</a:t>
            </a:r>
          </a:p>
          <a:p>
            <a:pPr marL="233363" indent="-233363">
              <a:buFont typeface="Wingdings" pitchFamily="2" charset="2"/>
              <a:buChar char="§"/>
            </a:pPr>
            <a:r>
              <a:rPr lang="en-US" dirty="0">
                <a:solidFill>
                  <a:srgbClr val="53565A"/>
                </a:solidFill>
              </a:rPr>
              <a:t>Minimum resolution for desktops, laptops, and tablets: 1024 x 768 or better</a:t>
            </a:r>
          </a:p>
        </p:txBody>
      </p:sp>
      <p:sp>
        <p:nvSpPr>
          <p:cNvPr id="3" name="Title 2"/>
          <p:cNvSpPr>
            <a:spLocks noGrp="1"/>
          </p:cNvSpPr>
          <p:nvPr>
            <p:ph type="title"/>
          </p:nvPr>
        </p:nvSpPr>
        <p:spPr/>
        <p:txBody>
          <a:bodyPr/>
          <a:lstStyle/>
          <a:p>
            <a:r>
              <a:rPr lang="en-US" dirty="0"/>
              <a:t>Appropriate Monitor Displays</a:t>
            </a:r>
          </a:p>
        </p:txBody>
      </p:sp>
      <p:pic>
        <p:nvPicPr>
          <p:cNvPr id="5" name="Graphic 59" descr="Monitor">
            <a:extLst>
              <a:ext uri="{FF2B5EF4-FFF2-40B4-BE49-F238E27FC236}">
                <a16:creationId xmlns:a16="http://schemas.microsoft.com/office/drawing/2014/main" id="{5407FE91-F00D-4465-BDCB-E3552DBE5D86}"/>
              </a:ext>
            </a:extLst>
          </p:cNvPr>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43500" y="3275537"/>
            <a:ext cx="1905000" cy="1905000"/>
          </a:xfrm>
          <a:prstGeom prst="rect">
            <a:avLst/>
          </a:prstGeom>
        </p:spPr>
      </p:pic>
      <p:sp>
        <p:nvSpPr>
          <p:cNvPr id="6" name="Slide Number Placeholder 3">
            <a:extLst>
              <a:ext uri="{FF2B5EF4-FFF2-40B4-BE49-F238E27FC236}">
                <a16:creationId xmlns:a16="http://schemas.microsoft.com/office/drawing/2014/main" id="{02140476-0A04-4BD2-98BC-C72D2EC6A1CD}"/>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11</a:t>
            </a:fld>
            <a:endParaRPr lang="en-US" dirty="0"/>
          </a:p>
        </p:txBody>
      </p:sp>
    </p:spTree>
    <p:extLst>
      <p:ext uri="{BB962C8B-B14F-4D97-AF65-F5344CB8AC3E}">
        <p14:creationId xmlns:p14="http://schemas.microsoft.com/office/powerpoint/2010/main" val="3385521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29768" y="64008"/>
            <a:ext cx="11018520" cy="521208"/>
          </a:xfrm>
          <a:noFill/>
          <a:ln w="9525">
            <a:noFill/>
            <a:miter lim="800000"/>
            <a:headEnd/>
            <a:tailEnd/>
          </a:ln>
        </p:spPr>
        <p:txBody>
          <a:bodyPr vert="horz" wrap="square" lIns="0" tIns="0" rIns="0" bIns="0" numCol="1" anchor="b" anchorCtr="0" compatLnSpc="1">
            <a:prstTxWarp prst="textNoShape">
              <a:avLst/>
            </a:prstTxWarp>
            <a:normAutofit/>
          </a:bodyPr>
          <a:lstStyle/>
          <a:p>
            <a:r>
              <a:rPr lang="en-US" dirty="0"/>
              <a:t>Where Can I Download the Secure Browser? </a:t>
            </a:r>
            <a:endParaRPr altLang="en-US" dirty="0"/>
          </a:p>
        </p:txBody>
      </p:sp>
      <p:graphicFrame>
        <p:nvGraphicFramePr>
          <p:cNvPr id="7" name="Table 6"/>
          <p:cNvGraphicFramePr>
            <a:graphicFrameLocks noGrp="1"/>
          </p:cNvGraphicFramePr>
          <p:nvPr>
            <p:extLst>
              <p:ext uri="{D42A27DB-BD31-4B8C-83A1-F6EECF244321}">
                <p14:modId xmlns:p14="http://schemas.microsoft.com/office/powerpoint/2010/main" val="91061174"/>
              </p:ext>
            </p:extLst>
          </p:nvPr>
        </p:nvGraphicFramePr>
        <p:xfrm>
          <a:off x="1676400" y="2971799"/>
          <a:ext cx="9444037" cy="2215256"/>
        </p:xfrm>
        <a:graphic>
          <a:graphicData uri="http://schemas.openxmlformats.org/drawingml/2006/table">
            <a:tbl>
              <a:tblPr firstRow="1" bandRow="1">
                <a:tableStyleId>{5C22544A-7EE6-4342-B048-85BDC9FD1C3A}</a:tableStyleId>
              </a:tblPr>
              <a:tblGrid>
                <a:gridCol w="4036564">
                  <a:extLst>
                    <a:ext uri="{9D8B030D-6E8A-4147-A177-3AD203B41FA5}">
                      <a16:colId xmlns:a16="http://schemas.microsoft.com/office/drawing/2014/main" val="20000"/>
                    </a:ext>
                  </a:extLst>
                </a:gridCol>
                <a:gridCol w="5407473">
                  <a:extLst>
                    <a:ext uri="{9D8B030D-6E8A-4147-A177-3AD203B41FA5}">
                      <a16:colId xmlns:a16="http://schemas.microsoft.com/office/drawing/2014/main" val="20001"/>
                    </a:ext>
                  </a:extLst>
                </a:gridCol>
              </a:tblGrid>
              <a:tr h="478926">
                <a:tc gridSpan="2">
                  <a:txBody>
                    <a:bodyPr/>
                    <a:lstStyle/>
                    <a:p>
                      <a:pPr algn="ctr"/>
                      <a:r>
                        <a:rPr lang="en-US" sz="2000" dirty="0">
                          <a:latin typeface="+mn-lt"/>
                        </a:rPr>
                        <a:t>System Requirements: Secure Browser</a:t>
                      </a:r>
                      <a:endParaRPr lang="en-US" sz="2000" dirty="0">
                        <a:solidFill>
                          <a:schemeClr val="bg1"/>
                        </a:solidFill>
                        <a:latin typeface="+mn-lt"/>
                      </a:endParaRPr>
                    </a:p>
                  </a:txBody>
                  <a:tcPr/>
                </a:tc>
                <a:tc hMerge="1">
                  <a:txBody>
                    <a:bodyPr/>
                    <a:lstStyle/>
                    <a:p>
                      <a:pPr algn="ctr"/>
                      <a:endParaRPr lang="en-US" sz="2000" dirty="0">
                        <a:solidFill>
                          <a:schemeClr val="bg1"/>
                        </a:solidFill>
                        <a:latin typeface="Arial" panose="020B0604020202020204" pitchFamily="34" charset="0"/>
                      </a:endParaRPr>
                    </a:p>
                  </a:txBody>
                  <a:tcPr/>
                </a:tc>
                <a:extLst>
                  <a:ext uri="{0D108BD9-81ED-4DB2-BD59-A6C34878D82A}">
                    <a16:rowId xmlns:a16="http://schemas.microsoft.com/office/drawing/2014/main" val="10000"/>
                  </a:ext>
                </a:extLst>
              </a:tr>
              <a:tr h="410075">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0" dirty="0">
                          <a:solidFill>
                            <a:schemeClr val="tx1"/>
                          </a:solidFill>
                          <a:latin typeface="+mn-lt"/>
                        </a:rPr>
                        <a:t>Computer/Device</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0" dirty="0">
                          <a:solidFill>
                            <a:schemeClr val="tx1"/>
                          </a:solidFill>
                          <a:latin typeface="+mn-lt"/>
                        </a:rPr>
                        <a:t>Secure Browser</a:t>
                      </a:r>
                      <a:r>
                        <a:rPr lang="en-US" sz="2000" b="0" baseline="0" dirty="0">
                          <a:solidFill>
                            <a:schemeClr val="tx1"/>
                          </a:solidFill>
                          <a:latin typeface="+mn-lt"/>
                        </a:rPr>
                        <a:t> Location</a:t>
                      </a:r>
                      <a:endParaRPr lang="en-US" sz="2000" b="0" dirty="0">
                        <a:solidFill>
                          <a:schemeClr val="tx1"/>
                        </a:solidFill>
                        <a:latin typeface="+mn-lt"/>
                      </a:endParaRPr>
                    </a:p>
                  </a:txBody>
                  <a:tcPr/>
                </a:tc>
                <a:extLst>
                  <a:ext uri="{0D108BD9-81ED-4DB2-BD59-A6C34878D82A}">
                    <a16:rowId xmlns:a16="http://schemas.microsoft.com/office/drawing/2014/main" val="10001"/>
                  </a:ext>
                </a:extLst>
              </a:tr>
              <a:tr h="4420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kern="1200" dirty="0">
                          <a:effectLst/>
                          <a:latin typeface="+mn-lt"/>
                        </a:rPr>
                        <a:t>Windows, Mac, and Linux computers</a:t>
                      </a:r>
                      <a:endParaRPr lang="en-US" sz="1800" u="none"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eaLnBrk="1" fontAlgn="auto" hangingPunct="1">
                        <a:buFont typeface="Arial" panose="020B0604020202020204" pitchFamily="34" charset="0"/>
                        <a:buNone/>
                        <a:defRPr/>
                      </a:pPr>
                      <a:r>
                        <a:rPr lang="en-US" dirty="0">
                          <a:hlinkClick r:id="rId3"/>
                        </a:rPr>
                        <a:t>https://</a:t>
                      </a:r>
                      <a:r>
                        <a:rPr lang="en-US" dirty="0" err="1">
                          <a:hlinkClick r:id="rId3"/>
                        </a:rPr>
                        <a:t>alohahsap.org</a:t>
                      </a:r>
                      <a:r>
                        <a:rPr lang="en-US" dirty="0">
                          <a:hlinkClick r:id="rId3"/>
                        </a:rPr>
                        <a:t>/secure-</a:t>
                      </a:r>
                      <a:r>
                        <a:rPr lang="en-US" dirty="0" err="1">
                          <a:hlinkClick r:id="rId3"/>
                        </a:rPr>
                        <a:t>browsers.stml</a:t>
                      </a:r>
                      <a:endParaRPr lang="en-US" dirty="0">
                        <a:solidFill>
                          <a:srgbClr val="FF0000"/>
                        </a:solidFill>
                      </a:endParaRPr>
                    </a:p>
                  </a:txBody>
                  <a:tcPr/>
                </a:tc>
                <a:extLst>
                  <a:ext uri="{0D108BD9-81ED-4DB2-BD59-A6C34878D82A}">
                    <a16:rowId xmlns:a16="http://schemas.microsoft.com/office/drawing/2014/main" val="10002"/>
                  </a:ext>
                </a:extLst>
              </a:tr>
              <a:tr h="4420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kern="1200" dirty="0">
                          <a:effectLst/>
                          <a:latin typeface="+mn-lt"/>
                        </a:rPr>
                        <a:t>iPad tablets</a:t>
                      </a:r>
                      <a:endParaRPr lang="en-US" sz="1800" u="none"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effectLst/>
                          <a:latin typeface="+mn-lt"/>
                        </a:rPr>
                        <a:t>Apple App Store</a:t>
                      </a:r>
                      <a:endParaRPr lang="en-US" sz="1800" dirty="0">
                        <a:solidFill>
                          <a:schemeClr val="tx1"/>
                        </a:solidFill>
                        <a:latin typeface="+mn-lt"/>
                      </a:endParaRPr>
                    </a:p>
                  </a:txBody>
                  <a:tcPr/>
                </a:tc>
                <a:extLst>
                  <a:ext uri="{0D108BD9-81ED-4DB2-BD59-A6C34878D82A}">
                    <a16:rowId xmlns:a16="http://schemas.microsoft.com/office/drawing/2014/main" val="10003"/>
                  </a:ext>
                </a:extLst>
              </a:tr>
              <a:tr h="44208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800" kern="1200" dirty="0">
                          <a:effectLst/>
                          <a:latin typeface="+mn-lt"/>
                        </a:rPr>
                        <a:t>Chromebooks</a:t>
                      </a:r>
                      <a:endParaRPr lang="en-US" sz="1800" u="none"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effectLst/>
                          <a:latin typeface="+mn-lt"/>
                        </a:rPr>
                        <a:t>Chrome</a:t>
                      </a:r>
                      <a:r>
                        <a:rPr lang="en-US" sz="1800" kern="1200" baseline="0" dirty="0">
                          <a:effectLst/>
                          <a:latin typeface="+mn-lt"/>
                        </a:rPr>
                        <a:t> Web Store</a:t>
                      </a:r>
                      <a:endParaRPr lang="en-US" sz="1800" kern="1200" baseline="0" dirty="0">
                        <a:solidFill>
                          <a:schemeClr val="tx1"/>
                        </a:solidFill>
                        <a:effectLst/>
                        <a:latin typeface="+mn-lt"/>
                        <a:ea typeface="+mn-ea"/>
                        <a:cs typeface="+mn-cs"/>
                      </a:endParaRPr>
                    </a:p>
                  </a:txBody>
                  <a:tcPr/>
                </a:tc>
                <a:extLst>
                  <a:ext uri="{0D108BD9-81ED-4DB2-BD59-A6C34878D82A}">
                    <a16:rowId xmlns:a16="http://schemas.microsoft.com/office/drawing/2014/main" val="10005"/>
                  </a:ext>
                </a:extLst>
              </a:tr>
            </a:tbl>
          </a:graphicData>
        </a:graphic>
      </p:graphicFrame>
      <p:sp>
        <p:nvSpPr>
          <p:cNvPr id="5" name="Content Placeholder 4">
            <a:extLst>
              <a:ext uri="{FF2B5EF4-FFF2-40B4-BE49-F238E27FC236}">
                <a16:creationId xmlns:a16="http://schemas.microsoft.com/office/drawing/2014/main" id="{0C3CC6E7-DB0F-408B-9BE0-94868C6AB6AA}"/>
              </a:ext>
            </a:extLst>
          </p:cNvPr>
          <p:cNvSpPr txBox="1">
            <a:spLocks/>
          </p:cNvSpPr>
          <p:nvPr/>
        </p:nvSpPr>
        <p:spPr>
          <a:xfrm>
            <a:off x="717884" y="1295400"/>
            <a:ext cx="10966449" cy="1447799"/>
          </a:xfrm>
          <a:prstGeom prst="rect">
            <a:avLst/>
          </a:prstGeom>
        </p:spPr>
        <p:txBody>
          <a:bodyPr>
            <a:normAutofit lnSpcReduction="10000"/>
          </a:bodyPr>
          <a:lst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a:lstStyle>
          <a:p>
            <a:pPr>
              <a:buFont typeface="Arial" panose="020B0604020202020204" pitchFamily="34" charset="0"/>
              <a:buChar char="•"/>
            </a:pPr>
            <a:r>
              <a:rPr lang="en-US" sz="2800" dirty="0">
                <a:solidFill>
                  <a:srgbClr val="53565A"/>
                </a:solidFill>
              </a:rPr>
              <a:t>Download the Secure Browser from the portal: </a:t>
            </a:r>
            <a:r>
              <a:rPr lang="en-US" sz="2800" dirty="0" err="1">
                <a:solidFill>
                  <a:srgbClr val="FF0000"/>
                </a:solidFill>
                <a:hlinkClick r:id="rId4"/>
              </a:rPr>
              <a:t>AlohaHSAP.org</a:t>
            </a:r>
            <a:endParaRPr lang="en-US" sz="2800" dirty="0">
              <a:solidFill>
                <a:srgbClr val="FF0000"/>
              </a:solidFill>
            </a:endParaRPr>
          </a:p>
          <a:p>
            <a:pPr>
              <a:buFont typeface="Arial" panose="020B0604020202020204" pitchFamily="34" charset="0"/>
              <a:buChar char="•"/>
            </a:pPr>
            <a:r>
              <a:rPr lang="en-US" sz="2800" dirty="0">
                <a:solidFill>
                  <a:srgbClr val="53565A"/>
                </a:solidFill>
              </a:rPr>
              <a:t>Basic installation instructions for each Secure Browser can be found on the portal</a:t>
            </a:r>
          </a:p>
          <a:p>
            <a:pPr marL="342900" indent="-342900">
              <a:buFont typeface="Arial" panose="020B0604020202020204" pitchFamily="34" charset="0"/>
              <a:buChar char="•"/>
            </a:pPr>
            <a:endParaRPr lang="en-US" dirty="0"/>
          </a:p>
        </p:txBody>
      </p:sp>
      <p:sp>
        <p:nvSpPr>
          <p:cNvPr id="8" name="Content Placeholder 4">
            <a:extLst>
              <a:ext uri="{FF2B5EF4-FFF2-40B4-BE49-F238E27FC236}">
                <a16:creationId xmlns:a16="http://schemas.microsoft.com/office/drawing/2014/main" id="{6444860E-BBBB-4435-B27F-C206E44E5ADC}"/>
              </a:ext>
            </a:extLst>
          </p:cNvPr>
          <p:cNvSpPr txBox="1">
            <a:spLocks/>
          </p:cNvSpPr>
          <p:nvPr/>
        </p:nvSpPr>
        <p:spPr>
          <a:xfrm>
            <a:off x="789741" y="5410200"/>
            <a:ext cx="10966449" cy="914400"/>
          </a:xfrm>
          <a:prstGeom prst="rect">
            <a:avLst/>
          </a:prstGeom>
        </p:spPr>
        <p:txBody>
          <a:bodyPr>
            <a:normAutofit/>
          </a:bodyPr>
          <a:lstStyle>
            <a:lvl1pPr marL="233363" indent="-233363" algn="l" rtl="0" eaLnBrk="0" fontAlgn="base" hangingPunct="0">
              <a:spcBef>
                <a:spcPts val="600"/>
              </a:spcBef>
              <a:spcAft>
                <a:spcPts val="0"/>
              </a:spcAft>
              <a:buClr>
                <a:schemeClr val="bg1">
                  <a:lumMod val="65000"/>
                </a:schemeClr>
              </a:buClr>
              <a:buFont typeface="Wingdings" pitchFamily="2" charset="2"/>
              <a:buChar char="§"/>
              <a:defRPr sz="2400" kern="1200">
                <a:solidFill>
                  <a:schemeClr val="tx2">
                    <a:lumMod val="75000"/>
                  </a:schemeClr>
                </a:solidFill>
                <a:latin typeface="+mn-lt"/>
                <a:ea typeface="Arial" pitchFamily="34" charset="0"/>
                <a:cs typeface="Arial" pitchFamily="34" charset="0"/>
              </a:defRPr>
            </a:lvl1pPr>
            <a:lvl2pPr marL="463550" indent="-233363" algn="l" rtl="0" eaLnBrk="0" fontAlgn="base" hangingPunct="0">
              <a:spcBef>
                <a:spcPts val="600"/>
              </a:spcBef>
              <a:spcAft>
                <a:spcPts val="0"/>
              </a:spcAft>
              <a:buClr>
                <a:schemeClr val="bg1">
                  <a:lumMod val="65000"/>
                </a:schemeClr>
              </a:buClr>
              <a:buFont typeface="Arial" pitchFamily="34" charset="0"/>
              <a:buChar char="•"/>
              <a:defRPr sz="1800" kern="1200">
                <a:solidFill>
                  <a:schemeClr val="tx2">
                    <a:lumMod val="75000"/>
                  </a:schemeClr>
                </a:solidFill>
                <a:latin typeface="+mn-lt"/>
                <a:ea typeface="Arial" pitchFamily="34" charset="0"/>
                <a:cs typeface="Arial" pitchFamily="34" charset="0"/>
              </a:defRPr>
            </a:lvl2pPr>
            <a:lvl3pPr marL="687388" indent="-228600" algn="l" defTabSz="914400" rtl="0" eaLnBrk="0" fontAlgn="base" hangingPunct="0">
              <a:spcBef>
                <a:spcPts val="600"/>
              </a:spcBef>
              <a:spcAft>
                <a:spcPts val="0"/>
              </a:spcAft>
              <a:buClr>
                <a:schemeClr val="bg1">
                  <a:lumMod val="65000"/>
                </a:schemeClr>
              </a:buClr>
              <a:buFont typeface="Franklin Gothic Book" pitchFamily="34" charset="0"/>
              <a:buChar char="–"/>
              <a:defRPr sz="1400" kern="1200">
                <a:solidFill>
                  <a:schemeClr val="tx2">
                    <a:lumMod val="75000"/>
                  </a:schemeClr>
                </a:solidFill>
                <a:latin typeface="+mn-lt"/>
                <a:ea typeface="Arial" pitchFamily="34" charset="0"/>
                <a:cs typeface="Arial" pitchFamily="34" charset="0"/>
              </a:defRPr>
            </a:lvl3pPr>
            <a:lvl4pPr marL="1600200" indent="-228600" algn="l" rtl="0" eaLnBrk="0" fontAlgn="base" hangingPunct="0">
              <a:spcBef>
                <a:spcPts val="600"/>
              </a:spcBef>
              <a:spcAft>
                <a:spcPts val="0"/>
              </a:spcAft>
              <a:buClr>
                <a:schemeClr val="bg1">
                  <a:lumMod val="65000"/>
                </a:schemeClr>
              </a:buClr>
              <a:buSzPct val="75000"/>
              <a:buFont typeface="Courier New" pitchFamily="49" charset="0"/>
              <a:buChar char="o"/>
              <a:defRPr sz="1400" kern="1200">
                <a:solidFill>
                  <a:schemeClr val="tx2">
                    <a:lumMod val="75000"/>
                  </a:schemeClr>
                </a:solidFill>
                <a:latin typeface="+mn-lt"/>
                <a:ea typeface="Arial" pitchFamily="34" charset="0"/>
                <a:cs typeface="Arial" pitchFamily="34" charset="0"/>
              </a:defRPr>
            </a:lvl4pPr>
            <a:lvl5pPr marL="2057400" indent="-228600" algn="l" rtl="0" eaLnBrk="0" fontAlgn="base" hangingPunct="0">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Arial" pitchFamily="34" charset="0"/>
                <a:cs typeface="Arial" pitchFamily="34" charset="0"/>
              </a:defRPr>
            </a:lvl5pPr>
            <a:lvl6pPr marL="25146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6pPr>
            <a:lvl7pPr marL="29718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7pPr>
            <a:lvl8pPr marL="34290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8pPr>
            <a:lvl9pPr marL="3886200" indent="-228600" algn="l" defTabSz="914400" rtl="0" eaLnBrk="1" latinLnBrk="0" hangingPunct="1">
              <a:spcBef>
                <a:spcPts val="600"/>
              </a:spcBef>
              <a:spcAft>
                <a:spcPts val="0"/>
              </a:spcAft>
              <a:buClr>
                <a:schemeClr val="bg1">
                  <a:lumMod val="65000"/>
                </a:schemeClr>
              </a:buClr>
              <a:buFont typeface="Arial" pitchFamily="34" charset="0"/>
              <a:buChar char="•"/>
              <a:defRPr sz="1400" kern="1200">
                <a:solidFill>
                  <a:schemeClr val="tx2">
                    <a:lumMod val="75000"/>
                  </a:schemeClr>
                </a:solidFill>
                <a:latin typeface="+mn-lt"/>
                <a:ea typeface="+mn-ea"/>
                <a:cs typeface="+mn-cs"/>
              </a:defRPr>
            </a:lvl9pPr>
          </a:lstStyle>
          <a:p>
            <a:pPr marL="0" indent="0">
              <a:buNone/>
            </a:pPr>
            <a:endParaRPr lang="en-US" dirty="0"/>
          </a:p>
        </p:txBody>
      </p:sp>
      <p:sp>
        <p:nvSpPr>
          <p:cNvPr id="9" name="Slide Number Placeholder 3">
            <a:extLst>
              <a:ext uri="{FF2B5EF4-FFF2-40B4-BE49-F238E27FC236}">
                <a16:creationId xmlns:a16="http://schemas.microsoft.com/office/drawing/2014/main" id="{948F5A93-04F1-4F7C-A2D7-5B6A6B86FCD9}"/>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12</a:t>
            </a:fld>
            <a:endParaRPr lang="en-US" dirty="0"/>
          </a:p>
        </p:txBody>
      </p:sp>
    </p:spTree>
    <p:extLst>
      <p:ext uri="{BB962C8B-B14F-4D97-AF65-F5344CB8AC3E}">
        <p14:creationId xmlns:p14="http://schemas.microsoft.com/office/powerpoint/2010/main" val="2830887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1136780"/>
            <a:ext cx="10903703" cy="3732737"/>
          </a:xfrm>
        </p:spPr>
        <p:txBody>
          <a:bodyPr>
            <a:normAutofit/>
          </a:bodyPr>
          <a:lstStyle/>
          <a:p>
            <a:pPr marL="342900" indent="-342900">
              <a:buFont typeface="Arial" panose="020B0604020202020204" pitchFamily="34" charset="0"/>
              <a:buChar char="•"/>
            </a:pPr>
            <a:r>
              <a:rPr lang="en-US" dirty="0">
                <a:solidFill>
                  <a:srgbClr val="53565A"/>
                </a:solidFill>
              </a:rPr>
              <a:t>Download and install the Secure Browser from the portal.</a:t>
            </a:r>
          </a:p>
          <a:p>
            <a:pPr marL="342900" indent="-342900">
              <a:buFont typeface="Arial" panose="020B0604020202020204" pitchFamily="34" charset="0"/>
              <a:buChar char="•"/>
            </a:pPr>
            <a:r>
              <a:rPr lang="en-US" dirty="0">
                <a:solidFill>
                  <a:srgbClr val="53565A"/>
                </a:solidFill>
              </a:rPr>
              <a:t>Download and save the Secure Browser onto a media device (such as a flash drive), and copy and install the files on each computer.</a:t>
            </a:r>
          </a:p>
          <a:p>
            <a:pPr marL="342900" indent="-342900">
              <a:buFont typeface="Arial" panose="020B0604020202020204" pitchFamily="34" charset="0"/>
              <a:buChar char="•"/>
            </a:pPr>
            <a:r>
              <a:rPr lang="en-US" dirty="0">
                <a:solidFill>
                  <a:srgbClr val="53565A"/>
                </a:solidFill>
              </a:rPr>
              <a:t>Download and save the Secure Browser to a network folder, and copy and install the files on each computer.</a:t>
            </a:r>
          </a:p>
          <a:p>
            <a:r>
              <a:rPr lang="en-US" i="1" dirty="0">
                <a:solidFill>
                  <a:srgbClr val="53565A"/>
                </a:solidFill>
              </a:rPr>
              <a:t>Note: Running the Secure Browser application from a shared network location is strongly discouraged.</a:t>
            </a:r>
          </a:p>
        </p:txBody>
      </p:sp>
      <p:sp>
        <p:nvSpPr>
          <p:cNvPr id="2" name="Title 1"/>
          <p:cNvSpPr>
            <a:spLocks noGrp="1"/>
          </p:cNvSpPr>
          <p:nvPr>
            <p:ph type="title"/>
          </p:nvPr>
        </p:nvSpPr>
        <p:spPr/>
        <p:txBody>
          <a:bodyPr>
            <a:normAutofit/>
          </a:bodyPr>
          <a:lstStyle/>
          <a:p>
            <a:r>
              <a:rPr lang="en-US" dirty="0"/>
              <a:t>Secure Browser Installation Methods</a:t>
            </a:r>
          </a:p>
        </p:txBody>
      </p:sp>
      <p:sp>
        <p:nvSpPr>
          <p:cNvPr id="5" name="Slide Number Placeholder 3">
            <a:extLst>
              <a:ext uri="{FF2B5EF4-FFF2-40B4-BE49-F238E27FC236}">
                <a16:creationId xmlns:a16="http://schemas.microsoft.com/office/drawing/2014/main" id="{C52E6108-3FA3-4CB6-A8B0-C6354EB1014E}"/>
              </a:ext>
            </a:extLst>
          </p:cNvPr>
          <p:cNvSpPr>
            <a:spLocks noGrp="1"/>
          </p:cNvSpPr>
          <p:nvPr>
            <p:ph type="sldNum" sz="quarter" idx="10"/>
          </p:nvPr>
        </p:nvSpPr>
        <p:spPr>
          <a:xfrm>
            <a:off x="11442432" y="6470247"/>
            <a:ext cx="706657" cy="253349"/>
          </a:xfrm>
        </p:spPr>
        <p:txBody>
          <a:bodyPr/>
          <a:lstStyle/>
          <a:p>
            <a:pPr algn="r"/>
            <a:fld id="{F3477EC8-074D-41C4-94AE-E9EA7CEEA348}" type="slidenum">
              <a:rPr lang="en-US" smtClean="0"/>
              <a:pPr algn="r"/>
              <a:t>13</a:t>
            </a:fld>
            <a:endParaRPr lang="en-US" dirty="0"/>
          </a:p>
        </p:txBody>
      </p:sp>
    </p:spTree>
    <p:extLst>
      <p:ext uri="{BB962C8B-B14F-4D97-AF65-F5344CB8AC3E}">
        <p14:creationId xmlns:p14="http://schemas.microsoft.com/office/powerpoint/2010/main" val="3005356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C6C00C-BBD9-4A9E-A4DA-99A8E218C0E5}"/>
              </a:ext>
            </a:extLst>
          </p:cNvPr>
          <p:cNvSpPr>
            <a:spLocks noGrp="1"/>
          </p:cNvSpPr>
          <p:nvPr>
            <p:ph idx="1"/>
          </p:nvPr>
        </p:nvSpPr>
        <p:spPr>
          <a:xfrm>
            <a:off x="426231" y="1136779"/>
            <a:ext cx="10966265" cy="4191000"/>
          </a:xfrm>
        </p:spPr>
        <p:txBody>
          <a:bodyPr>
            <a:normAutofit/>
          </a:bodyPr>
          <a:lstStyle/>
          <a:p>
            <a:r>
              <a:rPr lang="en-US" dirty="0">
                <a:solidFill>
                  <a:srgbClr val="53565A"/>
                </a:solidFill>
              </a:rPr>
              <a:t>If you manage a large number of machines across your school, complex, or complex area, you can likely use the same tools with which you are already familiar to push the Secure Browser out to all of your machines at scale. </a:t>
            </a:r>
          </a:p>
          <a:p>
            <a:pPr lvl="1"/>
            <a:r>
              <a:rPr lang="en-US" dirty="0">
                <a:solidFill>
                  <a:srgbClr val="53565A"/>
                </a:solidFill>
              </a:rPr>
              <a:t>For example, the Secure Browser ships as an MSI package, which enables use of MSIEXEC.</a:t>
            </a:r>
          </a:p>
          <a:p>
            <a:r>
              <a:rPr lang="en-US" dirty="0">
                <a:solidFill>
                  <a:srgbClr val="53565A"/>
                </a:solidFill>
              </a:rPr>
              <a:t>If you manage the technology at a small school, you can follow the basic installation instructions on the portal to install the Secure Browser. </a:t>
            </a:r>
          </a:p>
          <a:p>
            <a:r>
              <a:rPr lang="en-US" dirty="0">
                <a:solidFill>
                  <a:srgbClr val="53565A"/>
                </a:solidFill>
              </a:rPr>
              <a:t>The Secure Browser is installed the same way as most other software. </a:t>
            </a:r>
          </a:p>
        </p:txBody>
      </p:sp>
      <p:sp>
        <p:nvSpPr>
          <p:cNvPr id="3" name="Title 2">
            <a:extLst>
              <a:ext uri="{FF2B5EF4-FFF2-40B4-BE49-F238E27FC236}">
                <a16:creationId xmlns:a16="http://schemas.microsoft.com/office/drawing/2014/main" id="{EF5AA018-1319-4F76-952E-F9523A9944A7}"/>
              </a:ext>
            </a:extLst>
          </p:cNvPr>
          <p:cNvSpPr>
            <a:spLocks noGrp="1"/>
          </p:cNvSpPr>
          <p:nvPr>
            <p:ph type="title"/>
          </p:nvPr>
        </p:nvSpPr>
        <p:spPr/>
        <p:txBody>
          <a:bodyPr/>
          <a:lstStyle/>
          <a:p>
            <a:r>
              <a:rPr lang="en-US" dirty="0"/>
              <a:t>Installing the Secure Browser</a:t>
            </a:r>
          </a:p>
        </p:txBody>
      </p:sp>
      <p:sp>
        <p:nvSpPr>
          <p:cNvPr id="4" name="Slide Number Placeholder 3">
            <a:extLst>
              <a:ext uri="{FF2B5EF4-FFF2-40B4-BE49-F238E27FC236}">
                <a16:creationId xmlns:a16="http://schemas.microsoft.com/office/drawing/2014/main" id="{917A8EF1-E6E4-42E1-8C7D-D756DA186AF5}"/>
              </a:ext>
            </a:extLst>
          </p:cNvPr>
          <p:cNvSpPr>
            <a:spLocks noGrp="1"/>
          </p:cNvSpPr>
          <p:nvPr>
            <p:ph type="sldNum" sz="quarter" idx="10"/>
          </p:nvPr>
        </p:nvSpPr>
        <p:spPr/>
        <p:txBody>
          <a:bodyPr/>
          <a:lstStyle/>
          <a:p>
            <a:pPr algn="r"/>
            <a:fld id="{F3477EC8-074D-41C4-94AE-E9EA7CEEA348}" type="slidenum">
              <a:rPr lang="en-US" smtClean="0"/>
              <a:pPr algn="r"/>
              <a:t>14</a:t>
            </a:fld>
            <a:endParaRPr lang="en-US" dirty="0"/>
          </a:p>
        </p:txBody>
      </p:sp>
    </p:spTree>
    <p:extLst>
      <p:ext uri="{BB962C8B-B14F-4D97-AF65-F5344CB8AC3E}">
        <p14:creationId xmlns:p14="http://schemas.microsoft.com/office/powerpoint/2010/main" val="304178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1155441"/>
            <a:ext cx="10647947" cy="4555548"/>
          </a:xfrm>
        </p:spPr>
        <p:txBody>
          <a:bodyPr>
            <a:normAutofit/>
          </a:bodyPr>
          <a:lstStyle/>
          <a:p>
            <a:r>
              <a:rPr lang="en-US" sz="2800" b="1" dirty="0">
                <a:solidFill>
                  <a:srgbClr val="53565A"/>
                </a:solidFill>
              </a:rPr>
              <a:t>Windows</a:t>
            </a:r>
          </a:p>
          <a:p>
            <a:r>
              <a:rPr lang="en-US" dirty="0">
                <a:solidFill>
                  <a:srgbClr val="53565A"/>
                </a:solidFill>
              </a:rPr>
              <a:t>MSI file type enables deployment using a number of tools:</a:t>
            </a:r>
          </a:p>
          <a:p>
            <a:pPr marL="342900" indent="-342900">
              <a:buFont typeface="Arial" panose="020B0604020202020204" pitchFamily="34" charset="0"/>
              <a:buChar char="•"/>
            </a:pPr>
            <a:r>
              <a:rPr lang="en-US" dirty="0">
                <a:solidFill>
                  <a:srgbClr val="53565A"/>
                </a:solidFill>
              </a:rPr>
              <a:t>Active Directory Group Policy</a:t>
            </a:r>
          </a:p>
          <a:p>
            <a:pPr marL="342900" indent="-342900">
              <a:buFont typeface="Arial" panose="020B0604020202020204" pitchFamily="34" charset="0"/>
              <a:buChar char="•"/>
            </a:pPr>
            <a:r>
              <a:rPr lang="en-US" dirty="0">
                <a:solidFill>
                  <a:srgbClr val="53565A"/>
                </a:solidFill>
              </a:rPr>
              <a:t>Microsoft SMS</a:t>
            </a:r>
          </a:p>
          <a:p>
            <a:pPr marL="342900" indent="-342900">
              <a:buFont typeface="Arial" panose="020B0604020202020204" pitchFamily="34" charset="0"/>
              <a:buChar char="•"/>
            </a:pPr>
            <a:r>
              <a:rPr lang="en-US" dirty="0">
                <a:solidFill>
                  <a:srgbClr val="53565A"/>
                </a:solidFill>
              </a:rPr>
              <a:t>Microsoft SCCM</a:t>
            </a:r>
          </a:p>
          <a:p>
            <a:pPr marL="342900" indent="-342900">
              <a:buFont typeface="Arial" panose="020B0604020202020204" pitchFamily="34" charset="0"/>
              <a:buChar char="•"/>
            </a:pPr>
            <a:r>
              <a:rPr lang="en-US" dirty="0">
                <a:solidFill>
                  <a:srgbClr val="53565A"/>
                </a:solidFill>
              </a:rPr>
              <a:t>Microsoft WSUS</a:t>
            </a:r>
          </a:p>
          <a:p>
            <a:pPr marL="342900" indent="-342900">
              <a:buFont typeface="Arial" panose="020B0604020202020204" pitchFamily="34" charset="0"/>
              <a:buChar char="•"/>
            </a:pPr>
            <a:r>
              <a:rPr lang="en-US" dirty="0">
                <a:solidFill>
                  <a:srgbClr val="53565A"/>
                </a:solidFill>
              </a:rPr>
              <a:t>Windows NT Batch</a:t>
            </a:r>
          </a:p>
        </p:txBody>
      </p:sp>
      <p:sp>
        <p:nvSpPr>
          <p:cNvPr id="2" name="Title 1"/>
          <p:cNvSpPr>
            <a:spLocks noGrp="1"/>
          </p:cNvSpPr>
          <p:nvPr>
            <p:ph type="title"/>
          </p:nvPr>
        </p:nvSpPr>
        <p:spPr/>
        <p:txBody>
          <a:bodyPr>
            <a:noAutofit/>
          </a:bodyPr>
          <a:lstStyle/>
          <a:p>
            <a:r>
              <a:rPr lang="en-US" dirty="0"/>
              <a:t>Secure Browser Installation: Windows</a:t>
            </a:r>
            <a:endParaRPr lang="en-US" sz="3600" dirty="0">
              <a:solidFill>
                <a:schemeClr val="tx2">
                  <a:lumMod val="75000"/>
                </a:schemeClr>
              </a:solidFill>
            </a:endParaRPr>
          </a:p>
        </p:txBody>
      </p:sp>
      <p:sp>
        <p:nvSpPr>
          <p:cNvPr id="5" name="Slide Number Placeholder 3">
            <a:extLst>
              <a:ext uri="{FF2B5EF4-FFF2-40B4-BE49-F238E27FC236}">
                <a16:creationId xmlns:a16="http://schemas.microsoft.com/office/drawing/2014/main" id="{2FEDF598-5527-4CE4-96A4-47BF746D471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15</a:t>
            </a:fld>
            <a:endParaRPr lang="en-US" dirty="0"/>
          </a:p>
        </p:txBody>
      </p:sp>
    </p:spTree>
    <p:extLst>
      <p:ext uri="{BB962C8B-B14F-4D97-AF65-F5344CB8AC3E}">
        <p14:creationId xmlns:p14="http://schemas.microsoft.com/office/powerpoint/2010/main" val="3517227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252" y="1087016"/>
            <a:ext cx="10728158" cy="4683968"/>
          </a:xfrm>
        </p:spPr>
        <p:txBody>
          <a:bodyPr>
            <a:normAutofit fontScale="77500" lnSpcReduction="20000"/>
          </a:bodyPr>
          <a:lstStyle/>
          <a:p>
            <a:r>
              <a:rPr lang="en-US" sz="3400" b="1" dirty="0">
                <a:solidFill>
                  <a:srgbClr val="53565A"/>
                </a:solidFill>
              </a:rPr>
              <a:t>macOS</a:t>
            </a:r>
          </a:p>
          <a:p>
            <a:pPr>
              <a:buClr>
                <a:srgbClr val="1EB53A"/>
              </a:buClr>
            </a:pPr>
            <a:r>
              <a:rPr lang="en-US" sz="2900" dirty="0">
                <a:solidFill>
                  <a:srgbClr val="53565A"/>
                </a:solidFill>
              </a:rPr>
              <a:t>DMG file type enables deployment using Apple Remote Desktop.</a:t>
            </a:r>
          </a:p>
          <a:p>
            <a:pPr lvl="1"/>
            <a:r>
              <a:rPr lang="en-US" sz="2900" dirty="0">
                <a:solidFill>
                  <a:srgbClr val="53565A"/>
                </a:solidFill>
              </a:rPr>
              <a:t>Munki</a:t>
            </a:r>
          </a:p>
          <a:p>
            <a:pPr lvl="1"/>
            <a:r>
              <a:rPr lang="en-US" sz="2900" dirty="0">
                <a:solidFill>
                  <a:srgbClr val="53565A"/>
                </a:solidFill>
              </a:rPr>
              <a:t>Filewave</a:t>
            </a:r>
          </a:p>
          <a:p>
            <a:r>
              <a:rPr lang="en-US" sz="3400" b="1" dirty="0">
                <a:solidFill>
                  <a:srgbClr val="53565A"/>
                </a:solidFill>
              </a:rPr>
              <a:t>Linux</a:t>
            </a:r>
          </a:p>
          <a:p>
            <a:r>
              <a:rPr lang="en-US" sz="2800" dirty="0">
                <a:solidFill>
                  <a:srgbClr val="53565A"/>
                </a:solidFill>
              </a:rPr>
              <a:t>TAR file type enables deployment using a number of tools including the following:</a:t>
            </a:r>
          </a:p>
          <a:p>
            <a:pPr lvl="1"/>
            <a:r>
              <a:rPr lang="en-US" sz="2800" dirty="0">
                <a:solidFill>
                  <a:srgbClr val="53565A"/>
                </a:solidFill>
              </a:rPr>
              <a:t>Shell Scripts</a:t>
            </a:r>
          </a:p>
          <a:p>
            <a:pPr lvl="1"/>
            <a:r>
              <a:rPr lang="en-US" sz="2800" dirty="0">
                <a:solidFill>
                  <a:srgbClr val="53565A"/>
                </a:solidFill>
              </a:rPr>
              <a:t>Puppet</a:t>
            </a:r>
          </a:p>
        </p:txBody>
      </p:sp>
      <p:sp>
        <p:nvSpPr>
          <p:cNvPr id="2" name="Title 1"/>
          <p:cNvSpPr>
            <a:spLocks noGrp="1"/>
          </p:cNvSpPr>
          <p:nvPr>
            <p:ph type="title"/>
          </p:nvPr>
        </p:nvSpPr>
        <p:spPr/>
        <p:txBody>
          <a:bodyPr>
            <a:noAutofit/>
          </a:bodyPr>
          <a:lstStyle/>
          <a:p>
            <a:r>
              <a:rPr lang="en-US" dirty="0"/>
              <a:t>Secure Browser Installation: macOS and Linux</a:t>
            </a:r>
          </a:p>
        </p:txBody>
      </p:sp>
      <p:sp>
        <p:nvSpPr>
          <p:cNvPr id="5" name="Slide Number Placeholder 3">
            <a:extLst>
              <a:ext uri="{FF2B5EF4-FFF2-40B4-BE49-F238E27FC236}">
                <a16:creationId xmlns:a16="http://schemas.microsoft.com/office/drawing/2014/main" id="{4AE2E767-38D7-4718-8CE5-ABBD7976327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16</a:t>
            </a:fld>
            <a:endParaRPr lang="en-US" dirty="0"/>
          </a:p>
        </p:txBody>
      </p:sp>
    </p:spTree>
    <p:extLst>
      <p:ext uri="{BB962C8B-B14F-4D97-AF65-F5344CB8AC3E}">
        <p14:creationId xmlns:p14="http://schemas.microsoft.com/office/powerpoint/2010/main" val="32413403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67BEED-0C5D-4C82-93DE-FB40BCEF65A2}"/>
              </a:ext>
            </a:extLst>
          </p:cNvPr>
          <p:cNvSpPr>
            <a:spLocks noGrp="1"/>
          </p:cNvSpPr>
          <p:nvPr>
            <p:ph idx="1"/>
          </p:nvPr>
        </p:nvSpPr>
        <p:spPr>
          <a:xfrm>
            <a:off x="426231" y="1034142"/>
            <a:ext cx="10966265" cy="3537859"/>
          </a:xfrm>
        </p:spPr>
        <p:txBody>
          <a:bodyPr>
            <a:normAutofit fontScale="92500" lnSpcReduction="10000"/>
          </a:bodyPr>
          <a:lstStyle/>
          <a:p>
            <a:pPr marL="0" indent="0">
              <a:buNone/>
            </a:pPr>
            <a:r>
              <a:rPr lang="en-US" dirty="0">
                <a:solidFill>
                  <a:srgbClr val="53565A"/>
                </a:solidFill>
              </a:rPr>
              <a:t>For iPads and Chromebooks, the </a:t>
            </a:r>
            <a:r>
              <a:rPr lang="en-US" dirty="0" err="1">
                <a:solidFill>
                  <a:srgbClr val="53565A"/>
                </a:solidFill>
              </a:rPr>
              <a:t>SecureTest</a:t>
            </a:r>
            <a:r>
              <a:rPr lang="en-US" dirty="0">
                <a:solidFill>
                  <a:srgbClr val="53565A"/>
                </a:solidFill>
              </a:rPr>
              <a:t> (formerly </a:t>
            </a:r>
            <a:r>
              <a:rPr lang="en-US" dirty="0" err="1">
                <a:solidFill>
                  <a:srgbClr val="53565A"/>
                </a:solidFill>
              </a:rPr>
              <a:t>AIRSecureTest</a:t>
            </a:r>
            <a:r>
              <a:rPr lang="en-US" dirty="0">
                <a:solidFill>
                  <a:srgbClr val="53565A"/>
                </a:solidFill>
              </a:rPr>
              <a:t>) app is CAI’s mobile version of the Secure Browser. </a:t>
            </a:r>
          </a:p>
          <a:p>
            <a:pPr lvl="1"/>
            <a:r>
              <a:rPr lang="en-US" sz="2000" dirty="0" err="1">
                <a:solidFill>
                  <a:srgbClr val="53565A"/>
                </a:solidFill>
              </a:rPr>
              <a:t>SecureTest</a:t>
            </a:r>
            <a:r>
              <a:rPr lang="en-US" sz="2000" dirty="0">
                <a:solidFill>
                  <a:srgbClr val="53565A"/>
                </a:solidFill>
              </a:rPr>
              <a:t> (formerly </a:t>
            </a:r>
            <a:r>
              <a:rPr lang="en-US" sz="2000" dirty="0" err="1">
                <a:solidFill>
                  <a:srgbClr val="53565A"/>
                </a:solidFill>
              </a:rPr>
              <a:t>AIRSecureTest</a:t>
            </a:r>
            <a:r>
              <a:rPr lang="en-US" sz="2000" dirty="0">
                <a:solidFill>
                  <a:srgbClr val="53565A"/>
                </a:solidFill>
              </a:rPr>
              <a:t>) is available in each app store to download and install. </a:t>
            </a:r>
          </a:p>
          <a:p>
            <a:pPr lvl="1"/>
            <a:r>
              <a:rPr lang="en-US" sz="2000" dirty="0">
                <a:solidFill>
                  <a:srgbClr val="53565A"/>
                </a:solidFill>
              </a:rPr>
              <a:t>The first time you open this app, it will ask you to choose your state and assessment program. Your choice will be saved, and the Mobile Secure Browser will perform like the desktop version, allowing you to access operational tests, practice tests, and the network diagnostic tool. </a:t>
            </a:r>
          </a:p>
          <a:p>
            <a:pPr lvl="1"/>
            <a:r>
              <a:rPr lang="en-US" sz="2000" dirty="0">
                <a:solidFill>
                  <a:srgbClr val="53565A"/>
                </a:solidFill>
              </a:rPr>
              <a:t>You can also use any mobile device management utility to install the Secure Browser on multiple managed devices and configure those devices.</a:t>
            </a:r>
          </a:p>
        </p:txBody>
      </p:sp>
      <p:sp>
        <p:nvSpPr>
          <p:cNvPr id="3" name="Title 2">
            <a:extLst>
              <a:ext uri="{FF2B5EF4-FFF2-40B4-BE49-F238E27FC236}">
                <a16:creationId xmlns:a16="http://schemas.microsoft.com/office/drawing/2014/main" id="{3F0735BC-2738-4B08-9712-86F2A76EB0A2}"/>
              </a:ext>
            </a:extLst>
          </p:cNvPr>
          <p:cNvSpPr>
            <a:spLocks noGrp="1"/>
          </p:cNvSpPr>
          <p:nvPr>
            <p:ph type="title"/>
          </p:nvPr>
        </p:nvSpPr>
        <p:spPr/>
        <p:txBody>
          <a:bodyPr/>
          <a:lstStyle/>
          <a:p>
            <a:r>
              <a:rPr lang="en-US" dirty="0"/>
              <a:t>Installing the Mobile Secure Browser</a:t>
            </a:r>
          </a:p>
        </p:txBody>
      </p:sp>
      <p:sp>
        <p:nvSpPr>
          <p:cNvPr id="4" name="Slide Number Placeholder 3">
            <a:extLst>
              <a:ext uri="{FF2B5EF4-FFF2-40B4-BE49-F238E27FC236}">
                <a16:creationId xmlns:a16="http://schemas.microsoft.com/office/drawing/2014/main" id="{E98B1682-9A23-4692-BA23-A260EFDFD505}"/>
              </a:ext>
            </a:extLst>
          </p:cNvPr>
          <p:cNvSpPr>
            <a:spLocks noGrp="1"/>
          </p:cNvSpPr>
          <p:nvPr>
            <p:ph type="sldNum" sz="quarter" idx="10"/>
          </p:nvPr>
        </p:nvSpPr>
        <p:spPr/>
        <p:txBody>
          <a:bodyPr/>
          <a:lstStyle/>
          <a:p>
            <a:pPr algn="r"/>
            <a:fld id="{F3477EC8-074D-41C4-94AE-E9EA7CEEA348}" type="slidenum">
              <a:rPr lang="en-US" smtClean="0"/>
              <a:pPr algn="r"/>
              <a:t>17</a:t>
            </a:fld>
            <a:endParaRPr lang="en-US" dirty="0"/>
          </a:p>
        </p:txBody>
      </p:sp>
      <p:pic>
        <p:nvPicPr>
          <p:cNvPr id="6" name="Picture 5" descr="A picture containing drawing&#10;&#10;Description automatically generated">
            <a:extLst>
              <a:ext uri="{FF2B5EF4-FFF2-40B4-BE49-F238E27FC236}">
                <a16:creationId xmlns:a16="http://schemas.microsoft.com/office/drawing/2014/main" id="{AB11D584-76D7-4770-9CD1-E94BFA958A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6442" y="4717027"/>
            <a:ext cx="1279115" cy="1279115"/>
          </a:xfrm>
          <a:prstGeom prst="rect">
            <a:avLst/>
          </a:prstGeom>
        </p:spPr>
      </p:pic>
    </p:spTree>
    <p:extLst>
      <p:ext uri="{BB962C8B-B14F-4D97-AF65-F5344CB8AC3E}">
        <p14:creationId xmlns:p14="http://schemas.microsoft.com/office/powerpoint/2010/main" val="2952722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32115D-25E8-436F-8F64-079B0E802EF1}"/>
              </a:ext>
            </a:extLst>
          </p:cNvPr>
          <p:cNvSpPr>
            <a:spLocks noGrp="1"/>
          </p:cNvSpPr>
          <p:nvPr>
            <p:ph idx="1"/>
          </p:nvPr>
        </p:nvSpPr>
        <p:spPr>
          <a:xfrm>
            <a:off x="476166" y="1202094"/>
            <a:ext cx="10966265" cy="3015343"/>
          </a:xfrm>
        </p:spPr>
        <p:txBody>
          <a:bodyPr/>
          <a:lstStyle/>
          <a:p>
            <a:r>
              <a:rPr lang="en-US" dirty="0">
                <a:solidFill>
                  <a:srgbClr val="53565A"/>
                </a:solidFill>
              </a:rPr>
              <a:t>Windows 10 and Windows 10 in S Mode come with Microsoft’s Take a Test app, which enforces a locked-down, secure testing environment identical to the CAI Secure Browser. </a:t>
            </a:r>
          </a:p>
          <a:p>
            <a:r>
              <a:rPr lang="en-US" dirty="0">
                <a:solidFill>
                  <a:srgbClr val="53565A"/>
                </a:solidFill>
              </a:rPr>
              <a:t>Users of the Take a Test app do not need to install the Secure Browser on the testing machine. </a:t>
            </a:r>
          </a:p>
          <a:p>
            <a:r>
              <a:rPr lang="en-US" dirty="0">
                <a:solidFill>
                  <a:srgbClr val="53565A"/>
                </a:solidFill>
              </a:rPr>
              <a:t>Instructions for configuring the Take a Test app can be found on the portal. </a:t>
            </a:r>
          </a:p>
        </p:txBody>
      </p:sp>
      <p:sp>
        <p:nvSpPr>
          <p:cNvPr id="3" name="Title 2">
            <a:extLst>
              <a:ext uri="{FF2B5EF4-FFF2-40B4-BE49-F238E27FC236}">
                <a16:creationId xmlns:a16="http://schemas.microsoft.com/office/drawing/2014/main" id="{39A1D8A4-9453-48C4-8AFC-5C60ED6CAE47}"/>
              </a:ext>
            </a:extLst>
          </p:cNvPr>
          <p:cNvSpPr>
            <a:spLocks noGrp="1"/>
          </p:cNvSpPr>
          <p:nvPr>
            <p:ph type="title"/>
          </p:nvPr>
        </p:nvSpPr>
        <p:spPr/>
        <p:txBody>
          <a:bodyPr/>
          <a:lstStyle/>
          <a:p>
            <a:r>
              <a:rPr lang="en-US" dirty="0"/>
              <a:t>Microsoft’s Take a Test App</a:t>
            </a:r>
          </a:p>
        </p:txBody>
      </p:sp>
      <p:sp>
        <p:nvSpPr>
          <p:cNvPr id="4" name="Slide Number Placeholder 3">
            <a:extLst>
              <a:ext uri="{FF2B5EF4-FFF2-40B4-BE49-F238E27FC236}">
                <a16:creationId xmlns:a16="http://schemas.microsoft.com/office/drawing/2014/main" id="{DB380495-9007-4F6E-B077-7CDFE1DC2321}"/>
              </a:ext>
            </a:extLst>
          </p:cNvPr>
          <p:cNvSpPr>
            <a:spLocks noGrp="1"/>
          </p:cNvSpPr>
          <p:nvPr>
            <p:ph type="sldNum" sz="quarter" idx="10"/>
          </p:nvPr>
        </p:nvSpPr>
        <p:spPr/>
        <p:txBody>
          <a:bodyPr/>
          <a:lstStyle/>
          <a:p>
            <a:pPr algn="r"/>
            <a:fld id="{F3477EC8-074D-41C4-94AE-E9EA7CEEA348}" type="slidenum">
              <a:rPr lang="en-US" smtClean="0"/>
              <a:pPr algn="r"/>
              <a:t>18</a:t>
            </a:fld>
            <a:endParaRPr lang="en-US" dirty="0"/>
          </a:p>
        </p:txBody>
      </p:sp>
    </p:spTree>
    <p:extLst>
      <p:ext uri="{BB962C8B-B14F-4D97-AF65-F5344CB8AC3E}">
        <p14:creationId xmlns:p14="http://schemas.microsoft.com/office/powerpoint/2010/main" val="4703187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5447ED-D6ED-4D3B-9623-A5B3E87D2DF8}"/>
              </a:ext>
            </a:extLst>
          </p:cNvPr>
          <p:cNvSpPr>
            <a:spLocks noGrp="1"/>
          </p:cNvSpPr>
          <p:nvPr>
            <p:ph type="title"/>
          </p:nvPr>
        </p:nvSpPr>
        <p:spPr/>
        <p:txBody>
          <a:bodyPr/>
          <a:lstStyle/>
          <a:p>
            <a:r>
              <a:rPr lang="en-US" dirty="0"/>
              <a:t>Configuring Student Workstations</a:t>
            </a:r>
          </a:p>
        </p:txBody>
      </p:sp>
      <p:sp>
        <p:nvSpPr>
          <p:cNvPr id="4" name="Slide Number Placeholder 3">
            <a:extLst>
              <a:ext uri="{FF2B5EF4-FFF2-40B4-BE49-F238E27FC236}">
                <a16:creationId xmlns:a16="http://schemas.microsoft.com/office/drawing/2014/main" id="{64B0CA11-267C-4ACF-9BF8-37E5D1BFE36D}"/>
              </a:ext>
            </a:extLst>
          </p:cNvPr>
          <p:cNvSpPr>
            <a:spLocks noGrp="1"/>
          </p:cNvSpPr>
          <p:nvPr>
            <p:ph type="sldNum" sz="quarter" idx="10"/>
          </p:nvPr>
        </p:nvSpPr>
        <p:spPr/>
        <p:txBody>
          <a:bodyPr/>
          <a:lstStyle/>
          <a:p>
            <a:pPr algn="r"/>
            <a:fld id="{F3477EC8-074D-41C4-94AE-E9EA7CEEA348}" type="slidenum">
              <a:rPr lang="en-US" smtClean="0"/>
              <a:pPr algn="r"/>
              <a:t>19</a:t>
            </a:fld>
            <a:endParaRPr lang="en-US" dirty="0"/>
          </a:p>
        </p:txBody>
      </p:sp>
      <p:graphicFrame>
        <p:nvGraphicFramePr>
          <p:cNvPr id="5" name="Table 4">
            <a:extLst>
              <a:ext uri="{FF2B5EF4-FFF2-40B4-BE49-F238E27FC236}">
                <a16:creationId xmlns:a16="http://schemas.microsoft.com/office/drawing/2014/main" id="{93B714D0-C827-4FD4-AE6B-9AD78C728E59}"/>
              </a:ext>
            </a:extLst>
          </p:cNvPr>
          <p:cNvGraphicFramePr>
            <a:graphicFrameLocks noGrp="1"/>
          </p:cNvGraphicFramePr>
          <p:nvPr>
            <p:extLst>
              <p:ext uri="{D42A27DB-BD31-4B8C-83A1-F6EECF244321}">
                <p14:modId xmlns:p14="http://schemas.microsoft.com/office/powerpoint/2010/main" val="1996797767"/>
              </p:ext>
            </p:extLst>
          </p:nvPr>
        </p:nvGraphicFramePr>
        <p:xfrm>
          <a:off x="587900" y="891999"/>
          <a:ext cx="11016200" cy="4878753"/>
        </p:xfrm>
        <a:graphic>
          <a:graphicData uri="http://schemas.openxmlformats.org/drawingml/2006/table">
            <a:tbl>
              <a:tblPr firstRow="1" bandRow="1">
                <a:tableStyleId>{5C22544A-7EE6-4342-B048-85BDC9FD1C3A}</a:tableStyleId>
              </a:tblPr>
              <a:tblGrid>
                <a:gridCol w="2276894">
                  <a:extLst>
                    <a:ext uri="{9D8B030D-6E8A-4147-A177-3AD203B41FA5}">
                      <a16:colId xmlns:a16="http://schemas.microsoft.com/office/drawing/2014/main" val="2821651959"/>
                    </a:ext>
                  </a:extLst>
                </a:gridCol>
                <a:gridCol w="8739306">
                  <a:extLst>
                    <a:ext uri="{9D8B030D-6E8A-4147-A177-3AD203B41FA5}">
                      <a16:colId xmlns:a16="http://schemas.microsoft.com/office/drawing/2014/main" val="3897111376"/>
                    </a:ext>
                  </a:extLst>
                </a:gridCol>
              </a:tblGrid>
              <a:tr h="357118">
                <a:tc>
                  <a:txBody>
                    <a:bodyPr/>
                    <a:lstStyle/>
                    <a:p>
                      <a:r>
                        <a:rPr lang="en-US" dirty="0"/>
                        <a:t>Operating System </a:t>
                      </a:r>
                    </a:p>
                  </a:txBody>
                  <a:tcPr/>
                </a:tc>
                <a:tc>
                  <a:txBody>
                    <a:bodyPr/>
                    <a:lstStyle/>
                    <a:p>
                      <a:r>
                        <a:rPr lang="en-US" dirty="0"/>
                        <a:t>Additional Configuration </a:t>
                      </a:r>
                    </a:p>
                  </a:txBody>
                  <a:tcPr/>
                </a:tc>
                <a:extLst>
                  <a:ext uri="{0D108BD9-81ED-4DB2-BD59-A6C34878D82A}">
                    <a16:rowId xmlns:a16="http://schemas.microsoft.com/office/drawing/2014/main" val="3506691226"/>
                  </a:ext>
                </a:extLst>
              </a:tr>
              <a:tr h="559200">
                <a:tc>
                  <a:txBody>
                    <a:bodyPr/>
                    <a:lstStyle/>
                    <a:p>
                      <a:r>
                        <a:rPr lang="en-US" dirty="0"/>
                        <a:t>Windows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Disable Fast User Switching (applies to users of our Secure Browser)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Disable App Pre-Launching (applies to users of the Take a Test app)</a:t>
                      </a:r>
                    </a:p>
                  </a:txBody>
                  <a:tcPr/>
                </a:tc>
                <a:extLst>
                  <a:ext uri="{0D108BD9-81ED-4DB2-BD59-A6C34878D82A}">
                    <a16:rowId xmlns:a16="http://schemas.microsoft.com/office/drawing/2014/main" val="1508121632"/>
                  </a:ext>
                </a:extLst>
              </a:tr>
              <a:tr h="1574720">
                <a:tc>
                  <a:txBody>
                    <a:bodyPr/>
                    <a:lstStyle/>
                    <a:p>
                      <a:r>
                        <a:rPr lang="en-US" dirty="0"/>
                        <a:t>macOS</a:t>
                      </a:r>
                    </a:p>
                  </a:txBody>
                  <a:tcPr/>
                </a:tc>
                <a:tc>
                  <a:txBody>
                    <a:bodyPr/>
                    <a:lstStyle/>
                    <a:p>
                      <a:r>
                        <a:rPr lang="en-US" sz="1600" dirty="0"/>
                        <a:t>Install Secure Profile </a:t>
                      </a:r>
                      <a:r>
                        <a:rPr lang="en-US" dirty="0"/>
                        <a:t>(</a:t>
                      </a:r>
                      <a:r>
                        <a:rPr lang="en-US" dirty="0">
                          <a:solidFill>
                            <a:srgbClr val="FF0000"/>
                          </a:solidFill>
                        </a:rPr>
                        <a:t>optional</a:t>
                      </a:r>
                      <a:r>
                        <a:rPr lang="en-US" dirty="0"/>
                        <a:t>) </a:t>
                      </a:r>
                      <a:r>
                        <a:rPr lang="en-US" sz="1600" dirty="0"/>
                        <a:t>and disable</a:t>
                      </a:r>
                      <a:r>
                        <a:rPr lang="en-US" sz="1600" u="none" dirty="0"/>
                        <a:t> Third-Party App Updates, iTunes Updates, and Fast User Switching</a:t>
                      </a:r>
                    </a:p>
                    <a:p>
                      <a:r>
                        <a:rPr lang="en-US" sz="1400" i="1" u="none" baseline="0" dirty="0"/>
                        <a:t>*If the </a:t>
                      </a:r>
                      <a:r>
                        <a:rPr lang="en-US" sz="1400" i="1" u="none" baseline="0" dirty="0">
                          <a:solidFill>
                            <a:srgbClr val="FF0000"/>
                          </a:solidFill>
                        </a:rPr>
                        <a:t>optional</a:t>
                      </a:r>
                      <a:r>
                        <a:rPr lang="en-US" sz="1400" i="1" u="none" baseline="0" dirty="0"/>
                        <a:t> Secure Profile is </a:t>
                      </a:r>
                      <a:r>
                        <a:rPr lang="en-US" sz="1400" b="1" i="1" u="none" baseline="0" dirty="0"/>
                        <a:t>not</a:t>
                      </a:r>
                      <a:r>
                        <a:rPr lang="en-US" sz="1400" i="1" u="none" baseline="0" dirty="0"/>
                        <a:t> installed, </a:t>
                      </a:r>
                      <a:r>
                        <a:rPr lang="en-US" sz="1400" b="1" i="1" u="none" baseline="0" dirty="0"/>
                        <a:t>additional built-in features will need to be manually disabled</a:t>
                      </a:r>
                      <a:r>
                        <a:rPr lang="en-US" sz="1400" i="1" u="none" baseline="0" dirty="0"/>
                        <a:t>.</a:t>
                      </a:r>
                    </a:p>
                    <a:p>
                      <a:r>
                        <a:rPr lang="en-US" sz="1400" i="1" u="none" baseline="0" dirty="0"/>
                        <a:t>*</a:t>
                      </a:r>
                      <a:r>
                        <a:rPr lang="en-US" sz="1400" b="0" i="1" u="none" strike="noStrike" kern="1200" baseline="0" dirty="0">
                          <a:solidFill>
                            <a:schemeClr val="dk1"/>
                          </a:solidFill>
                          <a:latin typeface="+mn-lt"/>
                          <a:ea typeface="+mn-ea"/>
                          <a:cs typeface="+mn-cs"/>
                        </a:rPr>
                        <a:t>NOTE: The Secure Profile is </a:t>
                      </a:r>
                      <a:r>
                        <a:rPr lang="en-US" sz="1400" b="0" i="1" u="none" strike="noStrike" kern="1200" baseline="0" dirty="0">
                          <a:solidFill>
                            <a:srgbClr val="FF0000"/>
                          </a:solidFill>
                          <a:latin typeface="+mn-lt"/>
                          <a:ea typeface="+mn-ea"/>
                          <a:cs typeface="+mn-cs"/>
                        </a:rPr>
                        <a:t>optional</a:t>
                      </a:r>
                      <a:r>
                        <a:rPr lang="en-US" sz="1400" b="0" i="1" u="none" strike="noStrike" kern="1200" baseline="0" dirty="0">
                          <a:solidFill>
                            <a:schemeClr val="dk1"/>
                          </a:solidFill>
                          <a:latin typeface="+mn-lt"/>
                          <a:ea typeface="+mn-ea"/>
                          <a:cs typeface="+mn-cs"/>
                        </a:rPr>
                        <a:t> and once installed will affect all profiles on the device. CAI recommends that schools only install the Secure Profile on devices that are solely used for testing. Before you install the Secure Profile, you should back up your device profile’s preferences and settings. Once the device is no longer used for testing, the Secure Profile can be removed, and your original settings can be manually reapplied.</a:t>
                      </a:r>
                      <a:r>
                        <a:rPr lang="en-US" sz="1600" b="0" i="1" u="none" strike="noStrike" kern="1200" baseline="0" dirty="0">
                          <a:solidFill>
                            <a:schemeClr val="dk1"/>
                          </a:solidFill>
                          <a:latin typeface="+mn-lt"/>
                          <a:ea typeface="+mn-ea"/>
                          <a:cs typeface="+mn-cs"/>
                        </a:rPr>
                        <a:t> </a:t>
                      </a:r>
                      <a:endParaRPr lang="en-US" i="1" baseline="0" dirty="0"/>
                    </a:p>
                  </a:txBody>
                  <a:tcPr/>
                </a:tc>
                <a:extLst>
                  <a:ext uri="{0D108BD9-81ED-4DB2-BD59-A6C34878D82A}">
                    <a16:rowId xmlns:a16="http://schemas.microsoft.com/office/drawing/2014/main" val="2595594961"/>
                  </a:ext>
                </a:extLst>
              </a:tr>
              <a:tr h="559200">
                <a:tc>
                  <a:txBody>
                    <a:bodyPr/>
                    <a:lstStyle/>
                    <a:p>
                      <a:r>
                        <a:rPr lang="en-US" dirty="0"/>
                        <a:t>Linux </a:t>
                      </a:r>
                    </a:p>
                  </a:txBody>
                  <a:tcPr/>
                </a:tc>
                <a:tc>
                  <a:txBody>
                    <a:bodyPr/>
                    <a:lstStyle/>
                    <a:p>
                      <a:r>
                        <a:rPr lang="en-US" sz="1600" dirty="0"/>
                        <a:t>Disable On-Screen Keyboard</a:t>
                      </a:r>
                    </a:p>
                    <a:p>
                      <a:r>
                        <a:rPr lang="en-US" sz="1600" dirty="0"/>
                        <a:t>Enable Verdana Font</a:t>
                      </a:r>
                    </a:p>
                  </a:txBody>
                  <a:tcPr/>
                </a:tc>
                <a:extLst>
                  <a:ext uri="{0D108BD9-81ED-4DB2-BD59-A6C34878D82A}">
                    <a16:rowId xmlns:a16="http://schemas.microsoft.com/office/drawing/2014/main" val="1641654138"/>
                  </a:ext>
                </a:extLst>
              </a:tr>
              <a:tr h="357118">
                <a:tc>
                  <a:txBody>
                    <a:bodyPr/>
                    <a:lstStyle/>
                    <a:p>
                      <a:r>
                        <a:rPr lang="en-US" dirty="0"/>
                        <a:t>Chrome OS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Manage Chrome OS Auto Updates</a:t>
                      </a:r>
                    </a:p>
                  </a:txBody>
                  <a:tcPr/>
                </a:tc>
                <a:extLst>
                  <a:ext uri="{0D108BD9-81ED-4DB2-BD59-A6C34878D82A}">
                    <a16:rowId xmlns:a16="http://schemas.microsoft.com/office/drawing/2014/main" val="2394867953"/>
                  </a:ext>
                </a:extLst>
              </a:tr>
              <a:tr h="13298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iOS </a:t>
                      </a:r>
                    </a:p>
                    <a:p>
                      <a:endParaRPr lang="en-US" dirty="0"/>
                    </a:p>
                  </a:txBody>
                  <a:tcPr/>
                </a:tc>
                <a:tc>
                  <a:txBody>
                    <a:bodyPr/>
                    <a:lstStyle/>
                    <a:p>
                      <a:pPr lvl="0"/>
                      <a:r>
                        <a:rPr lang="en-US" sz="1600" kern="1200" dirty="0">
                          <a:solidFill>
                            <a:schemeClr val="dk1"/>
                          </a:solidFill>
                          <a:effectLst/>
                          <a:latin typeface="+mn-lt"/>
                          <a:ea typeface="+mn-ea"/>
                          <a:cs typeface="+mn-cs"/>
                        </a:rPr>
                        <a:t>Assessment Mode (formerly Automatic Assessment Configuration) disables many features automatically and requires no further setup. Additional features can be disabled through Mobile Device Management. In addition to the features disabled by Assessment Mode, also disable Voice Control, </a:t>
                      </a:r>
                      <a:r>
                        <a:rPr lang="en-US" sz="1600" kern="1200" dirty="0" err="1">
                          <a:solidFill>
                            <a:schemeClr val="dk1"/>
                          </a:solidFill>
                          <a:effectLst/>
                          <a:latin typeface="+mn-lt"/>
                          <a:ea typeface="+mn-ea"/>
                          <a:cs typeface="+mn-cs"/>
                        </a:rPr>
                        <a:t>VoiceOver</a:t>
                      </a:r>
                      <a:r>
                        <a:rPr lang="en-US" sz="1600" kern="1200" dirty="0">
                          <a:solidFill>
                            <a:schemeClr val="dk1"/>
                          </a:solidFill>
                          <a:effectLst/>
                          <a:latin typeface="+mn-lt"/>
                          <a:ea typeface="+mn-ea"/>
                          <a:cs typeface="+mn-cs"/>
                        </a:rPr>
                        <a:t>, and the emoji keyboard. If these are not available to disable through MDM, please disable them manually.</a:t>
                      </a:r>
                    </a:p>
                  </a:txBody>
                  <a:tcPr/>
                </a:tc>
                <a:extLst>
                  <a:ext uri="{0D108BD9-81ED-4DB2-BD59-A6C34878D82A}">
                    <a16:rowId xmlns:a16="http://schemas.microsoft.com/office/drawing/2014/main" val="4024995275"/>
                  </a:ext>
                </a:extLst>
              </a:tr>
            </a:tbl>
          </a:graphicData>
        </a:graphic>
      </p:graphicFrame>
    </p:spTree>
    <p:extLst>
      <p:ext uri="{BB962C8B-B14F-4D97-AF65-F5344CB8AC3E}">
        <p14:creationId xmlns:p14="http://schemas.microsoft.com/office/powerpoint/2010/main" val="2858899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26231" y="1052804"/>
            <a:ext cx="10966265" cy="3852006"/>
          </a:xfrm>
        </p:spPr>
        <p:txBody>
          <a:bodyPr>
            <a:normAutofit/>
          </a:bodyPr>
          <a:lstStyle/>
          <a:p>
            <a:pPr marL="0" lvl="0" indent="0">
              <a:buClr>
                <a:srgbClr val="FFFFFF">
                  <a:lumMod val="65000"/>
                </a:srgbClr>
              </a:buClr>
              <a:buNone/>
            </a:pPr>
            <a:r>
              <a:rPr lang="en-US" sz="2800" b="1" dirty="0">
                <a:solidFill>
                  <a:srgbClr val="53565A"/>
                </a:solidFill>
              </a:rPr>
              <a:t>By the end of this presentation, you should be able to:</a:t>
            </a:r>
          </a:p>
          <a:p>
            <a:pPr>
              <a:buClr>
                <a:srgbClr val="FFFFFF">
                  <a:lumMod val="65000"/>
                </a:srgbClr>
              </a:buClr>
              <a:buFont typeface="Arial" panose="020B0604020202020204" pitchFamily="34" charset="0"/>
              <a:buChar char="•"/>
            </a:pPr>
            <a:r>
              <a:rPr lang="en-US" dirty="0">
                <a:solidFill>
                  <a:srgbClr val="53565A"/>
                </a:solidFill>
              </a:rPr>
              <a:t>Prepare for online tests at your school by completing the four steps to set up technology for online testing</a:t>
            </a:r>
          </a:p>
          <a:p>
            <a:pPr>
              <a:buClr>
                <a:srgbClr val="FFFFFF">
                  <a:lumMod val="65000"/>
                </a:srgbClr>
              </a:buClr>
              <a:buFont typeface="Arial" panose="020B0604020202020204" pitchFamily="34" charset="0"/>
              <a:buChar char="•"/>
            </a:pPr>
            <a:r>
              <a:rPr lang="en-US" dirty="0">
                <a:solidFill>
                  <a:srgbClr val="53565A"/>
                </a:solidFill>
              </a:rPr>
              <a:t>Install the Secure Browser</a:t>
            </a:r>
          </a:p>
          <a:p>
            <a:pPr>
              <a:buClr>
                <a:srgbClr val="FFFFFF">
                  <a:lumMod val="65000"/>
                </a:srgbClr>
              </a:buClr>
              <a:buFont typeface="Arial" panose="020B0604020202020204" pitchFamily="34" charset="0"/>
              <a:buChar char="•"/>
            </a:pPr>
            <a:r>
              <a:rPr lang="en-US" dirty="0">
                <a:solidFill>
                  <a:srgbClr val="53565A"/>
                </a:solidFill>
              </a:rPr>
              <a:t>Troubleshoot technical problems during the tests</a:t>
            </a:r>
          </a:p>
        </p:txBody>
      </p:sp>
      <p:sp>
        <p:nvSpPr>
          <p:cNvPr id="5" name="Title 4"/>
          <p:cNvSpPr>
            <a:spLocks noGrp="1"/>
          </p:cNvSpPr>
          <p:nvPr>
            <p:ph type="title"/>
          </p:nvPr>
        </p:nvSpPr>
        <p:spPr/>
        <p:txBody>
          <a:bodyPr/>
          <a:lstStyle/>
          <a:p>
            <a:r>
              <a:rPr lang="en-US" dirty="0"/>
              <a:t>Objectives</a:t>
            </a:r>
          </a:p>
        </p:txBody>
      </p:sp>
      <p:sp>
        <p:nvSpPr>
          <p:cNvPr id="7" name="Slide Number Placeholder 3">
            <a:extLst>
              <a:ext uri="{FF2B5EF4-FFF2-40B4-BE49-F238E27FC236}">
                <a16:creationId xmlns:a16="http://schemas.microsoft.com/office/drawing/2014/main" id="{4F0CE4AF-B6E1-4A0F-AE9B-A95744C66C71}"/>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a:t>
            </a:fld>
            <a:endParaRPr lang="en-US" dirty="0"/>
          </a:p>
        </p:txBody>
      </p:sp>
    </p:spTree>
    <p:extLst>
      <p:ext uri="{BB962C8B-B14F-4D97-AF65-F5344CB8AC3E}">
        <p14:creationId xmlns:p14="http://schemas.microsoft.com/office/powerpoint/2010/main" val="989957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074ACC-2248-4612-BE7D-26981A0B7CAC}"/>
              </a:ext>
            </a:extLst>
          </p:cNvPr>
          <p:cNvSpPr>
            <a:spLocks noGrp="1"/>
          </p:cNvSpPr>
          <p:nvPr>
            <p:ph idx="1"/>
          </p:nvPr>
        </p:nvSpPr>
        <p:spPr>
          <a:xfrm>
            <a:off x="476166" y="1034143"/>
            <a:ext cx="10966265" cy="4917478"/>
          </a:xfrm>
        </p:spPr>
        <p:txBody>
          <a:bodyPr>
            <a:normAutofit fontScale="70000" lnSpcReduction="20000"/>
          </a:bodyPr>
          <a:lstStyle/>
          <a:p>
            <a:r>
              <a:rPr lang="en-US" sz="2000" dirty="0">
                <a:solidFill>
                  <a:srgbClr val="53565A"/>
                </a:solidFill>
              </a:rPr>
              <a:t>The </a:t>
            </a:r>
            <a:r>
              <a:rPr lang="en-US" sz="2000" dirty="0">
                <a:solidFill>
                  <a:srgbClr val="FF0000"/>
                </a:solidFill>
              </a:rPr>
              <a:t>optional</a:t>
            </a:r>
            <a:r>
              <a:rPr lang="en-US" sz="2000" dirty="0">
                <a:solidFill>
                  <a:srgbClr val="53565A"/>
                </a:solidFill>
              </a:rPr>
              <a:t> Secure Profile helps to configure Mac workstations for online testing by automatically performing the following:</a:t>
            </a:r>
          </a:p>
          <a:p>
            <a:pPr lvl="1"/>
            <a:r>
              <a:rPr lang="en-US" sz="2000" dirty="0">
                <a:solidFill>
                  <a:srgbClr val="53565A"/>
                </a:solidFill>
              </a:rPr>
              <a:t>Disables hot keys for enabling Mission Control, Spaces, Screenshots, and Dictation</a:t>
            </a:r>
          </a:p>
          <a:p>
            <a:pPr lvl="1"/>
            <a:r>
              <a:rPr lang="en-US" sz="2000" dirty="0">
                <a:solidFill>
                  <a:srgbClr val="53565A"/>
                </a:solidFill>
              </a:rPr>
              <a:t>Disables trackpad gestures for accessing Lookup, App Exposé, Launchpad, and Show Desktop </a:t>
            </a:r>
          </a:p>
          <a:p>
            <a:pPr lvl="1"/>
            <a:r>
              <a:rPr lang="en-US" sz="2000" dirty="0">
                <a:solidFill>
                  <a:srgbClr val="53565A"/>
                </a:solidFill>
              </a:rPr>
              <a:t>Sets function keys to standard functions for all users of Mac to which it is deployed</a:t>
            </a:r>
          </a:p>
          <a:p>
            <a:pPr lvl="1"/>
            <a:r>
              <a:rPr lang="en-US" sz="2000" dirty="0">
                <a:solidFill>
                  <a:srgbClr val="53565A"/>
                </a:solidFill>
              </a:rPr>
              <a:t>Disables Voice Control</a:t>
            </a:r>
          </a:p>
          <a:p>
            <a:pPr lvl="1"/>
            <a:r>
              <a:rPr lang="en-US" sz="2000" dirty="0">
                <a:solidFill>
                  <a:srgbClr val="53565A"/>
                </a:solidFill>
              </a:rPr>
              <a:t>Disables the menu pop-up that appears when triple-tapping the power button on Touch Bar-enabled devices</a:t>
            </a:r>
          </a:p>
          <a:p>
            <a:r>
              <a:rPr lang="en-US" sz="2000" dirty="0">
                <a:solidFill>
                  <a:srgbClr val="53565A"/>
                </a:solidFill>
              </a:rPr>
              <a:t>Download the Secure Profile from your portal, install it, and restart your computer. </a:t>
            </a:r>
          </a:p>
          <a:p>
            <a:pPr lvl="1"/>
            <a:r>
              <a:rPr lang="en-US" sz="2000" b="1" dirty="0">
                <a:solidFill>
                  <a:srgbClr val="53565A"/>
                </a:solidFill>
              </a:rPr>
              <a:t>NOTE: The Secure Profile is </a:t>
            </a:r>
            <a:r>
              <a:rPr lang="en-US" sz="2000" b="1" dirty="0">
                <a:solidFill>
                  <a:srgbClr val="FF0000"/>
                </a:solidFill>
              </a:rPr>
              <a:t>optional</a:t>
            </a:r>
            <a:r>
              <a:rPr lang="en-US" sz="2000" b="1" dirty="0">
                <a:solidFill>
                  <a:srgbClr val="53565A"/>
                </a:solidFill>
              </a:rPr>
              <a:t> and once installed will affect all profiles on the device. </a:t>
            </a:r>
            <a:r>
              <a:rPr lang="en-US" sz="2000" dirty="0">
                <a:solidFill>
                  <a:srgbClr val="53565A"/>
                </a:solidFill>
              </a:rPr>
              <a:t>CAI recommends that schools only install the Mac Secure Profile on devices that are solely used for testing. Before you install the Secure Profile, you should back up your device profile’s preferences and settings. Once the device is no longer used for testing, the Secure Profile can be removed, and your original settings can be manually reapplied.</a:t>
            </a:r>
          </a:p>
          <a:p>
            <a:r>
              <a:rPr lang="en-US" sz="2000" dirty="0">
                <a:solidFill>
                  <a:srgbClr val="53565A"/>
                </a:solidFill>
              </a:rPr>
              <a:t>If the </a:t>
            </a:r>
            <a:r>
              <a:rPr lang="en-US" sz="2000" dirty="0">
                <a:solidFill>
                  <a:srgbClr val="FF0000"/>
                </a:solidFill>
              </a:rPr>
              <a:t>optional</a:t>
            </a:r>
            <a:r>
              <a:rPr lang="en-US" sz="2000" dirty="0">
                <a:solidFill>
                  <a:srgbClr val="53565A"/>
                </a:solidFill>
              </a:rPr>
              <a:t> Secure Profile is not installed, additional built-in features will need to be manually disabled. See the </a:t>
            </a:r>
            <a:r>
              <a:rPr lang="en-US" sz="2000" i="1" dirty="0">
                <a:solidFill>
                  <a:srgbClr val="53565A"/>
                </a:solidFill>
              </a:rPr>
              <a:t>Configurations, Troubleshooting, and Advanced Secure Browser Installation for macOS.</a:t>
            </a:r>
            <a:endParaRPr lang="en-US" sz="2000" dirty="0">
              <a:solidFill>
                <a:srgbClr val="53565A"/>
              </a:solidFill>
            </a:endParaRPr>
          </a:p>
          <a:p>
            <a:endParaRPr lang="en-US" dirty="0"/>
          </a:p>
        </p:txBody>
      </p:sp>
      <p:sp>
        <p:nvSpPr>
          <p:cNvPr id="3" name="Title 2">
            <a:extLst>
              <a:ext uri="{FF2B5EF4-FFF2-40B4-BE49-F238E27FC236}">
                <a16:creationId xmlns:a16="http://schemas.microsoft.com/office/drawing/2014/main" id="{B9767F1C-0A83-4FBB-9665-E33D15EBE195}"/>
              </a:ext>
            </a:extLst>
          </p:cNvPr>
          <p:cNvSpPr>
            <a:spLocks noGrp="1"/>
          </p:cNvSpPr>
          <p:nvPr>
            <p:ph type="title"/>
          </p:nvPr>
        </p:nvSpPr>
        <p:spPr/>
        <p:txBody>
          <a:bodyPr/>
          <a:lstStyle/>
          <a:p>
            <a:r>
              <a:rPr lang="en-US" dirty="0"/>
              <a:t>Installing the Secure Profile for macOS</a:t>
            </a:r>
          </a:p>
        </p:txBody>
      </p:sp>
      <p:sp>
        <p:nvSpPr>
          <p:cNvPr id="4" name="Slide Number Placeholder 3">
            <a:extLst>
              <a:ext uri="{FF2B5EF4-FFF2-40B4-BE49-F238E27FC236}">
                <a16:creationId xmlns:a16="http://schemas.microsoft.com/office/drawing/2014/main" id="{21DFA4AC-0BC1-4EEE-A7D2-E31017F700BE}"/>
              </a:ext>
            </a:extLst>
          </p:cNvPr>
          <p:cNvSpPr>
            <a:spLocks noGrp="1"/>
          </p:cNvSpPr>
          <p:nvPr>
            <p:ph type="sldNum" sz="quarter" idx="10"/>
          </p:nvPr>
        </p:nvSpPr>
        <p:spPr/>
        <p:txBody>
          <a:bodyPr/>
          <a:lstStyle/>
          <a:p>
            <a:pPr algn="r"/>
            <a:fld id="{F3477EC8-074D-41C4-94AE-E9EA7CEEA348}" type="slidenum">
              <a:rPr lang="en-US" smtClean="0"/>
              <a:pPr algn="r"/>
              <a:t>20</a:t>
            </a:fld>
            <a:endParaRPr lang="en-US" dirty="0"/>
          </a:p>
        </p:txBody>
      </p:sp>
    </p:spTree>
    <p:extLst>
      <p:ext uri="{BB962C8B-B14F-4D97-AF65-F5344CB8AC3E}">
        <p14:creationId xmlns:p14="http://schemas.microsoft.com/office/powerpoint/2010/main" val="3156596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264" y="1140875"/>
            <a:ext cx="10591800" cy="3732737"/>
          </a:xfrm>
        </p:spPr>
        <p:txBody>
          <a:bodyPr>
            <a:normAutofit/>
          </a:bodyPr>
          <a:lstStyle/>
          <a:p>
            <a:r>
              <a:rPr lang="en-US" sz="2800" dirty="0">
                <a:solidFill>
                  <a:srgbClr val="53565A"/>
                </a:solidFill>
              </a:rPr>
              <a:t>Ensure that all scheduled tasks take place outside of testing hours:</a:t>
            </a:r>
          </a:p>
          <a:p>
            <a:pPr marL="463551" lvl="1" indent="-233363">
              <a:buFont typeface="Wingdings" pitchFamily="2" charset="2"/>
              <a:buChar char="§"/>
            </a:pPr>
            <a:r>
              <a:rPr lang="en-US" sz="2400" dirty="0">
                <a:solidFill>
                  <a:srgbClr val="53565A"/>
                </a:solidFill>
              </a:rPr>
              <a:t>Virus scans</a:t>
            </a:r>
          </a:p>
          <a:p>
            <a:pPr marL="463551" lvl="1" indent="-233363">
              <a:buFont typeface="Wingdings" pitchFamily="2" charset="2"/>
              <a:buChar char="§"/>
            </a:pPr>
            <a:r>
              <a:rPr lang="en-US" sz="2400" dirty="0">
                <a:solidFill>
                  <a:srgbClr val="53565A"/>
                </a:solidFill>
              </a:rPr>
              <a:t>Software updates</a:t>
            </a:r>
          </a:p>
          <a:p>
            <a:pPr marL="463551" lvl="1" indent="-233363">
              <a:buFont typeface="Wingdings" pitchFamily="2" charset="2"/>
              <a:buChar char="§"/>
            </a:pPr>
            <a:r>
              <a:rPr lang="en-US" sz="2400" dirty="0">
                <a:solidFill>
                  <a:srgbClr val="53565A"/>
                </a:solidFill>
              </a:rPr>
              <a:t>Operating system updates (such as Windows updates)</a:t>
            </a:r>
          </a:p>
          <a:p>
            <a:pPr marL="457200" indent="-457200">
              <a:buFont typeface="Arial" panose="020B0604020202020204" pitchFamily="34" charset="0"/>
              <a:buChar char="•"/>
            </a:pPr>
            <a:endParaRPr lang="en-US" sz="3200" dirty="0"/>
          </a:p>
        </p:txBody>
      </p:sp>
      <p:sp>
        <p:nvSpPr>
          <p:cNvPr id="2" name="Title 1"/>
          <p:cNvSpPr>
            <a:spLocks noGrp="1"/>
          </p:cNvSpPr>
          <p:nvPr>
            <p:ph type="title"/>
          </p:nvPr>
        </p:nvSpPr>
        <p:spPr>
          <a:xfrm>
            <a:off x="429768" y="64008"/>
            <a:ext cx="11018520" cy="521208"/>
          </a:xfrm>
        </p:spPr>
        <p:txBody>
          <a:bodyPr>
            <a:noAutofit/>
          </a:bodyPr>
          <a:lstStyle/>
          <a:p>
            <a:r>
              <a:rPr lang="en-US" dirty="0"/>
              <a:t>Configuring Student Workstations</a:t>
            </a:r>
          </a:p>
        </p:txBody>
      </p:sp>
      <p:sp>
        <p:nvSpPr>
          <p:cNvPr id="5" name="Slide Number Placeholder 3">
            <a:extLst>
              <a:ext uri="{FF2B5EF4-FFF2-40B4-BE49-F238E27FC236}">
                <a16:creationId xmlns:a16="http://schemas.microsoft.com/office/drawing/2014/main" id="{477AA054-B5EC-4E0E-8FBA-A61C7E339E4F}"/>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21</a:t>
            </a:fld>
            <a:endParaRPr lang="en-US" dirty="0"/>
          </a:p>
        </p:txBody>
      </p:sp>
    </p:spTree>
    <p:extLst>
      <p:ext uri="{BB962C8B-B14F-4D97-AF65-F5344CB8AC3E}">
        <p14:creationId xmlns:p14="http://schemas.microsoft.com/office/powerpoint/2010/main" val="1655219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1130559"/>
            <a:ext cx="10966449" cy="4038600"/>
          </a:xfrm>
        </p:spPr>
        <p:txBody>
          <a:bodyPr>
            <a:normAutofit lnSpcReduction="10000"/>
          </a:bodyPr>
          <a:lstStyle/>
          <a:p>
            <a:r>
              <a:rPr lang="en-US" sz="2600" b="1" dirty="0">
                <a:solidFill>
                  <a:srgbClr val="53565A"/>
                </a:solidFill>
              </a:rPr>
              <a:t>Performance Factors in Online Testing</a:t>
            </a:r>
          </a:p>
          <a:p>
            <a:r>
              <a:rPr lang="en-US" sz="2400" dirty="0">
                <a:solidFill>
                  <a:srgbClr val="53565A"/>
                </a:solidFill>
              </a:rPr>
              <a:t>The response time of systems used for online testing depends on a number of factors, including:</a:t>
            </a:r>
          </a:p>
          <a:p>
            <a:pPr marL="573088" lvl="1" indent="-342900"/>
            <a:r>
              <a:rPr lang="en-US" dirty="0">
                <a:solidFill>
                  <a:srgbClr val="53565A"/>
                </a:solidFill>
              </a:rPr>
              <a:t>Network bandwidth</a:t>
            </a:r>
          </a:p>
          <a:p>
            <a:pPr marL="573088" lvl="1" indent="-342900"/>
            <a:r>
              <a:rPr lang="en-US" dirty="0">
                <a:solidFill>
                  <a:srgbClr val="53565A"/>
                </a:solidFill>
              </a:rPr>
              <a:t>Number of students simultaneously testing</a:t>
            </a:r>
          </a:p>
          <a:p>
            <a:pPr marL="573088" lvl="1" indent="-342900"/>
            <a:r>
              <a:rPr lang="en-US" dirty="0">
                <a:solidFill>
                  <a:srgbClr val="53565A"/>
                </a:solidFill>
              </a:rPr>
              <a:t>Wireless networking configuration</a:t>
            </a:r>
          </a:p>
          <a:p>
            <a:pPr marL="573088" lvl="1" indent="-342900"/>
            <a:r>
              <a:rPr lang="en-US" dirty="0">
                <a:solidFill>
                  <a:srgbClr val="53565A"/>
                </a:solidFill>
              </a:rPr>
              <a:t>Secure Browser</a:t>
            </a:r>
          </a:p>
        </p:txBody>
      </p:sp>
      <p:sp>
        <p:nvSpPr>
          <p:cNvPr id="2" name="Title 1"/>
          <p:cNvSpPr>
            <a:spLocks noGrp="1"/>
          </p:cNvSpPr>
          <p:nvPr>
            <p:ph type="title"/>
          </p:nvPr>
        </p:nvSpPr>
        <p:spPr/>
        <p:txBody>
          <a:bodyPr>
            <a:normAutofit/>
          </a:bodyPr>
          <a:lstStyle/>
          <a:p>
            <a:r>
              <a:rPr lang="en-US" dirty="0"/>
              <a:t>Configuring Your Network: Performance Factors</a:t>
            </a:r>
          </a:p>
        </p:txBody>
      </p:sp>
      <p:sp>
        <p:nvSpPr>
          <p:cNvPr id="5" name="Slide Number Placeholder 3">
            <a:extLst>
              <a:ext uri="{FF2B5EF4-FFF2-40B4-BE49-F238E27FC236}">
                <a16:creationId xmlns:a16="http://schemas.microsoft.com/office/drawing/2014/main" id="{93637D0E-B1EE-4835-8B0D-FFC4BB76E701}"/>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22</a:t>
            </a:fld>
            <a:endParaRPr lang="en-US" dirty="0"/>
          </a:p>
        </p:txBody>
      </p:sp>
    </p:spTree>
    <p:extLst>
      <p:ext uri="{BB962C8B-B14F-4D97-AF65-F5344CB8AC3E}">
        <p14:creationId xmlns:p14="http://schemas.microsoft.com/office/powerpoint/2010/main" val="2514118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215" y="1248747"/>
            <a:ext cx="10963216" cy="3852006"/>
          </a:xfrm>
        </p:spPr>
        <p:txBody>
          <a:bodyPr>
            <a:normAutofit/>
          </a:bodyPr>
          <a:lstStyle/>
          <a:p>
            <a:r>
              <a:rPr lang="en-US" sz="2400" dirty="0">
                <a:solidFill>
                  <a:srgbClr val="53565A"/>
                </a:solidFill>
              </a:rPr>
              <a:t>Ensure at least 20 Kbps bandwidth per student being tested.</a:t>
            </a:r>
          </a:p>
          <a:p>
            <a:r>
              <a:rPr lang="en-US" sz="2400" dirty="0">
                <a:solidFill>
                  <a:srgbClr val="53565A"/>
                </a:solidFill>
              </a:rPr>
              <a:t>Network bandwidth can be affected by both Local Area Network (LAN) traffic and Internet traffic from the router.</a:t>
            </a:r>
          </a:p>
          <a:p>
            <a:r>
              <a:rPr lang="en-US" sz="2400" dirty="0">
                <a:solidFill>
                  <a:srgbClr val="53565A"/>
                </a:solidFill>
              </a:rPr>
              <a:t>LAN should always be analyzed to determine potential traffic bottlenecks.</a:t>
            </a:r>
          </a:p>
        </p:txBody>
      </p:sp>
      <p:sp>
        <p:nvSpPr>
          <p:cNvPr id="2" name="Title 1"/>
          <p:cNvSpPr>
            <a:spLocks noGrp="1"/>
          </p:cNvSpPr>
          <p:nvPr>
            <p:ph type="title"/>
          </p:nvPr>
        </p:nvSpPr>
        <p:spPr/>
        <p:txBody>
          <a:bodyPr>
            <a:normAutofit/>
          </a:bodyPr>
          <a:lstStyle/>
          <a:p>
            <a:r>
              <a:rPr lang="en-US" dirty="0"/>
              <a:t>Configuring Your Network: Network Bandwidth</a:t>
            </a:r>
          </a:p>
        </p:txBody>
      </p:sp>
      <p:sp>
        <p:nvSpPr>
          <p:cNvPr id="5" name="Slide Number Placeholder 3">
            <a:extLst>
              <a:ext uri="{FF2B5EF4-FFF2-40B4-BE49-F238E27FC236}">
                <a16:creationId xmlns:a16="http://schemas.microsoft.com/office/drawing/2014/main" id="{CF854F13-B6AF-42EB-9809-B9D5877EC15C}"/>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23</a:t>
            </a:fld>
            <a:endParaRPr lang="en-US" dirty="0"/>
          </a:p>
        </p:txBody>
      </p:sp>
    </p:spTree>
    <p:extLst>
      <p:ext uri="{BB962C8B-B14F-4D97-AF65-F5344CB8AC3E}">
        <p14:creationId xmlns:p14="http://schemas.microsoft.com/office/powerpoint/2010/main" val="4222620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775" y="1429139"/>
            <a:ext cx="10966449" cy="3732737"/>
          </a:xfrm>
        </p:spPr>
        <p:txBody>
          <a:bodyPr>
            <a:normAutofit/>
          </a:bodyPr>
          <a:lstStyle/>
          <a:p>
            <a:pPr marL="342900" indent="-342900">
              <a:buFont typeface="Arial" panose="020B0604020202020204" pitchFamily="34" charset="0"/>
              <a:buChar char="•"/>
            </a:pPr>
            <a:r>
              <a:rPr lang="en-US" dirty="0">
                <a:solidFill>
                  <a:srgbClr val="53565A"/>
                </a:solidFill>
              </a:rPr>
              <a:t>Network performance may slow when large numbers of students are testing at the same time. </a:t>
            </a:r>
          </a:p>
          <a:p>
            <a:pPr marL="342900" indent="-342900">
              <a:buFont typeface="Arial" panose="020B0604020202020204" pitchFamily="34" charset="0"/>
              <a:buChar char="•"/>
            </a:pPr>
            <a:r>
              <a:rPr lang="en-US" dirty="0">
                <a:solidFill>
                  <a:srgbClr val="53565A"/>
                </a:solidFill>
              </a:rPr>
              <a:t>Multiply the number of students being tested by 20 Kbps to get an estimate of bandwidth needed, and compare that estimate with the network speed test. </a:t>
            </a:r>
          </a:p>
          <a:p>
            <a:pPr marL="342900" indent="-342900">
              <a:buFont typeface="Arial" panose="020B0604020202020204" pitchFamily="34" charset="0"/>
              <a:buChar char="•"/>
            </a:pPr>
            <a:r>
              <a:rPr lang="en-US" dirty="0">
                <a:solidFill>
                  <a:srgbClr val="53565A"/>
                </a:solidFill>
              </a:rPr>
              <a:t>Perform network analyses at different times to ensure adequate capacity.</a:t>
            </a:r>
          </a:p>
        </p:txBody>
      </p:sp>
      <p:sp>
        <p:nvSpPr>
          <p:cNvPr id="2" name="Title 1"/>
          <p:cNvSpPr>
            <a:spLocks noGrp="1"/>
          </p:cNvSpPr>
          <p:nvPr>
            <p:ph type="title"/>
          </p:nvPr>
        </p:nvSpPr>
        <p:spPr>
          <a:xfrm>
            <a:off x="429768" y="64008"/>
            <a:ext cx="11018520" cy="521208"/>
          </a:xfrm>
        </p:spPr>
        <p:txBody>
          <a:bodyPr>
            <a:normAutofit/>
          </a:bodyPr>
          <a:lstStyle/>
          <a:p>
            <a:r>
              <a:rPr lang="en-US" dirty="0"/>
              <a:t>Number of Students Simultaneously Testing</a:t>
            </a:r>
          </a:p>
        </p:txBody>
      </p:sp>
      <p:sp>
        <p:nvSpPr>
          <p:cNvPr id="5" name="Slide Number Placeholder 3">
            <a:extLst>
              <a:ext uri="{FF2B5EF4-FFF2-40B4-BE49-F238E27FC236}">
                <a16:creationId xmlns:a16="http://schemas.microsoft.com/office/drawing/2014/main" id="{40C07CE1-3193-4E92-8F5C-EC33BD12F414}"/>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24</a:t>
            </a:fld>
            <a:endParaRPr lang="en-US" dirty="0"/>
          </a:p>
        </p:txBody>
      </p:sp>
    </p:spTree>
    <p:extLst>
      <p:ext uri="{BB962C8B-B14F-4D97-AF65-F5344CB8AC3E}">
        <p14:creationId xmlns:p14="http://schemas.microsoft.com/office/powerpoint/2010/main" val="805176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665301C-1839-4A9B-9B91-77AC556B96F1}"/>
              </a:ext>
            </a:extLst>
          </p:cNvPr>
          <p:cNvSpPr>
            <a:spLocks noGrp="1"/>
          </p:cNvSpPr>
          <p:nvPr>
            <p:ph type="title"/>
          </p:nvPr>
        </p:nvSpPr>
        <p:spPr/>
        <p:txBody>
          <a:bodyPr/>
          <a:lstStyle/>
          <a:p>
            <a:r>
              <a:rPr lang="en-US" dirty="0"/>
              <a:t>Diagnostic Tool</a:t>
            </a:r>
          </a:p>
        </p:txBody>
      </p:sp>
      <p:sp>
        <p:nvSpPr>
          <p:cNvPr id="4" name="Slide Number Placeholder 3">
            <a:extLst>
              <a:ext uri="{FF2B5EF4-FFF2-40B4-BE49-F238E27FC236}">
                <a16:creationId xmlns:a16="http://schemas.microsoft.com/office/drawing/2014/main" id="{4E81B9E7-3A03-4222-8FCC-048F05D5B96B}"/>
              </a:ext>
            </a:extLst>
          </p:cNvPr>
          <p:cNvSpPr>
            <a:spLocks noGrp="1"/>
          </p:cNvSpPr>
          <p:nvPr>
            <p:ph type="sldNum" sz="quarter" idx="10"/>
          </p:nvPr>
        </p:nvSpPr>
        <p:spPr/>
        <p:txBody>
          <a:bodyPr/>
          <a:lstStyle/>
          <a:p>
            <a:pPr algn="r"/>
            <a:fld id="{F3477EC8-074D-41C4-94AE-E9EA7CEEA348}" type="slidenum">
              <a:rPr lang="en-US" smtClean="0"/>
              <a:pPr algn="r"/>
              <a:t>25</a:t>
            </a:fld>
            <a:endParaRPr lang="en-US" dirty="0"/>
          </a:p>
        </p:txBody>
      </p:sp>
      <p:grpSp>
        <p:nvGrpSpPr>
          <p:cNvPr id="9" name="Group 8">
            <a:extLst>
              <a:ext uri="{FF2B5EF4-FFF2-40B4-BE49-F238E27FC236}">
                <a16:creationId xmlns:a16="http://schemas.microsoft.com/office/drawing/2014/main" id="{9D54FD9B-E995-42A9-8F4C-44358F04F24A}"/>
              </a:ext>
            </a:extLst>
          </p:cNvPr>
          <p:cNvGrpSpPr/>
          <p:nvPr/>
        </p:nvGrpSpPr>
        <p:grpSpPr>
          <a:xfrm>
            <a:off x="635994" y="1761930"/>
            <a:ext cx="3412067" cy="2916231"/>
            <a:chOff x="711200" y="1999723"/>
            <a:chExt cx="3412067" cy="2916231"/>
          </a:xfrm>
        </p:grpSpPr>
        <p:pic>
          <p:nvPicPr>
            <p:cNvPr id="5" name="Picture 4" descr="A screenshot of a cell phone&#10;&#10;Description generated with very high confidence">
              <a:extLst>
                <a:ext uri="{FF2B5EF4-FFF2-40B4-BE49-F238E27FC236}">
                  <a16:creationId xmlns:a16="http://schemas.microsoft.com/office/drawing/2014/main" id="{B665EC8E-6F61-4473-96D5-97E4441620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200" y="1999723"/>
              <a:ext cx="3412067" cy="2858554"/>
            </a:xfrm>
            <a:prstGeom prst="rect">
              <a:avLst/>
            </a:prstGeom>
            <a:ln>
              <a:solidFill>
                <a:schemeClr val="bg1">
                  <a:lumMod val="75000"/>
                </a:schemeClr>
              </a:solidFill>
            </a:ln>
            <a:effectLst>
              <a:outerShdw blurRad="292100" dist="139700" dir="2700000" algn="tl" rotWithShape="0">
                <a:srgbClr val="333333">
                  <a:alpha val="65000"/>
                </a:srgbClr>
              </a:outerShdw>
            </a:effectLst>
          </p:spPr>
        </p:pic>
        <p:sp>
          <p:nvSpPr>
            <p:cNvPr id="8" name="Rectangle 7">
              <a:extLst>
                <a:ext uri="{FF2B5EF4-FFF2-40B4-BE49-F238E27FC236}">
                  <a16:creationId xmlns:a16="http://schemas.microsoft.com/office/drawing/2014/main" id="{C4AB4854-A75B-4164-846F-88AEF32E632D}"/>
                </a:ext>
              </a:extLst>
            </p:cNvPr>
            <p:cNvSpPr/>
            <p:nvPr/>
          </p:nvSpPr>
          <p:spPr>
            <a:xfrm>
              <a:off x="711200" y="4534954"/>
              <a:ext cx="12192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2" name="Picture 11">
            <a:extLst>
              <a:ext uri="{FF2B5EF4-FFF2-40B4-BE49-F238E27FC236}">
                <a16:creationId xmlns:a16="http://schemas.microsoft.com/office/drawing/2014/main" id="{C505AC61-4855-432F-B4DA-3417297419E8}"/>
              </a:ext>
            </a:extLst>
          </p:cNvPr>
          <p:cNvPicPr/>
          <p:nvPr/>
        </p:nvPicPr>
        <p:blipFill rotWithShape="1">
          <a:blip r:embed="rId4">
            <a:extLst>
              <a:ext uri="{28A0092B-C50C-407E-A947-70E740481C1C}">
                <a14:useLocalDpi xmlns:a14="http://schemas.microsoft.com/office/drawing/2010/main" val="0"/>
              </a:ext>
            </a:extLst>
          </a:blip>
          <a:srcRect t="9600"/>
          <a:stretch/>
        </p:blipFill>
        <p:spPr>
          <a:xfrm>
            <a:off x="4567239" y="815794"/>
            <a:ext cx="7153404" cy="5226411"/>
          </a:xfrm>
          <a:prstGeom prst="rect">
            <a:avLst/>
          </a:prstGeom>
          <a:ln>
            <a:solidFill>
              <a:schemeClr val="bg1">
                <a:lumMod val="75000"/>
              </a:schemeClr>
            </a:solidFill>
          </a:ln>
          <a:effectLst>
            <a:outerShdw blurRad="444500" dist="127000" dir="2700000" algn="tl" rotWithShape="0">
              <a:prstClr val="black">
                <a:alpha val="75000"/>
              </a:prstClr>
            </a:outerShdw>
          </a:effectLst>
        </p:spPr>
      </p:pic>
    </p:spTree>
    <p:extLst>
      <p:ext uri="{BB962C8B-B14F-4D97-AF65-F5344CB8AC3E}">
        <p14:creationId xmlns:p14="http://schemas.microsoft.com/office/powerpoint/2010/main" val="3493280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547553" y="1239416"/>
            <a:ext cx="10966265" cy="3852006"/>
          </a:xfrm>
        </p:spPr>
        <p:txBody>
          <a:bodyPr>
            <a:normAutofit/>
          </a:bodyPr>
          <a:lstStyle/>
          <a:p>
            <a:r>
              <a:rPr lang="en-US" dirty="0">
                <a:solidFill>
                  <a:srgbClr val="53565A"/>
                </a:solidFill>
              </a:rPr>
              <a:t>Session time-outs on proxy servers and other devices should be set to values greater than the typically scheduled testing time. For example, if test sessions are scheduled for 60 minutes, consider session time-outs of 65–70 minutes.</a:t>
            </a:r>
          </a:p>
          <a:p>
            <a:r>
              <a:rPr lang="en-US" dirty="0">
                <a:solidFill>
                  <a:srgbClr val="53565A"/>
                </a:solidFill>
              </a:rPr>
              <a:t>Web proxy servers must be configured to NOT cache data received from servers.</a:t>
            </a:r>
          </a:p>
          <a:p>
            <a:r>
              <a:rPr lang="en-US" dirty="0">
                <a:solidFill>
                  <a:srgbClr val="53565A"/>
                </a:solidFill>
              </a:rPr>
              <a:t>For any device that performs traffic shaping, packet prioritization, or quality of service, the URLs to be used for testing should be given a high priority to ensure the best performance. </a:t>
            </a:r>
          </a:p>
        </p:txBody>
      </p:sp>
      <p:sp>
        <p:nvSpPr>
          <p:cNvPr id="2" name="Title 1"/>
          <p:cNvSpPr>
            <a:spLocks noGrp="1"/>
          </p:cNvSpPr>
          <p:nvPr>
            <p:ph type="title"/>
          </p:nvPr>
        </p:nvSpPr>
        <p:spPr/>
        <p:txBody>
          <a:bodyPr>
            <a:normAutofit/>
          </a:bodyPr>
          <a:lstStyle/>
          <a:p>
            <a:r>
              <a:rPr lang="en-US" dirty="0"/>
              <a:t>Configuring Your Network: Proxy Servers</a:t>
            </a:r>
          </a:p>
        </p:txBody>
      </p:sp>
      <p:sp>
        <p:nvSpPr>
          <p:cNvPr id="5" name="Slide Number Placeholder 3">
            <a:extLst>
              <a:ext uri="{FF2B5EF4-FFF2-40B4-BE49-F238E27FC236}">
                <a16:creationId xmlns:a16="http://schemas.microsoft.com/office/drawing/2014/main" id="{B102CF1A-5874-41F1-A9F5-D821F3AF446C}"/>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26</a:t>
            </a:fld>
            <a:endParaRPr lang="en-US" dirty="0"/>
          </a:p>
        </p:txBody>
      </p:sp>
    </p:spTree>
    <p:extLst>
      <p:ext uri="{BB962C8B-B14F-4D97-AF65-F5344CB8AC3E}">
        <p14:creationId xmlns:p14="http://schemas.microsoft.com/office/powerpoint/2010/main" val="3875730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Configuring Your Network: Network Requirements</a:t>
            </a:r>
          </a:p>
        </p:txBody>
      </p:sp>
      <p:graphicFrame>
        <p:nvGraphicFramePr>
          <p:cNvPr id="5" name="Table 4"/>
          <p:cNvGraphicFramePr>
            <a:graphicFrameLocks noGrp="1"/>
          </p:cNvGraphicFramePr>
          <p:nvPr>
            <p:extLst>
              <p:ext uri="{D42A27DB-BD31-4B8C-83A1-F6EECF244321}">
                <p14:modId xmlns:p14="http://schemas.microsoft.com/office/powerpoint/2010/main" val="1302598692"/>
              </p:ext>
            </p:extLst>
          </p:nvPr>
        </p:nvGraphicFramePr>
        <p:xfrm>
          <a:off x="1060584" y="1140510"/>
          <a:ext cx="10070831" cy="4342844"/>
        </p:xfrm>
        <a:graphic>
          <a:graphicData uri="http://schemas.openxmlformats.org/drawingml/2006/table">
            <a:tbl>
              <a:tblPr firstRow="1" bandRow="1">
                <a:tableStyleId>{5C22544A-7EE6-4342-B048-85BDC9FD1C3A}</a:tableStyleId>
              </a:tblPr>
              <a:tblGrid>
                <a:gridCol w="4858735">
                  <a:extLst>
                    <a:ext uri="{9D8B030D-6E8A-4147-A177-3AD203B41FA5}">
                      <a16:colId xmlns:a16="http://schemas.microsoft.com/office/drawing/2014/main" val="20000"/>
                    </a:ext>
                  </a:extLst>
                </a:gridCol>
                <a:gridCol w="2935968">
                  <a:extLst>
                    <a:ext uri="{9D8B030D-6E8A-4147-A177-3AD203B41FA5}">
                      <a16:colId xmlns:a16="http://schemas.microsoft.com/office/drawing/2014/main" val="20001"/>
                    </a:ext>
                  </a:extLst>
                </a:gridCol>
                <a:gridCol w="2276128">
                  <a:extLst>
                    <a:ext uri="{9D8B030D-6E8A-4147-A177-3AD203B41FA5}">
                      <a16:colId xmlns:a16="http://schemas.microsoft.com/office/drawing/2014/main" val="3589219629"/>
                    </a:ext>
                  </a:extLst>
                </a:gridCol>
              </a:tblGrid>
              <a:tr h="46429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dirty="0">
                          <a:solidFill>
                            <a:schemeClr val="bg1"/>
                          </a:solidFill>
                          <a:latin typeface="+mj-lt"/>
                          <a:cs typeface="Calibri" panose="020F0502020204030204" pitchFamily="34" charset="0"/>
                        </a:rPr>
                        <a:t>System</a:t>
                      </a:r>
                      <a:endParaRPr lang="en-US" sz="2000" b="1" dirty="0">
                        <a:solidFill>
                          <a:schemeClr val="bg1"/>
                        </a:solidFill>
                        <a:latin typeface="+mj-lt"/>
                        <a:cs typeface="Calibri" panose="020F0502020204030204" pitchFamily="34" charset="0"/>
                      </a:endParaRPr>
                    </a:p>
                  </a:txBody>
                  <a:tcPr marL="45720" marR="45720" anchor="ct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spcAft>
                          <a:spcPts val="0"/>
                        </a:spcAft>
                      </a:pPr>
                      <a:r>
                        <a:rPr lang="en-US" sz="2000" dirty="0">
                          <a:solidFill>
                            <a:schemeClr val="bg1"/>
                          </a:solidFill>
                          <a:latin typeface="+mj-lt"/>
                          <a:cs typeface="Calibri" panose="020F0502020204030204" pitchFamily="34" charset="0"/>
                        </a:rPr>
                        <a:t>URLs to Add to the </a:t>
                      </a:r>
                      <a:r>
                        <a:rPr lang="en-US" sz="2000" dirty="0" err="1">
                          <a:solidFill>
                            <a:schemeClr val="bg1"/>
                          </a:solidFill>
                          <a:latin typeface="+mj-lt"/>
                          <a:cs typeface="Calibri" panose="020F0502020204030204" pitchFamily="34" charset="0"/>
                        </a:rPr>
                        <a:t>Allowlist</a:t>
                      </a:r>
                      <a:endParaRPr lang="en-US" sz="2000" b="1" dirty="0">
                        <a:solidFill>
                          <a:schemeClr val="bg1"/>
                        </a:solidFill>
                        <a:latin typeface="+mj-lt"/>
                        <a:cs typeface="Calibri" panose="020F0502020204030204" pitchFamily="34" charset="0"/>
                      </a:endParaRPr>
                    </a:p>
                  </a:txBody>
                  <a:tcPr marL="45720" marR="45720" anchor="ctr"/>
                </a:tc>
                <a:tc hMerge="1">
                  <a:txBody>
                    <a:bodyPr/>
                    <a:lstStyle/>
                    <a:p>
                      <a:endParaRPr lang="en-US"/>
                    </a:p>
                  </a:txBody>
                  <a:tcPr/>
                </a:tc>
                <a:extLst>
                  <a:ext uri="{0D108BD9-81ED-4DB2-BD59-A6C34878D82A}">
                    <a16:rowId xmlns:a16="http://schemas.microsoft.com/office/drawing/2014/main" val="10000"/>
                  </a:ext>
                </a:extLst>
              </a:tr>
              <a:tr h="148563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US" sz="1600" b="1" kern="1200" dirty="0">
                          <a:effectLst/>
                          <a:latin typeface="+mn-lt"/>
                          <a:cs typeface="Calibri" panose="020F0502020204030204" pitchFamily="34" charset="0"/>
                        </a:rPr>
                        <a:t>Non-Testing Sites</a:t>
                      </a:r>
                    </a:p>
                    <a:p>
                      <a:pPr>
                        <a:spcAft>
                          <a:spcPts val="0"/>
                        </a:spcAft>
                      </a:pPr>
                      <a:r>
                        <a:rPr lang="en-US" sz="1600" kern="1200" dirty="0">
                          <a:effectLst/>
                          <a:latin typeface="+mn-lt"/>
                          <a:cs typeface="Calibri" panose="020F0502020204030204" pitchFamily="34" charset="0"/>
                        </a:rPr>
                        <a:t>Portal and Secure Browser Installation Files</a:t>
                      </a:r>
                    </a:p>
                    <a:p>
                      <a:pPr>
                        <a:spcAft>
                          <a:spcPts val="0"/>
                        </a:spcAft>
                      </a:pPr>
                      <a:r>
                        <a:rPr lang="en-US" sz="1600" kern="1200" dirty="0">
                          <a:effectLst/>
                          <a:latin typeface="+mn-lt"/>
                          <a:cs typeface="Calibri" panose="020F0502020204030204" pitchFamily="34" charset="0"/>
                        </a:rPr>
                        <a:t>Single Sign-On System</a:t>
                      </a:r>
                    </a:p>
                    <a:p>
                      <a:pPr>
                        <a:spcAft>
                          <a:spcPts val="0"/>
                        </a:spcAft>
                      </a:pPr>
                      <a:r>
                        <a:rPr lang="en-US" sz="1600" kern="1200" dirty="0">
                          <a:effectLst/>
                          <a:latin typeface="+mn-lt"/>
                          <a:cs typeface="Calibri" panose="020F0502020204030204" pitchFamily="34" charset="0"/>
                        </a:rPr>
                        <a:t>Test Information Distribution Engine</a:t>
                      </a:r>
                    </a:p>
                    <a:p>
                      <a:pPr>
                        <a:spcAft>
                          <a:spcPts val="0"/>
                        </a:spcAft>
                      </a:pPr>
                      <a:r>
                        <a:rPr lang="en-US" sz="1600" kern="1200" dirty="0">
                          <a:effectLst/>
                          <a:latin typeface="+mn-lt"/>
                          <a:cs typeface="Calibri" panose="020F0502020204030204" pitchFamily="34" charset="0"/>
                        </a:rPr>
                        <a:t>Reporting Systems</a:t>
                      </a:r>
                    </a:p>
                  </a:txBody>
                  <a:tcPr marL="45720" marR="45720" anchor="ctr"/>
                </a:tc>
                <a:tc gridSpan="2">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spcAft>
                          <a:spcPts val="0"/>
                        </a:spcAft>
                      </a:pPr>
                      <a:r>
                        <a:rPr lang="en-US" sz="1600" kern="1200" dirty="0">
                          <a:solidFill>
                            <a:schemeClr val="tx1"/>
                          </a:solidFill>
                          <a:effectLst/>
                          <a:latin typeface="Calibri"/>
                          <a:ea typeface="+mn-ea"/>
                          <a:cs typeface="+mn-cs"/>
                        </a:rPr>
                        <a:t> </a:t>
                      </a:r>
                      <a:r>
                        <a:rPr lang="en-US" sz="1600" kern="1200" dirty="0" err="1">
                          <a:solidFill>
                            <a:schemeClr val="tx1"/>
                          </a:solidFill>
                          <a:effectLst/>
                          <a:latin typeface="Calibri"/>
                          <a:ea typeface="+mn-ea"/>
                          <a:cs typeface="+mn-cs"/>
                        </a:rPr>
                        <a:t>AlohaHSAP.org</a:t>
                      </a:r>
                      <a:endParaRPr lang="en-US" sz="1600" kern="1200" dirty="0">
                        <a:solidFill>
                          <a:schemeClr val="tx1"/>
                        </a:solidFill>
                        <a:effectLst/>
                        <a:latin typeface="Calibri"/>
                        <a:ea typeface="+mn-ea"/>
                        <a:cs typeface="+mn-cs"/>
                      </a:endParaRPr>
                    </a:p>
                    <a:p>
                      <a:pPr algn="l">
                        <a:spcAft>
                          <a:spcPts val="0"/>
                        </a:spcAft>
                      </a:pPr>
                      <a:r>
                        <a:rPr lang="en-US" sz="1600" kern="1200" dirty="0">
                          <a:solidFill>
                            <a:schemeClr val="dk1"/>
                          </a:solidFill>
                          <a:effectLst/>
                          <a:latin typeface="Calibri"/>
                          <a:ea typeface="+mn-ea"/>
                          <a:cs typeface="+mn-cs"/>
                        </a:rPr>
                        <a:t> </a:t>
                      </a:r>
                      <a:r>
                        <a:rPr lang="en-US" sz="1600" dirty="0" err="1"/>
                        <a:t>hi.sso.cambiumast.com</a:t>
                      </a:r>
                      <a:endParaRPr lang="en-US" sz="1600" dirty="0"/>
                    </a:p>
                    <a:p>
                      <a:pPr algn="l">
                        <a:spcAft>
                          <a:spcPts val="0"/>
                        </a:spcAft>
                      </a:pPr>
                      <a:r>
                        <a:rPr lang="en-US" sz="1600" kern="1200" dirty="0">
                          <a:solidFill>
                            <a:schemeClr val="dk1"/>
                          </a:solidFill>
                          <a:effectLst/>
                          <a:latin typeface="Calibri"/>
                          <a:ea typeface="+mn-ea"/>
                          <a:cs typeface="+mn-cs"/>
                        </a:rPr>
                        <a:t> </a:t>
                      </a:r>
                      <a:r>
                        <a:rPr lang="en-US" sz="1600" kern="1200" dirty="0" err="1">
                          <a:solidFill>
                            <a:schemeClr val="dk1"/>
                          </a:solidFill>
                          <a:effectLst/>
                          <a:latin typeface="Calibri"/>
                          <a:ea typeface="+mn-ea"/>
                          <a:cs typeface="+mn-cs"/>
                        </a:rPr>
                        <a:t>hitide.org</a:t>
                      </a:r>
                      <a:endParaRPr lang="en-US" sz="1600" kern="1200" dirty="0">
                        <a:solidFill>
                          <a:schemeClr val="dk1"/>
                        </a:solidFill>
                        <a:effectLst/>
                        <a:latin typeface="Calibri"/>
                        <a:ea typeface="+mn-ea"/>
                        <a:cs typeface="+mn-cs"/>
                      </a:endParaRPr>
                    </a:p>
                    <a:p>
                      <a:pPr algn="l">
                        <a:spcAft>
                          <a:spcPts val="0"/>
                        </a:spcAft>
                      </a:pPr>
                      <a:r>
                        <a:rPr lang="en-US" sz="1600" kern="1200" dirty="0">
                          <a:solidFill>
                            <a:schemeClr val="dk1"/>
                          </a:solidFill>
                          <a:effectLst/>
                          <a:latin typeface="Calibri"/>
                          <a:ea typeface="+mn-ea"/>
                          <a:cs typeface="+mn-cs"/>
                        </a:rPr>
                        <a:t> </a:t>
                      </a:r>
                      <a:r>
                        <a:rPr lang="en-US" sz="1600" kern="1200" dirty="0" err="1">
                          <a:solidFill>
                            <a:schemeClr val="dk1"/>
                          </a:solidFill>
                          <a:effectLst/>
                          <a:latin typeface="Calibri"/>
                          <a:ea typeface="+mn-ea"/>
                          <a:cs typeface="+mn-cs"/>
                        </a:rPr>
                        <a:t>hsa.reports.cambiumast.com</a:t>
                      </a:r>
                      <a:endParaRPr lang="en-US" sz="1600" kern="1200" dirty="0">
                        <a:solidFill>
                          <a:schemeClr val="dk1"/>
                        </a:solidFill>
                        <a:effectLst/>
                        <a:latin typeface="Calibri"/>
                        <a:ea typeface="+mn-ea"/>
                        <a:cs typeface="+mn-cs"/>
                      </a:endParaRPr>
                    </a:p>
                    <a:p>
                      <a:pPr algn="l">
                        <a:spcAft>
                          <a:spcPts val="0"/>
                        </a:spcAft>
                      </a:pPr>
                      <a:r>
                        <a:rPr lang="en-US" sz="1600" kern="1200" dirty="0">
                          <a:solidFill>
                            <a:schemeClr val="dk1"/>
                          </a:solidFill>
                          <a:effectLst/>
                          <a:latin typeface="Calibri"/>
                          <a:ea typeface="+mn-ea"/>
                          <a:cs typeface="+mn-cs"/>
                        </a:rPr>
                        <a:t> </a:t>
                      </a:r>
                      <a:r>
                        <a:rPr lang="en-US" sz="1600" kern="1200" dirty="0" err="1">
                          <a:solidFill>
                            <a:schemeClr val="dk1"/>
                          </a:solidFill>
                          <a:effectLst/>
                          <a:latin typeface="Calibri"/>
                          <a:ea typeface="+mn-ea"/>
                          <a:cs typeface="+mn-cs"/>
                        </a:rPr>
                        <a:t>hi.crs.cambiumast.com</a:t>
                      </a:r>
                      <a:endParaRPr lang="en-US" sz="1600" dirty="0">
                        <a:solidFill>
                          <a:schemeClr val="tx1"/>
                        </a:solidFill>
                        <a:latin typeface="Calibri" panose="020F0502020204030204" pitchFamily="34" charset="0"/>
                        <a:cs typeface="Calibri" panose="020F0502020204030204" pitchFamily="34" charset="0"/>
                      </a:endParaRPr>
                    </a:p>
                  </a:txBody>
                  <a:tcPr marL="45720" marR="45720" anchor="ctr"/>
                </a:tc>
                <a:tc hMerge="1">
                  <a:txBody>
                    <a:bodyPr/>
                    <a:lstStyle/>
                    <a:p>
                      <a:endParaRPr lang="en-US"/>
                    </a:p>
                  </a:txBody>
                  <a:tcPr/>
                </a:tc>
                <a:extLst>
                  <a:ext uri="{0D108BD9-81ED-4DB2-BD59-A6C34878D82A}">
                    <a16:rowId xmlns:a16="http://schemas.microsoft.com/office/drawing/2014/main" val="10001"/>
                  </a:ext>
                </a:extLst>
              </a:tr>
              <a:tr h="1428605">
                <a:tc>
                  <a:txBody>
                    <a:bodyPr/>
                    <a:lstStyle/>
                    <a:p>
                      <a:pPr marL="0" marR="73025" algn="l" defTabSz="914400" rtl="0" eaLnBrk="1" latinLnBrk="0" hangingPunct="1">
                        <a:spcBef>
                          <a:spcPts val="400"/>
                        </a:spcBef>
                        <a:spcAft>
                          <a:spcPts val="0"/>
                        </a:spcAft>
                      </a:pPr>
                      <a:r>
                        <a:rPr lang="en-US" sz="1600" kern="1200" dirty="0">
                          <a:latin typeface="+mn-lt"/>
                          <a:cs typeface="Calibri" panose="020F0502020204030204" pitchFamily="34" charset="0"/>
                        </a:rPr>
                        <a:t>TA and Student Testing Sites</a:t>
                      </a:r>
                    </a:p>
                    <a:p>
                      <a:pPr marL="0" marR="73025" algn="l" defTabSz="914400" rtl="0" eaLnBrk="1" latinLnBrk="0" hangingPunct="1">
                        <a:spcBef>
                          <a:spcPts val="400"/>
                        </a:spcBef>
                        <a:spcAft>
                          <a:spcPts val="0"/>
                        </a:spcAft>
                      </a:pPr>
                      <a:r>
                        <a:rPr lang="en-US" sz="1600" kern="1200" dirty="0">
                          <a:latin typeface="+mn-lt"/>
                          <a:cs typeface="Calibri" panose="020F0502020204030204" pitchFamily="34" charset="0"/>
                        </a:rPr>
                        <a:t>Assessment Viewing Application (if applicable)</a:t>
                      </a:r>
                      <a:endParaRPr lang="en-US" sz="1600" kern="1200" dirty="0">
                        <a:solidFill>
                          <a:schemeClr val="tx1"/>
                        </a:solidFill>
                        <a:latin typeface="+mn-lt"/>
                        <a:ea typeface="+mn-ea"/>
                        <a:cs typeface="Calibri" panose="020F0502020204030204" pitchFamily="34" charset="0"/>
                      </a:endParaRPr>
                    </a:p>
                  </a:txBody>
                  <a:tcPr marL="45720" marR="45720" anchor="ctr"/>
                </a:tc>
                <a:tc>
                  <a:txBody>
                    <a:bodyPr/>
                    <a:lstStyle/>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*.cambiumast.com</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*.tds.cambiumast.com</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*.cloud1.tds.cambiumast.com</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a:t>
                      </a:r>
                      <a:r>
                        <a:rPr lang="en-US" sz="1600" kern="1200" dirty="0" err="1">
                          <a:solidFill>
                            <a:schemeClr val="tx1"/>
                          </a:solidFill>
                          <a:latin typeface="+mn-lt"/>
                          <a:cs typeface="Calibri" panose="020F0502020204030204" pitchFamily="34" charset="0"/>
                        </a:rPr>
                        <a:t>cloud2.tds.cambiumast.com</a:t>
                      </a:r>
                      <a:endParaRPr lang="en-US" sz="1600" kern="1200" dirty="0">
                        <a:solidFill>
                          <a:schemeClr val="tx1"/>
                        </a:solidFill>
                        <a:latin typeface="+mn-lt"/>
                        <a:ea typeface="+mn-ea"/>
                        <a:cs typeface="Calibri" panose="020F0502020204030204" pitchFamily="34" charset="0"/>
                      </a:endParaRPr>
                    </a:p>
                  </a:txBody>
                  <a:tcPr marL="45720" marR="45720" anchor="ctr"/>
                </a:tc>
                <a:tc>
                  <a:txBody>
                    <a:bodyPr/>
                    <a:lstStyle/>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*.airast.org</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*.tds.airast.org</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*.cloud1.tds.airast.org</a:t>
                      </a:r>
                    </a:p>
                    <a:p>
                      <a:pPr marL="0" marR="73025" lvl="0" indent="0" algn="l" defTabSz="914400" rtl="0" eaLnBrk="1" fontAlgn="auto" latinLnBrk="0" hangingPunct="1">
                        <a:lnSpc>
                          <a:spcPct val="100000"/>
                        </a:lnSpc>
                        <a:spcBef>
                          <a:spcPts val="400"/>
                        </a:spcBef>
                        <a:spcAft>
                          <a:spcPts val="0"/>
                        </a:spcAft>
                        <a:buClrTx/>
                        <a:buSzTx/>
                        <a:buFontTx/>
                        <a:buNone/>
                        <a:tabLst/>
                        <a:defRPr/>
                      </a:pPr>
                      <a:r>
                        <a:rPr lang="en-US" sz="1600" kern="1200" dirty="0">
                          <a:solidFill>
                            <a:schemeClr val="tx1"/>
                          </a:solidFill>
                          <a:latin typeface="+mn-lt"/>
                          <a:cs typeface="Calibri" panose="020F0502020204030204" pitchFamily="34" charset="0"/>
                        </a:rPr>
                        <a:t>*.cloud2.tds.airast.org</a:t>
                      </a:r>
                      <a:endParaRPr lang="en-US" sz="1600" kern="1200" dirty="0">
                        <a:solidFill>
                          <a:schemeClr val="tx1"/>
                        </a:solidFill>
                        <a:latin typeface="+mn-lt"/>
                        <a:ea typeface="+mn-ea"/>
                        <a:cs typeface="Calibri" panose="020F0502020204030204" pitchFamily="34" charset="0"/>
                      </a:endParaRPr>
                    </a:p>
                  </a:txBody>
                  <a:tcPr marL="45720" marR="45720" anchor="ctr"/>
                </a:tc>
                <a:extLst>
                  <a:ext uri="{0D108BD9-81ED-4DB2-BD59-A6C34878D82A}">
                    <a16:rowId xmlns:a16="http://schemas.microsoft.com/office/drawing/2014/main" val="10002"/>
                  </a:ext>
                </a:extLst>
              </a:tr>
              <a:tr h="96430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US" sz="1600" dirty="0">
                          <a:latin typeface="+mn-lt"/>
                          <a:cs typeface="Calibri" panose="020F0502020204030204" pitchFamily="34" charset="0"/>
                        </a:rPr>
                        <a:t>Online Dictionary and Thesaurus </a:t>
                      </a:r>
                      <a:endParaRPr lang="en-US" sz="1600" b="0" dirty="0">
                        <a:solidFill>
                          <a:schemeClr val="tx1"/>
                        </a:solidFill>
                        <a:latin typeface="+mn-lt"/>
                        <a:cs typeface="Calibri" panose="020F0502020204030204" pitchFamily="34" charset="0"/>
                      </a:endParaRPr>
                    </a:p>
                  </a:txBody>
                  <a:tcPr marL="45720" marR="45720"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spcAft>
                          <a:spcPts val="0"/>
                        </a:spcAft>
                      </a:pPr>
                      <a:r>
                        <a:rPr lang="en-US" sz="1600" dirty="0">
                          <a:latin typeface="+mn-lt"/>
                          <a:cs typeface="Calibri" panose="020F0502020204030204" pitchFamily="34" charset="0"/>
                        </a:rPr>
                        <a:t>Domain:</a:t>
                      </a:r>
                    </a:p>
                    <a:p>
                      <a:pPr>
                        <a:spcAft>
                          <a:spcPts val="0"/>
                        </a:spcAft>
                      </a:pPr>
                      <a:r>
                        <a:rPr lang="en-US" sz="1600" dirty="0">
                          <a:latin typeface="+mn-lt"/>
                          <a:cs typeface="Calibri" panose="020F0502020204030204" pitchFamily="34" charset="0"/>
                        </a:rPr>
                        <a:t>media.merriam-webster.com </a:t>
                      </a:r>
                    </a:p>
                    <a:p>
                      <a:pPr>
                        <a:spcAft>
                          <a:spcPts val="0"/>
                        </a:spcAft>
                      </a:pPr>
                      <a:r>
                        <a:rPr lang="en-US" sz="1600" dirty="0">
                          <a:latin typeface="+mn-lt"/>
                          <a:cs typeface="Calibri" panose="020F0502020204030204" pitchFamily="34" charset="0"/>
                        </a:rPr>
                        <a:t>www.dictionaryapi.com</a:t>
                      </a:r>
                      <a:endParaRPr lang="en-US" sz="1600" dirty="0">
                        <a:solidFill>
                          <a:schemeClr val="tx1"/>
                        </a:solidFill>
                        <a:latin typeface="+mn-lt"/>
                        <a:cs typeface="Calibri" panose="020F0502020204030204" pitchFamily="34" charset="0"/>
                      </a:endParaRPr>
                    </a:p>
                  </a:txBody>
                  <a:tcPr marL="45720" marR="45720" anchor="ctr"/>
                </a:tc>
                <a:tc>
                  <a:txBody>
                    <a:bodyPr/>
                    <a:lstStyle/>
                    <a:p>
                      <a:pPr>
                        <a:spcAft>
                          <a:spcPts val="0"/>
                        </a:spcAft>
                      </a:pPr>
                      <a:r>
                        <a:rPr lang="en-US" sz="1600" dirty="0">
                          <a:latin typeface="+mn-lt"/>
                          <a:cs typeface="Calibri" panose="020F0502020204030204" pitchFamily="34" charset="0"/>
                        </a:rPr>
                        <a:t>IP Address:</a:t>
                      </a:r>
                    </a:p>
                    <a:p>
                      <a:pPr>
                        <a:spcAft>
                          <a:spcPts val="0"/>
                        </a:spcAft>
                      </a:pPr>
                      <a:r>
                        <a:rPr lang="en-US" sz="1600" dirty="0">
                          <a:latin typeface="+mn-lt"/>
                          <a:cs typeface="Calibri" panose="020F0502020204030204" pitchFamily="34" charset="0"/>
                        </a:rPr>
                        <a:t>64.124.231.250</a:t>
                      </a:r>
                    </a:p>
                    <a:p>
                      <a:pPr>
                        <a:spcAft>
                          <a:spcPts val="0"/>
                        </a:spcAft>
                      </a:pPr>
                      <a:r>
                        <a:rPr lang="en-US" sz="1600" dirty="0">
                          <a:latin typeface="+mn-lt"/>
                          <a:cs typeface="Calibri" panose="020F0502020204030204" pitchFamily="34" charset="0"/>
                        </a:rPr>
                        <a:t>64.124.231.250</a:t>
                      </a:r>
                      <a:endParaRPr lang="en-US" dirty="0"/>
                    </a:p>
                  </a:txBody>
                  <a:tcPr marL="45720" marR="45720" anchor="ctr"/>
                </a:tc>
                <a:extLst>
                  <a:ext uri="{0D108BD9-81ED-4DB2-BD59-A6C34878D82A}">
                    <a16:rowId xmlns:a16="http://schemas.microsoft.com/office/drawing/2014/main" val="10003"/>
                  </a:ext>
                </a:extLst>
              </a:tr>
            </a:tbl>
          </a:graphicData>
        </a:graphic>
      </p:graphicFrame>
      <p:sp>
        <p:nvSpPr>
          <p:cNvPr id="6" name="Slide Number Placeholder 3">
            <a:extLst>
              <a:ext uri="{FF2B5EF4-FFF2-40B4-BE49-F238E27FC236}">
                <a16:creationId xmlns:a16="http://schemas.microsoft.com/office/drawing/2014/main" id="{45E8D715-3C3D-4E60-A838-4A4533451CE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27</a:t>
            </a:fld>
            <a:endParaRPr lang="en-US" dirty="0"/>
          </a:p>
        </p:txBody>
      </p:sp>
      <p:sp>
        <p:nvSpPr>
          <p:cNvPr id="7" name="Rectangle 6">
            <a:extLst>
              <a:ext uri="{FF2B5EF4-FFF2-40B4-BE49-F238E27FC236}">
                <a16:creationId xmlns:a16="http://schemas.microsoft.com/office/drawing/2014/main" id="{B55C9882-EA00-4037-946F-8846753F68C8}"/>
              </a:ext>
            </a:extLst>
          </p:cNvPr>
          <p:cNvSpPr/>
          <p:nvPr/>
        </p:nvSpPr>
        <p:spPr>
          <a:xfrm>
            <a:off x="9276250" y="6461326"/>
            <a:ext cx="2986715" cy="215444"/>
          </a:xfrm>
          <a:prstGeom prst="rect">
            <a:avLst/>
          </a:prstGeom>
        </p:spPr>
        <p:txBody>
          <a:bodyPr wrap="none">
            <a:spAutoFit/>
          </a:bodyPr>
          <a:lstStyle/>
          <a:p>
            <a:r>
              <a:rPr lang="en-US" sz="800" dirty="0">
                <a:solidFill>
                  <a:schemeClr val="bg1"/>
                </a:solidFill>
              </a:rPr>
              <a:t>Copyright © 2020 Cambium Assessment, Inc. All rights reserved.</a:t>
            </a:r>
          </a:p>
        </p:txBody>
      </p:sp>
    </p:spTree>
    <p:extLst>
      <p:ext uri="{BB962C8B-B14F-4D97-AF65-F5344CB8AC3E}">
        <p14:creationId xmlns:p14="http://schemas.microsoft.com/office/powerpoint/2010/main" val="35806625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231" y="1021080"/>
            <a:ext cx="10668000" cy="4267200"/>
          </a:xfrm>
        </p:spPr>
        <p:txBody>
          <a:bodyPr>
            <a:normAutofit fontScale="92500"/>
          </a:bodyPr>
          <a:lstStyle/>
          <a:p>
            <a:pPr>
              <a:buClr>
                <a:srgbClr val="1EB53A"/>
              </a:buClr>
            </a:pPr>
            <a:r>
              <a:rPr lang="en-US" sz="2800" dirty="0">
                <a:solidFill>
                  <a:srgbClr val="53565A"/>
                </a:solidFill>
              </a:rPr>
              <a:t>Wireless traffic must use encryption.</a:t>
            </a:r>
          </a:p>
          <a:p>
            <a:pPr marL="465138" lvl="1" indent="-233363">
              <a:buFont typeface="Wingdings" pitchFamily="2" charset="2"/>
              <a:buChar char="§"/>
            </a:pPr>
            <a:r>
              <a:rPr lang="en-US" sz="2400" dirty="0">
                <a:solidFill>
                  <a:srgbClr val="53565A"/>
                </a:solidFill>
                <a:cs typeface="Franklin Gothic Book" pitchFamily="34" charset="0"/>
              </a:rPr>
              <a:t>Wi-Fi Protected Access II (WPA2) </a:t>
            </a:r>
          </a:p>
          <a:p>
            <a:pPr marL="465138" lvl="1" indent="-233363">
              <a:buFont typeface="Wingdings" pitchFamily="2" charset="2"/>
              <a:buChar char="§"/>
            </a:pPr>
            <a:r>
              <a:rPr lang="en-US" sz="2400" dirty="0">
                <a:solidFill>
                  <a:srgbClr val="53565A"/>
                </a:solidFill>
                <a:cs typeface="Franklin Gothic Book" pitchFamily="34" charset="0"/>
              </a:rPr>
              <a:t>Advanced Encryption Standard (AES) </a:t>
            </a:r>
          </a:p>
          <a:p>
            <a:pPr>
              <a:spcBef>
                <a:spcPts val="1200"/>
              </a:spcBef>
            </a:pPr>
            <a:r>
              <a:rPr lang="en-US" sz="2800" dirty="0">
                <a:solidFill>
                  <a:srgbClr val="53565A"/>
                </a:solidFill>
              </a:rPr>
              <a:t>Wireless access points have limits on total bandwidth and number of simultaneous devices in use. </a:t>
            </a:r>
          </a:p>
          <a:p>
            <a:pPr>
              <a:spcBef>
                <a:spcPts val="1200"/>
              </a:spcBef>
            </a:pPr>
            <a:r>
              <a:rPr lang="en-US" sz="2800" dirty="0">
                <a:solidFill>
                  <a:srgbClr val="53565A"/>
                </a:solidFill>
              </a:rPr>
              <a:t>To ensure sufficient capacity, all computers to be used for testing should be turned on and connected to the wireless access point simultaneously.</a:t>
            </a:r>
          </a:p>
        </p:txBody>
      </p:sp>
      <p:sp>
        <p:nvSpPr>
          <p:cNvPr id="2" name="Title 1"/>
          <p:cNvSpPr>
            <a:spLocks noGrp="1"/>
          </p:cNvSpPr>
          <p:nvPr>
            <p:ph type="title"/>
          </p:nvPr>
        </p:nvSpPr>
        <p:spPr/>
        <p:txBody>
          <a:bodyPr>
            <a:normAutofit/>
          </a:bodyPr>
          <a:lstStyle/>
          <a:p>
            <a:r>
              <a:rPr lang="en-US" dirty="0"/>
              <a:t>Wireless Network Configuration</a:t>
            </a:r>
          </a:p>
        </p:txBody>
      </p:sp>
      <p:sp>
        <p:nvSpPr>
          <p:cNvPr id="5" name="Slide Number Placeholder 3">
            <a:extLst>
              <a:ext uri="{FF2B5EF4-FFF2-40B4-BE49-F238E27FC236}">
                <a16:creationId xmlns:a16="http://schemas.microsoft.com/office/drawing/2014/main" id="{E6DB54A1-044F-4BD2-A024-049481816883}"/>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28</a:t>
            </a:fld>
            <a:endParaRPr lang="en-US" dirty="0"/>
          </a:p>
        </p:txBody>
      </p:sp>
    </p:spTree>
    <p:extLst>
      <p:ext uri="{BB962C8B-B14F-4D97-AF65-F5344CB8AC3E}">
        <p14:creationId xmlns:p14="http://schemas.microsoft.com/office/powerpoint/2010/main" val="25190809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E3C164-CE2C-46A0-9F82-BA6AA82B0A9F}"/>
              </a:ext>
            </a:extLst>
          </p:cNvPr>
          <p:cNvSpPr>
            <a:spLocks noGrp="1"/>
          </p:cNvSpPr>
          <p:nvPr>
            <p:ph idx="1"/>
          </p:nvPr>
        </p:nvSpPr>
        <p:spPr>
          <a:xfrm>
            <a:off x="476166" y="1276739"/>
            <a:ext cx="10966265" cy="3852006"/>
          </a:xfrm>
        </p:spPr>
        <p:txBody>
          <a:bodyPr/>
          <a:lstStyle/>
          <a:p>
            <a:r>
              <a:rPr lang="en-US" dirty="0">
                <a:solidFill>
                  <a:srgbClr val="53565A"/>
                </a:solidFill>
              </a:rPr>
              <a:t>CAI’s test delivery system (TDS) is a website visible through a customized web browser.</a:t>
            </a:r>
          </a:p>
          <a:p>
            <a:r>
              <a:rPr lang="en-US" dirty="0">
                <a:solidFill>
                  <a:srgbClr val="53565A"/>
                </a:solidFill>
              </a:rPr>
              <a:t>Students who use assistive technologies with a standard web browser should be able to use those same technologies with the TDS. </a:t>
            </a:r>
          </a:p>
          <a:p>
            <a:r>
              <a:rPr lang="en-US" dirty="0">
                <a:solidFill>
                  <a:srgbClr val="53565A"/>
                </a:solidFill>
              </a:rPr>
              <a:t>The best way to test compatibility with assistive technologies is by taking a practice test with those technologies turned on. </a:t>
            </a:r>
          </a:p>
        </p:txBody>
      </p:sp>
      <p:sp>
        <p:nvSpPr>
          <p:cNvPr id="3" name="Title 2">
            <a:extLst>
              <a:ext uri="{FF2B5EF4-FFF2-40B4-BE49-F238E27FC236}">
                <a16:creationId xmlns:a16="http://schemas.microsoft.com/office/drawing/2014/main" id="{93F1AFA2-8502-45FA-8257-9AAD71F30829}"/>
              </a:ext>
            </a:extLst>
          </p:cNvPr>
          <p:cNvSpPr>
            <a:spLocks noGrp="1"/>
          </p:cNvSpPr>
          <p:nvPr>
            <p:ph type="title"/>
          </p:nvPr>
        </p:nvSpPr>
        <p:spPr/>
        <p:txBody>
          <a:bodyPr/>
          <a:lstStyle/>
          <a:p>
            <a:r>
              <a:rPr lang="en-US" dirty="0"/>
              <a:t>Configuring Assistive Technologies </a:t>
            </a:r>
          </a:p>
        </p:txBody>
      </p:sp>
      <p:sp>
        <p:nvSpPr>
          <p:cNvPr id="4" name="Slide Number Placeholder 3">
            <a:extLst>
              <a:ext uri="{FF2B5EF4-FFF2-40B4-BE49-F238E27FC236}">
                <a16:creationId xmlns:a16="http://schemas.microsoft.com/office/drawing/2014/main" id="{D26B99BF-7B9E-473D-8FD5-1910B7EC38C9}"/>
              </a:ext>
            </a:extLst>
          </p:cNvPr>
          <p:cNvSpPr>
            <a:spLocks noGrp="1"/>
          </p:cNvSpPr>
          <p:nvPr>
            <p:ph type="sldNum" sz="quarter" idx="10"/>
          </p:nvPr>
        </p:nvSpPr>
        <p:spPr/>
        <p:txBody>
          <a:bodyPr/>
          <a:lstStyle/>
          <a:p>
            <a:pPr algn="r"/>
            <a:fld id="{F3477EC8-074D-41C4-94AE-E9EA7CEEA348}" type="slidenum">
              <a:rPr lang="en-US" smtClean="0"/>
              <a:pPr algn="r"/>
              <a:t>29</a:t>
            </a:fld>
            <a:endParaRPr lang="en-US" dirty="0"/>
          </a:p>
        </p:txBody>
      </p:sp>
    </p:spTree>
    <p:extLst>
      <p:ext uri="{BB962C8B-B14F-4D97-AF65-F5344CB8AC3E}">
        <p14:creationId xmlns:p14="http://schemas.microsoft.com/office/powerpoint/2010/main" val="788037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E4967B-2F55-4A0E-B865-DDF5491C1546}"/>
              </a:ext>
            </a:extLst>
          </p:cNvPr>
          <p:cNvSpPr>
            <a:spLocks noGrp="1"/>
          </p:cNvSpPr>
          <p:nvPr>
            <p:ph idx="1"/>
          </p:nvPr>
        </p:nvSpPr>
        <p:spPr>
          <a:xfrm>
            <a:off x="426231" y="1037693"/>
            <a:ext cx="10966265" cy="4953000"/>
          </a:xfrm>
        </p:spPr>
        <p:txBody>
          <a:bodyPr>
            <a:normAutofit/>
          </a:bodyPr>
          <a:lstStyle/>
          <a:p>
            <a:pPr marL="0" indent="0">
              <a:buNone/>
            </a:pPr>
            <a:r>
              <a:rPr lang="en-US" sz="2800" b="1" dirty="0">
                <a:solidFill>
                  <a:srgbClr val="53565A"/>
                </a:solidFill>
              </a:rPr>
              <a:t>To set up online testing technology in your schools, complete these four steps:</a:t>
            </a:r>
          </a:p>
          <a:p>
            <a:r>
              <a:rPr lang="en-US" dirty="0">
                <a:solidFill>
                  <a:srgbClr val="53565A"/>
                </a:solidFill>
              </a:rPr>
              <a:t>Step 1: Set up Test Administrator (TA) workstations</a:t>
            </a:r>
          </a:p>
          <a:p>
            <a:r>
              <a:rPr lang="en-US" dirty="0">
                <a:solidFill>
                  <a:srgbClr val="53565A"/>
                </a:solidFill>
              </a:rPr>
              <a:t>Step 2: Set up student workstations</a:t>
            </a:r>
          </a:p>
          <a:p>
            <a:r>
              <a:rPr lang="en-US" dirty="0">
                <a:solidFill>
                  <a:srgbClr val="53565A"/>
                </a:solidFill>
              </a:rPr>
              <a:t>Step 3: Configure your network</a:t>
            </a:r>
          </a:p>
          <a:p>
            <a:r>
              <a:rPr lang="en-US" dirty="0">
                <a:solidFill>
                  <a:srgbClr val="53565A"/>
                </a:solidFill>
              </a:rPr>
              <a:t>Step 4: Configure assistive technologies</a:t>
            </a:r>
          </a:p>
          <a:p>
            <a:pPr marL="0" indent="0">
              <a:buNone/>
            </a:pPr>
            <a:endParaRPr lang="en-US" sz="2000" dirty="0"/>
          </a:p>
          <a:p>
            <a:endParaRPr lang="en-US" dirty="0"/>
          </a:p>
        </p:txBody>
      </p:sp>
      <p:sp>
        <p:nvSpPr>
          <p:cNvPr id="3" name="Title 2">
            <a:extLst>
              <a:ext uri="{FF2B5EF4-FFF2-40B4-BE49-F238E27FC236}">
                <a16:creationId xmlns:a16="http://schemas.microsoft.com/office/drawing/2014/main" id="{73A92FB7-4A4B-4743-9803-9C8D60C7A697}"/>
              </a:ext>
            </a:extLst>
          </p:cNvPr>
          <p:cNvSpPr>
            <a:spLocks noGrp="1"/>
          </p:cNvSpPr>
          <p:nvPr>
            <p:ph type="title"/>
          </p:nvPr>
        </p:nvSpPr>
        <p:spPr/>
        <p:txBody>
          <a:bodyPr/>
          <a:lstStyle/>
          <a:p>
            <a:r>
              <a:rPr lang="en-US" dirty="0"/>
              <a:t>Topics Covered in This Module</a:t>
            </a:r>
          </a:p>
        </p:txBody>
      </p:sp>
      <p:sp>
        <p:nvSpPr>
          <p:cNvPr id="4" name="Slide Number Placeholder 3">
            <a:extLst>
              <a:ext uri="{FF2B5EF4-FFF2-40B4-BE49-F238E27FC236}">
                <a16:creationId xmlns:a16="http://schemas.microsoft.com/office/drawing/2014/main" id="{9C8975FD-D7DC-487B-8729-F3BE68C4BA43}"/>
              </a:ext>
            </a:extLst>
          </p:cNvPr>
          <p:cNvSpPr>
            <a:spLocks noGrp="1"/>
          </p:cNvSpPr>
          <p:nvPr>
            <p:ph type="sldNum" sz="quarter" idx="10"/>
          </p:nvPr>
        </p:nvSpPr>
        <p:spPr/>
        <p:txBody>
          <a:bodyPr/>
          <a:lstStyle/>
          <a:p>
            <a:pPr algn="r"/>
            <a:fld id="{F3477EC8-074D-41C4-94AE-E9EA7CEEA348}" type="slidenum">
              <a:rPr lang="en-US" smtClean="0"/>
              <a:pPr algn="r"/>
              <a:t>3</a:t>
            </a:fld>
            <a:endParaRPr lang="en-US" dirty="0"/>
          </a:p>
        </p:txBody>
      </p:sp>
    </p:spTree>
    <p:extLst>
      <p:ext uri="{BB962C8B-B14F-4D97-AF65-F5344CB8AC3E}">
        <p14:creationId xmlns:p14="http://schemas.microsoft.com/office/powerpoint/2010/main" val="1016006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64975" y="1315617"/>
            <a:ext cx="10814049" cy="3732737"/>
          </a:xfrm>
        </p:spPr>
        <p:txBody>
          <a:bodyPr>
            <a:normAutofit/>
          </a:bodyPr>
          <a:lstStyle/>
          <a:p>
            <a:pPr marL="342900" indent="-342900">
              <a:buFont typeface="Arial" panose="020B0604020202020204" pitchFamily="34" charset="0"/>
              <a:buChar char="•"/>
            </a:pPr>
            <a:r>
              <a:rPr lang="en-US" dirty="0">
                <a:solidFill>
                  <a:schemeClr val="tx1">
                    <a:lumMod val="75000"/>
                  </a:schemeClr>
                </a:solidFill>
              </a:rPr>
              <a:t>Voice technology must be available and functioning for students who require this accommodation.</a:t>
            </a:r>
          </a:p>
          <a:p>
            <a:pPr marL="342900" indent="-342900">
              <a:buFont typeface="Arial" panose="020B0604020202020204" pitchFamily="34" charset="0"/>
              <a:buChar char="•"/>
            </a:pPr>
            <a:r>
              <a:rPr lang="en-US" dirty="0">
                <a:solidFill>
                  <a:schemeClr val="tx1">
                    <a:lumMod val="75000"/>
                  </a:schemeClr>
                </a:solidFill>
              </a:rPr>
              <a:t>For students who need the use of text-to-speech (TTS), CAI recommends using a desktop, laptop, or tablet running Windows, OS X/macOS, or iOS/</a:t>
            </a:r>
            <a:r>
              <a:rPr lang="en-US" dirty="0" err="1">
                <a:solidFill>
                  <a:schemeClr val="tx1">
                    <a:lumMod val="75000"/>
                  </a:schemeClr>
                </a:solidFill>
              </a:rPr>
              <a:t>iPadOS</a:t>
            </a:r>
            <a:r>
              <a:rPr lang="en-US" dirty="0">
                <a:solidFill>
                  <a:schemeClr val="tx1">
                    <a:lumMod val="75000"/>
                  </a:schemeClr>
                </a:solidFill>
              </a:rPr>
              <a:t>. </a:t>
            </a:r>
          </a:p>
          <a:p>
            <a:pPr marL="342900" indent="-342900">
              <a:buFont typeface="Arial" panose="020B0604020202020204" pitchFamily="34" charset="0"/>
              <a:buChar char="•"/>
            </a:pPr>
            <a:r>
              <a:rPr lang="en-US" dirty="0">
                <a:solidFill>
                  <a:schemeClr val="tx1">
                    <a:lumMod val="75000"/>
                  </a:schemeClr>
                </a:solidFill>
              </a:rPr>
              <a:t>For Windows and macOS, default voice packs are fully compatible with the Secure Browser.</a:t>
            </a:r>
          </a:p>
          <a:p>
            <a:pPr marL="342900" indent="-342900">
              <a:buFont typeface="Arial" panose="020B0604020202020204" pitchFamily="34" charset="0"/>
              <a:buChar char="•"/>
            </a:pPr>
            <a:r>
              <a:rPr lang="en-US" dirty="0">
                <a:solidFill>
                  <a:schemeClr val="tx1">
                    <a:lumMod val="75000"/>
                  </a:schemeClr>
                </a:solidFill>
              </a:rPr>
              <a:t>Linux users will find a voice pack included with the Linux Secure Browser installation file.</a:t>
            </a:r>
          </a:p>
        </p:txBody>
      </p:sp>
      <p:sp>
        <p:nvSpPr>
          <p:cNvPr id="2" name="Title 1"/>
          <p:cNvSpPr>
            <a:spLocks noGrp="1"/>
          </p:cNvSpPr>
          <p:nvPr>
            <p:ph type="title"/>
          </p:nvPr>
        </p:nvSpPr>
        <p:spPr>
          <a:xfrm>
            <a:off x="429768" y="64008"/>
            <a:ext cx="11018520" cy="521208"/>
          </a:xfrm>
        </p:spPr>
        <p:txBody>
          <a:bodyPr>
            <a:normAutofit/>
          </a:bodyPr>
          <a:lstStyle/>
          <a:p>
            <a:r>
              <a:rPr lang="en-US" dirty="0"/>
              <a:t>Text-to-Speech</a:t>
            </a:r>
          </a:p>
        </p:txBody>
      </p:sp>
      <p:sp>
        <p:nvSpPr>
          <p:cNvPr id="5" name="Slide Number Placeholder 3">
            <a:extLst>
              <a:ext uri="{FF2B5EF4-FFF2-40B4-BE49-F238E27FC236}">
                <a16:creationId xmlns:a16="http://schemas.microsoft.com/office/drawing/2014/main" id="{0FCCA60D-482B-44F8-8E22-7A07F7F8022F}"/>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30</a:t>
            </a:fld>
            <a:endParaRPr lang="en-US" dirty="0"/>
          </a:p>
        </p:txBody>
      </p:sp>
    </p:spTree>
    <p:extLst>
      <p:ext uri="{BB962C8B-B14F-4D97-AF65-F5344CB8AC3E}">
        <p14:creationId xmlns:p14="http://schemas.microsoft.com/office/powerpoint/2010/main" val="2356323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75982" y="1214533"/>
            <a:ext cx="10966449" cy="4537873"/>
          </a:xfrm>
        </p:spPr>
        <p:txBody>
          <a:bodyPr>
            <a:normAutofit/>
          </a:bodyPr>
          <a:lstStyle/>
          <a:p>
            <a:pPr marL="342900" indent="-342900">
              <a:buFont typeface="Arial" panose="020B0604020202020204" pitchFamily="34" charset="0"/>
              <a:buChar char="•"/>
            </a:pPr>
            <a:r>
              <a:rPr lang="en-US" dirty="0">
                <a:solidFill>
                  <a:srgbClr val="53565A"/>
                </a:solidFill>
              </a:rPr>
              <a:t>iPad users have full TTS functionality with voice packs that ship out of the box. </a:t>
            </a:r>
          </a:p>
          <a:p>
            <a:pPr marL="342900" indent="-342900">
              <a:buFont typeface="Arial" panose="020B0604020202020204" pitchFamily="34" charset="0"/>
              <a:buChar char="•"/>
            </a:pPr>
            <a:r>
              <a:rPr lang="en-US" dirty="0">
                <a:solidFill>
                  <a:srgbClr val="53565A"/>
                </a:solidFill>
              </a:rPr>
              <a:t>The Secure Browser recognizes voice packs that ship out of the box for Chrome OS devices for playback and stop, but the pause feature does not work properly on these devices. </a:t>
            </a:r>
          </a:p>
          <a:p>
            <a:pPr marL="342900" indent="-342900">
              <a:buFont typeface="Arial" panose="020B0604020202020204" pitchFamily="34" charset="0"/>
              <a:buChar char="•"/>
            </a:pPr>
            <a:r>
              <a:rPr lang="en-US" dirty="0">
                <a:solidFill>
                  <a:srgbClr val="53565A"/>
                </a:solidFill>
              </a:rPr>
              <a:t>A workaround for Chrome OS is available. It allows students to highlight a passage of text and have TTS read just that passage, eliminating the need for the pause feature.</a:t>
            </a:r>
          </a:p>
          <a:p>
            <a:pPr marL="233363" indent="-233363">
              <a:buFont typeface="Wingdings" pitchFamily="2" charset="2"/>
              <a:buChar char="§"/>
            </a:pPr>
            <a:endParaRPr lang="en-US" dirty="0"/>
          </a:p>
          <a:p>
            <a:r>
              <a:rPr lang="en-US" dirty="0"/>
              <a:t> </a:t>
            </a:r>
          </a:p>
        </p:txBody>
      </p:sp>
      <p:sp>
        <p:nvSpPr>
          <p:cNvPr id="2" name="Title 1"/>
          <p:cNvSpPr>
            <a:spLocks noGrp="1"/>
          </p:cNvSpPr>
          <p:nvPr>
            <p:ph type="title"/>
          </p:nvPr>
        </p:nvSpPr>
        <p:spPr/>
        <p:txBody>
          <a:bodyPr>
            <a:normAutofit/>
          </a:bodyPr>
          <a:lstStyle/>
          <a:p>
            <a:r>
              <a:rPr lang="en-US" dirty="0"/>
              <a:t>Text-to-Speech on Mobile Devices</a:t>
            </a:r>
          </a:p>
        </p:txBody>
      </p:sp>
      <p:sp>
        <p:nvSpPr>
          <p:cNvPr id="5" name="Slide Number Placeholder 3">
            <a:extLst>
              <a:ext uri="{FF2B5EF4-FFF2-40B4-BE49-F238E27FC236}">
                <a16:creationId xmlns:a16="http://schemas.microsoft.com/office/drawing/2014/main" id="{41447BFB-2BDD-4ECE-857C-53F68F307358}"/>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31</a:t>
            </a:fld>
            <a:endParaRPr lang="en-US" dirty="0"/>
          </a:p>
        </p:txBody>
      </p:sp>
    </p:spTree>
    <p:extLst>
      <p:ext uri="{BB962C8B-B14F-4D97-AF65-F5344CB8AC3E}">
        <p14:creationId xmlns:p14="http://schemas.microsoft.com/office/powerpoint/2010/main" val="392869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6844DF8-B855-421F-95B3-6E4118C84A64}"/>
              </a:ext>
            </a:extLst>
          </p:cNvPr>
          <p:cNvSpPr>
            <a:spLocks noGrp="1"/>
          </p:cNvSpPr>
          <p:nvPr>
            <p:ph type="title"/>
          </p:nvPr>
        </p:nvSpPr>
        <p:spPr>
          <a:xfrm>
            <a:off x="429768" y="169559"/>
            <a:ext cx="11018520" cy="521208"/>
          </a:xfrm>
        </p:spPr>
        <p:txBody>
          <a:bodyPr/>
          <a:lstStyle/>
          <a:p>
            <a:r>
              <a:rPr lang="en-US" dirty="0"/>
              <a:t>Text-to-Speech Check</a:t>
            </a:r>
          </a:p>
        </p:txBody>
      </p:sp>
      <p:sp>
        <p:nvSpPr>
          <p:cNvPr id="4" name="Slide Number Placeholder 3">
            <a:extLst>
              <a:ext uri="{FF2B5EF4-FFF2-40B4-BE49-F238E27FC236}">
                <a16:creationId xmlns:a16="http://schemas.microsoft.com/office/drawing/2014/main" id="{DCCCF5F0-9C09-4A6E-97FE-37255655F862}"/>
              </a:ext>
            </a:extLst>
          </p:cNvPr>
          <p:cNvSpPr>
            <a:spLocks noGrp="1"/>
          </p:cNvSpPr>
          <p:nvPr>
            <p:ph type="sldNum" sz="quarter" idx="10"/>
          </p:nvPr>
        </p:nvSpPr>
        <p:spPr/>
        <p:txBody>
          <a:bodyPr/>
          <a:lstStyle/>
          <a:p>
            <a:pPr algn="r"/>
            <a:fld id="{F3477EC8-074D-41C4-94AE-E9EA7CEEA348}" type="slidenum">
              <a:rPr lang="en-US" smtClean="0"/>
              <a:pPr algn="r"/>
              <a:t>32</a:t>
            </a:fld>
            <a:endParaRPr lang="en-US" dirty="0"/>
          </a:p>
        </p:txBody>
      </p:sp>
      <p:pic>
        <p:nvPicPr>
          <p:cNvPr id="6" name="d7b8a582-bc8c-41dd-93c9-6f8e0a9e4d69">
            <a:extLst>
              <a:ext uri="{FF2B5EF4-FFF2-40B4-BE49-F238E27FC236}">
                <a16:creationId xmlns:a16="http://schemas.microsoft.com/office/drawing/2014/main" id="{6789A8D1-4584-4908-81C4-DDB02969B252}"/>
              </a:ext>
            </a:extLst>
          </p:cNvPr>
          <p:cNvPicPr/>
          <p:nvPr/>
        </p:nvPicPr>
        <p:blipFill>
          <a:blip r:embed="rId3">
            <a:extLst>
              <a:ext uri="{28A0092B-C50C-407E-A947-70E740481C1C}">
                <a14:useLocalDpi xmlns:a14="http://schemas.microsoft.com/office/drawing/2010/main" val="0"/>
              </a:ext>
            </a:extLst>
          </a:blip>
          <a:stretch>
            <a:fillRect/>
          </a:stretch>
        </p:blipFill>
        <p:spPr bwMode="auto">
          <a:xfrm>
            <a:off x="2853167" y="1115695"/>
            <a:ext cx="6485666" cy="4626610"/>
          </a:xfrm>
          <a:prstGeom prst="rect">
            <a:avLst/>
          </a:prstGeom>
          <a:noFill/>
          <a:ln>
            <a:solidFill>
              <a:schemeClr val="bg1">
                <a:lumMod val="65000"/>
              </a:schemeClr>
            </a:solidFill>
          </a:ln>
          <a:effectLst>
            <a:outerShdw blurRad="444500" dist="127000" dir="2700000" algn="tl" rotWithShape="0">
              <a:prstClr val="black">
                <a:alpha val="75000"/>
              </a:prst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138124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3B0B3B4-7A89-4EAD-AF73-82A355D8F5D5}"/>
              </a:ext>
            </a:extLst>
          </p:cNvPr>
          <p:cNvSpPr>
            <a:spLocks noGrp="1"/>
          </p:cNvSpPr>
          <p:nvPr>
            <p:ph idx="1"/>
          </p:nvPr>
        </p:nvSpPr>
        <p:spPr>
          <a:xfrm>
            <a:off x="426231" y="961493"/>
            <a:ext cx="10966265" cy="5105400"/>
          </a:xfrm>
        </p:spPr>
        <p:txBody>
          <a:bodyPr>
            <a:normAutofit fontScale="85000" lnSpcReduction="20000"/>
          </a:bodyPr>
          <a:lstStyle/>
          <a:p>
            <a:pPr marL="0" indent="0">
              <a:buNone/>
            </a:pPr>
            <a:r>
              <a:rPr lang="en-US" dirty="0">
                <a:solidFill>
                  <a:srgbClr val="53565A"/>
                </a:solidFill>
              </a:rPr>
              <a:t>Screen readers allow students to read text displayed on a screen with a speech synthesizer or braille display. </a:t>
            </a:r>
          </a:p>
          <a:p>
            <a:r>
              <a:rPr lang="en-US" dirty="0">
                <a:solidFill>
                  <a:srgbClr val="53565A"/>
                </a:solidFill>
              </a:rPr>
              <a:t>Required software for student workstation: </a:t>
            </a:r>
          </a:p>
          <a:p>
            <a:pPr lvl="1"/>
            <a:r>
              <a:rPr lang="en-US" dirty="0">
                <a:solidFill>
                  <a:srgbClr val="53565A"/>
                </a:solidFill>
              </a:rPr>
              <a:t>JAWS</a:t>
            </a:r>
          </a:p>
          <a:p>
            <a:pPr lvl="1"/>
            <a:r>
              <a:rPr lang="en-US" dirty="0">
                <a:solidFill>
                  <a:srgbClr val="53565A"/>
                </a:solidFill>
              </a:rPr>
              <a:t>Most refreshable braille displays</a:t>
            </a:r>
          </a:p>
          <a:p>
            <a:pPr lvl="1"/>
            <a:r>
              <a:rPr lang="en-US" dirty="0">
                <a:solidFill>
                  <a:srgbClr val="53565A"/>
                </a:solidFill>
              </a:rPr>
              <a:t>For screen reading on ELA tests, you must use the JAWS screen reader because it is the only screen reader that supports suppressing read-aloud on reading passages. </a:t>
            </a:r>
          </a:p>
          <a:p>
            <a:r>
              <a:rPr lang="en-US" dirty="0">
                <a:solidFill>
                  <a:srgbClr val="53565A"/>
                </a:solidFill>
              </a:rPr>
              <a:t>Required software for TA workstation:</a:t>
            </a:r>
          </a:p>
          <a:p>
            <a:pPr lvl="1"/>
            <a:r>
              <a:rPr lang="en-US" dirty="0">
                <a:solidFill>
                  <a:srgbClr val="53565A"/>
                </a:solidFill>
              </a:rPr>
              <a:t>Duxbury Braille Translation</a:t>
            </a:r>
          </a:p>
          <a:p>
            <a:pPr lvl="1"/>
            <a:r>
              <a:rPr lang="en-US" dirty="0">
                <a:solidFill>
                  <a:srgbClr val="53565A"/>
                </a:solidFill>
              </a:rPr>
              <a:t>TAs need this software to emboss braille test content. Other screen readers may also work and should be tested in a practice test. </a:t>
            </a:r>
          </a:p>
          <a:p>
            <a:pPr lvl="1"/>
            <a:r>
              <a:rPr lang="en-US" dirty="0">
                <a:solidFill>
                  <a:srgbClr val="53565A"/>
                </a:solidFill>
              </a:rPr>
              <a:t>To emboss tactile graphics, CAI supports ViewPlus embossers using the Tiger Software Suite (Tiger Designer and Tiger Viewer).</a:t>
            </a:r>
          </a:p>
        </p:txBody>
      </p:sp>
      <p:sp>
        <p:nvSpPr>
          <p:cNvPr id="3" name="Title 2">
            <a:extLst>
              <a:ext uri="{FF2B5EF4-FFF2-40B4-BE49-F238E27FC236}">
                <a16:creationId xmlns:a16="http://schemas.microsoft.com/office/drawing/2014/main" id="{14195D40-74EC-41C1-AC28-A1A2DFE6D133}"/>
              </a:ext>
            </a:extLst>
          </p:cNvPr>
          <p:cNvSpPr>
            <a:spLocks noGrp="1"/>
          </p:cNvSpPr>
          <p:nvPr>
            <p:ph type="title"/>
          </p:nvPr>
        </p:nvSpPr>
        <p:spPr/>
        <p:txBody>
          <a:bodyPr/>
          <a:lstStyle/>
          <a:p>
            <a:r>
              <a:rPr lang="en-US" dirty="0"/>
              <a:t>Screen Readers</a:t>
            </a:r>
          </a:p>
        </p:txBody>
      </p:sp>
      <p:sp>
        <p:nvSpPr>
          <p:cNvPr id="4" name="Slide Number Placeholder 3">
            <a:extLst>
              <a:ext uri="{FF2B5EF4-FFF2-40B4-BE49-F238E27FC236}">
                <a16:creationId xmlns:a16="http://schemas.microsoft.com/office/drawing/2014/main" id="{D4EBEC22-7EF1-4DD5-80A4-250CE20B1BB1}"/>
              </a:ext>
            </a:extLst>
          </p:cNvPr>
          <p:cNvSpPr>
            <a:spLocks noGrp="1"/>
          </p:cNvSpPr>
          <p:nvPr>
            <p:ph type="sldNum" sz="quarter" idx="10"/>
          </p:nvPr>
        </p:nvSpPr>
        <p:spPr/>
        <p:txBody>
          <a:bodyPr/>
          <a:lstStyle/>
          <a:p>
            <a:pPr algn="r"/>
            <a:fld id="{F3477EC8-074D-41C4-94AE-E9EA7CEEA348}" type="slidenum">
              <a:rPr lang="en-US" smtClean="0"/>
              <a:pPr algn="r"/>
              <a:t>33</a:t>
            </a:fld>
            <a:endParaRPr lang="en-US" dirty="0"/>
          </a:p>
        </p:txBody>
      </p:sp>
    </p:spTree>
    <p:extLst>
      <p:ext uri="{BB962C8B-B14F-4D97-AF65-F5344CB8AC3E}">
        <p14:creationId xmlns:p14="http://schemas.microsoft.com/office/powerpoint/2010/main" val="22150108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735D1-33D7-44A9-A442-9DB085E7F578}"/>
              </a:ext>
            </a:extLst>
          </p:cNvPr>
          <p:cNvSpPr>
            <a:spLocks noGrp="1"/>
          </p:cNvSpPr>
          <p:nvPr>
            <p:ph idx="1"/>
          </p:nvPr>
        </p:nvSpPr>
        <p:spPr>
          <a:xfrm>
            <a:off x="426231" y="1090127"/>
            <a:ext cx="10966265" cy="3852006"/>
          </a:xfrm>
        </p:spPr>
        <p:txBody>
          <a:bodyPr/>
          <a:lstStyle/>
          <a:p>
            <a:pPr marL="0" indent="0">
              <a:buNone/>
            </a:pPr>
            <a:r>
              <a:rPr lang="en-US" dirty="0">
                <a:solidFill>
                  <a:schemeClr val="tx1"/>
                </a:solidFill>
              </a:rPr>
              <a:t>Speech-to-text (STT) allows a student to speak into a headset and have their speech converted into text that becomes the response that is entered into the TDS. </a:t>
            </a:r>
          </a:p>
          <a:p>
            <a:r>
              <a:rPr lang="en-US" dirty="0">
                <a:solidFill>
                  <a:schemeClr val="tx1"/>
                </a:solidFill>
              </a:rPr>
              <a:t>Available for Windows and macOS through Dragon Naturally Speaking or other similar software. </a:t>
            </a:r>
          </a:p>
          <a:p>
            <a:r>
              <a:rPr lang="en-US" dirty="0">
                <a:solidFill>
                  <a:schemeClr val="tx1"/>
                </a:solidFill>
              </a:rPr>
              <a:t>Unavailable for Linux, iOS, or Chrome OS.</a:t>
            </a:r>
          </a:p>
        </p:txBody>
      </p:sp>
      <p:sp>
        <p:nvSpPr>
          <p:cNvPr id="3" name="Title 2">
            <a:extLst>
              <a:ext uri="{FF2B5EF4-FFF2-40B4-BE49-F238E27FC236}">
                <a16:creationId xmlns:a16="http://schemas.microsoft.com/office/drawing/2014/main" id="{579396EC-1DA3-419E-899D-B3C44218FDA1}"/>
              </a:ext>
            </a:extLst>
          </p:cNvPr>
          <p:cNvSpPr>
            <a:spLocks noGrp="1"/>
          </p:cNvSpPr>
          <p:nvPr>
            <p:ph type="title"/>
          </p:nvPr>
        </p:nvSpPr>
        <p:spPr/>
        <p:txBody>
          <a:bodyPr/>
          <a:lstStyle/>
          <a:p>
            <a:r>
              <a:rPr lang="en-US" dirty="0"/>
              <a:t>Speech-to-Text</a:t>
            </a:r>
          </a:p>
        </p:txBody>
      </p:sp>
      <p:sp>
        <p:nvSpPr>
          <p:cNvPr id="4" name="Slide Number Placeholder 3">
            <a:extLst>
              <a:ext uri="{FF2B5EF4-FFF2-40B4-BE49-F238E27FC236}">
                <a16:creationId xmlns:a16="http://schemas.microsoft.com/office/drawing/2014/main" id="{5DDCF612-CDE7-4863-9660-467000044113}"/>
              </a:ext>
            </a:extLst>
          </p:cNvPr>
          <p:cNvSpPr>
            <a:spLocks noGrp="1"/>
          </p:cNvSpPr>
          <p:nvPr>
            <p:ph type="sldNum" sz="quarter" idx="10"/>
          </p:nvPr>
        </p:nvSpPr>
        <p:spPr/>
        <p:txBody>
          <a:bodyPr/>
          <a:lstStyle/>
          <a:p>
            <a:pPr algn="r"/>
            <a:fld id="{F3477EC8-074D-41C4-94AE-E9EA7CEEA348}" type="slidenum">
              <a:rPr lang="en-US" smtClean="0"/>
              <a:pPr algn="r"/>
              <a:t>34</a:t>
            </a:fld>
            <a:endParaRPr lang="en-US" dirty="0"/>
          </a:p>
        </p:txBody>
      </p:sp>
    </p:spTree>
    <p:extLst>
      <p:ext uri="{BB962C8B-B14F-4D97-AF65-F5344CB8AC3E}">
        <p14:creationId xmlns:p14="http://schemas.microsoft.com/office/powerpoint/2010/main" val="3762543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4F965B9-966D-4129-88AC-FA3F61979A24}"/>
              </a:ext>
            </a:extLst>
          </p:cNvPr>
          <p:cNvSpPr>
            <a:spLocks noGrp="1"/>
          </p:cNvSpPr>
          <p:nvPr>
            <p:ph idx="1"/>
          </p:nvPr>
        </p:nvSpPr>
        <p:spPr>
          <a:xfrm>
            <a:off x="476166" y="1118118"/>
            <a:ext cx="10966265" cy="3852006"/>
          </a:xfrm>
        </p:spPr>
        <p:txBody>
          <a:bodyPr/>
          <a:lstStyle/>
          <a:p>
            <a:pPr marL="0" indent="0">
              <a:buNone/>
            </a:pPr>
            <a:r>
              <a:rPr lang="en-US" dirty="0">
                <a:solidFill>
                  <a:srgbClr val="53565A"/>
                </a:solidFill>
              </a:rPr>
              <a:t>Word prediction software predicts words as a student types. </a:t>
            </a:r>
          </a:p>
          <a:p>
            <a:pPr marL="685800"/>
            <a:r>
              <a:rPr lang="en-US" dirty="0">
                <a:solidFill>
                  <a:srgbClr val="53565A"/>
                </a:solidFill>
              </a:rPr>
              <a:t>Available for Windows and macOS through the use of third-party apps like </a:t>
            </a:r>
            <a:r>
              <a:rPr lang="en-US" dirty="0" err="1">
                <a:solidFill>
                  <a:srgbClr val="53565A"/>
                </a:solidFill>
              </a:rPr>
              <a:t>Read&amp;Write</a:t>
            </a:r>
            <a:r>
              <a:rPr lang="en-US" dirty="0">
                <a:solidFill>
                  <a:srgbClr val="53565A"/>
                </a:solidFill>
              </a:rPr>
              <a:t> and others.</a:t>
            </a:r>
          </a:p>
          <a:p>
            <a:pPr marL="685800"/>
            <a:r>
              <a:rPr lang="en-US" dirty="0">
                <a:solidFill>
                  <a:srgbClr val="53565A"/>
                </a:solidFill>
              </a:rPr>
              <a:t>For more information about supported third-party apps, see the document titled </a:t>
            </a:r>
            <a:r>
              <a:rPr lang="en-US" i="1" dirty="0">
                <a:solidFill>
                  <a:srgbClr val="53565A"/>
                </a:solidFill>
              </a:rPr>
              <a:t>Assistive Technology Manual</a:t>
            </a:r>
            <a:r>
              <a:rPr lang="en-US" dirty="0">
                <a:solidFill>
                  <a:srgbClr val="53565A"/>
                </a:solidFill>
              </a:rPr>
              <a:t>.</a:t>
            </a:r>
          </a:p>
          <a:p>
            <a:pPr marL="685800"/>
            <a:r>
              <a:rPr lang="en-US" dirty="0">
                <a:solidFill>
                  <a:srgbClr val="53565A"/>
                </a:solidFill>
              </a:rPr>
              <a:t>Unavailable for Linux, iOS or Chrome OS. </a:t>
            </a:r>
          </a:p>
        </p:txBody>
      </p:sp>
      <p:sp>
        <p:nvSpPr>
          <p:cNvPr id="3" name="Title 2">
            <a:extLst>
              <a:ext uri="{FF2B5EF4-FFF2-40B4-BE49-F238E27FC236}">
                <a16:creationId xmlns:a16="http://schemas.microsoft.com/office/drawing/2014/main" id="{381E3C5B-48C9-4063-9B18-9EFFA67804A2}"/>
              </a:ext>
            </a:extLst>
          </p:cNvPr>
          <p:cNvSpPr>
            <a:spLocks noGrp="1"/>
          </p:cNvSpPr>
          <p:nvPr>
            <p:ph type="title"/>
          </p:nvPr>
        </p:nvSpPr>
        <p:spPr/>
        <p:txBody>
          <a:bodyPr/>
          <a:lstStyle/>
          <a:p>
            <a:r>
              <a:rPr lang="en-US" dirty="0"/>
              <a:t>Word Prediction</a:t>
            </a:r>
          </a:p>
        </p:txBody>
      </p:sp>
      <p:sp>
        <p:nvSpPr>
          <p:cNvPr id="4" name="Slide Number Placeholder 3">
            <a:extLst>
              <a:ext uri="{FF2B5EF4-FFF2-40B4-BE49-F238E27FC236}">
                <a16:creationId xmlns:a16="http://schemas.microsoft.com/office/drawing/2014/main" id="{36A78349-ACD5-4B69-B184-831B9915BC74}"/>
              </a:ext>
            </a:extLst>
          </p:cNvPr>
          <p:cNvSpPr>
            <a:spLocks noGrp="1"/>
          </p:cNvSpPr>
          <p:nvPr>
            <p:ph type="sldNum" sz="quarter" idx="10"/>
          </p:nvPr>
        </p:nvSpPr>
        <p:spPr/>
        <p:txBody>
          <a:bodyPr/>
          <a:lstStyle/>
          <a:p>
            <a:pPr algn="r"/>
            <a:fld id="{F3477EC8-074D-41C4-94AE-E9EA7CEEA348}" type="slidenum">
              <a:rPr lang="en-US" smtClean="0"/>
              <a:pPr algn="r"/>
              <a:t>35</a:t>
            </a:fld>
            <a:endParaRPr lang="en-US" dirty="0"/>
          </a:p>
        </p:txBody>
      </p:sp>
    </p:spTree>
    <p:extLst>
      <p:ext uri="{BB962C8B-B14F-4D97-AF65-F5344CB8AC3E}">
        <p14:creationId xmlns:p14="http://schemas.microsoft.com/office/powerpoint/2010/main" val="17510604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8E4C7F7-6174-4195-8206-A4B8B9A18F39}"/>
              </a:ext>
            </a:extLst>
          </p:cNvPr>
          <p:cNvSpPr>
            <a:spLocks noGrp="1"/>
          </p:cNvSpPr>
          <p:nvPr>
            <p:ph idx="1"/>
          </p:nvPr>
        </p:nvSpPr>
        <p:spPr>
          <a:xfrm>
            <a:off x="972273" y="1034472"/>
            <a:ext cx="10420407" cy="4579250"/>
          </a:xfrm>
        </p:spPr>
        <p:txBody>
          <a:bodyPr>
            <a:normAutofit fontScale="92500" lnSpcReduction="10000"/>
          </a:bodyPr>
          <a:lstStyle/>
          <a:p>
            <a:pPr marL="0" indent="0" eaLnBrk="1" fontAlgn="auto" hangingPunct="1">
              <a:buNone/>
              <a:defRPr/>
            </a:pPr>
            <a:r>
              <a:rPr lang="en-US" sz="1800" b="1" dirty="0"/>
              <a:t>Further Information</a:t>
            </a:r>
            <a:endParaRPr lang="en-US" sz="1800" dirty="0">
              <a:solidFill>
                <a:srgbClr val="FF0000"/>
              </a:solidFill>
            </a:endParaRPr>
          </a:p>
          <a:p>
            <a:pPr lvl="0"/>
            <a:r>
              <a:rPr lang="en-US" sz="1800" dirty="0">
                <a:solidFill>
                  <a:srgbClr val="FF0000"/>
                </a:solidFill>
              </a:rPr>
              <a:t> </a:t>
            </a:r>
            <a:r>
              <a:rPr lang="en-US" sz="1800" b="1" dirty="0"/>
              <a:t>Visit </a:t>
            </a:r>
            <a:endParaRPr lang="en-US" sz="1800" dirty="0"/>
          </a:p>
          <a:p>
            <a:pPr lvl="1"/>
            <a:r>
              <a:rPr lang="en-US" sz="1800" b="1" u="sng" dirty="0" err="1">
                <a:hlinkClick r:id="rId3"/>
              </a:rPr>
              <a:t>alohahsap.org</a:t>
            </a:r>
            <a:endParaRPr lang="en-US" sz="1800" b="1" dirty="0"/>
          </a:p>
          <a:p>
            <a:pPr lvl="1"/>
            <a:r>
              <a:rPr lang="en-US" sz="1800" b="1" dirty="0" err="1">
                <a:hlinkClick r:id="rId4"/>
              </a:rPr>
              <a:t>smarterbalanced.org</a:t>
            </a:r>
            <a:endParaRPr lang="en-US" sz="1800" b="1" dirty="0"/>
          </a:p>
          <a:p>
            <a:pPr lvl="0"/>
            <a:r>
              <a:rPr lang="en-US" sz="1800" b="1" dirty="0"/>
              <a:t>Call, fax, or email the HSAP Help Desk</a:t>
            </a:r>
            <a:endParaRPr lang="en-US" sz="1800" dirty="0"/>
          </a:p>
          <a:p>
            <a:pPr lvl="1"/>
            <a:r>
              <a:rPr lang="en-US" sz="1800" b="1" dirty="0"/>
              <a:t>Hours: 7:30 am to 4:00 p.m. HST, Monday-Friday (except holidays)</a:t>
            </a:r>
            <a:endParaRPr lang="en-US" sz="1800" dirty="0"/>
          </a:p>
          <a:p>
            <a:pPr lvl="1"/>
            <a:r>
              <a:rPr lang="en-US" sz="1800" dirty="0"/>
              <a:t>Phone: 1-866-648-3712</a:t>
            </a:r>
          </a:p>
          <a:p>
            <a:pPr lvl="1"/>
            <a:r>
              <a:rPr lang="en-US" sz="1800" dirty="0"/>
              <a:t>Fax: 1-877-231-7813</a:t>
            </a:r>
          </a:p>
          <a:p>
            <a:pPr lvl="1"/>
            <a:r>
              <a:rPr lang="en-US" sz="1800" dirty="0"/>
              <a:t>Email: </a:t>
            </a:r>
            <a:r>
              <a:rPr lang="en-US" sz="1800" dirty="0" err="1">
                <a:hlinkClick r:id="rId5"/>
              </a:rPr>
              <a:t>HSAPHelpDesk@cambiumassessment.com</a:t>
            </a:r>
            <a:endParaRPr lang="en-US" sz="1800" dirty="0"/>
          </a:p>
        </p:txBody>
      </p:sp>
      <p:sp>
        <p:nvSpPr>
          <p:cNvPr id="35843" name="Title 1"/>
          <p:cNvSpPr>
            <a:spLocks noGrp="1"/>
          </p:cNvSpPr>
          <p:nvPr>
            <p:ph type="title"/>
          </p:nvPr>
        </p:nvSpPr>
        <p:spPr/>
        <p:txBody>
          <a:bodyPr>
            <a:normAutofit/>
          </a:bodyPr>
          <a:lstStyle/>
          <a:p>
            <a:r>
              <a:rPr altLang="en-US" dirty="0"/>
              <a:t>Thank You!</a:t>
            </a:r>
          </a:p>
        </p:txBody>
      </p:sp>
      <p:sp>
        <p:nvSpPr>
          <p:cNvPr id="2" name="Slide Number Placeholder 1"/>
          <p:cNvSpPr>
            <a:spLocks noGrp="1"/>
          </p:cNvSpPr>
          <p:nvPr>
            <p:ph type="sldNum" sz="quarter" idx="10"/>
          </p:nvPr>
        </p:nvSpPr>
        <p:spPr/>
        <p:txBody>
          <a:bodyPr/>
          <a:lstStyle/>
          <a:p>
            <a:pPr>
              <a:defRPr/>
            </a:pPr>
            <a:fld id="{8F1302BC-9423-4160-8A3E-D93B1F0A23E5}" type="slidenum">
              <a:rPr lang="en-US" smtClean="0"/>
              <a:pPr>
                <a:defRPr/>
              </a:pPr>
              <a:t>36</a:t>
            </a:fld>
            <a:endParaRPr lang="en-US" dirty="0"/>
          </a:p>
        </p:txBody>
      </p:sp>
    </p:spTree>
    <p:extLst>
      <p:ext uri="{BB962C8B-B14F-4D97-AF65-F5344CB8AC3E}">
        <p14:creationId xmlns:p14="http://schemas.microsoft.com/office/powerpoint/2010/main" val="3544984639"/>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BD1F2DE-0CE8-4D4B-9C83-B33ACE96D6D0}"/>
              </a:ext>
            </a:extLst>
          </p:cNvPr>
          <p:cNvSpPr>
            <a:spLocks noGrp="1"/>
          </p:cNvSpPr>
          <p:nvPr>
            <p:ph idx="1"/>
          </p:nvPr>
        </p:nvSpPr>
        <p:spPr>
          <a:xfrm>
            <a:off x="426231" y="1115008"/>
            <a:ext cx="10966265" cy="5029200"/>
          </a:xfrm>
        </p:spPr>
        <p:txBody>
          <a:bodyPr>
            <a:normAutofit/>
          </a:bodyPr>
          <a:lstStyle/>
          <a:p>
            <a:r>
              <a:rPr lang="en-US" dirty="0">
                <a:solidFill>
                  <a:srgbClr val="53565A"/>
                </a:solidFill>
              </a:rPr>
              <a:t>Nearly any modern device, including mobile devices like tablets, with any modern browser can be used to access the TA site and administer a test session. </a:t>
            </a:r>
          </a:p>
          <a:p>
            <a:r>
              <a:rPr lang="en-US" dirty="0">
                <a:solidFill>
                  <a:srgbClr val="53565A"/>
                </a:solidFill>
              </a:rPr>
              <a:t>The TA Interface is a website. Any device you already use to check your email and access the Internet should be capable of administering tests.</a:t>
            </a:r>
          </a:p>
          <a:p>
            <a:r>
              <a:rPr lang="en-US" dirty="0">
                <a:solidFill>
                  <a:srgbClr val="53565A"/>
                </a:solidFill>
                <a:cs typeface="Arial" panose="020B0604020202020204" pitchFamily="34" charset="0"/>
              </a:rPr>
              <a:t>TAs can print test session information or test items for students with the print-on-request accommodation. To be able to print, TA workstations must be connected to a printer.</a:t>
            </a:r>
          </a:p>
          <a:p>
            <a:r>
              <a:rPr lang="en-US" dirty="0">
                <a:solidFill>
                  <a:srgbClr val="53565A"/>
                </a:solidFill>
              </a:rPr>
              <a:t>If your school uses a firewall or other networking equipment that blocks access to public websites, you may need to add Cambium Assessment, Inc. (CAI) websites to the </a:t>
            </a:r>
            <a:r>
              <a:rPr lang="en-US" dirty="0" err="1">
                <a:solidFill>
                  <a:srgbClr val="53565A"/>
                </a:solidFill>
              </a:rPr>
              <a:t>allowlist</a:t>
            </a:r>
            <a:r>
              <a:rPr lang="en-US" dirty="0">
                <a:solidFill>
                  <a:srgbClr val="53565A"/>
                </a:solidFill>
              </a:rPr>
              <a:t>.</a:t>
            </a:r>
          </a:p>
          <a:p>
            <a:pPr marL="0" indent="0">
              <a:buNone/>
            </a:pPr>
            <a:endParaRPr lang="en-US" dirty="0"/>
          </a:p>
        </p:txBody>
      </p:sp>
      <p:sp>
        <p:nvSpPr>
          <p:cNvPr id="3" name="Title 2">
            <a:extLst>
              <a:ext uri="{FF2B5EF4-FFF2-40B4-BE49-F238E27FC236}">
                <a16:creationId xmlns:a16="http://schemas.microsoft.com/office/drawing/2014/main" id="{73992575-D075-40D6-B7DB-6C77DEAA6B78}"/>
              </a:ext>
            </a:extLst>
          </p:cNvPr>
          <p:cNvSpPr>
            <a:spLocks noGrp="1"/>
          </p:cNvSpPr>
          <p:nvPr>
            <p:ph type="title"/>
          </p:nvPr>
        </p:nvSpPr>
        <p:spPr/>
        <p:txBody>
          <a:bodyPr/>
          <a:lstStyle/>
          <a:p>
            <a:r>
              <a:rPr lang="en-US" dirty="0"/>
              <a:t>Setting Up the Test Administrator Workstation</a:t>
            </a:r>
          </a:p>
        </p:txBody>
      </p:sp>
      <p:sp>
        <p:nvSpPr>
          <p:cNvPr id="4" name="Slide Number Placeholder 3">
            <a:extLst>
              <a:ext uri="{FF2B5EF4-FFF2-40B4-BE49-F238E27FC236}">
                <a16:creationId xmlns:a16="http://schemas.microsoft.com/office/drawing/2014/main" id="{3DC40A50-6F02-41FD-ACB5-592BFB02D698}"/>
              </a:ext>
            </a:extLst>
          </p:cNvPr>
          <p:cNvSpPr>
            <a:spLocks noGrp="1"/>
          </p:cNvSpPr>
          <p:nvPr>
            <p:ph type="sldNum" sz="quarter" idx="10"/>
          </p:nvPr>
        </p:nvSpPr>
        <p:spPr/>
        <p:txBody>
          <a:bodyPr/>
          <a:lstStyle/>
          <a:p>
            <a:pPr algn="r"/>
            <a:fld id="{F3477EC8-074D-41C4-94AE-E9EA7CEEA348}" type="slidenum">
              <a:rPr lang="en-US" smtClean="0"/>
              <a:pPr algn="r"/>
              <a:t>4</a:t>
            </a:fld>
            <a:endParaRPr lang="en-US" dirty="0"/>
          </a:p>
        </p:txBody>
      </p:sp>
    </p:spTree>
    <p:extLst>
      <p:ext uri="{BB962C8B-B14F-4D97-AF65-F5344CB8AC3E}">
        <p14:creationId xmlns:p14="http://schemas.microsoft.com/office/powerpoint/2010/main" val="2192474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DC2F27-0978-49B9-AEFB-AC1BA553C7C8}"/>
              </a:ext>
            </a:extLst>
          </p:cNvPr>
          <p:cNvSpPr>
            <a:spLocks noGrp="1"/>
          </p:cNvSpPr>
          <p:nvPr>
            <p:ph idx="1"/>
          </p:nvPr>
        </p:nvSpPr>
        <p:spPr>
          <a:xfrm>
            <a:off x="426231" y="1108788"/>
            <a:ext cx="10966265" cy="3852006"/>
          </a:xfrm>
        </p:spPr>
        <p:txBody>
          <a:bodyPr>
            <a:normAutofit/>
          </a:bodyPr>
          <a:lstStyle/>
          <a:p>
            <a:r>
              <a:rPr lang="en-US" dirty="0">
                <a:solidFill>
                  <a:srgbClr val="53565A"/>
                </a:solidFill>
              </a:rPr>
              <a:t>Each student workstation needs the CAI Secure Browser installed on it. </a:t>
            </a:r>
          </a:p>
          <a:p>
            <a:r>
              <a:rPr lang="en-US" dirty="0">
                <a:solidFill>
                  <a:srgbClr val="53565A"/>
                </a:solidFill>
              </a:rPr>
              <a:t>The Secure Browser is CAI’s customized web browser designed to keep tests secure by locking down the student desktop and preventing the students from accessing anything except their tests.</a:t>
            </a:r>
          </a:p>
          <a:p>
            <a:r>
              <a:rPr lang="en-US" dirty="0">
                <a:solidFill>
                  <a:srgbClr val="53565A"/>
                </a:solidFill>
              </a:rPr>
              <a:t>The Secure Browser displays the student application in full-screen mode with no user interface to the browser itself. It has no </a:t>
            </a:r>
            <a:r>
              <a:rPr lang="en-US" i="1" dirty="0">
                <a:solidFill>
                  <a:srgbClr val="53565A"/>
                </a:solidFill>
              </a:rPr>
              <a:t>back</a:t>
            </a:r>
            <a:r>
              <a:rPr lang="en-US" dirty="0">
                <a:solidFill>
                  <a:srgbClr val="53565A"/>
                </a:solidFill>
              </a:rPr>
              <a:t> button, </a:t>
            </a:r>
            <a:r>
              <a:rPr lang="en-US" i="1" dirty="0">
                <a:solidFill>
                  <a:srgbClr val="53565A"/>
                </a:solidFill>
              </a:rPr>
              <a:t>next</a:t>
            </a:r>
            <a:r>
              <a:rPr lang="en-US" dirty="0">
                <a:solidFill>
                  <a:srgbClr val="53565A"/>
                </a:solidFill>
              </a:rPr>
              <a:t> button, </a:t>
            </a:r>
            <a:r>
              <a:rPr lang="en-US" i="1" dirty="0">
                <a:solidFill>
                  <a:srgbClr val="53565A"/>
                </a:solidFill>
              </a:rPr>
              <a:t>refresh</a:t>
            </a:r>
            <a:r>
              <a:rPr lang="en-US" dirty="0">
                <a:solidFill>
                  <a:srgbClr val="53565A"/>
                </a:solidFill>
              </a:rPr>
              <a:t> button, or URL bar. </a:t>
            </a:r>
          </a:p>
        </p:txBody>
      </p:sp>
      <p:sp>
        <p:nvSpPr>
          <p:cNvPr id="3" name="Title 2">
            <a:extLst>
              <a:ext uri="{FF2B5EF4-FFF2-40B4-BE49-F238E27FC236}">
                <a16:creationId xmlns:a16="http://schemas.microsoft.com/office/drawing/2014/main" id="{7F277373-262B-42D4-8207-3BEA2CA9DC31}"/>
              </a:ext>
            </a:extLst>
          </p:cNvPr>
          <p:cNvSpPr>
            <a:spLocks noGrp="1"/>
          </p:cNvSpPr>
          <p:nvPr>
            <p:ph type="title"/>
          </p:nvPr>
        </p:nvSpPr>
        <p:spPr/>
        <p:txBody>
          <a:bodyPr/>
          <a:lstStyle/>
          <a:p>
            <a:r>
              <a:rPr lang="en-US" dirty="0"/>
              <a:t>Setting Up Student Workstations</a:t>
            </a:r>
          </a:p>
        </p:txBody>
      </p:sp>
      <p:sp>
        <p:nvSpPr>
          <p:cNvPr id="4" name="Slide Number Placeholder 3">
            <a:extLst>
              <a:ext uri="{FF2B5EF4-FFF2-40B4-BE49-F238E27FC236}">
                <a16:creationId xmlns:a16="http://schemas.microsoft.com/office/drawing/2014/main" id="{0DB119DE-0359-462D-BE1C-D251A81881B5}"/>
              </a:ext>
            </a:extLst>
          </p:cNvPr>
          <p:cNvSpPr>
            <a:spLocks noGrp="1"/>
          </p:cNvSpPr>
          <p:nvPr>
            <p:ph type="sldNum" sz="quarter" idx="10"/>
          </p:nvPr>
        </p:nvSpPr>
        <p:spPr/>
        <p:txBody>
          <a:bodyPr/>
          <a:lstStyle/>
          <a:p>
            <a:pPr algn="r"/>
            <a:fld id="{F3477EC8-074D-41C4-94AE-E9EA7CEEA348}" type="slidenum">
              <a:rPr lang="en-US" smtClean="0"/>
              <a:pPr algn="r"/>
              <a:t>5</a:t>
            </a:fld>
            <a:endParaRPr lang="en-US" dirty="0"/>
          </a:p>
        </p:txBody>
      </p:sp>
    </p:spTree>
    <p:extLst>
      <p:ext uri="{BB962C8B-B14F-4D97-AF65-F5344CB8AC3E}">
        <p14:creationId xmlns:p14="http://schemas.microsoft.com/office/powerpoint/2010/main" val="1240820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B467E6-797B-4E47-80B4-D89324E4F924}"/>
              </a:ext>
            </a:extLst>
          </p:cNvPr>
          <p:cNvSpPr>
            <a:spLocks noGrp="1"/>
          </p:cNvSpPr>
          <p:nvPr>
            <p:ph idx="1"/>
          </p:nvPr>
        </p:nvSpPr>
        <p:spPr>
          <a:xfrm>
            <a:off x="657409" y="1219200"/>
            <a:ext cx="10966265" cy="3852006"/>
          </a:xfrm>
        </p:spPr>
        <p:txBody>
          <a:bodyPr/>
          <a:lstStyle/>
          <a:p>
            <a:pPr marL="0" indent="0">
              <a:buNone/>
            </a:pPr>
            <a:r>
              <a:rPr lang="en-US" dirty="0">
                <a:solidFill>
                  <a:srgbClr val="53565A"/>
                </a:solidFill>
              </a:rPr>
              <a:t>To get started setting up your student workstations, you should make sure your devices are supported.</a:t>
            </a:r>
          </a:p>
        </p:txBody>
      </p:sp>
      <p:sp>
        <p:nvSpPr>
          <p:cNvPr id="3" name="Title 2">
            <a:extLst>
              <a:ext uri="{FF2B5EF4-FFF2-40B4-BE49-F238E27FC236}">
                <a16:creationId xmlns:a16="http://schemas.microsoft.com/office/drawing/2014/main" id="{CAEC4AE6-0DB3-484E-9A9D-9939DDF77100}"/>
              </a:ext>
            </a:extLst>
          </p:cNvPr>
          <p:cNvSpPr>
            <a:spLocks noGrp="1"/>
          </p:cNvSpPr>
          <p:nvPr>
            <p:ph type="title"/>
          </p:nvPr>
        </p:nvSpPr>
        <p:spPr/>
        <p:txBody>
          <a:bodyPr/>
          <a:lstStyle/>
          <a:p>
            <a:r>
              <a:rPr lang="en-US" dirty="0"/>
              <a:t>System Requirements</a:t>
            </a:r>
          </a:p>
        </p:txBody>
      </p:sp>
      <p:pic>
        <p:nvPicPr>
          <p:cNvPr id="1026" name="Picture 2" descr="Image result for devices">
            <a:extLst>
              <a:ext uri="{FF2B5EF4-FFF2-40B4-BE49-F238E27FC236}">
                <a16:creationId xmlns:a16="http://schemas.microsoft.com/office/drawing/2014/main" id="{B588D682-8D64-4007-9A1B-553047428D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0195" y="1981200"/>
            <a:ext cx="5377658" cy="3809064"/>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3">
            <a:extLst>
              <a:ext uri="{FF2B5EF4-FFF2-40B4-BE49-F238E27FC236}">
                <a16:creationId xmlns:a16="http://schemas.microsoft.com/office/drawing/2014/main" id="{F0F3B8A4-7E1D-4D81-9296-687BBA17CCC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6</a:t>
            </a:fld>
            <a:endParaRPr lang="en-US" dirty="0"/>
          </a:p>
        </p:txBody>
      </p:sp>
    </p:spTree>
    <p:extLst>
      <p:ext uri="{BB962C8B-B14F-4D97-AF65-F5344CB8AC3E}">
        <p14:creationId xmlns:p14="http://schemas.microsoft.com/office/powerpoint/2010/main" val="3612537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63600027"/>
              </p:ext>
            </p:extLst>
          </p:nvPr>
        </p:nvGraphicFramePr>
        <p:xfrm>
          <a:off x="647700" y="1039272"/>
          <a:ext cx="10896600" cy="4779456"/>
        </p:xfrm>
        <a:graphic>
          <a:graphicData uri="http://schemas.openxmlformats.org/drawingml/2006/table">
            <a:tbl>
              <a:tblPr firstRow="1" bandRow="1">
                <a:tableStyleId>{5C22544A-7EE6-4342-B048-85BDC9FD1C3A}</a:tableStyleId>
              </a:tblPr>
              <a:tblGrid>
                <a:gridCol w="3792877">
                  <a:extLst>
                    <a:ext uri="{9D8B030D-6E8A-4147-A177-3AD203B41FA5}">
                      <a16:colId xmlns:a16="http://schemas.microsoft.com/office/drawing/2014/main" val="20000"/>
                    </a:ext>
                  </a:extLst>
                </a:gridCol>
                <a:gridCol w="3683983">
                  <a:extLst>
                    <a:ext uri="{9D8B030D-6E8A-4147-A177-3AD203B41FA5}">
                      <a16:colId xmlns:a16="http://schemas.microsoft.com/office/drawing/2014/main" val="20001"/>
                    </a:ext>
                  </a:extLst>
                </a:gridCol>
                <a:gridCol w="3419740">
                  <a:extLst>
                    <a:ext uri="{9D8B030D-6E8A-4147-A177-3AD203B41FA5}">
                      <a16:colId xmlns:a16="http://schemas.microsoft.com/office/drawing/2014/main" val="20002"/>
                    </a:ext>
                  </a:extLst>
                </a:gridCol>
              </a:tblGrid>
              <a:tr h="48923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pPr>
                      <a:r>
                        <a:rPr lang="en-US" sz="2000" kern="1200" dirty="0">
                          <a:solidFill>
                            <a:schemeClr val="bg1"/>
                          </a:solidFill>
                          <a:effectLst/>
                          <a:latin typeface="+mn-lt"/>
                        </a:rPr>
                        <a:t>Supported Operating Systems</a:t>
                      </a:r>
                      <a:endParaRPr lang="en-US" sz="1600" b="1" dirty="0">
                        <a:solidFill>
                          <a:schemeClr val="bg1"/>
                        </a:solidFill>
                        <a:latin typeface="+mn-lt"/>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pPr>
                      <a:r>
                        <a:rPr lang="en-US" sz="2000" kern="1200" dirty="0">
                          <a:solidFill>
                            <a:schemeClr val="bg1"/>
                          </a:solidFill>
                          <a:effectLst/>
                          <a:latin typeface="+mn-lt"/>
                        </a:rPr>
                        <a:t>Minimum Requirements</a:t>
                      </a:r>
                      <a:endParaRPr lang="en-US" sz="1600" b="1" dirty="0">
                        <a:solidFill>
                          <a:schemeClr val="bg1"/>
                        </a:solidFill>
                        <a:latin typeface="+mn-lt"/>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00000"/>
                        </a:lnSpc>
                        <a:spcBef>
                          <a:spcPts val="300"/>
                        </a:spcBef>
                        <a:spcAft>
                          <a:spcPts val="0"/>
                        </a:spcAft>
                      </a:pPr>
                      <a:r>
                        <a:rPr lang="en-US" sz="2000" kern="1200" dirty="0">
                          <a:solidFill>
                            <a:schemeClr val="bg1"/>
                          </a:solidFill>
                          <a:effectLst/>
                          <a:latin typeface="+mn-lt"/>
                        </a:rPr>
                        <a:t>Recommended Specifications</a:t>
                      </a:r>
                      <a:endParaRPr lang="en-US" sz="1600" b="1" dirty="0">
                        <a:solidFill>
                          <a:schemeClr val="bg1"/>
                        </a:solidFill>
                        <a:latin typeface="+mn-lt"/>
                        <a:ea typeface="Times New Roman"/>
                        <a:cs typeface="Times New Roman"/>
                      </a:endParaRPr>
                    </a:p>
                  </a:txBody>
                  <a:tcPr marL="68580" marR="68580" marT="0" marB="0" anchor="ctr"/>
                </a:tc>
                <a:extLst>
                  <a:ext uri="{0D108BD9-81ED-4DB2-BD59-A6C34878D82A}">
                    <a16:rowId xmlns:a16="http://schemas.microsoft.com/office/drawing/2014/main" val="10001"/>
                  </a:ext>
                </a:extLst>
              </a:tr>
              <a:tr h="24838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b="1" kern="1200" dirty="0">
                          <a:effectLst/>
                          <a:latin typeface="+mn-lt"/>
                        </a:rPr>
                        <a:t>Windows</a:t>
                      </a:r>
                    </a:p>
                    <a:p>
                      <a:r>
                        <a:rPr lang="en-US" sz="1800" kern="1200" dirty="0">
                          <a:solidFill>
                            <a:schemeClr val="dk1"/>
                          </a:solidFill>
                          <a:effectLst/>
                          <a:latin typeface="+mn-lt"/>
                          <a:ea typeface="+mn-ea"/>
                          <a:cs typeface="+mn-cs"/>
                        </a:rPr>
                        <a:t>8, 8.1 (Professional &amp; Enterprise)</a:t>
                      </a:r>
                    </a:p>
                    <a:p>
                      <a:r>
                        <a:rPr lang="en-US" sz="1800" kern="1200" dirty="0">
                          <a:solidFill>
                            <a:schemeClr val="dk1"/>
                          </a:solidFill>
                          <a:effectLst/>
                          <a:latin typeface="+mn-lt"/>
                          <a:ea typeface="+mn-ea"/>
                          <a:cs typeface="+mn-cs"/>
                        </a:rPr>
                        <a:t>10, 10 in S Mode (Educational, Professional, &amp; Enterprise)</a:t>
                      </a:r>
                    </a:p>
                    <a:p>
                      <a:r>
                        <a:rPr lang="en-US" sz="1800" kern="1200" dirty="0">
                          <a:solidFill>
                            <a:schemeClr val="dk1"/>
                          </a:solidFill>
                          <a:effectLst/>
                          <a:latin typeface="+mn-lt"/>
                          <a:ea typeface="+mn-ea"/>
                          <a:cs typeface="+mn-cs"/>
                        </a:rPr>
                        <a:t>(Versions 1909-2004a)</a:t>
                      </a:r>
                    </a:p>
                    <a:p>
                      <a:r>
                        <a:rPr lang="en-US" sz="1800" kern="1200" dirty="0">
                          <a:solidFill>
                            <a:schemeClr val="dk1"/>
                          </a:solidFill>
                          <a:effectLst/>
                          <a:latin typeface="+mn-lt"/>
                          <a:ea typeface="+mn-ea"/>
                          <a:cs typeface="+mn-cs"/>
                        </a:rPr>
                        <a:t>Server 2012 R2, 2016 R2 (thin client)</a:t>
                      </a:r>
                      <a:endParaRPr lang="en-US" sz="1800" b="1" kern="1200" dirty="0">
                        <a:effectLst/>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kern="1200" dirty="0">
                          <a:solidFill>
                            <a:schemeClr val="dk1"/>
                          </a:solidFill>
                          <a:effectLst/>
                          <a:latin typeface="+mn-lt"/>
                          <a:ea typeface="+mn-ea"/>
                          <a:cs typeface="+mn-cs"/>
                        </a:rPr>
                        <a:t>1 GHZ Processor</a:t>
                      </a:r>
                    </a:p>
                    <a:p>
                      <a:r>
                        <a:rPr lang="en-US" sz="1800" kern="1200" dirty="0">
                          <a:solidFill>
                            <a:schemeClr val="dk1"/>
                          </a:solidFill>
                          <a:effectLst/>
                          <a:latin typeface="+mn-lt"/>
                          <a:ea typeface="+mn-ea"/>
                          <a:cs typeface="+mn-cs"/>
                        </a:rPr>
                        <a:t>1 GB RAM (32-bit)</a:t>
                      </a:r>
                    </a:p>
                    <a:p>
                      <a:r>
                        <a:rPr lang="en-US" sz="1800" kern="1200" dirty="0">
                          <a:solidFill>
                            <a:schemeClr val="dk1"/>
                          </a:solidFill>
                          <a:effectLst/>
                          <a:latin typeface="+mn-lt"/>
                          <a:ea typeface="+mn-ea"/>
                          <a:cs typeface="+mn-cs"/>
                        </a:rPr>
                        <a:t>2 GB RAM (64-bit)</a:t>
                      </a:r>
                    </a:p>
                    <a:p>
                      <a:r>
                        <a:rPr lang="en-US" sz="1800" kern="1200" dirty="0">
                          <a:solidFill>
                            <a:schemeClr val="dk1"/>
                          </a:solidFill>
                          <a:effectLst/>
                          <a:latin typeface="+mn-lt"/>
                          <a:ea typeface="+mn-ea"/>
                          <a:cs typeface="+mn-cs"/>
                        </a:rPr>
                        <a:t>16 GB hard drive (32-bit)</a:t>
                      </a:r>
                    </a:p>
                    <a:p>
                      <a:r>
                        <a:rPr lang="en-US" sz="1800" kern="1200" dirty="0">
                          <a:solidFill>
                            <a:schemeClr val="dk1"/>
                          </a:solidFill>
                          <a:effectLst/>
                          <a:latin typeface="+mn-lt"/>
                          <a:ea typeface="+mn-ea"/>
                          <a:cs typeface="+mn-cs"/>
                        </a:rPr>
                        <a:t>20 GB hard drive (64-bit)</a:t>
                      </a:r>
                      <a:endParaRPr lang="en-US" sz="1400" dirty="0">
                        <a:solidFill>
                          <a:schemeClr val="tx1"/>
                        </a:solidFill>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kern="1200" dirty="0">
                          <a:effectLst/>
                          <a:latin typeface="+mn-lt"/>
                          <a:cs typeface="Calibri" panose="020F0502020204030204" pitchFamily="34" charset="0"/>
                        </a:rPr>
                        <a:t>1.4 GHZ Processor</a:t>
                      </a:r>
                    </a:p>
                    <a:p>
                      <a:r>
                        <a:rPr lang="en-US" sz="1800" kern="1200" dirty="0">
                          <a:effectLst/>
                          <a:latin typeface="+mn-lt"/>
                          <a:cs typeface="Calibri" panose="020F0502020204030204" pitchFamily="34" charset="0"/>
                        </a:rPr>
                        <a:t>2+ GB RAM</a:t>
                      </a:r>
                    </a:p>
                    <a:p>
                      <a:r>
                        <a:rPr lang="en-US" sz="1800" kern="1200" dirty="0">
                          <a:effectLst/>
                          <a:latin typeface="+mn-lt"/>
                          <a:cs typeface="Calibri" panose="020F0502020204030204" pitchFamily="34" charset="0"/>
                        </a:rPr>
                        <a:t>20+ GB hard drive space</a:t>
                      </a:r>
                      <a:endParaRPr lang="en-US" sz="1400" u="none" dirty="0">
                        <a:solidFill>
                          <a:schemeClr val="tx1"/>
                        </a:solidFill>
                        <a:latin typeface="+mn-lt"/>
                        <a:cs typeface="Calibri" panose="020F0502020204030204" pitchFamily="34" charset="0"/>
                      </a:endParaRPr>
                    </a:p>
                  </a:txBody>
                  <a:tcPr/>
                </a:tc>
                <a:extLst>
                  <a:ext uri="{0D108BD9-81ED-4DB2-BD59-A6C34878D82A}">
                    <a16:rowId xmlns:a16="http://schemas.microsoft.com/office/drawing/2014/main" val="10002"/>
                  </a:ext>
                </a:extLst>
              </a:tr>
              <a:tr h="180640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b="1" kern="1200" dirty="0">
                          <a:effectLst/>
                          <a:latin typeface="+mn-lt"/>
                        </a:rPr>
                        <a:t>macOS X</a:t>
                      </a:r>
                    </a:p>
                    <a:p>
                      <a:r>
                        <a:rPr lang="en-US" sz="1800" kern="1200" dirty="0">
                          <a:solidFill>
                            <a:schemeClr val="dk1"/>
                          </a:solidFill>
                          <a:effectLst/>
                          <a:latin typeface="+mn-lt"/>
                          <a:ea typeface="+mn-ea"/>
                          <a:cs typeface="+mn-cs"/>
                        </a:rPr>
                        <a:t>10.11 – 10.16</a:t>
                      </a:r>
                      <a:r>
                        <a:rPr lang="en-US" sz="1800" kern="1200" baseline="30000" dirty="0">
                          <a:solidFill>
                            <a:schemeClr val="dk1"/>
                          </a:solidFill>
                          <a:effectLst/>
                          <a:latin typeface="+mn-lt"/>
                          <a:ea typeface="+mn-ea"/>
                          <a:cs typeface="+mn-cs"/>
                        </a:rPr>
                        <a:t>a</a:t>
                      </a:r>
                      <a:endParaRPr lang="en-US" sz="1800" b="1" kern="1200" baseline="30000" dirty="0">
                        <a:effectLst/>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kern="1200" dirty="0">
                          <a:solidFill>
                            <a:schemeClr val="dk1"/>
                          </a:solidFill>
                          <a:effectLst/>
                          <a:latin typeface="+mn-lt"/>
                          <a:ea typeface="+mn-ea"/>
                          <a:cs typeface="+mn-cs"/>
                        </a:rPr>
                        <a:t>1 GHZ Processor</a:t>
                      </a:r>
                    </a:p>
                    <a:p>
                      <a:r>
                        <a:rPr lang="en-US" sz="1800" kern="1200" dirty="0">
                          <a:solidFill>
                            <a:schemeClr val="dk1"/>
                          </a:solidFill>
                          <a:effectLst/>
                          <a:latin typeface="+mn-lt"/>
                          <a:ea typeface="+mn-ea"/>
                          <a:cs typeface="+mn-cs"/>
                        </a:rPr>
                        <a:t>1 GB RAM (32-bit)</a:t>
                      </a:r>
                    </a:p>
                    <a:p>
                      <a:r>
                        <a:rPr lang="en-US" sz="1800" kern="1200" dirty="0">
                          <a:solidFill>
                            <a:schemeClr val="dk1"/>
                          </a:solidFill>
                          <a:effectLst/>
                          <a:latin typeface="+mn-lt"/>
                          <a:ea typeface="+mn-ea"/>
                          <a:cs typeface="+mn-cs"/>
                        </a:rPr>
                        <a:t>2 GB RAM (64-bit)</a:t>
                      </a:r>
                    </a:p>
                    <a:p>
                      <a:r>
                        <a:rPr lang="en-US" sz="1800" kern="1200" dirty="0">
                          <a:solidFill>
                            <a:schemeClr val="dk1"/>
                          </a:solidFill>
                          <a:effectLst/>
                          <a:latin typeface="+mn-lt"/>
                          <a:ea typeface="+mn-ea"/>
                          <a:cs typeface="+mn-cs"/>
                        </a:rPr>
                        <a:t>16 GB hard drive (32-bit)</a:t>
                      </a:r>
                    </a:p>
                    <a:p>
                      <a:r>
                        <a:rPr lang="en-US" sz="1800" kern="1200" dirty="0">
                          <a:solidFill>
                            <a:schemeClr val="dk1"/>
                          </a:solidFill>
                          <a:effectLst/>
                          <a:latin typeface="+mn-lt"/>
                          <a:ea typeface="+mn-ea"/>
                          <a:cs typeface="+mn-cs"/>
                        </a:rPr>
                        <a:t>20 GB hard drive (64-bit)</a:t>
                      </a:r>
                      <a:endParaRPr lang="en-US" sz="1400" dirty="0">
                        <a:solidFill>
                          <a:schemeClr val="tx1"/>
                        </a:solidFill>
                        <a:latin typeface="+mn-lt"/>
                      </a:endParaRPr>
                    </a:p>
                  </a:txBody>
                  <a:tcPr/>
                </a:tc>
                <a:tc>
                  <a:txBody>
                    <a:bodyPr/>
                    <a:lstStyle/>
                    <a:p>
                      <a:r>
                        <a:rPr lang="en-US" sz="1800" kern="1200" dirty="0">
                          <a:effectLst/>
                          <a:latin typeface="+mn-lt"/>
                          <a:cs typeface="Calibri" panose="020F0502020204030204" pitchFamily="34" charset="0"/>
                        </a:rPr>
                        <a:t>1.4 GHZ Processor</a:t>
                      </a:r>
                    </a:p>
                    <a:p>
                      <a:r>
                        <a:rPr lang="en-US" sz="1800" kern="1200" dirty="0">
                          <a:effectLst/>
                          <a:latin typeface="+mn-lt"/>
                          <a:cs typeface="Calibri" panose="020F0502020204030204" pitchFamily="34" charset="0"/>
                        </a:rPr>
                        <a:t>2+ GB RAM</a:t>
                      </a:r>
                    </a:p>
                    <a:p>
                      <a:r>
                        <a:rPr lang="en-US" sz="1800" kern="1200" dirty="0">
                          <a:effectLst/>
                          <a:latin typeface="+mn-lt"/>
                          <a:cs typeface="Calibri" panose="020F0502020204030204" pitchFamily="34" charset="0"/>
                        </a:rPr>
                        <a:t>20+ GB hard drive space</a:t>
                      </a:r>
                      <a:endParaRPr lang="en-US" sz="1400" u="none" dirty="0">
                        <a:solidFill>
                          <a:schemeClr val="tx1"/>
                        </a:solidFill>
                        <a:latin typeface="+mn-lt"/>
                        <a:cs typeface="Calibri" panose="020F0502020204030204" pitchFamily="34" charset="0"/>
                      </a:endParaRPr>
                    </a:p>
                  </a:txBody>
                  <a:tcPr/>
                </a:tc>
                <a:extLst>
                  <a:ext uri="{0D108BD9-81ED-4DB2-BD59-A6C34878D82A}">
                    <a16:rowId xmlns:a16="http://schemas.microsoft.com/office/drawing/2014/main" val="10003"/>
                  </a:ext>
                </a:extLst>
              </a:tr>
            </a:tbl>
          </a:graphicData>
        </a:graphic>
      </p:graphicFrame>
      <p:sp>
        <p:nvSpPr>
          <p:cNvPr id="4" name="Title 3">
            <a:extLst>
              <a:ext uri="{FF2B5EF4-FFF2-40B4-BE49-F238E27FC236}">
                <a16:creationId xmlns:a16="http://schemas.microsoft.com/office/drawing/2014/main" id="{C6A8F2ED-C4B1-42DF-BAF4-ED0FCCC42D2C}"/>
              </a:ext>
            </a:extLst>
          </p:cNvPr>
          <p:cNvSpPr>
            <a:spLocks noGrp="1"/>
          </p:cNvSpPr>
          <p:nvPr>
            <p:ph type="title"/>
          </p:nvPr>
        </p:nvSpPr>
        <p:spPr/>
        <p:txBody>
          <a:bodyPr/>
          <a:lstStyle/>
          <a:p>
            <a:r>
              <a:rPr lang="en-US" dirty="0"/>
              <a:t>System Requirements: Desktops and Laptops</a:t>
            </a:r>
          </a:p>
        </p:txBody>
      </p:sp>
      <p:sp>
        <p:nvSpPr>
          <p:cNvPr id="5" name="Slide Number Placeholder 3">
            <a:extLst>
              <a:ext uri="{FF2B5EF4-FFF2-40B4-BE49-F238E27FC236}">
                <a16:creationId xmlns:a16="http://schemas.microsoft.com/office/drawing/2014/main" id="{2F7AAEF4-AF35-4929-8762-7BBA4ACBA894}"/>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7</a:t>
            </a:fld>
            <a:endParaRPr lang="en-US" dirty="0"/>
          </a:p>
        </p:txBody>
      </p:sp>
      <p:sp>
        <p:nvSpPr>
          <p:cNvPr id="2" name="TextBox 1">
            <a:extLst>
              <a:ext uri="{FF2B5EF4-FFF2-40B4-BE49-F238E27FC236}">
                <a16:creationId xmlns:a16="http://schemas.microsoft.com/office/drawing/2014/main" id="{088DC101-387D-4D67-BDDE-0D08B1C9FE1D}"/>
              </a:ext>
            </a:extLst>
          </p:cNvPr>
          <p:cNvSpPr txBox="1"/>
          <p:nvPr/>
        </p:nvSpPr>
        <p:spPr>
          <a:xfrm>
            <a:off x="1086952" y="5870142"/>
            <a:ext cx="5408853" cy="261610"/>
          </a:xfrm>
          <a:prstGeom prst="rect">
            <a:avLst/>
          </a:prstGeom>
          <a:noFill/>
        </p:spPr>
        <p:txBody>
          <a:bodyPr wrap="none" rtlCol="0">
            <a:spAutoFit/>
          </a:bodyPr>
          <a:lstStyle/>
          <a:p>
            <a:r>
              <a:rPr lang="en-US" sz="1100" dirty="0"/>
              <a:t>a Support for this version will begin upon the completion of testing following its release. </a:t>
            </a:r>
          </a:p>
        </p:txBody>
      </p:sp>
    </p:spTree>
    <p:extLst>
      <p:ext uri="{BB962C8B-B14F-4D97-AF65-F5344CB8AC3E}">
        <p14:creationId xmlns:p14="http://schemas.microsoft.com/office/powerpoint/2010/main" val="1784737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a:spLocks noGrp="1"/>
          </p:cNvSpPr>
          <p:nvPr>
            <p:ph type="title"/>
          </p:nvPr>
        </p:nvSpPr>
        <p:spPr>
          <a:xfrm>
            <a:off x="2007610" y="1600410"/>
            <a:ext cx="8224837" cy="1486894"/>
          </a:xfrm>
        </p:spPr>
        <p:txBody>
          <a:bodyPr/>
          <a:lstStyle/>
          <a:p>
            <a:r>
              <a:rPr lang="en-US" dirty="0">
                <a:solidFill>
                  <a:schemeClr val="bg1"/>
                </a:solidFill>
              </a:rPr>
              <a:t>System Requirements: Linux</a:t>
            </a:r>
          </a:p>
        </p:txBody>
      </p:sp>
      <p:graphicFrame>
        <p:nvGraphicFramePr>
          <p:cNvPr id="6" name="Table 5"/>
          <p:cNvGraphicFramePr>
            <a:graphicFrameLocks noGrp="1"/>
          </p:cNvGraphicFramePr>
          <p:nvPr>
            <p:extLst>
              <p:ext uri="{D42A27DB-BD31-4B8C-83A1-F6EECF244321}">
                <p14:modId xmlns:p14="http://schemas.microsoft.com/office/powerpoint/2010/main" val="3580769154"/>
              </p:ext>
            </p:extLst>
          </p:nvPr>
        </p:nvGraphicFramePr>
        <p:xfrm>
          <a:off x="42911" y="736503"/>
          <a:ext cx="12106178" cy="5394960"/>
        </p:xfrm>
        <a:graphic>
          <a:graphicData uri="http://schemas.openxmlformats.org/drawingml/2006/table">
            <a:tbl>
              <a:tblPr firstRow="1" bandRow="1">
                <a:tableStyleId>{5C22544A-7EE6-4342-B048-85BDC9FD1C3A}</a:tableStyleId>
              </a:tblPr>
              <a:tblGrid>
                <a:gridCol w="2523826">
                  <a:extLst>
                    <a:ext uri="{9D8B030D-6E8A-4147-A177-3AD203B41FA5}">
                      <a16:colId xmlns:a16="http://schemas.microsoft.com/office/drawing/2014/main" val="20000"/>
                    </a:ext>
                  </a:extLst>
                </a:gridCol>
                <a:gridCol w="5614737">
                  <a:extLst>
                    <a:ext uri="{9D8B030D-6E8A-4147-A177-3AD203B41FA5}">
                      <a16:colId xmlns:a16="http://schemas.microsoft.com/office/drawing/2014/main" val="20001"/>
                    </a:ext>
                  </a:extLst>
                </a:gridCol>
                <a:gridCol w="3967615">
                  <a:extLst>
                    <a:ext uri="{9D8B030D-6E8A-4147-A177-3AD203B41FA5}">
                      <a16:colId xmlns:a16="http://schemas.microsoft.com/office/drawing/2014/main" val="20002"/>
                    </a:ext>
                  </a:extLst>
                </a:gridCol>
              </a:tblGrid>
              <a:tr h="56433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pPr>
                      <a:r>
                        <a:rPr lang="en-US" sz="1600" b="1" kern="1200" dirty="0">
                          <a:solidFill>
                            <a:schemeClr val="bg1"/>
                          </a:solidFill>
                          <a:effectLst/>
                          <a:latin typeface="+mn-lt"/>
                          <a:cs typeface="Calibri" panose="020F0502020204030204" pitchFamily="34" charset="0"/>
                        </a:rPr>
                        <a:t>Supported Operating Systems</a:t>
                      </a:r>
                      <a:endParaRPr lang="en-US" sz="1600" b="1" dirty="0">
                        <a:solidFill>
                          <a:schemeClr val="bg1"/>
                        </a:solidFill>
                        <a:latin typeface="+mn-lt"/>
                        <a:cs typeface="Calibri" panose="020F0502020204030204" pitchFamily="34" charset="0"/>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lnSpc>
                          <a:spcPct val="100000"/>
                        </a:lnSpc>
                      </a:pPr>
                      <a:r>
                        <a:rPr lang="en-US" sz="1600" b="1" kern="1200" dirty="0">
                          <a:solidFill>
                            <a:schemeClr val="bg1"/>
                          </a:solidFill>
                          <a:effectLst/>
                          <a:latin typeface="+mn-lt"/>
                          <a:cs typeface="Calibri" panose="020F0502020204030204" pitchFamily="34" charset="0"/>
                        </a:rPr>
                        <a:t>Minimum Requirements</a:t>
                      </a:r>
                      <a:endParaRPr lang="en-US" sz="1600" b="1" dirty="0">
                        <a:solidFill>
                          <a:schemeClr val="bg1"/>
                        </a:solidFill>
                        <a:latin typeface="+mn-lt"/>
                        <a:cs typeface="Calibri" panose="020F0502020204030204" pitchFamily="34" charset="0"/>
                      </a:endParaRPr>
                    </a:p>
                  </a:txBody>
                  <a:tcPr anchor="ct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ctr">
                        <a:lnSpc>
                          <a:spcPct val="100000"/>
                        </a:lnSpc>
                        <a:spcBef>
                          <a:spcPts val="300"/>
                        </a:spcBef>
                        <a:spcAft>
                          <a:spcPts val="0"/>
                        </a:spcAft>
                      </a:pPr>
                      <a:r>
                        <a:rPr lang="en-US" sz="1600" b="1" kern="1200" dirty="0">
                          <a:solidFill>
                            <a:schemeClr val="bg1"/>
                          </a:solidFill>
                          <a:effectLst/>
                          <a:latin typeface="+mn-lt"/>
                          <a:cs typeface="Calibri" panose="020F0502020204030204" pitchFamily="34" charset="0"/>
                        </a:rPr>
                        <a:t>Recommended Specifications</a:t>
                      </a:r>
                      <a:endParaRPr lang="en-US" sz="1600" b="1" dirty="0">
                        <a:solidFill>
                          <a:schemeClr val="bg1"/>
                        </a:solidFill>
                        <a:latin typeface="+mn-lt"/>
                        <a:ea typeface="Times New Roman"/>
                        <a:cs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r h="317809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b="1" kern="1200" dirty="0">
                          <a:effectLst/>
                          <a:latin typeface="+mn-lt"/>
                          <a:cs typeface="Calibri" panose="020F0502020204030204" pitchFamily="34" charset="0"/>
                        </a:rPr>
                        <a:t>Linux (64-bit or 32-bit)</a:t>
                      </a:r>
                    </a:p>
                    <a:p>
                      <a:r>
                        <a:rPr lang="en-US" sz="1600" kern="1200" dirty="0">
                          <a:solidFill>
                            <a:schemeClr val="dk1"/>
                          </a:solidFill>
                          <a:effectLst/>
                          <a:latin typeface="+mn-lt"/>
                          <a:ea typeface="+mn-ea"/>
                          <a:cs typeface="+mn-cs"/>
                        </a:rPr>
                        <a:t>Fedora 30 – 31a LTS (Gnome)</a:t>
                      </a:r>
                    </a:p>
                    <a:p>
                      <a:r>
                        <a:rPr lang="en-US" sz="1600" kern="1200" dirty="0">
                          <a:solidFill>
                            <a:schemeClr val="dk1"/>
                          </a:solidFill>
                          <a:effectLst/>
                          <a:latin typeface="+mn-lt"/>
                          <a:ea typeface="+mn-ea"/>
                          <a:cs typeface="+mn-cs"/>
                        </a:rPr>
                        <a:t>Ubuntu 16.04 LTS (Gnome)</a:t>
                      </a:r>
                      <a:endParaRPr lang="en-US" sz="1600" b="0" kern="1200" dirty="0">
                        <a:solidFill>
                          <a:schemeClr val="tx1"/>
                        </a:solidFill>
                        <a:effectLst/>
                        <a:latin typeface="+mn-lt"/>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600" kern="1200" dirty="0">
                          <a:solidFill>
                            <a:schemeClr val="dk1"/>
                          </a:solidFill>
                          <a:effectLst/>
                          <a:latin typeface="+mn-lt"/>
                          <a:ea typeface="+mn-ea"/>
                          <a:cs typeface="+mn-cs"/>
                        </a:rPr>
                        <a:t>1 GHZ Processor</a:t>
                      </a:r>
                    </a:p>
                    <a:p>
                      <a:r>
                        <a:rPr lang="en-US" sz="1600" kern="1200" dirty="0">
                          <a:solidFill>
                            <a:schemeClr val="dk1"/>
                          </a:solidFill>
                          <a:effectLst/>
                          <a:latin typeface="+mn-lt"/>
                          <a:ea typeface="+mn-ea"/>
                          <a:cs typeface="+mn-cs"/>
                        </a:rPr>
                        <a:t>1 GB RAM (32-bit)</a:t>
                      </a:r>
                    </a:p>
                    <a:p>
                      <a:r>
                        <a:rPr lang="en-US" sz="1600" kern="1200" dirty="0">
                          <a:solidFill>
                            <a:schemeClr val="dk1"/>
                          </a:solidFill>
                          <a:effectLst/>
                          <a:latin typeface="+mn-lt"/>
                          <a:ea typeface="+mn-ea"/>
                          <a:cs typeface="+mn-cs"/>
                        </a:rPr>
                        <a:t>2 GB RAM (64-bit)</a:t>
                      </a:r>
                    </a:p>
                    <a:p>
                      <a:r>
                        <a:rPr lang="en-US" sz="1600" kern="1200" dirty="0">
                          <a:solidFill>
                            <a:schemeClr val="dk1"/>
                          </a:solidFill>
                          <a:effectLst/>
                          <a:latin typeface="+mn-lt"/>
                          <a:ea typeface="+mn-ea"/>
                          <a:cs typeface="+mn-cs"/>
                        </a:rPr>
                        <a:t>16 GB hard drive (32-bit)</a:t>
                      </a:r>
                    </a:p>
                    <a:p>
                      <a:r>
                        <a:rPr lang="en-US" sz="1600" kern="1200" dirty="0">
                          <a:solidFill>
                            <a:schemeClr val="dk1"/>
                          </a:solidFill>
                          <a:effectLst/>
                          <a:latin typeface="+mn-lt"/>
                          <a:ea typeface="+mn-ea"/>
                          <a:cs typeface="+mn-cs"/>
                        </a:rPr>
                        <a:t>20 GB hard drive (64-bit)</a:t>
                      </a:r>
                    </a:p>
                    <a:p>
                      <a:r>
                        <a:rPr lang="en-US" sz="1600" kern="1200" dirty="0">
                          <a:solidFill>
                            <a:schemeClr val="dk1"/>
                          </a:solidFill>
                          <a:effectLst/>
                          <a:latin typeface="+mn-lt"/>
                          <a:ea typeface="+mn-ea"/>
                          <a:cs typeface="+mn-cs"/>
                        </a:rPr>
                        <a:t>Required libraries/packages:</a:t>
                      </a:r>
                    </a:p>
                    <a:p>
                      <a:pPr lvl="0"/>
                      <a:r>
                        <a:rPr lang="en-US" sz="1600" kern="1200" dirty="0">
                          <a:solidFill>
                            <a:schemeClr val="dk1"/>
                          </a:solidFill>
                          <a:effectLst/>
                          <a:latin typeface="+mn-lt"/>
                          <a:ea typeface="+mn-ea"/>
                          <a:cs typeface="+mn-cs"/>
                        </a:rPr>
                        <a:t>GTK+ 2.18 or higher</a:t>
                      </a:r>
                    </a:p>
                    <a:p>
                      <a:pPr lvl="0"/>
                      <a:r>
                        <a:rPr lang="en-US" sz="1600" kern="1200" dirty="0">
                          <a:solidFill>
                            <a:schemeClr val="dk1"/>
                          </a:solidFill>
                          <a:effectLst/>
                          <a:latin typeface="+mn-lt"/>
                          <a:ea typeface="+mn-ea"/>
                          <a:cs typeface="+mn-cs"/>
                        </a:rPr>
                        <a:t>GLib 2.22 or higher</a:t>
                      </a:r>
                    </a:p>
                    <a:p>
                      <a:pPr lvl="0"/>
                      <a:r>
                        <a:rPr lang="en-US" sz="1600" kern="1200" dirty="0">
                          <a:solidFill>
                            <a:schemeClr val="dk1"/>
                          </a:solidFill>
                          <a:effectLst/>
                          <a:latin typeface="+mn-lt"/>
                          <a:ea typeface="+mn-ea"/>
                          <a:cs typeface="+mn-cs"/>
                        </a:rPr>
                        <a:t>Pango 1.14 or higher</a:t>
                      </a:r>
                    </a:p>
                    <a:p>
                      <a:pPr lvl="0"/>
                      <a:r>
                        <a:rPr lang="en-US" sz="1600" kern="1200" dirty="0">
                          <a:solidFill>
                            <a:schemeClr val="dk1"/>
                          </a:solidFill>
                          <a:effectLst/>
                          <a:latin typeface="+mn-lt"/>
                          <a:ea typeface="+mn-ea"/>
                          <a:cs typeface="+mn-cs"/>
                        </a:rPr>
                        <a:t>X.Org 1.0 or higher (1.7+ recommended)</a:t>
                      </a:r>
                    </a:p>
                    <a:p>
                      <a:pPr lvl="0"/>
                      <a:r>
                        <a:rPr lang="en-US" sz="1600" kern="1200" dirty="0">
                          <a:solidFill>
                            <a:schemeClr val="dk1"/>
                          </a:solidFill>
                          <a:effectLst/>
                          <a:latin typeface="+mn-lt"/>
                          <a:ea typeface="+mn-ea"/>
                          <a:cs typeface="+mn-cs"/>
                        </a:rPr>
                        <a:t>libstdc++ 4.3 or higher</a:t>
                      </a:r>
                    </a:p>
                    <a:p>
                      <a:pPr lvl="0"/>
                      <a:r>
                        <a:rPr lang="en-US" sz="1600" kern="1200" dirty="0">
                          <a:solidFill>
                            <a:schemeClr val="dk1"/>
                          </a:solidFill>
                          <a:effectLst/>
                          <a:latin typeface="+mn-lt"/>
                          <a:ea typeface="+mn-ea"/>
                          <a:cs typeface="+mn-cs"/>
                        </a:rPr>
                        <a:t>libreadline6:i386 (required for Ubuntu only) </a:t>
                      </a:r>
                    </a:p>
                    <a:p>
                      <a:r>
                        <a:rPr lang="en-US" sz="1600" kern="1200" dirty="0">
                          <a:solidFill>
                            <a:schemeClr val="dk1"/>
                          </a:solidFill>
                          <a:effectLst/>
                          <a:latin typeface="+mn-lt"/>
                          <a:ea typeface="+mn-ea"/>
                          <a:cs typeface="+mn-cs"/>
                        </a:rPr>
                        <a:t>GNOME 2.16 or higher</a:t>
                      </a:r>
                      <a:endParaRPr lang="en-US" sz="1600" dirty="0">
                        <a:solidFill>
                          <a:schemeClr val="tx1"/>
                        </a:solidFill>
                        <a:latin typeface="+mn-lt"/>
                        <a:cs typeface="Calibri" panose="020F0502020204030204" pitchFamily="34" charset="0"/>
                      </a:endParaRPr>
                    </a:p>
                  </a:txBody>
                  <a:tcPr/>
                </a:tc>
                <a:tc>
                  <a:txBody>
                    <a:bodyPr/>
                    <a:lstStyle/>
                    <a:p>
                      <a:r>
                        <a:rPr lang="en-US" sz="1600" b="0" kern="1200" dirty="0">
                          <a:solidFill>
                            <a:schemeClr val="dk1"/>
                          </a:solidFill>
                          <a:effectLst/>
                          <a:latin typeface="+mn-lt"/>
                          <a:ea typeface="+mn-ea"/>
                          <a:cs typeface="+mn-cs"/>
                        </a:rPr>
                        <a:t>1.4 GHZ Processor</a:t>
                      </a:r>
                    </a:p>
                    <a:p>
                      <a:r>
                        <a:rPr lang="en-US" sz="1600" b="0" kern="1200" dirty="0">
                          <a:solidFill>
                            <a:schemeClr val="dk1"/>
                          </a:solidFill>
                          <a:effectLst/>
                          <a:latin typeface="+mn-lt"/>
                          <a:ea typeface="+mn-ea"/>
                          <a:cs typeface="+mn-cs"/>
                        </a:rPr>
                        <a:t>2+ GB RAM</a:t>
                      </a:r>
                    </a:p>
                    <a:p>
                      <a:r>
                        <a:rPr lang="en-US" sz="1600" b="0" kern="1200" dirty="0">
                          <a:solidFill>
                            <a:schemeClr val="dk1"/>
                          </a:solidFill>
                          <a:effectLst/>
                          <a:latin typeface="+mn-lt"/>
                          <a:ea typeface="+mn-ea"/>
                          <a:cs typeface="+mn-cs"/>
                        </a:rPr>
                        <a:t>20+ GB hard drive space</a:t>
                      </a:r>
                    </a:p>
                    <a:p>
                      <a:r>
                        <a:rPr lang="en-US" sz="1600" b="0" kern="1200" dirty="0">
                          <a:solidFill>
                            <a:schemeClr val="dk1"/>
                          </a:solidFill>
                          <a:effectLst/>
                          <a:latin typeface="+mn-lt"/>
                          <a:ea typeface="+mn-ea"/>
                          <a:cs typeface="+mn-cs"/>
                        </a:rPr>
                        <a:t>Recommended libraries/‌packages:</a:t>
                      </a:r>
                    </a:p>
                    <a:p>
                      <a:r>
                        <a:rPr lang="en-US" sz="1600" b="0" kern="1200" dirty="0">
                          <a:solidFill>
                            <a:schemeClr val="dk1"/>
                          </a:solidFill>
                          <a:effectLst/>
                          <a:latin typeface="+mn-lt"/>
                          <a:ea typeface="+mn-ea"/>
                          <a:cs typeface="+mn-cs"/>
                        </a:rPr>
                        <a:t>In addition to the required libraries listed under minimum requirements, the following should be installed:</a:t>
                      </a:r>
                    </a:p>
                    <a:p>
                      <a:pPr lvl="0"/>
                      <a:r>
                        <a:rPr lang="en-US" sz="1600" b="0" kern="1200" dirty="0">
                          <a:solidFill>
                            <a:schemeClr val="dk1"/>
                          </a:solidFill>
                          <a:effectLst/>
                          <a:latin typeface="+mn-lt"/>
                          <a:ea typeface="+mn-ea"/>
                          <a:cs typeface="+mn-cs"/>
                        </a:rPr>
                        <a:t>NetworkManager 0.7 or higher</a:t>
                      </a:r>
                    </a:p>
                    <a:p>
                      <a:pPr lvl="0"/>
                      <a:r>
                        <a:rPr lang="en-US" sz="1600" b="0" kern="1200" dirty="0">
                          <a:solidFill>
                            <a:schemeClr val="dk1"/>
                          </a:solidFill>
                          <a:effectLst/>
                          <a:latin typeface="+mn-lt"/>
                          <a:ea typeface="+mn-ea"/>
                          <a:cs typeface="+mn-cs"/>
                        </a:rPr>
                        <a:t>DBus 1.0 or higher</a:t>
                      </a:r>
                    </a:p>
                    <a:p>
                      <a:r>
                        <a:rPr lang="en-US" sz="1600" b="0" kern="1200" dirty="0">
                          <a:solidFill>
                            <a:schemeClr val="dk1"/>
                          </a:solidFill>
                          <a:effectLst/>
                          <a:latin typeface="+mn-lt"/>
                          <a:ea typeface="+mn-ea"/>
                          <a:cs typeface="+mn-cs"/>
                        </a:rPr>
                        <a:t>HAL 0.5.8 or higher</a:t>
                      </a:r>
                      <a:endParaRPr lang="en-US" sz="1600" b="0" dirty="0">
                        <a:solidFill>
                          <a:schemeClr val="tx1"/>
                        </a:solidFill>
                        <a:latin typeface="+mn-lt"/>
                        <a:cs typeface="Calibri" panose="020F0502020204030204" pitchFamily="34" charset="0"/>
                      </a:endParaRPr>
                    </a:p>
                  </a:txBody>
                  <a:tcPr/>
                </a:tc>
                <a:extLst>
                  <a:ext uri="{0D108BD9-81ED-4DB2-BD59-A6C34878D82A}">
                    <a16:rowId xmlns:a16="http://schemas.microsoft.com/office/drawing/2014/main" val="10002"/>
                  </a:ext>
                </a:extLst>
              </a:tr>
              <a:tr h="1520475">
                <a:tc>
                  <a:txBody>
                    <a:bodyPr/>
                    <a:lstStyle/>
                    <a:p>
                      <a:r>
                        <a:rPr lang="en-US" sz="1600" b="1" kern="1200" dirty="0">
                          <a:solidFill>
                            <a:schemeClr val="tx1"/>
                          </a:solidFill>
                          <a:effectLst/>
                          <a:latin typeface="+mn-lt"/>
                          <a:cs typeface="Calibri" panose="020F0502020204030204" pitchFamily="34" charset="0"/>
                        </a:rPr>
                        <a:t>Linux (64-bit only)</a:t>
                      </a:r>
                    </a:p>
                    <a:p>
                      <a:r>
                        <a:rPr lang="en-US" sz="1600" b="0" kern="1200" dirty="0">
                          <a:solidFill>
                            <a:schemeClr val="dk1"/>
                          </a:solidFill>
                          <a:effectLst/>
                          <a:latin typeface="+mn-lt"/>
                          <a:ea typeface="+mn-ea"/>
                          <a:cs typeface="+mn-cs"/>
                        </a:rPr>
                        <a:t>Ubuntu 18.04 LTS (Gnome)</a:t>
                      </a:r>
                    </a:p>
                    <a:p>
                      <a:r>
                        <a:rPr lang="en-US" sz="1600" b="0" kern="1200" dirty="0">
                          <a:solidFill>
                            <a:schemeClr val="dk1"/>
                          </a:solidFill>
                          <a:effectLst/>
                          <a:latin typeface="+mn-lt"/>
                          <a:ea typeface="+mn-ea"/>
                          <a:cs typeface="+mn-cs"/>
                        </a:rPr>
                        <a:t>Ubuntu 20.04 LTS (Gnome)</a:t>
                      </a:r>
                      <a:endParaRPr lang="en-US" sz="1600" b="0" kern="1200" dirty="0">
                        <a:solidFill>
                          <a:schemeClr val="tx1"/>
                        </a:solidFill>
                        <a:effectLst/>
                        <a:latin typeface="+mn-lt"/>
                        <a:cs typeface="Calibri" panose="020F0502020204030204" pitchFamily="34" charset="0"/>
                      </a:endParaRPr>
                    </a:p>
                  </a:txBody>
                  <a:tcPr/>
                </a:tc>
                <a:tc>
                  <a:txBody>
                    <a:bodyPr/>
                    <a:lstStyle/>
                    <a:p>
                      <a:r>
                        <a:rPr lang="en-US" sz="1600" kern="1200" dirty="0">
                          <a:solidFill>
                            <a:schemeClr val="dk1"/>
                          </a:solidFill>
                          <a:effectLst/>
                          <a:latin typeface="+mn-lt"/>
                          <a:ea typeface="+mn-ea"/>
                          <a:cs typeface="+mn-cs"/>
                        </a:rPr>
                        <a:t>1 GHZ Processor</a:t>
                      </a:r>
                    </a:p>
                    <a:p>
                      <a:r>
                        <a:rPr lang="en-US" sz="1600" kern="1200" dirty="0">
                          <a:solidFill>
                            <a:schemeClr val="dk1"/>
                          </a:solidFill>
                          <a:effectLst/>
                          <a:latin typeface="+mn-lt"/>
                          <a:ea typeface="+mn-ea"/>
                          <a:cs typeface="+mn-cs"/>
                        </a:rPr>
                        <a:t>2 GB RAM</a:t>
                      </a:r>
                    </a:p>
                    <a:p>
                      <a:r>
                        <a:rPr lang="en-US" sz="1600" kern="1200" dirty="0">
                          <a:solidFill>
                            <a:schemeClr val="dk1"/>
                          </a:solidFill>
                          <a:effectLst/>
                          <a:latin typeface="+mn-lt"/>
                          <a:ea typeface="+mn-ea"/>
                          <a:cs typeface="+mn-cs"/>
                        </a:rPr>
                        <a:t>20 GB hard drive</a:t>
                      </a:r>
                    </a:p>
                    <a:p>
                      <a:r>
                        <a:rPr lang="en-US" sz="1600" kern="1200" dirty="0">
                          <a:solidFill>
                            <a:schemeClr val="dk1"/>
                          </a:solidFill>
                          <a:effectLst/>
                          <a:latin typeface="+mn-lt"/>
                          <a:ea typeface="+mn-ea"/>
                          <a:cs typeface="+mn-cs"/>
                        </a:rPr>
                        <a:t>Ubuntu 18.04 LTS (Gnome) also requires the following libraries:</a:t>
                      </a:r>
                    </a:p>
                    <a:p>
                      <a:pPr lvl="0"/>
                      <a:r>
                        <a:rPr lang="en-US" sz="1600" kern="1200" dirty="0">
                          <a:solidFill>
                            <a:schemeClr val="dk1"/>
                          </a:solidFill>
                          <a:effectLst/>
                          <a:latin typeface="+mn-lt"/>
                          <a:ea typeface="+mn-ea"/>
                          <a:cs typeface="+mn-cs"/>
                        </a:rPr>
                        <a:t>Sox</a:t>
                      </a:r>
                    </a:p>
                    <a:p>
                      <a:r>
                        <a:rPr lang="en-US" sz="1600" kern="1200" dirty="0">
                          <a:solidFill>
                            <a:schemeClr val="dk1"/>
                          </a:solidFill>
                          <a:effectLst/>
                          <a:latin typeface="+mn-lt"/>
                          <a:ea typeface="+mn-ea"/>
                          <a:cs typeface="+mn-cs"/>
                        </a:rPr>
                        <a:t>Net-tools</a:t>
                      </a:r>
                      <a:endParaRPr lang="en-US" sz="1600" dirty="0">
                        <a:solidFill>
                          <a:schemeClr val="tx1"/>
                        </a:solidFill>
                        <a:latin typeface="+mn-lt"/>
                        <a:cs typeface="Calibri" panose="020F0502020204030204" pitchFamily="34" charset="0"/>
                      </a:endParaRPr>
                    </a:p>
                  </a:txBody>
                  <a:tcPr/>
                </a:tc>
                <a:tc>
                  <a:txBody>
                    <a:bodyPr/>
                    <a:lstStyle/>
                    <a:p>
                      <a:r>
                        <a:rPr lang="en-US" sz="1600" kern="1200" dirty="0">
                          <a:solidFill>
                            <a:schemeClr val="dk1"/>
                          </a:solidFill>
                          <a:effectLst/>
                          <a:latin typeface="+mn-lt"/>
                          <a:ea typeface="+mn-ea"/>
                          <a:cs typeface="+mn-cs"/>
                        </a:rPr>
                        <a:t>1.4 GHZ Processor</a:t>
                      </a:r>
                    </a:p>
                    <a:p>
                      <a:r>
                        <a:rPr lang="en-US" sz="1600" kern="1200" dirty="0">
                          <a:solidFill>
                            <a:schemeClr val="dk1"/>
                          </a:solidFill>
                          <a:effectLst/>
                          <a:latin typeface="+mn-lt"/>
                          <a:ea typeface="+mn-ea"/>
                          <a:cs typeface="+mn-cs"/>
                        </a:rPr>
                        <a:t>2+ GB RAM</a:t>
                      </a:r>
                    </a:p>
                    <a:p>
                      <a:r>
                        <a:rPr lang="en-US" sz="1600" kern="1200" dirty="0">
                          <a:solidFill>
                            <a:schemeClr val="dk1"/>
                          </a:solidFill>
                          <a:effectLst/>
                          <a:latin typeface="+mn-lt"/>
                          <a:ea typeface="+mn-ea"/>
                          <a:cs typeface="+mn-cs"/>
                        </a:rPr>
                        <a:t>20+ GB hard drive space</a:t>
                      </a:r>
                    </a:p>
                    <a:p>
                      <a:endParaRPr lang="en-US" sz="1600" b="0" dirty="0">
                        <a:solidFill>
                          <a:schemeClr val="tx1"/>
                        </a:solidFill>
                        <a:latin typeface="+mn-lt"/>
                        <a:cs typeface="Calibri" panose="020F0502020204030204" pitchFamily="34" charset="0"/>
                      </a:endParaRPr>
                    </a:p>
                  </a:txBody>
                  <a:tcPr/>
                </a:tc>
                <a:extLst>
                  <a:ext uri="{0D108BD9-81ED-4DB2-BD59-A6C34878D82A}">
                    <a16:rowId xmlns:a16="http://schemas.microsoft.com/office/drawing/2014/main" val="2683532597"/>
                  </a:ext>
                </a:extLst>
              </a:tr>
            </a:tbl>
          </a:graphicData>
        </a:graphic>
      </p:graphicFrame>
      <p:sp>
        <p:nvSpPr>
          <p:cNvPr id="7" name="Title 3">
            <a:extLst>
              <a:ext uri="{FF2B5EF4-FFF2-40B4-BE49-F238E27FC236}">
                <a16:creationId xmlns:a16="http://schemas.microsoft.com/office/drawing/2014/main" id="{A2C614A7-6709-4DC8-86C5-54E3DE5BB311}"/>
              </a:ext>
            </a:extLst>
          </p:cNvPr>
          <p:cNvSpPr txBox="1">
            <a:spLocks/>
          </p:cNvSpPr>
          <p:nvPr/>
        </p:nvSpPr>
        <p:spPr>
          <a:xfrm>
            <a:off x="426231" y="65597"/>
            <a:ext cx="11016200" cy="518012"/>
          </a:xfrm>
          <a:prstGeom prst="rect">
            <a:avLst/>
          </a:prstGeom>
        </p:spPr>
        <p:txBody>
          <a:bodyPr vert="horz" lIns="0" tIns="0" rIns="0" bIns="0" rtlCol="0" anchor="b" anchorCtr="0">
            <a:norm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a:t>System Requirements: Desktops and Laptops</a:t>
            </a:r>
            <a:endParaRPr lang="en-US" dirty="0"/>
          </a:p>
        </p:txBody>
      </p:sp>
      <p:sp>
        <p:nvSpPr>
          <p:cNvPr id="8" name="Slide Number Placeholder 3">
            <a:extLst>
              <a:ext uri="{FF2B5EF4-FFF2-40B4-BE49-F238E27FC236}">
                <a16:creationId xmlns:a16="http://schemas.microsoft.com/office/drawing/2014/main" id="{BD174618-6CEF-4055-AA8A-51C290942CEA}"/>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8</a:t>
            </a:fld>
            <a:endParaRPr lang="en-US" dirty="0"/>
          </a:p>
        </p:txBody>
      </p:sp>
      <p:sp>
        <p:nvSpPr>
          <p:cNvPr id="9" name="TextBox 8">
            <a:extLst>
              <a:ext uri="{FF2B5EF4-FFF2-40B4-BE49-F238E27FC236}">
                <a16:creationId xmlns:a16="http://schemas.microsoft.com/office/drawing/2014/main" id="{3F7C2E77-CA25-48C2-8CA7-2948D9E6EA0F}"/>
              </a:ext>
            </a:extLst>
          </p:cNvPr>
          <p:cNvSpPr txBox="1"/>
          <p:nvPr/>
        </p:nvSpPr>
        <p:spPr>
          <a:xfrm>
            <a:off x="862363" y="6322577"/>
            <a:ext cx="5408853" cy="261610"/>
          </a:xfrm>
          <a:prstGeom prst="rect">
            <a:avLst/>
          </a:prstGeom>
          <a:noFill/>
        </p:spPr>
        <p:txBody>
          <a:bodyPr wrap="none" rtlCol="0">
            <a:spAutoFit/>
          </a:bodyPr>
          <a:lstStyle/>
          <a:p>
            <a:r>
              <a:rPr lang="en-US" sz="1100" dirty="0"/>
              <a:t>a Support for this version will begin upon the completion of testing following its release. </a:t>
            </a:r>
          </a:p>
        </p:txBody>
      </p:sp>
    </p:spTree>
    <p:extLst>
      <p:ext uri="{BB962C8B-B14F-4D97-AF65-F5344CB8AC3E}">
        <p14:creationId xmlns:p14="http://schemas.microsoft.com/office/powerpoint/2010/main" val="593529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938864149"/>
              </p:ext>
            </p:extLst>
          </p:nvPr>
        </p:nvGraphicFramePr>
        <p:xfrm>
          <a:off x="762000" y="1071945"/>
          <a:ext cx="10667999" cy="2881245"/>
        </p:xfrm>
        <a:graphic>
          <a:graphicData uri="http://schemas.openxmlformats.org/drawingml/2006/table">
            <a:tbl>
              <a:tblPr firstRow="1" bandRow="1">
                <a:tableStyleId>{5C22544A-7EE6-4342-B048-85BDC9FD1C3A}</a:tableStyleId>
              </a:tblPr>
              <a:tblGrid>
                <a:gridCol w="2039724">
                  <a:extLst>
                    <a:ext uri="{9D8B030D-6E8A-4147-A177-3AD203B41FA5}">
                      <a16:colId xmlns:a16="http://schemas.microsoft.com/office/drawing/2014/main" val="20000"/>
                    </a:ext>
                  </a:extLst>
                </a:gridCol>
                <a:gridCol w="3660481">
                  <a:extLst>
                    <a:ext uri="{9D8B030D-6E8A-4147-A177-3AD203B41FA5}">
                      <a16:colId xmlns:a16="http://schemas.microsoft.com/office/drawing/2014/main" val="20001"/>
                    </a:ext>
                  </a:extLst>
                </a:gridCol>
                <a:gridCol w="1743085">
                  <a:extLst>
                    <a:ext uri="{9D8B030D-6E8A-4147-A177-3AD203B41FA5}">
                      <a16:colId xmlns:a16="http://schemas.microsoft.com/office/drawing/2014/main" val="20002"/>
                    </a:ext>
                  </a:extLst>
                </a:gridCol>
                <a:gridCol w="717484">
                  <a:extLst>
                    <a:ext uri="{9D8B030D-6E8A-4147-A177-3AD203B41FA5}">
                      <a16:colId xmlns:a16="http://schemas.microsoft.com/office/drawing/2014/main" val="20003"/>
                    </a:ext>
                  </a:extLst>
                </a:gridCol>
                <a:gridCol w="1580221">
                  <a:extLst>
                    <a:ext uri="{9D8B030D-6E8A-4147-A177-3AD203B41FA5}">
                      <a16:colId xmlns:a16="http://schemas.microsoft.com/office/drawing/2014/main" val="20004"/>
                    </a:ext>
                  </a:extLst>
                </a:gridCol>
                <a:gridCol w="927004">
                  <a:extLst>
                    <a:ext uri="{9D8B030D-6E8A-4147-A177-3AD203B41FA5}">
                      <a16:colId xmlns:a16="http://schemas.microsoft.com/office/drawing/2014/main" val="20005"/>
                    </a:ext>
                  </a:extLst>
                </a:gridCol>
              </a:tblGrid>
              <a:tr h="75259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Operating System</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Supported Devices</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Browsers</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000" b="1" dirty="0">
                          <a:solidFill>
                            <a:schemeClr val="bg1"/>
                          </a:solidFill>
                          <a:latin typeface="Calibri" panose="020F0502020204030204" pitchFamily="34" charset="0"/>
                          <a:cs typeface="Calibri" panose="020F0502020204030204" pitchFamily="34" charset="0"/>
                        </a:rPr>
                        <a:t>TA Site</a:t>
                      </a:r>
                    </a:p>
                  </a:txBody>
                  <a:tcPr/>
                </a:tc>
                <a:tc>
                  <a:txBody>
                    <a:bodyPr/>
                    <a:lstStyle/>
                    <a:p>
                      <a:pPr marL="0" algn="ctr" defTabSz="914400" rtl="0" eaLnBrk="1" latinLnBrk="0" hangingPunct="1"/>
                      <a:r>
                        <a:rPr lang="en-US" sz="2000" b="1" kern="1200" dirty="0">
                          <a:solidFill>
                            <a:schemeClr val="bg1"/>
                          </a:solidFill>
                          <a:latin typeface="Calibri" panose="020F0502020204030204" pitchFamily="34" charset="0"/>
                          <a:ea typeface="+mn-ea"/>
                          <a:cs typeface="Calibri" panose="020F0502020204030204" pitchFamily="34" charset="0"/>
                        </a:rPr>
                        <a:t>Practice Test Site</a:t>
                      </a:r>
                    </a:p>
                  </a:txBody>
                  <a:tcPr/>
                </a:tc>
                <a:tc>
                  <a:txBody>
                    <a:bodyPr/>
                    <a:lstStyle/>
                    <a:p>
                      <a:pPr marL="0" algn="ctr" defTabSz="914400" rtl="0" eaLnBrk="1" latinLnBrk="0" hangingPunct="1"/>
                      <a:r>
                        <a:rPr lang="en-US" sz="2000" b="1" kern="1200" dirty="0">
                          <a:solidFill>
                            <a:schemeClr val="bg1"/>
                          </a:solidFill>
                          <a:latin typeface="Calibri" panose="020F0502020204030204" pitchFamily="34" charset="0"/>
                          <a:cs typeface="Calibri" panose="020F0502020204030204" pitchFamily="34" charset="0"/>
                        </a:rPr>
                        <a:t>TIDE, CRS</a:t>
                      </a:r>
                      <a:endParaRPr lang="en-US" sz="2000" b="1" kern="1200" dirty="0">
                        <a:solidFill>
                          <a:schemeClr val="bg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0"/>
                  </a:ext>
                </a:extLst>
              </a:tr>
              <a:tr h="2128652">
                <a:tc>
                  <a:txBody>
                    <a:bodyPr/>
                    <a:lstStyle/>
                    <a:p>
                      <a:pPr marL="73025" marR="73025">
                        <a:spcBef>
                          <a:spcPts val="0"/>
                        </a:spcBef>
                        <a:spcAft>
                          <a:spcPts val="0"/>
                        </a:spcAft>
                      </a:pPr>
                      <a:r>
                        <a:rPr lang="en-US" sz="1800" b="1" dirty="0">
                          <a:effectLst/>
                          <a:latin typeface="+mn-lt"/>
                          <a:cs typeface="Calibri" panose="020F0502020204030204" pitchFamily="34" charset="0"/>
                        </a:rPr>
                        <a:t>iOS (iPads)</a:t>
                      </a:r>
                    </a:p>
                    <a:p>
                      <a:pPr marL="73025" marR="73025">
                        <a:spcBef>
                          <a:spcPts val="0"/>
                        </a:spcBef>
                        <a:spcAft>
                          <a:spcPts val="0"/>
                        </a:spcAft>
                      </a:pPr>
                      <a:r>
                        <a:rPr lang="en-US" sz="1800" kern="1200" dirty="0">
                          <a:solidFill>
                            <a:schemeClr val="dk1"/>
                          </a:solidFill>
                          <a:effectLst/>
                          <a:latin typeface="+mn-lt"/>
                          <a:ea typeface="+mn-ea"/>
                          <a:cs typeface="+mn-cs"/>
                        </a:rPr>
                        <a:t>12.4, 13.4, 14a</a:t>
                      </a:r>
                      <a:endParaRPr lang="en-US" sz="1800" b="1" dirty="0">
                        <a:effectLst/>
                        <a:latin typeface="+mn-lt"/>
                        <a:cs typeface="Calibri" panose="020F0502020204030204" pitchFamily="34" charset="0"/>
                      </a:endParaRPr>
                    </a:p>
                  </a:txBody>
                  <a:tcPr marL="0" marR="0" marT="0" marB="0"/>
                </a:tc>
                <a:tc>
                  <a:txBody>
                    <a:bodyPr/>
                    <a:lstStyle/>
                    <a:p>
                      <a:r>
                        <a:rPr lang="en-US" sz="1800" kern="1200" dirty="0">
                          <a:solidFill>
                            <a:schemeClr val="dk1"/>
                          </a:solidFill>
                          <a:effectLst/>
                          <a:latin typeface="+mn-lt"/>
                          <a:ea typeface="+mn-ea"/>
                          <a:cs typeface="+mn-cs"/>
                        </a:rPr>
                        <a:t>All iPads with a 9.7” display running a supported version of iOS/</a:t>
                      </a:r>
                      <a:r>
                        <a:rPr lang="en-US" sz="1800" kern="1200" dirty="0" err="1">
                          <a:solidFill>
                            <a:schemeClr val="dk1"/>
                          </a:solidFill>
                          <a:effectLst/>
                          <a:latin typeface="+mn-lt"/>
                          <a:ea typeface="+mn-ea"/>
                          <a:cs typeface="+mn-cs"/>
                        </a:rPr>
                        <a:t>iPadOS</a:t>
                      </a:r>
                      <a:endParaRPr lang="en-US" sz="1800" dirty="0">
                        <a:effectLst/>
                        <a:latin typeface="+mn-lt"/>
                        <a:ea typeface="Times New Roman" panose="02020603050405020304" pitchFamily="18" charset="0"/>
                        <a:cs typeface="Calibri" panose="020F0502020204030204" pitchFamily="34" charset="0"/>
                      </a:endParaRPr>
                    </a:p>
                  </a:txBody>
                  <a:tcPr marL="0" marR="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aseline="0" dirty="0">
                          <a:solidFill>
                            <a:schemeClr val="tx1"/>
                          </a:solidFill>
                          <a:latin typeface="+mn-lt"/>
                          <a:ea typeface="Times New Roman"/>
                          <a:cs typeface="Calibri" panose="020F0502020204030204" pitchFamily="34" charset="0"/>
                        </a:rPr>
                        <a:t>Safari </a:t>
                      </a:r>
                      <a:r>
                        <a:rPr lang="en-US" sz="1800" kern="1200" dirty="0">
                          <a:solidFill>
                            <a:schemeClr val="dk1"/>
                          </a:solidFill>
                          <a:effectLst/>
                          <a:latin typeface="+mn-lt"/>
                          <a:ea typeface="+mn-ea"/>
                          <a:cs typeface="+mn-cs"/>
                        </a:rPr>
                        <a:t>12</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Safari 13</a:t>
                      </a:r>
                    </a:p>
                    <a:p>
                      <a:pPr marL="0" marR="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Safari 14a</a:t>
                      </a:r>
                      <a:endParaRPr lang="en-US" sz="1800" dirty="0">
                        <a:solidFill>
                          <a:schemeClr val="tx1"/>
                        </a:solidFill>
                        <a:latin typeface="+mn-lt"/>
                        <a:ea typeface="Times New Roman"/>
                        <a:cs typeface="Calibri" panose="020F0502020204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marL="68580" marR="68580" marT="0" marB="0" anchor="ctr"/>
                </a:tc>
                <a:tc>
                  <a:txBody>
                    <a:bodyPr/>
                    <a:lstStyle/>
                    <a:p>
                      <a:pPr algn="ctr"/>
                      <a:r>
                        <a:rPr lang="en-US" sz="2400" kern="1200" dirty="0">
                          <a:effectLst/>
                          <a:latin typeface="Wingdings" panose="05000000000000000000" pitchFamily="2" charset="2"/>
                          <a:cs typeface="Calibri" panose="020F0502020204030204" pitchFamily="34" charset="0"/>
                        </a:rPr>
                        <a:t>ü</a:t>
                      </a:r>
                      <a:endParaRPr lang="en-US" sz="2400" strike="sngStrike" baseline="0" dirty="0">
                        <a:solidFill>
                          <a:schemeClr val="tx1"/>
                        </a:solidFill>
                        <a:latin typeface="Wingdings" panose="05000000000000000000" pitchFamily="2" charset="2"/>
                        <a:cs typeface="Calibri" panose="020F0502020204030204" pitchFamily="34" charset="0"/>
                      </a:endParaRPr>
                    </a:p>
                  </a:txBody>
                  <a:tcPr marL="68580" marR="68580" marT="0" marB="0" anchor="ctr"/>
                </a:tc>
                <a:tc>
                  <a:txBody>
                    <a:bodyPr/>
                    <a:lstStyle/>
                    <a:p>
                      <a:pPr algn="ctr"/>
                      <a:endParaRPr lang="en-US" sz="2400" strike="sngStrike" baseline="0" dirty="0">
                        <a:solidFill>
                          <a:schemeClr val="tx1"/>
                        </a:solidFill>
                        <a:latin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0001"/>
                  </a:ext>
                </a:extLst>
              </a:tr>
            </a:tbl>
          </a:graphicData>
        </a:graphic>
      </p:graphicFrame>
      <p:sp>
        <p:nvSpPr>
          <p:cNvPr id="9" name="Title 2"/>
          <p:cNvSpPr>
            <a:spLocks noGrp="1"/>
          </p:cNvSpPr>
          <p:nvPr>
            <p:ph type="title"/>
          </p:nvPr>
        </p:nvSpPr>
        <p:spPr>
          <a:xfrm>
            <a:off x="429768" y="64008"/>
            <a:ext cx="11018520" cy="521208"/>
          </a:xfrm>
        </p:spPr>
        <p:txBody>
          <a:bodyPr/>
          <a:lstStyle/>
          <a:p>
            <a:r>
              <a:rPr lang="en-US" dirty="0"/>
              <a:t>Supported Mobile Devices: iOS </a:t>
            </a:r>
          </a:p>
        </p:txBody>
      </p:sp>
      <p:sp>
        <p:nvSpPr>
          <p:cNvPr id="5" name="Slide Number Placeholder 3">
            <a:extLst>
              <a:ext uri="{FF2B5EF4-FFF2-40B4-BE49-F238E27FC236}">
                <a16:creationId xmlns:a16="http://schemas.microsoft.com/office/drawing/2014/main" id="{B0C10104-EFE1-4B24-9EEB-354556B1F41D}"/>
              </a:ext>
            </a:extLst>
          </p:cNvPr>
          <p:cNvSpPr>
            <a:spLocks noGrp="1"/>
          </p:cNvSpPr>
          <p:nvPr>
            <p:ph type="sldNum" sz="quarter" idx="10"/>
          </p:nvPr>
        </p:nvSpPr>
        <p:spPr>
          <a:xfrm>
            <a:off x="11442432" y="6444777"/>
            <a:ext cx="706657" cy="278820"/>
          </a:xfrm>
        </p:spPr>
        <p:txBody>
          <a:bodyPr/>
          <a:lstStyle/>
          <a:p>
            <a:pPr algn="r"/>
            <a:fld id="{F3477EC8-074D-41C4-94AE-E9EA7CEEA348}" type="slidenum">
              <a:rPr lang="en-US" smtClean="0"/>
              <a:pPr algn="r"/>
              <a:t>9</a:t>
            </a:fld>
            <a:endParaRPr lang="en-US" dirty="0"/>
          </a:p>
        </p:txBody>
      </p:sp>
    </p:spTree>
    <p:extLst>
      <p:ext uri="{BB962C8B-B14F-4D97-AF65-F5344CB8AC3E}">
        <p14:creationId xmlns:p14="http://schemas.microsoft.com/office/powerpoint/2010/main" val="2408276937"/>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3.xml><?xml version="1.0" encoding="utf-8"?>
<ds:datastoreItem xmlns:ds="http://schemas.openxmlformats.org/officeDocument/2006/customXml" ds:itemID="{91EAC94F-0CB7-47E2-B1CC-A0F105248E94}">
  <ds:schemaRefs>
    <ds:schemaRef ds:uri="http://purl.org/dc/elements/1.1/"/>
    <ds:schemaRef ds:uri="http://schemas.microsoft.com/office/2006/metadata/properties"/>
    <ds:schemaRef ds:uri="http://purl.org/dc/terms/"/>
    <ds:schemaRef ds:uri="3c8d6406-deae-4a0d-a95e-fe53ed4a1ace"/>
    <ds:schemaRef ds:uri="http://schemas.microsoft.com/office/2006/documentManagement/types"/>
    <ds:schemaRef ds:uri="http://schemas.microsoft.com/office/infopath/2007/PartnerControls"/>
    <ds:schemaRef ds:uri="http://schemas.openxmlformats.org/package/2006/metadata/core-properties"/>
    <ds:schemaRef ds:uri="60b788f9-dbc8-42fd-99f2-081ed83a52d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2018 AIR PPT</Template>
  <TotalTime>6490</TotalTime>
  <Words>7160</Words>
  <Application>Microsoft Office PowerPoint</Application>
  <PresentationFormat>Widescreen</PresentationFormat>
  <Paragraphs>585</Paragraphs>
  <Slides>36</Slides>
  <Notes>36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36</vt:i4>
      </vt:variant>
    </vt:vector>
  </HeadingPairs>
  <TitlesOfParts>
    <vt:vector size="45" baseType="lpstr">
      <vt:lpstr>Arial</vt:lpstr>
      <vt:lpstr>Arial Narrow</vt:lpstr>
      <vt:lpstr>Calibri</vt:lpstr>
      <vt:lpstr>Franklin Gothic Book</vt:lpstr>
      <vt:lpstr>Franklin Gothic Medium</vt:lpstr>
      <vt:lpstr>Gill Sans MT</vt:lpstr>
      <vt:lpstr>Times New Roman</vt:lpstr>
      <vt:lpstr>Wingdings</vt:lpstr>
      <vt:lpstr>Cambium Assessment PPT</vt:lpstr>
      <vt:lpstr>Technology Requirements for Online Testing</vt:lpstr>
      <vt:lpstr>Objectives</vt:lpstr>
      <vt:lpstr>Topics Covered in This Module</vt:lpstr>
      <vt:lpstr>Setting Up the Test Administrator Workstation</vt:lpstr>
      <vt:lpstr>Setting Up Student Workstations</vt:lpstr>
      <vt:lpstr>System Requirements</vt:lpstr>
      <vt:lpstr>System Requirements: Desktops and Laptops</vt:lpstr>
      <vt:lpstr>System Requirements: Linux</vt:lpstr>
      <vt:lpstr>Supported Mobile Devices: iOS </vt:lpstr>
      <vt:lpstr>Supported Mobile Devices: Windows and Chrome </vt:lpstr>
      <vt:lpstr>Appropriate Monitor Displays</vt:lpstr>
      <vt:lpstr>Where Can I Download the Secure Browser? </vt:lpstr>
      <vt:lpstr>Secure Browser Installation Methods</vt:lpstr>
      <vt:lpstr>Installing the Secure Browser</vt:lpstr>
      <vt:lpstr>Secure Browser Installation: Windows</vt:lpstr>
      <vt:lpstr>Secure Browser Installation: macOS and Linux</vt:lpstr>
      <vt:lpstr>Installing the Mobile Secure Browser</vt:lpstr>
      <vt:lpstr>Microsoft’s Take a Test App</vt:lpstr>
      <vt:lpstr>Configuring Student Workstations</vt:lpstr>
      <vt:lpstr>Installing the Secure Profile for macOS</vt:lpstr>
      <vt:lpstr>Configuring Student Workstations</vt:lpstr>
      <vt:lpstr>Configuring Your Network: Performance Factors</vt:lpstr>
      <vt:lpstr>Configuring Your Network: Network Bandwidth</vt:lpstr>
      <vt:lpstr>Number of Students Simultaneously Testing</vt:lpstr>
      <vt:lpstr>Diagnostic Tool</vt:lpstr>
      <vt:lpstr>Configuring Your Network: Proxy Servers</vt:lpstr>
      <vt:lpstr>Configuring Your Network: Network Requirements</vt:lpstr>
      <vt:lpstr>Wireless Network Configuration</vt:lpstr>
      <vt:lpstr>Configuring Assistive Technologies </vt:lpstr>
      <vt:lpstr>Text-to-Speech</vt:lpstr>
      <vt:lpstr>Text-to-Speech on Mobile Devices</vt:lpstr>
      <vt:lpstr>Text-to-Speech Check</vt:lpstr>
      <vt:lpstr>Screen Readers</vt:lpstr>
      <vt:lpstr>Speech-to-Text</vt:lpstr>
      <vt:lpstr>Word Prediction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Macgillivray, Emily A.</cp:lastModifiedBy>
  <cp:revision>78</cp:revision>
  <cp:lastPrinted>2017-10-19T00:36:21Z</cp:lastPrinted>
  <dcterms:created xsi:type="dcterms:W3CDTF">2020-02-03T21:37:34Z</dcterms:created>
  <dcterms:modified xsi:type="dcterms:W3CDTF">2020-08-01T01:46:24Z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