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6"/>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5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12" r:id="rId47"/>
    <p:sldId id="305" r:id="rId48"/>
    <p:sldId id="303" r:id="rId49"/>
    <p:sldId id="304" r:id="rId50"/>
    <p:sldId id="306" r:id="rId51"/>
    <p:sldId id="307" r:id="rId52"/>
    <p:sldId id="308" r:id="rId53"/>
    <p:sldId id="309" r:id="rId54"/>
    <p:sldId id="310" r:id="rId55"/>
    <p:sldId id="311"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8" r:id="rId88"/>
    <p:sldId id="349" r:id="rId89"/>
    <p:sldId id="350" r:id="rId90"/>
    <p:sldId id="351" r:id="rId91"/>
    <p:sldId id="352" r:id="rId92"/>
    <p:sldId id="353" r:id="rId93"/>
    <p:sldId id="354" r:id="rId94"/>
    <p:sldId id="355" r:id="rId95"/>
  </p:sldIdLst>
  <p:sldSz cx="12188825" cy="6858000"/>
  <p:notesSz cx="6858000" cy="9144000"/>
  <p:embeddedFontLst>
    <p:embeddedFont>
      <p:font typeface="Calibri" panose="020F0502020204030204" pitchFamily="34" charset="0"/>
      <p:regular r:id="rId97"/>
      <p:bold r:id="rId98"/>
      <p:italic r:id="rId99"/>
      <p:boldItalic r:id="rId100"/>
    </p:embeddedFont>
    <p:embeddedFont>
      <p:font typeface="Libre Franklin" panose="00000500000000000000"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guide id="3"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 roundtripDataSignature="AMtx7mgoqN3hoPixKiLsD/f4L8xbYyhA2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Duma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BA4"/>
    <a:srgbClr val="1B6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FD7B0-C710-423C-A2B1-7E5617D2E1B0}">
  <a:tblStyle styleId="{2CBFD7B0-C710-423C-A2B1-7E5617D2E1B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guide orient="horz" pos="2160"/>
        <p:guide pos="3839"/>
        <p:guide pos="100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6.fntdata"/><Relationship Id="rId115"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4.fntdata"/><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7.fntdata"/><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customschemas.google.com/relationships/presentationmetadata" Target="metadata"/><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68845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alohahsap.or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alohahsap.org"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mailto:HSAP-DoNotReply@airast.org"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Welcome! Folder contents: agenda, PPT notes, handouts, UAAG</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Housekeeping: coffee, tea, water, lunch, parking, restrooms, WIFI, download files</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Parking Lot: We will have chart paper and post its for you to post questions during breaks and lunch.</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endParaRPr/>
          </a:p>
        </p:txBody>
      </p:sp>
      <p:sp>
        <p:nvSpPr>
          <p:cNvPr id="147" name="Google Shape;147;p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a:t>
            </a:fld>
            <a:endParaRPr/>
          </a:p>
        </p:txBody>
      </p:sp>
    </p:spTree>
    <p:extLst>
      <p:ext uri="{BB962C8B-B14F-4D97-AF65-F5344CB8AC3E}">
        <p14:creationId xmlns:p14="http://schemas.microsoft.com/office/powerpoint/2010/main" val="80720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214" name="Google Shape;214;p1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31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23" name="Google Shape;223;p14: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916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39" name="Google Shape;239;p16: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41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249" name="Google Shape;249;p17: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321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256" name="Google Shape;256;p1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328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Overall and session goals and objectives.</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The Assessment Section would love to have every student demonstrate proficiency and have made every effort to develop the tools, resources, and procedures to make this possible. </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r>
              <a:rPr lang="en-US"/>
              <a:t>Assuming students have had a “high quality” opportunity to learn, the “testing system” allows students to train and practice prior to the assessment, have the appropriate supports during the tests, and provide schools and teachers with data to inform decision making.</a:t>
            </a:r>
            <a:endParaRPr/>
          </a:p>
        </p:txBody>
      </p:sp>
      <p:sp>
        <p:nvSpPr>
          <p:cNvPr id="264" name="Google Shape;264;p1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146071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273" name="Google Shape;273;p2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54530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176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288" name="Google Shape;288;p2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192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274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Introduce the OSIP Team</a:t>
            </a:r>
            <a:endParaRPr/>
          </a:p>
          <a:p>
            <a:pPr marL="0" lvl="0" indent="0" algn="l" rtl="0">
              <a:lnSpc>
                <a:spcPct val="100000"/>
              </a:lnSpc>
              <a:spcBef>
                <a:spcPts val="360"/>
              </a:spcBef>
              <a:spcAft>
                <a:spcPts val="0"/>
              </a:spcAft>
              <a:buClr>
                <a:schemeClr val="dk2"/>
              </a:buClr>
              <a:buSzPts val="1200"/>
              <a:buFont typeface="Arial"/>
              <a:buNone/>
            </a:pPr>
            <a:r>
              <a:rPr lang="en-US"/>
              <a:t>Thank all of the participants for taking the time to participate in the training. </a:t>
            </a:r>
            <a:endParaRPr/>
          </a:p>
          <a:p>
            <a:pPr marL="0" lvl="0" indent="0" algn="l" rtl="0">
              <a:lnSpc>
                <a:spcPct val="100000"/>
              </a:lnSpc>
              <a:spcBef>
                <a:spcPts val="360"/>
              </a:spcBef>
              <a:spcAft>
                <a:spcPts val="0"/>
              </a:spcAft>
              <a:buClr>
                <a:schemeClr val="dk2"/>
              </a:buClr>
              <a:buSzPts val="1200"/>
              <a:buFont typeface="Arial"/>
              <a:buNone/>
            </a:pPr>
            <a:r>
              <a:rPr lang="en-US"/>
              <a:t>We all hope to have a successful “testing season” this year with the few problems and minimal stress </a:t>
            </a:r>
            <a:endParaRPr/>
          </a:p>
        </p:txBody>
      </p:sp>
      <p:sp>
        <p:nvSpPr>
          <p:cNvPr id="156" name="Google Shape;156;p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2502060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09" name="Google Shape;309;p2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3986358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21" name="Google Shape;321;p2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1552604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31" name="Google Shape;331;p2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79420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38" name="Google Shape;338;p2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144685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8: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45" name="Google Shape;345;p2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520459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351" name="Google Shape;351;p29: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7780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60" name="Google Shape;360;p3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1363901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68" name="Google Shape;368;p3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2953187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382" name="Google Shape;382;p3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8514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3: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SzPts val="1400"/>
              <a:buNone/>
            </a:pPr>
            <a:endParaRPr/>
          </a:p>
        </p:txBody>
      </p:sp>
      <p:sp>
        <p:nvSpPr>
          <p:cNvPr id="389" name="Google Shape;389;p33: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17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309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397" name="Google Shape;397;p3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4132969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a39bd367fa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a39bd367fa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99" name="Google Shape;499;ga39bd367fa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2259373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411" name="Google Shape;411;p3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4225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25" name="Google Shape;425;p3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909860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3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7638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p3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356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3707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0: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449" name="Google Shape;449;p40: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706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461" name="Google Shape;461;p4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4880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467" name="Google Shape;467;p4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13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215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3: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476" name="Google Shape;476;p43: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0225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4: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485" name="Google Shape;485;p44: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9550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5: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494" name="Google Shape;494;p45: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969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6: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502" name="Google Shape;502;p46: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7341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4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174965" lvl="0" indent="-174965" algn="l" rtl="0">
              <a:lnSpc>
                <a:spcPct val="100000"/>
              </a:lnSpc>
              <a:spcBef>
                <a:spcPts val="0"/>
              </a:spcBef>
              <a:spcAft>
                <a:spcPts val="0"/>
              </a:spcAft>
              <a:buClr>
                <a:schemeClr val="dk1"/>
              </a:buClr>
              <a:buSzPts val="1200"/>
              <a:buFont typeface="Arial"/>
              <a:buChar char="•"/>
            </a:pPr>
            <a:r>
              <a:rPr lang="en-US"/>
              <a:t>Smarter Balance Revised Summative Assessments</a:t>
            </a:r>
            <a:endParaRPr/>
          </a:p>
          <a:p>
            <a:pPr marL="172924" lvl="0" indent="-172924" algn="l" rtl="0">
              <a:lnSpc>
                <a:spcPct val="100000"/>
              </a:lnSpc>
              <a:spcBef>
                <a:spcPts val="360"/>
              </a:spcBef>
              <a:spcAft>
                <a:spcPts val="0"/>
              </a:spcAft>
              <a:buClr>
                <a:schemeClr val="dk1"/>
              </a:buClr>
              <a:buSzPts val="1200"/>
              <a:buFont typeface="Arial"/>
              <a:buChar char="•"/>
            </a:pPr>
            <a:r>
              <a:rPr lang="en-US"/>
              <a:t>The Smarter Balanced Interim Assessments are available for administration to students and will remain available throughout the 2017-18 school year. The Interim Comprehensive Assessments (ICAs) use the same test blueprint as the Summative Assessments. The ICAs are currently being updated to reflect the revised summative assessments. </a:t>
            </a:r>
            <a:endParaRPr/>
          </a:p>
          <a:p>
            <a:pPr marL="457200" lvl="1" indent="0" algn="l" rtl="0">
              <a:lnSpc>
                <a:spcPct val="100000"/>
              </a:lnSpc>
              <a:spcBef>
                <a:spcPts val="360"/>
              </a:spcBef>
              <a:spcAft>
                <a:spcPts val="0"/>
              </a:spcAft>
              <a:buClr>
                <a:schemeClr val="dk2"/>
              </a:buClr>
              <a:buSzPts val="1200"/>
              <a:buFont typeface="Arial"/>
              <a:buNone/>
            </a:pPr>
            <a:r>
              <a:rPr lang="en-US" i="1"/>
              <a:t>Until </a:t>
            </a:r>
            <a:r>
              <a:rPr lang="en-US"/>
              <a:t>October 16th, the Mathematics ICA will require </a:t>
            </a:r>
            <a:r>
              <a:rPr lang="en-US" i="1"/>
              <a:t>both</a:t>
            </a:r>
            <a:r>
              <a:rPr lang="en-US"/>
              <a:t> the CAT and PT, as well as the associated hand scoring, to be completed in order for results to appear in the Online Reporting System (ORS) and AIR Ways Reporting.</a:t>
            </a:r>
            <a:endParaRPr/>
          </a:p>
          <a:p>
            <a:pPr marL="457200" lvl="1" indent="0" algn="l" rtl="0">
              <a:lnSpc>
                <a:spcPct val="100000"/>
              </a:lnSpc>
              <a:spcBef>
                <a:spcPts val="360"/>
              </a:spcBef>
              <a:spcAft>
                <a:spcPts val="0"/>
              </a:spcAft>
              <a:buClr>
                <a:schemeClr val="dk2"/>
              </a:buClr>
              <a:buSzPts val="1200"/>
              <a:buFont typeface="Arial"/>
              <a:buNone/>
            </a:pPr>
            <a:r>
              <a:rPr lang="en-US" i="1"/>
              <a:t>After</a:t>
            </a:r>
            <a:r>
              <a:rPr lang="en-US"/>
              <a:t> October 16th, the ICAs will no longer include the Mathematics PTs. The Computer Adaptive Test (CAT) will be a “complete” Mathematics ICA.</a:t>
            </a: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endParaRPr/>
          </a:p>
          <a:p>
            <a:pPr marL="0" lvl="0" indent="0" algn="l" rtl="0">
              <a:lnSpc>
                <a:spcPct val="100000"/>
              </a:lnSpc>
              <a:spcBef>
                <a:spcPts val="360"/>
              </a:spcBef>
              <a:spcAft>
                <a:spcPts val="0"/>
              </a:spcAft>
              <a:buClr>
                <a:schemeClr val="dk2"/>
              </a:buClr>
              <a:buSzPts val="1200"/>
              <a:buFont typeface="Arial"/>
              <a:buNone/>
            </a:pPr>
            <a:endParaRPr/>
          </a:p>
        </p:txBody>
      </p:sp>
      <p:sp>
        <p:nvSpPr>
          <p:cNvPr id="512" name="Google Shape;512;p4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666737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8: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519" name="Google Shape;519;p48: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6941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688" name="Google Shape;688;p5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9991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545" name="Google Shape;545;p5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7847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4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500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0: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5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49</a:t>
            </a:fld>
            <a:endParaRPr/>
          </a:p>
        </p:txBody>
      </p:sp>
      <p:sp>
        <p:nvSpPr>
          <p:cNvPr id="538" name="Google Shape;538;p5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alohahsap.org is your “one stop shop” for Hawaii statewide assessments ---- resources and training, test delivery, and results and reporting.</a:t>
            </a:r>
            <a:endParaRPr/>
          </a:p>
          <a:p>
            <a:pPr marL="0" lvl="0" indent="0" algn="l" rtl="0">
              <a:lnSpc>
                <a:spcPct val="100000"/>
              </a:lnSpc>
              <a:spcBef>
                <a:spcPts val="360"/>
              </a:spcBef>
              <a:spcAft>
                <a:spcPts val="0"/>
              </a:spcAft>
              <a:buClr>
                <a:schemeClr val="dk2"/>
              </a:buClr>
              <a:buSzPts val="1200"/>
              <a:buFont typeface="Arial"/>
              <a:buNone/>
            </a:pPr>
            <a:endParaRPr/>
          </a:p>
        </p:txBody>
      </p:sp>
    </p:spTree>
    <p:extLst>
      <p:ext uri="{BB962C8B-B14F-4D97-AF65-F5344CB8AC3E}">
        <p14:creationId xmlns:p14="http://schemas.microsoft.com/office/powerpoint/2010/main" val="227347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73" name="Google Shape;173;p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83446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562" name="Google Shape;562;p5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1543668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568" name="Google Shape;568;p5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92947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587" name="Google Shape;587;p5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1234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02" name="Google Shape;602;p5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53</a:t>
            </a:fld>
            <a:endParaRPr/>
          </a:p>
        </p:txBody>
      </p:sp>
    </p:spTree>
    <p:extLst>
      <p:ext uri="{BB962C8B-B14F-4D97-AF65-F5344CB8AC3E}">
        <p14:creationId xmlns:p14="http://schemas.microsoft.com/office/powerpoint/2010/main" val="2651831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28" name="Google Shape;628;p5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54</a:t>
            </a:fld>
            <a:endParaRPr/>
          </a:p>
        </p:txBody>
      </p:sp>
    </p:spTree>
    <p:extLst>
      <p:ext uri="{BB962C8B-B14F-4D97-AF65-F5344CB8AC3E}">
        <p14:creationId xmlns:p14="http://schemas.microsoft.com/office/powerpoint/2010/main" val="32577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7:notes"/>
          <p:cNvSpPr>
            <a:spLocks noGrp="1" noRot="1" noChangeAspect="1"/>
          </p:cNvSpPr>
          <p:nvPr>
            <p:ph type="sldImg" idx="2"/>
          </p:nvPr>
        </p:nvSpPr>
        <p:spPr>
          <a:xfrm>
            <a:off x="506413" y="246063"/>
            <a:ext cx="6064250" cy="3413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55</a:t>
            </a:fld>
            <a:endParaRPr/>
          </a:p>
        </p:txBody>
      </p:sp>
      <p:sp>
        <p:nvSpPr>
          <p:cNvPr id="636" name="Google Shape;636;p5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Tree>
    <p:extLst>
      <p:ext uri="{BB962C8B-B14F-4D97-AF65-F5344CB8AC3E}">
        <p14:creationId xmlns:p14="http://schemas.microsoft.com/office/powerpoint/2010/main" val="22605959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p5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695" name="Google Shape;695;p5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24654156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6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05" name="Google Shape;705;p6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57</a:t>
            </a:fld>
            <a:endParaRPr/>
          </a:p>
        </p:txBody>
      </p:sp>
    </p:spTree>
    <p:extLst>
      <p:ext uri="{BB962C8B-B14F-4D97-AF65-F5344CB8AC3E}">
        <p14:creationId xmlns:p14="http://schemas.microsoft.com/office/powerpoint/2010/main" val="3538226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6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29" name="Google Shape;729;p6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58</a:t>
            </a:fld>
            <a:endParaRPr/>
          </a:p>
        </p:txBody>
      </p:sp>
    </p:spTree>
    <p:extLst>
      <p:ext uri="{BB962C8B-B14F-4D97-AF65-F5344CB8AC3E}">
        <p14:creationId xmlns:p14="http://schemas.microsoft.com/office/powerpoint/2010/main" val="407790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6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737" name="Google Shape;737;p6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59</a:t>
            </a:fld>
            <a:endParaRPr/>
          </a:p>
        </p:txBody>
      </p:sp>
    </p:spTree>
    <p:extLst>
      <p:ext uri="{BB962C8B-B14F-4D97-AF65-F5344CB8AC3E}">
        <p14:creationId xmlns:p14="http://schemas.microsoft.com/office/powerpoint/2010/main" val="91015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88" name="Google Shape;188;p9: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3826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6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6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Printed copies of one English PIB per student and one translated PIB for identified ELL students whose parents have indicated their home language is a language other than English have been shipped to each school. If you need additional copies you can print them from alohahsap/HSA/ParentInformationBooklets</a:t>
            </a:r>
            <a:endParaRPr b="1" i="1" u="sng"/>
          </a:p>
        </p:txBody>
      </p:sp>
      <p:sp>
        <p:nvSpPr>
          <p:cNvPr id="745" name="Google Shape;745;p6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60</a:t>
            </a:fld>
            <a:endParaRPr/>
          </a:p>
        </p:txBody>
      </p:sp>
    </p:spTree>
    <p:extLst>
      <p:ext uri="{BB962C8B-B14F-4D97-AF65-F5344CB8AC3E}">
        <p14:creationId xmlns:p14="http://schemas.microsoft.com/office/powerpoint/2010/main" val="41442503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6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6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291695" lvl="1" indent="-291695"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Let parents know that they can access the ELA/Literacy and Mathematics </a:t>
            </a:r>
            <a:r>
              <a:rPr lang="en-US" b="1">
                <a:latin typeface="Calibri"/>
                <a:ea typeface="Calibri"/>
                <a:cs typeface="Calibri"/>
                <a:sym typeface="Calibri"/>
              </a:rPr>
              <a:t>practice tests for grades 3-8 and 11 </a:t>
            </a:r>
            <a:r>
              <a:rPr lang="en-US">
                <a:latin typeface="Calibri"/>
                <a:ea typeface="Calibri"/>
                <a:cs typeface="Calibri"/>
                <a:sym typeface="Calibri"/>
              </a:rPr>
              <a:t>at </a:t>
            </a:r>
            <a:r>
              <a:rPr lang="en-US" u="sng">
                <a:solidFill>
                  <a:schemeClr val="hlink"/>
                </a:solidFill>
                <a:latin typeface="Calibri"/>
                <a:ea typeface="Calibri"/>
                <a:cs typeface="Calibri"/>
                <a:sym typeface="Calibri"/>
                <a:hlinkClick r:id="rId3"/>
              </a:rPr>
              <a:t>alohahsap.org</a:t>
            </a:r>
            <a:r>
              <a:rPr lang="en-US">
                <a:latin typeface="Calibri"/>
                <a:ea typeface="Calibri"/>
                <a:cs typeface="Calibri"/>
                <a:sym typeface="Calibri"/>
              </a:rPr>
              <a:t> on the Students &amp; Families page.  These practice tests are similar to the assessments that their children took during spring 2018.</a:t>
            </a:r>
            <a:endParaRPr/>
          </a:p>
          <a:p>
            <a:pPr marL="291695" lvl="1" indent="-291695" algn="l" rtl="0">
              <a:lnSpc>
                <a:spcPct val="100000"/>
              </a:lnSpc>
              <a:spcBef>
                <a:spcPts val="360"/>
              </a:spcBef>
              <a:spcAft>
                <a:spcPts val="0"/>
              </a:spcAft>
              <a:buClr>
                <a:schemeClr val="dk1"/>
              </a:buClr>
              <a:buSzPts val="1200"/>
              <a:buFont typeface="Arial"/>
              <a:buChar char="•"/>
            </a:pPr>
            <a:r>
              <a:rPr lang="en-US">
                <a:latin typeface="Calibri"/>
                <a:ea typeface="Calibri"/>
                <a:cs typeface="Calibri"/>
                <a:sym typeface="Calibri"/>
              </a:rPr>
              <a:t>Also let parents know that they can access ELA/Literacy and Mathematics </a:t>
            </a:r>
            <a:r>
              <a:rPr lang="en-US" b="1">
                <a:latin typeface="Calibri"/>
                <a:ea typeface="Calibri"/>
                <a:cs typeface="Calibri"/>
                <a:sym typeface="Calibri"/>
              </a:rPr>
              <a:t>training tests for grades 3-5, 6-8, and 11</a:t>
            </a:r>
            <a:r>
              <a:rPr lang="en-US">
                <a:latin typeface="Calibri"/>
                <a:ea typeface="Calibri"/>
                <a:cs typeface="Calibri"/>
                <a:sym typeface="Calibri"/>
              </a:rPr>
              <a:t> at the same site.  These training tests include the different types of items their children answered during the assessments, i.e.,</a:t>
            </a:r>
            <a:endParaRPr/>
          </a:p>
          <a:p>
            <a:pPr marL="291695" lvl="1" indent="-215495" algn="l" rtl="0">
              <a:lnSpc>
                <a:spcPct val="100000"/>
              </a:lnSpc>
              <a:spcBef>
                <a:spcPts val="36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100000"/>
              </a:lnSpc>
              <a:spcBef>
                <a:spcPts val="360"/>
              </a:spcBef>
              <a:spcAft>
                <a:spcPts val="0"/>
              </a:spcAft>
              <a:buClr>
                <a:schemeClr val="dk2"/>
              </a:buClr>
              <a:buSzPts val="1200"/>
              <a:buFont typeface="Arial"/>
              <a:buNone/>
            </a:pPr>
            <a:endParaRPr>
              <a:latin typeface="Calibri"/>
              <a:ea typeface="Calibri"/>
              <a:cs typeface="Calibri"/>
              <a:sym typeface="Calibri"/>
            </a:endParaRPr>
          </a:p>
        </p:txBody>
      </p:sp>
      <p:sp>
        <p:nvSpPr>
          <p:cNvPr id="753" name="Google Shape;753;p6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61</a:t>
            </a:fld>
            <a:endParaRPr/>
          </a:p>
        </p:txBody>
      </p:sp>
    </p:spTree>
    <p:extLst>
      <p:ext uri="{BB962C8B-B14F-4D97-AF65-F5344CB8AC3E}">
        <p14:creationId xmlns:p14="http://schemas.microsoft.com/office/powerpoint/2010/main" val="6679480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6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291695" lvl="1" indent="-291695" algn="l" rtl="0">
              <a:lnSpc>
                <a:spcPct val="100000"/>
              </a:lnSpc>
              <a:spcBef>
                <a:spcPts val="0"/>
              </a:spcBef>
              <a:spcAft>
                <a:spcPts val="0"/>
              </a:spcAft>
              <a:buClr>
                <a:schemeClr val="dk1"/>
              </a:buClr>
              <a:buSzPts val="1200"/>
              <a:buFont typeface="Arial"/>
              <a:buChar char="•"/>
            </a:pPr>
            <a:r>
              <a:rPr lang="en-US">
                <a:latin typeface="Calibri"/>
                <a:ea typeface="Calibri"/>
                <a:cs typeface="Calibri"/>
                <a:sym typeface="Calibri"/>
              </a:rPr>
              <a:t>Let parents know that they can access the ELA/Literacy and Mathematics </a:t>
            </a:r>
            <a:r>
              <a:rPr lang="en-US" b="1">
                <a:latin typeface="Calibri"/>
                <a:ea typeface="Calibri"/>
                <a:cs typeface="Calibri"/>
                <a:sym typeface="Calibri"/>
              </a:rPr>
              <a:t>practice tests for grades 3-8 and 11 </a:t>
            </a:r>
            <a:r>
              <a:rPr lang="en-US">
                <a:latin typeface="Calibri"/>
                <a:ea typeface="Calibri"/>
                <a:cs typeface="Calibri"/>
                <a:sym typeface="Calibri"/>
              </a:rPr>
              <a:t>at </a:t>
            </a:r>
            <a:r>
              <a:rPr lang="en-US" u="sng">
                <a:solidFill>
                  <a:schemeClr val="hlink"/>
                </a:solidFill>
                <a:latin typeface="Calibri"/>
                <a:ea typeface="Calibri"/>
                <a:cs typeface="Calibri"/>
                <a:sym typeface="Calibri"/>
                <a:hlinkClick r:id="rId3"/>
              </a:rPr>
              <a:t>alohahsap.org</a:t>
            </a:r>
            <a:r>
              <a:rPr lang="en-US">
                <a:latin typeface="Calibri"/>
                <a:ea typeface="Calibri"/>
                <a:cs typeface="Calibri"/>
                <a:sym typeface="Calibri"/>
              </a:rPr>
              <a:t> on the Students &amp; Families page.  These practice tests are similar to the assessments that their children took during spring 2018.</a:t>
            </a:r>
            <a:endParaRPr/>
          </a:p>
          <a:p>
            <a:pPr marL="291695" lvl="1" indent="-291695" algn="l" rtl="0">
              <a:lnSpc>
                <a:spcPct val="100000"/>
              </a:lnSpc>
              <a:spcBef>
                <a:spcPts val="360"/>
              </a:spcBef>
              <a:spcAft>
                <a:spcPts val="0"/>
              </a:spcAft>
              <a:buClr>
                <a:schemeClr val="dk1"/>
              </a:buClr>
              <a:buSzPts val="1200"/>
              <a:buFont typeface="Arial"/>
              <a:buChar char="•"/>
            </a:pPr>
            <a:r>
              <a:rPr lang="en-US">
                <a:latin typeface="Calibri"/>
                <a:ea typeface="Calibri"/>
                <a:cs typeface="Calibri"/>
                <a:sym typeface="Calibri"/>
              </a:rPr>
              <a:t>Also let parents know that they can access ELA/Literacy and Mathematics </a:t>
            </a:r>
            <a:r>
              <a:rPr lang="en-US" b="1">
                <a:latin typeface="Calibri"/>
                <a:ea typeface="Calibri"/>
                <a:cs typeface="Calibri"/>
                <a:sym typeface="Calibri"/>
              </a:rPr>
              <a:t>training tests for grades 3-5, 6-8, and 11</a:t>
            </a:r>
            <a:r>
              <a:rPr lang="en-US">
                <a:latin typeface="Calibri"/>
                <a:ea typeface="Calibri"/>
                <a:cs typeface="Calibri"/>
                <a:sym typeface="Calibri"/>
              </a:rPr>
              <a:t> at the same site.  These training tests include the different types of items their children answered during the assessments, i.e.,</a:t>
            </a:r>
            <a:endParaRPr/>
          </a:p>
          <a:p>
            <a:pPr marL="291695" lvl="1" indent="-215495" algn="l" rtl="0">
              <a:lnSpc>
                <a:spcPct val="100000"/>
              </a:lnSpc>
              <a:spcBef>
                <a:spcPts val="360"/>
              </a:spcBef>
              <a:spcAft>
                <a:spcPts val="0"/>
              </a:spcAft>
              <a:buClr>
                <a:schemeClr val="dk1"/>
              </a:buClr>
              <a:buSzPts val="1200"/>
              <a:buFont typeface="Arial"/>
              <a:buNone/>
            </a:pPr>
            <a:endParaRPr>
              <a:latin typeface="Calibri"/>
              <a:ea typeface="Calibri"/>
              <a:cs typeface="Calibri"/>
              <a:sym typeface="Calibri"/>
            </a:endParaRPr>
          </a:p>
          <a:p>
            <a:pPr marL="0" lvl="0" indent="0" algn="l" rtl="0">
              <a:lnSpc>
                <a:spcPct val="100000"/>
              </a:lnSpc>
              <a:spcBef>
                <a:spcPts val="360"/>
              </a:spcBef>
              <a:spcAft>
                <a:spcPts val="0"/>
              </a:spcAft>
              <a:buClr>
                <a:schemeClr val="dk2"/>
              </a:buClr>
              <a:buSzPts val="1200"/>
              <a:buFont typeface="Arial"/>
              <a:buNone/>
            </a:pPr>
            <a:endParaRPr>
              <a:latin typeface="Calibri"/>
              <a:ea typeface="Calibri"/>
              <a:cs typeface="Calibri"/>
              <a:sym typeface="Calibri"/>
            </a:endParaRPr>
          </a:p>
        </p:txBody>
      </p:sp>
      <p:sp>
        <p:nvSpPr>
          <p:cNvPr id="765" name="Google Shape;765;p6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62</a:t>
            </a:fld>
            <a:endParaRPr/>
          </a:p>
        </p:txBody>
      </p:sp>
    </p:spTree>
    <p:extLst>
      <p:ext uri="{BB962C8B-B14F-4D97-AF65-F5344CB8AC3E}">
        <p14:creationId xmlns:p14="http://schemas.microsoft.com/office/powerpoint/2010/main" val="11953559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6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Send via fax/email copy of parent refusal letter sent to Assessment Section.</a:t>
            </a:r>
            <a:endParaRPr/>
          </a:p>
        </p:txBody>
      </p:sp>
      <p:sp>
        <p:nvSpPr>
          <p:cNvPr id="777" name="Google Shape;777;p6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63</a:t>
            </a:fld>
            <a:endParaRPr/>
          </a:p>
        </p:txBody>
      </p:sp>
    </p:spTree>
    <p:extLst>
      <p:ext uri="{BB962C8B-B14F-4D97-AF65-F5344CB8AC3E}">
        <p14:creationId xmlns:p14="http://schemas.microsoft.com/office/powerpoint/2010/main" val="1430008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6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361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6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6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91" name="Google Shape;791;p68: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65</a:t>
            </a:fld>
            <a:endParaRPr/>
          </a:p>
        </p:txBody>
      </p:sp>
    </p:spTree>
    <p:extLst>
      <p:ext uri="{BB962C8B-B14F-4D97-AF65-F5344CB8AC3E}">
        <p14:creationId xmlns:p14="http://schemas.microsoft.com/office/powerpoint/2010/main" val="3189190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6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6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r>
              <a:rPr lang="en-US"/>
              <a:t>To log in to TIDE:</a:t>
            </a:r>
            <a:endParaRPr/>
          </a:p>
          <a:p>
            <a:pPr marL="0" lvl="0" indent="0" algn="l" rtl="0">
              <a:lnSpc>
                <a:spcPct val="100000"/>
              </a:lnSpc>
              <a:spcBef>
                <a:spcPts val="360"/>
              </a:spcBef>
              <a:spcAft>
                <a:spcPts val="0"/>
              </a:spcAft>
              <a:buClr>
                <a:schemeClr val="dk2"/>
              </a:buClr>
              <a:buSzPts val="1200"/>
              <a:buFont typeface="Arial"/>
              <a:buNone/>
            </a:pPr>
            <a:r>
              <a:rPr lang="en-US"/>
              <a:t>1. Open your web browser and navigate to the  HSAP portal at alohahsap.org.</a:t>
            </a:r>
            <a:endParaRPr/>
          </a:p>
          <a:p>
            <a:pPr marL="0" lvl="0" indent="0" algn="l" rtl="0">
              <a:lnSpc>
                <a:spcPct val="100000"/>
              </a:lnSpc>
              <a:spcBef>
                <a:spcPts val="360"/>
              </a:spcBef>
              <a:spcAft>
                <a:spcPts val="0"/>
              </a:spcAft>
              <a:buClr>
                <a:schemeClr val="dk2"/>
              </a:buClr>
              <a:buSzPts val="1200"/>
              <a:buFont typeface="Arial"/>
              <a:buNone/>
            </a:pPr>
            <a:r>
              <a:rPr lang="en-US"/>
              <a:t>2. Click on the assessment or exam you  will be administering.</a:t>
            </a:r>
            <a:endParaRPr/>
          </a:p>
          <a:p>
            <a:pPr marL="0" lvl="0" indent="0" algn="l" rtl="0">
              <a:lnSpc>
                <a:spcPct val="100000"/>
              </a:lnSpc>
              <a:spcBef>
                <a:spcPts val="360"/>
              </a:spcBef>
              <a:spcAft>
                <a:spcPts val="0"/>
              </a:spcAft>
              <a:buClr>
                <a:schemeClr val="dk2"/>
              </a:buClr>
              <a:buSzPts val="1200"/>
              <a:buFont typeface="Arial"/>
              <a:buNone/>
            </a:pPr>
            <a:r>
              <a:rPr lang="en-US"/>
              <a:t>3. Click the Teachers or  Test Coordinators / Administrators card .</a:t>
            </a:r>
            <a:endParaRPr/>
          </a:p>
          <a:p>
            <a:pPr marL="0" lvl="0" indent="0" algn="l" rtl="0">
              <a:lnSpc>
                <a:spcPct val="100000"/>
              </a:lnSpc>
              <a:spcBef>
                <a:spcPts val="360"/>
              </a:spcBef>
              <a:spcAft>
                <a:spcPts val="0"/>
              </a:spcAft>
              <a:buClr>
                <a:schemeClr val="dk2"/>
              </a:buClr>
              <a:buSzPts val="1200"/>
              <a:buFont typeface="Arial"/>
              <a:buNone/>
            </a:pPr>
            <a:r>
              <a:rPr lang="en-US"/>
              <a:t>4. Click the TIDE card. The Login page appears.</a:t>
            </a:r>
            <a:endParaRPr/>
          </a:p>
          <a:p>
            <a:pPr marL="0" lvl="0" indent="0" algn="l" rtl="0">
              <a:lnSpc>
                <a:spcPct val="100000"/>
              </a:lnSpc>
              <a:spcBef>
                <a:spcPts val="360"/>
              </a:spcBef>
              <a:spcAft>
                <a:spcPts val="0"/>
              </a:spcAft>
              <a:buClr>
                <a:schemeClr val="dk2"/>
              </a:buClr>
              <a:buSzPts val="1200"/>
              <a:buFont typeface="Arial"/>
              <a:buNone/>
            </a:pPr>
            <a:r>
              <a:rPr lang="en-US"/>
              <a:t>5. Enter your email address and password.</a:t>
            </a:r>
            <a:endParaRPr/>
          </a:p>
          <a:p>
            <a:pPr marL="0" lvl="0" indent="0" algn="l" rtl="0">
              <a:lnSpc>
                <a:spcPct val="100000"/>
              </a:lnSpc>
              <a:spcBef>
                <a:spcPts val="360"/>
              </a:spcBef>
              <a:spcAft>
                <a:spcPts val="0"/>
              </a:spcAft>
              <a:buClr>
                <a:schemeClr val="dk2"/>
              </a:buClr>
              <a:buSzPts val="1200"/>
              <a:buFont typeface="Arial"/>
              <a:buNone/>
            </a:pPr>
            <a:endParaRPr/>
          </a:p>
        </p:txBody>
      </p:sp>
      <p:sp>
        <p:nvSpPr>
          <p:cNvPr id="798" name="Google Shape;798;p6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66</a:t>
            </a:fld>
            <a:endParaRPr/>
          </a:p>
        </p:txBody>
      </p:sp>
    </p:spTree>
    <p:extLst>
      <p:ext uri="{BB962C8B-B14F-4D97-AF65-F5344CB8AC3E}">
        <p14:creationId xmlns:p14="http://schemas.microsoft.com/office/powerpoint/2010/main" val="1393550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7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7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18" name="Google Shape;818;p7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67</a:t>
            </a:fld>
            <a:endParaRPr/>
          </a:p>
        </p:txBody>
      </p:sp>
    </p:spTree>
    <p:extLst>
      <p:ext uri="{BB962C8B-B14F-4D97-AF65-F5344CB8AC3E}">
        <p14:creationId xmlns:p14="http://schemas.microsoft.com/office/powerpoint/2010/main" val="3704310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7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7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25" name="Google Shape;825;p7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68</a:t>
            </a:fld>
            <a:endParaRPr/>
          </a:p>
        </p:txBody>
      </p:sp>
    </p:spTree>
    <p:extLst>
      <p:ext uri="{BB962C8B-B14F-4D97-AF65-F5344CB8AC3E}">
        <p14:creationId xmlns:p14="http://schemas.microsoft.com/office/powerpoint/2010/main" val="2548682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7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7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33" name="Google Shape;833;p7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69</a:t>
            </a:fld>
            <a:endParaRPr/>
          </a:p>
        </p:txBody>
      </p:sp>
    </p:spTree>
    <p:extLst>
      <p:ext uri="{BB962C8B-B14F-4D97-AF65-F5344CB8AC3E}">
        <p14:creationId xmlns:p14="http://schemas.microsoft.com/office/powerpoint/2010/main" val="275593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194" name="Google Shape;194;p1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8474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73: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73: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General Resources: </a:t>
            </a:r>
            <a:r>
              <a:rPr lang="en-US"/>
              <a:t>This drop-down list allows you to access various resources needed for testing and hand-scoring materials.</a:t>
            </a:r>
            <a:endParaRPr/>
          </a:p>
          <a:p>
            <a:pPr marL="0" lvl="0" indent="0" algn="l" rtl="0">
              <a:lnSpc>
                <a:spcPct val="100000"/>
              </a:lnSpc>
              <a:spcBef>
                <a:spcPts val="360"/>
              </a:spcBef>
              <a:spcAft>
                <a:spcPts val="0"/>
              </a:spcAft>
              <a:buClr>
                <a:schemeClr val="dk1"/>
              </a:buClr>
              <a:buSzPts val="1200"/>
              <a:buFont typeface="Calibri"/>
              <a:buNone/>
            </a:pPr>
            <a:r>
              <a:rPr lang="en-US" b="1"/>
              <a:t>Help: </a:t>
            </a:r>
            <a:r>
              <a:rPr lang="en-US"/>
              <a:t>This button opens the online TIDE User Guide</a:t>
            </a:r>
            <a:endParaRPr/>
          </a:p>
          <a:p>
            <a:pPr marL="0" lvl="0" indent="0" algn="l" rtl="0">
              <a:lnSpc>
                <a:spcPct val="100000"/>
              </a:lnSpc>
              <a:spcBef>
                <a:spcPts val="360"/>
              </a:spcBef>
              <a:spcAft>
                <a:spcPts val="0"/>
              </a:spcAft>
              <a:buClr>
                <a:schemeClr val="dk1"/>
              </a:buClr>
              <a:buSzPts val="1200"/>
              <a:buFont typeface="Calibri"/>
              <a:buNone/>
            </a:pPr>
            <a:r>
              <a:rPr lang="en-US" b="1"/>
              <a:t>Inbox: </a:t>
            </a:r>
            <a:r>
              <a:rPr lang="en-US"/>
              <a:t>This is where you get your files that were downloaded</a:t>
            </a:r>
            <a:endParaRPr b="1"/>
          </a:p>
          <a:p>
            <a:pPr marL="0" lvl="0" indent="0" algn="l" rtl="0">
              <a:lnSpc>
                <a:spcPct val="100000"/>
              </a:lnSpc>
              <a:spcBef>
                <a:spcPts val="360"/>
              </a:spcBef>
              <a:spcAft>
                <a:spcPts val="0"/>
              </a:spcAft>
              <a:buClr>
                <a:schemeClr val="dk1"/>
              </a:buClr>
              <a:buSzPts val="1200"/>
              <a:buFont typeface="Calibri"/>
              <a:buNone/>
            </a:pPr>
            <a:r>
              <a:rPr lang="en-US" b="1"/>
              <a:t>Manage Account: </a:t>
            </a:r>
            <a:r>
              <a:rPr lang="en-US"/>
              <a:t>This drop-down list allows you to change your user role and set up your contact information.</a:t>
            </a:r>
            <a:endParaRPr/>
          </a:p>
          <a:p>
            <a:pPr marL="0" lvl="0" indent="0" algn="l" rtl="0">
              <a:lnSpc>
                <a:spcPct val="100000"/>
              </a:lnSpc>
              <a:spcBef>
                <a:spcPts val="360"/>
              </a:spcBef>
              <a:spcAft>
                <a:spcPts val="0"/>
              </a:spcAft>
              <a:buClr>
                <a:schemeClr val="dk1"/>
              </a:buClr>
              <a:buSzPts val="1200"/>
              <a:buFont typeface="Calibri"/>
              <a:buNone/>
            </a:pPr>
            <a:r>
              <a:rPr lang="en-US" b="1"/>
              <a:t>Log out: </a:t>
            </a:r>
            <a:r>
              <a:rPr lang="en-US"/>
              <a:t>This button logs you out of TIDE and related AIR systems.</a:t>
            </a:r>
            <a:endParaRPr/>
          </a:p>
          <a:p>
            <a:pPr marL="0" lvl="0" indent="0" algn="l" rtl="0">
              <a:lnSpc>
                <a:spcPct val="100000"/>
              </a:lnSpc>
              <a:spcBef>
                <a:spcPts val="360"/>
              </a:spcBef>
              <a:spcAft>
                <a:spcPts val="0"/>
              </a:spcAft>
              <a:buClr>
                <a:schemeClr val="dk1"/>
              </a:buClr>
              <a:buSzPts val="1200"/>
              <a:buFont typeface="Calibri"/>
              <a:buNone/>
            </a:pPr>
            <a:endParaRPr/>
          </a:p>
        </p:txBody>
      </p:sp>
      <p:sp>
        <p:nvSpPr>
          <p:cNvPr id="839" name="Google Shape;839;p73: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70</a:t>
            </a:fld>
            <a:endParaRPr/>
          </a:p>
        </p:txBody>
      </p:sp>
    </p:spTree>
    <p:extLst>
      <p:ext uri="{BB962C8B-B14F-4D97-AF65-F5344CB8AC3E}">
        <p14:creationId xmlns:p14="http://schemas.microsoft.com/office/powerpoint/2010/main" val="2875512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7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53" name="Google Shape;853;p7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71</a:t>
            </a:fld>
            <a:endParaRPr/>
          </a:p>
        </p:txBody>
      </p:sp>
    </p:spTree>
    <p:extLst>
      <p:ext uri="{BB962C8B-B14F-4D97-AF65-F5344CB8AC3E}">
        <p14:creationId xmlns:p14="http://schemas.microsoft.com/office/powerpoint/2010/main" val="23215900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7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863" name="Google Shape;863;p7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72</a:t>
            </a:fld>
            <a:endParaRPr/>
          </a:p>
        </p:txBody>
      </p:sp>
    </p:spTree>
    <p:extLst>
      <p:ext uri="{BB962C8B-B14F-4D97-AF65-F5344CB8AC3E}">
        <p14:creationId xmlns:p14="http://schemas.microsoft.com/office/powerpoint/2010/main" val="2134732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76: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870" name="Google Shape;870;p76: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56871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77: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880" name="Google Shape;880;p77: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93350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78: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889" name="Google Shape;889;p78: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8269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notes"/>
          <p:cNvSpPr>
            <a:spLocks noGrp="1" noRot="1" noChangeAspect="1"/>
          </p:cNvSpPr>
          <p:nvPr>
            <p:ph type="sldImg" idx="2"/>
          </p:nvPr>
        </p:nvSpPr>
        <p:spPr>
          <a:xfrm>
            <a:off x="519113" y="247650"/>
            <a:ext cx="6110287" cy="3438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76</a:t>
            </a:fld>
            <a:endParaRPr/>
          </a:p>
        </p:txBody>
      </p:sp>
      <p:sp>
        <p:nvSpPr>
          <p:cNvPr id="901" name="Google Shape;901;p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10000"/>
              </a:lnSpc>
              <a:spcBef>
                <a:spcPts val="0"/>
              </a:spcBef>
              <a:spcAft>
                <a:spcPts val="0"/>
              </a:spcAft>
              <a:buClr>
                <a:schemeClr val="dk2"/>
              </a:buClr>
              <a:buSzPts val="1200"/>
              <a:buFont typeface="Arial"/>
              <a:buNone/>
            </a:pPr>
            <a:r>
              <a:rPr lang="en-US"/>
              <a:t>Principals must log into TIDE and enter or verify the school’s Test Coordinator(s) information. Test Coordinators must then log in and add/verify Test Administrator and Teacher users.  </a:t>
            </a:r>
            <a:endParaRPr/>
          </a:p>
          <a:p>
            <a:pPr marL="457200" lvl="1" indent="0" algn="l" rtl="0">
              <a:lnSpc>
                <a:spcPct val="110000"/>
              </a:lnSpc>
              <a:spcBef>
                <a:spcPts val="612"/>
              </a:spcBef>
              <a:spcAft>
                <a:spcPts val="0"/>
              </a:spcAft>
              <a:buClr>
                <a:schemeClr val="dk2"/>
              </a:buClr>
              <a:buSzPts val="1200"/>
              <a:buFont typeface="Arial"/>
              <a:buNone/>
            </a:pPr>
            <a:r>
              <a:rPr lang="en-US"/>
              <a:t>If a Test Coordinator or Test Administrator has changed, the previous person’s name must be deleted and the new name and other information added. </a:t>
            </a:r>
            <a:endParaRPr/>
          </a:p>
          <a:p>
            <a:pPr marL="457200" lvl="1" indent="0" algn="l" rtl="0">
              <a:lnSpc>
                <a:spcPct val="110000"/>
              </a:lnSpc>
              <a:spcBef>
                <a:spcPts val="612"/>
              </a:spcBef>
              <a:spcAft>
                <a:spcPts val="0"/>
              </a:spcAft>
              <a:buClr>
                <a:schemeClr val="dk2"/>
              </a:buClr>
              <a:buSzPts val="1200"/>
              <a:buFont typeface="Arial"/>
              <a:buNone/>
            </a:pPr>
            <a:r>
              <a:rPr lang="en-US"/>
              <a:t>Newly added users will receive an e-mail from </a:t>
            </a:r>
            <a:r>
              <a:rPr lang="en-US" u="sng">
                <a:solidFill>
                  <a:schemeClr val="hlink"/>
                </a:solidFill>
                <a:hlinkClick r:id="rId3"/>
              </a:rPr>
              <a:t>HSAP-DoNotReply@airast.org</a:t>
            </a:r>
            <a:r>
              <a:rPr lang="en-US"/>
              <a:t> that contains a temporary password and a link to sign in to HSAP systems. </a:t>
            </a:r>
            <a:r>
              <a:rPr lang="en-US" i="1"/>
              <a:t>Users must log in with the temporary password within three (3) days of receiving the email in order to activate the account.</a:t>
            </a:r>
            <a:r>
              <a:rPr lang="en-US"/>
              <a:t> </a:t>
            </a:r>
            <a:endParaRPr/>
          </a:p>
          <a:p>
            <a:pPr marL="457200" lvl="1" indent="0" algn="l" rtl="0">
              <a:lnSpc>
                <a:spcPct val="110000"/>
              </a:lnSpc>
              <a:spcBef>
                <a:spcPts val="612"/>
              </a:spcBef>
              <a:spcAft>
                <a:spcPts val="0"/>
              </a:spcAft>
              <a:buClr>
                <a:schemeClr val="dk2"/>
              </a:buClr>
              <a:buSzPts val="1200"/>
              <a:buFont typeface="Arial"/>
              <a:buNone/>
            </a:pPr>
            <a:r>
              <a:rPr lang="en-US"/>
              <a:t>Returning users will be able to use their current username and password. </a:t>
            </a:r>
            <a:endParaRPr/>
          </a:p>
          <a:p>
            <a:pPr marL="457200" lvl="1" indent="0" algn="l" rtl="0">
              <a:lnSpc>
                <a:spcPct val="110000"/>
              </a:lnSpc>
              <a:spcBef>
                <a:spcPts val="612"/>
              </a:spcBef>
              <a:spcAft>
                <a:spcPts val="0"/>
              </a:spcAft>
              <a:buClr>
                <a:schemeClr val="dk2"/>
              </a:buClr>
              <a:buSzPts val="1200"/>
              <a:buFont typeface="Arial"/>
              <a:buNone/>
            </a:pPr>
            <a:r>
              <a:rPr lang="en-US"/>
              <a:t>A user may request a new password at any time by clicking “Forgot Your Password?”, entering their username and answer their security question. An email will the be sent from </a:t>
            </a:r>
            <a:r>
              <a:rPr lang="en-US" u="sng">
                <a:solidFill>
                  <a:schemeClr val="hlink"/>
                </a:solidFill>
                <a:hlinkClick r:id="rId3"/>
              </a:rPr>
              <a:t>HSAP-DoNotReply@airast.org</a:t>
            </a:r>
            <a:r>
              <a:rPr lang="en-US"/>
              <a:t> that contains a temporary password and a link to sign in. </a:t>
            </a:r>
            <a:endParaRPr i="1"/>
          </a:p>
          <a:p>
            <a:pPr marL="0" lvl="0" indent="0" algn="l" rtl="0">
              <a:lnSpc>
                <a:spcPct val="110000"/>
              </a:lnSpc>
              <a:spcBef>
                <a:spcPts val="612"/>
              </a:spcBef>
              <a:spcAft>
                <a:spcPts val="0"/>
              </a:spcAft>
              <a:buClr>
                <a:schemeClr val="dk2"/>
              </a:buClr>
              <a:buSzPts val="1200"/>
              <a:buFont typeface="Arial"/>
              <a:buNone/>
            </a:pPr>
            <a:endParaRPr i="1"/>
          </a:p>
          <a:p>
            <a:pPr marL="0" lvl="0" indent="0" algn="l" rtl="0">
              <a:lnSpc>
                <a:spcPct val="110000"/>
              </a:lnSpc>
              <a:spcBef>
                <a:spcPts val="612"/>
              </a:spcBef>
              <a:spcAft>
                <a:spcPts val="0"/>
              </a:spcAft>
              <a:buClr>
                <a:schemeClr val="dk2"/>
              </a:buClr>
              <a:buSzPts val="1200"/>
              <a:buFont typeface="Arial"/>
              <a:buNone/>
            </a:pPr>
            <a:r>
              <a:rPr lang="en-US"/>
              <a:t>The username for any user is the email address that was entered in TIDE for the user. Contact the HSAP Help Desk at 1-866-648-3712 if you need help with a username or password.</a:t>
            </a:r>
            <a:endParaRPr/>
          </a:p>
          <a:p>
            <a:pPr marL="0" lvl="0" indent="0" algn="l" rtl="0">
              <a:lnSpc>
                <a:spcPct val="100000"/>
              </a:lnSpc>
              <a:spcBef>
                <a:spcPts val="972"/>
              </a:spcBef>
              <a:spcAft>
                <a:spcPts val="0"/>
              </a:spcAft>
              <a:buClr>
                <a:schemeClr val="dk2"/>
              </a:buClr>
              <a:buSzPts val="1200"/>
              <a:buFont typeface="Arial"/>
              <a:buNone/>
            </a:pPr>
            <a:endParaRPr/>
          </a:p>
        </p:txBody>
      </p:sp>
    </p:spTree>
    <p:extLst>
      <p:ext uri="{BB962C8B-B14F-4D97-AF65-F5344CB8AC3E}">
        <p14:creationId xmlns:p14="http://schemas.microsoft.com/office/powerpoint/2010/main" val="39543449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10" name="Google Shape;910;p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77</a:t>
            </a:fld>
            <a:endParaRPr/>
          </a:p>
        </p:txBody>
      </p:sp>
    </p:spTree>
    <p:extLst>
      <p:ext uri="{BB962C8B-B14F-4D97-AF65-F5344CB8AC3E}">
        <p14:creationId xmlns:p14="http://schemas.microsoft.com/office/powerpoint/2010/main" val="26397001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79: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920" name="Google Shape;920;p79: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9959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80: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80: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30" name="Google Shape;930;p80: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79</a:t>
            </a:fld>
            <a:endParaRPr/>
          </a:p>
        </p:txBody>
      </p:sp>
    </p:spTree>
    <p:extLst>
      <p:ext uri="{BB962C8B-B14F-4D97-AF65-F5344CB8AC3E}">
        <p14:creationId xmlns:p14="http://schemas.microsoft.com/office/powerpoint/2010/main" val="246978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02" name="Google Shape;202;p11: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97080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81: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81: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38" name="Google Shape;938;p81: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80</a:t>
            </a:fld>
            <a:endParaRPr/>
          </a:p>
        </p:txBody>
      </p:sp>
    </p:spTree>
    <p:extLst>
      <p:ext uri="{BB962C8B-B14F-4D97-AF65-F5344CB8AC3E}">
        <p14:creationId xmlns:p14="http://schemas.microsoft.com/office/powerpoint/2010/main" val="32662772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8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8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46" name="Google Shape;946;p8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81</a:t>
            </a:fld>
            <a:endParaRPr/>
          </a:p>
        </p:txBody>
      </p:sp>
    </p:spTree>
    <p:extLst>
      <p:ext uri="{BB962C8B-B14F-4D97-AF65-F5344CB8AC3E}">
        <p14:creationId xmlns:p14="http://schemas.microsoft.com/office/powerpoint/2010/main" val="16284382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83: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83: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55" name="Google Shape;955;p83: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82</a:t>
            </a:fld>
            <a:endParaRPr/>
          </a:p>
        </p:txBody>
      </p:sp>
    </p:spTree>
    <p:extLst>
      <p:ext uri="{BB962C8B-B14F-4D97-AF65-F5344CB8AC3E}">
        <p14:creationId xmlns:p14="http://schemas.microsoft.com/office/powerpoint/2010/main" val="31872187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8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8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67" name="Google Shape;967;p8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83</a:t>
            </a:fld>
            <a:endParaRPr/>
          </a:p>
        </p:txBody>
      </p:sp>
    </p:spTree>
    <p:extLst>
      <p:ext uri="{BB962C8B-B14F-4D97-AF65-F5344CB8AC3E}">
        <p14:creationId xmlns:p14="http://schemas.microsoft.com/office/powerpoint/2010/main" val="371647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85: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975" name="Google Shape;975;p85: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05212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8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8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86" name="Google Shape;986;p86: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85</a:t>
            </a:fld>
            <a:endParaRPr/>
          </a:p>
        </p:txBody>
      </p:sp>
    </p:spTree>
    <p:extLst>
      <p:ext uri="{BB962C8B-B14F-4D97-AF65-F5344CB8AC3E}">
        <p14:creationId xmlns:p14="http://schemas.microsoft.com/office/powerpoint/2010/main" val="32340759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87: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87: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994" name="Google Shape;994;p8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86</a:t>
            </a:fld>
            <a:endParaRPr/>
          </a:p>
        </p:txBody>
      </p:sp>
    </p:spTree>
    <p:extLst>
      <p:ext uri="{BB962C8B-B14F-4D97-AF65-F5344CB8AC3E}">
        <p14:creationId xmlns:p14="http://schemas.microsoft.com/office/powerpoint/2010/main" val="35783374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92: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92: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38" name="Google Shape;1038;p9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87</a:t>
            </a:fld>
            <a:endParaRPr/>
          </a:p>
        </p:txBody>
      </p:sp>
    </p:spTree>
    <p:extLst>
      <p:ext uri="{BB962C8B-B14F-4D97-AF65-F5344CB8AC3E}">
        <p14:creationId xmlns:p14="http://schemas.microsoft.com/office/powerpoint/2010/main" val="477658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93:notes"/>
          <p:cNvSpPr>
            <a:spLocks noGrp="1" noRot="1" noChangeAspect="1"/>
          </p:cNvSpPr>
          <p:nvPr>
            <p:ph type="sldImg" idx="2"/>
          </p:nvPr>
        </p:nvSpPr>
        <p:spPr>
          <a:xfrm>
            <a:off x="455613" y="249238"/>
            <a:ext cx="6105525" cy="3435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5" name="Google Shape;1045;p93: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Once a Test Incident is identified, you will need to input it into TIDE.</a:t>
            </a:r>
            <a:endParaRPr/>
          </a:p>
          <a:p>
            <a:pPr marL="0" lvl="0" indent="0" algn="l" rtl="0">
              <a:lnSpc>
                <a:spcPct val="100000"/>
              </a:lnSpc>
              <a:spcBef>
                <a:spcPts val="360"/>
              </a:spcBef>
              <a:spcAft>
                <a:spcPts val="0"/>
              </a:spcAft>
              <a:buClr>
                <a:schemeClr val="dk1"/>
              </a:buClr>
              <a:buSzPts val="1200"/>
              <a:buFont typeface="Calibri"/>
              <a:buNone/>
            </a:pPr>
            <a:r>
              <a:rPr lang="en-US"/>
              <a:t>This is how you enter a Test Security Incident in TIDE. </a:t>
            </a:r>
            <a:endParaRPr/>
          </a:p>
          <a:p>
            <a:pPr marL="0" lvl="0" indent="0" algn="l" rtl="0">
              <a:lnSpc>
                <a:spcPct val="100000"/>
              </a:lnSpc>
              <a:spcBef>
                <a:spcPts val="360"/>
              </a:spcBef>
              <a:spcAft>
                <a:spcPts val="0"/>
              </a:spcAft>
              <a:buClr>
                <a:schemeClr val="dk1"/>
              </a:buClr>
              <a:buSzPts val="1200"/>
              <a:buFont typeface="Calibri"/>
              <a:buNone/>
            </a:pPr>
            <a:r>
              <a:rPr lang="en-US"/>
              <a:t>*Read steps to input Test Incident into TIDE.</a:t>
            </a:r>
            <a:endParaRPr/>
          </a:p>
        </p:txBody>
      </p:sp>
      <p:sp>
        <p:nvSpPr>
          <p:cNvPr id="1046" name="Google Shape;1046;p93:notes"/>
          <p:cNvSpPr txBox="1">
            <a:spLocks noGrp="1"/>
          </p:cNvSpPr>
          <p:nvPr>
            <p:ph type="sldNum" idx="12"/>
          </p:nvPr>
        </p:nvSpPr>
        <p:spPr>
          <a:xfrm>
            <a:off x="3908892" y="8825443"/>
            <a:ext cx="2990374" cy="464582"/>
          </a:xfrm>
          <a:prstGeom prst="rect">
            <a:avLst/>
          </a:prstGeom>
          <a:noFill/>
          <a:ln>
            <a:noFill/>
          </a:ln>
        </p:spPr>
        <p:txBody>
          <a:bodyPr spcFirstLastPara="1" wrap="square" lIns="92525" tIns="46250" rIns="92525" bIns="4625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solidFill>
                  <a:srgbClr val="000000"/>
                </a:solidFill>
              </a:rPr>
              <a:t>88</a:t>
            </a:fld>
            <a:endParaRPr>
              <a:solidFill>
                <a:srgbClr val="000000"/>
              </a:solidFill>
            </a:endParaRPr>
          </a:p>
        </p:txBody>
      </p:sp>
    </p:spTree>
    <p:extLst>
      <p:ext uri="{BB962C8B-B14F-4D97-AF65-F5344CB8AC3E}">
        <p14:creationId xmlns:p14="http://schemas.microsoft.com/office/powerpoint/2010/main" val="13317039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94: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5" name="Google Shape;1055;p94: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56" name="Google Shape;1056;p94: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89</a:t>
            </a:fld>
            <a:endParaRPr/>
          </a:p>
        </p:txBody>
      </p:sp>
    </p:spTree>
    <p:extLst>
      <p:ext uri="{BB962C8B-B14F-4D97-AF65-F5344CB8AC3E}">
        <p14:creationId xmlns:p14="http://schemas.microsoft.com/office/powerpoint/2010/main" val="373278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208" name="Google Shape;208;p12: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59257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95: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95: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65" name="Google Shape;1065;p95: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90</a:t>
            </a:fld>
            <a:endParaRPr/>
          </a:p>
        </p:txBody>
      </p:sp>
    </p:spTree>
    <p:extLst>
      <p:ext uri="{BB962C8B-B14F-4D97-AF65-F5344CB8AC3E}">
        <p14:creationId xmlns:p14="http://schemas.microsoft.com/office/powerpoint/2010/main" val="36574112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96: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360"/>
              </a:spcBef>
              <a:spcAft>
                <a:spcPts val="0"/>
              </a:spcAft>
              <a:buClr>
                <a:schemeClr val="dk2"/>
              </a:buClr>
              <a:buSzPts val="1200"/>
              <a:buFont typeface="Arial"/>
              <a:buNone/>
            </a:pPr>
            <a:endParaRPr/>
          </a:p>
        </p:txBody>
      </p:sp>
      <p:sp>
        <p:nvSpPr>
          <p:cNvPr id="1072" name="Google Shape;1072;p96: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24716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97:notes"/>
          <p:cNvSpPr txBox="1">
            <a:spLocks noGrp="1"/>
          </p:cNvSpPr>
          <p:nvPr>
            <p:ph type="body" idx="1"/>
          </p:nvPr>
        </p:nvSpPr>
        <p:spPr>
          <a:xfrm>
            <a:off x="690087" y="4413528"/>
            <a:ext cx="5520690" cy="4181237"/>
          </a:xfrm>
          <a:prstGeom prst="rect">
            <a:avLst/>
          </a:prstGeom>
          <a:noFill/>
          <a:ln>
            <a:noFill/>
          </a:ln>
        </p:spPr>
        <p:txBody>
          <a:bodyPr spcFirstLastPara="1" wrap="square" lIns="92525" tIns="46250" rIns="92525" bIns="4625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080" name="Google Shape;1080;p97:notes"/>
          <p:cNvSpPr>
            <a:spLocks noGrp="1" noRot="1" noChangeAspect="1"/>
          </p:cNvSpPr>
          <p:nvPr>
            <p:ph type="sldImg" idx="2"/>
          </p:nvPr>
        </p:nvSpPr>
        <p:spPr>
          <a:xfrm>
            <a:off x="355600" y="696913"/>
            <a:ext cx="6191250" cy="3484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59292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7" name="Google Shape;1087;p9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26490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99:notes"/>
          <p:cNvSpPr>
            <a:spLocks noGrp="1" noRot="1" noChangeAspect="1"/>
          </p:cNvSpPr>
          <p:nvPr>
            <p:ph type="sldImg" idx="2"/>
          </p:nvPr>
        </p:nvSpPr>
        <p:spPr>
          <a:xfrm>
            <a:off x="411163" y="698500"/>
            <a:ext cx="6202362"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p99:notes"/>
          <p:cNvSpPr txBox="1">
            <a:spLocks noGrp="1"/>
          </p:cNvSpPr>
          <p:nvPr>
            <p:ph type="body" idx="1"/>
          </p:nvPr>
        </p:nvSpPr>
        <p:spPr>
          <a:xfrm>
            <a:off x="702311"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2"/>
              </a:buClr>
              <a:buSzPts val="1200"/>
              <a:buFont typeface="Arial"/>
              <a:buNone/>
            </a:pPr>
            <a:endParaRPr/>
          </a:p>
        </p:txBody>
      </p:sp>
      <p:sp>
        <p:nvSpPr>
          <p:cNvPr id="1094" name="Google Shape;1094;p99: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94</a:t>
            </a:fld>
            <a:endParaRPr/>
          </a:p>
        </p:txBody>
      </p:sp>
    </p:spTree>
    <p:extLst>
      <p:ext uri="{BB962C8B-B14F-4D97-AF65-F5344CB8AC3E}">
        <p14:creationId xmlns:p14="http://schemas.microsoft.com/office/powerpoint/2010/main" val="191565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1"/>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1"/>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2"/>
        <p:cNvGrpSpPr/>
        <p:nvPr/>
      </p:nvGrpSpPr>
      <p:grpSpPr>
        <a:xfrm>
          <a:off x="0" y="0"/>
          <a:ext cx="0" cy="0"/>
          <a:chOff x="0" y="0"/>
          <a:chExt cx="0" cy="0"/>
        </a:xfrm>
      </p:grpSpPr>
      <p:sp>
        <p:nvSpPr>
          <p:cNvPr id="113" name="Google Shape;113;p110"/>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10"/>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5"/>
        <p:cNvGrpSpPr/>
        <p:nvPr/>
      </p:nvGrpSpPr>
      <p:grpSpPr>
        <a:xfrm>
          <a:off x="0" y="0"/>
          <a:ext cx="0" cy="0"/>
          <a:chOff x="0" y="0"/>
          <a:chExt cx="0" cy="0"/>
        </a:xfrm>
      </p:grpSpPr>
      <p:sp>
        <p:nvSpPr>
          <p:cNvPr id="116" name="Google Shape;116;p111"/>
          <p:cNvSpPr/>
          <p:nvPr/>
        </p:nvSpPr>
        <p:spPr>
          <a:xfrm>
            <a:off x="4875529" y="-8466"/>
            <a:ext cx="7313295" cy="6858000"/>
          </a:xfrm>
          <a:prstGeom prst="rect">
            <a:avLst/>
          </a:prstGeom>
          <a:solidFill>
            <a:srgbClr val="C1CBD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111"/>
          <p:cNvSpPr txBox="1">
            <a:spLocks noGrp="1"/>
          </p:cNvSpPr>
          <p:nvPr>
            <p:ph type="title"/>
          </p:nvPr>
        </p:nvSpPr>
        <p:spPr>
          <a:xfrm>
            <a:off x="1446426" y="365919"/>
            <a:ext cx="3293422" cy="1371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2800"/>
              <a:buFont typeface="Arial"/>
              <a:buNone/>
              <a:defRPr sz="2800" b="0" cap="none">
                <a:solidFill>
                  <a:srgbClr val="343F4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11"/>
          <p:cNvSpPr/>
          <p:nvPr/>
        </p:nvSpPr>
        <p:spPr>
          <a:xfrm>
            <a:off x="-8872" y="5631204"/>
            <a:ext cx="1216152" cy="1209764"/>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9" name="Google Shape;119;p111" descr="An empty placeholder to add an image. Click on the placeholder and select the image that you wish to add"/>
          <p:cNvSpPr>
            <a:spLocks noGrp="1"/>
          </p:cNvSpPr>
          <p:nvPr>
            <p:ph type="pic" idx="2"/>
          </p:nvPr>
        </p:nvSpPr>
        <p:spPr>
          <a:xfrm>
            <a:off x="5180250" y="482600"/>
            <a:ext cx="6857761" cy="56896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40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90000"/>
              </a:lnSpc>
              <a:spcBef>
                <a:spcPts val="6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20" name="Google Shape;120;p111"/>
          <p:cNvSpPr txBox="1">
            <a:spLocks noGrp="1"/>
          </p:cNvSpPr>
          <p:nvPr>
            <p:ph type="body" idx="1"/>
          </p:nvPr>
        </p:nvSpPr>
        <p:spPr>
          <a:xfrm>
            <a:off x="1446426" y="1886215"/>
            <a:ext cx="3293422" cy="4343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400"/>
              </a:spcBef>
              <a:spcAft>
                <a:spcPts val="0"/>
              </a:spcAft>
              <a:buClr>
                <a:schemeClr val="dk1"/>
              </a:buClr>
              <a:buSzPts val="2000"/>
              <a:buNone/>
              <a:defRPr sz="2000">
                <a:solidFill>
                  <a:schemeClr val="dk1"/>
                </a:solidFill>
              </a:defRPr>
            </a:lvl1pPr>
            <a:lvl2pPr marL="914400" lvl="1" indent="-228600" algn="l">
              <a:lnSpc>
                <a:spcPct val="90000"/>
              </a:lnSpc>
              <a:spcBef>
                <a:spcPts val="600"/>
              </a:spcBef>
              <a:spcAft>
                <a:spcPts val="0"/>
              </a:spcAft>
              <a:buClr>
                <a:schemeClr val="dk1"/>
              </a:buClr>
              <a:buSzPts val="1200"/>
              <a:buNone/>
              <a:defRPr sz="1200"/>
            </a:lvl2pPr>
            <a:lvl3pPr marL="1371600" lvl="2" indent="-228600" algn="l">
              <a:lnSpc>
                <a:spcPct val="90000"/>
              </a:lnSpc>
              <a:spcBef>
                <a:spcPts val="600"/>
              </a:spcBef>
              <a:spcAft>
                <a:spcPts val="0"/>
              </a:spcAft>
              <a:buClr>
                <a:schemeClr val="dk1"/>
              </a:buClr>
              <a:buSzPts val="1000"/>
              <a:buNone/>
              <a:defRPr sz="1000"/>
            </a:lvl3pPr>
            <a:lvl4pPr marL="1828800" lvl="3" indent="-228600" algn="l">
              <a:lnSpc>
                <a:spcPct val="90000"/>
              </a:lnSpc>
              <a:spcBef>
                <a:spcPts val="600"/>
              </a:spcBef>
              <a:spcAft>
                <a:spcPts val="0"/>
              </a:spcAft>
              <a:buClr>
                <a:schemeClr val="dk1"/>
              </a:buClr>
              <a:buSzPts val="900"/>
              <a:buNone/>
              <a:defRPr sz="900"/>
            </a:lvl4pPr>
            <a:lvl5pPr marL="2286000" lvl="4" indent="-228600" algn="l">
              <a:lnSpc>
                <a:spcPct val="90000"/>
              </a:lnSpc>
              <a:spcBef>
                <a:spcPts val="600"/>
              </a:spcBef>
              <a:spcAft>
                <a:spcPts val="0"/>
              </a:spcAft>
              <a:buClr>
                <a:schemeClr val="dk1"/>
              </a:buClr>
              <a:buSzPts val="900"/>
              <a:buNone/>
              <a:defRPr sz="900"/>
            </a:lvl5pPr>
            <a:lvl6pPr marL="2743200" lvl="5" indent="-228600" algn="l">
              <a:lnSpc>
                <a:spcPct val="90000"/>
              </a:lnSpc>
              <a:spcBef>
                <a:spcPts val="600"/>
              </a:spcBef>
              <a:spcAft>
                <a:spcPts val="0"/>
              </a:spcAft>
              <a:buClr>
                <a:schemeClr val="dk1"/>
              </a:buClr>
              <a:buSzPts val="900"/>
              <a:buNone/>
              <a:defRPr sz="900"/>
            </a:lvl6pPr>
            <a:lvl7pPr marL="3200400" lvl="6" indent="-228600" algn="l">
              <a:lnSpc>
                <a:spcPct val="90000"/>
              </a:lnSpc>
              <a:spcBef>
                <a:spcPts val="600"/>
              </a:spcBef>
              <a:spcAft>
                <a:spcPts val="0"/>
              </a:spcAft>
              <a:buClr>
                <a:schemeClr val="dk1"/>
              </a:buClr>
              <a:buSzPts val="900"/>
              <a:buNone/>
              <a:defRPr sz="900"/>
            </a:lvl7pPr>
            <a:lvl8pPr marL="3657600" lvl="7" indent="-228600" algn="l">
              <a:lnSpc>
                <a:spcPct val="90000"/>
              </a:lnSpc>
              <a:spcBef>
                <a:spcPts val="600"/>
              </a:spcBef>
              <a:spcAft>
                <a:spcPts val="0"/>
              </a:spcAft>
              <a:buClr>
                <a:schemeClr val="dk1"/>
              </a:buClr>
              <a:buSzPts val="900"/>
              <a:buNone/>
              <a:defRPr sz="900"/>
            </a:lvl8pPr>
            <a:lvl9pPr marL="4114800" lvl="8" indent="-228600" algn="l">
              <a:lnSpc>
                <a:spcPct val="90000"/>
              </a:lnSpc>
              <a:spcBef>
                <a:spcPts val="600"/>
              </a:spcBef>
              <a:spcAft>
                <a:spcPts val="0"/>
              </a:spcAft>
              <a:buClr>
                <a:schemeClr val="dk1"/>
              </a:buClr>
              <a:buSzPts val="900"/>
              <a:buNone/>
              <a:defRPr sz="900"/>
            </a:lvl9pPr>
          </a:lstStyle>
          <a:p>
            <a:endParaRPr/>
          </a:p>
        </p:txBody>
      </p:sp>
      <p:sp>
        <p:nvSpPr>
          <p:cNvPr id="121" name="Google Shape;121;p111"/>
          <p:cNvSpPr/>
          <p:nvPr/>
        </p:nvSpPr>
        <p:spPr>
          <a:xfrm>
            <a:off x="11713898" y="6354762"/>
            <a:ext cx="474928" cy="503237"/>
          </a:xfrm>
          <a:prstGeom prst="rect">
            <a:avLst/>
          </a:prstGeom>
          <a:solidFill>
            <a:srgbClr val="6A8093">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111"/>
          <p:cNvSpPr/>
          <p:nvPr/>
        </p:nvSpPr>
        <p:spPr>
          <a:xfrm>
            <a:off x="-7282" y="0"/>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3" name="Google Shape;123;p111"/>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sp>
        <p:nvSpPr>
          <p:cNvPr id="124" name="Google Shape;124;p111"/>
          <p:cNvSpPr/>
          <p:nvPr/>
        </p:nvSpPr>
        <p:spPr>
          <a:xfrm>
            <a:off x="0" y="0"/>
            <a:ext cx="1216152" cy="15494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5" name="Google Shape;125;p111"/>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126" name="Google Shape;126;p111" descr="Home - SmarterBalanced"/>
          <p:cNvPicPr preferRelativeResize="0"/>
          <p:nvPr/>
        </p:nvPicPr>
        <p:blipFill rotWithShape="1">
          <a:blip r:embed="rId2">
            <a:alphaModFix/>
          </a:blip>
          <a:srcRect l="10105" t="8128" r="9474" b="9604"/>
          <a:stretch/>
        </p:blipFill>
        <p:spPr>
          <a:xfrm>
            <a:off x="170984" y="78366"/>
            <a:ext cx="904875" cy="752475"/>
          </a:xfrm>
          <a:prstGeom prst="rect">
            <a:avLst/>
          </a:prstGeom>
          <a:noFill/>
          <a:ln>
            <a:noFill/>
          </a:ln>
        </p:spPr>
      </p:pic>
      <p:sp>
        <p:nvSpPr>
          <p:cNvPr id="127" name="Google Shape;127;p111"/>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128" name="Google Shape;128;p111"/>
          <p:cNvSpPr/>
          <p:nvPr/>
        </p:nvSpPr>
        <p:spPr>
          <a:xfrm>
            <a:off x="1226584" y="6354763"/>
            <a:ext cx="10481222" cy="514206"/>
          </a:xfrm>
          <a:prstGeom prst="rect">
            <a:avLst/>
          </a:prstGeom>
          <a:solidFill>
            <a:srgbClr val="879AA8">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111"/>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pic>
        <p:nvPicPr>
          <p:cNvPr id="130" name="Google Shape;130;p111"/>
          <p:cNvPicPr preferRelativeResize="0"/>
          <p:nvPr/>
        </p:nvPicPr>
        <p:blipFill rotWithShape="1">
          <a:blip r:embed="rId3">
            <a:alphaModFix/>
          </a:blip>
          <a:srcRect/>
          <a:stretch/>
        </p:blipFill>
        <p:spPr>
          <a:xfrm>
            <a:off x="85553" y="2829735"/>
            <a:ext cx="1045045" cy="1129779"/>
          </a:xfrm>
          <a:prstGeom prst="rect">
            <a:avLst/>
          </a:prstGeom>
          <a:noFill/>
          <a:ln>
            <a:noFill/>
          </a:ln>
        </p:spPr>
      </p:pic>
      <p:sp>
        <p:nvSpPr>
          <p:cNvPr id="131" name="Google Shape;131;p111"/>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132" name="Google Shape;132;p111"/>
          <p:cNvSpPr/>
          <p:nvPr/>
        </p:nvSpPr>
        <p:spPr>
          <a:xfrm>
            <a:off x="-8872" y="5638800"/>
            <a:ext cx="1216152" cy="12192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3" name="Google Shape;133;p111"/>
          <p:cNvPicPr preferRelativeResize="0"/>
          <p:nvPr/>
        </p:nvPicPr>
        <p:blipFill rotWithShape="1">
          <a:blip r:embed="rId4">
            <a:alphaModFix/>
          </a:blip>
          <a:srcRect/>
          <a:stretch/>
        </p:blipFill>
        <p:spPr>
          <a:xfrm rot="-747568">
            <a:off x="238991" y="6005337"/>
            <a:ext cx="738170" cy="773628"/>
          </a:xfrm>
          <a:prstGeom prst="rect">
            <a:avLst/>
          </a:prstGeom>
          <a:noFill/>
          <a:ln>
            <a:noFill/>
          </a:ln>
        </p:spPr>
      </p:pic>
      <p:sp>
        <p:nvSpPr>
          <p:cNvPr id="134" name="Google Shape;134;p111"/>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102"/>
          <p:cNvSpPr txBox="1">
            <a:spLocks noGrp="1"/>
          </p:cNvSpPr>
          <p:nvPr>
            <p:ph type="title"/>
          </p:nvPr>
        </p:nvSpPr>
        <p:spPr>
          <a:xfrm>
            <a:off x="609441" y="274637"/>
            <a:ext cx="10969943" cy="11432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102"/>
          <p:cNvSpPr txBox="1">
            <a:spLocks noGrp="1"/>
          </p:cNvSpPr>
          <p:nvPr>
            <p:ph type="body" idx="1"/>
          </p:nvPr>
        </p:nvSpPr>
        <p:spPr>
          <a:xfrm>
            <a:off x="609441" y="1600202"/>
            <a:ext cx="10969943" cy="4501661"/>
          </a:xfrm>
          <a:prstGeom prst="rect">
            <a:avLst/>
          </a:prstGeom>
          <a:noFill/>
          <a:ln>
            <a:noFill/>
          </a:ln>
        </p:spPr>
        <p:txBody>
          <a:bodyPr spcFirstLastPara="1" wrap="square" lIns="91425" tIns="91425" rIns="91425" bIns="91425" anchor="t" anchorCtr="0">
            <a:noAutofit/>
          </a:bodyPr>
          <a:lstStyle>
            <a:lvl1pPr marL="457200" lvl="0" indent="-431800" algn="l">
              <a:lnSpc>
                <a:spcPct val="90000"/>
              </a:lnSpc>
              <a:spcBef>
                <a:spcPts val="0"/>
              </a:spcBef>
              <a:spcAft>
                <a:spcPts val="0"/>
              </a:spcAft>
              <a:buClr>
                <a:schemeClr val="dk1"/>
              </a:buClr>
              <a:buSzPts val="3200"/>
              <a:buChar char="•"/>
              <a:defRPr/>
            </a:lvl1pPr>
            <a:lvl2pPr marL="914400" lvl="1" indent="-406400" algn="l">
              <a:lnSpc>
                <a:spcPct val="90000"/>
              </a:lnSpc>
              <a:spcBef>
                <a:spcPts val="0"/>
              </a:spcBef>
              <a:spcAft>
                <a:spcPts val="0"/>
              </a:spcAft>
              <a:buClr>
                <a:schemeClr val="dk1"/>
              </a:buClr>
              <a:buSzPts val="2800"/>
              <a:buChar char="–"/>
              <a:defRPr/>
            </a:lvl2pPr>
            <a:lvl3pPr marL="1371600" lvl="2" indent="-381000" algn="l">
              <a:lnSpc>
                <a:spcPct val="90000"/>
              </a:lnSpc>
              <a:spcBef>
                <a:spcPts val="0"/>
              </a:spcBef>
              <a:spcAft>
                <a:spcPts val="0"/>
              </a:spcAft>
              <a:buClr>
                <a:schemeClr val="dk1"/>
              </a:buClr>
              <a:buSzPts val="2400"/>
              <a:buChar char="•"/>
              <a:defRPr/>
            </a:lvl3pPr>
            <a:lvl4pPr marL="1828800" lvl="3" indent="-355600" algn="l">
              <a:lnSpc>
                <a:spcPct val="90000"/>
              </a:lnSpc>
              <a:spcBef>
                <a:spcPts val="0"/>
              </a:spcBef>
              <a:spcAft>
                <a:spcPts val="0"/>
              </a:spcAft>
              <a:buClr>
                <a:schemeClr val="dk1"/>
              </a:buClr>
              <a:buSzPts val="2000"/>
              <a:buChar char="–"/>
              <a:defRPr/>
            </a:lvl4pPr>
            <a:lvl5pPr marL="2286000" lvl="4" indent="-355600" algn="l">
              <a:lnSpc>
                <a:spcPct val="90000"/>
              </a:lnSpc>
              <a:spcBef>
                <a:spcPts val="0"/>
              </a:spcBef>
              <a:spcAft>
                <a:spcPts val="0"/>
              </a:spcAft>
              <a:buClr>
                <a:schemeClr val="dk1"/>
              </a:buClr>
              <a:buSzPts val="2000"/>
              <a:buChar char="»"/>
              <a:defRPr/>
            </a:lvl5pPr>
            <a:lvl6pPr marL="2743200" lvl="5" indent="-355600" algn="l">
              <a:lnSpc>
                <a:spcPct val="90000"/>
              </a:lnSpc>
              <a:spcBef>
                <a:spcPts val="0"/>
              </a:spcBef>
              <a:spcAft>
                <a:spcPts val="0"/>
              </a:spcAft>
              <a:buClr>
                <a:schemeClr val="dk1"/>
              </a:buClr>
              <a:buSzPts val="2000"/>
              <a:buChar char="•"/>
              <a:defRPr/>
            </a:lvl6pPr>
            <a:lvl7pPr marL="3200400" lvl="6" indent="-355600" algn="l">
              <a:lnSpc>
                <a:spcPct val="90000"/>
              </a:lnSpc>
              <a:spcBef>
                <a:spcPts val="0"/>
              </a:spcBef>
              <a:spcAft>
                <a:spcPts val="0"/>
              </a:spcAft>
              <a:buClr>
                <a:schemeClr val="dk1"/>
              </a:buClr>
              <a:buSzPts val="2000"/>
              <a:buChar char="•"/>
              <a:defRPr/>
            </a:lvl7pPr>
            <a:lvl8pPr marL="3657600" lvl="7" indent="-355600" algn="l">
              <a:lnSpc>
                <a:spcPct val="90000"/>
              </a:lnSpc>
              <a:spcBef>
                <a:spcPts val="0"/>
              </a:spcBef>
              <a:spcAft>
                <a:spcPts val="0"/>
              </a:spcAft>
              <a:buClr>
                <a:schemeClr val="dk1"/>
              </a:buClr>
              <a:buSzPts val="2000"/>
              <a:buChar char="•"/>
              <a:defRPr/>
            </a:lvl8pPr>
            <a:lvl9pPr marL="4114800" lvl="8" indent="-355600" algn="l">
              <a:lnSpc>
                <a:spcPct val="90000"/>
              </a:lnSpc>
              <a:spcBef>
                <a:spcPts val="0"/>
              </a:spcBef>
              <a:spcAft>
                <a:spcPts val="0"/>
              </a:spcAft>
              <a:buClr>
                <a:schemeClr val="dk1"/>
              </a:buClr>
              <a:buSzPts val="20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103"/>
          <p:cNvSpPr txBox="1"/>
          <p:nvPr/>
        </p:nvSpPr>
        <p:spPr>
          <a:xfrm>
            <a:off x="10815467" y="5807075"/>
            <a:ext cx="245469" cy="369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103"/>
          <p:cNvSpPr txBox="1">
            <a:spLocks noGrp="1"/>
          </p:cNvSpPr>
          <p:nvPr>
            <p:ph type="title"/>
          </p:nvPr>
        </p:nvSpPr>
        <p:spPr>
          <a:xfrm>
            <a:off x="609441" y="274638"/>
            <a:ext cx="10969943" cy="1143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43F49"/>
              </a:buClr>
              <a:buSzPts val="1400"/>
              <a:buFont typeface="Arial"/>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03"/>
          <p:cNvSpPr txBox="1">
            <a:spLocks noGrp="1"/>
          </p:cNvSpPr>
          <p:nvPr>
            <p:ph type="sldNum" idx="12"/>
          </p:nvPr>
        </p:nvSpPr>
        <p:spPr>
          <a:xfrm>
            <a:off x="11579384" y="6510896"/>
            <a:ext cx="60944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36"/>
        <p:cNvGrpSpPr/>
        <p:nvPr/>
      </p:nvGrpSpPr>
      <p:grpSpPr>
        <a:xfrm>
          <a:off x="0" y="0"/>
          <a:ext cx="0" cy="0"/>
          <a:chOff x="0" y="0"/>
          <a:chExt cx="0" cy="0"/>
        </a:xfrm>
      </p:grpSpPr>
      <p:sp>
        <p:nvSpPr>
          <p:cNvPr id="37" name="Google Shape;37;p104"/>
          <p:cNvSpPr/>
          <p:nvPr/>
        </p:nvSpPr>
        <p:spPr>
          <a:xfrm>
            <a:off x="11579384" y="6226460"/>
            <a:ext cx="609441" cy="631539"/>
          </a:xfrm>
          <a:prstGeom prst="rect">
            <a:avLst/>
          </a:prstGeom>
          <a:solidFill>
            <a:schemeClr val="accent1"/>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104"/>
          <p:cNvSpPr/>
          <p:nvPr/>
        </p:nvSpPr>
        <p:spPr>
          <a:xfrm>
            <a:off x="0" y="0"/>
            <a:ext cx="1218883" cy="6858000"/>
          </a:xfrm>
          <a:prstGeom prst="rect">
            <a:avLst/>
          </a:prstGeom>
          <a:solidFill>
            <a:srgbClr val="6A809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 name="Google Shape;39;p104"/>
          <p:cNvSpPr/>
          <p:nvPr/>
        </p:nvSpPr>
        <p:spPr>
          <a:xfrm>
            <a:off x="0" y="6226461"/>
            <a:ext cx="12188825" cy="631538"/>
          </a:xfrm>
          <a:prstGeom prst="rect">
            <a:avLst/>
          </a:prstGeom>
          <a:solidFill>
            <a:srgbClr val="6A8093">
              <a:alpha val="4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0" name="Google Shape;40;p104"/>
          <p:cNvCxnSpPr/>
          <p:nvPr/>
        </p:nvCxnSpPr>
        <p:spPr>
          <a:xfrm>
            <a:off x="11573293"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41" name="Google Shape;41;p104"/>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2" name="Google Shape;42;p104"/>
          <p:cNvCxnSpPr/>
          <p:nvPr/>
        </p:nvCxnSpPr>
        <p:spPr>
          <a:xfrm>
            <a:off x="1218884" y="0"/>
            <a:ext cx="0" cy="6858000"/>
          </a:xfrm>
          <a:prstGeom prst="straightConnector1">
            <a:avLst/>
          </a:prstGeom>
          <a:noFill/>
          <a:ln w="19050" cap="flat" cmpd="sng">
            <a:solidFill>
              <a:schemeClr val="lt1"/>
            </a:solidFill>
            <a:prstDash val="solid"/>
            <a:miter lim="800000"/>
            <a:headEnd type="none" w="sm" len="sm"/>
            <a:tailEnd type="none" w="sm" len="sm"/>
          </a:ln>
        </p:spPr>
      </p:cxnSp>
      <p:sp>
        <p:nvSpPr>
          <p:cNvPr id="43" name="Google Shape;43;p104"/>
          <p:cNvSpPr/>
          <p:nvPr/>
        </p:nvSpPr>
        <p:spPr>
          <a:xfrm>
            <a:off x="0" y="0"/>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 name="Google Shape;44;p104"/>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45" name="Google Shape;45;p104"/>
          <p:cNvPicPr preferRelativeResize="0"/>
          <p:nvPr/>
        </p:nvPicPr>
        <p:blipFill rotWithShape="1">
          <a:blip r:embed="rId2">
            <a:alphaModFix/>
          </a:blip>
          <a:srcRect/>
          <a:stretch/>
        </p:blipFill>
        <p:spPr>
          <a:xfrm rot="-747568">
            <a:off x="190992" y="6024821"/>
            <a:ext cx="738170" cy="773628"/>
          </a:xfrm>
          <a:prstGeom prst="rect">
            <a:avLst/>
          </a:prstGeom>
          <a:noFill/>
          <a:ln>
            <a:noFill/>
          </a:ln>
        </p:spPr>
      </p:pic>
      <p:sp>
        <p:nvSpPr>
          <p:cNvPr id="46" name="Google Shape;46;p104"/>
          <p:cNvSpPr txBox="1"/>
          <p:nvPr/>
        </p:nvSpPr>
        <p:spPr>
          <a:xfrm>
            <a:off x="2536379" y="6359494"/>
            <a:ext cx="673417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sp>
        <p:nvSpPr>
          <p:cNvPr id="47" name="Google Shape;47;p104"/>
          <p:cNvSpPr/>
          <p:nvPr/>
        </p:nvSpPr>
        <p:spPr>
          <a:xfrm>
            <a:off x="0" y="0"/>
            <a:ext cx="1216152" cy="1534732"/>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8" name="Google Shape;48;p104"/>
          <p:cNvCxnSpPr/>
          <p:nvPr/>
        </p:nvCxnSpPr>
        <p:spPr>
          <a:xfrm>
            <a:off x="15345" y="1556671"/>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49" name="Google Shape;49;p104" descr="Home - SmarterBalanced"/>
          <p:cNvPicPr preferRelativeResize="0"/>
          <p:nvPr/>
        </p:nvPicPr>
        <p:blipFill rotWithShape="1">
          <a:blip r:embed="rId3">
            <a:alphaModFix/>
          </a:blip>
          <a:srcRect l="10105" t="8128" r="9474" b="9604"/>
          <a:stretch/>
        </p:blipFill>
        <p:spPr>
          <a:xfrm>
            <a:off x="212867" y="86833"/>
            <a:ext cx="904875" cy="752475"/>
          </a:xfrm>
          <a:prstGeom prst="rect">
            <a:avLst/>
          </a:prstGeom>
          <a:noFill/>
          <a:ln>
            <a:noFill/>
          </a:ln>
        </p:spPr>
      </p:pic>
      <p:sp>
        <p:nvSpPr>
          <p:cNvPr id="50" name="Google Shape;50;p104"/>
          <p:cNvSpPr txBox="1"/>
          <p:nvPr/>
        </p:nvSpPr>
        <p:spPr>
          <a:xfrm>
            <a:off x="-39624" y="865549"/>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51" name="Google Shape;51;p104"/>
          <p:cNvSpPr/>
          <p:nvPr/>
        </p:nvSpPr>
        <p:spPr>
          <a:xfrm>
            <a:off x="212867"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pic>
        <p:nvPicPr>
          <p:cNvPr id="52" name="Google Shape;52;p104"/>
          <p:cNvPicPr preferRelativeResize="0"/>
          <p:nvPr/>
        </p:nvPicPr>
        <p:blipFill rotWithShape="1">
          <a:blip r:embed="rId4">
            <a:alphaModFix/>
          </a:blip>
          <a:srcRect/>
          <a:stretch/>
        </p:blipFill>
        <p:spPr>
          <a:xfrm>
            <a:off x="85553" y="2829735"/>
            <a:ext cx="1045045" cy="1129779"/>
          </a:xfrm>
          <a:prstGeom prst="rect">
            <a:avLst/>
          </a:prstGeom>
          <a:noFill/>
          <a:ln>
            <a:noFill/>
          </a:ln>
        </p:spPr>
      </p:pic>
      <p:sp>
        <p:nvSpPr>
          <p:cNvPr id="53" name="Google Shape;53;p104"/>
          <p:cNvSpPr txBox="1">
            <a:spLocks noGrp="1"/>
          </p:cNvSpPr>
          <p:nvPr>
            <p:ph type="title"/>
          </p:nvPr>
        </p:nvSpPr>
        <p:spPr>
          <a:xfrm>
            <a:off x="1593436" y="177800"/>
            <a:ext cx="10368376"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04"/>
          <p:cNvSpPr txBox="1">
            <a:spLocks noGrp="1"/>
          </p:cNvSpPr>
          <p:nvPr>
            <p:ph type="body" idx="1"/>
          </p:nvPr>
        </p:nvSpPr>
        <p:spPr>
          <a:xfrm>
            <a:off x="1593436" y="1600200"/>
            <a:ext cx="10368376" cy="4572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4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5" name="Google Shape;55;p104"/>
          <p:cNvSpPr txBox="1">
            <a:spLocks noGrp="1"/>
          </p:cNvSpPr>
          <p:nvPr>
            <p:ph type="sldNum" idx="12"/>
          </p:nvPr>
        </p:nvSpPr>
        <p:spPr>
          <a:xfrm>
            <a:off x="11567203" y="6368988"/>
            <a:ext cx="615531"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05"/>
          <p:cNvSpPr txBox="1">
            <a:spLocks noGrp="1"/>
          </p:cNvSpPr>
          <p:nvPr>
            <p:ph type="sldNum" idx="12"/>
          </p:nvPr>
        </p:nvSpPr>
        <p:spPr>
          <a:xfrm>
            <a:off x="11522955" y="6510896"/>
            <a:ext cx="66587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8"/>
        <p:cNvGrpSpPr/>
        <p:nvPr/>
      </p:nvGrpSpPr>
      <p:grpSpPr>
        <a:xfrm>
          <a:off x="0" y="0"/>
          <a:ext cx="0" cy="0"/>
          <a:chOff x="0" y="0"/>
          <a:chExt cx="0" cy="0"/>
        </a:xfrm>
      </p:grpSpPr>
      <p:sp>
        <p:nvSpPr>
          <p:cNvPr id="59" name="Google Shape;59;p106"/>
          <p:cNvSpPr/>
          <p:nvPr/>
        </p:nvSpPr>
        <p:spPr>
          <a:xfrm>
            <a:off x="11713898" y="0"/>
            <a:ext cx="474928" cy="6858000"/>
          </a:xfrm>
          <a:prstGeom prst="rect">
            <a:avLst/>
          </a:prstGeom>
          <a:solidFill>
            <a:srgbClr val="6A8093">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106"/>
          <p:cNvSpPr/>
          <p:nvPr/>
        </p:nvSpPr>
        <p:spPr>
          <a:xfrm>
            <a:off x="0" y="0"/>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106"/>
          <p:cNvSpPr/>
          <p:nvPr/>
        </p:nvSpPr>
        <p:spPr>
          <a:xfrm>
            <a:off x="0" y="0"/>
            <a:ext cx="1216152" cy="15494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2" name="Google Shape;62;p106"/>
          <p:cNvCxnSpPr/>
          <p:nvPr/>
        </p:nvCxnSpPr>
        <p:spPr>
          <a:xfrm>
            <a:off x="11573293"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63" name="Google Shape;63;p106"/>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4" name="Google Shape;64;p106"/>
          <p:cNvCxnSpPr/>
          <p:nvPr/>
        </p:nvCxnSpPr>
        <p:spPr>
          <a:xfrm>
            <a:off x="1216152"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65" name="Google Shape;65;p106"/>
          <p:cNvSpPr/>
          <p:nvPr/>
        </p:nvSpPr>
        <p:spPr>
          <a:xfrm>
            <a:off x="-2" y="0"/>
            <a:ext cx="1218883" cy="609600"/>
          </a:xfrm>
          <a:prstGeom prst="rect">
            <a:avLst/>
          </a:prstGeom>
          <a:solidFill>
            <a:srgbClr val="6A809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6" name="Google Shape;66;p106"/>
          <p:cNvCxnSpPr/>
          <p:nvPr/>
        </p:nvCxnSpPr>
        <p:spPr>
          <a:xfrm>
            <a:off x="11573293" y="0"/>
            <a:ext cx="0" cy="609600"/>
          </a:xfrm>
          <a:prstGeom prst="straightConnector1">
            <a:avLst/>
          </a:prstGeom>
          <a:noFill/>
          <a:ln w="19050" cap="flat" cmpd="sng">
            <a:solidFill>
              <a:schemeClr val="lt1"/>
            </a:solidFill>
            <a:prstDash val="solid"/>
            <a:miter lim="800000"/>
            <a:headEnd type="none" w="sm" len="sm"/>
            <a:tailEnd type="none" w="sm" len="sm"/>
          </a:ln>
        </p:spPr>
      </p:cxnSp>
      <p:sp>
        <p:nvSpPr>
          <p:cNvPr id="67" name="Google Shape;67;p106"/>
          <p:cNvSpPr/>
          <p:nvPr/>
        </p:nvSpPr>
        <p:spPr>
          <a:xfrm>
            <a:off x="0" y="0"/>
            <a:ext cx="1216152" cy="6096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8" name="Google Shape;68;p106"/>
          <p:cNvCxnSpPr/>
          <p:nvPr/>
        </p:nvCxnSpPr>
        <p:spPr>
          <a:xfrm>
            <a:off x="1218884" y="0"/>
            <a:ext cx="0" cy="609600"/>
          </a:xfrm>
          <a:prstGeom prst="straightConnector1">
            <a:avLst/>
          </a:prstGeom>
          <a:noFill/>
          <a:ln w="19050" cap="flat" cmpd="sng">
            <a:solidFill>
              <a:schemeClr val="lt1"/>
            </a:solidFill>
            <a:prstDash val="solid"/>
            <a:miter lim="800000"/>
            <a:headEnd type="none" w="sm" len="sm"/>
            <a:tailEnd type="none" w="sm" len="sm"/>
          </a:ln>
        </p:spPr>
      </p:cxnSp>
      <p:sp>
        <p:nvSpPr>
          <p:cNvPr id="69" name="Google Shape;69;p106"/>
          <p:cNvSpPr txBox="1">
            <a:spLocks noGrp="1"/>
          </p:cNvSpPr>
          <p:nvPr>
            <p:ph type="title"/>
          </p:nvPr>
        </p:nvSpPr>
        <p:spPr>
          <a:xfrm>
            <a:off x="1674812" y="410204"/>
            <a:ext cx="8283272" cy="171523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5400"/>
              <a:buFont typeface="Arial"/>
              <a:buNone/>
              <a:defRPr sz="5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6"/>
          <p:cNvSpPr txBox="1">
            <a:spLocks noGrp="1"/>
          </p:cNvSpPr>
          <p:nvPr>
            <p:ph type="body" idx="1"/>
          </p:nvPr>
        </p:nvSpPr>
        <p:spPr>
          <a:xfrm>
            <a:off x="1598613" y="4259996"/>
            <a:ext cx="7264623" cy="115020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defRPr>
            </a:lvl1pPr>
            <a:lvl2pPr marL="914400" lvl="1" indent="-228600" algn="l">
              <a:lnSpc>
                <a:spcPct val="90000"/>
              </a:lnSpc>
              <a:spcBef>
                <a:spcPts val="600"/>
              </a:spcBef>
              <a:spcAft>
                <a:spcPts val="0"/>
              </a:spcAft>
              <a:buClr>
                <a:srgbClr val="92979C"/>
              </a:buClr>
              <a:buSzPts val="1800"/>
              <a:buNone/>
              <a:defRPr sz="1800">
                <a:solidFill>
                  <a:srgbClr val="92979C"/>
                </a:solidFill>
              </a:defRPr>
            </a:lvl2pPr>
            <a:lvl3pPr marL="1371600" lvl="2" indent="-228600" algn="l">
              <a:lnSpc>
                <a:spcPct val="90000"/>
              </a:lnSpc>
              <a:spcBef>
                <a:spcPts val="600"/>
              </a:spcBef>
              <a:spcAft>
                <a:spcPts val="0"/>
              </a:spcAft>
              <a:buClr>
                <a:srgbClr val="92979C"/>
              </a:buClr>
              <a:buSzPts val="1600"/>
              <a:buNone/>
              <a:defRPr sz="1600">
                <a:solidFill>
                  <a:srgbClr val="92979C"/>
                </a:solidFill>
              </a:defRPr>
            </a:lvl3pPr>
            <a:lvl4pPr marL="1828800" lvl="3" indent="-228600" algn="l">
              <a:lnSpc>
                <a:spcPct val="90000"/>
              </a:lnSpc>
              <a:spcBef>
                <a:spcPts val="600"/>
              </a:spcBef>
              <a:spcAft>
                <a:spcPts val="0"/>
              </a:spcAft>
              <a:buClr>
                <a:srgbClr val="92979C"/>
              </a:buClr>
              <a:buSzPts val="1400"/>
              <a:buNone/>
              <a:defRPr sz="1400">
                <a:solidFill>
                  <a:srgbClr val="92979C"/>
                </a:solidFill>
              </a:defRPr>
            </a:lvl4pPr>
            <a:lvl5pPr marL="2286000" lvl="4" indent="-228600" algn="l">
              <a:lnSpc>
                <a:spcPct val="90000"/>
              </a:lnSpc>
              <a:spcBef>
                <a:spcPts val="600"/>
              </a:spcBef>
              <a:spcAft>
                <a:spcPts val="0"/>
              </a:spcAft>
              <a:buClr>
                <a:srgbClr val="92979C"/>
              </a:buClr>
              <a:buSzPts val="1400"/>
              <a:buNone/>
              <a:defRPr sz="1400">
                <a:solidFill>
                  <a:srgbClr val="92979C"/>
                </a:solidFill>
              </a:defRPr>
            </a:lvl5pPr>
            <a:lvl6pPr marL="2743200" lvl="5" indent="-228600" algn="l">
              <a:lnSpc>
                <a:spcPct val="90000"/>
              </a:lnSpc>
              <a:spcBef>
                <a:spcPts val="600"/>
              </a:spcBef>
              <a:spcAft>
                <a:spcPts val="0"/>
              </a:spcAft>
              <a:buClr>
                <a:srgbClr val="92979C"/>
              </a:buClr>
              <a:buSzPts val="1400"/>
              <a:buNone/>
              <a:defRPr sz="1400">
                <a:solidFill>
                  <a:srgbClr val="92979C"/>
                </a:solidFill>
              </a:defRPr>
            </a:lvl6pPr>
            <a:lvl7pPr marL="3200400" lvl="6" indent="-228600" algn="l">
              <a:lnSpc>
                <a:spcPct val="90000"/>
              </a:lnSpc>
              <a:spcBef>
                <a:spcPts val="600"/>
              </a:spcBef>
              <a:spcAft>
                <a:spcPts val="0"/>
              </a:spcAft>
              <a:buClr>
                <a:srgbClr val="92979C"/>
              </a:buClr>
              <a:buSzPts val="1400"/>
              <a:buNone/>
              <a:defRPr sz="1400">
                <a:solidFill>
                  <a:srgbClr val="92979C"/>
                </a:solidFill>
              </a:defRPr>
            </a:lvl7pPr>
            <a:lvl8pPr marL="3657600" lvl="7" indent="-228600" algn="l">
              <a:lnSpc>
                <a:spcPct val="90000"/>
              </a:lnSpc>
              <a:spcBef>
                <a:spcPts val="600"/>
              </a:spcBef>
              <a:spcAft>
                <a:spcPts val="0"/>
              </a:spcAft>
              <a:buClr>
                <a:srgbClr val="92979C"/>
              </a:buClr>
              <a:buSzPts val="1400"/>
              <a:buNone/>
              <a:defRPr sz="1400">
                <a:solidFill>
                  <a:srgbClr val="92979C"/>
                </a:solidFill>
              </a:defRPr>
            </a:lvl8pPr>
            <a:lvl9pPr marL="4114800" lvl="8" indent="-228600" algn="l">
              <a:lnSpc>
                <a:spcPct val="90000"/>
              </a:lnSpc>
              <a:spcBef>
                <a:spcPts val="600"/>
              </a:spcBef>
              <a:spcAft>
                <a:spcPts val="0"/>
              </a:spcAft>
              <a:buClr>
                <a:srgbClr val="92979C"/>
              </a:buClr>
              <a:buSzPts val="1400"/>
              <a:buNone/>
              <a:defRPr sz="1400">
                <a:solidFill>
                  <a:srgbClr val="92979C"/>
                </a:solidFill>
              </a:defRPr>
            </a:lvl9pPr>
          </a:lstStyle>
          <a:p>
            <a:endParaRPr/>
          </a:p>
        </p:txBody>
      </p:sp>
      <p:sp>
        <p:nvSpPr>
          <p:cNvPr id="71" name="Google Shape;71;p106"/>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 name="Google Shape;72;p106"/>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73" name="Google Shape;73;p106"/>
          <p:cNvPicPr preferRelativeResize="0"/>
          <p:nvPr/>
        </p:nvPicPr>
        <p:blipFill rotWithShape="1">
          <a:blip r:embed="rId2">
            <a:alphaModFix/>
          </a:blip>
          <a:srcRect/>
          <a:stretch/>
        </p:blipFill>
        <p:spPr>
          <a:xfrm rot="-747568">
            <a:off x="238991" y="6024821"/>
            <a:ext cx="738170" cy="773628"/>
          </a:xfrm>
          <a:prstGeom prst="rect">
            <a:avLst/>
          </a:prstGeom>
          <a:noFill/>
          <a:ln>
            <a:noFill/>
          </a:ln>
        </p:spPr>
      </p:pic>
      <p:cxnSp>
        <p:nvCxnSpPr>
          <p:cNvPr id="74" name="Google Shape;74;p106"/>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75" name="Google Shape;75;p106" descr="Home - SmarterBalanced"/>
          <p:cNvPicPr preferRelativeResize="0"/>
          <p:nvPr/>
        </p:nvPicPr>
        <p:blipFill rotWithShape="1">
          <a:blip r:embed="rId3">
            <a:alphaModFix/>
          </a:blip>
          <a:srcRect l="10105" t="8128" r="9474" b="9604"/>
          <a:stretch/>
        </p:blipFill>
        <p:spPr>
          <a:xfrm>
            <a:off x="170984" y="86833"/>
            <a:ext cx="904875" cy="752475"/>
          </a:xfrm>
          <a:prstGeom prst="rect">
            <a:avLst/>
          </a:prstGeom>
          <a:noFill/>
          <a:ln>
            <a:noFill/>
          </a:ln>
        </p:spPr>
      </p:pic>
      <p:sp>
        <p:nvSpPr>
          <p:cNvPr id="76" name="Google Shape;76;p106"/>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77" name="Google Shape;77;p106"/>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
        <p:nvSpPr>
          <p:cNvPr id="78" name="Google Shape;78;p106"/>
          <p:cNvSpPr/>
          <p:nvPr/>
        </p:nvSpPr>
        <p:spPr>
          <a:xfrm>
            <a:off x="1226584" y="6354763"/>
            <a:ext cx="10481222" cy="514206"/>
          </a:xfrm>
          <a:prstGeom prst="rect">
            <a:avLst/>
          </a:prstGeom>
          <a:solidFill>
            <a:srgbClr val="879AA8">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106"/>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sp>
        <p:nvSpPr>
          <p:cNvPr id="80" name="Google Shape;80;p106"/>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1"/>
        <p:cNvGrpSpPr/>
        <p:nvPr/>
      </p:nvGrpSpPr>
      <p:grpSpPr>
        <a:xfrm>
          <a:off x="0" y="0"/>
          <a:ext cx="0" cy="0"/>
          <a:chOff x="0" y="0"/>
          <a:chExt cx="0" cy="0"/>
        </a:xfrm>
      </p:grpSpPr>
      <p:sp>
        <p:nvSpPr>
          <p:cNvPr id="82" name="Google Shape;82;p107"/>
          <p:cNvSpPr/>
          <p:nvPr/>
        </p:nvSpPr>
        <p:spPr>
          <a:xfrm>
            <a:off x="11579384" y="6226460"/>
            <a:ext cx="609441" cy="631539"/>
          </a:xfrm>
          <a:prstGeom prst="rect">
            <a:avLst/>
          </a:prstGeom>
          <a:solidFill>
            <a:schemeClr val="accent1"/>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107"/>
          <p:cNvSpPr/>
          <p:nvPr/>
        </p:nvSpPr>
        <p:spPr>
          <a:xfrm>
            <a:off x="0" y="0"/>
            <a:ext cx="1218883" cy="6858000"/>
          </a:xfrm>
          <a:prstGeom prst="rect">
            <a:avLst/>
          </a:prstGeom>
          <a:solidFill>
            <a:srgbClr val="6A8093"/>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107"/>
          <p:cNvSpPr/>
          <p:nvPr/>
        </p:nvSpPr>
        <p:spPr>
          <a:xfrm>
            <a:off x="15345" y="6217658"/>
            <a:ext cx="12188825" cy="642508"/>
          </a:xfrm>
          <a:prstGeom prst="rect">
            <a:avLst/>
          </a:prstGeom>
          <a:solidFill>
            <a:srgbClr val="6A8093">
              <a:alpha val="4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5" name="Google Shape;85;p107"/>
          <p:cNvCxnSpPr/>
          <p:nvPr/>
        </p:nvCxnSpPr>
        <p:spPr>
          <a:xfrm>
            <a:off x="11573293" y="5638800"/>
            <a:ext cx="0" cy="1219200"/>
          </a:xfrm>
          <a:prstGeom prst="straightConnector1">
            <a:avLst/>
          </a:prstGeom>
          <a:noFill/>
          <a:ln w="19050" cap="flat" cmpd="sng">
            <a:solidFill>
              <a:schemeClr val="lt1"/>
            </a:solidFill>
            <a:prstDash val="solid"/>
            <a:miter lim="800000"/>
            <a:headEnd type="none" w="sm" len="sm"/>
            <a:tailEnd type="none" w="sm" len="sm"/>
          </a:ln>
        </p:spPr>
      </p:cxnSp>
      <p:sp>
        <p:nvSpPr>
          <p:cNvPr id="86" name="Google Shape;86;p107"/>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7" name="Google Shape;87;p107"/>
          <p:cNvCxnSpPr/>
          <p:nvPr/>
        </p:nvCxnSpPr>
        <p:spPr>
          <a:xfrm>
            <a:off x="1218884" y="0"/>
            <a:ext cx="0" cy="6858000"/>
          </a:xfrm>
          <a:prstGeom prst="straightConnector1">
            <a:avLst/>
          </a:prstGeom>
          <a:noFill/>
          <a:ln w="19050" cap="flat" cmpd="sng">
            <a:solidFill>
              <a:schemeClr val="lt1"/>
            </a:solidFill>
            <a:prstDash val="solid"/>
            <a:miter lim="800000"/>
            <a:headEnd type="none" w="sm" len="sm"/>
            <a:tailEnd type="none" w="sm" len="sm"/>
          </a:ln>
        </p:spPr>
      </p:cxnSp>
      <p:sp>
        <p:nvSpPr>
          <p:cNvPr id="88" name="Google Shape;88;p107"/>
          <p:cNvSpPr/>
          <p:nvPr/>
        </p:nvSpPr>
        <p:spPr>
          <a:xfrm>
            <a:off x="0" y="0"/>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9" name="Google Shape;89;p107"/>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sp>
        <p:nvSpPr>
          <p:cNvPr id="90" name="Google Shape;90;p107"/>
          <p:cNvSpPr txBox="1">
            <a:spLocks noGrp="1"/>
          </p:cNvSpPr>
          <p:nvPr>
            <p:ph type="ctrTitle"/>
          </p:nvPr>
        </p:nvSpPr>
        <p:spPr>
          <a:xfrm>
            <a:off x="2428669" y="1600200"/>
            <a:ext cx="8329031" cy="2680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07"/>
          <p:cNvSpPr txBox="1">
            <a:spLocks noGrp="1"/>
          </p:cNvSpPr>
          <p:nvPr>
            <p:ph type="subTitle" idx="1"/>
          </p:nvPr>
        </p:nvSpPr>
        <p:spPr>
          <a:xfrm>
            <a:off x="2428669" y="4344915"/>
            <a:ext cx="7516442" cy="11160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None/>
              <a:defRPr sz="3200">
                <a:solidFill>
                  <a:schemeClr val="dk1"/>
                </a:solidFill>
              </a:defRPr>
            </a:lvl1pPr>
            <a:lvl2pPr lvl="1" algn="ctr">
              <a:lnSpc>
                <a:spcPct val="90000"/>
              </a:lnSpc>
              <a:spcBef>
                <a:spcPts val="600"/>
              </a:spcBef>
              <a:spcAft>
                <a:spcPts val="0"/>
              </a:spcAft>
              <a:buClr>
                <a:srgbClr val="92979C"/>
              </a:buClr>
              <a:buSzPts val="2400"/>
              <a:buNone/>
              <a:defRPr>
                <a:solidFill>
                  <a:srgbClr val="92979C"/>
                </a:solidFill>
              </a:defRPr>
            </a:lvl2pPr>
            <a:lvl3pPr lvl="2" algn="ctr">
              <a:lnSpc>
                <a:spcPct val="90000"/>
              </a:lnSpc>
              <a:spcBef>
                <a:spcPts val="600"/>
              </a:spcBef>
              <a:spcAft>
                <a:spcPts val="0"/>
              </a:spcAft>
              <a:buClr>
                <a:srgbClr val="92979C"/>
              </a:buClr>
              <a:buSzPts val="2000"/>
              <a:buNone/>
              <a:defRPr>
                <a:solidFill>
                  <a:srgbClr val="92979C"/>
                </a:solidFill>
              </a:defRPr>
            </a:lvl3pPr>
            <a:lvl4pPr lvl="3" algn="ctr">
              <a:lnSpc>
                <a:spcPct val="90000"/>
              </a:lnSpc>
              <a:spcBef>
                <a:spcPts val="600"/>
              </a:spcBef>
              <a:spcAft>
                <a:spcPts val="0"/>
              </a:spcAft>
              <a:buClr>
                <a:srgbClr val="92979C"/>
              </a:buClr>
              <a:buSzPts val="1800"/>
              <a:buNone/>
              <a:defRPr>
                <a:solidFill>
                  <a:srgbClr val="92979C"/>
                </a:solidFill>
              </a:defRPr>
            </a:lvl4pPr>
            <a:lvl5pPr lvl="4" algn="ctr">
              <a:lnSpc>
                <a:spcPct val="90000"/>
              </a:lnSpc>
              <a:spcBef>
                <a:spcPts val="600"/>
              </a:spcBef>
              <a:spcAft>
                <a:spcPts val="0"/>
              </a:spcAft>
              <a:buClr>
                <a:srgbClr val="92979C"/>
              </a:buClr>
              <a:buSzPts val="1800"/>
              <a:buNone/>
              <a:defRPr>
                <a:solidFill>
                  <a:srgbClr val="92979C"/>
                </a:solidFill>
              </a:defRPr>
            </a:lvl5pPr>
            <a:lvl6pPr lvl="5" algn="ctr">
              <a:lnSpc>
                <a:spcPct val="90000"/>
              </a:lnSpc>
              <a:spcBef>
                <a:spcPts val="600"/>
              </a:spcBef>
              <a:spcAft>
                <a:spcPts val="0"/>
              </a:spcAft>
              <a:buClr>
                <a:srgbClr val="92979C"/>
              </a:buClr>
              <a:buSzPts val="1800"/>
              <a:buNone/>
              <a:defRPr>
                <a:solidFill>
                  <a:srgbClr val="92979C"/>
                </a:solidFill>
              </a:defRPr>
            </a:lvl6pPr>
            <a:lvl7pPr lvl="6" algn="ctr">
              <a:lnSpc>
                <a:spcPct val="90000"/>
              </a:lnSpc>
              <a:spcBef>
                <a:spcPts val="600"/>
              </a:spcBef>
              <a:spcAft>
                <a:spcPts val="0"/>
              </a:spcAft>
              <a:buClr>
                <a:srgbClr val="92979C"/>
              </a:buClr>
              <a:buSzPts val="1800"/>
              <a:buNone/>
              <a:defRPr>
                <a:solidFill>
                  <a:srgbClr val="92979C"/>
                </a:solidFill>
              </a:defRPr>
            </a:lvl7pPr>
            <a:lvl8pPr lvl="7" algn="ctr">
              <a:lnSpc>
                <a:spcPct val="90000"/>
              </a:lnSpc>
              <a:spcBef>
                <a:spcPts val="600"/>
              </a:spcBef>
              <a:spcAft>
                <a:spcPts val="0"/>
              </a:spcAft>
              <a:buClr>
                <a:srgbClr val="92979C"/>
              </a:buClr>
              <a:buSzPts val="1800"/>
              <a:buNone/>
              <a:defRPr>
                <a:solidFill>
                  <a:srgbClr val="92979C"/>
                </a:solidFill>
              </a:defRPr>
            </a:lvl8pPr>
            <a:lvl9pPr lvl="8" algn="ctr">
              <a:lnSpc>
                <a:spcPct val="90000"/>
              </a:lnSpc>
              <a:spcBef>
                <a:spcPts val="600"/>
              </a:spcBef>
              <a:spcAft>
                <a:spcPts val="0"/>
              </a:spcAft>
              <a:buClr>
                <a:srgbClr val="92979C"/>
              </a:buClr>
              <a:buSzPts val="1800"/>
              <a:buNone/>
              <a:defRPr>
                <a:solidFill>
                  <a:srgbClr val="92979C"/>
                </a:solidFill>
              </a:defRPr>
            </a:lvl9pPr>
          </a:lstStyle>
          <a:p>
            <a:endParaRPr/>
          </a:p>
        </p:txBody>
      </p:sp>
      <p:pic>
        <p:nvPicPr>
          <p:cNvPr id="92" name="Google Shape;92;p107"/>
          <p:cNvPicPr preferRelativeResize="0"/>
          <p:nvPr/>
        </p:nvPicPr>
        <p:blipFill rotWithShape="1">
          <a:blip r:embed="rId2">
            <a:alphaModFix/>
          </a:blip>
          <a:srcRect/>
          <a:stretch/>
        </p:blipFill>
        <p:spPr>
          <a:xfrm rot="-747568">
            <a:off x="190992" y="6024821"/>
            <a:ext cx="738170" cy="773628"/>
          </a:xfrm>
          <a:prstGeom prst="rect">
            <a:avLst/>
          </a:prstGeom>
          <a:noFill/>
          <a:ln>
            <a:noFill/>
          </a:ln>
        </p:spPr>
      </p:pic>
      <p:sp>
        <p:nvSpPr>
          <p:cNvPr id="93" name="Google Shape;93;p107"/>
          <p:cNvSpPr txBox="1"/>
          <p:nvPr/>
        </p:nvSpPr>
        <p:spPr>
          <a:xfrm>
            <a:off x="2604842" y="6356349"/>
            <a:ext cx="6734176"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sp>
        <p:nvSpPr>
          <p:cNvPr id="94" name="Google Shape;94;p107"/>
          <p:cNvSpPr/>
          <p:nvPr/>
        </p:nvSpPr>
        <p:spPr>
          <a:xfrm>
            <a:off x="0" y="0"/>
            <a:ext cx="1216152" cy="1534732"/>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5" name="Google Shape;95;p107"/>
          <p:cNvCxnSpPr/>
          <p:nvPr/>
        </p:nvCxnSpPr>
        <p:spPr>
          <a:xfrm>
            <a:off x="15345" y="1556671"/>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96" name="Google Shape;96;p107" descr="Home - SmarterBalanced"/>
          <p:cNvPicPr preferRelativeResize="0"/>
          <p:nvPr/>
        </p:nvPicPr>
        <p:blipFill rotWithShape="1">
          <a:blip r:embed="rId3">
            <a:alphaModFix/>
          </a:blip>
          <a:srcRect l="10105" t="8128" r="9474" b="9604"/>
          <a:stretch/>
        </p:blipFill>
        <p:spPr>
          <a:xfrm>
            <a:off x="212867" y="86833"/>
            <a:ext cx="904875" cy="752475"/>
          </a:xfrm>
          <a:prstGeom prst="rect">
            <a:avLst/>
          </a:prstGeom>
          <a:noFill/>
          <a:ln>
            <a:noFill/>
          </a:ln>
        </p:spPr>
      </p:pic>
      <p:sp>
        <p:nvSpPr>
          <p:cNvPr id="97" name="Google Shape;97;p107"/>
          <p:cNvSpPr txBox="1"/>
          <p:nvPr/>
        </p:nvSpPr>
        <p:spPr>
          <a:xfrm>
            <a:off x="-39624" y="865549"/>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98" name="Google Shape;98;p107"/>
          <p:cNvSpPr/>
          <p:nvPr/>
        </p:nvSpPr>
        <p:spPr>
          <a:xfrm>
            <a:off x="212867"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pic>
        <p:nvPicPr>
          <p:cNvPr id="99" name="Google Shape;99;p107"/>
          <p:cNvPicPr preferRelativeResize="0"/>
          <p:nvPr/>
        </p:nvPicPr>
        <p:blipFill rotWithShape="1">
          <a:blip r:embed="rId4">
            <a:alphaModFix/>
          </a:blip>
          <a:srcRect/>
          <a:stretch/>
        </p:blipFill>
        <p:spPr>
          <a:xfrm>
            <a:off x="85553" y="2829735"/>
            <a:ext cx="1045045" cy="1129779"/>
          </a:xfrm>
          <a:prstGeom prst="rect">
            <a:avLst/>
          </a:prstGeom>
          <a:noFill/>
          <a:ln>
            <a:noFill/>
          </a:ln>
        </p:spPr>
      </p:pic>
      <p:sp>
        <p:nvSpPr>
          <p:cNvPr id="100" name="Google Shape;100;p107"/>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101" name="Google Shape;101;p107"/>
          <p:cNvSpPr/>
          <p:nvPr/>
        </p:nvSpPr>
        <p:spPr>
          <a:xfrm>
            <a:off x="11670563" y="6358315"/>
            <a:ext cx="37221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08"/>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8"/>
          <p:cNvSpPr txBox="1">
            <a:spLocks noGrp="1"/>
          </p:cNvSpPr>
          <p:nvPr>
            <p:ph type="body" idx="1"/>
          </p:nvPr>
        </p:nvSpPr>
        <p:spPr>
          <a:xfrm>
            <a:off x="1593436" y="1600200"/>
            <a:ext cx="4814586" cy="4572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400"/>
              </a:spcBef>
              <a:spcAft>
                <a:spcPts val="0"/>
              </a:spcAft>
              <a:buClr>
                <a:schemeClr val="dk1"/>
              </a:buClr>
              <a:buSzPts val="2800"/>
              <a:buChar char="›"/>
              <a:defRPr sz="2800"/>
            </a:lvl1pPr>
            <a:lvl2pPr marL="914400" lvl="1" indent="-381000" algn="l">
              <a:lnSpc>
                <a:spcPct val="90000"/>
              </a:lnSpc>
              <a:spcBef>
                <a:spcPts val="600"/>
              </a:spcBef>
              <a:spcAft>
                <a:spcPts val="0"/>
              </a:spcAft>
              <a:buClr>
                <a:schemeClr val="dk1"/>
              </a:buClr>
              <a:buSzPts val="2400"/>
              <a:buChar char="–"/>
              <a:defRPr sz="2400"/>
            </a:lvl2pPr>
            <a:lvl3pPr marL="1371600" lvl="2" indent="-355600" algn="l">
              <a:lnSpc>
                <a:spcPct val="90000"/>
              </a:lnSpc>
              <a:spcBef>
                <a:spcPts val="600"/>
              </a:spcBef>
              <a:spcAft>
                <a:spcPts val="0"/>
              </a:spcAft>
              <a:buClr>
                <a:schemeClr val="dk1"/>
              </a:buClr>
              <a:buSzPts val="2000"/>
              <a:buChar char="›"/>
              <a:defRPr sz="20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0"/>
              </a:spcAft>
              <a:buClr>
                <a:schemeClr val="dk1"/>
              </a:buClr>
              <a:buSzPts val="1800"/>
              <a:buChar char="›"/>
              <a:defRPr sz="1800"/>
            </a:lvl9pPr>
          </a:lstStyle>
          <a:p>
            <a:endParaRPr/>
          </a:p>
        </p:txBody>
      </p:sp>
      <p:sp>
        <p:nvSpPr>
          <p:cNvPr id="105" name="Google Shape;105;p108"/>
          <p:cNvSpPr txBox="1">
            <a:spLocks noGrp="1"/>
          </p:cNvSpPr>
          <p:nvPr>
            <p:ph type="body" idx="2"/>
          </p:nvPr>
        </p:nvSpPr>
        <p:spPr>
          <a:xfrm>
            <a:off x="6561651" y="1600200"/>
            <a:ext cx="4814586" cy="4572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400"/>
              </a:spcBef>
              <a:spcAft>
                <a:spcPts val="0"/>
              </a:spcAft>
              <a:buClr>
                <a:schemeClr val="dk1"/>
              </a:buClr>
              <a:buSzPts val="2800"/>
              <a:buChar char="›"/>
              <a:defRPr sz="2800"/>
            </a:lvl1pPr>
            <a:lvl2pPr marL="914400" lvl="1" indent="-381000" algn="l">
              <a:lnSpc>
                <a:spcPct val="90000"/>
              </a:lnSpc>
              <a:spcBef>
                <a:spcPts val="600"/>
              </a:spcBef>
              <a:spcAft>
                <a:spcPts val="0"/>
              </a:spcAft>
              <a:buClr>
                <a:schemeClr val="dk1"/>
              </a:buClr>
              <a:buSzPts val="2400"/>
              <a:buChar char="–"/>
              <a:defRPr sz="2400"/>
            </a:lvl2pPr>
            <a:lvl3pPr marL="1371600" lvl="2" indent="-355600" algn="l">
              <a:lnSpc>
                <a:spcPct val="90000"/>
              </a:lnSpc>
              <a:spcBef>
                <a:spcPts val="600"/>
              </a:spcBef>
              <a:spcAft>
                <a:spcPts val="0"/>
              </a:spcAft>
              <a:buClr>
                <a:schemeClr val="dk1"/>
              </a:buClr>
              <a:buSzPts val="2000"/>
              <a:buChar char="›"/>
              <a:defRPr sz="2000"/>
            </a:lvl3pPr>
            <a:lvl4pPr marL="1828800" lvl="3" indent="-342900" algn="l">
              <a:lnSpc>
                <a:spcPct val="90000"/>
              </a:lnSpc>
              <a:spcBef>
                <a:spcPts val="6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sz="1800"/>
            </a:lvl6pPr>
            <a:lvl7pPr marL="3200400" lvl="6" indent="-342900" algn="l">
              <a:lnSpc>
                <a:spcPct val="90000"/>
              </a:lnSpc>
              <a:spcBef>
                <a:spcPts val="600"/>
              </a:spcBef>
              <a:spcAft>
                <a:spcPts val="0"/>
              </a:spcAft>
              <a:buClr>
                <a:schemeClr val="dk1"/>
              </a:buClr>
              <a:buSzPts val="1800"/>
              <a:buChar char="›"/>
              <a:defRPr sz="1800"/>
            </a:lvl7pPr>
            <a:lvl8pPr marL="3657600" lvl="7" indent="-342900" algn="l">
              <a:lnSpc>
                <a:spcPct val="90000"/>
              </a:lnSpc>
              <a:spcBef>
                <a:spcPts val="600"/>
              </a:spcBef>
              <a:spcAft>
                <a:spcPts val="0"/>
              </a:spcAft>
              <a:buClr>
                <a:schemeClr val="dk1"/>
              </a:buClr>
              <a:buSzPts val="1800"/>
              <a:buChar char="–"/>
              <a:defRPr sz="1800"/>
            </a:lvl8pPr>
            <a:lvl9pPr marL="4114800" lvl="8" indent="-342900" algn="l">
              <a:lnSpc>
                <a:spcPct val="90000"/>
              </a:lnSpc>
              <a:spcBef>
                <a:spcPts val="600"/>
              </a:spcBef>
              <a:spcAft>
                <a:spcPts val="0"/>
              </a:spcAft>
              <a:buClr>
                <a:schemeClr val="dk1"/>
              </a:buClr>
              <a:buSzPts val="1800"/>
              <a:buChar char="›"/>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109"/>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43F49"/>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09"/>
          <p:cNvSpPr txBox="1">
            <a:spLocks noGrp="1"/>
          </p:cNvSpPr>
          <p:nvPr>
            <p:ph type="body" idx="1"/>
          </p:nvPr>
        </p:nvSpPr>
        <p:spPr>
          <a:xfrm>
            <a:off x="1593436" y="1499616"/>
            <a:ext cx="4818888" cy="93878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400"/>
              <a:buNone/>
              <a:defRPr sz="2400" b="0" cap="none"/>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109" name="Google Shape;109;p109"/>
          <p:cNvSpPr txBox="1">
            <a:spLocks noGrp="1"/>
          </p:cNvSpPr>
          <p:nvPr>
            <p:ph type="body" idx="2"/>
          </p:nvPr>
        </p:nvSpPr>
        <p:spPr>
          <a:xfrm>
            <a:off x="1593436" y="2514706"/>
            <a:ext cx="4814586" cy="365749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400"/>
              </a:spcBef>
              <a:spcAft>
                <a:spcPts val="0"/>
              </a:spcAft>
              <a:buClr>
                <a:schemeClr val="dk1"/>
              </a:buClr>
              <a:buSzPts val="2400"/>
              <a:buChar char="›"/>
              <a:defRPr sz="2400"/>
            </a:lvl1pPr>
            <a:lvl2pPr marL="914400" lvl="1" indent="-355600" algn="l">
              <a:lnSpc>
                <a:spcPct val="90000"/>
              </a:lnSpc>
              <a:spcBef>
                <a:spcPts val="600"/>
              </a:spcBef>
              <a:spcAft>
                <a:spcPts val="0"/>
              </a:spcAft>
              <a:buClr>
                <a:schemeClr val="dk1"/>
              </a:buClr>
              <a:buSzPts val="2000"/>
              <a:buChar char="–"/>
              <a:defRPr sz="2000"/>
            </a:lvl2pPr>
            <a:lvl3pPr marL="1371600" lvl="2" indent="-342900" algn="l">
              <a:lnSpc>
                <a:spcPct val="90000"/>
              </a:lnSpc>
              <a:spcBef>
                <a:spcPts val="600"/>
              </a:spcBef>
              <a:spcAft>
                <a:spcPts val="0"/>
              </a:spcAft>
              <a:buClr>
                <a:schemeClr val="dk1"/>
              </a:buClr>
              <a:buSzPts val="1800"/>
              <a:buChar char="›"/>
              <a:defRPr sz="18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0"/>
              </a:spcAft>
              <a:buClr>
                <a:schemeClr val="dk1"/>
              </a:buClr>
              <a:buSzPts val="1600"/>
              <a:buChar char="›"/>
              <a:defRPr sz="1600"/>
            </a:lvl9pPr>
          </a:lstStyle>
          <a:p>
            <a:endParaRPr/>
          </a:p>
        </p:txBody>
      </p:sp>
      <p:sp>
        <p:nvSpPr>
          <p:cNvPr id="110" name="Google Shape;110;p109"/>
          <p:cNvSpPr txBox="1">
            <a:spLocks noGrp="1"/>
          </p:cNvSpPr>
          <p:nvPr>
            <p:ph type="body" idx="3"/>
          </p:nvPr>
        </p:nvSpPr>
        <p:spPr>
          <a:xfrm>
            <a:off x="6557349" y="1499616"/>
            <a:ext cx="4818888" cy="93878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Clr>
                <a:schemeClr val="dk1"/>
              </a:buClr>
              <a:buSzPts val="2400"/>
              <a:buNone/>
              <a:defRPr sz="2400" b="0" cap="none"/>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111" name="Google Shape;111;p109"/>
          <p:cNvSpPr txBox="1">
            <a:spLocks noGrp="1"/>
          </p:cNvSpPr>
          <p:nvPr>
            <p:ph type="body" idx="4"/>
          </p:nvPr>
        </p:nvSpPr>
        <p:spPr>
          <a:xfrm>
            <a:off x="6557349" y="2514600"/>
            <a:ext cx="4818888" cy="365556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400"/>
              </a:spcBef>
              <a:spcAft>
                <a:spcPts val="0"/>
              </a:spcAft>
              <a:buClr>
                <a:schemeClr val="dk1"/>
              </a:buClr>
              <a:buSzPts val="2400"/>
              <a:buChar char="›"/>
              <a:defRPr sz="2400"/>
            </a:lvl1pPr>
            <a:lvl2pPr marL="914400" lvl="1" indent="-355600" algn="l">
              <a:lnSpc>
                <a:spcPct val="90000"/>
              </a:lnSpc>
              <a:spcBef>
                <a:spcPts val="600"/>
              </a:spcBef>
              <a:spcAft>
                <a:spcPts val="0"/>
              </a:spcAft>
              <a:buClr>
                <a:schemeClr val="dk1"/>
              </a:buClr>
              <a:buSzPts val="2000"/>
              <a:buChar char="–"/>
              <a:defRPr sz="2000"/>
            </a:lvl2pPr>
            <a:lvl3pPr marL="1371600" lvl="2" indent="-342900" algn="l">
              <a:lnSpc>
                <a:spcPct val="90000"/>
              </a:lnSpc>
              <a:spcBef>
                <a:spcPts val="600"/>
              </a:spcBef>
              <a:spcAft>
                <a:spcPts val="0"/>
              </a:spcAft>
              <a:buClr>
                <a:schemeClr val="dk1"/>
              </a:buClr>
              <a:buSzPts val="1800"/>
              <a:buChar char="›"/>
              <a:defRPr sz="1800"/>
            </a:lvl3pPr>
            <a:lvl4pPr marL="1828800" lvl="3" indent="-330200" algn="l">
              <a:lnSpc>
                <a:spcPct val="90000"/>
              </a:lnSpc>
              <a:spcBef>
                <a:spcPts val="6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90000"/>
              </a:lnSpc>
              <a:spcBef>
                <a:spcPts val="600"/>
              </a:spcBef>
              <a:spcAft>
                <a:spcPts val="0"/>
              </a:spcAft>
              <a:buClr>
                <a:schemeClr val="dk1"/>
              </a:buClr>
              <a:buSzPts val="1600"/>
              <a:buChar char="–"/>
              <a:defRPr sz="1600"/>
            </a:lvl6pPr>
            <a:lvl7pPr marL="3200400" lvl="6" indent="-330200" algn="l">
              <a:lnSpc>
                <a:spcPct val="90000"/>
              </a:lnSpc>
              <a:spcBef>
                <a:spcPts val="600"/>
              </a:spcBef>
              <a:spcAft>
                <a:spcPts val="0"/>
              </a:spcAft>
              <a:buClr>
                <a:schemeClr val="dk1"/>
              </a:buClr>
              <a:buSzPts val="1600"/>
              <a:buChar char="›"/>
              <a:defRPr sz="1600"/>
            </a:lvl7pPr>
            <a:lvl8pPr marL="3657600" lvl="7" indent="-330200" algn="l">
              <a:lnSpc>
                <a:spcPct val="90000"/>
              </a:lnSpc>
              <a:spcBef>
                <a:spcPts val="600"/>
              </a:spcBef>
              <a:spcAft>
                <a:spcPts val="0"/>
              </a:spcAft>
              <a:buClr>
                <a:schemeClr val="dk1"/>
              </a:buClr>
              <a:buSzPts val="1600"/>
              <a:buChar char="–"/>
              <a:defRPr sz="1600"/>
            </a:lvl8pPr>
            <a:lvl9pPr marL="4114800" lvl="8" indent="-330200" algn="l">
              <a:lnSpc>
                <a:spcPct val="90000"/>
              </a:lnSpc>
              <a:spcBef>
                <a:spcPts val="600"/>
              </a:spcBef>
              <a:spcAft>
                <a:spcPts val="0"/>
              </a:spcAft>
              <a:buClr>
                <a:schemeClr val="dk1"/>
              </a:buClr>
              <a:buSzPts val="1600"/>
              <a:buChar char="›"/>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0"/>
          <p:cNvSpPr/>
          <p:nvPr/>
        </p:nvSpPr>
        <p:spPr>
          <a:xfrm>
            <a:off x="11713898" y="6354762"/>
            <a:ext cx="474928" cy="503237"/>
          </a:xfrm>
          <a:prstGeom prst="rect">
            <a:avLst/>
          </a:prstGeom>
          <a:solidFill>
            <a:srgbClr val="6A8093">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00"/>
          <p:cNvSpPr/>
          <p:nvPr/>
        </p:nvSpPr>
        <p:spPr>
          <a:xfrm>
            <a:off x="0" y="-8467"/>
            <a:ext cx="1216152" cy="6858000"/>
          </a:xfrm>
          <a:prstGeom prst="rect">
            <a:avLst/>
          </a:prstGeom>
          <a:solidFill>
            <a:srgbClr val="6A8093">
              <a:alpha val="87058"/>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00"/>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343F49"/>
              </a:buClr>
              <a:buSzPts val="3600"/>
              <a:buFont typeface="Arial"/>
              <a:buNone/>
              <a:defRPr sz="3600" b="0" i="0" u="none" strike="noStrike" cap="none">
                <a:solidFill>
                  <a:srgbClr val="343F4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00"/>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4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100"/>
          <p:cNvSpPr/>
          <p:nvPr/>
        </p:nvSpPr>
        <p:spPr>
          <a:xfrm>
            <a:off x="0" y="5643132"/>
            <a:ext cx="1216152" cy="1214868"/>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 name="Google Shape;15;p100"/>
          <p:cNvCxnSpPr/>
          <p:nvPr/>
        </p:nvCxnSpPr>
        <p:spPr>
          <a:xfrm>
            <a:off x="0" y="5631204"/>
            <a:ext cx="1216152" cy="7596"/>
          </a:xfrm>
          <a:prstGeom prst="straightConnector1">
            <a:avLst/>
          </a:prstGeom>
          <a:noFill/>
          <a:ln w="19050" cap="flat" cmpd="sng">
            <a:solidFill>
              <a:schemeClr val="lt1"/>
            </a:solidFill>
            <a:prstDash val="solid"/>
            <a:miter lim="800000"/>
            <a:headEnd type="none" w="sm" len="sm"/>
            <a:tailEnd type="none" w="sm" len="sm"/>
          </a:ln>
        </p:spPr>
      </p:cxnSp>
      <p:pic>
        <p:nvPicPr>
          <p:cNvPr id="16" name="Google Shape;16;p100"/>
          <p:cNvPicPr preferRelativeResize="0"/>
          <p:nvPr/>
        </p:nvPicPr>
        <p:blipFill rotWithShape="1">
          <a:blip r:embed="rId13">
            <a:alphaModFix/>
          </a:blip>
          <a:srcRect/>
          <a:stretch/>
        </p:blipFill>
        <p:spPr>
          <a:xfrm rot="-747568">
            <a:off x="238991" y="6024821"/>
            <a:ext cx="738170" cy="773628"/>
          </a:xfrm>
          <a:prstGeom prst="rect">
            <a:avLst/>
          </a:prstGeom>
          <a:noFill/>
          <a:ln>
            <a:noFill/>
          </a:ln>
        </p:spPr>
      </p:pic>
      <p:sp>
        <p:nvSpPr>
          <p:cNvPr id="17" name="Google Shape;17;p100"/>
          <p:cNvSpPr/>
          <p:nvPr/>
        </p:nvSpPr>
        <p:spPr>
          <a:xfrm>
            <a:off x="0" y="0"/>
            <a:ext cx="1216152" cy="1549400"/>
          </a:xfrm>
          <a:prstGeom prst="rect">
            <a:avLst/>
          </a:prstGeom>
          <a:solidFill>
            <a:srgbClr val="465562">
              <a:alpha val="74509"/>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 name="Google Shape;18;p100"/>
          <p:cNvCxnSpPr/>
          <p:nvPr/>
        </p:nvCxnSpPr>
        <p:spPr>
          <a:xfrm>
            <a:off x="-15345" y="1552339"/>
            <a:ext cx="1246842" cy="11928"/>
          </a:xfrm>
          <a:prstGeom prst="straightConnector1">
            <a:avLst/>
          </a:prstGeom>
          <a:noFill/>
          <a:ln w="19050" cap="flat" cmpd="sng">
            <a:solidFill>
              <a:schemeClr val="lt1"/>
            </a:solidFill>
            <a:prstDash val="solid"/>
            <a:miter lim="800000"/>
            <a:headEnd type="none" w="sm" len="sm"/>
            <a:tailEnd type="none" w="sm" len="sm"/>
          </a:ln>
        </p:spPr>
      </p:cxnSp>
      <p:pic>
        <p:nvPicPr>
          <p:cNvPr id="19" name="Google Shape;19;p100" descr="Home - SmarterBalanced"/>
          <p:cNvPicPr preferRelativeResize="0"/>
          <p:nvPr/>
        </p:nvPicPr>
        <p:blipFill rotWithShape="1">
          <a:blip r:embed="rId14">
            <a:alphaModFix/>
          </a:blip>
          <a:srcRect l="10105" t="8128" r="9474" b="9604"/>
          <a:stretch/>
        </p:blipFill>
        <p:spPr>
          <a:xfrm>
            <a:off x="170984" y="78366"/>
            <a:ext cx="904875" cy="752475"/>
          </a:xfrm>
          <a:prstGeom prst="rect">
            <a:avLst/>
          </a:prstGeom>
          <a:noFill/>
          <a:ln>
            <a:noFill/>
          </a:ln>
        </p:spPr>
      </p:pic>
      <p:sp>
        <p:nvSpPr>
          <p:cNvPr id="20" name="Google Shape;20;p100"/>
          <p:cNvSpPr txBox="1"/>
          <p:nvPr/>
        </p:nvSpPr>
        <p:spPr>
          <a:xfrm>
            <a:off x="-24279" y="948921"/>
            <a:ext cx="12954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Arial"/>
                <a:ea typeface="Arial"/>
                <a:cs typeface="Arial"/>
                <a:sym typeface="Arial"/>
              </a:rPr>
              <a:t>SMARTER BALANCED</a:t>
            </a:r>
            <a:endParaRPr sz="1400" b="1" i="0" u="none" strike="noStrike" cap="none">
              <a:solidFill>
                <a:srgbClr val="00B050"/>
              </a:solidFill>
              <a:latin typeface="Arial"/>
              <a:ea typeface="Arial"/>
              <a:cs typeface="Arial"/>
              <a:sym typeface="Arial"/>
            </a:endParaRPr>
          </a:p>
        </p:txBody>
      </p:sp>
      <p:sp>
        <p:nvSpPr>
          <p:cNvPr id="21" name="Google Shape;21;p100"/>
          <p:cNvSpPr/>
          <p:nvPr/>
        </p:nvSpPr>
        <p:spPr>
          <a:xfrm>
            <a:off x="260866" y="5689842"/>
            <a:ext cx="69442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A18048"/>
                </a:solidFill>
                <a:latin typeface="Arial"/>
                <a:ea typeface="Arial"/>
                <a:cs typeface="Arial"/>
                <a:sym typeface="Arial"/>
              </a:rPr>
              <a:t>NGSS</a:t>
            </a:r>
            <a:endParaRPr sz="1400" b="1" i="0" u="none" strike="noStrike" cap="none">
              <a:solidFill>
                <a:srgbClr val="A18048"/>
              </a:solidFill>
              <a:latin typeface="Arial"/>
              <a:ea typeface="Arial"/>
              <a:cs typeface="Arial"/>
              <a:sym typeface="Arial"/>
            </a:endParaRPr>
          </a:p>
        </p:txBody>
      </p:sp>
      <p:sp>
        <p:nvSpPr>
          <p:cNvPr id="22" name="Google Shape;22;p100"/>
          <p:cNvSpPr/>
          <p:nvPr/>
        </p:nvSpPr>
        <p:spPr>
          <a:xfrm>
            <a:off x="1226584" y="6354763"/>
            <a:ext cx="10481222" cy="514206"/>
          </a:xfrm>
          <a:prstGeom prst="rect">
            <a:avLst/>
          </a:prstGeom>
          <a:solidFill>
            <a:srgbClr val="879AA8">
              <a:alpha val="89411"/>
            </a:srgbClr>
          </a:solidFill>
          <a:ln>
            <a:noFill/>
          </a:ln>
        </p:spPr>
        <p:txBody>
          <a:bodyPr spcFirstLastPara="1" wrap="square" lIns="121875" tIns="60925" rIns="121875"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00"/>
          <p:cNvSpPr txBox="1"/>
          <p:nvPr/>
        </p:nvSpPr>
        <p:spPr>
          <a:xfrm>
            <a:off x="1332381" y="6435047"/>
            <a:ext cx="1024843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 </a:t>
            </a:r>
            <a:r>
              <a:rPr lang="en-US" sz="1200" b="1" i="0" u="none" strike="noStrike" cap="none">
                <a:solidFill>
                  <a:schemeClr val="dk2"/>
                </a:solidFill>
                <a:latin typeface="Arial"/>
                <a:ea typeface="Arial"/>
                <a:cs typeface="Arial"/>
                <a:sym typeface="Arial"/>
              </a:rPr>
              <a:t>ASSESSMENT SECTION, ASSESSMENT &amp; ACCOUNTABILITY BRANCH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2"/>
                </a:solidFill>
                <a:latin typeface="Arial"/>
                <a:ea typeface="Arial"/>
                <a:cs typeface="Arial"/>
                <a:sym typeface="Arial"/>
              </a:rPr>
              <a:t>OFFICE OF STRATEGY, INNOVATION AND PERFORMANCE</a:t>
            </a:r>
            <a:endParaRPr sz="1200" b="0" i="0" u="none" strike="noStrike" cap="none">
              <a:solidFill>
                <a:schemeClr val="dk1"/>
              </a:solidFill>
              <a:latin typeface="Arial"/>
              <a:ea typeface="Arial"/>
              <a:cs typeface="Arial"/>
              <a:sym typeface="Arial"/>
            </a:endParaRPr>
          </a:p>
        </p:txBody>
      </p:sp>
      <p:pic>
        <p:nvPicPr>
          <p:cNvPr id="24" name="Google Shape;24;p100"/>
          <p:cNvPicPr preferRelativeResize="0"/>
          <p:nvPr/>
        </p:nvPicPr>
        <p:blipFill rotWithShape="1">
          <a:blip r:embed="rId15">
            <a:alphaModFix/>
          </a:blip>
          <a:srcRect/>
          <a:stretch/>
        </p:blipFill>
        <p:spPr>
          <a:xfrm>
            <a:off x="85553" y="2829735"/>
            <a:ext cx="1045045" cy="1129779"/>
          </a:xfrm>
          <a:prstGeom prst="rect">
            <a:avLst/>
          </a:prstGeom>
          <a:noFill/>
          <a:ln>
            <a:noFill/>
          </a:ln>
        </p:spPr>
      </p:pic>
      <p:sp>
        <p:nvSpPr>
          <p:cNvPr id="25" name="Google Shape;25;p100"/>
          <p:cNvSpPr txBox="1"/>
          <p:nvPr/>
        </p:nvSpPr>
        <p:spPr>
          <a:xfrm>
            <a:off x="11713898" y="6435047"/>
            <a:ext cx="468836"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bit.ly/3p61Sr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hsa.alohahsap.org/resources/ngss-resources/"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bit.ly/HIDOE-NGSS-Families" TargetMode="External"/><Relationship Id="rId5" Type="http://schemas.openxmlformats.org/officeDocument/2006/relationships/hyperlink" Target="http://bit.ly/HIDOE-NGSS-Toolkit" TargetMode="External"/><Relationship Id="rId4" Type="http://schemas.openxmlformats.org/officeDocument/2006/relationships/hyperlink" Target="http://bit.ly/HIDOE-NGSS-20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21.gi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hsa-alt.alohahsap.org/resourc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gif"/><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smarterbalanced.alohahsap.org/resources/technology/"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smarterbalanced.alohahsap.org/resources/test-administrator-packet-2021-tw/" TargetMode="External"/><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hyperlink" Target="https://smarterbalanced.alohahsap.org/resources/ta-training-packet-tw/"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l5qfn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png"/><Relationship Id="rId7" Type="http://schemas.openxmlformats.org/officeDocument/2006/relationships/image" Target="../media/image57.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6.gif"/><Relationship Id="rId5" Type="http://schemas.openxmlformats.org/officeDocument/2006/relationships/image" Target="../media/image55.jpg"/><Relationship Id="rId10" Type="http://schemas.openxmlformats.org/officeDocument/2006/relationships/hyperlink" Target="https://bit.ly/2I6kZAQ" TargetMode="External"/><Relationship Id="rId4" Type="http://schemas.openxmlformats.org/officeDocument/2006/relationships/image" Target="../media/image54.jpg"/><Relationship Id="rId9" Type="http://schemas.openxmlformats.org/officeDocument/2006/relationships/image" Target="../media/image59.jpg"/></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7.jpg"/><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7.jp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7.jpg"/></Relationships>
</file>

<file path=ppt/slides/_rels/slide4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1.jpg"/></Relationships>
</file>

<file path=ppt/slides/_rels/slide4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7.jpg"/></Relationships>
</file>

<file path=ppt/slides/_rels/slide4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hyperlink" Target="about:blan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5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2.png"/><Relationship Id="rId7" Type="http://schemas.openxmlformats.org/officeDocument/2006/relationships/hyperlink" Target="https://smarterbalanced.alohahsap.org/resources/accessibility-and-accommodations/"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65.png"/><Relationship Id="rId11" Type="http://schemas.openxmlformats.org/officeDocument/2006/relationships/image" Target="../media/image108.png"/><Relationship Id="rId5" Type="http://schemas.openxmlformats.org/officeDocument/2006/relationships/image" Target="../media/image104.png"/><Relationship Id="rId10" Type="http://schemas.openxmlformats.org/officeDocument/2006/relationships/image" Target="../media/image107.png"/><Relationship Id="rId4" Type="http://schemas.openxmlformats.org/officeDocument/2006/relationships/image" Target="../media/image103.png"/><Relationship Id="rId9" Type="http://schemas.openxmlformats.org/officeDocument/2006/relationships/image" Target="../media/image106.png"/></Relationships>
</file>

<file path=ppt/slides/_rels/slide5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110.jpg"/><Relationship Id="rId4" Type="http://schemas.openxmlformats.org/officeDocument/2006/relationships/image" Target="../media/image109.png"/></Relationships>
</file>

<file path=ppt/slides/_rels/slide5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56.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gif"/><Relationship Id="rId4" Type="http://schemas.openxmlformats.org/officeDocument/2006/relationships/image" Target="../media/image31.png"/><Relationship Id="rId9"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124.png"/></Relationships>
</file>

<file path=ppt/slides/_rels/slide62.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hyperlink" Target="http://bit.ly/HIDOE-NGSS-Families" TargetMode="External"/><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63.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hyperlink" Target="http://www.alohahsap.org/" TargetMode="External"/><Relationship Id="rId7" Type="http://schemas.openxmlformats.org/officeDocument/2006/relationships/image" Target="../media/image13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6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38.png"/><Relationship Id="rId7" Type="http://schemas.openxmlformats.org/officeDocument/2006/relationships/hyperlink" Target="http://www.alohahsap.org/"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7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143.png"/></Relationships>
</file>

<file path=ppt/slides/_rels/slide7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45.png"/></Relationships>
</file>

<file path=ppt/slides/_rels/slide7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7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152.png"/><Relationship Id="rId4" Type="http://schemas.openxmlformats.org/officeDocument/2006/relationships/image" Target="../media/image151.png"/></Relationships>
</file>

<file path=ppt/slides/_rels/slide75.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3.png"/><Relationship Id="rId7" Type="http://schemas.openxmlformats.org/officeDocument/2006/relationships/image" Target="../media/image65.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hyperlink" Target="mailto:2345676@k12.hi.us"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HSAP-DoNotReply@airast.org"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57.png"/></Relationships>
</file>

<file path=ppt/slides/_rels/slide7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7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162.png"/><Relationship Id="rId4" Type="http://schemas.openxmlformats.org/officeDocument/2006/relationships/image" Target="../media/image161.png"/></Relationships>
</file>

<file path=ppt/slides/_rels/slide79.xml.rels><?xml version="1.0" encoding="UTF-8" standalone="yes"?>
<Relationships xmlns="http://schemas.openxmlformats.org/package/2006/relationships"><Relationship Id="rId3" Type="http://schemas.openxmlformats.org/officeDocument/2006/relationships/image" Target="../media/image163.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164.png"/></Relationships>
</file>

<file path=ppt/slides/_rels/slide8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166.png"/></Relationships>
</file>

<file path=ppt/slides/_rels/slide82.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8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173.png"/><Relationship Id="rId4" Type="http://schemas.openxmlformats.org/officeDocument/2006/relationships/image" Target="../media/image172.png"/></Relationships>
</file>

<file path=ppt/slides/_rels/slide8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176.png"/><Relationship Id="rId4" Type="http://schemas.openxmlformats.org/officeDocument/2006/relationships/image" Target="../media/image175.png"/></Relationships>
</file>

<file path=ppt/slides/_rels/slide8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177.png"/></Relationships>
</file>

<file path=ppt/slides/_rels/slide8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87.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183.png"/></Relationships>
</file>

<file path=ppt/slides/_rels/slide8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186.png"/><Relationship Id="rId4" Type="http://schemas.openxmlformats.org/officeDocument/2006/relationships/image" Target="../media/image185.png"/></Relationships>
</file>

<file path=ppt/slides/_rels/slide8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18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89.png"/></Relationships>
</file>

<file path=ppt/slides/_rels/slide9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191.png"/></Relationships>
</file>

<file path=ppt/slides/_rels/slide92.xml.rels><?xml version="1.0" encoding="UTF-8" standalone="yes"?>
<Relationships xmlns="http://schemas.openxmlformats.org/package/2006/relationships"><Relationship Id="rId3" Type="http://schemas.openxmlformats.org/officeDocument/2006/relationships/image" Target="../media/image192.jp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93.jp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194.png"/></Relationships>
</file>

<file path=ppt/slides/_rels/slide94.xml.rels><?xml version="1.0" encoding="UTF-8" standalone="yes"?>
<Relationships xmlns="http://schemas.openxmlformats.org/package/2006/relationships"><Relationship Id="rId3" Type="http://schemas.openxmlformats.org/officeDocument/2006/relationships/image" Target="../media/image195.jp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1979612" y="329610"/>
            <a:ext cx="8761228" cy="5794744"/>
          </a:xfrm>
          <a:prstGeom prst="rect">
            <a:avLst/>
          </a:prstGeom>
          <a:noFill/>
          <a:ln>
            <a:noFill/>
          </a:ln>
        </p:spPr>
        <p:txBody>
          <a:bodyPr spcFirstLastPara="1" wrap="square" lIns="91425" tIns="45700" rIns="91425" bIns="45700" anchor="ctr" anchorCtr="0">
            <a:noAutofit/>
          </a:bodyPr>
          <a:lstStyle/>
          <a:p>
            <a:pPr lvl="0" algn="ctr">
              <a:buSzPts val="3200"/>
            </a:pPr>
            <a:br>
              <a:rPr lang="en-US" sz="3200" b="1" dirty="0">
                <a:latin typeface="Arial"/>
                <a:ea typeface="Arial"/>
                <a:cs typeface="Arial"/>
                <a:sym typeface="Arial"/>
              </a:rPr>
            </a:br>
            <a:r>
              <a:rPr lang="en-US" b="1" dirty="0">
                <a:solidFill>
                  <a:srgbClr val="0088A9"/>
                </a:solidFill>
                <a:latin typeface="Calibri"/>
                <a:ea typeface="Calibri"/>
                <a:cs typeface="Calibri"/>
                <a:sym typeface="Calibri"/>
              </a:rPr>
              <a:t>2020 – 2021 Assessments </a:t>
            </a:r>
            <a:br>
              <a:rPr lang="en-US" b="1" dirty="0">
                <a:solidFill>
                  <a:srgbClr val="0088A9"/>
                </a:solidFill>
                <a:latin typeface="Calibri"/>
                <a:ea typeface="Calibri"/>
                <a:cs typeface="Calibri"/>
                <a:sym typeface="Calibri"/>
              </a:rPr>
            </a:br>
            <a:r>
              <a:rPr lang="en-US" b="1" dirty="0">
                <a:solidFill>
                  <a:srgbClr val="0088A9"/>
                </a:solidFill>
                <a:latin typeface="Calibri"/>
                <a:ea typeface="Calibri"/>
                <a:cs typeface="Calibri"/>
                <a:sym typeface="Calibri"/>
              </a:rPr>
              <a:t>Ensuring Successful Administration</a:t>
            </a:r>
            <a:br>
              <a:rPr lang="en-US" b="1" dirty="0">
                <a:solidFill>
                  <a:srgbClr val="0088A9"/>
                </a:solidFill>
                <a:latin typeface="Calibri"/>
                <a:ea typeface="Calibri"/>
                <a:cs typeface="Calibri"/>
                <a:sym typeface="Calibri"/>
              </a:rPr>
            </a:br>
            <a:br>
              <a:rPr lang="en-US" b="1" dirty="0">
                <a:solidFill>
                  <a:srgbClr val="0088A9"/>
                </a:solidFill>
                <a:latin typeface="Calibri"/>
                <a:ea typeface="Calibri"/>
                <a:cs typeface="Calibri"/>
                <a:sym typeface="Calibri"/>
              </a:rPr>
            </a:br>
            <a:br>
              <a:rPr lang="en-US" b="1" dirty="0">
                <a:solidFill>
                  <a:srgbClr val="0088A9"/>
                </a:solidFill>
                <a:latin typeface="Calibri"/>
                <a:ea typeface="Calibri"/>
                <a:cs typeface="Calibri"/>
                <a:sym typeface="Calibri"/>
              </a:rPr>
            </a:br>
            <a:br>
              <a:rPr lang="en-US" b="1" dirty="0">
                <a:solidFill>
                  <a:srgbClr val="0088A9"/>
                </a:solidFill>
                <a:latin typeface="Calibri"/>
                <a:ea typeface="Calibri"/>
                <a:cs typeface="Calibri"/>
                <a:sym typeface="Calibri"/>
              </a:rPr>
            </a:br>
            <a:br>
              <a:rPr lang="en-US" b="1" dirty="0">
                <a:solidFill>
                  <a:srgbClr val="0088A9"/>
                </a:solidFill>
                <a:latin typeface="Calibri"/>
                <a:ea typeface="Calibri"/>
                <a:cs typeface="Calibri"/>
                <a:sym typeface="Calibri"/>
              </a:rPr>
            </a:br>
            <a:br>
              <a:rPr lang="en-US" b="1" dirty="0">
                <a:solidFill>
                  <a:srgbClr val="0088A9"/>
                </a:solidFill>
                <a:latin typeface="Calibri"/>
                <a:ea typeface="Calibri"/>
                <a:cs typeface="Calibri"/>
                <a:sym typeface="Calibri"/>
              </a:rPr>
            </a:br>
            <a:br>
              <a:rPr lang="en-US" sz="1400" b="1" dirty="0">
                <a:solidFill>
                  <a:srgbClr val="0088A9"/>
                </a:solidFill>
                <a:latin typeface="Calibri"/>
                <a:ea typeface="Calibri"/>
                <a:cs typeface="Calibri"/>
                <a:sym typeface="Calibri"/>
              </a:rPr>
            </a:br>
            <a:br>
              <a:rPr lang="en-US" sz="1400" b="1" dirty="0">
                <a:solidFill>
                  <a:srgbClr val="0088A9"/>
                </a:solidFill>
                <a:latin typeface="Calibri"/>
                <a:ea typeface="Calibri"/>
                <a:cs typeface="Calibri"/>
                <a:sym typeface="Calibri"/>
              </a:rPr>
            </a:br>
            <a:br>
              <a:rPr lang="en-US" sz="1400" b="1" dirty="0">
                <a:solidFill>
                  <a:srgbClr val="0088A9"/>
                </a:solidFill>
                <a:latin typeface="Calibri"/>
                <a:ea typeface="Calibri"/>
                <a:cs typeface="Calibri"/>
                <a:sym typeface="Calibri"/>
              </a:rPr>
            </a:br>
            <a:br>
              <a:rPr lang="en-US" sz="1400" b="1" dirty="0">
                <a:solidFill>
                  <a:srgbClr val="0088A9"/>
                </a:solidFill>
                <a:latin typeface="Calibri"/>
                <a:ea typeface="Calibri"/>
                <a:cs typeface="Calibri"/>
                <a:sym typeface="Calibri"/>
              </a:rPr>
            </a:br>
            <a:r>
              <a:rPr lang="en-US" i="1" dirty="0">
                <a:solidFill>
                  <a:srgbClr val="0088A9"/>
                </a:solidFill>
              </a:rPr>
              <a:t>NEW</a:t>
            </a:r>
            <a:r>
              <a:rPr lang="en-US" b="1" i="1" dirty="0">
                <a:solidFill>
                  <a:srgbClr val="0088A9"/>
                </a:solidFill>
              </a:rPr>
              <a:t> </a:t>
            </a:r>
            <a:r>
              <a:rPr lang="en-US" i="1" dirty="0">
                <a:solidFill>
                  <a:srgbClr val="0088A9"/>
                </a:solidFill>
                <a:latin typeface="Calibri"/>
                <a:ea typeface="Calibri"/>
                <a:cs typeface="Calibri"/>
                <a:sym typeface="Calibri"/>
              </a:rPr>
              <a:t>Test Coordinators Training </a:t>
            </a:r>
            <a:r>
              <a:rPr lang="en-US" i="1" dirty="0">
                <a:solidFill>
                  <a:srgbClr val="0088A9"/>
                </a:solidFill>
              </a:rPr>
              <a:t>FALL</a:t>
            </a:r>
            <a:r>
              <a:rPr lang="en-US" i="1" dirty="0">
                <a:solidFill>
                  <a:srgbClr val="0088A9"/>
                </a:solidFill>
                <a:latin typeface="Calibri"/>
                <a:ea typeface="Calibri"/>
                <a:cs typeface="Calibri"/>
                <a:sym typeface="Calibri"/>
              </a:rPr>
              <a:t> 2020</a:t>
            </a:r>
            <a:br>
              <a:rPr lang="en-US" b="1" dirty="0">
                <a:solidFill>
                  <a:srgbClr val="0088A9"/>
                </a:solidFill>
                <a:latin typeface="Calibri"/>
                <a:ea typeface="Calibri"/>
                <a:cs typeface="Calibri"/>
                <a:sym typeface="Calibri"/>
              </a:rPr>
            </a:br>
            <a:r>
              <a:rPr lang="en-US" sz="2000" dirty="0">
                <a:solidFill>
                  <a:srgbClr val="0088A9"/>
                </a:solidFill>
                <a:latin typeface="Calibri"/>
                <a:ea typeface="Calibri"/>
                <a:cs typeface="Calibri"/>
                <a:sym typeface="Calibri"/>
              </a:rPr>
              <a:t>PowerPoint Download:  </a:t>
            </a:r>
            <a:r>
              <a:rPr lang="en-US" sz="2000" dirty="0">
                <a:solidFill>
                  <a:srgbClr val="0088A9"/>
                </a:solidFill>
                <a:latin typeface="Calibri"/>
                <a:ea typeface="Calibri"/>
                <a:cs typeface="Calibri"/>
                <a:sym typeface="Calibri"/>
                <a:hlinkClick r:id="rId3"/>
              </a:rPr>
              <a:t>https://bit.ly/3p61SrZ</a:t>
            </a:r>
            <a:endParaRPr sz="2000" dirty="0"/>
          </a:p>
        </p:txBody>
      </p:sp>
      <p:pic>
        <p:nvPicPr>
          <p:cNvPr id="150" name="Google Shape;150;p4"/>
          <p:cNvPicPr preferRelativeResize="0"/>
          <p:nvPr/>
        </p:nvPicPr>
        <p:blipFill rotWithShape="1">
          <a:blip r:embed="rId4">
            <a:alphaModFix/>
          </a:blip>
          <a:srcRect/>
          <a:stretch/>
        </p:blipFill>
        <p:spPr>
          <a:xfrm>
            <a:off x="5547406" y="1933942"/>
            <a:ext cx="1399493" cy="2762158"/>
          </a:xfrm>
          <a:prstGeom prst="rect">
            <a:avLst/>
          </a:prstGeom>
          <a:noFill/>
          <a:ln>
            <a:noFill/>
          </a:ln>
        </p:spPr>
      </p:pic>
      <p:pic>
        <p:nvPicPr>
          <p:cNvPr id="151" name="Google Shape;151;p4"/>
          <p:cNvPicPr preferRelativeResize="0"/>
          <p:nvPr/>
        </p:nvPicPr>
        <p:blipFill rotWithShape="1">
          <a:blip r:embed="rId5">
            <a:alphaModFix/>
          </a:blip>
          <a:srcRect/>
          <a:stretch/>
        </p:blipFill>
        <p:spPr>
          <a:xfrm rot="-1038996">
            <a:off x="3257390" y="2005547"/>
            <a:ext cx="1421591" cy="2784255"/>
          </a:xfrm>
          <a:prstGeom prst="rect">
            <a:avLst/>
          </a:prstGeom>
          <a:noFill/>
          <a:ln>
            <a:noFill/>
          </a:ln>
        </p:spPr>
      </p:pic>
      <p:pic>
        <p:nvPicPr>
          <p:cNvPr id="152" name="Google Shape;152;p4"/>
          <p:cNvPicPr preferRelativeResize="0"/>
          <p:nvPr/>
        </p:nvPicPr>
        <p:blipFill rotWithShape="1">
          <a:blip r:embed="rId6">
            <a:alphaModFix/>
          </a:blip>
          <a:srcRect/>
          <a:stretch/>
        </p:blipFill>
        <p:spPr>
          <a:xfrm rot="1020000">
            <a:off x="7812480" y="2081126"/>
            <a:ext cx="1426464" cy="28078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13"/>
          <p:cNvSpPr/>
          <p:nvPr/>
        </p:nvSpPr>
        <p:spPr>
          <a:xfrm>
            <a:off x="1598004" y="161485"/>
            <a:ext cx="837590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hlink"/>
                </a:solidFill>
                <a:latin typeface="Calibri"/>
                <a:ea typeface="Calibri"/>
                <a:cs typeface="Calibri"/>
                <a:sym typeface="Calibri"/>
                <a:hlinkClick r:id="rId3"/>
              </a:rPr>
              <a:t>https</a:t>
            </a:r>
            <a:r>
              <a:rPr lang="en-US" sz="2400" b="0" i="0" u="sng" strike="noStrike" cap="none">
                <a:solidFill>
                  <a:schemeClr val="hlink"/>
                </a:solidFill>
                <a:latin typeface="Calibri"/>
                <a:ea typeface="Calibri"/>
                <a:cs typeface="Calibri"/>
                <a:sym typeface="Calibri"/>
                <a:hlinkClick r:id="rId3"/>
              </a:rPr>
              <a:t>://</a:t>
            </a:r>
            <a:r>
              <a:rPr lang="en-US" sz="2800" b="0" i="0" u="sng" strike="noStrike" cap="none">
                <a:solidFill>
                  <a:schemeClr val="hlink"/>
                </a:solidFill>
                <a:latin typeface="Calibri"/>
                <a:ea typeface="Calibri"/>
                <a:cs typeface="Calibri"/>
                <a:sym typeface="Calibri"/>
                <a:hlinkClick r:id="rId3"/>
              </a:rPr>
              <a:t>hsa.alohahsap.org/resources/ngss-resources/</a:t>
            </a:r>
            <a:r>
              <a:rPr lang="en-US" sz="2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218" name="Google Shape;218;p13"/>
          <p:cNvSpPr/>
          <p:nvPr/>
        </p:nvSpPr>
        <p:spPr>
          <a:xfrm>
            <a:off x="1494132" y="4767063"/>
            <a:ext cx="10477910" cy="1558498"/>
          </a:xfrm>
          <a:prstGeom prst="rect">
            <a:avLst/>
          </a:prstGeom>
          <a:noFill/>
          <a:ln>
            <a:noFill/>
          </a:ln>
        </p:spPr>
        <p:txBody>
          <a:bodyPr spcFirstLastPara="1" wrap="square" lIns="91425" tIns="45700" rIns="91425" bIns="45700" anchor="t" anchorCtr="0">
            <a:noAutofit/>
          </a:bodyPr>
          <a:lstStyle/>
          <a:p>
            <a:pPr marL="75565" marR="139065"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212121"/>
                </a:solidFill>
                <a:latin typeface="Calibri"/>
                <a:ea typeface="Calibri"/>
                <a:cs typeface="Calibri"/>
                <a:sym typeface="Calibri"/>
              </a:rPr>
              <a:t>The Assessment Section staff, OCID Science staff and the Communications Office have been working together to develop/adapt NGSS-related resources for science teachers, school leaders and parents and families. These are now available at:</a:t>
            </a:r>
            <a:endParaRPr sz="1600" b="0" i="0" u="none" strike="noStrike" cap="none" dirty="0">
              <a:solidFill>
                <a:schemeClr val="dk1"/>
              </a:solidFill>
              <a:latin typeface="Calibri"/>
              <a:ea typeface="Calibri"/>
              <a:cs typeface="Calibri"/>
              <a:sym typeface="Calibri"/>
            </a:endParaRPr>
          </a:p>
          <a:p>
            <a:pPr marL="512763" marR="0" lvl="1"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212121"/>
                </a:solidFill>
                <a:latin typeface="Calibri"/>
                <a:ea typeface="Calibri"/>
                <a:cs typeface="Calibri"/>
                <a:sym typeface="Calibri"/>
              </a:rPr>
              <a:t>NGSS Main Page: </a:t>
            </a:r>
            <a:r>
              <a:rPr lang="en-US" sz="1600" b="0" i="0" u="sng" strike="noStrike" cap="none" dirty="0">
                <a:solidFill>
                  <a:schemeClr val="hlink"/>
                </a:solidFill>
                <a:latin typeface="Calibri"/>
                <a:ea typeface="Calibri"/>
                <a:cs typeface="Calibri"/>
                <a:sym typeface="Calibri"/>
                <a:hlinkClick r:id="rId4"/>
              </a:rPr>
              <a:t>http://bit.ly/HIDOE-NGSS-2019</a:t>
            </a:r>
            <a:endParaRPr sz="1600" b="0" i="0" u="none" strike="noStrike" cap="none" dirty="0">
              <a:solidFill>
                <a:schemeClr val="dk1"/>
              </a:solidFill>
              <a:latin typeface="Calibri"/>
              <a:ea typeface="Calibri"/>
              <a:cs typeface="Calibri"/>
              <a:sym typeface="Calibri"/>
            </a:endParaRPr>
          </a:p>
          <a:p>
            <a:pPr marL="512763" marR="0" lvl="1"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212121"/>
                </a:solidFill>
                <a:latin typeface="Calibri"/>
                <a:ea typeface="Calibri"/>
                <a:cs typeface="Calibri"/>
                <a:sym typeface="Calibri"/>
              </a:rPr>
              <a:t>NGSS Toolkit for Staff: </a:t>
            </a:r>
            <a:r>
              <a:rPr lang="en-US" sz="1600" b="0" i="0" u="sng" strike="noStrike" cap="none" dirty="0">
                <a:solidFill>
                  <a:schemeClr val="hlink"/>
                </a:solidFill>
                <a:latin typeface="Calibri"/>
                <a:ea typeface="Calibri"/>
                <a:cs typeface="Calibri"/>
                <a:sym typeface="Calibri"/>
                <a:hlinkClick r:id="rId5"/>
              </a:rPr>
              <a:t>http://bit.ly/HIDOE-NGSS-Toolkit</a:t>
            </a:r>
            <a:endParaRPr sz="1600" b="0" i="0" u="none" strike="noStrike" cap="none" dirty="0">
              <a:solidFill>
                <a:schemeClr val="dk1"/>
              </a:solidFill>
              <a:latin typeface="Calibri"/>
              <a:ea typeface="Calibri"/>
              <a:cs typeface="Calibri"/>
              <a:sym typeface="Calibri"/>
            </a:endParaRPr>
          </a:p>
          <a:p>
            <a:pPr marL="512763" marR="0" lvl="1"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212121"/>
                </a:solidFill>
                <a:latin typeface="Calibri"/>
                <a:ea typeface="Calibri"/>
                <a:cs typeface="Calibri"/>
                <a:sym typeface="Calibri"/>
              </a:rPr>
              <a:t>NGSS Resource for Families: </a:t>
            </a:r>
            <a:r>
              <a:rPr lang="en-US" sz="1600" b="0" i="0" u="sng" strike="noStrike" cap="none" dirty="0">
                <a:solidFill>
                  <a:schemeClr val="hlink"/>
                </a:solidFill>
                <a:latin typeface="Calibri"/>
                <a:ea typeface="Calibri"/>
                <a:cs typeface="Calibri"/>
                <a:sym typeface="Calibri"/>
                <a:hlinkClick r:id="rId6"/>
              </a:rPr>
              <a:t>http://bit.ly/HIDOE-NGSS-Families</a:t>
            </a:r>
            <a:endParaRPr sz="1600" b="0" i="0" u="none" strike="noStrike" cap="none" dirty="0">
              <a:solidFill>
                <a:schemeClr val="dk1"/>
              </a:solidFill>
              <a:latin typeface="Calibri"/>
              <a:ea typeface="Calibri"/>
              <a:cs typeface="Calibri"/>
              <a:sym typeface="Calibri"/>
            </a:endParaRPr>
          </a:p>
        </p:txBody>
      </p:sp>
      <p:pic>
        <p:nvPicPr>
          <p:cNvPr id="220" name="Google Shape;220;p13"/>
          <p:cNvPicPr preferRelativeResize="0"/>
          <p:nvPr/>
        </p:nvPicPr>
        <p:blipFill rotWithShape="1">
          <a:blip r:embed="rId7">
            <a:alphaModFix/>
          </a:blip>
          <a:srcRect/>
          <a:stretch/>
        </p:blipFill>
        <p:spPr>
          <a:xfrm rot="757061">
            <a:off x="10396715" y="1618726"/>
            <a:ext cx="1152865" cy="1190157"/>
          </a:xfrm>
          <a:prstGeom prst="rect">
            <a:avLst/>
          </a:prstGeom>
          <a:noFill/>
          <a:ln>
            <a:noFill/>
          </a:ln>
        </p:spPr>
      </p:pic>
      <p:pic>
        <p:nvPicPr>
          <p:cNvPr id="3" name="Picture 2"/>
          <p:cNvPicPr>
            <a:picLocks noChangeAspect="1"/>
          </p:cNvPicPr>
          <p:nvPr/>
        </p:nvPicPr>
        <p:blipFill>
          <a:blip r:embed="rId8"/>
          <a:stretch>
            <a:fillRect/>
          </a:stretch>
        </p:blipFill>
        <p:spPr>
          <a:xfrm>
            <a:off x="1598004" y="684706"/>
            <a:ext cx="8281287" cy="4140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1757803" y="223628"/>
            <a:ext cx="5726498" cy="108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latin typeface="Arial"/>
                <a:ea typeface="Arial"/>
                <a:cs typeface="Arial"/>
                <a:sym typeface="Arial"/>
              </a:rPr>
              <a:t>HSA Science (NGSS) and </a:t>
            </a:r>
            <a:br>
              <a:rPr lang="en-US" b="1">
                <a:solidFill>
                  <a:srgbClr val="0088A9"/>
                </a:solidFill>
                <a:latin typeface="Arial"/>
                <a:ea typeface="Arial"/>
                <a:cs typeface="Arial"/>
                <a:sym typeface="Arial"/>
              </a:rPr>
            </a:br>
            <a:r>
              <a:rPr lang="en-US" b="1">
                <a:solidFill>
                  <a:srgbClr val="0088A9"/>
                </a:solidFill>
                <a:latin typeface="Arial"/>
                <a:ea typeface="Arial"/>
                <a:cs typeface="Arial"/>
                <a:sym typeface="Arial"/>
              </a:rPr>
              <a:t>Biology 1 EOC </a:t>
            </a:r>
            <a:endParaRPr>
              <a:solidFill>
                <a:srgbClr val="0088A9"/>
              </a:solidFill>
              <a:latin typeface="Arial"/>
              <a:ea typeface="Arial"/>
              <a:cs typeface="Arial"/>
              <a:sym typeface="Arial"/>
            </a:endParaRPr>
          </a:p>
        </p:txBody>
      </p:sp>
      <p:sp>
        <p:nvSpPr>
          <p:cNvPr id="226" name="Google Shape;226;p14"/>
          <p:cNvSpPr txBox="1"/>
          <p:nvPr/>
        </p:nvSpPr>
        <p:spPr>
          <a:xfrm>
            <a:off x="8201319" y="1311727"/>
            <a:ext cx="3987505" cy="3665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bg2"/>
                </a:solidFill>
                <a:latin typeface="Calibri"/>
                <a:ea typeface="Calibri"/>
                <a:cs typeface="Calibri"/>
                <a:sym typeface="Calibri"/>
              </a:rPr>
              <a:t>Estimated test time is 90-120 minutes. The target is that 80% of the students will complete the test in 90 minutes but the tests will not be timed. </a:t>
            </a:r>
            <a:endParaRPr sz="1800" b="0" i="0" u="none" strike="noStrike" cap="none" dirty="0">
              <a:solidFill>
                <a:schemeClr val="bg2"/>
              </a:solidFil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bg2"/>
              </a:solidFill>
              <a:latin typeface="Calibri"/>
              <a:ea typeface="Calibri"/>
              <a:cs typeface="Calibri"/>
              <a:sym typeface="Calibri"/>
            </a:endParaRPr>
          </a:p>
          <a:p>
            <a:pPr marL="284163" marR="0" lvl="0" indent="-284163" algn="l" rtl="0">
              <a:lnSpc>
                <a:spcPct val="100000"/>
              </a:lnSpc>
              <a:spcBef>
                <a:spcPts val="0"/>
              </a:spcBef>
              <a:spcAft>
                <a:spcPts val="0"/>
              </a:spcAft>
              <a:buClr>
                <a:schemeClr val="dk1"/>
              </a:buClr>
              <a:buSzPts val="1800"/>
              <a:buFont typeface="Noto Sans Symbols"/>
              <a:buChar char="❖"/>
            </a:pPr>
            <a:r>
              <a:rPr lang="en-US" sz="1800" b="0" i="0" u="none" strike="noStrike" cap="none" dirty="0">
                <a:solidFill>
                  <a:schemeClr val="bg2"/>
                </a:solidFill>
                <a:latin typeface="Calibri"/>
                <a:ea typeface="Calibri"/>
                <a:cs typeface="Calibri"/>
                <a:sym typeface="Calibri"/>
              </a:rPr>
              <a:t> The 2020-21 administration will be an Operational Field Test so results will not be available until after assessment standard setting (determining performance levels and establishing cut scores ) during Summer 2021.</a:t>
            </a:r>
            <a:endParaRPr sz="1800" b="0" i="0" u="none" strike="noStrike" cap="none" dirty="0">
              <a:solidFill>
                <a:schemeClr val="bg2"/>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430520" y="1311729"/>
            <a:ext cx="6770800" cy="1386988"/>
          </a:xfrm>
          <a:prstGeom prst="rect">
            <a:avLst/>
          </a:prstGeom>
        </p:spPr>
      </p:pic>
      <p:pic>
        <p:nvPicPr>
          <p:cNvPr id="3" name="Picture 2"/>
          <p:cNvPicPr>
            <a:picLocks noChangeAspect="1"/>
          </p:cNvPicPr>
          <p:nvPr/>
        </p:nvPicPr>
        <p:blipFill>
          <a:blip r:embed="rId4"/>
          <a:stretch>
            <a:fillRect/>
          </a:stretch>
        </p:blipFill>
        <p:spPr>
          <a:xfrm>
            <a:off x="1430519" y="2698717"/>
            <a:ext cx="6770801" cy="2188872"/>
          </a:xfrm>
          <a:prstGeom prst="rect">
            <a:avLst/>
          </a:prstGeom>
        </p:spPr>
      </p:pic>
      <p:sp>
        <p:nvSpPr>
          <p:cNvPr id="10" name="Multiply 9"/>
          <p:cNvSpPr/>
          <p:nvPr/>
        </p:nvSpPr>
        <p:spPr>
          <a:xfrm>
            <a:off x="6667938" y="3439161"/>
            <a:ext cx="570369" cy="27160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28587" y="3421074"/>
            <a:ext cx="1079142" cy="307777"/>
          </a:xfrm>
          <a:prstGeom prst="rect">
            <a:avLst/>
          </a:prstGeom>
          <a:solidFill>
            <a:schemeClr val="bg1">
              <a:lumMod val="95000"/>
            </a:schemeClr>
          </a:solidFill>
          <a:ln w="19050">
            <a:solidFill>
              <a:srgbClr val="00B050"/>
            </a:solidFill>
          </a:ln>
        </p:spPr>
        <p:txBody>
          <a:bodyPr wrap="none" rtlCol="0">
            <a:spAutoFit/>
          </a:bodyPr>
          <a:lstStyle/>
          <a:p>
            <a:r>
              <a:rPr lang="en-US" dirty="0"/>
              <a:t>01/29/2021</a:t>
            </a:r>
          </a:p>
        </p:txBody>
      </p:sp>
      <p:pic>
        <p:nvPicPr>
          <p:cNvPr id="12" name="Google Shape;235;p15"/>
          <p:cNvPicPr preferRelativeResize="0"/>
          <p:nvPr/>
        </p:nvPicPr>
        <p:blipFill rotWithShape="1">
          <a:blip r:embed="rId5">
            <a:alphaModFix/>
          </a:blip>
          <a:srcRect/>
          <a:stretch/>
        </p:blipFill>
        <p:spPr>
          <a:xfrm rot="-841259">
            <a:off x="10012473" y="278969"/>
            <a:ext cx="1625416" cy="977417"/>
          </a:xfrm>
          <a:prstGeom prst="roundRect">
            <a:avLst>
              <a:gd name="adj" fmla="val 16667"/>
            </a:avLst>
          </a:prstGeom>
          <a:noFill/>
          <a:ln>
            <a:noFill/>
          </a:ln>
          <a:effectLst>
            <a:outerShdw blurRad="152400" dist="12000" dir="900000" sy="98000" kx="110000" ky="200000" algn="tl" rotWithShape="0">
              <a:srgbClr val="000000">
                <a:alpha val="29019"/>
              </a:srgbClr>
            </a:outerShdw>
          </a:effectLst>
        </p:spPr>
      </p:pic>
      <p:pic>
        <p:nvPicPr>
          <p:cNvPr id="13" name="Google Shape;236;p15"/>
          <p:cNvPicPr preferRelativeResize="0"/>
          <p:nvPr/>
        </p:nvPicPr>
        <p:blipFill rotWithShape="1">
          <a:blip r:embed="rId6">
            <a:clrChange>
              <a:clrFrom>
                <a:srgbClr val="FFFFFF"/>
              </a:clrFrom>
              <a:clrTo>
                <a:srgbClr val="FFFFFF">
                  <a:alpha val="0"/>
                </a:srgbClr>
              </a:clrTo>
            </a:clrChange>
            <a:alphaModFix/>
          </a:blip>
          <a:srcRect/>
          <a:stretch/>
        </p:blipFill>
        <p:spPr>
          <a:xfrm rot="890449">
            <a:off x="10103972" y="4373730"/>
            <a:ext cx="1224016" cy="1609344"/>
          </a:xfrm>
          <a:prstGeom prst="rect">
            <a:avLst/>
          </a:prstGeom>
          <a:noFill/>
          <a:ln>
            <a:noFill/>
          </a:ln>
        </p:spPr>
      </p:pic>
      <p:sp>
        <p:nvSpPr>
          <p:cNvPr id="4" name="Rectangle 3"/>
          <p:cNvSpPr/>
          <p:nvPr/>
        </p:nvSpPr>
        <p:spPr>
          <a:xfrm>
            <a:off x="1430519" y="5158609"/>
            <a:ext cx="8401638" cy="774571"/>
          </a:xfrm>
          <a:prstGeom prst="rect">
            <a:avLst/>
          </a:prstGeom>
        </p:spPr>
        <p:txBody>
          <a:bodyPr wrap="square">
            <a:spAutoFit/>
          </a:bodyPr>
          <a:lstStyle/>
          <a:p>
            <a:pPr marL="342900" lvl="0" indent="-342900">
              <a:lnSpc>
                <a:spcPct val="90000"/>
              </a:lnSpc>
              <a:spcBef>
                <a:spcPts val="1000"/>
              </a:spcBef>
              <a:buClr>
                <a:schemeClr val="dk1"/>
              </a:buClr>
              <a:buSzPts val="2000"/>
              <a:buChar char="•"/>
            </a:pPr>
            <a:r>
              <a:rPr lang="en-US" sz="2000" dirty="0">
                <a:latin typeface="Calibri" panose="020F0502020204030204" pitchFamily="34" charset="0"/>
                <a:cs typeface="Calibri" panose="020F0502020204030204" pitchFamily="34" charset="0"/>
              </a:rPr>
              <a:t>The Biology EOC </a:t>
            </a:r>
            <a:r>
              <a:rPr lang="en-US" sz="2000" u="sng" dirty="0">
                <a:latin typeface="Calibri" panose="020F0502020204030204" pitchFamily="34" charset="0"/>
                <a:cs typeface="Calibri" panose="020F0502020204030204" pitchFamily="34" charset="0"/>
              </a:rPr>
              <a:t>is required of all students </a:t>
            </a:r>
            <a:r>
              <a:rPr lang="en-US" sz="2000" dirty="0">
                <a:latin typeface="Calibri" panose="020F0502020204030204" pitchFamily="34" charset="0"/>
                <a:cs typeface="Calibri" panose="020F0502020204030204" pitchFamily="34" charset="0"/>
              </a:rPr>
              <a:t>enrolled in Biology.</a:t>
            </a:r>
          </a:p>
          <a:p>
            <a:pPr marL="342900" lvl="0" indent="-342900">
              <a:lnSpc>
                <a:spcPct val="90000"/>
              </a:lnSpc>
              <a:spcBef>
                <a:spcPts val="1000"/>
              </a:spcBef>
              <a:buClr>
                <a:schemeClr val="dk1"/>
              </a:buClr>
              <a:buSzPts val="2000"/>
              <a:buChar char="•"/>
            </a:pPr>
            <a:r>
              <a:rPr lang="en-US" sz="2000" dirty="0">
                <a:latin typeface="Calibri" panose="020F0502020204030204" pitchFamily="34" charset="0"/>
                <a:cs typeface="Calibri" panose="020F0502020204030204" pitchFamily="34" charset="0"/>
              </a:rPr>
              <a:t>The Algebra EOCs </a:t>
            </a:r>
            <a:r>
              <a:rPr lang="en-US" sz="2000" u="sng" dirty="0">
                <a:latin typeface="Calibri" panose="020F0502020204030204" pitchFamily="34" charset="0"/>
                <a:cs typeface="Calibri" panose="020F0502020204030204" pitchFamily="34" charset="0"/>
              </a:rPr>
              <a:t>are optional</a:t>
            </a:r>
            <a:r>
              <a:rPr lang="en-US" sz="2000" dirty="0">
                <a:latin typeface="Calibri" panose="020F0502020204030204" pitchFamily="34" charset="0"/>
                <a:cs typeface="Calibri" panose="020F0502020204030204" pitchFamily="34" charset="0"/>
              </a:rPr>
              <a:t> and schools can use them if they wish.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1979612" y="119190"/>
            <a:ext cx="8229600" cy="6123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HSA-Alternate Assessments</a:t>
            </a:r>
            <a:endParaRPr/>
          </a:p>
        </p:txBody>
      </p:sp>
      <p:sp>
        <p:nvSpPr>
          <p:cNvPr id="242" name="Google Shape;242;p16"/>
          <p:cNvSpPr txBox="1">
            <a:spLocks noGrp="1"/>
          </p:cNvSpPr>
          <p:nvPr>
            <p:ph type="body" idx="1"/>
          </p:nvPr>
        </p:nvSpPr>
        <p:spPr>
          <a:xfrm>
            <a:off x="1724634" y="731520"/>
            <a:ext cx="8182826" cy="55919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dirty="0"/>
              <a:t>The HSA-Alt is a system of assessments based on alternate academic achievement standards and is designed for students with the most significant cognitive disabilities. Typically, this student population consists of less than 1% of the total student population. </a:t>
            </a:r>
            <a:endParaRPr dirty="0"/>
          </a:p>
          <a:p>
            <a:pPr marL="0" lvl="0" indent="0" algn="l" rtl="0">
              <a:lnSpc>
                <a:spcPct val="90000"/>
              </a:lnSpc>
              <a:spcBef>
                <a:spcPts val="0"/>
              </a:spcBef>
              <a:spcAft>
                <a:spcPts val="0"/>
              </a:spcAft>
              <a:buClr>
                <a:schemeClr val="dk1"/>
              </a:buClr>
              <a:buSzPts val="1800"/>
              <a:buNone/>
            </a:pPr>
            <a:endParaRPr sz="1000" dirty="0"/>
          </a:p>
          <a:p>
            <a:pPr marL="0" lvl="0" indent="0" algn="l" rtl="0">
              <a:lnSpc>
                <a:spcPct val="90000"/>
              </a:lnSpc>
              <a:spcBef>
                <a:spcPts val="0"/>
              </a:spcBef>
              <a:spcAft>
                <a:spcPts val="0"/>
              </a:spcAft>
              <a:buClr>
                <a:schemeClr val="dk1"/>
              </a:buClr>
              <a:buSzPts val="1800"/>
              <a:buNone/>
            </a:pPr>
            <a:r>
              <a:rPr lang="en-US" sz="1800" dirty="0"/>
              <a:t>Students are tested in ELA and Math in grades 3-8 and 11. They are assessed in science in grades 5, 8, and 11. The 11</a:t>
            </a:r>
            <a:r>
              <a:rPr lang="en-US" sz="1800" baseline="30000" dirty="0"/>
              <a:t>th</a:t>
            </a:r>
            <a:r>
              <a:rPr lang="en-US" sz="1800" dirty="0"/>
              <a:t> grade science assessment is based upon the NGSS high school life science PEs which have been appropriately reduced in complexity.</a:t>
            </a:r>
            <a:endParaRPr dirty="0"/>
          </a:p>
          <a:p>
            <a:pPr marL="0" lvl="0" indent="0" algn="l" rtl="0">
              <a:lnSpc>
                <a:spcPct val="90000"/>
              </a:lnSpc>
              <a:spcBef>
                <a:spcPts val="0"/>
              </a:spcBef>
              <a:spcAft>
                <a:spcPts val="0"/>
              </a:spcAft>
              <a:buClr>
                <a:schemeClr val="dk1"/>
              </a:buClr>
              <a:buSzPts val="1800"/>
              <a:buNone/>
            </a:pPr>
            <a:endParaRPr sz="1800" dirty="0"/>
          </a:p>
          <a:p>
            <a:pPr marL="0" lvl="0" indent="0" algn="l" rtl="0">
              <a:lnSpc>
                <a:spcPct val="90000"/>
              </a:lnSpc>
              <a:spcBef>
                <a:spcPts val="0"/>
              </a:spcBef>
              <a:spcAft>
                <a:spcPts val="0"/>
              </a:spcAft>
              <a:buClr>
                <a:schemeClr val="dk1"/>
              </a:buClr>
              <a:buSzPts val="1800"/>
              <a:buNone/>
            </a:pPr>
            <a:r>
              <a:rPr lang="en-US" sz="1800" dirty="0"/>
              <a:t>The HSA-Alt Range Performance Level Descriptors and other resources can be found at </a:t>
            </a:r>
            <a:r>
              <a:rPr lang="en-US" sz="1600" u="sng" dirty="0">
                <a:solidFill>
                  <a:schemeClr val="hlink"/>
                </a:solidFill>
                <a:hlinkClick r:id="rId3"/>
              </a:rPr>
              <a:t>https://hsa-alt.alohahsap.org/resources/</a:t>
            </a:r>
            <a:r>
              <a:rPr lang="en-US" sz="1600" dirty="0"/>
              <a:t> </a:t>
            </a:r>
          </a:p>
          <a:p>
            <a:pPr marL="0" lvl="0" indent="0" algn="l" rtl="0">
              <a:lnSpc>
                <a:spcPct val="90000"/>
              </a:lnSpc>
              <a:spcBef>
                <a:spcPts val="0"/>
              </a:spcBef>
              <a:spcAft>
                <a:spcPts val="0"/>
              </a:spcAft>
              <a:buClr>
                <a:schemeClr val="dk1"/>
              </a:buClr>
              <a:buSzPts val="1800"/>
              <a:buNone/>
            </a:pPr>
            <a:endParaRPr dirty="0"/>
          </a:p>
          <a:p>
            <a:pPr marL="0" lvl="0" indent="0" algn="l" rtl="0">
              <a:lnSpc>
                <a:spcPct val="90000"/>
              </a:lnSpc>
              <a:spcBef>
                <a:spcPts val="0"/>
              </a:spcBef>
              <a:spcAft>
                <a:spcPts val="0"/>
              </a:spcAft>
              <a:buClr>
                <a:schemeClr val="dk1"/>
              </a:buClr>
              <a:buSzPts val="1800"/>
              <a:buNone/>
            </a:pPr>
            <a:endParaRPr sz="1600" dirty="0"/>
          </a:p>
          <a:p>
            <a:pPr marL="0" lvl="0" indent="0" algn="l" rtl="0">
              <a:lnSpc>
                <a:spcPct val="90000"/>
              </a:lnSpc>
              <a:spcBef>
                <a:spcPts val="0"/>
              </a:spcBef>
              <a:spcAft>
                <a:spcPts val="0"/>
              </a:spcAft>
              <a:buClr>
                <a:schemeClr val="dk1"/>
              </a:buClr>
              <a:buSzPts val="1800"/>
              <a:buNone/>
            </a:pPr>
            <a:endParaRPr sz="1600" dirty="0"/>
          </a:p>
          <a:p>
            <a:pPr marL="0" lvl="0" indent="0" algn="l" rtl="0">
              <a:lnSpc>
                <a:spcPct val="90000"/>
              </a:lnSpc>
              <a:spcBef>
                <a:spcPts val="0"/>
              </a:spcBef>
              <a:spcAft>
                <a:spcPts val="0"/>
              </a:spcAft>
              <a:buClr>
                <a:schemeClr val="dk1"/>
              </a:buClr>
              <a:buSzPts val="1800"/>
              <a:buNone/>
            </a:pPr>
            <a:endParaRPr sz="1600" dirty="0"/>
          </a:p>
          <a:p>
            <a:pPr marL="0" lvl="0" indent="0" algn="l" rtl="0">
              <a:lnSpc>
                <a:spcPct val="90000"/>
              </a:lnSpc>
              <a:spcBef>
                <a:spcPts val="0"/>
              </a:spcBef>
              <a:spcAft>
                <a:spcPts val="0"/>
              </a:spcAft>
              <a:buClr>
                <a:schemeClr val="dk1"/>
              </a:buClr>
              <a:buSzPts val="1800"/>
              <a:buNone/>
            </a:pPr>
            <a:endParaRPr sz="1600" dirty="0"/>
          </a:p>
          <a:p>
            <a:pPr marL="0" lvl="0" indent="0" algn="l" rtl="0">
              <a:lnSpc>
                <a:spcPct val="90000"/>
              </a:lnSpc>
              <a:spcBef>
                <a:spcPts val="0"/>
              </a:spcBef>
              <a:spcAft>
                <a:spcPts val="0"/>
              </a:spcAft>
              <a:buClr>
                <a:schemeClr val="dk1"/>
              </a:buClr>
              <a:buSzPts val="1800"/>
              <a:buNone/>
            </a:pPr>
            <a:endParaRPr sz="1600" dirty="0"/>
          </a:p>
          <a:p>
            <a:pPr marL="0" lvl="0" indent="0" algn="l" rtl="0">
              <a:lnSpc>
                <a:spcPct val="90000"/>
              </a:lnSpc>
              <a:spcBef>
                <a:spcPts val="0"/>
              </a:spcBef>
              <a:spcAft>
                <a:spcPts val="0"/>
              </a:spcAft>
              <a:buClr>
                <a:schemeClr val="dk1"/>
              </a:buClr>
              <a:buSzPts val="1800"/>
              <a:buNone/>
            </a:pPr>
            <a:endParaRPr sz="1600" dirty="0"/>
          </a:p>
          <a:p>
            <a:pPr marL="0" lvl="0" indent="0" algn="l" rtl="0">
              <a:lnSpc>
                <a:spcPct val="90000"/>
              </a:lnSpc>
              <a:spcBef>
                <a:spcPts val="0"/>
              </a:spcBef>
              <a:spcAft>
                <a:spcPts val="0"/>
              </a:spcAft>
              <a:buClr>
                <a:schemeClr val="dk1"/>
              </a:buClr>
              <a:buSzPts val="1800"/>
              <a:buNone/>
            </a:pPr>
            <a:endParaRPr sz="1000" dirty="0"/>
          </a:p>
          <a:p>
            <a:pPr marL="0" lvl="0" indent="0" algn="l" rtl="0">
              <a:lnSpc>
                <a:spcPct val="90000"/>
              </a:lnSpc>
              <a:spcBef>
                <a:spcPts val="0"/>
              </a:spcBef>
              <a:spcAft>
                <a:spcPts val="0"/>
              </a:spcAft>
              <a:buClr>
                <a:schemeClr val="dk1"/>
              </a:buClr>
              <a:buSzPts val="1800"/>
              <a:buNone/>
            </a:pPr>
            <a:endParaRPr sz="1600" b="1" dirty="0"/>
          </a:p>
          <a:p>
            <a:pPr marL="576263" lvl="0" indent="-342898" algn="l" rtl="0">
              <a:lnSpc>
                <a:spcPct val="90000"/>
              </a:lnSpc>
              <a:spcBef>
                <a:spcPts val="0"/>
              </a:spcBef>
              <a:spcAft>
                <a:spcPts val="0"/>
              </a:spcAft>
              <a:buClr>
                <a:schemeClr val="dk1"/>
              </a:buClr>
              <a:buSzPts val="1800"/>
              <a:buFont typeface="Noto Sans Symbols"/>
              <a:buChar char="❖"/>
            </a:pPr>
            <a:r>
              <a:rPr lang="en-US" sz="1600" dirty="0"/>
              <a:t>Procedures for administering the HSA-Alt are significantly different from those used for the other assessments.</a:t>
            </a:r>
            <a:endParaRPr sz="2000" dirty="0"/>
          </a:p>
        </p:txBody>
      </p:sp>
      <p:pic>
        <p:nvPicPr>
          <p:cNvPr id="243" name="Google Shape;243;p16"/>
          <p:cNvPicPr preferRelativeResize="0"/>
          <p:nvPr/>
        </p:nvPicPr>
        <p:blipFill rotWithShape="1">
          <a:blip r:embed="rId4">
            <a:alphaModFix/>
          </a:blip>
          <a:srcRect/>
          <a:stretch/>
        </p:blipFill>
        <p:spPr>
          <a:xfrm rot="939308">
            <a:off x="10366139" y="1150568"/>
            <a:ext cx="795792" cy="1272484"/>
          </a:xfrm>
          <a:prstGeom prst="rect">
            <a:avLst/>
          </a:prstGeom>
          <a:noFill/>
          <a:ln>
            <a:noFill/>
          </a:ln>
          <a:effectLst>
            <a:outerShdw blurRad="190500" algn="tl" rotWithShape="0">
              <a:srgbClr val="000000">
                <a:alpha val="69019"/>
              </a:srgbClr>
            </a:outerShdw>
          </a:effectLst>
        </p:spPr>
      </p:pic>
      <p:pic>
        <p:nvPicPr>
          <p:cNvPr id="2" name="Picture 1"/>
          <p:cNvPicPr>
            <a:picLocks noChangeAspect="1"/>
          </p:cNvPicPr>
          <p:nvPr/>
        </p:nvPicPr>
        <p:blipFill>
          <a:blip r:embed="rId5"/>
          <a:stretch>
            <a:fillRect/>
          </a:stretch>
        </p:blipFill>
        <p:spPr>
          <a:xfrm>
            <a:off x="2136774" y="3692655"/>
            <a:ext cx="7915275" cy="1885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solidFill>
                  <a:srgbClr val="76923C"/>
                </a:solidFill>
              </a:rPr>
              <a:t>WIDA</a:t>
            </a:r>
            <a:r>
              <a:rPr lang="en-US"/>
              <a:t>   		 </a:t>
            </a:r>
            <a:r>
              <a:rPr lang="en-US">
                <a:solidFill>
                  <a:srgbClr val="4A7EBB"/>
                </a:solidFill>
              </a:rPr>
              <a:t>KĀ‘EO</a:t>
            </a:r>
            <a:endParaRPr/>
          </a:p>
        </p:txBody>
      </p:sp>
      <p:sp>
        <p:nvSpPr>
          <p:cNvPr id="252" name="Google Shape;252;p17"/>
          <p:cNvSpPr txBox="1">
            <a:spLocks noGrp="1"/>
          </p:cNvSpPr>
          <p:nvPr>
            <p:ph type="body" idx="1"/>
          </p:nvPr>
        </p:nvSpPr>
        <p:spPr>
          <a:xfrm>
            <a:off x="1979612" y="1600201"/>
            <a:ext cx="8229600" cy="4628375"/>
          </a:xfrm>
          <a:prstGeom prst="rect">
            <a:avLst/>
          </a:prstGeom>
          <a:noFill/>
          <a:ln>
            <a:noFill/>
          </a:ln>
        </p:spPr>
        <p:txBody>
          <a:bodyPr spcFirstLastPara="1" wrap="square" lIns="91425" tIns="45700" rIns="91425" bIns="45700" anchor="t" anchorCtr="0">
            <a:noAutofit/>
          </a:bodyPr>
          <a:lstStyle/>
          <a:p>
            <a:pPr marL="342900" lvl="0" indent="-228600" algn="l" rtl="0">
              <a:lnSpc>
                <a:spcPct val="90000"/>
              </a:lnSpc>
              <a:spcBef>
                <a:spcPts val="360"/>
              </a:spcBef>
              <a:spcAft>
                <a:spcPts val="0"/>
              </a:spcAft>
              <a:buSzPts val="1800"/>
              <a:buNone/>
            </a:pPr>
            <a:endParaRPr sz="2000" b="1" dirty="0"/>
          </a:p>
          <a:p>
            <a:pPr marL="342900" lvl="0" indent="-342900" algn="l" rtl="0">
              <a:lnSpc>
                <a:spcPct val="90000"/>
              </a:lnSpc>
              <a:spcBef>
                <a:spcPts val="360"/>
              </a:spcBef>
              <a:spcAft>
                <a:spcPts val="0"/>
              </a:spcAft>
              <a:buSzPts val="1800"/>
              <a:buChar char="•"/>
            </a:pPr>
            <a:r>
              <a:rPr lang="en-US" sz="2000" b="1" dirty="0"/>
              <a:t>WIDA ACCESS for ELLs: </a:t>
            </a:r>
            <a:r>
              <a:rPr lang="en-US" sz="2000" dirty="0"/>
              <a:t>ACCESS is a secure large-scale English language proficiency assessment administered to Kindergarten through 12th grade students who have been identified as English language learners (ELLs). </a:t>
            </a:r>
            <a:r>
              <a:rPr lang="en-US" sz="2000" b="1" dirty="0">
                <a:solidFill>
                  <a:schemeClr val="tx1"/>
                </a:solidFill>
              </a:rPr>
              <a:t>Window: 01/12/2021 - 02/24/2021</a:t>
            </a:r>
            <a:endParaRPr sz="2000" b="1" dirty="0">
              <a:solidFill>
                <a:schemeClr val="tx1"/>
              </a:solidFill>
            </a:endParaRPr>
          </a:p>
          <a:p>
            <a:pPr marL="342900" lvl="0" indent="-228600" algn="l" rtl="0">
              <a:lnSpc>
                <a:spcPct val="90000"/>
              </a:lnSpc>
              <a:spcBef>
                <a:spcPts val="360"/>
              </a:spcBef>
              <a:spcAft>
                <a:spcPts val="0"/>
              </a:spcAft>
              <a:buSzPts val="1800"/>
              <a:buNone/>
            </a:pPr>
            <a:endParaRPr sz="2000" b="1" dirty="0"/>
          </a:p>
          <a:p>
            <a:pPr marL="342900">
              <a:spcBef>
                <a:spcPts val="360"/>
              </a:spcBef>
              <a:buFont typeface="Arial"/>
              <a:buChar char="•"/>
            </a:pPr>
            <a:r>
              <a:rPr lang="en-US" sz="2000" b="1" dirty="0" err="1"/>
              <a:t>KĀʻEO</a:t>
            </a:r>
            <a:r>
              <a:rPr lang="en-US" sz="2000" b="1" dirty="0"/>
              <a:t>: </a:t>
            </a:r>
            <a:r>
              <a:rPr lang="en-US" sz="2000" dirty="0"/>
              <a:t>The University of Hawai’i </a:t>
            </a:r>
            <a:r>
              <a:rPr lang="en-US" sz="2000" dirty="0" err="1"/>
              <a:t>Mānoa</a:t>
            </a:r>
            <a:r>
              <a:rPr lang="en-US" sz="2000" dirty="0"/>
              <a:t> and </a:t>
            </a:r>
            <a:r>
              <a:rPr lang="en-US" sz="2000" dirty="0" err="1"/>
              <a:t>Ka</a:t>
            </a:r>
            <a:r>
              <a:rPr lang="en-US" sz="2000" dirty="0"/>
              <a:t> </a:t>
            </a:r>
            <a:r>
              <a:rPr lang="en-US" sz="2000" dirty="0" err="1"/>
              <a:t>Papahana</a:t>
            </a:r>
            <a:r>
              <a:rPr lang="en-US" sz="2000" dirty="0"/>
              <a:t> </a:t>
            </a:r>
            <a:r>
              <a:rPr lang="en-US" sz="2000" dirty="0" err="1"/>
              <a:t>Loiloi</a:t>
            </a:r>
            <a:r>
              <a:rPr lang="en-US" sz="2000" dirty="0"/>
              <a:t> </a:t>
            </a:r>
            <a:r>
              <a:rPr lang="en-US" sz="2000" dirty="0" err="1"/>
              <a:t>Kaiapuni</a:t>
            </a:r>
            <a:r>
              <a:rPr lang="en-US" sz="2000" dirty="0"/>
              <a:t> of the Office of Hawaiian Education developed and administer the </a:t>
            </a:r>
            <a:r>
              <a:rPr lang="en-US" sz="2000" dirty="0" err="1"/>
              <a:t>Kaiapuni</a:t>
            </a:r>
            <a:r>
              <a:rPr lang="en-US" sz="2000" dirty="0"/>
              <a:t> Assessment of Educational Outcomes (</a:t>
            </a:r>
            <a:r>
              <a:rPr lang="en-US" sz="2000" dirty="0" err="1"/>
              <a:t>KĀʻEO</a:t>
            </a:r>
            <a:r>
              <a:rPr lang="en-US" sz="2000" dirty="0"/>
              <a:t>) in Language Arts, Mathematics and Science in the Hawaiian language. </a:t>
            </a:r>
            <a:r>
              <a:rPr lang="en-US" sz="2000" b="1" dirty="0">
                <a:solidFill>
                  <a:schemeClr val="tx1"/>
                </a:solidFill>
              </a:rPr>
              <a:t>Window: 04/01/2021 - 04/28/2021</a:t>
            </a:r>
          </a:p>
          <a:p>
            <a:pPr marL="342900" lvl="0" indent="-342900" algn="l" rtl="0">
              <a:lnSpc>
                <a:spcPct val="90000"/>
              </a:lnSpc>
              <a:spcBef>
                <a:spcPts val="360"/>
              </a:spcBef>
              <a:spcAft>
                <a:spcPts val="0"/>
              </a:spcAft>
              <a:buSzPts val="1800"/>
              <a:buChar char="•"/>
            </a:pPr>
            <a:endParaRPr sz="2000" dirty="0"/>
          </a:p>
          <a:p>
            <a:pPr marL="342900" lvl="0" indent="-139700" algn="l" rtl="0">
              <a:lnSpc>
                <a:spcPct val="90000"/>
              </a:lnSpc>
              <a:spcBef>
                <a:spcPts val="640"/>
              </a:spcBef>
              <a:spcAft>
                <a:spcPts val="0"/>
              </a:spcAft>
              <a:buSzPts val="3200"/>
              <a:buNone/>
            </a:pPr>
            <a:endParaRPr dirty="0"/>
          </a:p>
        </p:txBody>
      </p:sp>
      <p:pic>
        <p:nvPicPr>
          <p:cNvPr id="2" name="Picture 1"/>
          <p:cNvPicPr>
            <a:picLocks noChangeAspect="1"/>
          </p:cNvPicPr>
          <p:nvPr/>
        </p:nvPicPr>
        <p:blipFill>
          <a:blip r:embed="rId3"/>
          <a:stretch>
            <a:fillRect/>
          </a:stretch>
        </p:blipFill>
        <p:spPr>
          <a:xfrm rot="777783">
            <a:off x="8461879" y="463722"/>
            <a:ext cx="923366" cy="1367950"/>
          </a:xfrm>
          <a:prstGeom prst="rect">
            <a:avLst/>
          </a:prstGeom>
        </p:spPr>
      </p:pic>
      <p:pic>
        <p:nvPicPr>
          <p:cNvPr id="6" name="Google Shape;210;p29"/>
          <p:cNvPicPr preferRelativeResize="0"/>
          <p:nvPr/>
        </p:nvPicPr>
        <p:blipFill>
          <a:blip r:embed="rId4">
            <a:alphaModFix/>
          </a:blip>
          <a:stretch>
            <a:fillRect/>
          </a:stretch>
        </p:blipFill>
        <p:spPr>
          <a:xfrm rot="20603681">
            <a:off x="2034983" y="409010"/>
            <a:ext cx="1779904" cy="6472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1522412" y="115150"/>
            <a:ext cx="8686800" cy="8311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solidFill>
                  <a:schemeClr val="dk2"/>
                </a:solidFill>
              </a:rPr>
              <a:t>ACT</a:t>
            </a:r>
            <a:r>
              <a:rPr lang="en-US"/>
              <a:t>    </a:t>
            </a:r>
            <a:r>
              <a:rPr lang="en-US">
                <a:solidFill>
                  <a:srgbClr val="953734"/>
                </a:solidFill>
              </a:rPr>
              <a:t>Seal of Biliteracy    </a:t>
            </a:r>
            <a:r>
              <a:rPr lang="en-US">
                <a:solidFill>
                  <a:srgbClr val="76923C"/>
                </a:solidFill>
              </a:rPr>
              <a:t>NAEP</a:t>
            </a:r>
            <a:endParaRPr>
              <a:solidFill>
                <a:srgbClr val="76923C"/>
              </a:solidFill>
            </a:endParaRPr>
          </a:p>
        </p:txBody>
      </p:sp>
      <p:sp>
        <p:nvSpPr>
          <p:cNvPr id="259" name="Google Shape;259;p18"/>
          <p:cNvSpPr txBox="1">
            <a:spLocks noGrp="1"/>
          </p:cNvSpPr>
          <p:nvPr>
            <p:ph type="body" idx="1"/>
          </p:nvPr>
        </p:nvSpPr>
        <p:spPr>
          <a:xfrm>
            <a:off x="1979612" y="842078"/>
            <a:ext cx="8229600" cy="533392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800"/>
              <a:buChar char="•"/>
            </a:pPr>
            <a:r>
              <a:rPr lang="en-US" sz="2000" b="1"/>
              <a:t>ACT: </a:t>
            </a:r>
            <a:r>
              <a:rPr lang="en-US" sz="2000"/>
              <a:t>A college entrance exam to be administered to all 11</a:t>
            </a:r>
            <a:r>
              <a:rPr lang="en-US" sz="2000" baseline="30000"/>
              <a:t>th</a:t>
            </a:r>
            <a:r>
              <a:rPr lang="en-US" sz="2000"/>
              <a:t> graders.</a:t>
            </a:r>
            <a:endParaRPr sz="2000"/>
          </a:p>
          <a:p>
            <a:pPr marL="342900" lvl="0" indent="-228600" algn="l" rtl="0">
              <a:lnSpc>
                <a:spcPct val="90000"/>
              </a:lnSpc>
              <a:spcBef>
                <a:spcPts val="360"/>
              </a:spcBef>
              <a:spcAft>
                <a:spcPts val="0"/>
              </a:spcAft>
              <a:buSzPts val="1800"/>
              <a:buNone/>
            </a:pPr>
            <a:endParaRPr sz="1000"/>
          </a:p>
          <a:p>
            <a:pPr marL="342900" lvl="0" indent="-342900" algn="l" rtl="0">
              <a:lnSpc>
                <a:spcPct val="90000"/>
              </a:lnSpc>
              <a:spcBef>
                <a:spcPts val="360"/>
              </a:spcBef>
              <a:spcAft>
                <a:spcPts val="0"/>
              </a:spcAft>
              <a:buSzPts val="1800"/>
              <a:buChar char="•"/>
            </a:pPr>
            <a:r>
              <a:rPr lang="en-US" sz="2000" b="1"/>
              <a:t>Seal of Biliteracy:  </a:t>
            </a:r>
            <a:r>
              <a:rPr lang="en-US" sz="2000"/>
              <a:t>The Seal to be awarded upon graduation to students who demonstrate a high proficiency in either of the State’s two official languages and at least one additional language, including American Sign Language; or to a student who demonstrates a high proficiency in both of the State’s official language</a:t>
            </a:r>
            <a:br>
              <a:rPr lang="en-US" sz="2000"/>
            </a:br>
            <a:r>
              <a:rPr lang="en-US" sz="2000"/>
              <a:t>The purposes of the Seal of Biliteracy are to recognize the importance of: (1) enabling students to be college, career, and community ready in today’s global society and supporting opportunities for study of and increasing proficiency in ‘Ōlelo Hawai‘i.</a:t>
            </a:r>
            <a:endParaRPr sz="2000" b="1"/>
          </a:p>
          <a:p>
            <a:pPr marL="342900" lvl="0" indent="-228600" algn="l" rtl="0">
              <a:lnSpc>
                <a:spcPct val="90000"/>
              </a:lnSpc>
              <a:spcBef>
                <a:spcPts val="360"/>
              </a:spcBef>
              <a:spcAft>
                <a:spcPts val="0"/>
              </a:spcAft>
              <a:buSzPts val="1800"/>
              <a:buNone/>
            </a:pPr>
            <a:endParaRPr sz="1000" b="1"/>
          </a:p>
          <a:p>
            <a:pPr marL="342900" lvl="0" indent="-342900" algn="l" rtl="0">
              <a:lnSpc>
                <a:spcPct val="90000"/>
              </a:lnSpc>
              <a:spcBef>
                <a:spcPts val="360"/>
              </a:spcBef>
              <a:spcAft>
                <a:spcPts val="0"/>
              </a:spcAft>
              <a:buSzPts val="1800"/>
              <a:buChar char="•"/>
            </a:pPr>
            <a:r>
              <a:rPr lang="en-US" sz="2000" b="1"/>
              <a:t>NAEP: </a:t>
            </a:r>
            <a:r>
              <a:rPr lang="en-US" sz="2000"/>
              <a:t>The National Assessment of Educational Progress or NAEP is a federal assessment of students in grades 4, 8, and 12. NAEP is administered in two-year cycles. During odd years such as 2012-13, NAEP assesses three subjects and provides grades 4 and 8 state level results for every state.</a:t>
            </a:r>
            <a:endParaRPr sz="2000"/>
          </a:p>
        </p:txBody>
      </p:sp>
      <p:sp>
        <p:nvSpPr>
          <p:cNvPr id="260" name="Google Shape;260;p18"/>
          <p:cNvSpPr txBox="1">
            <a:spLocks noGrp="1"/>
          </p:cNvSpPr>
          <p:nvPr>
            <p:ph type="sldNum" idx="12"/>
          </p:nvPr>
        </p:nvSpPr>
        <p:spPr>
          <a:xfrm>
            <a:off x="10261966" y="6492876"/>
            <a:ext cx="40444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9"/>
          <p:cNvSpPr txBox="1">
            <a:spLocks noGrp="1"/>
          </p:cNvSpPr>
          <p:nvPr>
            <p:ph type="body" idx="1"/>
          </p:nvPr>
        </p:nvSpPr>
        <p:spPr>
          <a:xfrm>
            <a:off x="1979612" y="951580"/>
            <a:ext cx="8686800" cy="4628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t>Test Coordinators (TCs) will understand and be able to successfully fulfill the important role they have so that their school successfully carries out this year’s statewide assessments. </a:t>
            </a:r>
            <a:endParaRPr/>
          </a:p>
          <a:p>
            <a:pPr marL="0" lvl="0" indent="0" algn="l" rtl="0">
              <a:lnSpc>
                <a:spcPct val="90000"/>
              </a:lnSpc>
              <a:spcBef>
                <a:spcPts val="0"/>
              </a:spcBef>
              <a:spcAft>
                <a:spcPts val="0"/>
              </a:spcAft>
              <a:buClr>
                <a:schemeClr val="dk1"/>
              </a:buClr>
              <a:buSzPts val="800"/>
              <a:buNone/>
            </a:pPr>
            <a:endParaRPr sz="800"/>
          </a:p>
          <a:p>
            <a:pPr marL="0" lvl="0" indent="0" algn="l" rtl="0">
              <a:lnSpc>
                <a:spcPct val="90000"/>
              </a:lnSpc>
              <a:spcBef>
                <a:spcPts val="0"/>
              </a:spcBef>
              <a:spcAft>
                <a:spcPts val="0"/>
              </a:spcAft>
              <a:buClr>
                <a:schemeClr val="dk1"/>
              </a:buClr>
              <a:buSzPts val="1800"/>
              <a:buNone/>
            </a:pPr>
            <a:r>
              <a:rPr lang="en-US" sz="1800"/>
              <a:t>Success means:</a:t>
            </a:r>
            <a:endParaRPr/>
          </a:p>
          <a:p>
            <a:pPr marL="404813" lvl="1" indent="-285750" algn="l" rtl="0">
              <a:lnSpc>
                <a:spcPct val="90000"/>
              </a:lnSpc>
              <a:spcBef>
                <a:spcPts val="0"/>
              </a:spcBef>
              <a:spcAft>
                <a:spcPts val="0"/>
              </a:spcAft>
              <a:buClr>
                <a:schemeClr val="dk1"/>
              </a:buClr>
              <a:buSzPts val="1800"/>
              <a:buFont typeface="Arial"/>
              <a:buChar char="•"/>
            </a:pPr>
            <a:r>
              <a:rPr lang="en-US" sz="1800"/>
              <a:t>schedules are developed and shared and supported across the school.</a:t>
            </a:r>
            <a:endParaRPr/>
          </a:p>
          <a:p>
            <a:pPr marL="404813" lvl="1" indent="-285750" algn="l" rtl="0">
              <a:lnSpc>
                <a:spcPct val="90000"/>
              </a:lnSpc>
              <a:spcBef>
                <a:spcPts val="600"/>
              </a:spcBef>
              <a:spcAft>
                <a:spcPts val="0"/>
              </a:spcAft>
              <a:buClr>
                <a:schemeClr val="dk1"/>
              </a:buClr>
              <a:buSzPts val="1800"/>
              <a:buFont typeface="Arial"/>
              <a:buChar char="•"/>
            </a:pPr>
            <a:r>
              <a:rPr lang="en-US" sz="1800"/>
              <a:t>technology resources, including school networks and computers, are ready for testing.</a:t>
            </a:r>
            <a:endParaRPr/>
          </a:p>
          <a:p>
            <a:pPr marL="404813" lvl="1" indent="-285750" algn="l" rtl="0">
              <a:lnSpc>
                <a:spcPct val="90000"/>
              </a:lnSpc>
              <a:spcBef>
                <a:spcPts val="600"/>
              </a:spcBef>
              <a:spcAft>
                <a:spcPts val="0"/>
              </a:spcAft>
              <a:buClr>
                <a:schemeClr val="dk1"/>
              </a:buClr>
              <a:buSzPts val="1800"/>
              <a:buFont typeface="Arial"/>
              <a:buChar char="•"/>
            </a:pPr>
            <a:r>
              <a:rPr lang="en-US" sz="1800"/>
              <a:t>student supports are appropriately set in TIDE based on individual needs and IEPs. </a:t>
            </a:r>
            <a:endParaRPr/>
          </a:p>
          <a:p>
            <a:pPr marL="404813" lvl="1" indent="-285750" algn="l" rtl="0">
              <a:lnSpc>
                <a:spcPct val="90000"/>
              </a:lnSpc>
              <a:spcBef>
                <a:spcPts val="600"/>
              </a:spcBef>
              <a:spcAft>
                <a:spcPts val="0"/>
              </a:spcAft>
              <a:buClr>
                <a:schemeClr val="dk1"/>
              </a:buClr>
              <a:buSzPts val="1800"/>
              <a:buFont typeface="Arial"/>
              <a:buChar char="•"/>
            </a:pPr>
            <a:r>
              <a:rPr lang="en-US" sz="1800"/>
              <a:t>test administrators are trained and prepared to create an appropriate test environment and to administer the tests following the guidelines in the test administration manuals.</a:t>
            </a:r>
            <a:endParaRPr/>
          </a:p>
          <a:p>
            <a:pPr marL="404813" lvl="1" indent="-285750" algn="l" rtl="0">
              <a:lnSpc>
                <a:spcPct val="90000"/>
              </a:lnSpc>
              <a:spcBef>
                <a:spcPts val="600"/>
              </a:spcBef>
              <a:spcAft>
                <a:spcPts val="0"/>
              </a:spcAft>
              <a:buClr>
                <a:schemeClr val="dk1"/>
              </a:buClr>
              <a:buSzPts val="1800"/>
              <a:buFont typeface="Arial"/>
              <a:buChar char="•"/>
            </a:pPr>
            <a:r>
              <a:rPr lang="en-US" sz="1800"/>
              <a:t>students have received “standards-based” instruction and have become familiar with the online testing by completing the training and practice tests. </a:t>
            </a:r>
            <a:endParaRPr/>
          </a:p>
          <a:p>
            <a:pPr marL="404813" lvl="1" indent="-285750" algn="l" rtl="0">
              <a:lnSpc>
                <a:spcPct val="90000"/>
              </a:lnSpc>
              <a:spcBef>
                <a:spcPts val="600"/>
              </a:spcBef>
              <a:spcAft>
                <a:spcPts val="0"/>
              </a:spcAft>
              <a:buClr>
                <a:schemeClr val="dk1"/>
              </a:buClr>
              <a:buSzPts val="1800"/>
              <a:buFont typeface="Arial"/>
              <a:buChar char="•"/>
            </a:pPr>
            <a:r>
              <a:rPr lang="en-US" sz="1800"/>
              <a:t>school personnel are aware of what constitutes testing incidents, take steps to ensure that they do not occur, and know how to respond when issues arise.</a:t>
            </a:r>
            <a:endParaRPr/>
          </a:p>
          <a:p>
            <a:pPr marL="404813" lvl="1" indent="-285750" algn="l" rtl="0">
              <a:lnSpc>
                <a:spcPct val="90000"/>
              </a:lnSpc>
              <a:spcBef>
                <a:spcPts val="600"/>
              </a:spcBef>
              <a:spcAft>
                <a:spcPts val="0"/>
              </a:spcAft>
              <a:buClr>
                <a:schemeClr val="dk1"/>
              </a:buClr>
              <a:buSzPts val="1800"/>
              <a:buFont typeface="Arial"/>
              <a:buChar char="•"/>
            </a:pPr>
            <a:r>
              <a:rPr lang="en-US" sz="1800"/>
              <a:t>the school’s participation rate is 95% or higher.</a:t>
            </a:r>
            <a:endParaRPr/>
          </a:p>
          <a:p>
            <a:pPr marL="404813" lvl="1" indent="-285750" algn="l" rtl="0">
              <a:lnSpc>
                <a:spcPct val="90000"/>
              </a:lnSpc>
              <a:spcBef>
                <a:spcPts val="600"/>
              </a:spcBef>
              <a:spcAft>
                <a:spcPts val="0"/>
              </a:spcAft>
              <a:buClr>
                <a:schemeClr val="dk1"/>
              </a:buClr>
              <a:buSzPts val="1800"/>
              <a:buFont typeface="Arial"/>
              <a:buChar char="•"/>
            </a:pPr>
            <a:r>
              <a:rPr lang="en-US" sz="1800"/>
              <a:t>appropriate school personnel know how to access and use the assessment results. </a:t>
            </a:r>
            <a:endParaRPr/>
          </a:p>
          <a:p>
            <a:pPr marL="742950" lvl="1" indent="-158750" algn="l" rtl="0">
              <a:lnSpc>
                <a:spcPct val="90000"/>
              </a:lnSpc>
              <a:spcBef>
                <a:spcPts val="600"/>
              </a:spcBef>
              <a:spcAft>
                <a:spcPts val="0"/>
              </a:spcAft>
              <a:buClr>
                <a:schemeClr val="dk1"/>
              </a:buClr>
              <a:buSzPts val="2000"/>
              <a:buNone/>
            </a:pPr>
            <a:endParaRPr sz="2000"/>
          </a:p>
          <a:p>
            <a:pPr marL="685800" lvl="1" indent="-158750" algn="l" rtl="0">
              <a:lnSpc>
                <a:spcPct val="90000"/>
              </a:lnSpc>
              <a:spcBef>
                <a:spcPts val="400"/>
              </a:spcBef>
              <a:spcAft>
                <a:spcPts val="0"/>
              </a:spcAft>
              <a:buClr>
                <a:schemeClr val="dk1"/>
              </a:buClr>
              <a:buSzPts val="2000"/>
              <a:buNone/>
            </a:pPr>
            <a:endParaRPr sz="2000"/>
          </a:p>
          <a:p>
            <a:pPr marL="685800" lvl="1" indent="-158750" algn="l" rtl="0">
              <a:lnSpc>
                <a:spcPct val="90000"/>
              </a:lnSpc>
              <a:spcBef>
                <a:spcPts val="10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p:txBody>
      </p:sp>
      <p:sp>
        <p:nvSpPr>
          <p:cNvPr id="267" name="Google Shape;267;p19"/>
          <p:cNvSpPr/>
          <p:nvPr/>
        </p:nvSpPr>
        <p:spPr>
          <a:xfrm>
            <a:off x="2628197" y="100075"/>
            <a:ext cx="7855335"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E36C09"/>
                </a:solidFill>
                <a:latin typeface="Calibri"/>
                <a:ea typeface="Calibri"/>
                <a:cs typeface="Calibri"/>
                <a:sym typeface="Calibri"/>
              </a:rPr>
              <a:t>Our </a:t>
            </a:r>
            <a:r>
              <a:rPr lang="en-US" sz="1800" b="1" i="1" u="sng" strike="noStrike" cap="none">
                <a:solidFill>
                  <a:srgbClr val="E36C09"/>
                </a:solidFill>
                <a:latin typeface="Calibri"/>
                <a:ea typeface="Calibri"/>
                <a:cs typeface="Calibri"/>
                <a:sym typeface="Calibri"/>
              </a:rPr>
              <a:t>students will be fully prepared</a:t>
            </a:r>
            <a:r>
              <a:rPr lang="en-US" sz="1800" b="1" i="1" u="none" strike="noStrike" cap="none">
                <a:solidFill>
                  <a:srgbClr val="E36C09"/>
                </a:solidFill>
                <a:latin typeface="Calibri"/>
                <a:ea typeface="Calibri"/>
                <a:cs typeface="Calibri"/>
                <a:sym typeface="Calibri"/>
              </a:rPr>
              <a:t> for the Smarter Balanced Assessments which will be </a:t>
            </a:r>
            <a:r>
              <a:rPr lang="en-US" sz="1800" b="1" i="1" u="sng" strike="noStrike" cap="none">
                <a:solidFill>
                  <a:srgbClr val="E36C09"/>
                </a:solidFill>
                <a:latin typeface="Calibri"/>
                <a:ea typeface="Calibri"/>
                <a:cs typeface="Calibri"/>
                <a:sym typeface="Calibri"/>
              </a:rPr>
              <a:t>appropriately administered</a:t>
            </a:r>
            <a:r>
              <a:rPr lang="en-US" sz="1800" b="1" i="1" u="none" strike="noStrike" cap="none">
                <a:solidFill>
                  <a:srgbClr val="E36C09"/>
                </a:solidFill>
                <a:latin typeface="Calibri"/>
                <a:ea typeface="Calibri"/>
                <a:cs typeface="Calibri"/>
                <a:sym typeface="Calibri"/>
              </a:rPr>
              <a:t> such that our young people have a </a:t>
            </a:r>
            <a:r>
              <a:rPr lang="en-US" sz="1800" b="1" i="1" u="sng" strike="noStrike" cap="none">
                <a:solidFill>
                  <a:srgbClr val="E36C09"/>
                </a:solidFill>
                <a:latin typeface="Calibri"/>
                <a:ea typeface="Calibri"/>
                <a:cs typeface="Calibri"/>
                <a:sym typeface="Calibri"/>
              </a:rPr>
              <a:t>fair and reliable </a:t>
            </a:r>
            <a:r>
              <a:rPr lang="en-US" sz="1800" b="1" i="1" u="none" strike="noStrike" cap="none">
                <a:solidFill>
                  <a:srgbClr val="E36C09"/>
                </a:solidFill>
                <a:latin typeface="Calibri"/>
                <a:ea typeface="Calibri"/>
                <a:cs typeface="Calibri"/>
                <a:sym typeface="Calibri"/>
              </a:rPr>
              <a:t>opportunity to </a:t>
            </a:r>
            <a:r>
              <a:rPr lang="en-US" sz="1800" b="1" i="1" u="sng" strike="noStrike" cap="none">
                <a:solidFill>
                  <a:srgbClr val="E36C09"/>
                </a:solidFill>
                <a:latin typeface="Calibri"/>
                <a:ea typeface="Calibri"/>
                <a:cs typeface="Calibri"/>
                <a:sym typeface="Calibri"/>
              </a:rPr>
              <a:t>demonstrate their knowledge and skills</a:t>
            </a:r>
            <a:r>
              <a:rPr lang="en-US" sz="1800" b="1" i="1" u="none" strike="noStrike" cap="none">
                <a:solidFill>
                  <a:srgbClr val="E36C09"/>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268" name="Google Shape;268;p19"/>
          <p:cNvSpPr/>
          <p:nvPr/>
        </p:nvSpPr>
        <p:spPr>
          <a:xfrm flipH="1">
            <a:off x="1622601" y="89614"/>
            <a:ext cx="1111922"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E36C09"/>
                </a:solidFill>
                <a:latin typeface="Calibri"/>
                <a:ea typeface="Calibri"/>
                <a:cs typeface="Calibri"/>
                <a:sym typeface="Calibri"/>
              </a:rPr>
              <a:t>The Goal:</a:t>
            </a:r>
            <a:endParaRPr sz="1800" b="0" i="0" u="none" strike="noStrike" cap="none">
              <a:solidFill>
                <a:schemeClr val="dk1"/>
              </a:solidFill>
              <a:latin typeface="Arial"/>
              <a:ea typeface="Arial"/>
              <a:cs typeface="Arial"/>
              <a:sym typeface="Arial"/>
            </a:endParaRPr>
          </a:p>
        </p:txBody>
      </p:sp>
      <p:pic>
        <p:nvPicPr>
          <p:cNvPr id="269" name="Google Shape;269;p19"/>
          <p:cNvPicPr preferRelativeResize="0"/>
          <p:nvPr/>
        </p:nvPicPr>
        <p:blipFill rotWithShape="1">
          <a:blip r:embed="rId3">
            <a:clrChange>
              <a:clrFrom>
                <a:srgbClr val="F9F9F9"/>
              </a:clrFrom>
              <a:clrTo>
                <a:srgbClr val="F9F9F9">
                  <a:alpha val="0"/>
                </a:srgbClr>
              </a:clrTo>
            </a:clrChange>
            <a:alphaModFix/>
          </a:blip>
          <a:srcRect/>
          <a:stretch/>
        </p:blipFill>
        <p:spPr>
          <a:xfrm rot="21390134">
            <a:off x="9695831" y="480900"/>
            <a:ext cx="2452725" cy="19750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1522412" y="23136"/>
            <a:ext cx="8229600" cy="782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Developing Testing Schedules</a:t>
            </a:r>
            <a:endParaRPr/>
          </a:p>
        </p:txBody>
      </p:sp>
      <p:sp>
        <p:nvSpPr>
          <p:cNvPr id="276" name="Google Shape;276;p20"/>
          <p:cNvSpPr txBox="1">
            <a:spLocks noGrp="1"/>
          </p:cNvSpPr>
          <p:nvPr>
            <p:ph type="body" idx="1"/>
          </p:nvPr>
        </p:nvSpPr>
        <p:spPr>
          <a:xfrm>
            <a:off x="1890586" y="805398"/>
            <a:ext cx="8008975" cy="44436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Char char="•"/>
            </a:pPr>
            <a:r>
              <a:rPr lang="en-US" sz="1572">
                <a:latin typeface="Arial"/>
                <a:ea typeface="Arial"/>
                <a:cs typeface="Arial"/>
                <a:sym typeface="Arial"/>
              </a:rPr>
              <a:t>Computer Adaptive Test for ELA/L and Math.</a:t>
            </a:r>
            <a:br>
              <a:rPr lang="en-US" sz="1572">
                <a:latin typeface="Arial"/>
                <a:ea typeface="Arial"/>
                <a:cs typeface="Arial"/>
                <a:sym typeface="Arial"/>
              </a:rPr>
            </a:br>
            <a:r>
              <a:rPr lang="en-US" sz="1572">
                <a:latin typeface="Arial"/>
                <a:ea typeface="Arial"/>
                <a:cs typeface="Arial"/>
                <a:sym typeface="Arial"/>
              </a:rPr>
              <a:t>It is recommended that students have two but not more than three 40 to 60 minute sessions.</a:t>
            </a:r>
            <a:endParaRPr sz="1572">
              <a:latin typeface="Arial"/>
              <a:ea typeface="Arial"/>
              <a:cs typeface="Arial"/>
              <a:sym typeface="Arial"/>
            </a:endParaRPr>
          </a:p>
          <a:p>
            <a:pPr marL="342900" lvl="0" indent="-266700" algn="l" rtl="0">
              <a:lnSpc>
                <a:spcPct val="100000"/>
              </a:lnSpc>
              <a:spcBef>
                <a:spcPts val="240"/>
              </a:spcBef>
              <a:spcAft>
                <a:spcPts val="0"/>
              </a:spcAft>
              <a:buClr>
                <a:schemeClr val="dk1"/>
              </a:buClr>
              <a:buSzPts val="1200"/>
              <a:buNone/>
            </a:pPr>
            <a:endParaRPr sz="1572">
              <a:latin typeface="Arial"/>
              <a:ea typeface="Arial"/>
              <a:cs typeface="Arial"/>
              <a:sym typeface="Arial"/>
            </a:endParaRPr>
          </a:p>
          <a:p>
            <a:pPr marL="342900" lvl="0" indent="-342900" algn="l" rtl="0">
              <a:lnSpc>
                <a:spcPct val="100000"/>
              </a:lnSpc>
              <a:spcBef>
                <a:spcPts val="400"/>
              </a:spcBef>
              <a:spcAft>
                <a:spcPts val="0"/>
              </a:spcAft>
              <a:buClr>
                <a:schemeClr val="dk1"/>
              </a:buClr>
              <a:buSzPts val="2000"/>
              <a:buChar char="•"/>
            </a:pPr>
            <a:r>
              <a:rPr lang="en-US" sz="1572">
                <a:latin typeface="Arial"/>
                <a:ea typeface="Arial"/>
                <a:cs typeface="Arial"/>
                <a:sym typeface="Arial"/>
              </a:rPr>
              <a:t>Performance Task for ELA/L</a:t>
            </a:r>
            <a:br>
              <a:rPr lang="en-US" sz="1572">
                <a:latin typeface="Arial"/>
                <a:ea typeface="Arial"/>
                <a:cs typeface="Arial"/>
                <a:sym typeface="Arial"/>
              </a:rPr>
            </a:br>
            <a:r>
              <a:rPr lang="en-US" sz="1572">
                <a:latin typeface="Arial"/>
                <a:ea typeface="Arial"/>
                <a:cs typeface="Arial"/>
                <a:sym typeface="Arial"/>
              </a:rPr>
              <a:t>It is recommended that students have one but not more than two 40 to 60 minute sessions. Segment 1 will only have one question so students should not be told to stop at the end of that segment.</a:t>
            </a:r>
            <a:endParaRPr sz="1572">
              <a:latin typeface="Arial"/>
              <a:ea typeface="Arial"/>
              <a:cs typeface="Arial"/>
              <a:sym typeface="Arial"/>
            </a:endParaRPr>
          </a:p>
          <a:p>
            <a:pPr marL="342900" lvl="0" indent="-266700" algn="l" rtl="0">
              <a:lnSpc>
                <a:spcPct val="100000"/>
              </a:lnSpc>
              <a:spcBef>
                <a:spcPts val="240"/>
              </a:spcBef>
              <a:spcAft>
                <a:spcPts val="0"/>
              </a:spcAft>
              <a:buClr>
                <a:schemeClr val="dk1"/>
              </a:buClr>
              <a:buSzPts val="1200"/>
              <a:buNone/>
            </a:pPr>
            <a:endParaRPr sz="1572">
              <a:latin typeface="Arial"/>
              <a:ea typeface="Arial"/>
              <a:cs typeface="Arial"/>
              <a:sym typeface="Arial"/>
            </a:endParaRPr>
          </a:p>
          <a:p>
            <a:pPr marL="342900" lvl="0" indent="-342900" algn="l" rtl="0">
              <a:lnSpc>
                <a:spcPct val="100000"/>
              </a:lnSpc>
              <a:spcBef>
                <a:spcPts val="400"/>
              </a:spcBef>
              <a:spcAft>
                <a:spcPts val="0"/>
              </a:spcAft>
              <a:buClr>
                <a:schemeClr val="dk1"/>
              </a:buClr>
              <a:buSzPts val="2000"/>
              <a:buChar char="•"/>
            </a:pPr>
            <a:r>
              <a:rPr lang="en-US" sz="1572">
                <a:latin typeface="Arial"/>
                <a:ea typeface="Arial"/>
                <a:cs typeface="Arial"/>
                <a:sym typeface="Arial"/>
              </a:rPr>
              <a:t>Most students can be expected to finish within these times.</a:t>
            </a:r>
            <a:endParaRPr sz="1572">
              <a:latin typeface="Arial"/>
              <a:ea typeface="Arial"/>
              <a:cs typeface="Arial"/>
              <a:sym typeface="Arial"/>
            </a:endParaRPr>
          </a:p>
          <a:p>
            <a:pPr marL="342900" lvl="0" indent="-266700" algn="l" rtl="0">
              <a:lnSpc>
                <a:spcPct val="100000"/>
              </a:lnSpc>
              <a:spcBef>
                <a:spcPts val="240"/>
              </a:spcBef>
              <a:spcAft>
                <a:spcPts val="0"/>
              </a:spcAft>
              <a:buClr>
                <a:schemeClr val="dk1"/>
              </a:buClr>
              <a:buSzPts val="1200"/>
              <a:buNone/>
            </a:pPr>
            <a:endParaRPr sz="1572">
              <a:latin typeface="Arial"/>
              <a:ea typeface="Arial"/>
              <a:cs typeface="Arial"/>
              <a:sym typeface="Arial"/>
            </a:endParaRPr>
          </a:p>
          <a:p>
            <a:pPr marL="342900" lvl="0" indent="-342900" algn="l" rtl="0">
              <a:lnSpc>
                <a:spcPct val="100000"/>
              </a:lnSpc>
              <a:spcBef>
                <a:spcPts val="400"/>
              </a:spcBef>
              <a:spcAft>
                <a:spcPts val="0"/>
              </a:spcAft>
              <a:buClr>
                <a:schemeClr val="dk1"/>
              </a:buClr>
              <a:buSzPts val="2000"/>
              <a:buChar char="•"/>
            </a:pPr>
            <a:r>
              <a:rPr lang="en-US" sz="1572">
                <a:latin typeface="Arial"/>
                <a:ea typeface="Arial"/>
                <a:cs typeface="Arial"/>
                <a:sym typeface="Arial"/>
              </a:rPr>
              <a:t>While “limiting” testing time should be approached with caution, particularly for students with special needs who may require more time. </a:t>
            </a:r>
            <a:r>
              <a:rPr lang="en-US" sz="1572" b="1">
                <a:latin typeface="Arial"/>
                <a:ea typeface="Arial"/>
                <a:cs typeface="Arial"/>
                <a:sym typeface="Arial"/>
              </a:rPr>
              <a:t>Students do not need to be scheduled for additional sessions if they are not “productively engaged” in completing the test.</a:t>
            </a:r>
            <a:endParaRPr sz="1572">
              <a:latin typeface="Arial"/>
              <a:ea typeface="Arial"/>
              <a:cs typeface="Arial"/>
              <a:sym typeface="Arial"/>
            </a:endParaRPr>
          </a:p>
          <a:p>
            <a:pPr marL="742950" lvl="1" indent="-285750" algn="l" rtl="0">
              <a:lnSpc>
                <a:spcPct val="100000"/>
              </a:lnSpc>
              <a:spcBef>
                <a:spcPts val="400"/>
              </a:spcBef>
              <a:spcAft>
                <a:spcPts val="0"/>
              </a:spcAft>
              <a:buClr>
                <a:schemeClr val="dk1"/>
              </a:buClr>
              <a:buSzPts val="2000"/>
              <a:buChar char="–"/>
            </a:pPr>
            <a:r>
              <a:rPr lang="en-US" sz="1572" b="1">
                <a:latin typeface="Arial"/>
                <a:ea typeface="Arial"/>
                <a:cs typeface="Arial"/>
                <a:sym typeface="Arial"/>
              </a:rPr>
              <a:t>For students who are off–task or not actively engaged in testing may be read the statement verbatim: </a:t>
            </a:r>
            <a:endParaRPr sz="1572">
              <a:solidFill>
                <a:srgbClr val="FF0000"/>
              </a:solidFill>
              <a:latin typeface="Arial"/>
              <a:ea typeface="Arial"/>
              <a:cs typeface="Arial"/>
              <a:sym typeface="Arial"/>
            </a:endParaRPr>
          </a:p>
          <a:p>
            <a:pPr marL="0" lvl="0" indent="0" algn="l" rtl="0">
              <a:lnSpc>
                <a:spcPct val="100000"/>
              </a:lnSpc>
              <a:spcBef>
                <a:spcPts val="360"/>
              </a:spcBef>
              <a:spcAft>
                <a:spcPts val="0"/>
              </a:spcAft>
              <a:buClr>
                <a:schemeClr val="dk1"/>
              </a:buClr>
              <a:buSzPts val="1800"/>
              <a:buNone/>
            </a:pPr>
            <a:endParaRPr sz="1572">
              <a:solidFill>
                <a:srgbClr val="FF0000"/>
              </a:solidFill>
              <a:latin typeface="Arial"/>
              <a:ea typeface="Arial"/>
              <a:cs typeface="Arial"/>
              <a:sym typeface="Arial"/>
            </a:endParaRPr>
          </a:p>
          <a:p>
            <a:pPr marL="0" lvl="0" indent="0" algn="ctr" rtl="0">
              <a:lnSpc>
                <a:spcPct val="100000"/>
              </a:lnSpc>
              <a:spcBef>
                <a:spcPts val="320"/>
              </a:spcBef>
              <a:spcAft>
                <a:spcPts val="0"/>
              </a:spcAft>
              <a:buClr>
                <a:schemeClr val="dk1"/>
              </a:buClr>
              <a:buSzPts val="1600"/>
              <a:buNone/>
            </a:pPr>
            <a:endParaRPr sz="1480">
              <a:solidFill>
                <a:srgbClr val="FF0000"/>
              </a:solidFill>
              <a:latin typeface="Arial"/>
              <a:ea typeface="Arial"/>
              <a:cs typeface="Arial"/>
              <a:sym typeface="Arial"/>
            </a:endParaRPr>
          </a:p>
          <a:p>
            <a:pPr marL="0" lvl="0" indent="0" algn="ctr" rtl="0">
              <a:lnSpc>
                <a:spcPct val="100000"/>
              </a:lnSpc>
              <a:spcBef>
                <a:spcPts val="320"/>
              </a:spcBef>
              <a:spcAft>
                <a:spcPts val="0"/>
              </a:spcAft>
              <a:buClr>
                <a:srgbClr val="FF0000"/>
              </a:buClr>
              <a:buSzPts val="1600"/>
              <a:buNone/>
            </a:pPr>
            <a:r>
              <a:rPr lang="en-US" sz="1480">
                <a:solidFill>
                  <a:srgbClr val="FF0000"/>
                </a:solidFill>
                <a:latin typeface="Arial"/>
                <a:ea typeface="Arial"/>
                <a:cs typeface="Arial"/>
                <a:sym typeface="Arial"/>
              </a:rPr>
              <a:t>Breaking the tests into numerous short sessions can be counterproductive - leading to “test burn out” and increased scheduling challenges.</a:t>
            </a:r>
            <a:endParaRPr sz="2590"/>
          </a:p>
          <a:p>
            <a:pPr marL="342900" lvl="0" indent="-284607" algn="l" rtl="0">
              <a:lnSpc>
                <a:spcPct val="100000"/>
              </a:lnSpc>
              <a:spcBef>
                <a:spcPts val="184"/>
              </a:spcBef>
              <a:spcAft>
                <a:spcPts val="0"/>
              </a:spcAft>
              <a:buClr>
                <a:schemeClr val="dk1"/>
              </a:buClr>
              <a:buSzPts val="918"/>
              <a:buNone/>
            </a:pPr>
            <a:endParaRPr sz="849">
              <a:solidFill>
                <a:srgbClr val="FF0000"/>
              </a:solidFill>
              <a:latin typeface="Arial"/>
              <a:ea typeface="Arial"/>
              <a:cs typeface="Arial"/>
              <a:sym typeface="Arial"/>
            </a:endParaRPr>
          </a:p>
          <a:p>
            <a:pPr marL="342900" lvl="0" indent="-292100" algn="l" rtl="0">
              <a:lnSpc>
                <a:spcPct val="70000"/>
              </a:lnSpc>
              <a:spcBef>
                <a:spcPts val="160"/>
              </a:spcBef>
              <a:spcAft>
                <a:spcPts val="0"/>
              </a:spcAft>
              <a:buClr>
                <a:schemeClr val="dk1"/>
              </a:buClr>
              <a:buSzPts val="800"/>
              <a:buNone/>
            </a:pPr>
            <a:endParaRPr sz="740"/>
          </a:p>
        </p:txBody>
      </p:sp>
      <p:pic>
        <p:nvPicPr>
          <p:cNvPr id="277" name="Google Shape;277;p20"/>
          <p:cNvPicPr preferRelativeResize="0"/>
          <p:nvPr/>
        </p:nvPicPr>
        <p:blipFill rotWithShape="1">
          <a:blip r:embed="rId3">
            <a:alphaModFix/>
          </a:blip>
          <a:srcRect/>
          <a:stretch/>
        </p:blipFill>
        <p:spPr>
          <a:xfrm>
            <a:off x="9371012" y="268482"/>
            <a:ext cx="2030144" cy="1943269"/>
          </a:xfrm>
          <a:prstGeom prst="rect">
            <a:avLst/>
          </a:prstGeom>
          <a:noFill/>
          <a:ln>
            <a:noFill/>
          </a:ln>
        </p:spPr>
      </p:pic>
      <p:pic>
        <p:nvPicPr>
          <p:cNvPr id="278" name="Google Shape;278;p20"/>
          <p:cNvPicPr preferRelativeResize="0"/>
          <p:nvPr/>
        </p:nvPicPr>
        <p:blipFill rotWithShape="1">
          <a:blip r:embed="rId4">
            <a:alphaModFix/>
          </a:blip>
          <a:srcRect/>
          <a:stretch/>
        </p:blipFill>
        <p:spPr>
          <a:xfrm>
            <a:off x="3441501" y="5268869"/>
            <a:ext cx="4907143" cy="4571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a:spLocks noGrp="1"/>
          </p:cNvSpPr>
          <p:nvPr>
            <p:ph type="title"/>
          </p:nvPr>
        </p:nvSpPr>
        <p:spPr>
          <a:xfrm>
            <a:off x="1747344" y="1218949"/>
            <a:ext cx="9782801" cy="68227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en-US" sz="5400" b="1">
                <a:solidFill>
                  <a:srgbClr val="008BA9"/>
                </a:solidFill>
              </a:rPr>
              <a:t>The Test Coordinator and Assessment Team</a:t>
            </a:r>
            <a:endParaRPr/>
          </a:p>
        </p:txBody>
      </p:sp>
      <p:pic>
        <p:nvPicPr>
          <p:cNvPr id="284" name="Google Shape;284;p21"/>
          <p:cNvPicPr preferRelativeResize="0"/>
          <p:nvPr/>
        </p:nvPicPr>
        <p:blipFill rotWithShape="1">
          <a:blip r:embed="rId3">
            <a:alphaModFix/>
          </a:blip>
          <a:srcRect/>
          <a:stretch/>
        </p:blipFill>
        <p:spPr>
          <a:xfrm>
            <a:off x="2621541" y="2783107"/>
            <a:ext cx="2292149" cy="2219765"/>
          </a:xfrm>
          <a:prstGeom prst="rect">
            <a:avLst/>
          </a:prstGeom>
          <a:noFill/>
          <a:ln>
            <a:noFill/>
          </a:ln>
        </p:spPr>
      </p:pic>
      <p:pic>
        <p:nvPicPr>
          <p:cNvPr id="285" name="Google Shape;285;p21"/>
          <p:cNvPicPr preferRelativeResize="0"/>
          <p:nvPr/>
        </p:nvPicPr>
        <p:blipFill rotWithShape="1">
          <a:blip r:embed="rId4">
            <a:alphaModFix/>
          </a:blip>
          <a:srcRect/>
          <a:stretch/>
        </p:blipFill>
        <p:spPr>
          <a:xfrm rot="808180">
            <a:off x="6566317" y="2580237"/>
            <a:ext cx="4218894" cy="3150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6257806" y="507337"/>
            <a:ext cx="4026940"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solidFill>
                  <a:srgbClr val="008BA9"/>
                </a:solidFill>
                <a:latin typeface="Calibri"/>
                <a:ea typeface="Calibri"/>
                <a:cs typeface="Calibri"/>
                <a:sym typeface="Calibri"/>
              </a:rPr>
              <a:t>Overview of Online HSAP Process</a:t>
            </a:r>
            <a:endParaRPr/>
          </a:p>
        </p:txBody>
      </p:sp>
      <p:pic>
        <p:nvPicPr>
          <p:cNvPr id="291" name="Google Shape;291;p22"/>
          <p:cNvPicPr preferRelativeResize="0">
            <a:picLocks noGrp="1"/>
          </p:cNvPicPr>
          <p:nvPr>
            <p:ph type="body" idx="1"/>
          </p:nvPr>
        </p:nvPicPr>
        <p:blipFill rotWithShape="1">
          <a:blip r:embed="rId3">
            <a:alphaModFix/>
          </a:blip>
          <a:srcRect/>
          <a:stretch/>
        </p:blipFill>
        <p:spPr>
          <a:xfrm>
            <a:off x="1923310" y="354123"/>
            <a:ext cx="4131666" cy="529862"/>
          </a:xfrm>
          <a:prstGeom prst="rect">
            <a:avLst/>
          </a:prstGeom>
          <a:noFill/>
          <a:ln>
            <a:noFill/>
          </a:ln>
        </p:spPr>
      </p:pic>
      <p:pic>
        <p:nvPicPr>
          <p:cNvPr id="292" name="Google Shape;292;p22"/>
          <p:cNvPicPr preferRelativeResize="0"/>
          <p:nvPr/>
        </p:nvPicPr>
        <p:blipFill rotWithShape="1">
          <a:blip r:embed="rId4">
            <a:alphaModFix/>
          </a:blip>
          <a:srcRect/>
          <a:stretch/>
        </p:blipFill>
        <p:spPr>
          <a:xfrm>
            <a:off x="1923310" y="935382"/>
            <a:ext cx="4131666" cy="529862"/>
          </a:xfrm>
          <a:prstGeom prst="rect">
            <a:avLst/>
          </a:prstGeom>
          <a:noFill/>
          <a:ln>
            <a:noFill/>
          </a:ln>
        </p:spPr>
      </p:pic>
      <p:pic>
        <p:nvPicPr>
          <p:cNvPr id="293" name="Google Shape;293;p22"/>
          <p:cNvPicPr preferRelativeResize="0"/>
          <p:nvPr/>
        </p:nvPicPr>
        <p:blipFill rotWithShape="1">
          <a:blip r:embed="rId5">
            <a:alphaModFix/>
          </a:blip>
          <a:srcRect/>
          <a:stretch/>
        </p:blipFill>
        <p:spPr>
          <a:xfrm>
            <a:off x="1923311" y="1501349"/>
            <a:ext cx="4137973" cy="529862"/>
          </a:xfrm>
          <a:prstGeom prst="rect">
            <a:avLst/>
          </a:prstGeom>
          <a:noFill/>
          <a:ln>
            <a:noFill/>
          </a:ln>
        </p:spPr>
      </p:pic>
      <p:pic>
        <p:nvPicPr>
          <p:cNvPr id="294" name="Google Shape;294;p22"/>
          <p:cNvPicPr preferRelativeResize="0"/>
          <p:nvPr/>
        </p:nvPicPr>
        <p:blipFill rotWithShape="1">
          <a:blip r:embed="rId6">
            <a:alphaModFix/>
          </a:blip>
          <a:srcRect/>
          <a:stretch/>
        </p:blipFill>
        <p:spPr>
          <a:xfrm>
            <a:off x="1929617" y="2050063"/>
            <a:ext cx="4131666" cy="529055"/>
          </a:xfrm>
          <a:prstGeom prst="rect">
            <a:avLst/>
          </a:prstGeom>
          <a:noFill/>
          <a:ln>
            <a:noFill/>
          </a:ln>
        </p:spPr>
      </p:pic>
      <p:pic>
        <p:nvPicPr>
          <p:cNvPr id="295" name="Google Shape;295;p22"/>
          <p:cNvPicPr preferRelativeResize="0"/>
          <p:nvPr/>
        </p:nvPicPr>
        <p:blipFill rotWithShape="1">
          <a:blip r:embed="rId7">
            <a:alphaModFix/>
          </a:blip>
          <a:srcRect/>
          <a:stretch/>
        </p:blipFill>
        <p:spPr>
          <a:xfrm>
            <a:off x="1923311" y="2628370"/>
            <a:ext cx="5588787" cy="529862"/>
          </a:xfrm>
          <a:prstGeom prst="rect">
            <a:avLst/>
          </a:prstGeom>
          <a:noFill/>
          <a:ln>
            <a:noFill/>
          </a:ln>
        </p:spPr>
      </p:pic>
      <p:pic>
        <p:nvPicPr>
          <p:cNvPr id="297" name="Google Shape;297;p22"/>
          <p:cNvPicPr preferRelativeResize="0"/>
          <p:nvPr/>
        </p:nvPicPr>
        <p:blipFill rotWithShape="1">
          <a:blip r:embed="rId8">
            <a:alphaModFix/>
          </a:blip>
          <a:srcRect/>
          <a:stretch/>
        </p:blipFill>
        <p:spPr>
          <a:xfrm>
            <a:off x="3718823" y="4260912"/>
            <a:ext cx="5582479" cy="529862"/>
          </a:xfrm>
          <a:prstGeom prst="rect">
            <a:avLst/>
          </a:prstGeom>
          <a:noFill/>
          <a:ln>
            <a:noFill/>
          </a:ln>
        </p:spPr>
      </p:pic>
      <p:pic>
        <p:nvPicPr>
          <p:cNvPr id="298" name="Google Shape;298;p22"/>
          <p:cNvPicPr preferRelativeResize="0"/>
          <p:nvPr/>
        </p:nvPicPr>
        <p:blipFill rotWithShape="1">
          <a:blip r:embed="rId9">
            <a:alphaModFix/>
          </a:blip>
          <a:srcRect/>
          <a:stretch/>
        </p:blipFill>
        <p:spPr>
          <a:xfrm>
            <a:off x="2587846" y="4871721"/>
            <a:ext cx="4396596" cy="529862"/>
          </a:xfrm>
          <a:prstGeom prst="rect">
            <a:avLst/>
          </a:prstGeom>
          <a:noFill/>
          <a:ln>
            <a:noFill/>
          </a:ln>
        </p:spPr>
      </p:pic>
      <p:pic>
        <p:nvPicPr>
          <p:cNvPr id="300" name="Google Shape;300;p22"/>
          <p:cNvPicPr preferRelativeResize="0"/>
          <p:nvPr/>
        </p:nvPicPr>
        <p:blipFill rotWithShape="1">
          <a:blip r:embed="rId10">
            <a:alphaModFix/>
          </a:blip>
          <a:srcRect/>
          <a:stretch/>
        </p:blipFill>
        <p:spPr>
          <a:xfrm>
            <a:off x="3718823" y="3166225"/>
            <a:ext cx="5587909" cy="522327"/>
          </a:xfrm>
          <a:prstGeom prst="rect">
            <a:avLst/>
          </a:prstGeom>
          <a:noFill/>
          <a:ln>
            <a:noFill/>
          </a:ln>
        </p:spPr>
      </p:pic>
      <p:grpSp>
        <p:nvGrpSpPr>
          <p:cNvPr id="13" name="Group 12"/>
          <p:cNvGrpSpPr/>
          <p:nvPr/>
        </p:nvGrpSpPr>
        <p:grpSpPr>
          <a:xfrm>
            <a:off x="2003997" y="5539871"/>
            <a:ext cx="4778376" cy="425106"/>
            <a:chOff x="0" y="243416"/>
            <a:chExt cx="5486400" cy="497090"/>
          </a:xfrm>
          <a:solidFill>
            <a:srgbClr val="1B6CE3"/>
          </a:solidFill>
        </p:grpSpPr>
        <p:sp>
          <p:nvSpPr>
            <p:cNvPr id="14" name="Rounded Rectangle 13"/>
            <p:cNvSpPr/>
            <p:nvPr/>
          </p:nvSpPr>
          <p:spPr>
            <a:xfrm>
              <a:off x="0" y="243416"/>
              <a:ext cx="5486400" cy="49709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24266" y="267682"/>
              <a:ext cx="5462134" cy="448558"/>
            </a:xfrm>
            <a:prstGeom prst="rect">
              <a:avLst/>
            </a:prstGeom>
            <a:solidFill>
              <a:srgbClr val="348BA4"/>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1600" kern="1200" dirty="0"/>
                <a:t>View Score Reports and Performance Data in CRS</a:t>
              </a:r>
            </a:p>
          </p:txBody>
        </p:sp>
      </p:grpSp>
      <p:grpSp>
        <p:nvGrpSpPr>
          <p:cNvPr id="16" name="Group 15"/>
          <p:cNvGrpSpPr/>
          <p:nvPr/>
        </p:nvGrpSpPr>
        <p:grpSpPr>
          <a:xfrm>
            <a:off x="6257806" y="3785823"/>
            <a:ext cx="3563938" cy="361288"/>
            <a:chOff x="0" y="243416"/>
            <a:chExt cx="5486400" cy="497090"/>
          </a:xfrm>
          <a:solidFill>
            <a:srgbClr val="348BA4"/>
          </a:solidFill>
        </p:grpSpPr>
        <p:sp>
          <p:nvSpPr>
            <p:cNvPr id="17" name="Rounded Rectangle 16"/>
            <p:cNvSpPr/>
            <p:nvPr/>
          </p:nvSpPr>
          <p:spPr>
            <a:xfrm>
              <a:off x="0" y="243416"/>
              <a:ext cx="5486400" cy="49709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24266" y="267682"/>
              <a:ext cx="5437868" cy="4485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1800" kern="1200" dirty="0"/>
                <a:t>View Student Responses in CRS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500"/>
                                        <p:tgtEl>
                                          <p:spTgt spid="29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 calcmode="lin" valueType="num">
                                      <p:cBhvr additive="base">
                                        <p:cTn id="12" dur="500"/>
                                        <p:tgtEl>
                                          <p:spTgt spid="29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 calcmode="lin" valueType="num">
                                      <p:cBhvr additive="base">
                                        <p:cTn id="17" dur="500"/>
                                        <p:tgtEl>
                                          <p:spTgt spid="29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4"/>
                                        </p:tgtEl>
                                        <p:attrNameLst>
                                          <p:attrName>style.visibility</p:attrName>
                                        </p:attrNameLst>
                                      </p:cBhvr>
                                      <p:to>
                                        <p:strVal val="visible"/>
                                      </p:to>
                                    </p:set>
                                    <p:anim calcmode="lin" valueType="num">
                                      <p:cBhvr additive="base">
                                        <p:cTn id="22" dur="500"/>
                                        <p:tgtEl>
                                          <p:spTgt spid="29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5"/>
                                        </p:tgtEl>
                                        <p:attrNameLst>
                                          <p:attrName>style.visibility</p:attrName>
                                        </p:attrNameLst>
                                      </p:cBhvr>
                                      <p:to>
                                        <p:strVal val="visible"/>
                                      </p:to>
                                    </p:set>
                                    <p:anim calcmode="lin" valueType="num">
                                      <p:cBhvr additive="base">
                                        <p:cTn id="27" dur="500"/>
                                        <p:tgtEl>
                                          <p:spTgt spid="29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0"/>
                                        </p:tgtEl>
                                        <p:attrNameLst>
                                          <p:attrName>style.visibility</p:attrName>
                                        </p:attrNameLst>
                                      </p:cBhvr>
                                      <p:to>
                                        <p:strVal val="visible"/>
                                      </p:to>
                                    </p:set>
                                    <p:anim calcmode="lin" valueType="num">
                                      <p:cBhvr additive="base">
                                        <p:cTn id="32" dur="500"/>
                                        <p:tgtEl>
                                          <p:spTgt spid="30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97"/>
                                        </p:tgtEl>
                                        <p:attrNameLst>
                                          <p:attrName>style.visibility</p:attrName>
                                        </p:attrNameLst>
                                      </p:cBhvr>
                                      <p:to>
                                        <p:strVal val="visible"/>
                                      </p:to>
                                    </p:set>
                                    <p:anim calcmode="lin" valueType="num">
                                      <p:cBhvr additive="base">
                                        <p:cTn id="41" dur="500"/>
                                        <p:tgtEl>
                                          <p:spTgt spid="29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98"/>
                                        </p:tgtEl>
                                        <p:attrNameLst>
                                          <p:attrName>style.visibility</p:attrName>
                                        </p:attrNameLst>
                                      </p:cBhvr>
                                      <p:to>
                                        <p:strVal val="visible"/>
                                      </p:to>
                                    </p:set>
                                    <p:anim calcmode="lin" valueType="num">
                                      <p:cBhvr additive="base">
                                        <p:cTn id="46" dur="500"/>
                                        <p:tgtEl>
                                          <p:spTgt spid="29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3"/>
          <p:cNvPicPr preferRelativeResize="0"/>
          <p:nvPr/>
        </p:nvPicPr>
        <p:blipFill rotWithShape="1">
          <a:blip r:embed="rId3">
            <a:alphaModFix/>
          </a:blip>
          <a:srcRect/>
          <a:stretch/>
        </p:blipFill>
        <p:spPr>
          <a:xfrm>
            <a:off x="2436812" y="457200"/>
            <a:ext cx="7973479" cy="54951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p:nvPr/>
        </p:nvSpPr>
        <p:spPr>
          <a:xfrm>
            <a:off x="1848524" y="296307"/>
            <a:ext cx="8758682" cy="5750292"/>
          </a:xfrm>
          <a:prstGeom prst="rect">
            <a:avLst/>
          </a:prstGeom>
          <a:noFill/>
          <a:ln>
            <a:noFill/>
          </a:ln>
        </p:spPr>
        <p:txBody>
          <a:bodyPr spcFirstLastPara="1" wrap="square" lIns="91425" tIns="45700" rIns="91425" bIns="45700" anchor="t" anchorCtr="0">
            <a:noAutofit/>
          </a:bodyPr>
          <a:lstStyle/>
          <a:p>
            <a:pPr marL="4763" marR="0" lvl="1" indent="0" algn="ctr" rtl="0">
              <a:lnSpc>
                <a:spcPct val="100000"/>
              </a:lnSpc>
              <a:spcBef>
                <a:spcPts val="0"/>
              </a:spcBef>
              <a:spcAft>
                <a:spcPts val="0"/>
              </a:spcAft>
              <a:buClr>
                <a:srgbClr val="000000"/>
              </a:buClr>
              <a:buSzPts val="2100"/>
              <a:buFont typeface="Arial"/>
              <a:buNone/>
            </a:pPr>
            <a:r>
              <a:rPr lang="en-US" sz="2100" b="1" i="0" u="sng" strike="noStrike" cap="none" dirty="0">
                <a:solidFill>
                  <a:srgbClr val="31859C"/>
                </a:solidFill>
                <a:latin typeface="Calibri"/>
                <a:ea typeface="Calibri"/>
                <a:cs typeface="Calibri"/>
                <a:sym typeface="Calibri"/>
              </a:rPr>
              <a:t>Office of Strategy, Innovation and Performance</a:t>
            </a:r>
            <a:endParaRPr sz="1800" b="0" i="0" u="none" strike="noStrike" cap="none" dirty="0">
              <a:solidFill>
                <a:schemeClr val="dk1"/>
              </a:solidFill>
              <a:latin typeface="Arial"/>
              <a:ea typeface="Arial"/>
              <a:cs typeface="Arial"/>
              <a:sym typeface="Arial"/>
            </a:endParaRPr>
          </a:p>
          <a:p>
            <a:pPr marL="457200" marR="0" lvl="0" indent="0" algn="l" rtl="0">
              <a:lnSpc>
                <a:spcPct val="100000"/>
              </a:lnSpc>
              <a:spcBef>
                <a:spcPts val="200"/>
              </a:spcBef>
              <a:spcAft>
                <a:spcPts val="0"/>
              </a:spcAft>
              <a:buClr>
                <a:srgbClr val="000000"/>
              </a:buClr>
              <a:buSzPts val="2000"/>
              <a:buFont typeface="Arial"/>
              <a:buNone/>
            </a:pPr>
            <a:endParaRPr sz="2000" b="1" i="0" u="sng" strike="noStrike" cap="none" dirty="0">
              <a:solidFill>
                <a:srgbClr val="31859C"/>
              </a:solidFill>
              <a:latin typeface="Calibri"/>
              <a:ea typeface="Calibri"/>
              <a:cs typeface="Calibri"/>
              <a:sym typeface="Calibri"/>
            </a:endParaRPr>
          </a:p>
          <a:p>
            <a:pPr marL="4763" marR="0" lvl="1" indent="0" algn="ctr" rtl="0">
              <a:lnSpc>
                <a:spcPct val="100000"/>
              </a:lnSpc>
              <a:spcBef>
                <a:spcPts val="200"/>
              </a:spcBef>
              <a:spcAft>
                <a:spcPts val="0"/>
              </a:spcAft>
              <a:buClr>
                <a:srgbClr val="000000"/>
              </a:buClr>
              <a:buSzPts val="2000"/>
              <a:buFont typeface="Arial"/>
              <a:buNone/>
            </a:pPr>
            <a:r>
              <a:rPr lang="en-US" sz="2000" b="1" i="0" u="sng" strike="noStrike" cap="none" dirty="0">
                <a:solidFill>
                  <a:srgbClr val="31859C"/>
                </a:solidFill>
                <a:latin typeface="Calibri"/>
                <a:ea typeface="Calibri"/>
                <a:cs typeface="Calibri"/>
                <a:sym typeface="Calibri"/>
              </a:rPr>
              <a:t>Assessment and Accountability Branch</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0070C0"/>
                </a:solidFill>
                <a:latin typeface="Calibri"/>
                <a:ea typeface="Calibri"/>
                <a:cs typeface="Calibri"/>
                <a:sym typeface="Calibri"/>
              </a:rPr>
              <a:t>Keith </a:t>
            </a:r>
            <a:r>
              <a:rPr lang="en-US" sz="2000" b="1" i="0" u="none" strike="noStrike" cap="none" dirty="0" err="1">
                <a:solidFill>
                  <a:srgbClr val="0070C0"/>
                </a:solidFill>
                <a:latin typeface="Calibri"/>
                <a:ea typeface="Calibri"/>
                <a:cs typeface="Calibri"/>
                <a:sym typeface="Calibri"/>
              </a:rPr>
              <a:t>Kameoka</a:t>
            </a:r>
            <a:r>
              <a:rPr lang="en-US" sz="2000" b="0" i="0" u="none" strike="noStrike" cap="none" dirty="0">
                <a:solidFill>
                  <a:schemeClr val="dk1"/>
                </a:solidFill>
                <a:latin typeface="Calibri"/>
                <a:ea typeface="Calibri"/>
                <a:cs typeface="Calibri"/>
                <a:sym typeface="Calibri"/>
              </a:rPr>
              <a:t>– Acting Director, Assessment and Accountability Branch</a:t>
            </a:r>
            <a:endParaRPr sz="1800" b="0" i="0" u="none" strike="noStrike" cap="none" dirty="0">
              <a:solidFill>
                <a:schemeClr val="dk1"/>
              </a:solidFill>
              <a:latin typeface="Arial"/>
              <a:ea typeface="Arial"/>
              <a:cs typeface="Arial"/>
              <a:sym typeface="Arial"/>
            </a:endParaRPr>
          </a:p>
          <a:p>
            <a:pPr marL="4763" marR="0" lvl="1" indent="0" algn="ctr" rtl="0">
              <a:lnSpc>
                <a:spcPct val="100000"/>
              </a:lnSpc>
              <a:spcBef>
                <a:spcPts val="200"/>
              </a:spcBef>
              <a:spcAft>
                <a:spcPts val="0"/>
              </a:spcAft>
              <a:buClr>
                <a:srgbClr val="000000"/>
              </a:buClr>
              <a:buSzPts val="2000"/>
              <a:buFont typeface="Arial"/>
              <a:buNone/>
            </a:pPr>
            <a:r>
              <a:rPr lang="en-US" sz="2000" b="1" i="0" u="sng" strike="noStrike" cap="none" dirty="0">
                <a:solidFill>
                  <a:srgbClr val="31859C"/>
                </a:solidFill>
                <a:latin typeface="Calibri"/>
                <a:ea typeface="Calibri"/>
                <a:cs typeface="Calibri"/>
                <a:sym typeface="Calibri"/>
              </a:rPr>
              <a:t>Assessment Section Contacts</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Brian Reiter </a:t>
            </a:r>
            <a:r>
              <a:rPr lang="en-US" sz="2000" b="0" i="0" u="none" strike="noStrike" cap="none" dirty="0">
                <a:solidFill>
                  <a:schemeClr val="dk1"/>
                </a:solidFill>
                <a:latin typeface="Calibri"/>
                <a:ea typeface="Calibri"/>
                <a:cs typeface="Calibri"/>
                <a:sym typeface="Calibri"/>
              </a:rPr>
              <a:t>– Administrator, Assessment Section</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Paul Dumas</a:t>
            </a:r>
            <a:r>
              <a:rPr lang="en-US" sz="2000" b="0" i="0" u="none" strike="noStrike" cap="none" dirty="0">
                <a:solidFill>
                  <a:schemeClr val="dk1"/>
                </a:solidFill>
                <a:latin typeface="Calibri"/>
                <a:ea typeface="Calibri"/>
                <a:cs typeface="Calibri"/>
                <a:sym typeface="Calibri"/>
              </a:rPr>
              <a:t>– Test Development Specialist- Science/NGSS</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Sue Forbes</a:t>
            </a:r>
            <a:r>
              <a:rPr lang="en-US" sz="2000" b="0" i="0" u="none" strike="noStrike" cap="none" dirty="0">
                <a:solidFill>
                  <a:schemeClr val="dk1"/>
                </a:solidFill>
                <a:latin typeface="Calibri"/>
                <a:ea typeface="Calibri"/>
                <a:cs typeface="Calibri"/>
                <a:sym typeface="Calibri"/>
              </a:rPr>
              <a:t>– Test Development Specialist-ALT</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Bruce </a:t>
            </a:r>
            <a:r>
              <a:rPr lang="en-US" sz="2000" b="1" i="0" u="none" strike="noStrike" cap="none" dirty="0" err="1">
                <a:solidFill>
                  <a:srgbClr val="4A7EBB"/>
                </a:solidFill>
                <a:latin typeface="Calibri"/>
                <a:ea typeface="Calibri"/>
                <a:cs typeface="Calibri"/>
                <a:sym typeface="Calibri"/>
              </a:rPr>
              <a:t>Hirotsu</a:t>
            </a:r>
            <a:r>
              <a:rPr lang="en-US" sz="2000" b="0" i="0" u="none" strike="noStrike" cap="none" dirty="0">
                <a:solidFill>
                  <a:schemeClr val="dk1"/>
                </a:solidFill>
                <a:latin typeface="Calibri"/>
                <a:ea typeface="Calibri"/>
                <a:cs typeface="Calibri"/>
                <a:sym typeface="Calibri"/>
              </a:rPr>
              <a:t>– Test Development Specialist-ACT</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Elaine Lee</a:t>
            </a:r>
            <a:r>
              <a:rPr lang="en-US" sz="2000" b="0" i="0" u="none" strike="noStrike" cap="none" dirty="0">
                <a:solidFill>
                  <a:schemeClr val="dk1"/>
                </a:solidFill>
                <a:latin typeface="Calibri"/>
                <a:ea typeface="Calibri"/>
                <a:cs typeface="Calibri"/>
                <a:sym typeface="Calibri"/>
              </a:rPr>
              <a:t>– Test Development Specialist-Accommodations</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Dianne </a:t>
            </a:r>
            <a:r>
              <a:rPr lang="en-US" sz="2000" b="1" i="0" u="none" strike="noStrike" cap="none" dirty="0" err="1">
                <a:solidFill>
                  <a:srgbClr val="4A7EBB"/>
                </a:solidFill>
                <a:latin typeface="Calibri"/>
                <a:ea typeface="Calibri"/>
                <a:cs typeface="Calibri"/>
                <a:sym typeface="Calibri"/>
              </a:rPr>
              <a:t>Morada</a:t>
            </a:r>
            <a:r>
              <a:rPr lang="en-US" sz="2000" b="0" i="0" u="none" strike="noStrike" cap="none" dirty="0">
                <a:solidFill>
                  <a:schemeClr val="dk1"/>
                </a:solidFill>
                <a:latin typeface="Calibri"/>
                <a:ea typeface="Calibri"/>
                <a:cs typeface="Calibri"/>
                <a:sym typeface="Calibri"/>
              </a:rPr>
              <a:t>– Test Development Specialist-Item Dev/Math</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0070C0"/>
                </a:solidFill>
                <a:latin typeface="Calibri"/>
                <a:ea typeface="Calibri"/>
                <a:cs typeface="Calibri"/>
                <a:sym typeface="Calibri"/>
              </a:rPr>
              <a:t>Kelsie </a:t>
            </a:r>
            <a:r>
              <a:rPr lang="en-US" sz="2000" b="1" i="0" u="none" strike="noStrike" cap="none" dirty="0" err="1">
                <a:solidFill>
                  <a:srgbClr val="0070C0"/>
                </a:solidFill>
                <a:latin typeface="Calibri"/>
                <a:ea typeface="Calibri"/>
                <a:cs typeface="Calibri"/>
                <a:sym typeface="Calibri"/>
              </a:rPr>
              <a:t>Pualoa</a:t>
            </a:r>
            <a:r>
              <a:rPr lang="en-US" sz="2000" b="1" i="0" u="none" strike="noStrike" cap="none" dirty="0">
                <a:solidFill>
                  <a:srgbClr val="0070C0"/>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 Test Development Specialist-Item Dev/ELA</a:t>
            </a:r>
            <a:endParaRPr sz="2000" b="1" i="0" u="none" strike="noStrike" cap="none" dirty="0">
              <a:solidFill>
                <a:schemeClr val="accent1"/>
              </a:solidFill>
              <a:latin typeface="Calibri"/>
              <a:ea typeface="Calibri"/>
              <a:cs typeface="Calibri"/>
              <a:sym typeface="Calibri"/>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Karen </a:t>
            </a:r>
            <a:r>
              <a:rPr lang="en-US" sz="2000" b="1" i="0" u="none" strike="noStrike" cap="none" dirty="0" err="1">
                <a:solidFill>
                  <a:srgbClr val="4A7EBB"/>
                </a:solidFill>
                <a:latin typeface="Calibri"/>
                <a:ea typeface="Calibri"/>
                <a:cs typeface="Calibri"/>
                <a:sym typeface="Calibri"/>
              </a:rPr>
              <a:t>Tohinaka</a:t>
            </a:r>
            <a:r>
              <a:rPr lang="en-US" sz="2000" b="1" i="0" u="none" strike="noStrike" cap="none" dirty="0">
                <a:solidFill>
                  <a:srgbClr val="4A7EBB"/>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 Test Development Specialist/SBA/WIDA ACCESS</a:t>
            </a:r>
            <a:endParaRPr sz="2000" b="0" i="0" u="none" strike="noStrike" cap="none" dirty="0">
              <a:solidFill>
                <a:schemeClr val="dk1"/>
              </a:solidFill>
              <a:latin typeface="Calibri"/>
              <a:ea typeface="Calibri"/>
              <a:cs typeface="Calibri"/>
              <a:sym typeface="Calibri"/>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Dewey </a:t>
            </a:r>
            <a:r>
              <a:rPr lang="en-US" sz="2000" b="1" i="0" u="none" strike="noStrike" cap="none" dirty="0" err="1">
                <a:solidFill>
                  <a:srgbClr val="4A7EBB"/>
                </a:solidFill>
                <a:latin typeface="Calibri"/>
                <a:ea typeface="Calibri"/>
                <a:cs typeface="Calibri"/>
                <a:sym typeface="Calibri"/>
              </a:rPr>
              <a:t>Gottleib</a:t>
            </a:r>
            <a:r>
              <a:rPr lang="en-US" sz="2000" b="0" i="0" u="none" strike="noStrike" cap="none" dirty="0">
                <a:solidFill>
                  <a:schemeClr val="dk1"/>
                </a:solidFill>
                <a:latin typeface="Calibri"/>
                <a:ea typeface="Calibri"/>
                <a:cs typeface="Calibri"/>
                <a:sym typeface="Calibri"/>
              </a:rPr>
              <a:t>– NAEP Testing Specialist</a:t>
            </a:r>
            <a:endParaRPr sz="2000" b="1" i="0" u="sng" strike="noStrike" cap="none" dirty="0">
              <a:solidFill>
                <a:schemeClr val="dk1"/>
              </a:solidFill>
              <a:latin typeface="Calibri"/>
              <a:ea typeface="Calibri"/>
              <a:cs typeface="Calibri"/>
              <a:sym typeface="Calibri"/>
            </a:endParaRPr>
          </a:p>
          <a:p>
            <a:pPr marL="4763" marR="0" lvl="1" indent="0" algn="ctr" rtl="0">
              <a:lnSpc>
                <a:spcPct val="100000"/>
              </a:lnSpc>
              <a:spcBef>
                <a:spcPts val="200"/>
              </a:spcBef>
              <a:spcAft>
                <a:spcPts val="0"/>
              </a:spcAft>
              <a:buClr>
                <a:srgbClr val="000000"/>
              </a:buClr>
              <a:buSzPts val="2000"/>
              <a:buFont typeface="Arial"/>
              <a:buNone/>
            </a:pPr>
            <a:r>
              <a:rPr lang="en-US" sz="2000" b="1" i="0" u="sng" strike="noStrike" cap="none" dirty="0">
                <a:solidFill>
                  <a:srgbClr val="31859C"/>
                </a:solidFill>
                <a:latin typeface="Calibri"/>
                <a:ea typeface="Calibri"/>
                <a:cs typeface="Calibri"/>
                <a:sym typeface="Calibri"/>
              </a:rPr>
              <a:t>Cambium Assessment Inc.</a:t>
            </a:r>
            <a:endParaRPr sz="1800" b="0" i="0" u="none" strike="noStrike" cap="none" dirty="0">
              <a:solidFill>
                <a:schemeClr val="dk1"/>
              </a:solidFill>
              <a:latin typeface="Arial"/>
              <a:ea typeface="Arial"/>
              <a:cs typeface="Arial"/>
              <a:sym typeface="Arial"/>
            </a:endParaRPr>
          </a:p>
          <a:p>
            <a:pPr marL="800100" marR="0" lvl="1" indent="-342900" algn="l" rtl="0">
              <a:lnSpc>
                <a:spcPct val="100000"/>
              </a:lnSpc>
              <a:spcBef>
                <a:spcPts val="200"/>
              </a:spcBef>
              <a:spcAft>
                <a:spcPts val="0"/>
              </a:spcAft>
              <a:buClr>
                <a:srgbClr val="31859C"/>
              </a:buClr>
              <a:buSzPts val="2000"/>
              <a:buFont typeface="Noto Sans Symbols"/>
              <a:buChar char="⮚"/>
            </a:pPr>
            <a:r>
              <a:rPr lang="en-US" sz="2000" b="1" i="0" u="none" strike="noStrike" cap="none" dirty="0">
                <a:solidFill>
                  <a:srgbClr val="4A7EBB"/>
                </a:solidFill>
                <a:latin typeface="Calibri"/>
                <a:ea typeface="Calibri"/>
                <a:cs typeface="Calibri"/>
                <a:sym typeface="Calibri"/>
              </a:rPr>
              <a:t>Emily </a:t>
            </a:r>
            <a:r>
              <a:rPr lang="en-US" sz="2000" b="1" i="0" u="none" strike="noStrike" cap="none" dirty="0" err="1">
                <a:solidFill>
                  <a:srgbClr val="4A7EBB"/>
                </a:solidFill>
                <a:latin typeface="Calibri"/>
                <a:ea typeface="Calibri"/>
                <a:cs typeface="Calibri"/>
                <a:sym typeface="Calibri"/>
              </a:rPr>
              <a:t>MacGillivray</a:t>
            </a:r>
            <a:r>
              <a:rPr lang="en-US" sz="2000" b="1" i="0" u="none" strike="noStrike" cap="none" dirty="0">
                <a:solidFill>
                  <a:srgbClr val="4A7EBB"/>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Cambium</a:t>
            </a:r>
            <a:r>
              <a:rPr lang="en-US" sz="2000" b="0" i="0" u="none" strike="noStrike" cap="none" dirty="0">
                <a:solidFill>
                  <a:schemeClr val="dk1"/>
                </a:solidFill>
                <a:latin typeface="Calibri"/>
                <a:ea typeface="Calibri"/>
                <a:cs typeface="Calibri"/>
                <a:sym typeface="Calibri"/>
              </a:rPr>
              <a:t> Project Manager</a:t>
            </a:r>
            <a:endParaRPr sz="1800" b="0" i="0" u="none" strike="noStrike" cap="none" dirty="0">
              <a:solidFill>
                <a:schemeClr val="dk1"/>
              </a:solidFill>
              <a:latin typeface="Arial"/>
              <a:ea typeface="Arial"/>
              <a:cs typeface="Arial"/>
              <a:sym typeface="Arial"/>
            </a:endParaRPr>
          </a:p>
          <a:p>
            <a:pPr marL="914400" marR="0" lvl="0" indent="0" algn="l" rtl="0">
              <a:lnSpc>
                <a:spcPct val="100000"/>
              </a:lnSpc>
              <a:spcBef>
                <a:spcPts val="2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5582080" y="380166"/>
            <a:ext cx="5092791" cy="665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Preparing</a:t>
            </a:r>
            <a:r>
              <a:rPr lang="en-US" b="1">
                <a:solidFill>
                  <a:srgbClr val="0070C0"/>
                </a:solidFill>
              </a:rPr>
              <a:t> </a:t>
            </a:r>
            <a:r>
              <a:rPr lang="en-US" b="1">
                <a:solidFill>
                  <a:srgbClr val="008BA9"/>
                </a:solidFill>
              </a:rPr>
              <a:t>for Testing</a:t>
            </a:r>
            <a:endParaRPr>
              <a:solidFill>
                <a:srgbClr val="008BA9"/>
              </a:solidFill>
            </a:endParaRPr>
          </a:p>
        </p:txBody>
      </p:sp>
      <p:sp>
        <p:nvSpPr>
          <p:cNvPr id="312" name="Google Shape;312;p24"/>
          <p:cNvSpPr txBox="1">
            <a:spLocks noGrp="1"/>
          </p:cNvSpPr>
          <p:nvPr>
            <p:ph type="body" idx="1"/>
          </p:nvPr>
        </p:nvSpPr>
        <p:spPr>
          <a:xfrm>
            <a:off x="3391552" y="1835782"/>
            <a:ext cx="7412043" cy="3610987"/>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dk1"/>
              </a:buClr>
              <a:buSzPts val="2000"/>
              <a:buFont typeface="Arial"/>
              <a:buChar char="•"/>
            </a:pPr>
            <a:r>
              <a:rPr lang="en-US" sz="2000"/>
              <a:t>Getting the Team on the same page</a:t>
            </a:r>
            <a:endParaRPr/>
          </a:p>
          <a:p>
            <a:pPr marL="742950" lvl="1" indent="-285750" algn="l" rtl="0">
              <a:lnSpc>
                <a:spcPct val="90000"/>
              </a:lnSpc>
              <a:spcBef>
                <a:spcPts val="1000"/>
              </a:spcBef>
              <a:spcAft>
                <a:spcPts val="0"/>
              </a:spcAft>
              <a:buClr>
                <a:schemeClr val="dk1"/>
              </a:buClr>
              <a:buSzPts val="2000"/>
              <a:buFont typeface="Arial"/>
              <a:buChar char="•"/>
            </a:pPr>
            <a:r>
              <a:rPr lang="en-US" sz="2000"/>
              <a:t>Developing a Testing Schedule</a:t>
            </a:r>
            <a:endParaRPr/>
          </a:p>
          <a:p>
            <a:pPr marL="742950" lvl="1" indent="-285750" algn="l" rtl="0">
              <a:lnSpc>
                <a:spcPct val="90000"/>
              </a:lnSpc>
              <a:spcBef>
                <a:spcPts val="1000"/>
              </a:spcBef>
              <a:spcAft>
                <a:spcPts val="0"/>
              </a:spcAft>
              <a:buClr>
                <a:schemeClr val="dk1"/>
              </a:buClr>
              <a:buSzPts val="2000"/>
              <a:buFont typeface="Arial"/>
              <a:buChar char="•"/>
            </a:pPr>
            <a:r>
              <a:rPr lang="en-US" sz="2000"/>
              <a:t>Ensuring the “technology” is ready</a:t>
            </a:r>
            <a:endParaRPr/>
          </a:p>
          <a:p>
            <a:pPr marL="742950" lvl="1" indent="-285750" algn="l" rtl="0">
              <a:lnSpc>
                <a:spcPct val="90000"/>
              </a:lnSpc>
              <a:spcBef>
                <a:spcPts val="1000"/>
              </a:spcBef>
              <a:spcAft>
                <a:spcPts val="0"/>
              </a:spcAft>
              <a:buClr>
                <a:schemeClr val="dk1"/>
              </a:buClr>
              <a:buSzPts val="2000"/>
              <a:buFont typeface="Arial"/>
              <a:buChar char="•"/>
            </a:pPr>
            <a:r>
              <a:rPr lang="en-US" sz="2000"/>
              <a:t>Setting up Users in TIDE</a:t>
            </a:r>
            <a:endParaRPr/>
          </a:p>
          <a:p>
            <a:pPr marL="742950" lvl="1" indent="-285750" algn="l" rtl="0">
              <a:lnSpc>
                <a:spcPct val="90000"/>
              </a:lnSpc>
              <a:spcBef>
                <a:spcPts val="1000"/>
              </a:spcBef>
              <a:spcAft>
                <a:spcPts val="0"/>
              </a:spcAft>
              <a:buClr>
                <a:schemeClr val="dk1"/>
              </a:buClr>
              <a:buSzPts val="2000"/>
              <a:buFont typeface="Arial"/>
              <a:buChar char="•"/>
            </a:pPr>
            <a:r>
              <a:rPr lang="en-US" sz="2000"/>
              <a:t>Preparing and Training Test Administrators</a:t>
            </a:r>
            <a:endParaRPr/>
          </a:p>
          <a:p>
            <a:pPr marL="742950" lvl="1" indent="-285750" algn="l" rtl="0">
              <a:lnSpc>
                <a:spcPct val="90000"/>
              </a:lnSpc>
              <a:spcBef>
                <a:spcPts val="1000"/>
              </a:spcBef>
              <a:spcAft>
                <a:spcPts val="0"/>
              </a:spcAft>
              <a:buClr>
                <a:schemeClr val="dk1"/>
              </a:buClr>
              <a:buSzPts val="2000"/>
              <a:buFont typeface="Arial"/>
              <a:buChar char="•"/>
            </a:pPr>
            <a:r>
              <a:rPr lang="en-US" sz="2000"/>
              <a:t>Identifying Designated Supports and Accommodations for Students</a:t>
            </a:r>
            <a:endParaRPr/>
          </a:p>
          <a:p>
            <a:pPr marL="742950" lvl="1" indent="-285750" algn="l" rtl="0">
              <a:lnSpc>
                <a:spcPct val="90000"/>
              </a:lnSpc>
              <a:spcBef>
                <a:spcPts val="1000"/>
              </a:spcBef>
              <a:spcAft>
                <a:spcPts val="0"/>
              </a:spcAft>
              <a:buClr>
                <a:schemeClr val="dk1"/>
              </a:buClr>
              <a:buSzPts val="2000"/>
              <a:buFont typeface="Arial"/>
              <a:buChar char="•"/>
            </a:pPr>
            <a:r>
              <a:rPr lang="en-US" sz="2000"/>
              <a:t>Adjusting Student Settings in TIDE </a:t>
            </a:r>
            <a:endParaRPr/>
          </a:p>
        </p:txBody>
      </p:sp>
      <p:pic>
        <p:nvPicPr>
          <p:cNvPr id="313" name="Google Shape;313;p24"/>
          <p:cNvPicPr preferRelativeResize="0"/>
          <p:nvPr/>
        </p:nvPicPr>
        <p:blipFill rotWithShape="1">
          <a:blip r:embed="rId3">
            <a:clrChange>
              <a:clrFrom>
                <a:srgbClr val="FFFFFF"/>
              </a:clrFrom>
              <a:clrTo>
                <a:srgbClr val="FFFFFF">
                  <a:alpha val="0"/>
                </a:srgbClr>
              </a:clrTo>
            </a:clrChange>
            <a:alphaModFix/>
          </a:blip>
          <a:srcRect/>
          <a:stretch/>
        </p:blipFill>
        <p:spPr>
          <a:xfrm rot="2118917">
            <a:off x="8848093" y="1304268"/>
            <a:ext cx="3310713" cy="2619860"/>
          </a:xfrm>
          <a:prstGeom prst="rect">
            <a:avLst/>
          </a:prstGeom>
          <a:noFill/>
          <a:ln>
            <a:noFill/>
          </a:ln>
        </p:spPr>
      </p:pic>
      <p:grpSp>
        <p:nvGrpSpPr>
          <p:cNvPr id="314" name="Google Shape;314;p24"/>
          <p:cNvGrpSpPr/>
          <p:nvPr/>
        </p:nvGrpSpPr>
        <p:grpSpPr>
          <a:xfrm>
            <a:off x="1708697" y="139341"/>
            <a:ext cx="3243549" cy="1245840"/>
            <a:chOff x="535781" y="1"/>
            <a:chExt cx="4101399" cy="1801657"/>
          </a:xfrm>
        </p:grpSpPr>
        <p:pic>
          <p:nvPicPr>
            <p:cNvPr id="315" name="Google Shape;315;p24"/>
            <p:cNvPicPr preferRelativeResize="0"/>
            <p:nvPr/>
          </p:nvPicPr>
          <p:blipFill rotWithShape="1">
            <a:blip r:embed="rId4">
              <a:alphaModFix/>
            </a:blip>
            <a:srcRect/>
            <a:stretch/>
          </p:blipFill>
          <p:spPr>
            <a:xfrm rot="39557">
              <a:off x="546028" y="6807"/>
              <a:ext cx="1193288" cy="1788045"/>
            </a:xfrm>
            <a:prstGeom prst="rect">
              <a:avLst/>
            </a:prstGeom>
            <a:noFill/>
            <a:ln>
              <a:noFill/>
            </a:ln>
          </p:spPr>
        </p:pic>
        <p:pic>
          <p:nvPicPr>
            <p:cNvPr id="316" name="Google Shape;316;p24"/>
            <p:cNvPicPr preferRelativeResize="0"/>
            <p:nvPr/>
          </p:nvPicPr>
          <p:blipFill rotWithShape="1">
            <a:blip r:embed="rId5">
              <a:alphaModFix/>
            </a:blip>
            <a:srcRect r="7880"/>
            <a:stretch/>
          </p:blipFill>
          <p:spPr>
            <a:xfrm rot="39557">
              <a:off x="1526249" y="536437"/>
              <a:ext cx="3104567" cy="1124001"/>
            </a:xfrm>
            <a:prstGeom prst="rect">
              <a:avLst/>
            </a:prstGeom>
            <a:noFill/>
            <a:ln>
              <a:noFill/>
            </a:ln>
          </p:spPr>
        </p:pic>
      </p:grpSp>
      <p:pic>
        <p:nvPicPr>
          <p:cNvPr id="317" name="Google Shape;317;p24"/>
          <p:cNvPicPr preferRelativeResize="0"/>
          <p:nvPr/>
        </p:nvPicPr>
        <p:blipFill rotWithShape="1">
          <a:blip r:embed="rId6">
            <a:clrChange>
              <a:clrFrom>
                <a:srgbClr val="FFFFFF"/>
              </a:clrFrom>
              <a:clrTo>
                <a:srgbClr val="FFFFFF">
                  <a:alpha val="0"/>
                </a:srgbClr>
              </a:clrTo>
            </a:clrChange>
            <a:alphaModFix/>
          </a:blip>
          <a:srcRect t="13742" b="25023"/>
          <a:stretch/>
        </p:blipFill>
        <p:spPr>
          <a:xfrm flipH="1">
            <a:off x="1583716" y="4128479"/>
            <a:ext cx="3268300" cy="20189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title"/>
          </p:nvPr>
        </p:nvSpPr>
        <p:spPr>
          <a:xfrm>
            <a:off x="2830218" y="308165"/>
            <a:ext cx="5816009" cy="8233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Get the Team on Board </a:t>
            </a:r>
            <a:endParaRPr/>
          </a:p>
        </p:txBody>
      </p:sp>
      <p:sp>
        <p:nvSpPr>
          <p:cNvPr id="324" name="Google Shape;324;p25"/>
          <p:cNvSpPr txBox="1">
            <a:spLocks noGrp="1"/>
          </p:cNvSpPr>
          <p:nvPr>
            <p:ph type="body" idx="1"/>
          </p:nvPr>
        </p:nvSpPr>
        <p:spPr>
          <a:xfrm>
            <a:off x="4076735" y="1054483"/>
            <a:ext cx="4698451" cy="356272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Char char="•"/>
            </a:pPr>
            <a:r>
              <a:rPr lang="en-US" sz="2000"/>
              <a:t>Test Coordinator</a:t>
            </a:r>
            <a:endParaRPr/>
          </a:p>
          <a:p>
            <a:pPr marL="342900" lvl="0" indent="-342900" algn="l" rtl="0">
              <a:lnSpc>
                <a:spcPct val="100000"/>
              </a:lnSpc>
              <a:spcBef>
                <a:spcPts val="0"/>
              </a:spcBef>
              <a:spcAft>
                <a:spcPts val="0"/>
              </a:spcAft>
              <a:buSzPts val="1800"/>
              <a:buFont typeface="Arial"/>
              <a:buChar char="•"/>
            </a:pPr>
            <a:r>
              <a:rPr lang="en-US" sz="2000"/>
              <a:t>Principal or Vice Principal</a:t>
            </a:r>
            <a:endParaRPr/>
          </a:p>
          <a:p>
            <a:pPr marL="342900" lvl="0" indent="-342900" algn="l" rtl="0">
              <a:lnSpc>
                <a:spcPct val="100000"/>
              </a:lnSpc>
              <a:spcBef>
                <a:spcPts val="0"/>
              </a:spcBef>
              <a:spcAft>
                <a:spcPts val="0"/>
              </a:spcAft>
              <a:buSzPts val="1800"/>
              <a:buFont typeface="Arial"/>
              <a:buChar char="•"/>
            </a:pPr>
            <a:r>
              <a:rPr lang="en-US" sz="2000"/>
              <a:t>Technology Coordinator</a:t>
            </a:r>
            <a:endParaRPr sz="2000"/>
          </a:p>
          <a:p>
            <a:pPr marL="342900" lvl="0" indent="-342900" algn="l" rtl="0">
              <a:lnSpc>
                <a:spcPct val="100000"/>
              </a:lnSpc>
              <a:spcBef>
                <a:spcPts val="600"/>
              </a:spcBef>
              <a:spcAft>
                <a:spcPts val="0"/>
              </a:spcAft>
              <a:buClr>
                <a:schemeClr val="dk1"/>
              </a:buClr>
              <a:buSzPts val="1800"/>
              <a:buChar char="•"/>
            </a:pPr>
            <a:r>
              <a:rPr lang="en-US" sz="2000"/>
              <a:t>Test Administrators </a:t>
            </a:r>
            <a:endParaRPr sz="2000"/>
          </a:p>
          <a:p>
            <a:pPr marL="342900" lvl="0" indent="-342900" algn="l" rtl="0">
              <a:lnSpc>
                <a:spcPct val="100000"/>
              </a:lnSpc>
              <a:spcBef>
                <a:spcPts val="600"/>
              </a:spcBef>
              <a:spcAft>
                <a:spcPts val="0"/>
              </a:spcAft>
              <a:buClr>
                <a:schemeClr val="dk1"/>
              </a:buClr>
              <a:buSzPts val="1800"/>
              <a:buChar char="•"/>
            </a:pPr>
            <a:r>
              <a:rPr lang="en-US" sz="2000"/>
              <a:t>Student Services Coordinator</a:t>
            </a:r>
            <a:endParaRPr sz="2000"/>
          </a:p>
          <a:p>
            <a:pPr marL="342900" lvl="0" indent="-342900" algn="l" rtl="0">
              <a:lnSpc>
                <a:spcPct val="100000"/>
              </a:lnSpc>
              <a:spcBef>
                <a:spcPts val="600"/>
              </a:spcBef>
              <a:spcAft>
                <a:spcPts val="0"/>
              </a:spcAft>
              <a:buClr>
                <a:schemeClr val="dk1"/>
              </a:buClr>
              <a:buSzPts val="1800"/>
              <a:buChar char="•"/>
            </a:pPr>
            <a:r>
              <a:rPr lang="en-US" sz="2000"/>
              <a:t>Curriculum Coordinator/ Data Team</a:t>
            </a:r>
            <a:endParaRPr/>
          </a:p>
          <a:p>
            <a:pPr marL="342900" lvl="0" indent="-228600" algn="l" rtl="0">
              <a:lnSpc>
                <a:spcPct val="70000"/>
              </a:lnSpc>
              <a:spcBef>
                <a:spcPts val="600"/>
              </a:spcBef>
              <a:spcAft>
                <a:spcPts val="0"/>
              </a:spcAft>
              <a:buClr>
                <a:schemeClr val="dk1"/>
              </a:buClr>
              <a:buSzPts val="1800"/>
              <a:buNone/>
            </a:pPr>
            <a:endParaRPr sz="1800">
              <a:latin typeface="Arial"/>
              <a:ea typeface="Arial"/>
              <a:cs typeface="Arial"/>
              <a:sym typeface="Arial"/>
            </a:endParaRPr>
          </a:p>
          <a:p>
            <a:pPr marL="0" lvl="0" indent="0" algn="l" rtl="0">
              <a:lnSpc>
                <a:spcPct val="70000"/>
              </a:lnSpc>
              <a:spcBef>
                <a:spcPts val="600"/>
              </a:spcBef>
              <a:spcAft>
                <a:spcPts val="0"/>
              </a:spcAft>
              <a:buClr>
                <a:schemeClr val="dk1"/>
              </a:buClr>
              <a:buSzPts val="1800"/>
              <a:buNone/>
            </a:pPr>
            <a:r>
              <a:rPr lang="en-US" sz="1800">
                <a:latin typeface="Arial"/>
                <a:ea typeface="Arial"/>
                <a:cs typeface="Arial"/>
                <a:sym typeface="Arial"/>
              </a:rPr>
              <a:t>Also: </a:t>
            </a:r>
            <a:endParaRPr/>
          </a:p>
          <a:p>
            <a:pPr marL="742950" lvl="1" indent="-285750" algn="l" rtl="0">
              <a:lnSpc>
                <a:spcPct val="70000"/>
              </a:lnSpc>
              <a:spcBef>
                <a:spcPts val="600"/>
              </a:spcBef>
              <a:spcAft>
                <a:spcPts val="0"/>
              </a:spcAft>
              <a:buClr>
                <a:schemeClr val="dk1"/>
              </a:buClr>
              <a:buSzPts val="1800"/>
              <a:buChar char="–"/>
            </a:pPr>
            <a:r>
              <a:rPr lang="en-US" sz="1800">
                <a:latin typeface="Arial"/>
                <a:ea typeface="Arial"/>
                <a:cs typeface="Arial"/>
                <a:sym typeface="Arial"/>
              </a:rPr>
              <a:t>Assessment Section staff</a:t>
            </a:r>
            <a:endParaRPr/>
          </a:p>
          <a:p>
            <a:pPr marL="742950" lvl="1" indent="-285750" algn="l" rtl="0">
              <a:lnSpc>
                <a:spcPct val="70000"/>
              </a:lnSpc>
              <a:spcBef>
                <a:spcPts val="600"/>
              </a:spcBef>
              <a:spcAft>
                <a:spcPts val="0"/>
              </a:spcAft>
              <a:buClr>
                <a:schemeClr val="dk1"/>
              </a:buClr>
              <a:buSzPts val="1800"/>
              <a:buChar char="–"/>
            </a:pPr>
            <a:r>
              <a:rPr lang="en-US" sz="1800">
                <a:latin typeface="Arial"/>
                <a:ea typeface="Arial"/>
                <a:cs typeface="Arial"/>
                <a:sym typeface="Arial"/>
              </a:rPr>
              <a:t>HSAP Help Desk </a:t>
            </a:r>
            <a:endParaRPr/>
          </a:p>
          <a:p>
            <a:pPr marL="742950" lvl="1" indent="-171450" algn="l" rtl="0">
              <a:lnSpc>
                <a:spcPct val="70000"/>
              </a:lnSpc>
              <a:spcBef>
                <a:spcPts val="600"/>
              </a:spcBef>
              <a:spcAft>
                <a:spcPts val="0"/>
              </a:spcAft>
              <a:buClr>
                <a:schemeClr val="dk1"/>
              </a:buClr>
              <a:buSzPts val="1800"/>
              <a:buNone/>
            </a:pPr>
            <a:endParaRPr sz="1800">
              <a:latin typeface="Arial"/>
              <a:ea typeface="Arial"/>
              <a:cs typeface="Arial"/>
              <a:sym typeface="Arial"/>
            </a:endParaRPr>
          </a:p>
          <a:p>
            <a:pPr marL="0" lvl="0" indent="0" algn="ctr" rtl="0">
              <a:lnSpc>
                <a:spcPct val="70000"/>
              </a:lnSpc>
              <a:spcBef>
                <a:spcPts val="600"/>
              </a:spcBef>
              <a:spcAft>
                <a:spcPts val="0"/>
              </a:spcAft>
              <a:buClr>
                <a:schemeClr val="dk1"/>
              </a:buClr>
              <a:buSzPts val="1800"/>
              <a:buNone/>
            </a:pPr>
            <a:r>
              <a:rPr lang="en-US" sz="1800">
                <a:solidFill>
                  <a:srgbClr val="FF0000"/>
                </a:solidFill>
                <a:latin typeface="Arial"/>
                <a:ea typeface="Arial"/>
                <a:cs typeface="Arial"/>
                <a:sym typeface="Arial"/>
              </a:rPr>
              <a:t>See Overview of Roles in TAM pg</a:t>
            </a:r>
            <a:r>
              <a:rPr lang="en-US" sz="1800">
                <a:solidFill>
                  <a:srgbClr val="FF0000"/>
                </a:solidFill>
              </a:rPr>
              <a:t> 6-9</a:t>
            </a:r>
            <a:endParaRPr sz="1312">
              <a:latin typeface="Arial"/>
              <a:ea typeface="Arial"/>
              <a:cs typeface="Arial"/>
              <a:sym typeface="Arial"/>
            </a:endParaRPr>
          </a:p>
          <a:p>
            <a:pPr marL="342900" lvl="0" indent="-292100" algn="l" rtl="0">
              <a:lnSpc>
                <a:spcPct val="70000"/>
              </a:lnSpc>
              <a:spcBef>
                <a:spcPts val="600"/>
              </a:spcBef>
              <a:spcAft>
                <a:spcPts val="0"/>
              </a:spcAft>
              <a:buClr>
                <a:schemeClr val="dk1"/>
              </a:buClr>
              <a:buSzPts val="800"/>
              <a:buNone/>
            </a:pPr>
            <a:endParaRPr sz="800"/>
          </a:p>
        </p:txBody>
      </p:sp>
      <p:pic>
        <p:nvPicPr>
          <p:cNvPr id="325" name="Google Shape;325;p25"/>
          <p:cNvPicPr preferRelativeResize="0"/>
          <p:nvPr/>
        </p:nvPicPr>
        <p:blipFill rotWithShape="1">
          <a:blip r:embed="rId3">
            <a:alphaModFix/>
          </a:blip>
          <a:srcRect/>
          <a:stretch/>
        </p:blipFill>
        <p:spPr>
          <a:xfrm rot="967807">
            <a:off x="8720211" y="261946"/>
            <a:ext cx="1595766" cy="1595766"/>
          </a:xfrm>
          <a:prstGeom prst="rect">
            <a:avLst/>
          </a:prstGeom>
          <a:noFill/>
          <a:ln>
            <a:noFill/>
          </a:ln>
        </p:spPr>
      </p:pic>
      <p:pic>
        <p:nvPicPr>
          <p:cNvPr id="326" name="Google Shape;326;p25"/>
          <p:cNvPicPr preferRelativeResize="0"/>
          <p:nvPr/>
        </p:nvPicPr>
        <p:blipFill rotWithShape="1">
          <a:blip r:embed="rId4">
            <a:alphaModFix/>
          </a:blip>
          <a:srcRect/>
          <a:stretch/>
        </p:blipFill>
        <p:spPr>
          <a:xfrm>
            <a:off x="1605725" y="1779166"/>
            <a:ext cx="2716241" cy="2573873"/>
          </a:xfrm>
          <a:prstGeom prst="rect">
            <a:avLst/>
          </a:prstGeom>
          <a:noFill/>
          <a:ln>
            <a:noFill/>
          </a:ln>
        </p:spPr>
      </p:pic>
      <p:pic>
        <p:nvPicPr>
          <p:cNvPr id="327" name="Google Shape;327;p25"/>
          <p:cNvPicPr preferRelativeResize="0"/>
          <p:nvPr/>
        </p:nvPicPr>
        <p:blipFill rotWithShape="1">
          <a:blip r:embed="rId5">
            <a:alphaModFix/>
          </a:blip>
          <a:srcRect/>
          <a:stretch/>
        </p:blipFill>
        <p:spPr>
          <a:xfrm>
            <a:off x="2687397" y="4861810"/>
            <a:ext cx="7477125" cy="1476375"/>
          </a:xfrm>
          <a:prstGeom prst="rect">
            <a:avLst/>
          </a:prstGeom>
          <a:noFill/>
          <a:ln w="19050"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6"/>
          <p:cNvSpPr txBox="1">
            <a:spLocks noGrp="1"/>
          </p:cNvSpPr>
          <p:nvPr>
            <p:ph type="title"/>
          </p:nvPr>
        </p:nvSpPr>
        <p:spPr>
          <a:xfrm>
            <a:off x="1522412" y="201883"/>
            <a:ext cx="8847618" cy="53176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Key Tasks for the Test Coordinator</a:t>
            </a:r>
            <a:endParaRPr/>
          </a:p>
        </p:txBody>
      </p:sp>
      <p:sp>
        <p:nvSpPr>
          <p:cNvPr id="334" name="Google Shape;334;p26"/>
          <p:cNvSpPr txBox="1">
            <a:spLocks noGrp="1"/>
          </p:cNvSpPr>
          <p:nvPr>
            <p:ph type="body" idx="1"/>
          </p:nvPr>
        </p:nvSpPr>
        <p:spPr>
          <a:xfrm>
            <a:off x="1875944" y="933535"/>
            <a:ext cx="8386023" cy="53133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a:latin typeface="Calibri"/>
                <a:ea typeface="Calibri"/>
                <a:cs typeface="Calibri"/>
                <a:sym typeface="Calibri"/>
              </a:rPr>
              <a:t>Key Responsibilities:</a:t>
            </a:r>
            <a:endParaRPr sz="2000">
              <a:latin typeface="Calibri"/>
              <a:ea typeface="Calibri"/>
              <a:cs typeface="Calibri"/>
              <a:sym typeface="Calibri"/>
            </a:endParaRPr>
          </a:p>
          <a:p>
            <a:pPr marL="342900" lvl="0" indent="-342900" algn="l" rtl="0">
              <a:lnSpc>
                <a:spcPct val="90000"/>
              </a:lnSpc>
              <a:spcBef>
                <a:spcPts val="360"/>
              </a:spcBef>
              <a:spcAft>
                <a:spcPts val="0"/>
              </a:spcAft>
              <a:buSzPts val="1800"/>
              <a:buFont typeface="Arial"/>
              <a:buChar char="•"/>
            </a:pPr>
            <a:r>
              <a:rPr lang="en-US" sz="1800"/>
              <a:t>General oversight of all test administration activities in their schools and for all TAs. </a:t>
            </a:r>
            <a:endParaRPr/>
          </a:p>
          <a:p>
            <a:pPr marL="342900" lvl="0" indent="-342900" algn="l" rtl="0">
              <a:lnSpc>
                <a:spcPct val="90000"/>
              </a:lnSpc>
              <a:spcBef>
                <a:spcPts val="360"/>
              </a:spcBef>
              <a:spcAft>
                <a:spcPts val="0"/>
              </a:spcAft>
              <a:buClr>
                <a:schemeClr val="dk1"/>
              </a:buClr>
              <a:buSzPts val="1800"/>
              <a:buChar char="•"/>
            </a:pPr>
            <a:r>
              <a:rPr lang="en-US" sz="1800">
                <a:latin typeface="Calibri"/>
                <a:ea typeface="Calibri"/>
                <a:cs typeface="Calibri"/>
                <a:sym typeface="Calibri"/>
              </a:rPr>
              <a:t>Complete the online TA Certification Course and review all relevant manuals and guides.  </a:t>
            </a:r>
            <a:endParaRPr/>
          </a:p>
          <a:p>
            <a:pPr marL="342900" lvl="0" indent="-342900" algn="l" rtl="0">
              <a:lnSpc>
                <a:spcPct val="90000"/>
              </a:lnSpc>
              <a:spcBef>
                <a:spcPts val="360"/>
              </a:spcBef>
              <a:spcAft>
                <a:spcPts val="0"/>
              </a:spcAft>
              <a:buClr>
                <a:schemeClr val="dk1"/>
              </a:buClr>
              <a:buSzPts val="1800"/>
              <a:buChar char="•"/>
            </a:pPr>
            <a:r>
              <a:rPr lang="en-US" sz="1800">
                <a:latin typeface="Calibri"/>
                <a:ea typeface="Calibri"/>
                <a:cs typeface="Calibri"/>
                <a:sym typeface="Calibri"/>
              </a:rPr>
              <a:t>Identify Test Administrators, Teachers, and Proctors, and </a:t>
            </a:r>
            <a:r>
              <a:rPr lang="en-US" sz="1800" b="1">
                <a:solidFill>
                  <a:srgbClr val="FF0000"/>
                </a:solidFill>
                <a:latin typeface="Calibri"/>
                <a:ea typeface="Calibri"/>
                <a:cs typeface="Calibri"/>
                <a:sym typeface="Calibri"/>
              </a:rPr>
              <a:t>ensure that they are all properly trained and certified</a:t>
            </a:r>
            <a:r>
              <a:rPr lang="en-US" sz="1800">
                <a:latin typeface="Calibri"/>
                <a:ea typeface="Calibri"/>
                <a:cs typeface="Calibri"/>
                <a:sym typeface="Calibri"/>
              </a:rPr>
              <a:t>.</a:t>
            </a:r>
            <a:endParaRPr/>
          </a:p>
          <a:p>
            <a:pPr marL="342900" lvl="0" indent="-342900" algn="l" rtl="0">
              <a:lnSpc>
                <a:spcPct val="90000"/>
              </a:lnSpc>
              <a:spcBef>
                <a:spcPts val="360"/>
              </a:spcBef>
              <a:spcAft>
                <a:spcPts val="0"/>
              </a:spcAft>
              <a:buClr>
                <a:schemeClr val="dk1"/>
              </a:buClr>
              <a:buSzPts val="1800"/>
              <a:buChar char="•"/>
            </a:pPr>
            <a:r>
              <a:rPr lang="en-US" sz="1800">
                <a:latin typeface="Calibri"/>
                <a:ea typeface="Calibri"/>
                <a:cs typeface="Calibri"/>
                <a:sym typeface="Calibri"/>
              </a:rPr>
              <a:t>Work with the School Assessment Team to create testing schedules and procedures for the school.</a:t>
            </a:r>
            <a:endParaRPr/>
          </a:p>
          <a:p>
            <a:pPr marL="342900" lvl="0" indent="-342900" algn="l" rtl="0">
              <a:lnSpc>
                <a:spcPct val="90000"/>
              </a:lnSpc>
              <a:spcBef>
                <a:spcPts val="360"/>
              </a:spcBef>
              <a:spcAft>
                <a:spcPts val="0"/>
              </a:spcAft>
              <a:buClr>
                <a:schemeClr val="dk1"/>
              </a:buClr>
              <a:buSzPts val="1800"/>
              <a:buChar char="•"/>
            </a:pPr>
            <a:r>
              <a:rPr lang="en-US" sz="1800">
                <a:latin typeface="Calibri"/>
                <a:ea typeface="Calibri"/>
                <a:cs typeface="Calibri"/>
                <a:sym typeface="Calibri"/>
              </a:rPr>
              <a:t>Work with Technology Coordinator to ensure that all computers to be used for testing are ready and any other technical issues are resolved.</a:t>
            </a:r>
            <a:endParaRPr/>
          </a:p>
          <a:p>
            <a:pPr marL="342900" lvl="0" indent="-342900" algn="l" rtl="0">
              <a:lnSpc>
                <a:spcPct val="90000"/>
              </a:lnSpc>
              <a:spcBef>
                <a:spcPts val="360"/>
              </a:spcBef>
              <a:spcAft>
                <a:spcPts val="0"/>
              </a:spcAft>
              <a:buClr>
                <a:schemeClr val="dk1"/>
              </a:buClr>
              <a:buSzPts val="1800"/>
              <a:buChar char="•"/>
            </a:pPr>
            <a:r>
              <a:rPr lang="en-US" sz="1800"/>
              <a:t>Work with the Student Services Coordinator to ensure that the appropriate designated supports and accommodations are set in TIDE for all students.</a:t>
            </a:r>
            <a:endParaRPr/>
          </a:p>
          <a:p>
            <a:pPr marL="342900" lvl="0" indent="-342900" algn="l" rtl="0">
              <a:lnSpc>
                <a:spcPct val="90000"/>
              </a:lnSpc>
              <a:spcBef>
                <a:spcPts val="360"/>
              </a:spcBef>
              <a:spcAft>
                <a:spcPts val="0"/>
              </a:spcAft>
              <a:buClr>
                <a:schemeClr val="dk1"/>
              </a:buClr>
              <a:buSzPts val="1800"/>
              <a:buChar char="•"/>
            </a:pPr>
            <a:r>
              <a:rPr lang="en-US" sz="1800"/>
              <a:t>Monitor testing sessions and progress and ensure that all students participate as appropriate.</a:t>
            </a:r>
            <a:endParaRPr/>
          </a:p>
          <a:p>
            <a:pPr marL="342900" lvl="0" indent="-342900" algn="l" rtl="0">
              <a:lnSpc>
                <a:spcPct val="90000"/>
              </a:lnSpc>
              <a:spcBef>
                <a:spcPts val="360"/>
              </a:spcBef>
              <a:spcAft>
                <a:spcPts val="0"/>
              </a:spcAft>
              <a:buClr>
                <a:schemeClr val="dk1"/>
              </a:buClr>
              <a:buSzPts val="1800"/>
              <a:buChar char="•"/>
            </a:pPr>
            <a:r>
              <a:rPr lang="en-US" sz="1800"/>
              <a:t>Collaborate with the Curriculum Coordinator to training and practice tests as well as the Interim Assessments.</a:t>
            </a:r>
            <a:endParaRPr/>
          </a:p>
          <a:p>
            <a:pPr marL="342900" lvl="0" indent="-342900" algn="l" rtl="0">
              <a:lnSpc>
                <a:spcPct val="90000"/>
              </a:lnSpc>
              <a:spcBef>
                <a:spcPts val="360"/>
              </a:spcBef>
              <a:spcAft>
                <a:spcPts val="0"/>
              </a:spcAft>
              <a:buClr>
                <a:schemeClr val="dk1"/>
              </a:buClr>
              <a:buSzPts val="1800"/>
              <a:buChar char="•"/>
            </a:pPr>
            <a:r>
              <a:rPr lang="en-US" sz="1800"/>
              <a:t>Disseminate information about testing to families, including Parent Information Booklets and appropriate parent letters. </a:t>
            </a:r>
            <a:endParaRPr/>
          </a:p>
          <a:p>
            <a:pPr marL="0" lvl="0" indent="0" algn="l" rtl="0">
              <a:lnSpc>
                <a:spcPct val="90000"/>
              </a:lnSpc>
              <a:spcBef>
                <a:spcPts val="400"/>
              </a:spcBef>
              <a:spcAft>
                <a:spcPts val="0"/>
              </a:spcAft>
              <a:buClr>
                <a:schemeClr val="dk1"/>
              </a:buClr>
              <a:buSzPts val="2000"/>
              <a:buNone/>
            </a:pPr>
            <a:br>
              <a:rPr lang="en-US" sz="2000">
                <a:latin typeface="Calibri"/>
                <a:ea typeface="Calibri"/>
                <a:cs typeface="Calibri"/>
                <a:sym typeface="Calibri"/>
              </a:rPr>
            </a:br>
            <a:endParaRPr sz="2000">
              <a:latin typeface="Calibri"/>
              <a:ea typeface="Calibri"/>
              <a:cs typeface="Calibri"/>
              <a:sym typeface="Calibri"/>
            </a:endParaRPr>
          </a:p>
          <a:p>
            <a:pPr marL="342900" lvl="0" indent="-215900" algn="l" rtl="0">
              <a:lnSpc>
                <a:spcPct val="90000"/>
              </a:lnSpc>
              <a:spcBef>
                <a:spcPts val="400"/>
              </a:spcBef>
              <a:spcAft>
                <a:spcPts val="0"/>
              </a:spcAft>
              <a:buClr>
                <a:schemeClr val="dk1"/>
              </a:buClr>
              <a:buSzPts val="2000"/>
              <a:buNone/>
            </a:pPr>
            <a:endParaRPr sz="20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a:spLocks noGrp="1"/>
          </p:cNvSpPr>
          <p:nvPr>
            <p:ph type="title"/>
          </p:nvPr>
        </p:nvSpPr>
        <p:spPr>
          <a:xfrm>
            <a:off x="1979612" y="274638"/>
            <a:ext cx="8229600" cy="6035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Key Tasks for the Principal</a:t>
            </a:r>
            <a:endParaRPr/>
          </a:p>
        </p:txBody>
      </p:sp>
      <p:graphicFrame>
        <p:nvGraphicFramePr>
          <p:cNvPr id="341" name="Google Shape;341;p27"/>
          <p:cNvGraphicFramePr/>
          <p:nvPr/>
        </p:nvGraphicFramePr>
        <p:xfrm>
          <a:off x="1907185" y="1206191"/>
          <a:ext cx="8048850" cy="4419600"/>
        </p:xfrm>
        <a:graphic>
          <a:graphicData uri="http://schemas.openxmlformats.org/drawingml/2006/table">
            <a:tbl>
              <a:tblPr>
                <a:noFill/>
                <a:tableStyleId>{2CBFD7B0-C710-423C-A2B1-7E5617D2E1B0}</a:tableStyleId>
              </a:tblPr>
              <a:tblGrid>
                <a:gridCol w="8048850">
                  <a:extLst>
                    <a:ext uri="{9D8B030D-6E8A-4147-A177-3AD203B41FA5}">
                      <a16:colId xmlns:a16="http://schemas.microsoft.com/office/drawing/2014/main" val="20000"/>
                    </a:ext>
                  </a:extLst>
                </a:gridCol>
              </a:tblGrid>
              <a:tr h="254000">
                <a:tc>
                  <a:txBody>
                    <a:bodyPr/>
                    <a:lstStyle/>
                    <a:p>
                      <a:pPr marL="0" marR="0" lvl="0" indent="0" algn="l" rtl="0">
                        <a:lnSpc>
                          <a:spcPct val="100000"/>
                        </a:lnSpc>
                        <a:spcBef>
                          <a:spcPts val="0"/>
                        </a:spcBef>
                        <a:spcAft>
                          <a:spcPts val="0"/>
                        </a:spcAft>
                        <a:buClr>
                          <a:schemeClr val="dk1"/>
                        </a:buClr>
                        <a:buSzPts val="2000"/>
                        <a:buFont typeface="Arial"/>
                        <a:buNone/>
                      </a:pPr>
                      <a:r>
                        <a:rPr lang="en-US" sz="2000" b="0" u="none" strike="noStrike" cap="none">
                          <a:solidFill>
                            <a:schemeClr val="dk1"/>
                          </a:solidFill>
                        </a:rPr>
                        <a:t>Principals are responsible for the following:</a:t>
                      </a:r>
                      <a:endParaRPr sz="1800" u="none" strike="noStrike" cap="none"/>
                    </a:p>
                    <a:p>
                      <a:pPr marL="796925" marR="0" lvl="0" indent="-342900" algn="l" rtl="0">
                        <a:lnSpc>
                          <a:spcPct val="100000"/>
                        </a:lnSpc>
                        <a:spcBef>
                          <a:spcPts val="600"/>
                        </a:spcBef>
                        <a:spcAft>
                          <a:spcPts val="0"/>
                        </a:spcAft>
                        <a:buClr>
                          <a:schemeClr val="dk1"/>
                        </a:buClr>
                        <a:buSzPts val="2000"/>
                        <a:buFont typeface="Noto Sans Symbols"/>
                        <a:buChar char="∙"/>
                      </a:pPr>
                      <a:r>
                        <a:rPr lang="en-US" sz="2000" b="0" u="none" strike="noStrike" cap="none">
                          <a:solidFill>
                            <a:schemeClr val="dk1"/>
                          </a:solidFill>
                        </a:rPr>
                        <a:t>adding their school's Test Coordinators (TCs) into the Test Information Distribution Engine (TIDE)  system;</a:t>
                      </a:r>
                      <a:endParaRPr sz="1800" u="none" strike="noStrike" cap="none"/>
                    </a:p>
                    <a:p>
                      <a:pPr marL="796925" marR="0" lvl="0" indent="-342900" algn="l" rtl="0">
                        <a:lnSpc>
                          <a:spcPct val="100000"/>
                        </a:lnSpc>
                        <a:spcBef>
                          <a:spcPts val="600"/>
                        </a:spcBef>
                        <a:spcAft>
                          <a:spcPts val="0"/>
                        </a:spcAft>
                        <a:buClr>
                          <a:schemeClr val="dk1"/>
                        </a:buClr>
                        <a:buSzPts val="2000"/>
                        <a:buFont typeface="Noto Sans Symbols"/>
                        <a:buChar char="∙"/>
                      </a:pPr>
                      <a:r>
                        <a:rPr lang="en-US" sz="2000" b="0" u="none" strike="noStrike" cap="none">
                          <a:solidFill>
                            <a:schemeClr val="dk1"/>
                          </a:solidFill>
                        </a:rPr>
                        <a:t>reviewing and approving testing schedules.</a:t>
                      </a:r>
                      <a:endParaRPr sz="1800" u="none" strike="noStrike" cap="none"/>
                    </a:p>
                    <a:p>
                      <a:pPr marL="796925" marR="0" lvl="0" indent="-342900" algn="l" rtl="0">
                        <a:lnSpc>
                          <a:spcPct val="100000"/>
                        </a:lnSpc>
                        <a:spcBef>
                          <a:spcPts val="600"/>
                        </a:spcBef>
                        <a:spcAft>
                          <a:spcPts val="0"/>
                        </a:spcAft>
                        <a:buClr>
                          <a:schemeClr val="dk1"/>
                        </a:buClr>
                        <a:buSzPts val="2000"/>
                        <a:buFont typeface="Noto Sans Symbols"/>
                        <a:buChar char="∙"/>
                      </a:pPr>
                      <a:r>
                        <a:rPr lang="en-US" sz="2000" b="0" u="none" strike="noStrike" cap="none">
                          <a:solidFill>
                            <a:schemeClr val="dk1"/>
                          </a:solidFill>
                        </a:rPr>
                        <a:t>ensuring necessary testing resources are available.</a:t>
                      </a:r>
                      <a:endParaRPr sz="1800" u="none" strike="noStrike" cap="none"/>
                    </a:p>
                    <a:p>
                      <a:pPr marL="796925" marR="0" lvl="0" indent="-342900" algn="l" rtl="0">
                        <a:lnSpc>
                          <a:spcPct val="100000"/>
                        </a:lnSpc>
                        <a:spcBef>
                          <a:spcPts val="600"/>
                        </a:spcBef>
                        <a:spcAft>
                          <a:spcPts val="0"/>
                        </a:spcAft>
                        <a:buClr>
                          <a:schemeClr val="dk1"/>
                        </a:buClr>
                        <a:buSzPts val="2000"/>
                        <a:buFont typeface="Noto Sans Symbols"/>
                        <a:buChar char="∙"/>
                      </a:pPr>
                      <a:r>
                        <a:rPr lang="en-US" sz="2000" b="0" u="none" strike="noStrike" cap="none">
                          <a:solidFill>
                            <a:schemeClr val="dk1"/>
                          </a:solidFill>
                        </a:rPr>
                        <a:t>ensuring that the TCs and Test Administrators (TAs) in their schools are appropriately trained regarding the state’s Smarter Balanced assessment administration and security policies and procedures; </a:t>
                      </a:r>
                      <a:endParaRPr sz="1800" u="none" strike="noStrike" cap="none"/>
                    </a:p>
                    <a:p>
                      <a:pPr marL="796925" marR="0" lvl="0" indent="-342900" algn="l" rtl="0">
                        <a:lnSpc>
                          <a:spcPct val="100000"/>
                        </a:lnSpc>
                        <a:spcBef>
                          <a:spcPts val="600"/>
                        </a:spcBef>
                        <a:spcAft>
                          <a:spcPts val="0"/>
                        </a:spcAft>
                        <a:buClr>
                          <a:schemeClr val="dk1"/>
                        </a:buClr>
                        <a:buSzPts val="2000"/>
                        <a:buFont typeface="Noto Sans Symbols"/>
                        <a:buChar char="∙"/>
                      </a:pPr>
                      <a:r>
                        <a:rPr lang="en-US" sz="2000" b="0" u="none" strike="noStrike" cap="none">
                          <a:solidFill>
                            <a:schemeClr val="dk1"/>
                          </a:solidFill>
                        </a:rPr>
                        <a:t>ensuring that test security incidents are reported to the state; and</a:t>
                      </a:r>
                      <a:endParaRPr sz="1800" u="none" strike="noStrike" cap="none"/>
                    </a:p>
                    <a:p>
                      <a:pPr marL="796925" marR="0" lvl="0" indent="-342900" algn="l" rtl="0">
                        <a:lnSpc>
                          <a:spcPct val="100000"/>
                        </a:lnSpc>
                        <a:spcBef>
                          <a:spcPts val="600"/>
                        </a:spcBef>
                        <a:spcAft>
                          <a:spcPts val="0"/>
                        </a:spcAft>
                        <a:buClr>
                          <a:schemeClr val="dk1"/>
                        </a:buClr>
                        <a:buSzPts val="2000"/>
                        <a:buFont typeface="Noto Sans Symbols"/>
                        <a:buChar char="∙"/>
                      </a:pPr>
                      <a:r>
                        <a:rPr lang="en-US" sz="2000" b="0" u="none" strike="noStrike" cap="none">
                          <a:solidFill>
                            <a:schemeClr val="dk1"/>
                          </a:solidFill>
                        </a:rPr>
                        <a:t>general oversight responsibilities for all administration activities in their schools. </a:t>
                      </a:r>
                      <a:endParaRPr sz="2000" b="0" u="none" strike="noStrike" cap="none">
                        <a:solidFill>
                          <a:schemeClr val="dk1"/>
                        </a:solidFill>
                        <a:latin typeface="Libre Franklin"/>
                        <a:ea typeface="Libre Franklin"/>
                        <a:cs typeface="Libre Franklin"/>
                        <a:sym typeface="Libre Franklin"/>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txBox="1">
            <a:spLocks noGrp="1"/>
          </p:cNvSpPr>
          <p:nvPr>
            <p:ph type="title"/>
          </p:nvPr>
        </p:nvSpPr>
        <p:spPr>
          <a:xfrm>
            <a:off x="1915818" y="400050"/>
            <a:ext cx="8217195"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Key Tasks for the Technology Coordinator</a:t>
            </a:r>
            <a:endParaRPr/>
          </a:p>
        </p:txBody>
      </p:sp>
      <p:sp>
        <p:nvSpPr>
          <p:cNvPr id="348" name="Google Shape;348;p28"/>
          <p:cNvSpPr txBox="1">
            <a:spLocks noGrp="1"/>
          </p:cNvSpPr>
          <p:nvPr>
            <p:ph type="body" idx="1"/>
          </p:nvPr>
        </p:nvSpPr>
        <p:spPr>
          <a:xfrm>
            <a:off x="1470760" y="1379951"/>
            <a:ext cx="7459579" cy="41388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Ensure that the computer setup for the Interim and Summative Assessments is completed in a timely manner. This includes:</a:t>
            </a:r>
            <a:endParaRPr/>
          </a:p>
          <a:p>
            <a:pPr marL="742950" lvl="1" indent="-285750" algn="l" rtl="0">
              <a:lnSpc>
                <a:spcPct val="90000"/>
              </a:lnSpc>
              <a:spcBef>
                <a:spcPts val="360"/>
              </a:spcBef>
              <a:spcAft>
                <a:spcPts val="0"/>
              </a:spcAft>
              <a:buClr>
                <a:schemeClr val="dk1"/>
              </a:buClr>
              <a:buSzPts val="1800"/>
              <a:buChar char="–"/>
            </a:pPr>
            <a:r>
              <a:rPr lang="en-US" sz="1800"/>
              <a:t>Verify that your school’s networks and computers meet the </a:t>
            </a:r>
            <a:r>
              <a:rPr lang="en-US" sz="1800" b="1"/>
              <a:t>minimum technology requirements. (</a:t>
            </a:r>
            <a:r>
              <a:rPr lang="en-US" sz="1800"/>
              <a:t>See the HSAP Technical Specifications Manual and the HSAP Systems Requirements)</a:t>
            </a:r>
            <a:endParaRPr sz="1800" b="1"/>
          </a:p>
          <a:p>
            <a:pPr marL="742950" lvl="1" indent="-285750" algn="l" rtl="0">
              <a:lnSpc>
                <a:spcPct val="90000"/>
              </a:lnSpc>
              <a:spcBef>
                <a:spcPts val="360"/>
              </a:spcBef>
              <a:spcAft>
                <a:spcPts val="0"/>
              </a:spcAft>
              <a:buClr>
                <a:schemeClr val="dk1"/>
              </a:buClr>
              <a:buSzPts val="1800"/>
              <a:buChar char="–"/>
            </a:pPr>
            <a:r>
              <a:rPr lang="en-US" sz="1800"/>
              <a:t>Conduct </a:t>
            </a:r>
            <a:r>
              <a:rPr lang="en-US" sz="1800" b="1"/>
              <a:t>network tests </a:t>
            </a:r>
            <a:r>
              <a:rPr lang="en-US" sz="1800"/>
              <a:t>and diagnostics.</a:t>
            </a:r>
            <a:endParaRPr/>
          </a:p>
          <a:p>
            <a:pPr marL="742950" lvl="1" indent="-285750" algn="l" rtl="0">
              <a:lnSpc>
                <a:spcPct val="90000"/>
              </a:lnSpc>
              <a:spcBef>
                <a:spcPts val="360"/>
              </a:spcBef>
              <a:spcAft>
                <a:spcPts val="0"/>
              </a:spcAft>
              <a:buClr>
                <a:schemeClr val="dk1"/>
              </a:buClr>
              <a:buSzPts val="1800"/>
              <a:buChar char="–"/>
            </a:pPr>
            <a:r>
              <a:rPr lang="en-US" sz="1800"/>
              <a:t>Download the latest version of the </a:t>
            </a:r>
            <a:r>
              <a:rPr lang="en-US" sz="1800" b="1"/>
              <a:t>secure browser </a:t>
            </a:r>
            <a:r>
              <a:rPr lang="en-US" sz="1800"/>
              <a:t>on all computers.</a:t>
            </a:r>
            <a:endParaRPr/>
          </a:p>
          <a:p>
            <a:pPr marL="742950" lvl="1" indent="-285750" algn="l" rtl="0">
              <a:lnSpc>
                <a:spcPct val="90000"/>
              </a:lnSpc>
              <a:spcBef>
                <a:spcPts val="360"/>
              </a:spcBef>
              <a:spcAft>
                <a:spcPts val="0"/>
              </a:spcAft>
              <a:buClr>
                <a:schemeClr val="dk1"/>
              </a:buClr>
              <a:buSzPts val="1800"/>
              <a:buChar char="–"/>
            </a:pPr>
            <a:r>
              <a:rPr lang="en-US" sz="1800"/>
              <a:t>Ensure that other technical </a:t>
            </a:r>
            <a:r>
              <a:rPr lang="en-US" sz="1800" b="1"/>
              <a:t>issues are resolved </a:t>
            </a:r>
            <a:r>
              <a:rPr lang="en-US" sz="1800"/>
              <a:t>before testing.</a:t>
            </a:r>
            <a:endParaRPr/>
          </a:p>
          <a:p>
            <a:pPr marL="342900" lvl="0" indent="-342900" algn="l" rtl="0">
              <a:lnSpc>
                <a:spcPct val="90000"/>
              </a:lnSpc>
              <a:spcBef>
                <a:spcPts val="400"/>
              </a:spcBef>
              <a:spcAft>
                <a:spcPts val="0"/>
              </a:spcAft>
              <a:buClr>
                <a:schemeClr val="dk1"/>
              </a:buClr>
              <a:buSzPts val="2000"/>
              <a:buChar char="•"/>
            </a:pPr>
            <a:r>
              <a:rPr lang="en-US" sz="2000"/>
              <a:t>Work with the School Assessment Team to develop a </a:t>
            </a:r>
            <a:r>
              <a:rPr lang="en-US" sz="2000" b="1"/>
              <a:t>testing schedule </a:t>
            </a:r>
            <a:r>
              <a:rPr lang="en-US" sz="2000"/>
              <a:t>for the Summative Assessment.</a:t>
            </a:r>
            <a:endParaRPr/>
          </a:p>
          <a:p>
            <a:pPr marL="342900" lvl="0" indent="-342900" algn="l" rtl="0">
              <a:lnSpc>
                <a:spcPct val="90000"/>
              </a:lnSpc>
              <a:spcBef>
                <a:spcPts val="400"/>
              </a:spcBef>
              <a:spcAft>
                <a:spcPts val="0"/>
              </a:spcAft>
              <a:buClr>
                <a:schemeClr val="dk1"/>
              </a:buClr>
              <a:buSzPts val="2000"/>
              <a:buChar char="•"/>
            </a:pPr>
            <a:r>
              <a:rPr lang="en-US" sz="2000" b="1"/>
              <a:t>Be available </a:t>
            </a:r>
            <a:r>
              <a:rPr lang="en-US" sz="2000"/>
              <a:t>during each day of testing to provide technical support as needed.</a:t>
            </a:r>
            <a:endParaRPr/>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SzPts val="2000"/>
              <a:buNone/>
            </a:pPr>
            <a:r>
              <a:rPr lang="en-US" sz="2000"/>
              <a:t>Technology Resources can be found at: </a:t>
            </a:r>
            <a:r>
              <a:rPr lang="en-US" sz="2000" u="sng">
                <a:solidFill>
                  <a:schemeClr val="hlink"/>
                </a:solidFill>
                <a:hlinkClick r:id="rId3"/>
              </a:rPr>
              <a:t>https://smarterbalanced.alohahsap.org/resources/technology/</a:t>
            </a:r>
            <a:r>
              <a:rPr lang="en-US" sz="2000"/>
              <a:t> </a:t>
            </a: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9"/>
          <p:cNvSpPr txBox="1">
            <a:spLocks noGrp="1"/>
          </p:cNvSpPr>
          <p:nvPr>
            <p:ph type="title"/>
          </p:nvPr>
        </p:nvSpPr>
        <p:spPr>
          <a:xfrm>
            <a:off x="1671269" y="115523"/>
            <a:ext cx="8782492" cy="800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solidFill>
                  <a:srgbClr val="008BA9"/>
                </a:solidFill>
              </a:rPr>
              <a:t>Test Administrator Role and Responsibilities</a:t>
            </a:r>
            <a:endParaRPr b="1">
              <a:solidFill>
                <a:srgbClr val="008BA9"/>
              </a:solidFill>
            </a:endParaRPr>
          </a:p>
        </p:txBody>
      </p:sp>
      <p:sp>
        <p:nvSpPr>
          <p:cNvPr id="354" name="Google Shape;354;p29"/>
          <p:cNvSpPr txBox="1">
            <a:spLocks noGrp="1"/>
          </p:cNvSpPr>
          <p:nvPr>
            <p:ph type="body" idx="1"/>
          </p:nvPr>
        </p:nvSpPr>
        <p:spPr>
          <a:xfrm>
            <a:off x="2083279" y="1110401"/>
            <a:ext cx="8285421" cy="488815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Char char="•"/>
            </a:pPr>
            <a:r>
              <a:rPr lang="en-US" sz="2000" dirty="0"/>
              <a:t>Complete the updated online TA Certification Course and review all relevant manuals and guides.</a:t>
            </a:r>
            <a:endParaRPr sz="1200" dirty="0"/>
          </a:p>
          <a:p>
            <a:pPr marL="342900" lvl="0" indent="-342900" algn="l" rtl="0">
              <a:lnSpc>
                <a:spcPct val="90000"/>
              </a:lnSpc>
              <a:spcBef>
                <a:spcPts val="1000"/>
              </a:spcBef>
              <a:spcAft>
                <a:spcPts val="0"/>
              </a:spcAft>
              <a:buSzPts val="2000"/>
              <a:buChar char="•"/>
            </a:pPr>
            <a:r>
              <a:rPr lang="en-US" sz="2000" dirty="0"/>
              <a:t>Attend TA training provided by the TC at the school.</a:t>
            </a:r>
            <a:endParaRPr sz="1200" dirty="0"/>
          </a:p>
          <a:p>
            <a:pPr marL="342900" lvl="0" indent="-342900" algn="l" rtl="0">
              <a:lnSpc>
                <a:spcPct val="90000"/>
              </a:lnSpc>
              <a:spcBef>
                <a:spcPts val="1000"/>
              </a:spcBef>
              <a:spcAft>
                <a:spcPts val="0"/>
              </a:spcAft>
              <a:buSzPts val="2000"/>
              <a:buChar char="•"/>
            </a:pPr>
            <a:r>
              <a:rPr lang="en-US" sz="2000" dirty="0"/>
              <a:t>Prepare the assessment environment.</a:t>
            </a:r>
            <a:endParaRPr sz="2000" dirty="0"/>
          </a:p>
          <a:p>
            <a:pPr marL="342900" lvl="0" indent="-342900" algn="l" rtl="0">
              <a:lnSpc>
                <a:spcPct val="90000"/>
              </a:lnSpc>
              <a:spcBef>
                <a:spcPts val="1000"/>
              </a:spcBef>
              <a:spcAft>
                <a:spcPts val="0"/>
              </a:spcAft>
              <a:buSzPts val="2000"/>
              <a:buChar char="•"/>
            </a:pPr>
            <a:r>
              <a:rPr lang="en-US" sz="2000" dirty="0"/>
              <a:t>Reviewing student information in TIDE prior to testing to ensure that each student receives the proper assessment with the appropriate supports. TAs should report any potential data errors to TCs as appropriate; </a:t>
            </a:r>
            <a:endParaRPr dirty="0"/>
          </a:p>
          <a:p>
            <a:pPr marL="342900" lvl="0" indent="-342900" algn="l" rtl="0">
              <a:lnSpc>
                <a:spcPct val="90000"/>
              </a:lnSpc>
              <a:spcBef>
                <a:spcPts val="1000"/>
              </a:spcBef>
              <a:spcAft>
                <a:spcPts val="0"/>
              </a:spcAft>
              <a:buSzPts val="2000"/>
              <a:buChar char="•"/>
            </a:pPr>
            <a:r>
              <a:rPr lang="en-US" sz="2000" dirty="0"/>
              <a:t>Administer assessments or exams following the directions for administration, including test security-esp. related to electronic devices, and monitor progress.</a:t>
            </a:r>
            <a:endParaRPr sz="1200" dirty="0"/>
          </a:p>
          <a:p>
            <a:pPr marL="342900" lvl="0" indent="-342900" algn="l" rtl="0">
              <a:lnSpc>
                <a:spcPct val="90000"/>
              </a:lnSpc>
              <a:spcBef>
                <a:spcPts val="1000"/>
              </a:spcBef>
              <a:spcAft>
                <a:spcPts val="0"/>
              </a:spcAft>
              <a:buSzPts val="2000"/>
              <a:buChar char="•"/>
            </a:pPr>
            <a:r>
              <a:rPr lang="en-US" sz="2000" dirty="0"/>
              <a:t>Report testing incidents.</a:t>
            </a:r>
            <a:endParaRPr sz="1200" dirty="0"/>
          </a:p>
          <a:p>
            <a:pPr marL="342900" lvl="0" indent="-342900" algn="l" rtl="0">
              <a:lnSpc>
                <a:spcPct val="90000"/>
              </a:lnSpc>
              <a:spcBef>
                <a:spcPts val="1000"/>
              </a:spcBef>
              <a:spcAft>
                <a:spcPts val="0"/>
              </a:spcAft>
              <a:buSzPts val="2000"/>
              <a:buChar char="•"/>
            </a:pPr>
            <a:r>
              <a:rPr lang="en-US" sz="2000" dirty="0"/>
              <a:t>Shred scratch paper and other handouts in a secure manner if written on by students.</a:t>
            </a:r>
            <a:endParaRPr dirty="0"/>
          </a:p>
          <a:p>
            <a:pPr marL="0" lvl="0" indent="0" algn="l" rtl="0">
              <a:lnSpc>
                <a:spcPct val="90000"/>
              </a:lnSpc>
              <a:spcBef>
                <a:spcPts val="1000"/>
              </a:spcBef>
              <a:spcAft>
                <a:spcPts val="0"/>
              </a:spcAft>
              <a:buSzPts val="2000"/>
              <a:buNone/>
            </a:pPr>
            <a:endParaRPr sz="2000" dirty="0"/>
          </a:p>
          <a:p>
            <a:pPr marL="342900" lvl="0" indent="-215900" algn="l" rtl="0">
              <a:lnSpc>
                <a:spcPct val="90000"/>
              </a:lnSpc>
              <a:spcBef>
                <a:spcPts val="400"/>
              </a:spcBef>
              <a:spcAft>
                <a:spcPts val="0"/>
              </a:spcAft>
              <a:buSzPts val="2000"/>
              <a:buNone/>
            </a:pPr>
            <a:endParaRPr sz="2000" dirty="0"/>
          </a:p>
        </p:txBody>
      </p:sp>
      <p:sp>
        <p:nvSpPr>
          <p:cNvPr id="356" name="Google Shape;356;p29"/>
          <p:cNvSpPr txBox="1"/>
          <p:nvPr/>
        </p:nvSpPr>
        <p:spPr>
          <a:xfrm>
            <a:off x="1798859" y="5807768"/>
            <a:ext cx="8229600" cy="3815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a:solidFill>
                  <a:srgbClr val="FF0000"/>
                </a:solidFill>
                <a:latin typeface="Calibri"/>
                <a:ea typeface="Calibri"/>
                <a:cs typeface="Calibri"/>
                <a:sym typeface="Calibri"/>
              </a:rPr>
              <a:t>TAM: Checklist Appendix L</a:t>
            </a:r>
            <a:endParaRPr sz="2000" b="0" i="0" u="none" strike="noStrike" cap="none">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txBox="1">
            <a:spLocks noGrp="1"/>
          </p:cNvSpPr>
          <p:nvPr>
            <p:ph type="title"/>
          </p:nvPr>
        </p:nvSpPr>
        <p:spPr>
          <a:xfrm>
            <a:off x="1522413" y="440353"/>
            <a:ext cx="8134351"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Calibri"/>
              <a:buNone/>
            </a:pPr>
            <a:r>
              <a:rPr lang="en-US" b="1">
                <a:solidFill>
                  <a:srgbClr val="008BA9"/>
                </a:solidFill>
                <a:latin typeface="Calibri"/>
                <a:ea typeface="Calibri"/>
                <a:cs typeface="Calibri"/>
                <a:sym typeface="Calibri"/>
              </a:rPr>
              <a:t>Personnel Who May Serve as Test Administrators</a:t>
            </a:r>
            <a:endParaRPr/>
          </a:p>
        </p:txBody>
      </p:sp>
      <p:pic>
        <p:nvPicPr>
          <p:cNvPr id="363" name="Google Shape;363;p30"/>
          <p:cNvPicPr preferRelativeResize="0">
            <a:picLocks noGrp="1"/>
          </p:cNvPicPr>
          <p:nvPr>
            <p:ph type="body" idx="1"/>
          </p:nvPr>
        </p:nvPicPr>
        <p:blipFill rotWithShape="1">
          <a:blip r:embed="rId3">
            <a:alphaModFix/>
          </a:blip>
          <a:srcRect/>
          <a:stretch/>
        </p:blipFill>
        <p:spPr>
          <a:xfrm>
            <a:off x="1914709" y="1872138"/>
            <a:ext cx="8400297" cy="3741853"/>
          </a:xfrm>
          <a:prstGeom prst="rect">
            <a:avLst/>
          </a:prstGeom>
          <a:noFill/>
          <a:ln>
            <a:noFill/>
          </a:ln>
        </p:spPr>
      </p:pic>
      <p:pic>
        <p:nvPicPr>
          <p:cNvPr id="364" name="Google Shape;364;p30"/>
          <p:cNvPicPr preferRelativeResize="0"/>
          <p:nvPr/>
        </p:nvPicPr>
        <p:blipFill rotWithShape="1">
          <a:blip r:embed="rId4">
            <a:alphaModFix/>
          </a:blip>
          <a:srcRect/>
          <a:stretch/>
        </p:blipFill>
        <p:spPr>
          <a:xfrm>
            <a:off x="8752035" y="0"/>
            <a:ext cx="1809456" cy="11659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1"/>
          <p:cNvSpPr txBox="1">
            <a:spLocks noGrp="1"/>
          </p:cNvSpPr>
          <p:nvPr>
            <p:ph type="title"/>
          </p:nvPr>
        </p:nvSpPr>
        <p:spPr>
          <a:xfrm>
            <a:off x="2813456" y="248361"/>
            <a:ext cx="6052111"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dirty="0">
                <a:solidFill>
                  <a:srgbClr val="008BA9"/>
                </a:solidFill>
              </a:rPr>
              <a:t>TA Training/Certification Navigation Training Packet</a:t>
            </a:r>
            <a:endParaRPr dirty="0"/>
          </a:p>
        </p:txBody>
      </p:sp>
      <p:sp>
        <p:nvSpPr>
          <p:cNvPr id="371" name="Google Shape;371;p31"/>
          <p:cNvSpPr txBox="1">
            <a:spLocks noGrp="1"/>
          </p:cNvSpPr>
          <p:nvPr>
            <p:ph type="body" idx="1"/>
          </p:nvPr>
        </p:nvSpPr>
        <p:spPr>
          <a:xfrm>
            <a:off x="1849739" y="1532075"/>
            <a:ext cx="9206188" cy="345662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976"/>
              <a:buChar char="•"/>
            </a:pPr>
            <a:r>
              <a:rPr lang="en-US" sz="1900" dirty="0"/>
              <a:t>Assessment Section will also be monitoring training of TA’s held at school sites. </a:t>
            </a:r>
            <a:endParaRPr sz="1900" dirty="0"/>
          </a:p>
          <a:p>
            <a:pPr marL="342900" lvl="0" indent="-342900" algn="l" rtl="0">
              <a:lnSpc>
                <a:spcPct val="100000"/>
              </a:lnSpc>
              <a:spcBef>
                <a:spcPts val="995"/>
              </a:spcBef>
              <a:spcAft>
                <a:spcPts val="0"/>
              </a:spcAft>
              <a:buClr>
                <a:schemeClr val="dk1"/>
              </a:buClr>
              <a:buSzPts val="1976"/>
              <a:buChar char="•"/>
            </a:pPr>
            <a:r>
              <a:rPr lang="en-US" sz="1900" dirty="0"/>
              <a:t>Document where, when and who attended the trainings with sign in sheets and file at the school.</a:t>
            </a:r>
            <a:endParaRPr sz="1900" dirty="0"/>
          </a:p>
          <a:p>
            <a:pPr marL="342900" lvl="0" indent="-342900" algn="l" rtl="0">
              <a:lnSpc>
                <a:spcPct val="100000"/>
              </a:lnSpc>
              <a:spcBef>
                <a:spcPts val="995"/>
              </a:spcBef>
              <a:spcAft>
                <a:spcPts val="0"/>
              </a:spcAft>
              <a:buClr>
                <a:schemeClr val="dk1"/>
              </a:buClr>
              <a:buSzPts val="1976"/>
              <a:buChar char="•"/>
            </a:pPr>
            <a:r>
              <a:rPr lang="en-US" sz="1900" dirty="0"/>
              <a:t>All TA’s need to be certified and complete the TA Certification course in TIDE or they cannot administer the Assessments.</a:t>
            </a:r>
            <a:endParaRPr sz="1900" dirty="0"/>
          </a:p>
          <a:p>
            <a:pPr marL="342900" lvl="0" indent="-342900" algn="l" rtl="0">
              <a:lnSpc>
                <a:spcPct val="100000"/>
              </a:lnSpc>
              <a:spcBef>
                <a:spcPts val="995"/>
              </a:spcBef>
              <a:spcAft>
                <a:spcPts val="0"/>
              </a:spcAft>
              <a:buClr>
                <a:schemeClr val="dk1"/>
              </a:buClr>
              <a:buSzPts val="1976"/>
              <a:buChar char="•"/>
            </a:pPr>
            <a:r>
              <a:rPr lang="en-US" sz="1900" dirty="0"/>
              <a:t>Assessment Section will make available TA training packets on alohasp.org site under Trainings and Webinars to assist in your trainings.</a:t>
            </a:r>
          </a:p>
          <a:p>
            <a:pPr marL="342900" lvl="0" indent="-342900" algn="l" rtl="0">
              <a:lnSpc>
                <a:spcPct val="100000"/>
              </a:lnSpc>
              <a:spcBef>
                <a:spcPts val="995"/>
              </a:spcBef>
              <a:spcAft>
                <a:spcPts val="0"/>
              </a:spcAft>
              <a:buClr>
                <a:schemeClr val="dk1"/>
              </a:buClr>
              <a:buSzPts val="1976"/>
              <a:buChar char="•"/>
            </a:pPr>
            <a:endParaRPr sz="1900" dirty="0"/>
          </a:p>
          <a:p>
            <a:pPr marL="0" lvl="0" indent="0" rtl="0">
              <a:lnSpc>
                <a:spcPct val="80000"/>
              </a:lnSpc>
              <a:spcBef>
                <a:spcPts val="1003"/>
              </a:spcBef>
              <a:spcAft>
                <a:spcPts val="0"/>
              </a:spcAft>
              <a:buClr>
                <a:schemeClr val="dk1"/>
              </a:buClr>
              <a:buSzPts val="2015"/>
              <a:buNone/>
            </a:pPr>
            <a:r>
              <a:rPr lang="en-US" sz="1900" u="sng" dirty="0">
                <a:solidFill>
                  <a:schemeClr val="hlink"/>
                </a:solidFill>
                <a:hlinkClick r:id="rId3"/>
              </a:rPr>
              <a:t>Test Administrator Training Packet</a:t>
            </a:r>
            <a:endParaRPr sz="1900" u="sng" dirty="0">
              <a:solidFill>
                <a:schemeClr val="hlink"/>
              </a:solidFill>
              <a:hlinkClick r:id="rId4"/>
            </a:endParaRPr>
          </a:p>
          <a:p>
            <a:pPr marL="0" lvl="0" indent="0" algn="l" rtl="0">
              <a:lnSpc>
                <a:spcPct val="80000"/>
              </a:lnSpc>
              <a:spcBef>
                <a:spcPts val="310"/>
              </a:spcBef>
              <a:spcAft>
                <a:spcPts val="0"/>
              </a:spcAft>
              <a:buClr>
                <a:srgbClr val="FF0000"/>
              </a:buClr>
              <a:buSzPts val="1550"/>
              <a:buNone/>
            </a:pPr>
            <a:r>
              <a:rPr lang="en-US" sz="1550" dirty="0">
                <a:solidFill>
                  <a:srgbClr val="FF0000"/>
                </a:solidFill>
              </a:rPr>
              <a:t>                              </a:t>
            </a:r>
            <a:endParaRPr sz="1336" dirty="0"/>
          </a:p>
        </p:txBody>
      </p:sp>
      <p:pic>
        <p:nvPicPr>
          <p:cNvPr id="372" name="Google Shape;372;p31"/>
          <p:cNvPicPr preferRelativeResize="0"/>
          <p:nvPr/>
        </p:nvPicPr>
        <p:blipFill rotWithShape="1">
          <a:blip r:embed="rId5">
            <a:alphaModFix/>
          </a:blip>
          <a:srcRect/>
          <a:stretch/>
        </p:blipFill>
        <p:spPr>
          <a:xfrm>
            <a:off x="9635605" y="113214"/>
            <a:ext cx="1827089" cy="1260692"/>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112283861"/>
              </p:ext>
            </p:extLst>
          </p:nvPr>
        </p:nvGraphicFramePr>
        <p:xfrm>
          <a:off x="7070513" y="4490799"/>
          <a:ext cx="4978966" cy="1761363"/>
        </p:xfrm>
        <a:graphic>
          <a:graphicData uri="http://schemas.openxmlformats.org/drawingml/2006/table">
            <a:tbl>
              <a:tblPr firstRow="1" firstCol="1" bandRow="1">
                <a:tableStyleId>{2CBFD7B0-C710-423C-A2B1-7E5617D2E1B0}</a:tableStyleId>
              </a:tblPr>
              <a:tblGrid>
                <a:gridCol w="2585079">
                  <a:extLst>
                    <a:ext uri="{9D8B030D-6E8A-4147-A177-3AD203B41FA5}">
                      <a16:colId xmlns:a16="http://schemas.microsoft.com/office/drawing/2014/main" val="20000"/>
                    </a:ext>
                  </a:extLst>
                </a:gridCol>
                <a:gridCol w="2393887">
                  <a:extLst>
                    <a:ext uri="{9D8B030D-6E8A-4147-A177-3AD203B41FA5}">
                      <a16:colId xmlns:a16="http://schemas.microsoft.com/office/drawing/2014/main" val="20001"/>
                    </a:ext>
                  </a:extLst>
                </a:gridCol>
              </a:tblGrid>
              <a:tr h="0">
                <a:tc>
                  <a:txBody>
                    <a:bodyPr/>
                    <a:lstStyle/>
                    <a:p>
                      <a:pPr marL="342900" marR="0" lvl="0" indent="-231775">
                        <a:lnSpc>
                          <a:spcPct val="107000"/>
                        </a:lnSpc>
                        <a:spcBef>
                          <a:spcPts val="0"/>
                        </a:spcBef>
                        <a:spcAft>
                          <a:spcPts val="0"/>
                        </a:spcAft>
                        <a:buFont typeface="Symbol" panose="05050102010706020507" pitchFamily="18" charset="2"/>
                        <a:buChar char=""/>
                      </a:pPr>
                      <a:r>
                        <a:rPr lang="en-US" sz="1200" dirty="0">
                          <a:effectLst/>
                        </a:rPr>
                        <a:t>2020-2021 Smarter Balanced Assessments Procedures </a:t>
                      </a:r>
                      <a:endParaRPr lang="en-US" sz="1100" dirty="0">
                        <a:effectLst/>
                      </a:endParaRPr>
                    </a:p>
                    <a:p>
                      <a:pPr marL="342900" marR="0" lvl="0" indent="-231775">
                        <a:lnSpc>
                          <a:spcPct val="107000"/>
                        </a:lnSpc>
                        <a:spcBef>
                          <a:spcPts val="0"/>
                        </a:spcBef>
                        <a:spcAft>
                          <a:spcPts val="0"/>
                        </a:spcAft>
                        <a:buFont typeface="Symbol" panose="05050102010706020507" pitchFamily="18" charset="2"/>
                        <a:buChar char=""/>
                      </a:pPr>
                      <a:r>
                        <a:rPr lang="en-US" sz="1200" dirty="0">
                          <a:effectLst/>
                        </a:rPr>
                        <a:t>HSAP Test Administrator Training PowerPoint (Part 1) </a:t>
                      </a:r>
                      <a:endParaRPr lang="en-US" sz="1100" dirty="0">
                        <a:effectLst/>
                      </a:endParaRPr>
                    </a:p>
                    <a:p>
                      <a:pPr marL="342900" marR="0" lvl="0" indent="-231775">
                        <a:lnSpc>
                          <a:spcPct val="107000"/>
                        </a:lnSpc>
                        <a:spcBef>
                          <a:spcPts val="0"/>
                        </a:spcBef>
                        <a:spcAft>
                          <a:spcPts val="0"/>
                        </a:spcAft>
                        <a:buFont typeface="Symbol" panose="05050102010706020507" pitchFamily="18" charset="2"/>
                        <a:buChar char=""/>
                      </a:pPr>
                      <a:r>
                        <a:rPr lang="en-US" sz="1200" dirty="0">
                          <a:effectLst/>
                        </a:rPr>
                        <a:t>HSAP Test Administrator Training PowerPoint (Part 2) </a:t>
                      </a:r>
                      <a:endParaRPr lang="en-US" sz="1100" dirty="0">
                        <a:effectLst/>
                      </a:endParaRPr>
                    </a:p>
                    <a:p>
                      <a:pPr marL="342900" marR="0" lvl="0" indent="-231775">
                        <a:lnSpc>
                          <a:spcPct val="107000"/>
                        </a:lnSpc>
                        <a:spcBef>
                          <a:spcPts val="0"/>
                        </a:spcBef>
                        <a:spcAft>
                          <a:spcPts val="0"/>
                        </a:spcAft>
                        <a:buFont typeface="Symbol" panose="05050102010706020507" pitchFamily="18" charset="2"/>
                        <a:buChar char=""/>
                      </a:pPr>
                      <a:r>
                        <a:rPr lang="en-US" sz="1200" dirty="0">
                          <a:effectLst/>
                        </a:rPr>
                        <a:t>Test Sessions ID Log </a:t>
                      </a:r>
                      <a:endParaRPr lang="en-US" sz="1100" dirty="0">
                        <a:effectLst/>
                      </a:endParaRPr>
                    </a:p>
                    <a:p>
                      <a:pPr marL="342900" marR="0" lvl="0" indent="-231775">
                        <a:lnSpc>
                          <a:spcPct val="107000"/>
                        </a:lnSpc>
                        <a:spcBef>
                          <a:spcPts val="0"/>
                        </a:spcBef>
                        <a:spcAft>
                          <a:spcPts val="0"/>
                        </a:spcAft>
                        <a:buFont typeface="Symbol" panose="05050102010706020507" pitchFamily="18" charset="2"/>
                        <a:buChar char=""/>
                      </a:pPr>
                      <a:r>
                        <a:rPr lang="en-US" sz="1200" dirty="0">
                          <a:effectLst/>
                        </a:rPr>
                        <a:t>2020-2021 Testing Incident Report Form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5563" marR="0" indent="0">
                        <a:lnSpc>
                          <a:spcPct val="107000"/>
                        </a:lnSpc>
                        <a:spcBef>
                          <a:spcPts val="0"/>
                        </a:spcBef>
                        <a:spcAft>
                          <a:spcPts val="800"/>
                        </a:spcAft>
                      </a:pPr>
                      <a:r>
                        <a:rPr lang="en-US" sz="1200" dirty="0">
                          <a:effectLst/>
                        </a:rPr>
                        <a:t>These materials are available for schools to provide TA trainings at their schools. These materials can be adjusted to adhere to your school's policies and procedures so long as they are consistent with the Test Administration Manual (TAM).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bl>
          </a:graphicData>
        </a:graphic>
      </p:graphicFrame>
      <p:grpSp>
        <p:nvGrpSpPr>
          <p:cNvPr id="6" name="Group 5"/>
          <p:cNvGrpSpPr/>
          <p:nvPr/>
        </p:nvGrpSpPr>
        <p:grpSpPr>
          <a:xfrm>
            <a:off x="1339313" y="5279647"/>
            <a:ext cx="5698150" cy="714375"/>
            <a:chOff x="1339313" y="5279647"/>
            <a:chExt cx="5698150" cy="714375"/>
          </a:xfrm>
        </p:grpSpPr>
        <p:pic>
          <p:nvPicPr>
            <p:cNvPr id="373" name="Google Shape;373;p31"/>
            <p:cNvPicPr preferRelativeResize="0"/>
            <p:nvPr/>
          </p:nvPicPr>
          <p:blipFill rotWithShape="1">
            <a:blip r:embed="rId6">
              <a:alphaModFix/>
            </a:blip>
            <a:srcRect l="38563" r="13960"/>
            <a:stretch/>
          </p:blipFill>
          <p:spPr>
            <a:xfrm>
              <a:off x="1339313" y="5279647"/>
              <a:ext cx="1089852" cy="714375"/>
            </a:xfrm>
            <a:prstGeom prst="rect">
              <a:avLst/>
            </a:prstGeom>
            <a:noFill/>
            <a:ln>
              <a:noFill/>
            </a:ln>
          </p:spPr>
        </p:pic>
        <p:pic>
          <p:nvPicPr>
            <p:cNvPr id="374" name="Google Shape;374;p31"/>
            <p:cNvPicPr preferRelativeResize="0"/>
            <p:nvPr/>
          </p:nvPicPr>
          <p:blipFill rotWithShape="1">
            <a:blip r:embed="rId7">
              <a:alphaModFix/>
            </a:blip>
            <a:srcRect/>
            <a:stretch/>
          </p:blipFill>
          <p:spPr>
            <a:xfrm>
              <a:off x="2716143" y="5371481"/>
              <a:ext cx="2095351" cy="530706"/>
            </a:xfrm>
            <a:prstGeom prst="rect">
              <a:avLst/>
            </a:prstGeom>
            <a:noFill/>
            <a:ln w="12700" cap="flat" cmpd="sng">
              <a:solidFill>
                <a:schemeClr val="dk1"/>
              </a:solidFill>
              <a:prstDash val="solid"/>
              <a:round/>
              <a:headEnd type="none" w="sm" len="sm"/>
              <a:tailEnd type="none" w="sm" len="sm"/>
            </a:ln>
          </p:spPr>
        </p:pic>
        <p:pic>
          <p:nvPicPr>
            <p:cNvPr id="375" name="Google Shape;375;p31"/>
            <p:cNvPicPr preferRelativeResize="0"/>
            <p:nvPr/>
          </p:nvPicPr>
          <p:blipFill rotWithShape="1">
            <a:blip r:embed="rId8">
              <a:alphaModFix/>
            </a:blip>
            <a:srcRect/>
            <a:stretch/>
          </p:blipFill>
          <p:spPr>
            <a:xfrm>
              <a:off x="5098041" y="5327272"/>
              <a:ext cx="1685925" cy="619125"/>
            </a:xfrm>
            <a:prstGeom prst="rect">
              <a:avLst/>
            </a:prstGeom>
            <a:solidFill>
              <a:srgbClr val="FFCC66"/>
            </a:solidFill>
            <a:ln>
              <a:noFill/>
            </a:ln>
          </p:spPr>
        </p:pic>
        <p:cxnSp>
          <p:nvCxnSpPr>
            <p:cNvPr id="377" name="Google Shape;377;p31"/>
            <p:cNvCxnSpPr/>
            <p:nvPr/>
          </p:nvCxnSpPr>
          <p:spPr>
            <a:xfrm>
              <a:off x="2429165" y="5636834"/>
              <a:ext cx="253497"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6862"/>
                </a:srgbClr>
              </a:outerShdw>
            </a:effectLst>
          </p:spPr>
        </p:cxnSp>
        <p:cxnSp>
          <p:nvCxnSpPr>
            <p:cNvPr id="378" name="Google Shape;378;p31"/>
            <p:cNvCxnSpPr/>
            <p:nvPr/>
          </p:nvCxnSpPr>
          <p:spPr>
            <a:xfrm>
              <a:off x="4844544" y="5636834"/>
              <a:ext cx="253497"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6862"/>
                </a:srgbClr>
              </a:outerShdw>
            </a:effectLst>
          </p:spPr>
        </p:cxnSp>
        <p:cxnSp>
          <p:nvCxnSpPr>
            <p:cNvPr id="15" name="Google Shape;378;p31"/>
            <p:cNvCxnSpPr/>
            <p:nvPr/>
          </p:nvCxnSpPr>
          <p:spPr>
            <a:xfrm>
              <a:off x="6783966" y="5636834"/>
              <a:ext cx="253497" cy="0"/>
            </a:xfrm>
            <a:prstGeom prst="straightConnector1">
              <a:avLst/>
            </a:prstGeom>
            <a:noFill/>
            <a:ln w="57150" cap="flat" cmpd="sng">
              <a:solidFill>
                <a:schemeClr val="accent1"/>
              </a:solidFill>
              <a:prstDash val="solid"/>
              <a:round/>
              <a:headEnd type="none" w="sm" len="sm"/>
              <a:tailEnd type="triangle" w="med" len="med"/>
            </a:ln>
            <a:effectLst>
              <a:outerShdw blurRad="40000" dist="20000" dir="5400000" rotWithShape="0">
                <a:srgbClr val="000000">
                  <a:alpha val="36862"/>
                </a:srgbClr>
              </a:outerShdw>
            </a:effectLst>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2"/>
          <p:cNvSpPr txBox="1">
            <a:spLocks noGrp="1"/>
          </p:cNvSpPr>
          <p:nvPr>
            <p:ph type="title"/>
          </p:nvPr>
        </p:nvSpPr>
        <p:spPr>
          <a:xfrm>
            <a:off x="1348966" y="133562"/>
            <a:ext cx="9317445" cy="800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solidFill>
                  <a:srgbClr val="008BA9"/>
                </a:solidFill>
              </a:rPr>
              <a:t>Student Services Coordinator Role and Responsibilities</a:t>
            </a:r>
            <a:endParaRPr b="1">
              <a:solidFill>
                <a:srgbClr val="008BA9"/>
              </a:solidFill>
            </a:endParaRPr>
          </a:p>
        </p:txBody>
      </p:sp>
      <p:sp>
        <p:nvSpPr>
          <p:cNvPr id="385" name="Google Shape;385;p32"/>
          <p:cNvSpPr txBox="1">
            <a:spLocks noGrp="1"/>
          </p:cNvSpPr>
          <p:nvPr>
            <p:ph type="body" idx="1"/>
          </p:nvPr>
        </p:nvSpPr>
        <p:spPr>
          <a:xfrm>
            <a:off x="1967493" y="1178485"/>
            <a:ext cx="9738638" cy="4888155"/>
          </a:xfrm>
          <a:prstGeom prst="rect">
            <a:avLst/>
          </a:prstGeom>
          <a:noFill/>
          <a:ln>
            <a:noFill/>
          </a:ln>
        </p:spPr>
        <p:txBody>
          <a:bodyPr spcFirstLastPara="1" wrap="square" lIns="91425" tIns="45700" rIns="91425" bIns="45700" anchor="t" anchorCtr="0">
            <a:noAutofit/>
          </a:bodyPr>
          <a:lstStyle/>
          <a:p>
            <a:pPr marL="344488" lvl="0" indent="-339725" algn="l" rtl="0">
              <a:lnSpc>
                <a:spcPct val="100000"/>
              </a:lnSpc>
              <a:spcBef>
                <a:spcPts val="0"/>
              </a:spcBef>
              <a:spcAft>
                <a:spcPts val="0"/>
              </a:spcAft>
              <a:buSzPts val="2000"/>
              <a:buChar char="•"/>
            </a:pPr>
            <a:r>
              <a:rPr lang="en-US" sz="2000"/>
              <a:t>Become familiar with Universal Tools, Designated Supports, and Accommodations that can be</a:t>
            </a:r>
            <a:r>
              <a:rPr lang="en-US"/>
              <a:t> </a:t>
            </a:r>
            <a:r>
              <a:rPr lang="en-US" sz="2000"/>
              <a:t>used by identified IDEA-eligible and 504 students based on their learning needs.</a:t>
            </a:r>
            <a:endParaRPr/>
          </a:p>
          <a:p>
            <a:pPr marL="342900" lvl="0" indent="-342900" algn="l" rtl="0">
              <a:lnSpc>
                <a:spcPct val="100000"/>
              </a:lnSpc>
              <a:spcBef>
                <a:spcPts val="400"/>
              </a:spcBef>
              <a:spcAft>
                <a:spcPts val="0"/>
              </a:spcAft>
              <a:buSzPts val="2000"/>
              <a:buChar char="•"/>
            </a:pPr>
            <a:r>
              <a:rPr lang="en-US" sz="2000"/>
              <a:t>Ensure that IEPs and school staff working with these teams understand the available accommodations and the guidelines for their use on statewide assessments. </a:t>
            </a:r>
            <a:endParaRPr/>
          </a:p>
          <a:p>
            <a:pPr marL="342900" lvl="0" indent="-342900" algn="l" rtl="0">
              <a:lnSpc>
                <a:spcPct val="100000"/>
              </a:lnSpc>
              <a:spcBef>
                <a:spcPts val="1000"/>
              </a:spcBef>
              <a:spcAft>
                <a:spcPts val="0"/>
              </a:spcAft>
              <a:buSzPts val="2000"/>
              <a:buChar char="•"/>
            </a:pPr>
            <a:r>
              <a:rPr lang="en-US" sz="2000"/>
              <a:t>Collaborate with the TC to assist instructional staff in the identification of designated supports for students needing these supports. </a:t>
            </a:r>
            <a:endParaRPr sz="2000"/>
          </a:p>
          <a:p>
            <a:pPr marL="342900" lvl="0" indent="-342900" algn="l" rtl="0">
              <a:lnSpc>
                <a:spcPct val="100000"/>
              </a:lnSpc>
              <a:spcBef>
                <a:spcPts val="1000"/>
              </a:spcBef>
              <a:spcAft>
                <a:spcPts val="0"/>
              </a:spcAft>
              <a:buSzPts val="2000"/>
              <a:buChar char="•"/>
            </a:pPr>
            <a:r>
              <a:rPr lang="en-US" sz="2000"/>
              <a:t>Meet with the Test Coordinator, SPED Department Chairperson, 504 Coordinator(s), and EL teacher(s)/tutor(s) to identify appropriate Universal Tools, Designated Supports, and Accommodations are for each IDEA or EL student.</a:t>
            </a:r>
            <a:endParaRPr/>
          </a:p>
          <a:p>
            <a:pPr marL="342900" lvl="0" indent="-342900" algn="l" rtl="0">
              <a:lnSpc>
                <a:spcPct val="100000"/>
              </a:lnSpc>
              <a:spcBef>
                <a:spcPts val="800"/>
              </a:spcBef>
              <a:spcAft>
                <a:spcPts val="0"/>
              </a:spcAft>
              <a:buSzPts val="2000"/>
              <a:buChar char="•"/>
            </a:pPr>
            <a:r>
              <a:rPr lang="en-US" sz="2000"/>
              <a:t> Work with the TC to ensure all information is input into TIDE and that all required Accommodation Verification forms have been submitted to the Assessment Section.</a:t>
            </a:r>
            <a:endParaRPr sz="2000"/>
          </a:p>
          <a:p>
            <a:pPr marL="0" lvl="0" indent="0" algn="l" rtl="0">
              <a:lnSpc>
                <a:spcPct val="90000"/>
              </a:lnSpc>
              <a:spcBef>
                <a:spcPts val="1000"/>
              </a:spcBef>
              <a:spcAft>
                <a:spcPts val="0"/>
              </a:spcAft>
              <a:buSzPts val="2000"/>
              <a:buNone/>
            </a:pPr>
            <a:endParaRPr sz="2000"/>
          </a:p>
          <a:p>
            <a:pPr marL="342900" lvl="0" indent="-215900" algn="l" rtl="0">
              <a:lnSpc>
                <a:spcPct val="90000"/>
              </a:lnSpc>
              <a:spcBef>
                <a:spcPts val="400"/>
              </a:spcBef>
              <a:spcAft>
                <a:spcPts val="0"/>
              </a:spcAft>
              <a:buSzPts val="2000"/>
              <a:buNone/>
            </a:pPr>
            <a:endParaRPr sz="2000"/>
          </a:p>
        </p:txBody>
      </p:sp>
      <p:sp>
        <p:nvSpPr>
          <p:cNvPr id="386" name="Google Shape;386;p32"/>
          <p:cNvSpPr txBox="1"/>
          <p:nvPr/>
        </p:nvSpPr>
        <p:spPr>
          <a:xfrm>
            <a:off x="2208371" y="5881213"/>
            <a:ext cx="6319994" cy="3815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a:solidFill>
                  <a:srgbClr val="FF0000"/>
                </a:solidFill>
                <a:latin typeface="Calibri"/>
                <a:ea typeface="Calibri"/>
                <a:cs typeface="Calibri"/>
                <a:sym typeface="Calibri"/>
              </a:rPr>
              <a:t>                          TAM: Checklist Appendix N</a:t>
            </a:r>
            <a:endParaRPr sz="2000" b="0" i="0" u="none" strike="noStrike" cap="none">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3"/>
          <p:cNvSpPr txBox="1">
            <a:spLocks noGrp="1"/>
          </p:cNvSpPr>
          <p:nvPr>
            <p:ph type="title"/>
          </p:nvPr>
        </p:nvSpPr>
        <p:spPr>
          <a:xfrm>
            <a:off x="1607471" y="208308"/>
            <a:ext cx="10288781" cy="800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solidFill>
                  <a:srgbClr val="008BA9"/>
                </a:solidFill>
              </a:rPr>
              <a:t>Curriculum Coordinator and Data Assessment Team Advisor Roles and Responsibilities</a:t>
            </a:r>
            <a:endParaRPr b="1">
              <a:solidFill>
                <a:srgbClr val="008BA9"/>
              </a:solidFill>
            </a:endParaRPr>
          </a:p>
        </p:txBody>
      </p:sp>
      <p:sp>
        <p:nvSpPr>
          <p:cNvPr id="392" name="Google Shape;392;p33"/>
          <p:cNvSpPr txBox="1">
            <a:spLocks noGrp="1"/>
          </p:cNvSpPr>
          <p:nvPr>
            <p:ph type="body" idx="1"/>
          </p:nvPr>
        </p:nvSpPr>
        <p:spPr>
          <a:xfrm>
            <a:off x="1724432" y="1144689"/>
            <a:ext cx="9338903" cy="46973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2000"/>
              <a:t>Curriculum Coordinators are responsible for:</a:t>
            </a:r>
            <a:endParaRPr/>
          </a:p>
          <a:p>
            <a:pPr marL="576262" lvl="0" indent="-342900" algn="l" rtl="0">
              <a:lnSpc>
                <a:spcPct val="100000"/>
              </a:lnSpc>
              <a:spcBef>
                <a:spcPts val="400"/>
              </a:spcBef>
              <a:spcAft>
                <a:spcPts val="0"/>
              </a:spcAft>
              <a:buSzPts val="2000"/>
              <a:buChar char="•"/>
            </a:pPr>
            <a:r>
              <a:rPr lang="en-US" sz="2000"/>
              <a:t>Assisting the TC and teachers in scheduling training and practice tests;</a:t>
            </a:r>
            <a:endParaRPr/>
          </a:p>
          <a:p>
            <a:pPr marL="576262" lvl="0" indent="-342900" algn="l" rtl="0">
              <a:lnSpc>
                <a:spcPct val="100000"/>
              </a:lnSpc>
              <a:spcBef>
                <a:spcPts val="400"/>
              </a:spcBef>
              <a:spcAft>
                <a:spcPts val="0"/>
              </a:spcAft>
              <a:buSzPts val="2000"/>
              <a:buChar char="•"/>
            </a:pPr>
            <a:r>
              <a:rPr lang="en-US" sz="2000"/>
              <a:t>Working with teachers and the TC to develop and implement a plan for utilizing the interim assessments and Tools for Teachers; and</a:t>
            </a:r>
            <a:endParaRPr/>
          </a:p>
          <a:p>
            <a:pPr marL="576262" lvl="0" indent="-342900" algn="l" rtl="0">
              <a:lnSpc>
                <a:spcPct val="100000"/>
              </a:lnSpc>
              <a:spcBef>
                <a:spcPts val="400"/>
              </a:spcBef>
              <a:spcAft>
                <a:spcPts val="0"/>
              </a:spcAft>
              <a:buSzPts val="2000"/>
              <a:buChar char="•"/>
            </a:pPr>
            <a:r>
              <a:rPr lang="en-US" sz="2000"/>
              <a:t>Collaborating with Data Team Advisors to ensure classroom teachers have the necessary training to access and utilize student result information in Centralized Reporting System.</a:t>
            </a:r>
            <a:endParaRPr/>
          </a:p>
          <a:p>
            <a:pPr marL="0" lvl="0" indent="0" algn="l" rtl="0">
              <a:lnSpc>
                <a:spcPct val="100000"/>
              </a:lnSpc>
              <a:spcBef>
                <a:spcPts val="400"/>
              </a:spcBef>
              <a:spcAft>
                <a:spcPts val="0"/>
              </a:spcAft>
              <a:buSzPts val="2000"/>
              <a:buNone/>
            </a:pPr>
            <a:endParaRPr sz="2000"/>
          </a:p>
          <a:p>
            <a:pPr marL="0" lvl="0" indent="0" algn="l" rtl="0">
              <a:lnSpc>
                <a:spcPct val="100000"/>
              </a:lnSpc>
              <a:spcBef>
                <a:spcPts val="400"/>
              </a:spcBef>
              <a:spcAft>
                <a:spcPts val="0"/>
              </a:spcAft>
              <a:buSzPts val="2000"/>
              <a:buNone/>
            </a:pPr>
            <a:r>
              <a:rPr lang="en-US" sz="2000"/>
              <a:t>Data Assessment Team Advisors are responsible for: </a:t>
            </a:r>
            <a:endParaRPr/>
          </a:p>
          <a:p>
            <a:pPr marL="574675" lvl="0" indent="-342900" algn="l" rtl="0">
              <a:lnSpc>
                <a:spcPct val="100000"/>
              </a:lnSpc>
              <a:spcBef>
                <a:spcPts val="400"/>
              </a:spcBef>
              <a:spcAft>
                <a:spcPts val="0"/>
              </a:spcAft>
              <a:buSzPts val="2000"/>
              <a:buChar char="•"/>
            </a:pPr>
            <a:r>
              <a:rPr lang="en-US" sz="2000"/>
              <a:t>Data collection and management utilizing the Online Reporting System (ORS) and Centralized Reporting System; </a:t>
            </a:r>
            <a:endParaRPr sz="2000"/>
          </a:p>
          <a:p>
            <a:pPr marL="574675" lvl="0" indent="-342900" algn="l" rtl="0">
              <a:lnSpc>
                <a:spcPct val="100000"/>
              </a:lnSpc>
              <a:spcBef>
                <a:spcPts val="400"/>
              </a:spcBef>
              <a:spcAft>
                <a:spcPts val="0"/>
              </a:spcAft>
              <a:buSzPts val="2000"/>
              <a:buChar char="•"/>
            </a:pPr>
            <a:r>
              <a:rPr lang="en-US" sz="2000"/>
              <a:t>Report creation; </a:t>
            </a:r>
            <a:endParaRPr sz="2000"/>
          </a:p>
          <a:p>
            <a:pPr marL="574675" lvl="0" indent="-342900" algn="l" rtl="0">
              <a:lnSpc>
                <a:spcPct val="100000"/>
              </a:lnSpc>
              <a:spcBef>
                <a:spcPts val="400"/>
              </a:spcBef>
              <a:spcAft>
                <a:spcPts val="0"/>
              </a:spcAft>
              <a:buSzPts val="2000"/>
              <a:buChar char="•"/>
            </a:pPr>
            <a:r>
              <a:rPr lang="en-US" sz="2000"/>
              <a:t>Data analysis; and, </a:t>
            </a:r>
            <a:endParaRPr sz="2000"/>
          </a:p>
          <a:p>
            <a:pPr marL="574675" lvl="0" indent="-342900" algn="l" rtl="0">
              <a:lnSpc>
                <a:spcPct val="100000"/>
              </a:lnSpc>
              <a:spcBef>
                <a:spcPts val="400"/>
              </a:spcBef>
              <a:spcAft>
                <a:spcPts val="0"/>
              </a:spcAft>
              <a:buSzPts val="2000"/>
              <a:buChar char="•"/>
            </a:pPr>
            <a:r>
              <a:rPr lang="en-US" sz="2000"/>
              <a:t>Communicating with school staff </a:t>
            </a:r>
            <a:endParaRPr/>
          </a:p>
          <a:p>
            <a:pPr marL="0" lvl="0" indent="0" algn="l" rtl="0">
              <a:lnSpc>
                <a:spcPct val="90000"/>
              </a:lnSpc>
              <a:spcBef>
                <a:spcPts val="400"/>
              </a:spcBef>
              <a:spcAft>
                <a:spcPts val="0"/>
              </a:spcAft>
              <a:buSzPts val="2000"/>
              <a:buNone/>
            </a:pPr>
            <a:endParaRPr sz="2000"/>
          </a:p>
          <a:p>
            <a:pPr marL="342900" lvl="0" indent="-215900" algn="l" rtl="0">
              <a:lnSpc>
                <a:spcPct val="90000"/>
              </a:lnSpc>
              <a:spcBef>
                <a:spcPts val="400"/>
              </a:spcBef>
              <a:spcAft>
                <a:spcPts val="0"/>
              </a:spcAft>
              <a:buSzPts val="2000"/>
              <a:buNone/>
            </a:pPr>
            <a:endParaRPr sz="2000"/>
          </a:p>
        </p:txBody>
      </p:sp>
      <p:sp>
        <p:nvSpPr>
          <p:cNvPr id="393" name="Google Shape;393;p33"/>
          <p:cNvSpPr txBox="1"/>
          <p:nvPr/>
        </p:nvSpPr>
        <p:spPr>
          <a:xfrm>
            <a:off x="1724432" y="5978337"/>
            <a:ext cx="8229600" cy="3815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a:solidFill>
                  <a:srgbClr val="FF0000"/>
                </a:solidFill>
                <a:latin typeface="Calibri"/>
                <a:ea typeface="Calibri"/>
                <a:cs typeface="Calibri"/>
                <a:sym typeface="Calibri"/>
              </a:rPr>
              <a:t>TAM: Checklist Appendix O</a:t>
            </a:r>
            <a:endParaRPr sz="2000" b="0" i="0" u="none" strike="noStrike" cap="none">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xfrm>
            <a:off x="1593436" y="177800"/>
            <a:ext cx="9782700" cy="123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en-US"/>
              <a:t>Agenda: Day 1</a:t>
            </a:r>
            <a:endParaRPr/>
          </a:p>
        </p:txBody>
      </p:sp>
      <p:sp>
        <p:nvSpPr>
          <p:cNvPr id="164" name="Google Shape;164;p6"/>
          <p:cNvSpPr txBox="1">
            <a:spLocks noGrp="1"/>
          </p:cNvSpPr>
          <p:nvPr>
            <p:ph type="body" idx="1"/>
          </p:nvPr>
        </p:nvSpPr>
        <p:spPr>
          <a:xfrm>
            <a:off x="1593436" y="1600200"/>
            <a:ext cx="97827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400"/>
              </a:spcBef>
              <a:spcAft>
                <a:spcPts val="0"/>
              </a:spcAft>
              <a:buClr>
                <a:schemeClr val="dk1"/>
              </a:buClr>
              <a:buSzPts val="1800"/>
              <a:buChar char="›"/>
            </a:pPr>
            <a:r>
              <a:rPr lang="en-US" dirty="0"/>
              <a:t>Overview of the Statewide Assessments</a:t>
            </a:r>
            <a:endParaRPr dirty="0"/>
          </a:p>
          <a:p>
            <a:pPr marL="457200" lvl="0" indent="-342900" algn="l" rtl="0">
              <a:lnSpc>
                <a:spcPct val="90000"/>
              </a:lnSpc>
              <a:spcBef>
                <a:spcPts val="1400"/>
              </a:spcBef>
              <a:spcAft>
                <a:spcPts val="0"/>
              </a:spcAft>
              <a:buClr>
                <a:schemeClr val="dk1"/>
              </a:buClr>
              <a:buSzPts val="1800"/>
              <a:buChar char="›"/>
            </a:pPr>
            <a:r>
              <a:rPr lang="en-US" dirty="0"/>
              <a:t>The Test Coordinator and Assessment Team: Roles and Responsibilities</a:t>
            </a:r>
            <a:endParaRPr dirty="0"/>
          </a:p>
          <a:p>
            <a:pPr marL="457200" lvl="0" indent="-342900" algn="l" rtl="0">
              <a:lnSpc>
                <a:spcPct val="90000"/>
              </a:lnSpc>
              <a:spcBef>
                <a:spcPts val="1400"/>
              </a:spcBef>
              <a:spcAft>
                <a:spcPts val="0"/>
              </a:spcAft>
              <a:buClr>
                <a:schemeClr val="dk1"/>
              </a:buClr>
              <a:buSzPts val="1800"/>
              <a:buChar char="›"/>
            </a:pPr>
            <a:r>
              <a:rPr lang="en-US" dirty="0"/>
              <a:t>General Facts Related to Test Administration</a:t>
            </a:r>
            <a:endParaRPr dirty="0"/>
          </a:p>
          <a:p>
            <a:pPr marL="457200" lvl="0" indent="-342900" algn="l" rtl="0">
              <a:lnSpc>
                <a:spcPct val="90000"/>
              </a:lnSpc>
              <a:spcBef>
                <a:spcPts val="1400"/>
              </a:spcBef>
              <a:spcAft>
                <a:spcPts val="0"/>
              </a:spcAft>
              <a:buClr>
                <a:schemeClr val="dk1"/>
              </a:buClr>
              <a:buSzPts val="1800"/>
              <a:buChar char="›"/>
            </a:pPr>
            <a:r>
              <a:rPr lang="en-US" dirty="0"/>
              <a:t>The Systems and Tools Related to Smarter Balanced and HSA Science Assessments and End of Course Exams</a:t>
            </a:r>
            <a:endParaRPr dirty="0"/>
          </a:p>
          <a:p>
            <a:pPr marL="1711325" lvl="1" algn="l" rtl="0">
              <a:lnSpc>
                <a:spcPct val="90000"/>
              </a:lnSpc>
              <a:spcBef>
                <a:spcPts val="600"/>
              </a:spcBef>
              <a:spcAft>
                <a:spcPts val="0"/>
              </a:spcAft>
              <a:buSzPts val="1800"/>
              <a:buChar char="–"/>
            </a:pPr>
            <a:r>
              <a:rPr lang="en-US" dirty="0"/>
              <a:t>School Contacts List</a:t>
            </a:r>
            <a:endParaRPr dirty="0"/>
          </a:p>
          <a:p>
            <a:pPr marL="1711325" lvl="1" algn="l" rtl="0">
              <a:lnSpc>
                <a:spcPct val="90000"/>
              </a:lnSpc>
              <a:spcBef>
                <a:spcPts val="600"/>
              </a:spcBef>
              <a:spcAft>
                <a:spcPts val="0"/>
              </a:spcAft>
              <a:buSzPts val="1800"/>
              <a:buChar char="–"/>
            </a:pPr>
            <a:r>
              <a:rPr lang="en-US" dirty="0"/>
              <a:t>TIDE</a:t>
            </a:r>
            <a:endParaRPr dirty="0"/>
          </a:p>
        </p:txBody>
      </p:sp>
      <p:sp>
        <p:nvSpPr>
          <p:cNvPr id="2" name="TextBox 1"/>
          <p:cNvSpPr txBox="1"/>
          <p:nvPr/>
        </p:nvSpPr>
        <p:spPr>
          <a:xfrm>
            <a:off x="4599159" y="5758005"/>
            <a:ext cx="3395051" cy="369332"/>
          </a:xfrm>
          <a:prstGeom prst="rect">
            <a:avLst/>
          </a:prstGeom>
          <a:noFill/>
        </p:spPr>
        <p:txBody>
          <a:bodyPr wrap="square" rtlCol="0">
            <a:spAutoFit/>
          </a:bodyPr>
          <a:lstStyle/>
          <a:p>
            <a:r>
              <a:rPr lang="en-US" sz="1800" dirty="0"/>
              <a:t>Agenda: </a:t>
            </a:r>
            <a:r>
              <a:rPr lang="en-US" sz="1800" dirty="0">
                <a:hlinkClick r:id="rId3"/>
              </a:rPr>
              <a:t>https://bit.ly/3l5qfne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4"/>
          <p:cNvSpPr txBox="1">
            <a:spLocks noGrp="1"/>
          </p:cNvSpPr>
          <p:nvPr>
            <p:ph type="title"/>
          </p:nvPr>
        </p:nvSpPr>
        <p:spPr>
          <a:xfrm>
            <a:off x="1522412" y="300038"/>
            <a:ext cx="7457340"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Add Accommodations/Designated Supports In TIDE</a:t>
            </a:r>
            <a:endParaRPr/>
          </a:p>
        </p:txBody>
      </p:sp>
      <p:sp>
        <p:nvSpPr>
          <p:cNvPr id="400" name="Google Shape;400;p34"/>
          <p:cNvSpPr txBox="1">
            <a:spLocks noGrp="1"/>
          </p:cNvSpPr>
          <p:nvPr>
            <p:ph type="body" idx="1"/>
          </p:nvPr>
        </p:nvSpPr>
        <p:spPr>
          <a:xfrm>
            <a:off x="2149068" y="2073072"/>
            <a:ext cx="7539149" cy="27662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dirty="0"/>
              <a:t>Get together with your SSC and review students and enter IEP/504 Student Designated  Supports in TIDE and submit the </a:t>
            </a:r>
            <a:r>
              <a:rPr lang="en-US" sz="2000" dirty="0" err="1"/>
              <a:t>requestforms</a:t>
            </a:r>
            <a:r>
              <a:rPr lang="en-US" sz="2000" dirty="0"/>
              <a:t> for  Accommodations to the Assessment Section – hopefully submitted </a:t>
            </a:r>
            <a:r>
              <a:rPr lang="en-US" sz="2000" b="1" i="1" dirty="0"/>
              <a:t>ASAP</a:t>
            </a:r>
            <a:r>
              <a:rPr lang="en-US" sz="2000" dirty="0"/>
              <a:t>.</a:t>
            </a:r>
            <a:endParaRPr dirty="0"/>
          </a:p>
          <a:p>
            <a:pPr marL="342900" lvl="0" indent="-342900" algn="l" rtl="0">
              <a:lnSpc>
                <a:spcPct val="90000"/>
              </a:lnSpc>
              <a:spcBef>
                <a:spcPts val="1600"/>
              </a:spcBef>
              <a:spcAft>
                <a:spcPts val="0"/>
              </a:spcAft>
              <a:buClr>
                <a:schemeClr val="dk1"/>
              </a:buClr>
              <a:buSzPts val="2000"/>
              <a:buChar char="•"/>
            </a:pPr>
            <a:r>
              <a:rPr lang="en-US" sz="2000" dirty="0"/>
              <a:t>For SPED and EL Students accommodations and designated supports will also need to be entered in </a:t>
            </a:r>
            <a:r>
              <a:rPr lang="en-US" sz="2000" dirty="0" err="1"/>
              <a:t>eCSSS</a:t>
            </a:r>
            <a:r>
              <a:rPr lang="en-US" sz="2000" dirty="0"/>
              <a:t>.</a:t>
            </a:r>
            <a:endParaRPr dirty="0"/>
          </a:p>
          <a:p>
            <a:pPr marL="0" lvl="0" indent="0" algn="ctr" rtl="0">
              <a:lnSpc>
                <a:spcPct val="90000"/>
              </a:lnSpc>
              <a:spcBef>
                <a:spcPts val="1600"/>
              </a:spcBef>
              <a:spcAft>
                <a:spcPts val="0"/>
              </a:spcAft>
              <a:buClr>
                <a:schemeClr val="dk1"/>
              </a:buClr>
              <a:buSzPts val="2000"/>
              <a:buNone/>
            </a:pPr>
            <a:endParaRPr lang="en-US" sz="2000" i="1" dirty="0"/>
          </a:p>
          <a:p>
            <a:pPr marL="0" lvl="0" indent="0" algn="ctr" rtl="0">
              <a:lnSpc>
                <a:spcPct val="90000"/>
              </a:lnSpc>
              <a:spcBef>
                <a:spcPts val="1600"/>
              </a:spcBef>
              <a:spcAft>
                <a:spcPts val="0"/>
              </a:spcAft>
              <a:buClr>
                <a:schemeClr val="dk1"/>
              </a:buClr>
              <a:buSzPts val="2000"/>
              <a:buNone/>
            </a:pPr>
            <a:r>
              <a:rPr lang="en-US" sz="2000" i="1" dirty="0"/>
              <a:t>Supports will be discussed in depth during Day 2</a:t>
            </a:r>
            <a:endParaRPr dirty="0"/>
          </a:p>
        </p:txBody>
      </p:sp>
      <p:pic>
        <p:nvPicPr>
          <p:cNvPr id="401" name="Google Shape;401;p34"/>
          <p:cNvPicPr preferRelativeResize="0"/>
          <p:nvPr/>
        </p:nvPicPr>
        <p:blipFill rotWithShape="1">
          <a:blip r:embed="rId3">
            <a:alphaModFix/>
          </a:blip>
          <a:srcRect/>
          <a:stretch/>
        </p:blipFill>
        <p:spPr>
          <a:xfrm rot="1126131">
            <a:off x="8996365" y="361967"/>
            <a:ext cx="1156034" cy="11560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7"/>
          <p:cNvSpPr txBox="1">
            <a:spLocks noGrp="1"/>
          </p:cNvSpPr>
          <p:nvPr>
            <p:ph type="title"/>
          </p:nvPr>
        </p:nvSpPr>
        <p:spPr>
          <a:xfrm>
            <a:off x="1251344" y="121447"/>
            <a:ext cx="9872828" cy="818487"/>
          </a:xfrm>
          <a:prstGeom prst="rect">
            <a:avLst/>
          </a:prstGeom>
        </p:spPr>
        <p:txBody>
          <a:bodyPr spcFirstLastPara="1" wrap="square" lIns="91401" tIns="45688" rIns="91401" bIns="45688" anchor="ctr" anchorCtr="0">
            <a:noAutofit/>
          </a:bodyPr>
          <a:lstStyle/>
          <a:p>
            <a:pPr algn="ctr"/>
            <a:r>
              <a:rPr lang="en-US" b="1" dirty="0">
                <a:solidFill>
                  <a:srgbClr val="348BA4"/>
                </a:solidFill>
              </a:rPr>
              <a:t>Breakout Room Discussions</a:t>
            </a:r>
            <a:endParaRPr b="1" dirty="0">
              <a:solidFill>
                <a:srgbClr val="348BA4"/>
              </a:solidFill>
            </a:endParaRPr>
          </a:p>
        </p:txBody>
      </p:sp>
      <p:sp>
        <p:nvSpPr>
          <p:cNvPr id="502" name="Google Shape;502;p57"/>
          <p:cNvSpPr txBox="1">
            <a:spLocks noGrp="1"/>
          </p:cNvSpPr>
          <p:nvPr>
            <p:ph type="body" idx="1"/>
          </p:nvPr>
        </p:nvSpPr>
        <p:spPr>
          <a:xfrm>
            <a:off x="1424558" y="842030"/>
            <a:ext cx="9870429" cy="4037548"/>
          </a:xfrm>
          <a:prstGeom prst="rect">
            <a:avLst/>
          </a:prstGeom>
        </p:spPr>
        <p:txBody>
          <a:bodyPr spcFirstLastPara="1" wrap="square" lIns="91401" tIns="45688" rIns="91401" bIns="45688" anchor="t" anchorCtr="0">
            <a:noAutofit/>
          </a:bodyPr>
          <a:lstStyle/>
          <a:p>
            <a:pPr marL="0" indent="0">
              <a:buNone/>
            </a:pPr>
            <a:r>
              <a:rPr lang="en-US" sz="2400" dirty="0">
                <a:solidFill>
                  <a:schemeClr val="bg2"/>
                </a:solidFill>
              </a:rPr>
              <a:t>We will be going into “Breakout Rooms” several times during today’s session so that there can be small group discussions. </a:t>
            </a:r>
            <a:endParaRPr sz="2400" dirty="0">
              <a:solidFill>
                <a:schemeClr val="bg2"/>
              </a:solidFill>
            </a:endParaRPr>
          </a:p>
          <a:p>
            <a:pPr marL="914126" indent="-319944">
              <a:buSzPts val="1440"/>
              <a:buChar char="•"/>
            </a:pPr>
            <a:r>
              <a:rPr lang="en-US" sz="2400" dirty="0">
                <a:solidFill>
                  <a:schemeClr val="bg2"/>
                </a:solidFill>
              </a:rPr>
              <a:t>You will be in the Breakout Room for about 10 minutes.</a:t>
            </a:r>
            <a:endParaRPr sz="2400" dirty="0">
              <a:solidFill>
                <a:schemeClr val="bg2"/>
              </a:solidFill>
            </a:endParaRPr>
          </a:p>
          <a:p>
            <a:pPr marL="914126" indent="-319944">
              <a:spcBef>
                <a:spcPts val="0"/>
              </a:spcBef>
              <a:buSzPts val="1440"/>
              <a:buChar char="•"/>
            </a:pPr>
            <a:r>
              <a:rPr lang="en-US" sz="2400" dirty="0">
                <a:solidFill>
                  <a:schemeClr val="bg2"/>
                </a:solidFill>
              </a:rPr>
              <a:t>While in the Breakout Room you can unmute yourself and turn on your video (camera).</a:t>
            </a:r>
            <a:endParaRPr sz="2400" dirty="0">
              <a:solidFill>
                <a:schemeClr val="bg2"/>
              </a:solidFill>
            </a:endParaRPr>
          </a:p>
          <a:p>
            <a:pPr marL="914126" indent="-319944">
              <a:spcBef>
                <a:spcPts val="0"/>
              </a:spcBef>
              <a:buSzPts val="1440"/>
              <a:buChar char="•"/>
            </a:pPr>
            <a:r>
              <a:rPr lang="en-US" sz="2400" dirty="0">
                <a:solidFill>
                  <a:schemeClr val="bg2"/>
                </a:solidFill>
              </a:rPr>
              <a:t>There will be several discussion questions for each breakout.</a:t>
            </a:r>
            <a:endParaRPr sz="2400" dirty="0">
              <a:solidFill>
                <a:schemeClr val="bg2"/>
              </a:solidFill>
            </a:endParaRPr>
          </a:p>
          <a:p>
            <a:pPr marL="914126" indent="-319944">
              <a:spcBef>
                <a:spcPts val="0"/>
              </a:spcBef>
              <a:buSzPts val="1440"/>
              <a:buChar char="•"/>
            </a:pPr>
            <a:r>
              <a:rPr lang="en-US" sz="2400" dirty="0">
                <a:solidFill>
                  <a:schemeClr val="bg2"/>
                </a:solidFill>
              </a:rPr>
              <a:t>While in the group you will be asked to select a scribe to post your: </a:t>
            </a:r>
            <a:r>
              <a:rPr lang="en-US" dirty="0">
                <a:solidFill>
                  <a:srgbClr val="6AA84F"/>
                </a:solidFill>
              </a:rPr>
              <a:t>Suggestions/Successful Strategies</a:t>
            </a:r>
            <a:r>
              <a:rPr lang="en-US" dirty="0"/>
              <a:t> (Green), </a:t>
            </a:r>
            <a:r>
              <a:rPr lang="en-US" dirty="0">
                <a:solidFill>
                  <a:srgbClr val="E69138"/>
                </a:solidFill>
              </a:rPr>
              <a:t>Anticipated Challenges</a:t>
            </a:r>
            <a:r>
              <a:rPr lang="en-US" dirty="0"/>
              <a:t> (Orange), and </a:t>
            </a:r>
            <a:r>
              <a:rPr lang="en-US" dirty="0">
                <a:solidFill>
                  <a:srgbClr val="1155CC"/>
                </a:solidFill>
              </a:rPr>
              <a:t>Questions</a:t>
            </a:r>
            <a:r>
              <a:rPr lang="en-US" dirty="0"/>
              <a:t> (Blue) </a:t>
            </a:r>
            <a:r>
              <a:rPr lang="en-US" dirty="0">
                <a:solidFill>
                  <a:schemeClr val="bg2"/>
                </a:solidFill>
              </a:rPr>
              <a:t>to the </a:t>
            </a:r>
            <a:r>
              <a:rPr lang="en-US" dirty="0" err="1">
                <a:solidFill>
                  <a:schemeClr val="bg2"/>
                </a:solidFill>
              </a:rPr>
              <a:t>Jamboard</a:t>
            </a:r>
            <a:r>
              <a:rPr lang="en-US" dirty="0">
                <a:solidFill>
                  <a:schemeClr val="bg2"/>
                </a:solidFill>
              </a:rPr>
              <a:t>.</a:t>
            </a:r>
            <a:endParaRPr dirty="0">
              <a:solidFill>
                <a:schemeClr val="bg2"/>
              </a:solidFill>
            </a:endParaRPr>
          </a:p>
          <a:p>
            <a:pPr marL="914126" indent="-319944">
              <a:spcBef>
                <a:spcPts val="0"/>
              </a:spcBef>
              <a:buSzPts val="1440"/>
              <a:buChar char="•"/>
            </a:pPr>
            <a:r>
              <a:rPr lang="en-US" dirty="0">
                <a:solidFill>
                  <a:schemeClr val="bg2"/>
                </a:solidFill>
              </a:rPr>
              <a:t>The Scribe should share their screen with the </a:t>
            </a:r>
            <a:r>
              <a:rPr lang="en-US" dirty="0" err="1">
                <a:solidFill>
                  <a:schemeClr val="bg2"/>
                </a:solidFill>
              </a:rPr>
              <a:t>Jamboard</a:t>
            </a:r>
            <a:r>
              <a:rPr lang="en-US" dirty="0">
                <a:solidFill>
                  <a:schemeClr val="bg2"/>
                </a:solidFill>
              </a:rPr>
              <a:t>.</a:t>
            </a:r>
            <a:endParaRPr dirty="0">
              <a:solidFill>
                <a:schemeClr val="bg2"/>
              </a:solidFill>
            </a:endParaRPr>
          </a:p>
          <a:p>
            <a:pPr marL="0" indent="0">
              <a:buNone/>
            </a:pPr>
            <a:r>
              <a:rPr lang="en-US" dirty="0">
                <a:solidFill>
                  <a:srgbClr val="000000"/>
                </a:solidFill>
              </a:rPr>
              <a:t>We will look at the </a:t>
            </a:r>
            <a:r>
              <a:rPr lang="en-US" dirty="0" err="1">
                <a:solidFill>
                  <a:srgbClr val="000000"/>
                </a:solidFill>
              </a:rPr>
              <a:t>Jamboard</a:t>
            </a:r>
            <a:r>
              <a:rPr lang="en-US" dirty="0">
                <a:solidFill>
                  <a:srgbClr val="000000"/>
                </a:solidFill>
              </a:rPr>
              <a:t> Postings after the Breakout.</a:t>
            </a:r>
            <a:endParaRPr dirty="0">
              <a:solidFill>
                <a:srgbClr val="000000"/>
              </a:solidFill>
            </a:endParaRPr>
          </a:p>
          <a:p>
            <a:pPr marL="0" indent="0">
              <a:buNone/>
            </a:pPr>
            <a:endParaRPr dirty="0"/>
          </a:p>
          <a:p>
            <a:pPr marL="0" indent="0">
              <a:buNone/>
            </a:pPr>
            <a:r>
              <a:rPr lang="en-US" dirty="0"/>
              <a:t>  </a:t>
            </a:r>
            <a:endParaRPr dirty="0"/>
          </a:p>
        </p:txBody>
      </p:sp>
    </p:spTree>
    <p:extLst>
      <p:ext uri="{BB962C8B-B14F-4D97-AF65-F5344CB8AC3E}">
        <p14:creationId xmlns:p14="http://schemas.microsoft.com/office/powerpoint/2010/main" val="366537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5"/>
          <p:cNvSpPr txBox="1">
            <a:spLocks noGrp="1"/>
          </p:cNvSpPr>
          <p:nvPr>
            <p:ph type="title"/>
          </p:nvPr>
        </p:nvSpPr>
        <p:spPr>
          <a:xfrm>
            <a:off x="2568038" y="783834"/>
            <a:ext cx="6712546"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43F49"/>
              </a:buClr>
              <a:buSzPts val="3600"/>
              <a:buFont typeface="Arial"/>
              <a:buNone/>
            </a:pPr>
            <a:r>
              <a:rPr lang="en-US" dirty="0"/>
              <a:t>Activity #1: Breakouts</a:t>
            </a:r>
            <a:br>
              <a:rPr lang="en-US" sz="1800" dirty="0"/>
            </a:br>
            <a:br>
              <a:rPr lang="en-US" sz="1800" dirty="0"/>
            </a:br>
            <a:r>
              <a:rPr lang="en-US" dirty="0"/>
              <a:t>Discussion About Your Assessment Team</a:t>
            </a:r>
            <a:endParaRPr dirty="0"/>
          </a:p>
        </p:txBody>
      </p:sp>
      <p:sp>
        <p:nvSpPr>
          <p:cNvPr id="414" name="Google Shape;414;p35"/>
          <p:cNvSpPr txBox="1">
            <a:spLocks noGrp="1"/>
          </p:cNvSpPr>
          <p:nvPr>
            <p:ph type="body" idx="1"/>
          </p:nvPr>
        </p:nvSpPr>
        <p:spPr>
          <a:xfrm>
            <a:off x="3723159" y="2362200"/>
            <a:ext cx="5191464" cy="1176845"/>
          </a:xfrm>
          <a:prstGeom prst="rect">
            <a:avLst/>
          </a:prstGeom>
          <a:noFill/>
          <a:ln w="19050">
            <a:solidFill>
              <a:srgbClr val="348BA4"/>
            </a:solid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2400" dirty="0">
                <a:solidFill>
                  <a:schemeClr val="bg2"/>
                </a:solidFill>
              </a:rPr>
              <a:t>How are we doing with getting your team and planning for the tasks that need to be completed? </a:t>
            </a:r>
            <a:endParaRPr dirty="0">
              <a:solidFill>
                <a:schemeClr val="bg2"/>
              </a:solidFill>
            </a:endParaRPr>
          </a:p>
        </p:txBody>
      </p:sp>
      <p:pic>
        <p:nvPicPr>
          <p:cNvPr id="415" name="Google Shape;415;p35"/>
          <p:cNvPicPr preferRelativeResize="0"/>
          <p:nvPr/>
        </p:nvPicPr>
        <p:blipFill rotWithShape="1">
          <a:blip r:embed="rId3">
            <a:alphaModFix/>
          </a:blip>
          <a:srcRect/>
          <a:stretch/>
        </p:blipFill>
        <p:spPr>
          <a:xfrm rot="691584">
            <a:off x="9450463" y="265688"/>
            <a:ext cx="1283218" cy="1275198"/>
          </a:xfrm>
          <a:prstGeom prst="rect">
            <a:avLst/>
          </a:prstGeom>
          <a:noFill/>
          <a:ln>
            <a:noFill/>
          </a:ln>
        </p:spPr>
      </p:pic>
      <p:pic>
        <p:nvPicPr>
          <p:cNvPr id="416" name="Google Shape;416;p35"/>
          <p:cNvPicPr preferRelativeResize="0"/>
          <p:nvPr/>
        </p:nvPicPr>
        <p:blipFill rotWithShape="1">
          <a:blip r:embed="rId4">
            <a:alphaModFix/>
          </a:blip>
          <a:srcRect/>
          <a:stretch/>
        </p:blipFill>
        <p:spPr>
          <a:xfrm>
            <a:off x="2032724" y="2362200"/>
            <a:ext cx="1104900" cy="1104900"/>
          </a:xfrm>
          <a:prstGeom prst="rect">
            <a:avLst/>
          </a:prstGeom>
          <a:noFill/>
          <a:ln>
            <a:noFill/>
          </a:ln>
        </p:spPr>
      </p:pic>
      <p:pic>
        <p:nvPicPr>
          <p:cNvPr id="417" name="Google Shape;417;p35"/>
          <p:cNvPicPr preferRelativeResize="0"/>
          <p:nvPr/>
        </p:nvPicPr>
        <p:blipFill rotWithShape="1">
          <a:blip r:embed="rId5">
            <a:alphaModFix/>
          </a:blip>
          <a:srcRect/>
          <a:stretch/>
        </p:blipFill>
        <p:spPr>
          <a:xfrm>
            <a:off x="2115909" y="388938"/>
            <a:ext cx="1021715" cy="1028700"/>
          </a:xfrm>
          <a:prstGeom prst="rect">
            <a:avLst/>
          </a:prstGeom>
          <a:noFill/>
          <a:ln>
            <a:noFill/>
          </a:ln>
        </p:spPr>
      </p:pic>
      <p:pic>
        <p:nvPicPr>
          <p:cNvPr id="418" name="Google Shape;418;p35"/>
          <p:cNvPicPr preferRelativeResize="0"/>
          <p:nvPr/>
        </p:nvPicPr>
        <p:blipFill rotWithShape="1">
          <a:blip r:embed="rId6">
            <a:alphaModFix/>
          </a:blip>
          <a:srcRect/>
          <a:stretch/>
        </p:blipFill>
        <p:spPr>
          <a:xfrm>
            <a:off x="9594232" y="2362200"/>
            <a:ext cx="1104900" cy="1045210"/>
          </a:xfrm>
          <a:prstGeom prst="rect">
            <a:avLst/>
          </a:prstGeom>
          <a:solidFill>
            <a:schemeClr val="lt1"/>
          </a:solidFill>
          <a:ln>
            <a:noFill/>
          </a:ln>
        </p:spPr>
      </p:pic>
      <p:pic>
        <p:nvPicPr>
          <p:cNvPr id="419" name="Google Shape;419;p35"/>
          <p:cNvPicPr preferRelativeResize="0"/>
          <p:nvPr/>
        </p:nvPicPr>
        <p:blipFill rotWithShape="1">
          <a:blip r:embed="rId7">
            <a:alphaModFix/>
          </a:blip>
          <a:srcRect/>
          <a:stretch/>
        </p:blipFill>
        <p:spPr>
          <a:xfrm>
            <a:off x="1421108" y="4089411"/>
            <a:ext cx="1008380" cy="1051560"/>
          </a:xfrm>
          <a:prstGeom prst="rect">
            <a:avLst/>
          </a:prstGeom>
          <a:noFill/>
          <a:ln>
            <a:noFill/>
          </a:ln>
        </p:spPr>
      </p:pic>
      <p:pic>
        <p:nvPicPr>
          <p:cNvPr id="420" name="Google Shape;420;p35"/>
          <p:cNvPicPr preferRelativeResize="0"/>
          <p:nvPr/>
        </p:nvPicPr>
        <p:blipFill rotWithShape="1">
          <a:blip r:embed="rId8">
            <a:alphaModFix/>
          </a:blip>
          <a:srcRect/>
          <a:stretch/>
        </p:blipFill>
        <p:spPr>
          <a:xfrm>
            <a:off x="10521960" y="3989093"/>
            <a:ext cx="1363135" cy="1252196"/>
          </a:xfrm>
          <a:prstGeom prst="rect">
            <a:avLst/>
          </a:prstGeom>
          <a:noFill/>
          <a:ln>
            <a:noFill/>
          </a:ln>
        </p:spPr>
      </p:pic>
      <p:pic>
        <p:nvPicPr>
          <p:cNvPr id="421" name="Google Shape;421;p35"/>
          <p:cNvPicPr preferRelativeResize="0"/>
          <p:nvPr/>
        </p:nvPicPr>
        <p:blipFill rotWithShape="1">
          <a:blip r:embed="rId9">
            <a:alphaModFix/>
          </a:blip>
          <a:srcRect/>
          <a:stretch/>
        </p:blipFill>
        <p:spPr>
          <a:xfrm>
            <a:off x="5364730" y="4914582"/>
            <a:ext cx="1360805" cy="1051560"/>
          </a:xfrm>
          <a:prstGeom prst="rect">
            <a:avLst/>
          </a:prstGeom>
          <a:noFill/>
          <a:ln>
            <a:noFill/>
          </a:ln>
        </p:spPr>
      </p:pic>
      <p:sp>
        <p:nvSpPr>
          <p:cNvPr id="2" name="Rectangle 1"/>
          <p:cNvSpPr/>
          <p:nvPr/>
        </p:nvSpPr>
        <p:spPr>
          <a:xfrm>
            <a:off x="2858531" y="4270283"/>
            <a:ext cx="7414209" cy="461665"/>
          </a:xfrm>
          <a:prstGeom prst="rect">
            <a:avLst/>
          </a:prstGeom>
        </p:spPr>
        <p:txBody>
          <a:bodyPr wrap="none">
            <a:spAutoFit/>
          </a:bodyPr>
          <a:lstStyle/>
          <a:p>
            <a:r>
              <a:rPr lang="en-US" sz="2400" b="1" dirty="0">
                <a:latin typeface="+mn-lt"/>
                <a:ea typeface="Corbel"/>
                <a:cs typeface="Corbel"/>
                <a:sym typeface="Corbel"/>
              </a:rPr>
              <a:t>Link to Activity #1 </a:t>
            </a:r>
            <a:r>
              <a:rPr lang="en-US" sz="2400" b="1" dirty="0" err="1">
                <a:latin typeface="+mn-lt"/>
                <a:ea typeface="Corbel"/>
                <a:cs typeface="Corbel"/>
                <a:sym typeface="Corbel"/>
              </a:rPr>
              <a:t>Jamboard</a:t>
            </a:r>
            <a:r>
              <a:rPr lang="en-US" sz="2400" b="1" dirty="0">
                <a:latin typeface="+mn-lt"/>
                <a:ea typeface="Corbel"/>
                <a:cs typeface="Corbel"/>
                <a:sym typeface="Corbel"/>
              </a:rPr>
              <a:t>: </a:t>
            </a:r>
            <a:r>
              <a:rPr lang="en-US" sz="2400" u="sng" dirty="0">
                <a:hlinkClick r:id="rId10"/>
              </a:rPr>
              <a:t>https://bit.ly/2I6kZAQ</a:t>
            </a:r>
            <a:endParaRPr lang="en-US" sz="2400" b="1" dirty="0">
              <a:latin typeface="+mn-lt"/>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6"/>
          <p:cNvSpPr txBox="1">
            <a:spLocks noGrp="1"/>
          </p:cNvSpPr>
          <p:nvPr>
            <p:ph type="title"/>
          </p:nvPr>
        </p:nvSpPr>
        <p:spPr>
          <a:xfrm>
            <a:off x="1412341" y="486905"/>
            <a:ext cx="10266629"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sz="5400" b="1">
                <a:solidFill>
                  <a:srgbClr val="0088A9"/>
                </a:solidFill>
              </a:rPr>
              <a:t>General Facts About the Test Administration</a:t>
            </a:r>
            <a:endParaRPr sz="5400"/>
          </a:p>
        </p:txBody>
      </p:sp>
      <p:pic>
        <p:nvPicPr>
          <p:cNvPr id="428" name="Google Shape;428;p36"/>
          <p:cNvPicPr preferRelativeResize="0">
            <a:picLocks noGrp="1"/>
          </p:cNvPicPr>
          <p:nvPr>
            <p:ph type="body" idx="1"/>
          </p:nvPr>
        </p:nvPicPr>
        <p:blipFill rotWithShape="1">
          <a:blip r:embed="rId3">
            <a:alphaModFix/>
          </a:blip>
          <a:srcRect/>
          <a:stretch/>
        </p:blipFill>
        <p:spPr>
          <a:xfrm rot="1056080">
            <a:off x="3859992" y="2549816"/>
            <a:ext cx="4013812" cy="2675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7"/>
          <p:cNvSpPr txBox="1">
            <a:spLocks noGrp="1"/>
          </p:cNvSpPr>
          <p:nvPr>
            <p:ph type="title"/>
          </p:nvPr>
        </p:nvSpPr>
        <p:spPr>
          <a:xfrm>
            <a:off x="1629948" y="533400"/>
            <a:ext cx="10368376" cy="1295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43F49"/>
              </a:buClr>
              <a:buSzPts val="3600"/>
              <a:buFont typeface="Arial"/>
              <a:buNone/>
            </a:pPr>
            <a:r>
              <a:rPr lang="en-US" sz="3600" b="1">
                <a:solidFill>
                  <a:srgbClr val="008BA9"/>
                </a:solidFill>
                <a:latin typeface="Arial"/>
                <a:ea typeface="Arial"/>
                <a:cs typeface="Arial"/>
                <a:sym typeface="Arial"/>
              </a:rPr>
              <a:t>Procedures Prior to Administration of Smarter Balanced Assessments</a:t>
            </a:r>
            <a:br>
              <a:rPr lang="en-US" sz="3240"/>
            </a:br>
            <a:endParaRPr sz="3240"/>
          </a:p>
        </p:txBody>
      </p:sp>
      <p:sp>
        <p:nvSpPr>
          <p:cNvPr id="434" name="Google Shape;434;p37"/>
          <p:cNvSpPr txBox="1">
            <a:spLocks noGrp="1"/>
          </p:cNvSpPr>
          <p:nvPr>
            <p:ph type="body" idx="1"/>
          </p:nvPr>
        </p:nvSpPr>
        <p:spPr>
          <a:xfrm>
            <a:off x="1629948" y="2286000"/>
            <a:ext cx="10368376" cy="2819400"/>
          </a:xfrm>
          <a:prstGeom prst="rect">
            <a:avLst/>
          </a:prstGeom>
          <a:noFill/>
          <a:ln>
            <a:noFill/>
          </a:ln>
        </p:spPr>
        <p:txBody>
          <a:bodyPr spcFirstLastPara="1" wrap="square" lIns="91425" tIns="45700" rIns="91425" bIns="45700" anchor="t" anchorCtr="0">
            <a:noAutofit/>
          </a:bodyPr>
          <a:lstStyle/>
          <a:p>
            <a:pPr marL="246888" lvl="0" indent="-246888" algn="l" rtl="0">
              <a:lnSpc>
                <a:spcPct val="90000"/>
              </a:lnSpc>
              <a:spcBef>
                <a:spcPts val="0"/>
              </a:spcBef>
              <a:spcAft>
                <a:spcPts val="0"/>
              </a:spcAft>
              <a:buClr>
                <a:schemeClr val="dk1"/>
              </a:buClr>
              <a:buSzPts val="2400"/>
              <a:buChar char="›"/>
            </a:pPr>
            <a:r>
              <a:rPr lang="en-US" sz="2400" dirty="0">
                <a:latin typeface="Arial"/>
                <a:ea typeface="Arial"/>
                <a:cs typeface="Arial"/>
                <a:sym typeface="Arial"/>
              </a:rPr>
              <a:t>Assessments are to be administered at a secure testing site such as a school computer lab, library, or classroom. </a:t>
            </a:r>
            <a:endParaRPr dirty="0"/>
          </a:p>
          <a:p>
            <a:pPr marL="246888" lvl="0" indent="-246888" algn="l" rtl="0">
              <a:lnSpc>
                <a:spcPct val="90000"/>
              </a:lnSpc>
              <a:spcBef>
                <a:spcPts val="1400"/>
              </a:spcBef>
              <a:spcAft>
                <a:spcPts val="0"/>
              </a:spcAft>
              <a:buClr>
                <a:schemeClr val="dk1"/>
              </a:buClr>
              <a:buSzPts val="2400"/>
              <a:buChar char="›"/>
            </a:pPr>
            <a:r>
              <a:rPr lang="en-US" sz="2400" dirty="0">
                <a:latin typeface="Arial"/>
                <a:ea typeface="Arial"/>
                <a:cs typeface="Arial"/>
                <a:sym typeface="Arial"/>
              </a:rPr>
              <a:t>Students who are distance learning are required to be assessed in-person and school-level staff are expected to communicate the requirement to the parents/guardians of distance learning students and address concerns to ensure needs are met.</a:t>
            </a:r>
            <a:endParaRPr dirty="0"/>
          </a:p>
          <a:p>
            <a:pPr marL="246888" lvl="0" indent="-69088" algn="l" rtl="0">
              <a:lnSpc>
                <a:spcPct val="90000"/>
              </a:lnSpc>
              <a:spcBef>
                <a:spcPts val="1400"/>
              </a:spcBef>
              <a:spcAft>
                <a:spcPts val="0"/>
              </a:spcAft>
              <a:buClr>
                <a:schemeClr val="dk1"/>
              </a:buClr>
              <a:buSzPts val="28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8"/>
          <p:cNvSpPr txBox="1">
            <a:spLocks noGrp="1"/>
          </p:cNvSpPr>
          <p:nvPr>
            <p:ph type="title"/>
          </p:nvPr>
        </p:nvSpPr>
        <p:spPr>
          <a:xfrm>
            <a:off x="1593436" y="177800"/>
            <a:ext cx="10368376" cy="12398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43F49"/>
              </a:buClr>
              <a:buSzPts val="3200"/>
              <a:buFont typeface="Arial"/>
              <a:buNone/>
            </a:pPr>
            <a:r>
              <a:rPr lang="en-US" sz="3200" b="1">
                <a:solidFill>
                  <a:srgbClr val="008BA9"/>
                </a:solidFill>
                <a:latin typeface="Arial"/>
                <a:ea typeface="Arial"/>
                <a:cs typeface="Arial"/>
                <a:sym typeface="Arial"/>
              </a:rPr>
              <a:t>Procedures Prior to Administration of Smarter Balanced Assessments </a:t>
            </a:r>
            <a:endParaRPr sz="3200" b="1">
              <a:solidFill>
                <a:srgbClr val="008BA9"/>
              </a:solidFill>
              <a:latin typeface="Arial"/>
              <a:ea typeface="Arial"/>
              <a:cs typeface="Arial"/>
              <a:sym typeface="Arial"/>
            </a:endParaRPr>
          </a:p>
        </p:txBody>
      </p:sp>
      <p:sp>
        <p:nvSpPr>
          <p:cNvPr id="440" name="Google Shape;440;p38"/>
          <p:cNvSpPr txBox="1">
            <a:spLocks noGrp="1"/>
          </p:cNvSpPr>
          <p:nvPr>
            <p:ph type="body" idx="1"/>
          </p:nvPr>
        </p:nvSpPr>
        <p:spPr>
          <a:xfrm>
            <a:off x="1593436" y="1600200"/>
            <a:ext cx="10368376" cy="4572000"/>
          </a:xfrm>
          <a:prstGeom prst="rect">
            <a:avLst/>
          </a:prstGeom>
          <a:noFill/>
          <a:ln>
            <a:noFill/>
          </a:ln>
        </p:spPr>
        <p:txBody>
          <a:bodyPr spcFirstLastPara="1" wrap="square" lIns="91425" tIns="45700" rIns="91425" bIns="45700" anchor="t" anchorCtr="0">
            <a:noAutofit/>
          </a:bodyPr>
          <a:lstStyle/>
          <a:p>
            <a:pPr marL="246888" lvl="0" indent="-246888" algn="l" rtl="0">
              <a:lnSpc>
                <a:spcPct val="90000"/>
              </a:lnSpc>
              <a:spcBef>
                <a:spcPts val="0"/>
              </a:spcBef>
              <a:spcAft>
                <a:spcPts val="0"/>
              </a:spcAft>
              <a:buClr>
                <a:schemeClr val="dk1"/>
              </a:buClr>
              <a:buSzPts val="2400"/>
              <a:buChar char="›"/>
            </a:pPr>
            <a:r>
              <a:rPr lang="en-US" sz="2400">
                <a:latin typeface="Arial"/>
                <a:ea typeface="Arial"/>
                <a:cs typeface="Arial"/>
                <a:sym typeface="Arial"/>
              </a:rPr>
              <a:t>The number of students in test session may vary but students must be at least 6 feet apart with masks, 12 feet apart if not wearing mask (i.e. speaking test)</a:t>
            </a:r>
            <a:endParaRPr/>
          </a:p>
          <a:p>
            <a:pPr marL="246888" lvl="0" indent="-246888" algn="l" rtl="0">
              <a:lnSpc>
                <a:spcPct val="90000"/>
              </a:lnSpc>
              <a:spcBef>
                <a:spcPts val="1400"/>
              </a:spcBef>
              <a:spcAft>
                <a:spcPts val="0"/>
              </a:spcAft>
              <a:buClr>
                <a:schemeClr val="dk1"/>
              </a:buClr>
              <a:buSzPts val="2400"/>
              <a:buChar char="›"/>
            </a:pPr>
            <a:r>
              <a:rPr lang="en-US" sz="2400">
                <a:latin typeface="Arial"/>
                <a:ea typeface="Arial"/>
                <a:cs typeface="Arial"/>
                <a:sym typeface="Arial"/>
              </a:rPr>
              <a:t>Each student have their own 3' x 6' table or desk . All of their belongings placed under their table only</a:t>
            </a:r>
            <a:endParaRPr/>
          </a:p>
          <a:p>
            <a:pPr marL="246888" lvl="0" indent="-246888" algn="l" rtl="0">
              <a:lnSpc>
                <a:spcPct val="90000"/>
              </a:lnSpc>
              <a:spcBef>
                <a:spcPts val="1400"/>
              </a:spcBef>
              <a:spcAft>
                <a:spcPts val="0"/>
              </a:spcAft>
              <a:buClr>
                <a:schemeClr val="dk1"/>
              </a:buClr>
              <a:buSzPts val="2400"/>
              <a:buChar char="›"/>
            </a:pPr>
            <a:r>
              <a:rPr lang="en-US" sz="2400">
                <a:latin typeface="Arial"/>
                <a:ea typeface="Arial"/>
                <a:cs typeface="Arial"/>
                <a:sym typeface="Arial"/>
              </a:rPr>
              <a:t>Temperature taken and hand sanitizer given before they enter the room</a:t>
            </a:r>
            <a:endParaRPr/>
          </a:p>
          <a:p>
            <a:pPr marL="246888" lvl="0" indent="-246888" algn="l" rtl="0">
              <a:lnSpc>
                <a:spcPct val="90000"/>
              </a:lnSpc>
              <a:spcBef>
                <a:spcPts val="1400"/>
              </a:spcBef>
              <a:spcAft>
                <a:spcPts val="0"/>
              </a:spcAft>
              <a:buClr>
                <a:schemeClr val="dk1"/>
              </a:buClr>
              <a:buSzPts val="2400"/>
              <a:buChar char="›"/>
            </a:pPr>
            <a:r>
              <a:rPr lang="en-US" sz="2400">
                <a:latin typeface="Arial"/>
                <a:ea typeface="Arial"/>
                <a:cs typeface="Arial"/>
                <a:sym typeface="Arial"/>
              </a:rPr>
              <a:t>Everyone wears a mask at all times (Depending upon school policy, masks might be removed for the speaking test in distances between students is increased)</a:t>
            </a:r>
            <a:endParaRPr/>
          </a:p>
          <a:p>
            <a:pPr marL="246888" lvl="0" indent="-246888" algn="l" rtl="0">
              <a:lnSpc>
                <a:spcPct val="90000"/>
              </a:lnSpc>
              <a:spcBef>
                <a:spcPts val="1400"/>
              </a:spcBef>
              <a:spcAft>
                <a:spcPts val="0"/>
              </a:spcAft>
              <a:buClr>
                <a:schemeClr val="dk1"/>
              </a:buClr>
              <a:buSzPts val="2400"/>
              <a:buChar char="›"/>
            </a:pPr>
            <a:r>
              <a:rPr lang="en-US" sz="2400">
                <a:latin typeface="Arial"/>
                <a:ea typeface="Arial"/>
                <a:cs typeface="Arial"/>
                <a:sym typeface="Arial"/>
              </a:rPr>
              <a:t>Use gloves to distribute and collect the tests</a:t>
            </a:r>
            <a:endParaRPr/>
          </a:p>
          <a:p>
            <a:pPr marL="246888" lvl="0" indent="-69088" algn="l" rtl="0">
              <a:lnSpc>
                <a:spcPct val="90000"/>
              </a:lnSpc>
              <a:spcBef>
                <a:spcPts val="140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9"/>
          <p:cNvSpPr txBox="1">
            <a:spLocks noGrp="1"/>
          </p:cNvSpPr>
          <p:nvPr>
            <p:ph type="title"/>
          </p:nvPr>
        </p:nvSpPr>
        <p:spPr>
          <a:xfrm>
            <a:off x="1593436" y="177800"/>
            <a:ext cx="10368376" cy="12398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43F49"/>
              </a:buClr>
              <a:buSzPts val="3600"/>
              <a:buFont typeface="Arial"/>
              <a:buNone/>
            </a:pPr>
            <a:r>
              <a:rPr lang="en-US" b="1">
                <a:solidFill>
                  <a:srgbClr val="008BA9"/>
                </a:solidFill>
                <a:latin typeface="Arial"/>
                <a:ea typeface="Arial"/>
                <a:cs typeface="Arial"/>
                <a:sym typeface="Arial"/>
              </a:rPr>
              <a:t>Procedures Prior to Administration of Smarter Balanced Assessments (cont.)</a:t>
            </a:r>
            <a:endParaRPr b="1">
              <a:solidFill>
                <a:srgbClr val="008BA9"/>
              </a:solidFill>
              <a:latin typeface="Arial"/>
              <a:ea typeface="Arial"/>
              <a:cs typeface="Arial"/>
              <a:sym typeface="Arial"/>
            </a:endParaRPr>
          </a:p>
        </p:txBody>
      </p:sp>
      <p:sp>
        <p:nvSpPr>
          <p:cNvPr id="446" name="Google Shape;446;p39"/>
          <p:cNvSpPr txBox="1">
            <a:spLocks noGrp="1"/>
          </p:cNvSpPr>
          <p:nvPr>
            <p:ph type="body" idx="1"/>
          </p:nvPr>
        </p:nvSpPr>
        <p:spPr>
          <a:xfrm>
            <a:off x="1593436" y="1600200"/>
            <a:ext cx="10368376" cy="4572000"/>
          </a:xfrm>
          <a:prstGeom prst="rect">
            <a:avLst/>
          </a:prstGeom>
          <a:noFill/>
          <a:ln>
            <a:noFill/>
          </a:ln>
        </p:spPr>
        <p:txBody>
          <a:bodyPr spcFirstLastPara="1" wrap="square" lIns="91425" tIns="45700" rIns="91425" bIns="45700" anchor="t" anchorCtr="0">
            <a:noAutofit/>
          </a:bodyPr>
          <a:lstStyle/>
          <a:p>
            <a:pPr marL="246888" lvl="0" indent="-246888" algn="l" rtl="0">
              <a:lnSpc>
                <a:spcPct val="90000"/>
              </a:lnSpc>
              <a:spcBef>
                <a:spcPts val="0"/>
              </a:spcBef>
              <a:spcAft>
                <a:spcPts val="0"/>
              </a:spcAft>
              <a:buClr>
                <a:schemeClr val="dk1"/>
              </a:buClr>
              <a:buSzPts val="2400"/>
              <a:buChar char="›"/>
            </a:pPr>
            <a:r>
              <a:rPr lang="en-US" sz="2400">
                <a:latin typeface="Arial"/>
                <a:ea typeface="Arial"/>
                <a:cs typeface="Arial"/>
                <a:sym typeface="Arial"/>
              </a:rPr>
              <a:t>Students not allowed on campus more than 30 minutes before their test and must leave immediately after testing*</a:t>
            </a:r>
            <a:endParaRPr/>
          </a:p>
          <a:p>
            <a:pPr marL="246888" lvl="0" indent="-246888" algn="l" rtl="0">
              <a:lnSpc>
                <a:spcPct val="90000"/>
              </a:lnSpc>
              <a:spcBef>
                <a:spcPts val="1400"/>
              </a:spcBef>
              <a:spcAft>
                <a:spcPts val="0"/>
              </a:spcAft>
              <a:buClr>
                <a:schemeClr val="dk1"/>
              </a:buClr>
              <a:buSzPts val="2400"/>
              <a:buChar char="›"/>
            </a:pPr>
            <a:r>
              <a:rPr lang="en-US" sz="2400">
                <a:latin typeface="Arial"/>
                <a:ea typeface="Arial"/>
                <a:cs typeface="Arial"/>
                <a:sym typeface="Arial"/>
              </a:rPr>
              <a:t>Allow at least 30 minutes between each group for tables, chairs, handles, headsets, keyboards, mice and anything else that a student may have touched to be sanitized*</a:t>
            </a:r>
            <a:endParaRPr/>
          </a:p>
          <a:p>
            <a:pPr marL="246888" lvl="0" indent="-246888" algn="l" rtl="0">
              <a:lnSpc>
                <a:spcPct val="90000"/>
              </a:lnSpc>
              <a:spcBef>
                <a:spcPts val="1400"/>
              </a:spcBef>
              <a:spcAft>
                <a:spcPts val="0"/>
              </a:spcAft>
              <a:buClr>
                <a:schemeClr val="dk1"/>
              </a:buClr>
              <a:buSzPts val="2400"/>
              <a:buChar char="›"/>
            </a:pPr>
            <a:r>
              <a:rPr lang="en-US" sz="2400">
                <a:latin typeface="Arial"/>
                <a:ea typeface="Arial"/>
                <a:cs typeface="Arial"/>
                <a:sym typeface="Arial"/>
              </a:rPr>
              <a:t>Stagger their location and times*</a:t>
            </a:r>
            <a:endParaRPr/>
          </a:p>
          <a:p>
            <a:pPr marL="246888" lvl="0" indent="-246888" algn="l" rtl="0">
              <a:lnSpc>
                <a:spcPct val="90000"/>
              </a:lnSpc>
              <a:spcBef>
                <a:spcPts val="1400"/>
              </a:spcBef>
              <a:spcAft>
                <a:spcPts val="0"/>
              </a:spcAft>
              <a:buClr>
                <a:schemeClr val="dk1"/>
              </a:buClr>
              <a:buSzPts val="2400"/>
              <a:buChar char="›"/>
            </a:pPr>
            <a:r>
              <a:rPr lang="en-US" sz="2400">
                <a:latin typeface="Arial"/>
                <a:ea typeface="Arial"/>
                <a:cs typeface="Arial"/>
                <a:sym typeface="Arial"/>
              </a:rPr>
              <a:t>At the end of the day, teachers wipe all the areas of the testing room including tables, computers, headset, etc.*</a:t>
            </a:r>
            <a:endParaRPr/>
          </a:p>
          <a:p>
            <a:pPr marL="0" lvl="0" indent="0" algn="l" rtl="0">
              <a:lnSpc>
                <a:spcPct val="90000"/>
              </a:lnSpc>
              <a:spcBef>
                <a:spcPts val="1400"/>
              </a:spcBef>
              <a:spcAft>
                <a:spcPts val="0"/>
              </a:spcAft>
              <a:buNone/>
            </a:pPr>
            <a:r>
              <a:rPr lang="en-US" sz="2400">
                <a:latin typeface="Arial"/>
                <a:ea typeface="Arial"/>
                <a:cs typeface="Arial"/>
                <a:sym typeface="Arial"/>
              </a:rPr>
              <a:t>*Subject to school policies and procedures</a:t>
            </a:r>
            <a:endParaRPr/>
          </a:p>
          <a:p>
            <a:pPr marL="246888" lvl="0" indent="-69088" algn="l" rtl="0">
              <a:lnSpc>
                <a:spcPct val="90000"/>
              </a:lnSpc>
              <a:spcBef>
                <a:spcPts val="140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xfrm>
            <a:off x="2774424" y="179557"/>
            <a:ext cx="7200900" cy="1181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Calibri"/>
              <a:buNone/>
            </a:pPr>
            <a:r>
              <a:rPr lang="en-US" b="1">
                <a:solidFill>
                  <a:srgbClr val="008BA9"/>
                </a:solidFill>
                <a:latin typeface="Calibri"/>
                <a:ea typeface="Calibri"/>
                <a:cs typeface="Calibri"/>
                <a:sym typeface="Calibri"/>
              </a:rPr>
              <a:t>Assessment Implementation</a:t>
            </a:r>
            <a:endParaRPr/>
          </a:p>
        </p:txBody>
      </p:sp>
      <p:sp>
        <p:nvSpPr>
          <p:cNvPr id="452" name="Google Shape;452;p40"/>
          <p:cNvSpPr txBox="1">
            <a:spLocks noGrp="1"/>
          </p:cNvSpPr>
          <p:nvPr>
            <p:ph type="body" idx="1"/>
          </p:nvPr>
        </p:nvSpPr>
        <p:spPr>
          <a:xfrm>
            <a:off x="3131250" y="1748334"/>
            <a:ext cx="7200900" cy="427404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Noto Sans Symbols"/>
              <a:buChar char="▪"/>
            </a:pPr>
            <a:r>
              <a:rPr lang="en-US" sz="2000"/>
              <a:t>Students are to work at their own pace. </a:t>
            </a:r>
            <a:endParaRPr sz="2000"/>
          </a:p>
          <a:p>
            <a:pPr marL="742950" lvl="1" indent="-285750" algn="l" rtl="0">
              <a:lnSpc>
                <a:spcPct val="90000"/>
              </a:lnSpc>
              <a:spcBef>
                <a:spcPts val="360"/>
              </a:spcBef>
              <a:spcAft>
                <a:spcPts val="0"/>
              </a:spcAft>
              <a:buClr>
                <a:schemeClr val="dk1"/>
              </a:buClr>
              <a:buSzPts val="1800"/>
              <a:buFont typeface="Noto Sans Symbols"/>
              <a:buChar char="▪"/>
            </a:pPr>
            <a:r>
              <a:rPr lang="en-US" sz="1800"/>
              <a:t>Test Administrators may not specify the number of questions a student must answer during a test session.</a:t>
            </a:r>
            <a:br>
              <a:rPr lang="en-US" sz="1800"/>
            </a:br>
            <a:endParaRPr sz="2000"/>
          </a:p>
          <a:p>
            <a:pPr marL="342900" lvl="0" indent="-342900" algn="l" rtl="0">
              <a:lnSpc>
                <a:spcPct val="90000"/>
              </a:lnSpc>
              <a:spcBef>
                <a:spcPts val="400"/>
              </a:spcBef>
              <a:spcAft>
                <a:spcPts val="0"/>
              </a:spcAft>
              <a:buClr>
                <a:schemeClr val="dk1"/>
              </a:buClr>
              <a:buSzPts val="2000"/>
              <a:buFont typeface="Noto Sans Symbols"/>
              <a:buChar char="▪"/>
            </a:pPr>
            <a:r>
              <a:rPr lang="en-US" sz="2000"/>
              <a:t>ELA/Literacy Performance Task will include one question in segment 1, and the full write in segment 2</a:t>
            </a:r>
            <a:br>
              <a:rPr lang="en-US" sz="2000"/>
            </a:br>
            <a:endParaRPr sz="2000"/>
          </a:p>
          <a:p>
            <a:pPr marL="342900" lvl="0" indent="-342900" algn="l" rtl="0">
              <a:lnSpc>
                <a:spcPct val="90000"/>
              </a:lnSpc>
              <a:spcBef>
                <a:spcPts val="440"/>
              </a:spcBef>
              <a:spcAft>
                <a:spcPts val="0"/>
              </a:spcAft>
              <a:buClr>
                <a:schemeClr val="dk1"/>
              </a:buClr>
              <a:buSzPts val="2200"/>
              <a:buFont typeface="Noto Sans Symbols"/>
              <a:buChar char="▪"/>
            </a:pPr>
            <a:r>
              <a:rPr lang="en-US" sz="2000"/>
              <a:t>The ELA PT should be completed in one or two sessions with students transitioning from segment 1 to at least beginning segment 2 in the 1</a:t>
            </a:r>
            <a:r>
              <a:rPr lang="en-US" sz="2000" baseline="30000"/>
              <a:t>st</a:t>
            </a:r>
            <a:r>
              <a:rPr lang="en-US" sz="2000"/>
              <a:t> session.</a:t>
            </a:r>
            <a:endParaRPr sz="2000"/>
          </a:p>
          <a:p>
            <a:pPr marL="927100" lvl="1" indent="-21590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Font typeface="Noto Sans Symbols"/>
              <a:buChar char="▪"/>
            </a:pPr>
            <a:r>
              <a:rPr lang="en-US" sz="2000"/>
              <a:t>There will monitoring of Test Security and provision of Accommodations with site visits (More detail to follow)</a:t>
            </a:r>
            <a:endParaRPr/>
          </a:p>
          <a:p>
            <a:pPr marL="342900" lvl="0" indent="-228600" algn="l" rtl="0">
              <a:lnSpc>
                <a:spcPct val="90000"/>
              </a:lnSpc>
              <a:spcBef>
                <a:spcPts val="360"/>
              </a:spcBef>
              <a:spcAft>
                <a:spcPts val="0"/>
              </a:spcAft>
              <a:buClr>
                <a:schemeClr val="dk1"/>
              </a:buClr>
              <a:buSzPts val="1800"/>
              <a:buNone/>
            </a:pPr>
            <a:endParaRPr sz="1800">
              <a:latin typeface="Arial"/>
              <a:ea typeface="Arial"/>
              <a:cs typeface="Arial"/>
              <a:sym typeface="Arial"/>
            </a:endParaRPr>
          </a:p>
        </p:txBody>
      </p:sp>
      <p:pic>
        <p:nvPicPr>
          <p:cNvPr id="453" name="Google Shape;453;p40"/>
          <p:cNvPicPr preferRelativeResize="0"/>
          <p:nvPr/>
        </p:nvPicPr>
        <p:blipFill rotWithShape="1">
          <a:blip r:embed="rId3">
            <a:alphaModFix/>
          </a:blip>
          <a:srcRect/>
          <a:stretch/>
        </p:blipFill>
        <p:spPr>
          <a:xfrm>
            <a:off x="2551114" y="1651909"/>
            <a:ext cx="580136" cy="580136"/>
          </a:xfrm>
          <a:prstGeom prst="rect">
            <a:avLst/>
          </a:prstGeom>
          <a:noFill/>
          <a:ln>
            <a:noFill/>
          </a:ln>
        </p:spPr>
      </p:pic>
      <p:pic>
        <p:nvPicPr>
          <p:cNvPr id="454" name="Google Shape;454;p40"/>
          <p:cNvPicPr preferRelativeResize="0"/>
          <p:nvPr/>
        </p:nvPicPr>
        <p:blipFill rotWithShape="1">
          <a:blip r:embed="rId3">
            <a:alphaModFix/>
          </a:blip>
          <a:srcRect/>
          <a:stretch/>
        </p:blipFill>
        <p:spPr>
          <a:xfrm>
            <a:off x="2510360" y="4858447"/>
            <a:ext cx="580136" cy="580136"/>
          </a:xfrm>
          <a:prstGeom prst="rect">
            <a:avLst/>
          </a:prstGeom>
          <a:noFill/>
          <a:ln>
            <a:noFill/>
          </a:ln>
        </p:spPr>
      </p:pic>
      <p:pic>
        <p:nvPicPr>
          <p:cNvPr id="455" name="Google Shape;455;p40"/>
          <p:cNvPicPr preferRelativeResize="0"/>
          <p:nvPr/>
        </p:nvPicPr>
        <p:blipFill rotWithShape="1">
          <a:blip r:embed="rId4">
            <a:alphaModFix/>
          </a:blip>
          <a:srcRect/>
          <a:stretch/>
        </p:blipFill>
        <p:spPr>
          <a:xfrm rot="-1279056">
            <a:off x="1456795" y="3170104"/>
            <a:ext cx="1804527" cy="897765"/>
          </a:xfrm>
          <a:prstGeom prst="rect">
            <a:avLst/>
          </a:prstGeom>
          <a:noFill/>
          <a:ln>
            <a:noFill/>
          </a:ln>
        </p:spPr>
      </p:pic>
      <p:pic>
        <p:nvPicPr>
          <p:cNvPr id="456" name="Google Shape;456;p40"/>
          <p:cNvPicPr preferRelativeResize="0"/>
          <p:nvPr/>
        </p:nvPicPr>
        <p:blipFill rotWithShape="1">
          <a:blip r:embed="rId5">
            <a:alphaModFix/>
          </a:blip>
          <a:srcRect/>
          <a:stretch/>
        </p:blipFill>
        <p:spPr>
          <a:xfrm rot="964530">
            <a:off x="10439805" y="1270587"/>
            <a:ext cx="1381073" cy="972587"/>
          </a:xfrm>
          <a:prstGeom prst="rect">
            <a:avLst/>
          </a:prstGeom>
          <a:noFill/>
          <a:ln>
            <a:noFill/>
          </a:ln>
        </p:spPr>
      </p:pic>
      <p:pic>
        <p:nvPicPr>
          <p:cNvPr id="457" name="Google Shape;457;p40"/>
          <p:cNvPicPr preferRelativeResize="0"/>
          <p:nvPr/>
        </p:nvPicPr>
        <p:blipFill rotWithShape="1">
          <a:blip r:embed="rId6">
            <a:alphaModFix/>
          </a:blip>
          <a:srcRect/>
          <a:stretch/>
        </p:blipFill>
        <p:spPr>
          <a:xfrm rot="1126770">
            <a:off x="10268397" y="4615914"/>
            <a:ext cx="1723887" cy="10043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1724430" y="195420"/>
            <a:ext cx="9932581"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Smarter  Balanced Summative </a:t>
            </a:r>
            <a:br>
              <a:rPr lang="en-US" b="1">
                <a:solidFill>
                  <a:srgbClr val="0088A9"/>
                </a:solidFill>
              </a:rPr>
            </a:br>
            <a:r>
              <a:rPr lang="en-US" b="1">
                <a:solidFill>
                  <a:srgbClr val="0088A9"/>
                </a:solidFill>
              </a:rPr>
              <a:t>ELA/Literacy and Mathematics Participation</a:t>
            </a:r>
            <a:endParaRPr/>
          </a:p>
        </p:txBody>
      </p:sp>
      <p:sp>
        <p:nvSpPr>
          <p:cNvPr id="464" name="Google Shape;464;p41"/>
          <p:cNvSpPr txBox="1">
            <a:spLocks noGrp="1"/>
          </p:cNvSpPr>
          <p:nvPr>
            <p:ph type="body" idx="1"/>
          </p:nvPr>
        </p:nvSpPr>
        <p:spPr>
          <a:xfrm>
            <a:off x="2132012" y="1524000"/>
            <a:ext cx="8153400" cy="30575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1800"/>
              <a:t>All students enrolled in grades 3–8 and 11 are required to participate in the Smarter Balanced ELA/Literacy and Mathematics Assessments except:</a:t>
            </a:r>
            <a:endParaRPr/>
          </a:p>
          <a:p>
            <a:pPr marL="342900" lvl="0" indent="-342900" algn="l" rtl="0">
              <a:lnSpc>
                <a:spcPct val="90000"/>
              </a:lnSpc>
              <a:spcBef>
                <a:spcPts val="360"/>
              </a:spcBef>
              <a:spcAft>
                <a:spcPts val="0"/>
              </a:spcAft>
              <a:buClr>
                <a:schemeClr val="dk1"/>
              </a:buClr>
              <a:buSzPts val="1800"/>
              <a:buChar char="•"/>
            </a:pPr>
            <a:r>
              <a:rPr lang="en-US" sz="1800"/>
              <a:t>Students with the most significant cognitive disabilities who meet the criteria for the HSA-Alternate Assessments.</a:t>
            </a:r>
            <a:endParaRPr/>
          </a:p>
          <a:p>
            <a:pPr marL="342900" lvl="0" indent="-342900" algn="l" rtl="0">
              <a:lnSpc>
                <a:spcPct val="90000"/>
              </a:lnSpc>
              <a:spcBef>
                <a:spcPts val="360"/>
              </a:spcBef>
              <a:spcAft>
                <a:spcPts val="0"/>
              </a:spcAft>
              <a:buClr>
                <a:schemeClr val="dk1"/>
              </a:buClr>
              <a:buSzPts val="1800"/>
              <a:buChar char="•"/>
            </a:pPr>
            <a:r>
              <a:rPr lang="en-US" sz="1800"/>
              <a:t>ELL program students who first enrolled in a U.S. school this school year are not required to take the ELA/Literacy Assessment if they complete the WIDA Access. </a:t>
            </a:r>
            <a:r>
              <a:rPr lang="en-US" sz="1800" b="1"/>
              <a:t>This only applies to ELA.</a:t>
            </a:r>
            <a:endParaRPr/>
          </a:p>
          <a:p>
            <a:pPr marL="342900" lvl="0" indent="-342900" algn="l" rtl="0">
              <a:lnSpc>
                <a:spcPct val="90000"/>
              </a:lnSpc>
              <a:spcBef>
                <a:spcPts val="360"/>
              </a:spcBef>
              <a:spcAft>
                <a:spcPts val="0"/>
              </a:spcAft>
              <a:buClr>
                <a:schemeClr val="dk1"/>
              </a:buClr>
              <a:buSzPts val="1800"/>
              <a:buChar char="•"/>
            </a:pPr>
            <a:r>
              <a:rPr lang="en-US" sz="1800"/>
              <a:t>Home-schooled students. Home-schooled students may take the Smarter Balanced and HSA Science Assessments at least once at the request of their parents. </a:t>
            </a:r>
            <a:endParaRPr/>
          </a:p>
          <a:p>
            <a:pPr marL="742950" lvl="1" indent="-285750" algn="l" rtl="0">
              <a:lnSpc>
                <a:spcPct val="90000"/>
              </a:lnSpc>
              <a:spcBef>
                <a:spcPts val="320"/>
              </a:spcBef>
              <a:spcAft>
                <a:spcPts val="0"/>
              </a:spcAft>
              <a:buClr>
                <a:schemeClr val="dk1"/>
              </a:buClr>
              <a:buSzPts val="1600"/>
              <a:buChar char="–"/>
            </a:pPr>
            <a:r>
              <a:rPr lang="en-US" sz="1600"/>
              <a:t>NOTE: Schools must send a letter to parents/guardians informing them of the testing and inviting them to have their child(ren) tested. The family is responsible for responding if they would like their child(ren) “courtesy tested”.</a:t>
            </a:r>
            <a:endParaRPr/>
          </a:p>
          <a:p>
            <a:pPr marL="342900" lvl="0" indent="-342900" algn="l" rtl="0">
              <a:lnSpc>
                <a:spcPct val="90000"/>
              </a:lnSpc>
              <a:spcBef>
                <a:spcPts val="360"/>
              </a:spcBef>
              <a:spcAft>
                <a:spcPts val="0"/>
              </a:spcAft>
              <a:buClr>
                <a:schemeClr val="dk1"/>
              </a:buClr>
              <a:buSzPts val="1800"/>
              <a:buChar char="•"/>
            </a:pPr>
            <a:r>
              <a:rPr lang="en-US" sz="1800"/>
              <a:t>Students who have a significant medical emergency, are receiving services at an </a:t>
            </a:r>
            <a:r>
              <a:rPr lang="en-US" sz="1800" u="sng"/>
              <a:t>out-of-state</a:t>
            </a:r>
            <a:r>
              <a:rPr lang="en-US" sz="1800"/>
              <a:t> residential program or meet the requirements of Regulation 4140, Exceptions to Compulsory School Attendance, are exempt for testing. Submit the Medical Emergency form to the Assessment Section.</a:t>
            </a:r>
            <a:endParaRPr/>
          </a:p>
          <a:p>
            <a:pPr marL="342900" lvl="0" indent="-228600" algn="l" rtl="0">
              <a:lnSpc>
                <a:spcPct val="90000"/>
              </a:lnSpc>
              <a:spcBef>
                <a:spcPts val="360"/>
              </a:spcBef>
              <a:spcAft>
                <a:spcPts val="0"/>
              </a:spcAft>
              <a:buClr>
                <a:schemeClr val="dk1"/>
              </a:buClr>
              <a:buSzPts val="1800"/>
              <a:buNone/>
            </a:pPr>
            <a:endParaRPr sz="1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2"/>
          <p:cNvSpPr txBox="1">
            <a:spLocks noGrp="1"/>
          </p:cNvSpPr>
          <p:nvPr>
            <p:ph type="title"/>
          </p:nvPr>
        </p:nvSpPr>
        <p:spPr>
          <a:xfrm>
            <a:off x="1557491" y="0"/>
            <a:ext cx="7833584"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Calibri"/>
              <a:buNone/>
            </a:pPr>
            <a:r>
              <a:rPr lang="en-US" b="1" dirty="0">
                <a:solidFill>
                  <a:srgbClr val="008BA9"/>
                </a:solidFill>
                <a:latin typeface="Calibri"/>
                <a:ea typeface="Calibri"/>
                <a:cs typeface="Calibri"/>
                <a:sym typeface="Calibri"/>
              </a:rPr>
              <a:t>Administration Tips </a:t>
            </a:r>
            <a:endParaRPr dirty="0"/>
          </a:p>
        </p:txBody>
      </p:sp>
      <p:sp>
        <p:nvSpPr>
          <p:cNvPr id="470" name="Google Shape;470;p42"/>
          <p:cNvSpPr txBox="1">
            <a:spLocks noGrp="1"/>
          </p:cNvSpPr>
          <p:nvPr>
            <p:ph type="body" idx="1"/>
          </p:nvPr>
        </p:nvSpPr>
        <p:spPr>
          <a:xfrm>
            <a:off x="1754223" y="928900"/>
            <a:ext cx="7200900" cy="435285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Noto Sans Symbols"/>
              <a:buChar char="❖"/>
            </a:pPr>
            <a:r>
              <a:rPr lang="en-US" sz="2000" dirty="0">
                <a:latin typeface="+mj-lt"/>
                <a:ea typeface="Calibri"/>
                <a:cs typeface="Calibri"/>
                <a:sym typeface="Calibri"/>
              </a:rPr>
              <a:t>Schools may test students at any time during school hours.</a:t>
            </a:r>
          </a:p>
          <a:p>
            <a:pPr marL="342900" lvl="0" indent="-342900" algn="l" rtl="0">
              <a:lnSpc>
                <a:spcPct val="90000"/>
              </a:lnSpc>
              <a:spcBef>
                <a:spcPts val="0"/>
              </a:spcBef>
              <a:spcAft>
                <a:spcPts val="0"/>
              </a:spcAft>
              <a:buClr>
                <a:schemeClr val="dk1"/>
              </a:buClr>
              <a:buSzPts val="2000"/>
              <a:buFont typeface="Noto Sans Symbols"/>
              <a:buChar char="❖"/>
            </a:pPr>
            <a:endParaRPr sz="2000" dirty="0">
              <a:latin typeface="+mj-lt"/>
              <a:ea typeface="Calibri"/>
              <a:cs typeface="Calibri"/>
              <a:sym typeface="Calibri"/>
            </a:endParaRPr>
          </a:p>
          <a:p>
            <a:pPr marL="342900" lvl="0" indent="-342900" algn="l" rtl="0">
              <a:lnSpc>
                <a:spcPct val="90000"/>
              </a:lnSpc>
              <a:spcBef>
                <a:spcPts val="400"/>
              </a:spcBef>
              <a:spcAft>
                <a:spcPts val="0"/>
              </a:spcAft>
              <a:buClr>
                <a:schemeClr val="dk1"/>
              </a:buClr>
              <a:buSzPts val="2000"/>
              <a:buFont typeface="Noto Sans Symbols"/>
              <a:buChar char="❖"/>
            </a:pPr>
            <a:r>
              <a:rPr lang="en-US" sz="2000" dirty="0">
                <a:latin typeface="+mj-lt"/>
                <a:ea typeface="Calibri"/>
                <a:cs typeface="Calibri"/>
                <a:sym typeface="Calibri"/>
              </a:rPr>
              <a:t>Students may take the interim assessments multiple times but can take the summative assessments only once!</a:t>
            </a:r>
            <a:endParaRPr dirty="0">
              <a:latin typeface="+mj-lt"/>
            </a:endParaRPr>
          </a:p>
          <a:p>
            <a:pPr marL="1143000" lvl="4" indent="0" algn="l" rtl="0">
              <a:lnSpc>
                <a:spcPct val="90000"/>
              </a:lnSpc>
              <a:spcBef>
                <a:spcPts val="200"/>
              </a:spcBef>
              <a:spcAft>
                <a:spcPts val="0"/>
              </a:spcAft>
              <a:buClr>
                <a:srgbClr val="1CADE4"/>
              </a:buClr>
              <a:buSzPts val="2000"/>
              <a:buNone/>
            </a:pPr>
            <a:r>
              <a:rPr lang="en-US" dirty="0">
                <a:solidFill>
                  <a:schemeClr val="tx1"/>
                </a:solidFill>
                <a:latin typeface="+mj-lt"/>
              </a:rPr>
              <a:t>Interim and </a:t>
            </a:r>
            <a:r>
              <a:rPr lang="en-US" u="sng" dirty="0">
                <a:solidFill>
                  <a:schemeClr val="tx1"/>
                </a:solidFill>
                <a:latin typeface="+mj-lt"/>
              </a:rPr>
              <a:t>Summative</a:t>
            </a:r>
            <a:r>
              <a:rPr lang="en-US" dirty="0">
                <a:solidFill>
                  <a:schemeClr val="tx1"/>
                </a:solidFill>
                <a:latin typeface="+mj-lt"/>
              </a:rPr>
              <a:t> results will only be found in Centralized Reporting System (CRS). Past results are in the ORS.</a:t>
            </a:r>
          </a:p>
          <a:p>
            <a:pPr marL="1143000" lvl="4" indent="0" algn="l" rtl="0">
              <a:lnSpc>
                <a:spcPct val="90000"/>
              </a:lnSpc>
              <a:spcBef>
                <a:spcPts val="200"/>
              </a:spcBef>
              <a:spcAft>
                <a:spcPts val="0"/>
              </a:spcAft>
              <a:buClr>
                <a:srgbClr val="1CADE4"/>
              </a:buClr>
              <a:buSzPts val="2000"/>
              <a:buNone/>
            </a:pPr>
            <a:endParaRPr dirty="0">
              <a:solidFill>
                <a:schemeClr val="tx1"/>
              </a:solidFill>
              <a:latin typeface="+mj-lt"/>
            </a:endParaRPr>
          </a:p>
          <a:p>
            <a:pPr marL="342900" lvl="0" indent="-342900" algn="l" rtl="0">
              <a:lnSpc>
                <a:spcPct val="90000"/>
              </a:lnSpc>
              <a:spcBef>
                <a:spcPts val="800"/>
              </a:spcBef>
              <a:spcAft>
                <a:spcPts val="0"/>
              </a:spcAft>
              <a:buClr>
                <a:schemeClr val="dk1"/>
              </a:buClr>
              <a:buSzPts val="2000"/>
              <a:buFont typeface="Noto Sans Symbols"/>
              <a:buChar char="❖"/>
            </a:pPr>
            <a:r>
              <a:rPr lang="en-US" sz="2000" dirty="0">
                <a:latin typeface="+mj-lt"/>
                <a:ea typeface="Calibri"/>
                <a:cs typeface="Calibri"/>
                <a:sym typeface="Calibri"/>
              </a:rPr>
              <a:t>Ensure that each student receives their own test ticket and verify prior to the student logging in.</a:t>
            </a:r>
          </a:p>
          <a:p>
            <a:pPr marL="342900" lvl="0" indent="-342900" algn="l" rtl="0">
              <a:lnSpc>
                <a:spcPct val="90000"/>
              </a:lnSpc>
              <a:spcBef>
                <a:spcPts val="800"/>
              </a:spcBef>
              <a:spcAft>
                <a:spcPts val="0"/>
              </a:spcAft>
              <a:buClr>
                <a:schemeClr val="dk1"/>
              </a:buClr>
              <a:buSzPts val="2000"/>
              <a:buFont typeface="Noto Sans Symbols"/>
              <a:buChar char="❖"/>
            </a:pPr>
            <a:endParaRPr sz="2000" dirty="0">
              <a:latin typeface="+mj-lt"/>
              <a:ea typeface="Calibri"/>
              <a:cs typeface="Calibri"/>
              <a:sym typeface="Calibri"/>
            </a:endParaRPr>
          </a:p>
          <a:p>
            <a:pPr marL="342900" lvl="0" indent="-342900" algn="l" rtl="0">
              <a:lnSpc>
                <a:spcPct val="100000"/>
              </a:lnSpc>
              <a:spcBef>
                <a:spcPts val="400"/>
              </a:spcBef>
              <a:spcAft>
                <a:spcPts val="0"/>
              </a:spcAft>
              <a:buClr>
                <a:schemeClr val="dk1"/>
              </a:buClr>
              <a:buSzPts val="2000"/>
              <a:buFont typeface="Noto Sans Symbols"/>
              <a:buChar char="❖"/>
            </a:pPr>
            <a:r>
              <a:rPr lang="en-US" sz="2000" dirty="0">
                <a:latin typeface="+mj-lt"/>
                <a:ea typeface="Calibri"/>
                <a:cs typeface="Calibri"/>
                <a:sym typeface="Calibri"/>
              </a:rPr>
              <a:t>Assessments are not timed, </a:t>
            </a:r>
            <a:r>
              <a:rPr lang="en-US" sz="2000" dirty="0">
                <a:latin typeface="+mj-lt"/>
                <a:ea typeface="Calibri"/>
                <a:cs typeface="Arial" panose="020B0604020202020204" pitchFamily="34" charset="0"/>
                <a:sym typeface="Calibri"/>
              </a:rPr>
              <a:t>however</a:t>
            </a:r>
            <a:r>
              <a:rPr lang="en-US" sz="2000" dirty="0">
                <a:latin typeface="+mj-lt"/>
                <a:ea typeface="Calibri"/>
                <a:cs typeface="Calibri"/>
                <a:sym typeface="Calibri"/>
              </a:rPr>
              <a:t> students who are not making an effort to complete the test do not need to be offered additional testing sessions.</a:t>
            </a:r>
            <a:endParaRPr dirty="0">
              <a:latin typeface="+mj-lt"/>
            </a:endParaRPr>
          </a:p>
        </p:txBody>
      </p:sp>
      <p:pic>
        <p:nvPicPr>
          <p:cNvPr id="471" name="Google Shape;471;p42"/>
          <p:cNvPicPr preferRelativeResize="0"/>
          <p:nvPr/>
        </p:nvPicPr>
        <p:blipFill rotWithShape="1">
          <a:blip r:embed="rId3">
            <a:alphaModFix/>
          </a:blip>
          <a:srcRect/>
          <a:stretch/>
        </p:blipFill>
        <p:spPr>
          <a:xfrm>
            <a:off x="2355002" y="2224846"/>
            <a:ext cx="494030" cy="494030"/>
          </a:xfrm>
          <a:prstGeom prst="rect">
            <a:avLst/>
          </a:prstGeom>
          <a:noFill/>
          <a:ln>
            <a:noFill/>
          </a:ln>
        </p:spPr>
      </p:pic>
      <p:pic>
        <p:nvPicPr>
          <p:cNvPr id="472" name="Google Shape;472;p42"/>
          <p:cNvPicPr preferRelativeResize="0"/>
          <p:nvPr/>
        </p:nvPicPr>
        <p:blipFill rotWithShape="1">
          <a:blip r:embed="rId4">
            <a:clrChange>
              <a:clrFrom>
                <a:srgbClr val="FFFFFF"/>
              </a:clrFrom>
              <a:clrTo>
                <a:srgbClr val="FFFFFF">
                  <a:alpha val="0"/>
                </a:srgbClr>
              </a:clrTo>
            </a:clrChange>
            <a:alphaModFix/>
          </a:blip>
          <a:srcRect/>
          <a:stretch/>
        </p:blipFill>
        <p:spPr>
          <a:xfrm>
            <a:off x="6380233" y="4300537"/>
            <a:ext cx="2574890" cy="2295884"/>
          </a:xfrm>
          <a:prstGeom prst="rect">
            <a:avLst/>
          </a:prstGeom>
          <a:noFill/>
          <a:ln>
            <a:noFill/>
          </a:ln>
        </p:spPr>
      </p:pic>
      <p:pic>
        <p:nvPicPr>
          <p:cNvPr id="473" name="Google Shape;473;p42"/>
          <p:cNvPicPr preferRelativeResize="0"/>
          <p:nvPr/>
        </p:nvPicPr>
        <p:blipFill rotWithShape="1">
          <a:blip r:embed="rId5">
            <a:alphaModFix/>
          </a:blip>
          <a:srcRect/>
          <a:stretch/>
        </p:blipFill>
        <p:spPr>
          <a:xfrm rot="997314">
            <a:off x="9361611" y="1795031"/>
            <a:ext cx="2146665" cy="22453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1593436" y="177800"/>
            <a:ext cx="9782801" cy="12398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800"/>
              <a:buNone/>
            </a:pPr>
            <a:r>
              <a:rPr lang="en-US"/>
              <a:t>Agenda: Day 2</a:t>
            </a:r>
            <a:endParaRPr/>
          </a:p>
        </p:txBody>
      </p:sp>
      <p:sp>
        <p:nvSpPr>
          <p:cNvPr id="170" name="Google Shape;170;p7"/>
          <p:cNvSpPr txBox="1">
            <a:spLocks noGrp="1"/>
          </p:cNvSpPr>
          <p:nvPr>
            <p:ph type="body" idx="1"/>
          </p:nvPr>
        </p:nvSpPr>
        <p:spPr>
          <a:xfrm>
            <a:off x="1593436" y="1600200"/>
            <a:ext cx="9782801" cy="4572000"/>
          </a:xfrm>
          <a:prstGeom prst="rect">
            <a:avLst/>
          </a:prstGeom>
          <a:noFill/>
          <a:ln>
            <a:noFill/>
          </a:ln>
        </p:spPr>
        <p:txBody>
          <a:bodyPr spcFirstLastPara="1" wrap="square" lIns="91425" tIns="45700" rIns="91425" bIns="45700" anchor="t" anchorCtr="0">
            <a:noAutofit/>
          </a:bodyPr>
          <a:lstStyle/>
          <a:p>
            <a:pPr lvl="0"/>
            <a:r>
              <a:rPr lang="en-US" dirty="0"/>
              <a:t>Accessibility and Accommodations</a:t>
            </a:r>
          </a:p>
          <a:p>
            <a:pPr lvl="0"/>
            <a:r>
              <a:rPr lang="en-US" dirty="0"/>
              <a:t>Administering the Tests</a:t>
            </a:r>
          </a:p>
          <a:p>
            <a:pPr lvl="0"/>
            <a:r>
              <a:rPr lang="en-US" dirty="0"/>
              <a:t>Test Security</a:t>
            </a:r>
          </a:p>
          <a:p>
            <a:r>
              <a:rPr lang="en-US" dirty="0"/>
              <a:t>The Centralized Reporting System</a:t>
            </a:r>
          </a:p>
          <a:p>
            <a:pPr lvl="0"/>
            <a:r>
              <a:rPr lang="en-US" dirty="0"/>
              <a:t>Interim Assessment and Tool for Teachers (formerly the Digital Library) Updates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3"/>
          <p:cNvSpPr txBox="1">
            <a:spLocks noGrp="1"/>
          </p:cNvSpPr>
          <p:nvPr>
            <p:ph type="title"/>
          </p:nvPr>
        </p:nvSpPr>
        <p:spPr>
          <a:xfrm>
            <a:off x="2523350" y="328614"/>
            <a:ext cx="6531546" cy="10572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More Administration Tips </a:t>
            </a:r>
            <a:endParaRPr/>
          </a:p>
        </p:txBody>
      </p:sp>
      <p:sp>
        <p:nvSpPr>
          <p:cNvPr id="479" name="Google Shape;479;p43"/>
          <p:cNvSpPr txBox="1">
            <a:spLocks noGrp="1"/>
          </p:cNvSpPr>
          <p:nvPr>
            <p:ph type="body" idx="1"/>
          </p:nvPr>
        </p:nvSpPr>
        <p:spPr>
          <a:xfrm>
            <a:off x="2444260" y="1399180"/>
            <a:ext cx="7514035" cy="328612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Font typeface="Noto Sans Symbols"/>
              <a:buChar char="❖"/>
            </a:pPr>
            <a:r>
              <a:rPr lang="en-US" sz="2000"/>
              <a:t>Students can be tested in any room that provides a quiet environment free of distractions where other students are not participating in learning activities including not doing homework  or accessing the internet.</a:t>
            </a:r>
            <a:endParaRPr sz="2000"/>
          </a:p>
          <a:p>
            <a:pPr marL="342900" lvl="0" indent="-342900" algn="l" rtl="0">
              <a:lnSpc>
                <a:spcPct val="90000"/>
              </a:lnSpc>
              <a:spcBef>
                <a:spcPts val="400"/>
              </a:spcBef>
              <a:spcAft>
                <a:spcPts val="0"/>
              </a:spcAft>
              <a:buClr>
                <a:schemeClr val="dk1"/>
              </a:buClr>
              <a:buSzPts val="2000"/>
              <a:buFont typeface="Noto Sans Symbols"/>
              <a:buChar char="❖"/>
            </a:pPr>
            <a:r>
              <a:rPr lang="en-US" sz="2000"/>
              <a:t>Remember that the script must be followed exactly and used each time a test is administered except when students are designated for the Simplified Directions.</a:t>
            </a:r>
            <a:endParaRPr sz="2000"/>
          </a:p>
          <a:p>
            <a:pPr marL="342900" lvl="0" indent="-342900" algn="l" rtl="0">
              <a:lnSpc>
                <a:spcPct val="90000"/>
              </a:lnSpc>
              <a:spcBef>
                <a:spcPts val="400"/>
              </a:spcBef>
              <a:spcAft>
                <a:spcPts val="0"/>
              </a:spcAft>
              <a:buClr>
                <a:schemeClr val="dk1"/>
              </a:buClr>
              <a:buSzPts val="2000"/>
              <a:buFont typeface="Noto Sans Symbols"/>
              <a:buChar char="❖"/>
            </a:pPr>
            <a:r>
              <a:rPr lang="en-US" sz="2000"/>
              <a:t>Collect or ensure that all electronic devices are put away in backpacks and placed in a corner of the testing environment.</a:t>
            </a:r>
            <a:endParaRPr sz="2000"/>
          </a:p>
          <a:p>
            <a:pPr marL="342900" lvl="0" indent="-342900" algn="l" rtl="0">
              <a:lnSpc>
                <a:spcPct val="90000"/>
              </a:lnSpc>
              <a:spcBef>
                <a:spcPts val="400"/>
              </a:spcBef>
              <a:spcAft>
                <a:spcPts val="0"/>
              </a:spcAft>
              <a:buClr>
                <a:schemeClr val="dk1"/>
              </a:buClr>
              <a:buSzPts val="2000"/>
              <a:buFont typeface="Noto Sans Symbols"/>
              <a:buChar char="❖"/>
            </a:pPr>
            <a:r>
              <a:rPr lang="en-US" sz="2000"/>
              <a:t>Remember to write the Test Session ID on a spreadsheet daily in case you need to refer to it.</a:t>
            </a:r>
            <a:endParaRPr/>
          </a:p>
          <a:p>
            <a:pPr marL="342900" lvl="0" indent="-342900" algn="l" rtl="0">
              <a:lnSpc>
                <a:spcPct val="90000"/>
              </a:lnSpc>
              <a:spcBef>
                <a:spcPts val="400"/>
              </a:spcBef>
              <a:spcAft>
                <a:spcPts val="0"/>
              </a:spcAft>
              <a:buClr>
                <a:schemeClr val="dk1"/>
              </a:buClr>
              <a:buSzPts val="2000"/>
              <a:buFont typeface="Noto Sans Symbols"/>
              <a:buChar char="❖"/>
            </a:pPr>
            <a:r>
              <a:rPr lang="en-US" sz="2000"/>
              <a:t>No food or drink allowed in the testing environment.</a:t>
            </a:r>
            <a:endParaRPr sz="2000"/>
          </a:p>
          <a:p>
            <a:pPr marL="342900" lvl="0" indent="-139700" algn="l" rtl="0">
              <a:lnSpc>
                <a:spcPct val="90000"/>
              </a:lnSpc>
              <a:spcBef>
                <a:spcPts val="640"/>
              </a:spcBef>
              <a:spcAft>
                <a:spcPts val="0"/>
              </a:spcAft>
              <a:buClr>
                <a:schemeClr val="dk1"/>
              </a:buClr>
              <a:buSzPts val="3200"/>
              <a:buNone/>
            </a:pPr>
            <a:endParaRPr/>
          </a:p>
        </p:txBody>
      </p:sp>
      <p:pic>
        <p:nvPicPr>
          <p:cNvPr id="480" name="Google Shape;480;p43"/>
          <p:cNvPicPr preferRelativeResize="0"/>
          <p:nvPr/>
        </p:nvPicPr>
        <p:blipFill rotWithShape="1">
          <a:blip r:embed="rId3">
            <a:alphaModFix/>
          </a:blip>
          <a:srcRect/>
          <a:stretch/>
        </p:blipFill>
        <p:spPr>
          <a:xfrm>
            <a:off x="5637212" y="5029200"/>
            <a:ext cx="1782349" cy="1246019"/>
          </a:xfrm>
          <a:prstGeom prst="rect">
            <a:avLst/>
          </a:prstGeom>
          <a:noFill/>
          <a:ln>
            <a:noFill/>
          </a:ln>
        </p:spPr>
      </p:pic>
      <p:pic>
        <p:nvPicPr>
          <p:cNvPr id="481" name="Google Shape;481;p43"/>
          <p:cNvPicPr preferRelativeResize="0"/>
          <p:nvPr/>
        </p:nvPicPr>
        <p:blipFill rotWithShape="1">
          <a:blip r:embed="rId4">
            <a:alphaModFix/>
          </a:blip>
          <a:srcRect/>
          <a:stretch/>
        </p:blipFill>
        <p:spPr>
          <a:xfrm>
            <a:off x="1864505" y="4449445"/>
            <a:ext cx="579755" cy="579755"/>
          </a:xfrm>
          <a:prstGeom prst="rect">
            <a:avLst/>
          </a:prstGeom>
          <a:noFill/>
          <a:ln>
            <a:noFill/>
          </a:ln>
        </p:spPr>
      </p:pic>
      <p:pic>
        <p:nvPicPr>
          <p:cNvPr id="482" name="Google Shape;482;p43"/>
          <p:cNvPicPr preferRelativeResize="0"/>
          <p:nvPr/>
        </p:nvPicPr>
        <p:blipFill rotWithShape="1">
          <a:blip r:embed="rId5">
            <a:alphaModFix/>
          </a:blip>
          <a:srcRect/>
          <a:stretch/>
        </p:blipFill>
        <p:spPr>
          <a:xfrm rot="997314">
            <a:off x="9846132" y="222218"/>
            <a:ext cx="1779113" cy="15432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4"/>
          <p:cNvSpPr txBox="1">
            <a:spLocks noGrp="1"/>
          </p:cNvSpPr>
          <p:nvPr>
            <p:ph type="title"/>
          </p:nvPr>
        </p:nvSpPr>
        <p:spPr>
          <a:xfrm>
            <a:off x="1650004" y="300038"/>
            <a:ext cx="8856920"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Test Expiration</a:t>
            </a:r>
            <a:endParaRPr/>
          </a:p>
        </p:txBody>
      </p:sp>
      <p:sp>
        <p:nvSpPr>
          <p:cNvPr id="488" name="Google Shape;488;p44"/>
          <p:cNvSpPr txBox="1">
            <a:spLocks noGrp="1"/>
          </p:cNvSpPr>
          <p:nvPr>
            <p:ph type="body" idx="1"/>
          </p:nvPr>
        </p:nvSpPr>
        <p:spPr>
          <a:xfrm>
            <a:off x="2603751" y="1780410"/>
            <a:ext cx="7200900" cy="38541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50"/>
              <a:buNone/>
            </a:pPr>
            <a:r>
              <a:rPr lang="en-US" sz="2000" b="1" dirty="0"/>
              <a:t>Computer Adaptive Test (CAT) (including Science and EOCs)</a:t>
            </a:r>
            <a:endParaRPr sz="2000" dirty="0"/>
          </a:p>
          <a:p>
            <a:pPr marL="457200" lvl="0" indent="-457200" algn="l" rtl="0">
              <a:lnSpc>
                <a:spcPct val="100000"/>
              </a:lnSpc>
              <a:spcBef>
                <a:spcPts val="370"/>
              </a:spcBef>
              <a:spcAft>
                <a:spcPts val="0"/>
              </a:spcAft>
              <a:buClr>
                <a:schemeClr val="dk1"/>
              </a:buClr>
              <a:buSzPts val="1850"/>
              <a:buNone/>
            </a:pPr>
            <a:r>
              <a:rPr lang="en-US" sz="2000" dirty="0"/>
              <a:t>	A student’s CAT remains active until the student completes and submits the test or </a:t>
            </a:r>
            <a:r>
              <a:rPr lang="en-US" sz="2000" b="1" u="sng" dirty="0"/>
              <a:t>45</a:t>
            </a:r>
            <a:r>
              <a:rPr lang="en-US" sz="2000" dirty="0"/>
              <a:t> </a:t>
            </a:r>
            <a:r>
              <a:rPr lang="en-US" sz="2000" b="1" u="sng" dirty="0"/>
              <a:t>calendar days </a:t>
            </a:r>
            <a:r>
              <a:rPr lang="en-US" sz="2000" dirty="0"/>
              <a:t>after the student has begun the test.</a:t>
            </a:r>
            <a:endParaRPr sz="2000" dirty="0"/>
          </a:p>
          <a:p>
            <a:pPr marL="0" lvl="0" indent="0" algn="l" rtl="0">
              <a:lnSpc>
                <a:spcPct val="100000"/>
              </a:lnSpc>
              <a:spcBef>
                <a:spcPts val="370"/>
              </a:spcBef>
              <a:spcAft>
                <a:spcPts val="0"/>
              </a:spcAft>
              <a:buClr>
                <a:schemeClr val="dk1"/>
              </a:buClr>
              <a:buSzPts val="1850"/>
              <a:buNone/>
            </a:pPr>
            <a:endParaRPr sz="2000" dirty="0"/>
          </a:p>
          <a:p>
            <a:pPr marL="0" lvl="0" indent="0" algn="l" rtl="0">
              <a:lnSpc>
                <a:spcPct val="100000"/>
              </a:lnSpc>
              <a:spcBef>
                <a:spcPts val="370"/>
              </a:spcBef>
              <a:spcAft>
                <a:spcPts val="0"/>
              </a:spcAft>
              <a:buClr>
                <a:schemeClr val="dk1"/>
              </a:buClr>
              <a:buSzPts val="1850"/>
              <a:buNone/>
            </a:pPr>
            <a:r>
              <a:rPr lang="en-US" sz="2000" b="1" dirty="0"/>
              <a:t>ELA Performance Task (PT)</a:t>
            </a:r>
            <a:endParaRPr sz="2000" dirty="0"/>
          </a:p>
          <a:p>
            <a:pPr marL="457200" lvl="0" indent="-457200" algn="l" rtl="0">
              <a:lnSpc>
                <a:spcPct val="100000"/>
              </a:lnSpc>
              <a:spcBef>
                <a:spcPts val="370"/>
              </a:spcBef>
              <a:spcAft>
                <a:spcPts val="0"/>
              </a:spcAft>
              <a:buClr>
                <a:schemeClr val="dk1"/>
              </a:buClr>
              <a:buSzPts val="1850"/>
              <a:buNone/>
            </a:pPr>
            <a:r>
              <a:rPr lang="en-US" sz="2000" dirty="0"/>
              <a:t>	The PT is a separate test that remains active only for </a:t>
            </a:r>
            <a:r>
              <a:rPr lang="en-US" sz="2000" b="1" u="sng" dirty="0"/>
              <a:t>10</a:t>
            </a:r>
            <a:r>
              <a:rPr lang="en-US" sz="2000" u="sng" dirty="0"/>
              <a:t> </a:t>
            </a:r>
            <a:r>
              <a:rPr lang="en-US" sz="2000" b="1" u="sng" dirty="0"/>
              <a:t>calendar days </a:t>
            </a:r>
            <a:r>
              <a:rPr lang="en-US" sz="2000" dirty="0"/>
              <a:t>after the student has begun the PT. </a:t>
            </a:r>
            <a:endParaRPr sz="2000" dirty="0"/>
          </a:p>
          <a:p>
            <a:pPr marL="457200" lvl="0" indent="-457200" algn="l" rtl="0">
              <a:lnSpc>
                <a:spcPct val="90000"/>
              </a:lnSpc>
              <a:spcBef>
                <a:spcPts val="370"/>
              </a:spcBef>
              <a:spcAft>
                <a:spcPts val="0"/>
              </a:spcAft>
              <a:buClr>
                <a:schemeClr val="dk1"/>
              </a:buClr>
              <a:buSzPts val="1850"/>
              <a:buNone/>
            </a:pPr>
            <a:endParaRPr sz="1850" dirty="0"/>
          </a:p>
          <a:p>
            <a:pPr marL="260747" lvl="0" indent="0" algn="l" rtl="0">
              <a:lnSpc>
                <a:spcPct val="90000"/>
              </a:lnSpc>
              <a:spcBef>
                <a:spcPts val="277"/>
              </a:spcBef>
              <a:spcAft>
                <a:spcPts val="0"/>
              </a:spcAft>
              <a:buClr>
                <a:srgbClr val="000000"/>
              </a:buClr>
              <a:buSzPts val="1387"/>
              <a:buNone/>
            </a:pPr>
            <a:r>
              <a:rPr lang="en-US" sz="1387" dirty="0">
                <a:solidFill>
                  <a:srgbClr val="000000"/>
                </a:solidFill>
                <a:latin typeface="Arial"/>
                <a:ea typeface="Arial"/>
                <a:cs typeface="Arial"/>
                <a:sym typeface="Arial"/>
              </a:rPr>
              <a:t>If a student was absent and exceeded the 10 day window, you can request a reopen. The 10 day count down will start again from the day it is reopened. </a:t>
            </a:r>
            <a:endParaRPr dirty="0"/>
          </a:p>
          <a:p>
            <a:pPr marL="260747" lvl="0" indent="0" algn="l" rtl="0">
              <a:lnSpc>
                <a:spcPct val="90000"/>
              </a:lnSpc>
              <a:spcBef>
                <a:spcPts val="277"/>
              </a:spcBef>
              <a:spcAft>
                <a:spcPts val="0"/>
              </a:spcAft>
              <a:buClr>
                <a:srgbClr val="000000"/>
              </a:buClr>
              <a:buSzPts val="1387"/>
              <a:buNone/>
            </a:pPr>
            <a:r>
              <a:rPr lang="en-US" sz="1387" dirty="0">
                <a:solidFill>
                  <a:srgbClr val="000000"/>
                </a:solidFill>
                <a:latin typeface="Arial"/>
                <a:ea typeface="Arial"/>
                <a:cs typeface="Arial"/>
                <a:sym typeface="Arial"/>
              </a:rPr>
              <a:t>Only one reopen per student is allowed, so it is important to let the Assessment Section know what day you want to have the test reopened.</a:t>
            </a:r>
            <a:endParaRPr dirty="0"/>
          </a:p>
          <a:p>
            <a:pPr marL="457200" lvl="0" indent="-457200" algn="l" rtl="0">
              <a:lnSpc>
                <a:spcPct val="90000"/>
              </a:lnSpc>
              <a:spcBef>
                <a:spcPts val="370"/>
              </a:spcBef>
              <a:spcAft>
                <a:spcPts val="0"/>
              </a:spcAft>
              <a:buClr>
                <a:schemeClr val="dk1"/>
              </a:buClr>
              <a:buSzPts val="1850"/>
              <a:buNone/>
            </a:pPr>
            <a:endParaRPr sz="1850" dirty="0"/>
          </a:p>
          <a:p>
            <a:pPr marL="0" lvl="0" indent="0" algn="l" rtl="0">
              <a:lnSpc>
                <a:spcPct val="90000"/>
              </a:lnSpc>
              <a:spcBef>
                <a:spcPts val="370"/>
              </a:spcBef>
              <a:spcAft>
                <a:spcPts val="0"/>
              </a:spcAft>
              <a:buClr>
                <a:schemeClr val="dk1"/>
              </a:buClr>
              <a:buSzPts val="1850"/>
              <a:buNone/>
            </a:pPr>
            <a:endParaRPr sz="1850" dirty="0"/>
          </a:p>
        </p:txBody>
      </p:sp>
      <p:pic>
        <p:nvPicPr>
          <p:cNvPr id="490" name="Google Shape;490;p44"/>
          <p:cNvPicPr preferRelativeResize="0"/>
          <p:nvPr/>
        </p:nvPicPr>
        <p:blipFill rotWithShape="1">
          <a:blip r:embed="rId3">
            <a:alphaModFix/>
          </a:blip>
          <a:srcRect/>
          <a:stretch/>
        </p:blipFill>
        <p:spPr>
          <a:xfrm rot="-1129202">
            <a:off x="1870569" y="186670"/>
            <a:ext cx="1788207" cy="1341156"/>
          </a:xfrm>
          <a:prstGeom prst="ellipse">
            <a:avLst/>
          </a:prstGeom>
          <a:noFill/>
          <a:ln>
            <a:noFill/>
          </a:ln>
        </p:spPr>
      </p:pic>
      <p:pic>
        <p:nvPicPr>
          <p:cNvPr id="491" name="Google Shape;491;p44"/>
          <p:cNvPicPr preferRelativeResize="0"/>
          <p:nvPr/>
        </p:nvPicPr>
        <p:blipFill rotWithShape="1">
          <a:blip r:embed="rId4">
            <a:alphaModFix/>
          </a:blip>
          <a:srcRect/>
          <a:stretch/>
        </p:blipFill>
        <p:spPr>
          <a:xfrm rot="997314">
            <a:off x="9951657" y="2222896"/>
            <a:ext cx="1935045" cy="16785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5"/>
          <p:cNvSpPr txBox="1">
            <a:spLocks noGrp="1"/>
          </p:cNvSpPr>
          <p:nvPr>
            <p:ph type="title"/>
          </p:nvPr>
        </p:nvSpPr>
        <p:spPr>
          <a:xfrm>
            <a:off x="1990024" y="234249"/>
            <a:ext cx="8296275" cy="7143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Pause Rules</a:t>
            </a:r>
            <a:endParaRPr/>
          </a:p>
        </p:txBody>
      </p:sp>
      <p:sp>
        <p:nvSpPr>
          <p:cNvPr id="497" name="Google Shape;497;p45"/>
          <p:cNvSpPr txBox="1">
            <a:spLocks noGrp="1"/>
          </p:cNvSpPr>
          <p:nvPr>
            <p:ph type="body" idx="1"/>
          </p:nvPr>
        </p:nvSpPr>
        <p:spPr>
          <a:xfrm>
            <a:off x="1889124" y="1234584"/>
            <a:ext cx="8498072" cy="403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b="1"/>
              <a:t>CAT</a:t>
            </a:r>
            <a:r>
              <a:rPr lang="en-US" sz="2000"/>
              <a:t> </a:t>
            </a:r>
            <a:r>
              <a:rPr lang="en-US" sz="2000" b="1"/>
              <a:t>(including Science and EOCs)</a:t>
            </a:r>
            <a:endParaRPr b="1"/>
          </a:p>
          <a:p>
            <a:pPr marL="0" lvl="0" indent="0" algn="l" rtl="0">
              <a:lnSpc>
                <a:spcPct val="90000"/>
              </a:lnSpc>
              <a:spcBef>
                <a:spcPts val="400"/>
              </a:spcBef>
              <a:spcAft>
                <a:spcPts val="0"/>
              </a:spcAft>
              <a:buClr>
                <a:schemeClr val="dk1"/>
              </a:buClr>
              <a:buSzPts val="2000"/>
              <a:buNone/>
            </a:pPr>
            <a:r>
              <a:rPr lang="en-US" sz="2000"/>
              <a:t>During the CAT portion of the test if a test is paused for more than 20 minutes, when the student logs back in he/she is:</a:t>
            </a:r>
            <a:endParaRPr/>
          </a:p>
          <a:p>
            <a:pPr marL="742950" lvl="1" indent="-285750" algn="l" rtl="0">
              <a:lnSpc>
                <a:spcPct val="90000"/>
              </a:lnSpc>
              <a:spcBef>
                <a:spcPts val="360"/>
              </a:spcBef>
              <a:spcAft>
                <a:spcPts val="0"/>
              </a:spcAft>
              <a:buClr>
                <a:schemeClr val="dk1"/>
              </a:buClr>
              <a:buSzPts val="1800"/>
              <a:buChar char="–"/>
            </a:pPr>
            <a:r>
              <a:rPr lang="en-US" sz="1800"/>
              <a:t>Presented with the page containing the item(s) he or she was working on; </a:t>
            </a:r>
            <a:endParaRPr/>
          </a:p>
          <a:p>
            <a:pPr marL="742950" lvl="1" indent="-285750" algn="l" rtl="0">
              <a:lnSpc>
                <a:spcPct val="90000"/>
              </a:lnSpc>
              <a:spcBef>
                <a:spcPts val="360"/>
              </a:spcBef>
              <a:spcAft>
                <a:spcPts val="0"/>
              </a:spcAft>
              <a:buClr>
                <a:schemeClr val="dk1"/>
              </a:buClr>
              <a:buSzPts val="1800"/>
              <a:buChar char="–"/>
            </a:pPr>
            <a:r>
              <a:rPr lang="en-US" sz="1800"/>
              <a:t>NOT permitted to review or change any previously answered items, </a:t>
            </a:r>
            <a:endParaRPr/>
          </a:p>
          <a:p>
            <a:pPr marL="742950" lvl="1" indent="-285750" algn="l" rtl="0">
              <a:lnSpc>
                <a:spcPct val="90000"/>
              </a:lnSpc>
              <a:spcBef>
                <a:spcPts val="360"/>
              </a:spcBef>
              <a:spcAft>
                <a:spcPts val="0"/>
              </a:spcAft>
              <a:buClr>
                <a:schemeClr val="dk1"/>
              </a:buClr>
              <a:buSzPts val="1800"/>
              <a:buChar char="–"/>
            </a:pPr>
            <a:r>
              <a:rPr lang="en-US" sz="1800"/>
              <a:t>Any highlighted text will be saved but notes on the digital notepad which is an embedded universal tool will not be saved when a test is paused.</a:t>
            </a:r>
            <a:endParaRPr/>
          </a:p>
          <a:p>
            <a:pPr marL="0" lvl="0" indent="0" algn="l" rtl="0">
              <a:lnSpc>
                <a:spcPct val="90000"/>
              </a:lnSpc>
              <a:spcBef>
                <a:spcPts val="400"/>
              </a:spcBef>
              <a:spcAft>
                <a:spcPts val="0"/>
              </a:spcAft>
              <a:buClr>
                <a:schemeClr val="dk1"/>
              </a:buClr>
              <a:buSzPts val="2000"/>
              <a:buNone/>
            </a:pPr>
            <a:r>
              <a:rPr lang="en-US" sz="2000" b="1"/>
              <a:t>Performance  Task (SB ELA only)</a:t>
            </a:r>
            <a:endParaRPr/>
          </a:p>
          <a:p>
            <a:pPr marL="742950" lvl="1" indent="-285750" algn="l" rtl="0">
              <a:lnSpc>
                <a:spcPct val="90000"/>
              </a:lnSpc>
              <a:spcBef>
                <a:spcPts val="360"/>
              </a:spcBef>
              <a:spcAft>
                <a:spcPts val="0"/>
              </a:spcAft>
              <a:buClr>
                <a:schemeClr val="dk1"/>
              </a:buClr>
              <a:buSzPts val="1800"/>
              <a:buChar char="–"/>
            </a:pPr>
            <a:r>
              <a:rPr lang="en-US" sz="1800"/>
              <a:t>There are no pause restrictions. If a test is paused for 20 minutes or more, the student can return to the section and continue entering his or her responses.</a:t>
            </a:r>
            <a:endParaRPr/>
          </a:p>
          <a:p>
            <a:pPr marL="742950" lvl="1" indent="-285750" algn="l" rtl="0">
              <a:lnSpc>
                <a:spcPct val="90000"/>
              </a:lnSpc>
              <a:spcBef>
                <a:spcPts val="360"/>
              </a:spcBef>
              <a:spcAft>
                <a:spcPts val="0"/>
              </a:spcAft>
              <a:buClr>
                <a:schemeClr val="dk1"/>
              </a:buClr>
              <a:buSzPts val="1800"/>
              <a:buChar char="–"/>
            </a:pPr>
            <a:r>
              <a:rPr lang="en-US" sz="1800"/>
              <a:t>Any highlighted text will be saved but notes on the digital notepad which is an embedded universal tool will not be saved when a test is paused.</a:t>
            </a:r>
            <a:endParaRPr/>
          </a:p>
          <a:p>
            <a:pPr marL="739775" lvl="1" indent="-285750" algn="l" rtl="0">
              <a:lnSpc>
                <a:spcPct val="90000"/>
              </a:lnSpc>
              <a:spcBef>
                <a:spcPts val="360"/>
              </a:spcBef>
              <a:spcAft>
                <a:spcPts val="0"/>
              </a:spcAft>
              <a:buClr>
                <a:schemeClr val="dk1"/>
              </a:buClr>
              <a:buSzPts val="1800"/>
              <a:buChar char="–"/>
            </a:pPr>
            <a:r>
              <a:rPr lang="en-US" sz="1800"/>
              <a:t>Performance Tasks expire in 10 calendar days so students must complete it within that time frame.</a:t>
            </a:r>
            <a:br>
              <a:rPr lang="en-US" sz="2000">
                <a:solidFill>
                  <a:srgbClr val="FF0000"/>
                </a:solidFill>
              </a:rPr>
            </a:br>
            <a:r>
              <a:rPr lang="en-US" sz="1800">
                <a:solidFill>
                  <a:srgbClr val="FF0000"/>
                </a:solidFill>
              </a:rPr>
              <a:t>NOTE: </a:t>
            </a:r>
            <a:r>
              <a:rPr lang="en-US" sz="1800"/>
              <a:t>The ELA PTs have two segments and once a student moves from Section 1 to Section 2 they cannot return to Section 1.</a:t>
            </a:r>
            <a:endParaRPr/>
          </a:p>
          <a:p>
            <a:pPr marL="0" lvl="0" indent="0" algn="l" rtl="0">
              <a:lnSpc>
                <a:spcPct val="90000"/>
              </a:lnSpc>
              <a:spcBef>
                <a:spcPts val="400"/>
              </a:spcBef>
              <a:spcAft>
                <a:spcPts val="0"/>
              </a:spcAft>
              <a:buClr>
                <a:schemeClr val="dk1"/>
              </a:buClr>
              <a:buSzPts val="2000"/>
              <a:buNone/>
            </a:pPr>
            <a:endParaRPr sz="2000"/>
          </a:p>
        </p:txBody>
      </p:sp>
      <p:pic>
        <p:nvPicPr>
          <p:cNvPr id="498" name="Google Shape;498;p45"/>
          <p:cNvPicPr preferRelativeResize="0"/>
          <p:nvPr/>
        </p:nvPicPr>
        <p:blipFill rotWithShape="1">
          <a:blip r:embed="rId3">
            <a:alphaModFix/>
          </a:blip>
          <a:srcRect/>
          <a:stretch/>
        </p:blipFill>
        <p:spPr>
          <a:xfrm rot="997314">
            <a:off x="10069542" y="254461"/>
            <a:ext cx="1600497" cy="1388328"/>
          </a:xfrm>
          <a:prstGeom prst="rect">
            <a:avLst/>
          </a:prstGeom>
          <a:noFill/>
          <a:ln>
            <a:noFill/>
          </a:ln>
        </p:spPr>
      </p:pic>
      <p:pic>
        <p:nvPicPr>
          <p:cNvPr id="499" name="Google Shape;499;p45"/>
          <p:cNvPicPr preferRelativeResize="0"/>
          <p:nvPr/>
        </p:nvPicPr>
        <p:blipFill rotWithShape="1">
          <a:blip r:embed="rId4">
            <a:alphaModFix/>
          </a:blip>
          <a:srcRect/>
          <a:stretch/>
        </p:blipFill>
        <p:spPr>
          <a:xfrm rot="-1052925">
            <a:off x="2102797" y="191888"/>
            <a:ext cx="1277257" cy="9451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6"/>
          <p:cNvSpPr txBox="1">
            <a:spLocks noGrp="1"/>
          </p:cNvSpPr>
          <p:nvPr>
            <p:ph type="title"/>
          </p:nvPr>
        </p:nvSpPr>
        <p:spPr>
          <a:xfrm>
            <a:off x="2404729" y="459526"/>
            <a:ext cx="7716251" cy="11144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Major Disruptions</a:t>
            </a:r>
            <a:br>
              <a:rPr lang="en-US" b="1">
                <a:solidFill>
                  <a:srgbClr val="008BA9"/>
                </a:solidFill>
              </a:rPr>
            </a:br>
            <a:r>
              <a:rPr lang="en-US" b="1">
                <a:solidFill>
                  <a:srgbClr val="008BA9"/>
                </a:solidFill>
              </a:rPr>
              <a:t>Grace Period Extension</a:t>
            </a:r>
            <a:endParaRPr/>
          </a:p>
        </p:txBody>
      </p:sp>
      <p:sp>
        <p:nvSpPr>
          <p:cNvPr id="505" name="Google Shape;505;p46"/>
          <p:cNvSpPr txBox="1">
            <a:spLocks noGrp="1"/>
          </p:cNvSpPr>
          <p:nvPr>
            <p:ph type="body" idx="1"/>
          </p:nvPr>
        </p:nvSpPr>
        <p:spPr>
          <a:xfrm>
            <a:off x="2282125" y="1768670"/>
            <a:ext cx="7838854" cy="3505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a:t>A grace period extension (GPE) is granted due to a major disruption, such as a fire drill, earthquake, a school-wide power or Internet outage. </a:t>
            </a:r>
            <a:endParaRPr/>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r>
              <a:rPr lang="en-US" sz="2000"/>
              <a:t>Test Coordinators may submit a request for a grace period extension (GPE) in TIDE (Administering Tests / Testing Incidents) for the student’s test. This GPE will allow the student to go back and review his or her answers. </a:t>
            </a:r>
            <a:endParaRPr/>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360"/>
              </a:spcBef>
              <a:spcAft>
                <a:spcPts val="0"/>
              </a:spcAft>
              <a:buClr>
                <a:srgbClr val="FF0000"/>
              </a:buClr>
              <a:buSzPts val="1800"/>
              <a:buNone/>
            </a:pPr>
            <a:r>
              <a:rPr lang="en-US" sz="1800">
                <a:solidFill>
                  <a:srgbClr val="FF0000"/>
                </a:solidFill>
              </a:rPr>
              <a:t>Note: </a:t>
            </a:r>
            <a:r>
              <a:rPr lang="en-US" sz="1800"/>
              <a:t>The student(s) should also </a:t>
            </a:r>
            <a:r>
              <a:rPr lang="en-US" sz="1800" b="1"/>
              <a:t>not</a:t>
            </a:r>
            <a:r>
              <a:rPr lang="en-US" sz="1800"/>
              <a:t> be allowed to resume the test or proceed to the next test opportunity (in the case of an Interim assessment or HSA Science) until the Test Coordinator has been notified of the Assessment Section’s decision regarding the GPE request. </a:t>
            </a:r>
            <a:endParaRPr/>
          </a:p>
          <a:p>
            <a:pPr marL="0" lvl="0" indent="0" algn="l" rtl="0">
              <a:lnSpc>
                <a:spcPct val="90000"/>
              </a:lnSpc>
              <a:spcBef>
                <a:spcPts val="400"/>
              </a:spcBef>
              <a:spcAft>
                <a:spcPts val="0"/>
              </a:spcAft>
              <a:buClr>
                <a:schemeClr val="dk1"/>
              </a:buClr>
              <a:buSzPts val="2000"/>
              <a:buNone/>
            </a:pPr>
            <a:endParaRPr sz="2000"/>
          </a:p>
        </p:txBody>
      </p:sp>
      <p:pic>
        <p:nvPicPr>
          <p:cNvPr id="507" name="Google Shape;507;p46"/>
          <p:cNvPicPr preferRelativeResize="0"/>
          <p:nvPr/>
        </p:nvPicPr>
        <p:blipFill rotWithShape="1">
          <a:blip r:embed="rId3">
            <a:alphaModFix/>
          </a:blip>
          <a:srcRect/>
          <a:stretch/>
        </p:blipFill>
        <p:spPr>
          <a:xfrm rot="-1685856">
            <a:off x="2059099" y="409539"/>
            <a:ext cx="1047519" cy="1080425"/>
          </a:xfrm>
          <a:prstGeom prst="rect">
            <a:avLst/>
          </a:prstGeom>
          <a:noFill/>
          <a:ln>
            <a:noFill/>
          </a:ln>
        </p:spPr>
      </p:pic>
      <p:pic>
        <p:nvPicPr>
          <p:cNvPr id="508" name="Google Shape;508;p46"/>
          <p:cNvPicPr preferRelativeResize="0"/>
          <p:nvPr/>
        </p:nvPicPr>
        <p:blipFill rotWithShape="1">
          <a:blip r:embed="rId4">
            <a:alphaModFix/>
          </a:blip>
          <a:srcRect/>
          <a:stretch/>
        </p:blipFill>
        <p:spPr>
          <a:xfrm rot="997314">
            <a:off x="10286107" y="628954"/>
            <a:ext cx="1600497" cy="13883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7"/>
          <p:cNvSpPr txBox="1">
            <a:spLocks noGrp="1"/>
          </p:cNvSpPr>
          <p:nvPr>
            <p:ph type="title"/>
          </p:nvPr>
        </p:nvSpPr>
        <p:spPr>
          <a:xfrm>
            <a:off x="1610224" y="303659"/>
            <a:ext cx="9108052" cy="7348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C"/>
              </a:buClr>
              <a:buSzPts val="3600"/>
              <a:buFont typeface="Arial"/>
              <a:buNone/>
            </a:pPr>
            <a:r>
              <a:rPr lang="en-US" b="1" dirty="0">
                <a:solidFill>
                  <a:srgbClr val="31859C"/>
                </a:solidFill>
              </a:rPr>
              <a:t>Things to Remember for SY 2020-2021</a:t>
            </a:r>
            <a:endParaRPr i="1" dirty="0">
              <a:solidFill>
                <a:srgbClr val="31859C"/>
              </a:solidFill>
            </a:endParaRPr>
          </a:p>
        </p:txBody>
      </p:sp>
      <p:sp>
        <p:nvSpPr>
          <p:cNvPr id="515" name="Google Shape;515;p47"/>
          <p:cNvSpPr txBox="1">
            <a:spLocks noGrp="1"/>
          </p:cNvSpPr>
          <p:nvPr>
            <p:ph type="body" idx="1"/>
          </p:nvPr>
        </p:nvSpPr>
        <p:spPr>
          <a:xfrm>
            <a:off x="1757363" y="1463666"/>
            <a:ext cx="6415306" cy="40971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Pause Rule:  </a:t>
            </a:r>
            <a:r>
              <a:rPr lang="en-US" sz="2000" b="1" u="sng"/>
              <a:t>20 minutes </a:t>
            </a:r>
            <a:r>
              <a:rPr lang="en-US" sz="2000"/>
              <a:t>(ELA, Mathematics, Science, and EOCs)</a:t>
            </a:r>
            <a:endParaRPr/>
          </a:p>
          <a:p>
            <a:pPr marL="342900" lvl="0" indent="-342900" algn="l" rtl="0">
              <a:lnSpc>
                <a:spcPct val="90000"/>
              </a:lnSpc>
              <a:spcBef>
                <a:spcPts val="1000"/>
              </a:spcBef>
              <a:spcAft>
                <a:spcPts val="0"/>
              </a:spcAft>
              <a:buClr>
                <a:schemeClr val="dk1"/>
              </a:buClr>
              <a:buSzPts val="2000"/>
              <a:buChar char="•"/>
            </a:pPr>
            <a:r>
              <a:rPr lang="en-US" sz="2000"/>
              <a:t>The Test Administrator Certification Course needs to be completed to administer any of these test. It only needs to be completed once.</a:t>
            </a:r>
            <a:endParaRPr/>
          </a:p>
          <a:p>
            <a:pPr marL="342900" lvl="0" indent="-342900" algn="l" rtl="0">
              <a:lnSpc>
                <a:spcPct val="90000"/>
              </a:lnSpc>
              <a:spcBef>
                <a:spcPts val="1000"/>
              </a:spcBef>
              <a:spcAft>
                <a:spcPts val="0"/>
              </a:spcAft>
              <a:buClr>
                <a:schemeClr val="dk1"/>
              </a:buClr>
              <a:buSzPts val="2000"/>
              <a:buChar char="•"/>
            </a:pPr>
            <a:r>
              <a:rPr lang="en-US" sz="2000"/>
              <a:t>Test Coordinators need to conduct and document an on-site training for all test administrators.</a:t>
            </a:r>
            <a:endParaRPr/>
          </a:p>
          <a:p>
            <a:pPr marL="342900" lvl="0" indent="-342900" algn="l" rtl="0">
              <a:lnSpc>
                <a:spcPct val="90000"/>
              </a:lnSpc>
              <a:spcBef>
                <a:spcPts val="1000"/>
              </a:spcBef>
              <a:spcAft>
                <a:spcPts val="0"/>
              </a:spcAft>
              <a:buClr>
                <a:schemeClr val="dk1"/>
              </a:buClr>
              <a:buSzPts val="2000"/>
              <a:buChar char="•"/>
            </a:pPr>
            <a:r>
              <a:rPr lang="en-US" sz="2000"/>
              <a:t>95% participation including SPED and ELL</a:t>
            </a:r>
            <a:endParaRPr/>
          </a:p>
          <a:p>
            <a:pPr marL="342900" lvl="0" indent="-342900" algn="l" rtl="0">
              <a:lnSpc>
                <a:spcPct val="90000"/>
              </a:lnSpc>
              <a:spcBef>
                <a:spcPts val="1000"/>
              </a:spcBef>
              <a:spcAft>
                <a:spcPts val="0"/>
              </a:spcAft>
              <a:buClr>
                <a:schemeClr val="dk1"/>
              </a:buClr>
              <a:buSzPts val="2000"/>
              <a:buChar char="•"/>
            </a:pPr>
            <a:r>
              <a:rPr lang="en-US" sz="2000"/>
              <a:t>There will be an increased number of site monitoring visits this school year.</a:t>
            </a:r>
            <a:endParaRPr/>
          </a:p>
        </p:txBody>
      </p:sp>
      <p:pic>
        <p:nvPicPr>
          <p:cNvPr id="516" name="Google Shape;516;p47"/>
          <p:cNvPicPr preferRelativeResize="0"/>
          <p:nvPr/>
        </p:nvPicPr>
        <p:blipFill rotWithShape="1">
          <a:blip r:embed="rId3">
            <a:alphaModFix/>
          </a:blip>
          <a:srcRect/>
          <a:stretch/>
        </p:blipFill>
        <p:spPr>
          <a:xfrm>
            <a:off x="8859164" y="2115959"/>
            <a:ext cx="2390838" cy="23673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8"/>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lvl="0" algn="ctr">
              <a:buClr>
                <a:srgbClr val="008BA9"/>
              </a:buClr>
              <a:buSzPts val="4000"/>
            </a:pPr>
            <a:r>
              <a:rPr lang="en-US" sz="4000" b="1" dirty="0">
                <a:solidFill>
                  <a:srgbClr val="008BA9"/>
                </a:solidFill>
              </a:rPr>
              <a:t>Activity #2</a:t>
            </a:r>
            <a:br>
              <a:rPr lang="en-US" sz="4000" b="1" dirty="0">
                <a:solidFill>
                  <a:srgbClr val="008BA9"/>
                </a:solidFill>
              </a:rPr>
            </a:br>
            <a:r>
              <a:rPr lang="en-US" sz="2800" b="1" dirty="0">
                <a:solidFill>
                  <a:srgbClr val="008BA9"/>
                </a:solidFill>
              </a:rPr>
              <a:t>Breakout  Open Discussion</a:t>
            </a:r>
            <a:endParaRPr sz="2800" dirty="0"/>
          </a:p>
        </p:txBody>
      </p:sp>
      <p:sp>
        <p:nvSpPr>
          <p:cNvPr id="522" name="Google Shape;522;p48"/>
          <p:cNvSpPr txBox="1">
            <a:spLocks noGrp="1"/>
          </p:cNvSpPr>
          <p:nvPr>
            <p:ph type="body" idx="1"/>
          </p:nvPr>
        </p:nvSpPr>
        <p:spPr>
          <a:xfrm>
            <a:off x="2242597" y="1849596"/>
            <a:ext cx="8042030" cy="19300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endParaRPr dirty="0"/>
          </a:p>
          <a:p>
            <a:pPr marL="0" lvl="0" indent="0" algn="l" rtl="0">
              <a:lnSpc>
                <a:spcPct val="90000"/>
              </a:lnSpc>
              <a:spcBef>
                <a:spcPts val="640"/>
              </a:spcBef>
              <a:spcAft>
                <a:spcPts val="0"/>
              </a:spcAft>
              <a:buClr>
                <a:schemeClr val="dk1"/>
              </a:buClr>
              <a:buSzPts val="3200"/>
              <a:buNone/>
            </a:pPr>
            <a:r>
              <a:rPr lang="en-US" dirty="0"/>
              <a:t>In addition to what has been discussed, talk within your group and see what additional administration tips or advice do you use at your school during testing.</a:t>
            </a:r>
            <a:endParaRPr dirty="0"/>
          </a:p>
        </p:txBody>
      </p:sp>
      <p:pic>
        <p:nvPicPr>
          <p:cNvPr id="523" name="Google Shape;523;p48"/>
          <p:cNvPicPr preferRelativeResize="0"/>
          <p:nvPr/>
        </p:nvPicPr>
        <p:blipFill rotWithShape="1">
          <a:blip r:embed="rId3">
            <a:clrChange>
              <a:clrFrom>
                <a:srgbClr val="FFFFFF"/>
              </a:clrFrom>
              <a:clrTo>
                <a:srgbClr val="FFFFFF">
                  <a:alpha val="0"/>
                </a:srgbClr>
              </a:clrTo>
            </a:clrChange>
            <a:alphaModFix/>
          </a:blip>
          <a:srcRect/>
          <a:stretch/>
        </p:blipFill>
        <p:spPr>
          <a:xfrm>
            <a:off x="4265612" y="3883843"/>
            <a:ext cx="3835628" cy="26039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58"/>
          <p:cNvPicPr preferRelativeResize="0"/>
          <p:nvPr/>
        </p:nvPicPr>
        <p:blipFill rotWithShape="1">
          <a:blip r:embed="rId3">
            <a:alphaModFix/>
          </a:blip>
          <a:srcRect/>
          <a:stretch/>
        </p:blipFill>
        <p:spPr>
          <a:xfrm>
            <a:off x="2589212" y="914400"/>
            <a:ext cx="8105209" cy="5314315"/>
          </a:xfrm>
          <a:prstGeom prst="rect">
            <a:avLst/>
          </a:prstGeom>
          <a:noFill/>
          <a:ln>
            <a:noFill/>
          </a:ln>
        </p:spPr>
      </p:pic>
      <p:sp>
        <p:nvSpPr>
          <p:cNvPr id="691" name="Google Shape;691;p58"/>
          <p:cNvSpPr txBox="1">
            <a:spLocks noGrp="1"/>
          </p:cNvSpPr>
          <p:nvPr>
            <p:ph type="title"/>
          </p:nvPr>
        </p:nvSpPr>
        <p:spPr>
          <a:xfrm>
            <a:off x="1593436" y="177801"/>
            <a:ext cx="10368376" cy="889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43F49"/>
              </a:buClr>
              <a:buSzPts val="4000"/>
              <a:buFont typeface="Arial"/>
              <a:buNone/>
            </a:pPr>
            <a:r>
              <a:rPr lang="en-US" sz="4000">
                <a:latin typeface="Arial"/>
                <a:ea typeface="Arial"/>
                <a:cs typeface="Arial"/>
                <a:sym typeface="Arial"/>
              </a:rPr>
              <a:t>10 Minute Break </a:t>
            </a:r>
            <a:endParaRPr sz="40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1"/>
          <p:cNvSpPr txBox="1">
            <a:spLocks noGrp="1"/>
          </p:cNvSpPr>
          <p:nvPr>
            <p:ph type="title"/>
          </p:nvPr>
        </p:nvSpPr>
        <p:spPr>
          <a:xfrm>
            <a:off x="4504725" y="482986"/>
            <a:ext cx="6128526" cy="6263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dirty="0">
                <a:solidFill>
                  <a:srgbClr val="008BA9"/>
                </a:solidFill>
              </a:rPr>
              <a:t>Task 1:School Contact List</a:t>
            </a:r>
            <a:endParaRPr dirty="0"/>
          </a:p>
        </p:txBody>
      </p:sp>
      <p:pic>
        <p:nvPicPr>
          <p:cNvPr id="548" name="Google Shape;548;p51" descr="C:\Users\KARENT~1\AppData\Local\Temp\SNAGHTML6e735da7.PNG"/>
          <p:cNvPicPr preferRelativeResize="0">
            <a:picLocks noGrp="1"/>
          </p:cNvPicPr>
          <p:nvPr>
            <p:ph type="body" idx="1"/>
          </p:nvPr>
        </p:nvPicPr>
        <p:blipFill rotWithShape="1">
          <a:blip r:embed="rId3">
            <a:alphaModFix/>
          </a:blip>
          <a:srcRect/>
          <a:stretch/>
        </p:blipFill>
        <p:spPr>
          <a:xfrm>
            <a:off x="4680182" y="1511529"/>
            <a:ext cx="5803484" cy="4026317"/>
          </a:xfrm>
          <a:prstGeom prst="rect">
            <a:avLst/>
          </a:prstGeom>
          <a:noFill/>
          <a:ln>
            <a:noFill/>
          </a:ln>
        </p:spPr>
      </p:pic>
      <p:sp>
        <p:nvSpPr>
          <p:cNvPr id="549" name="Google Shape;549;p51"/>
          <p:cNvSpPr/>
          <p:nvPr/>
        </p:nvSpPr>
        <p:spPr>
          <a:xfrm>
            <a:off x="1543776" y="405965"/>
            <a:ext cx="3076304" cy="5632311"/>
          </a:xfrm>
          <a:prstGeom prst="rect">
            <a:avLst/>
          </a:prstGeom>
          <a:noFill/>
          <a:ln>
            <a:noFill/>
          </a:ln>
        </p:spPr>
        <p:txBody>
          <a:bodyPr spcFirstLastPara="1" wrap="square" lIns="91425" tIns="45700" rIns="91425" bIns="45700" anchor="t" anchorCtr="0">
            <a:noAutofit/>
          </a:bodyPr>
          <a:lstStyle/>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 order to receive up to date information for all Assessments</a:t>
            </a:r>
            <a:endParaRPr sz="1800" b="0" i="0" u="none" strike="noStrike" cap="none" dirty="0">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Go to alohahsap.org</a:t>
            </a:r>
            <a:endParaRPr sz="1800" b="0" i="0" u="none" strike="noStrike" cap="none" dirty="0">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Click Smarter Balanced Card</a:t>
            </a:r>
            <a:endParaRPr sz="1800" b="0" i="0" u="none" strike="noStrike" cap="none" dirty="0">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Click Test Coordinators/ Administrators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Click School Contact List</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Login with your </a:t>
            </a:r>
            <a:r>
              <a:rPr lang="en-US" sz="1800" b="0" i="0" u="sng" strike="noStrike" cap="none" dirty="0">
                <a:solidFill>
                  <a:schemeClr val="hlink"/>
                </a:solidFill>
                <a:latin typeface="Calibri"/>
                <a:ea typeface="Calibri"/>
                <a:cs typeface="Calibri"/>
                <a:sym typeface="Calibri"/>
                <a:hlinkClick r:id="rId4"/>
              </a:rPr>
              <a:t>employeeID#@k12.hi.us</a:t>
            </a:r>
            <a:r>
              <a:rPr lang="en-US" sz="1800" b="0" i="0" u="none" strike="noStrike" cap="none" dirty="0">
                <a:solidFill>
                  <a:schemeClr val="dk1"/>
                </a:solidFill>
                <a:latin typeface="Calibri"/>
                <a:ea typeface="Calibri"/>
                <a:cs typeface="Calibri"/>
                <a:sym typeface="Calibri"/>
              </a:rPr>
              <a:t> and password.</a:t>
            </a:r>
            <a:endParaRPr sz="1800" b="0" i="0" u="none" strike="noStrike" cap="none" dirty="0">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View your current Contact list by role and update</a:t>
            </a:r>
            <a:endParaRPr sz="1800" b="0" i="0" u="none" strike="noStrike" cap="none" dirty="0">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It is not currently updating to the new gmail but will in the near future</a:t>
            </a:r>
            <a:endParaRPr sz="1800" b="0" i="0" u="none" strike="noStrike" cap="none" dirty="0">
              <a:solidFill>
                <a:schemeClr val="dk1"/>
              </a:solidFill>
              <a:latin typeface="Arial"/>
              <a:ea typeface="Arial"/>
              <a:cs typeface="Arial"/>
              <a:sym typeface="Arial"/>
            </a:endParaRPr>
          </a:p>
        </p:txBody>
      </p:sp>
      <p:pic>
        <p:nvPicPr>
          <p:cNvPr id="550" name="Google Shape;550;p51"/>
          <p:cNvPicPr preferRelativeResize="0"/>
          <p:nvPr/>
        </p:nvPicPr>
        <p:blipFill rotWithShape="1">
          <a:blip r:embed="rId5">
            <a:alphaModFix/>
          </a:blip>
          <a:srcRect/>
          <a:stretch/>
        </p:blipFill>
        <p:spPr>
          <a:xfrm>
            <a:off x="2570397" y="2421366"/>
            <a:ext cx="1547615" cy="517952"/>
          </a:xfrm>
          <a:prstGeom prst="rect">
            <a:avLst/>
          </a:prstGeom>
          <a:noFill/>
          <a:ln>
            <a:noFill/>
          </a:ln>
        </p:spPr>
      </p:pic>
      <p:pic>
        <p:nvPicPr>
          <p:cNvPr id="551" name="Google Shape;551;p51"/>
          <p:cNvPicPr preferRelativeResize="0"/>
          <p:nvPr/>
        </p:nvPicPr>
        <p:blipFill rotWithShape="1">
          <a:blip r:embed="rId6">
            <a:alphaModFix/>
          </a:blip>
          <a:srcRect/>
          <a:stretch/>
        </p:blipFill>
        <p:spPr>
          <a:xfrm>
            <a:off x="3081926" y="3222120"/>
            <a:ext cx="524555" cy="514202"/>
          </a:xfrm>
          <a:prstGeom prst="rect">
            <a:avLst/>
          </a:prstGeom>
          <a:noFill/>
          <a:ln>
            <a:noFill/>
          </a:ln>
        </p:spPr>
      </p:pic>
      <p:sp>
        <p:nvSpPr>
          <p:cNvPr id="552" name="Google Shape;552;p51"/>
          <p:cNvSpPr txBox="1"/>
          <p:nvPr/>
        </p:nvSpPr>
        <p:spPr>
          <a:xfrm>
            <a:off x="6705259" y="3304119"/>
            <a:ext cx="1441658" cy="60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rgbClr val="FF0000"/>
                </a:solidFill>
                <a:latin typeface="Calibri"/>
                <a:ea typeface="Calibri"/>
                <a:cs typeface="Calibri"/>
                <a:sym typeface="Calibri"/>
              </a:rPr>
              <a:t>1. </a:t>
            </a:r>
            <a:r>
              <a:rPr lang="en-US" sz="825" b="1" i="0" u="sng" strike="noStrike" cap="none">
                <a:solidFill>
                  <a:srgbClr val="FF0000"/>
                </a:solidFill>
                <a:latin typeface="Calibri"/>
                <a:ea typeface="Calibri"/>
                <a:cs typeface="Calibri"/>
                <a:sym typeface="Calibri"/>
              </a:rPr>
              <a:t>To add: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rgbClr val="FF0000"/>
                </a:solidFill>
                <a:latin typeface="Calibri"/>
                <a:ea typeface="Calibri"/>
                <a:cs typeface="Calibri"/>
                <a:sym typeface="Calibri"/>
              </a:rPr>
              <a:t>Click employee dropdown and choose employee, then choose position</a:t>
            </a:r>
            <a:endParaRPr sz="1800" b="0" i="0" u="none" strike="noStrike" cap="none">
              <a:solidFill>
                <a:schemeClr val="dk1"/>
              </a:solidFill>
              <a:latin typeface="Arial"/>
              <a:ea typeface="Arial"/>
              <a:cs typeface="Arial"/>
              <a:sym typeface="Arial"/>
            </a:endParaRPr>
          </a:p>
        </p:txBody>
      </p:sp>
      <p:sp>
        <p:nvSpPr>
          <p:cNvPr id="553" name="Google Shape;553;p51"/>
          <p:cNvSpPr txBox="1"/>
          <p:nvPr/>
        </p:nvSpPr>
        <p:spPr>
          <a:xfrm>
            <a:off x="8267122" y="3438817"/>
            <a:ext cx="1245938" cy="346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rgbClr val="FF0000"/>
                </a:solidFill>
                <a:latin typeface="Calibri"/>
                <a:ea typeface="Calibri"/>
                <a:cs typeface="Calibri"/>
                <a:sym typeface="Calibri"/>
              </a:rPr>
              <a:t>2. </a:t>
            </a:r>
            <a:r>
              <a:rPr lang="en-US" sz="825" b="1" i="0" u="sng" strike="noStrike" cap="none">
                <a:solidFill>
                  <a:srgbClr val="FF0000"/>
                </a:solidFill>
                <a:latin typeface="Calibri"/>
                <a:ea typeface="Calibri"/>
                <a:cs typeface="Calibri"/>
                <a:sym typeface="Calibri"/>
              </a:rPr>
              <a:t>To delete:</a:t>
            </a:r>
            <a:r>
              <a:rPr lang="en-US" sz="825" b="0" i="0" u="none" strike="noStrike" cap="none">
                <a:solidFill>
                  <a:srgbClr val="FF0000"/>
                </a:solidFill>
                <a:latin typeface="Calibri"/>
                <a:ea typeface="Calibri"/>
                <a:cs typeface="Calibri"/>
                <a:sym typeface="Calibri"/>
              </a:rPr>
              <a:t> click trash can  under Action tab</a:t>
            </a:r>
            <a:endParaRPr sz="1800" b="0" i="0" u="none" strike="noStrike" cap="none">
              <a:solidFill>
                <a:schemeClr val="dk1"/>
              </a:solidFill>
              <a:latin typeface="Arial"/>
              <a:ea typeface="Arial"/>
              <a:cs typeface="Arial"/>
              <a:sym typeface="Arial"/>
            </a:endParaRPr>
          </a:p>
        </p:txBody>
      </p:sp>
      <p:sp>
        <p:nvSpPr>
          <p:cNvPr id="554" name="Google Shape;554;p51"/>
          <p:cNvSpPr txBox="1"/>
          <p:nvPr/>
        </p:nvSpPr>
        <p:spPr>
          <a:xfrm>
            <a:off x="9548299" y="3453421"/>
            <a:ext cx="753762" cy="346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rgbClr val="FF0000"/>
                </a:solidFill>
                <a:latin typeface="Calibri"/>
                <a:ea typeface="Calibri"/>
                <a:cs typeface="Calibri"/>
                <a:sym typeface="Calibri"/>
              </a:rPr>
              <a:t>3. </a:t>
            </a:r>
            <a:r>
              <a:rPr lang="en-US" sz="825" b="1" i="0" u="sng" strike="noStrike" cap="none">
                <a:solidFill>
                  <a:srgbClr val="FF0000"/>
                </a:solidFill>
                <a:latin typeface="Calibri"/>
                <a:ea typeface="Calibri"/>
                <a:cs typeface="Calibri"/>
                <a:sym typeface="Calibri"/>
              </a:rPr>
              <a:t>To Verify:</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rgbClr val="FF0000"/>
                </a:solidFill>
                <a:latin typeface="Calibri"/>
                <a:ea typeface="Calibri"/>
                <a:cs typeface="Calibri"/>
                <a:sym typeface="Calibri"/>
              </a:rPr>
              <a:t>click Confirm</a:t>
            </a:r>
            <a:endParaRPr sz="1800" b="0" i="0" u="none" strike="noStrike" cap="none">
              <a:solidFill>
                <a:schemeClr val="dk1"/>
              </a:solidFill>
              <a:latin typeface="Arial"/>
              <a:ea typeface="Arial"/>
              <a:cs typeface="Arial"/>
              <a:sym typeface="Arial"/>
            </a:endParaRPr>
          </a:p>
        </p:txBody>
      </p:sp>
      <p:cxnSp>
        <p:nvCxnSpPr>
          <p:cNvPr id="555" name="Google Shape;555;p51"/>
          <p:cNvCxnSpPr/>
          <p:nvPr/>
        </p:nvCxnSpPr>
        <p:spPr>
          <a:xfrm>
            <a:off x="7779170" y="3688502"/>
            <a:ext cx="30892" cy="288541"/>
          </a:xfrm>
          <a:prstGeom prst="straightConnector1">
            <a:avLst/>
          </a:prstGeom>
          <a:noFill/>
          <a:ln w="9525" cap="flat" cmpd="sng">
            <a:solidFill>
              <a:srgbClr val="FF0000"/>
            </a:solidFill>
            <a:prstDash val="solid"/>
            <a:round/>
            <a:headEnd type="none" w="sm" len="sm"/>
            <a:tailEnd type="triangle" w="med" len="med"/>
          </a:ln>
        </p:spPr>
      </p:cxnSp>
      <p:cxnSp>
        <p:nvCxnSpPr>
          <p:cNvPr id="556" name="Google Shape;556;p51"/>
          <p:cNvCxnSpPr/>
          <p:nvPr/>
        </p:nvCxnSpPr>
        <p:spPr>
          <a:xfrm>
            <a:off x="9137601" y="3785065"/>
            <a:ext cx="226133" cy="548304"/>
          </a:xfrm>
          <a:prstGeom prst="straightConnector1">
            <a:avLst/>
          </a:prstGeom>
          <a:noFill/>
          <a:ln w="9525" cap="flat" cmpd="sng">
            <a:solidFill>
              <a:srgbClr val="FF0000"/>
            </a:solidFill>
            <a:prstDash val="solid"/>
            <a:round/>
            <a:headEnd type="none" w="sm" len="sm"/>
            <a:tailEnd type="triangle" w="med" len="med"/>
          </a:ln>
        </p:spPr>
      </p:cxnSp>
      <p:cxnSp>
        <p:nvCxnSpPr>
          <p:cNvPr id="557" name="Google Shape;557;p51"/>
          <p:cNvCxnSpPr>
            <a:stCxn id="554" idx="2"/>
          </p:cNvCxnSpPr>
          <p:nvPr/>
        </p:nvCxnSpPr>
        <p:spPr>
          <a:xfrm>
            <a:off x="9925180" y="3799670"/>
            <a:ext cx="116400" cy="1098600"/>
          </a:xfrm>
          <a:prstGeom prst="straightConnector1">
            <a:avLst/>
          </a:prstGeom>
          <a:noFill/>
          <a:ln w="9525" cap="flat" cmpd="sng">
            <a:solidFill>
              <a:srgbClr val="FF0000"/>
            </a:solidFill>
            <a:prstDash val="solid"/>
            <a:round/>
            <a:headEnd type="none" w="sm" len="sm"/>
            <a:tailEnd type="triangle" w="med" len="med"/>
          </a:ln>
        </p:spPr>
      </p:cxnSp>
      <p:pic>
        <p:nvPicPr>
          <p:cNvPr id="558" name="Google Shape;558;p51"/>
          <p:cNvPicPr preferRelativeResize="0"/>
          <p:nvPr/>
        </p:nvPicPr>
        <p:blipFill rotWithShape="1">
          <a:blip r:embed="rId7">
            <a:alphaModFix/>
          </a:blip>
          <a:srcRect/>
          <a:stretch/>
        </p:blipFill>
        <p:spPr>
          <a:xfrm>
            <a:off x="10642863" y="194473"/>
            <a:ext cx="1430378" cy="16720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9"/>
          <p:cNvSpPr/>
          <p:nvPr/>
        </p:nvSpPr>
        <p:spPr>
          <a:xfrm>
            <a:off x="1593436" y="177800"/>
            <a:ext cx="10320950"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a:solidFill>
                  <a:srgbClr val="008BA9"/>
                </a:solidFill>
                <a:latin typeface="Arial"/>
                <a:ea typeface="Arial"/>
                <a:cs typeface="Arial"/>
                <a:sym typeface="Arial"/>
              </a:rPr>
              <a:t>The Systems and Tools Supporting the HSAP</a:t>
            </a:r>
            <a:endParaRPr sz="5400" b="1" i="0" u="none" strike="noStrike" cap="none">
              <a:solidFill>
                <a:srgbClr val="008BA9"/>
              </a:solidFill>
              <a:latin typeface="Arial"/>
              <a:ea typeface="Arial"/>
              <a:cs typeface="Arial"/>
              <a:sym typeface="Arial"/>
            </a:endParaRPr>
          </a:p>
        </p:txBody>
      </p:sp>
      <p:pic>
        <p:nvPicPr>
          <p:cNvPr id="529" name="Google Shape;529;p49"/>
          <p:cNvPicPr preferRelativeResize="0">
            <a:picLocks noGrp="1"/>
          </p:cNvPicPr>
          <p:nvPr>
            <p:ph type="body" idx="1"/>
          </p:nvPr>
        </p:nvPicPr>
        <p:blipFill rotWithShape="1">
          <a:blip r:embed="rId3">
            <a:alphaModFix/>
          </a:blip>
          <a:srcRect b="21132"/>
          <a:stretch/>
        </p:blipFill>
        <p:spPr>
          <a:xfrm rot="891402">
            <a:off x="8123470" y="2087457"/>
            <a:ext cx="3254857" cy="2345944"/>
          </a:xfrm>
          <a:prstGeom prst="rect">
            <a:avLst/>
          </a:prstGeom>
          <a:noFill/>
          <a:ln>
            <a:noFill/>
          </a:ln>
        </p:spPr>
      </p:pic>
      <p:pic>
        <p:nvPicPr>
          <p:cNvPr id="530" name="Google Shape;530;p49"/>
          <p:cNvPicPr preferRelativeResize="0"/>
          <p:nvPr/>
        </p:nvPicPr>
        <p:blipFill rotWithShape="1">
          <a:blip r:embed="rId4">
            <a:alphaModFix/>
          </a:blip>
          <a:srcRect/>
          <a:stretch/>
        </p:blipFill>
        <p:spPr>
          <a:xfrm rot="850258">
            <a:off x="1727502" y="2047900"/>
            <a:ext cx="3241739" cy="3832265"/>
          </a:xfrm>
          <a:prstGeom prst="rect">
            <a:avLst/>
          </a:prstGeom>
          <a:noFill/>
          <a:ln>
            <a:noFill/>
          </a:ln>
        </p:spPr>
      </p:pic>
      <p:grpSp>
        <p:nvGrpSpPr>
          <p:cNvPr id="531" name="Google Shape;531;p49"/>
          <p:cNvGrpSpPr/>
          <p:nvPr/>
        </p:nvGrpSpPr>
        <p:grpSpPr>
          <a:xfrm>
            <a:off x="5490800" y="3964032"/>
            <a:ext cx="3031955" cy="1470431"/>
            <a:chOff x="5264464" y="4025727"/>
            <a:chExt cx="3031955" cy="1470431"/>
          </a:xfrm>
        </p:grpSpPr>
        <p:pic>
          <p:nvPicPr>
            <p:cNvPr id="532" name="Google Shape;532;p49"/>
            <p:cNvPicPr preferRelativeResize="0"/>
            <p:nvPr/>
          </p:nvPicPr>
          <p:blipFill rotWithShape="1">
            <a:blip r:embed="rId5">
              <a:alphaModFix/>
            </a:blip>
            <a:srcRect b="91057"/>
            <a:stretch/>
          </p:blipFill>
          <p:spPr>
            <a:xfrm>
              <a:off x="5264464" y="4025727"/>
              <a:ext cx="3031955" cy="328990"/>
            </a:xfrm>
            <a:prstGeom prst="rect">
              <a:avLst/>
            </a:prstGeom>
            <a:noFill/>
            <a:ln>
              <a:noFill/>
            </a:ln>
          </p:spPr>
        </p:pic>
        <p:pic>
          <p:nvPicPr>
            <p:cNvPr id="533" name="Google Shape;533;p49"/>
            <p:cNvPicPr preferRelativeResize="0"/>
            <p:nvPr/>
          </p:nvPicPr>
          <p:blipFill rotWithShape="1">
            <a:blip r:embed="rId5">
              <a:alphaModFix/>
            </a:blip>
            <a:srcRect l="67588" t="40273" b="31602"/>
            <a:stretch/>
          </p:blipFill>
          <p:spPr>
            <a:xfrm>
              <a:off x="5699596" y="4400688"/>
              <a:ext cx="1036573" cy="1095470"/>
            </a:xfrm>
            <a:prstGeom prst="rect">
              <a:avLst/>
            </a:prstGeom>
            <a:noFill/>
            <a:ln>
              <a:noFill/>
            </a:ln>
          </p:spPr>
        </p:pic>
        <p:pic>
          <p:nvPicPr>
            <p:cNvPr id="534" name="Google Shape;534;p49"/>
            <p:cNvPicPr preferRelativeResize="0"/>
            <p:nvPr/>
          </p:nvPicPr>
          <p:blipFill rotWithShape="1">
            <a:blip r:embed="rId5">
              <a:alphaModFix/>
            </a:blip>
            <a:srcRect l="34401" t="69286" r="33734" b="2661"/>
            <a:stretch/>
          </p:blipFill>
          <p:spPr>
            <a:xfrm>
              <a:off x="6952393" y="4400688"/>
              <a:ext cx="1025546" cy="109547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0"/>
          <p:cNvSpPr txBox="1">
            <a:spLocks noGrp="1"/>
          </p:cNvSpPr>
          <p:nvPr>
            <p:ph type="body" idx="4294967295"/>
          </p:nvPr>
        </p:nvSpPr>
        <p:spPr>
          <a:xfrm>
            <a:off x="2132012" y="4953000"/>
            <a:ext cx="7707313" cy="982663"/>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0"/>
              </a:spcBef>
              <a:spcAft>
                <a:spcPts val="0"/>
              </a:spcAft>
              <a:buClr>
                <a:schemeClr val="dk1"/>
              </a:buClr>
              <a:buSzPts val="2000"/>
              <a:buNone/>
            </a:pPr>
            <a:r>
              <a:rPr lang="en-US" sz="1850"/>
              <a:t>The Hawaiʻi Statewide Assessment Program Portal has all of the information, documents, training resources, and test administration tools needed to successfully administer the state assessments</a:t>
            </a:r>
            <a:endParaRPr sz="2590"/>
          </a:p>
          <a:p>
            <a:pPr marL="342900" lvl="0" indent="-139700" algn="l" rtl="0">
              <a:lnSpc>
                <a:spcPct val="90000"/>
              </a:lnSpc>
              <a:spcBef>
                <a:spcPts val="640"/>
              </a:spcBef>
              <a:spcAft>
                <a:spcPts val="0"/>
              </a:spcAft>
              <a:buClr>
                <a:schemeClr val="dk1"/>
              </a:buClr>
              <a:buSzPts val="3200"/>
              <a:buNone/>
            </a:pPr>
            <a:endParaRPr sz="2590">
              <a:solidFill>
                <a:schemeClr val="dk2"/>
              </a:solidFill>
            </a:endParaRPr>
          </a:p>
          <a:p>
            <a:pPr marL="0" lvl="0" indent="0" algn="l" rtl="0">
              <a:lnSpc>
                <a:spcPct val="90000"/>
              </a:lnSpc>
              <a:spcBef>
                <a:spcPts val="640"/>
              </a:spcBef>
              <a:spcAft>
                <a:spcPts val="0"/>
              </a:spcAft>
              <a:buClr>
                <a:schemeClr val="dk1"/>
              </a:buClr>
              <a:buSzPts val="3200"/>
              <a:buNone/>
            </a:pPr>
            <a:endParaRPr sz="2590"/>
          </a:p>
          <a:p>
            <a:pPr marL="0" lvl="0" indent="0" algn="l" rtl="0">
              <a:lnSpc>
                <a:spcPct val="90000"/>
              </a:lnSpc>
              <a:spcBef>
                <a:spcPts val="640"/>
              </a:spcBef>
              <a:spcAft>
                <a:spcPts val="0"/>
              </a:spcAft>
              <a:buClr>
                <a:schemeClr val="dk1"/>
              </a:buClr>
              <a:buSzPts val="3200"/>
              <a:buNone/>
            </a:pPr>
            <a:endParaRPr sz="2590"/>
          </a:p>
        </p:txBody>
      </p:sp>
      <p:pic>
        <p:nvPicPr>
          <p:cNvPr id="541" name="Google Shape;541;p50"/>
          <p:cNvPicPr preferRelativeResize="0"/>
          <p:nvPr/>
        </p:nvPicPr>
        <p:blipFill rotWithShape="1">
          <a:blip r:embed="rId3">
            <a:alphaModFix/>
          </a:blip>
          <a:srcRect/>
          <a:stretch/>
        </p:blipFill>
        <p:spPr>
          <a:xfrm>
            <a:off x="2715250" y="889102"/>
            <a:ext cx="7000777" cy="3800704"/>
          </a:xfrm>
          <a:prstGeom prst="rect">
            <a:avLst/>
          </a:prstGeom>
          <a:noFill/>
          <a:ln>
            <a:noFill/>
          </a:ln>
        </p:spPr>
      </p:pic>
      <p:sp>
        <p:nvSpPr>
          <p:cNvPr id="542" name="Google Shape;542;p50"/>
          <p:cNvSpPr txBox="1"/>
          <p:nvPr/>
        </p:nvSpPr>
        <p:spPr>
          <a:xfrm>
            <a:off x="4259226" y="376340"/>
            <a:ext cx="3912823" cy="51276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8BA9"/>
                </a:solidFill>
                <a:latin typeface="Calibri"/>
                <a:ea typeface="Calibri"/>
                <a:cs typeface="Calibri"/>
                <a:sym typeface="Calibri"/>
              </a:rPr>
              <a:t>alohahsap.org</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p:nvPr/>
        </p:nvSpPr>
        <p:spPr>
          <a:xfrm>
            <a:off x="1747220" y="271124"/>
            <a:ext cx="8514747"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rgbClr val="0088A9"/>
                </a:solidFill>
                <a:latin typeface="Calibri"/>
                <a:ea typeface="Calibri"/>
                <a:cs typeface="Calibri"/>
                <a:sym typeface="Calibri"/>
              </a:rPr>
              <a:t>The Assessments</a:t>
            </a:r>
            <a:endParaRPr sz="5400" b="1" i="0" u="none" strike="noStrike" cap="none" dirty="0">
              <a:solidFill>
                <a:srgbClr val="0088A9"/>
              </a:solidFill>
              <a:latin typeface="Calibri"/>
              <a:ea typeface="Calibri"/>
              <a:cs typeface="Calibri"/>
              <a:sym typeface="Calibri"/>
            </a:endParaRPr>
          </a:p>
        </p:txBody>
      </p:sp>
      <p:pic>
        <p:nvPicPr>
          <p:cNvPr id="176" name="Google Shape;176;p8"/>
          <p:cNvPicPr preferRelativeResize="0"/>
          <p:nvPr/>
        </p:nvPicPr>
        <p:blipFill rotWithShape="1">
          <a:blip r:embed="rId3">
            <a:alphaModFix/>
          </a:blip>
          <a:srcRect/>
          <a:stretch/>
        </p:blipFill>
        <p:spPr>
          <a:xfrm rot="-694013">
            <a:off x="1976213" y="3212737"/>
            <a:ext cx="2240280" cy="1040130"/>
          </a:xfrm>
          <a:prstGeom prst="rect">
            <a:avLst/>
          </a:prstGeom>
          <a:noFill/>
          <a:ln w="9525" cap="flat" cmpd="sng">
            <a:solidFill>
              <a:srgbClr val="E36C09"/>
            </a:solidFill>
            <a:prstDash val="solid"/>
            <a:round/>
            <a:headEnd type="none" w="sm" len="sm"/>
            <a:tailEnd type="none" w="sm" len="sm"/>
          </a:ln>
        </p:spPr>
      </p:pic>
      <p:pic>
        <p:nvPicPr>
          <p:cNvPr id="177" name="Google Shape;177;p8"/>
          <p:cNvPicPr preferRelativeResize="0"/>
          <p:nvPr/>
        </p:nvPicPr>
        <p:blipFill rotWithShape="1">
          <a:blip r:embed="rId4">
            <a:alphaModFix/>
          </a:blip>
          <a:srcRect/>
          <a:stretch/>
        </p:blipFill>
        <p:spPr>
          <a:xfrm rot="859155">
            <a:off x="7958446" y="1479684"/>
            <a:ext cx="2456688" cy="713232"/>
          </a:xfrm>
          <a:prstGeom prst="rect">
            <a:avLst/>
          </a:prstGeom>
          <a:noFill/>
          <a:ln w="9525" cap="flat" cmpd="sng">
            <a:solidFill>
              <a:srgbClr val="00B050"/>
            </a:solidFill>
            <a:prstDash val="solid"/>
            <a:round/>
            <a:headEnd type="none" w="sm" len="sm"/>
            <a:tailEnd type="none" w="sm" len="sm"/>
          </a:ln>
        </p:spPr>
      </p:pic>
      <p:pic>
        <p:nvPicPr>
          <p:cNvPr id="178" name="Google Shape;178;p8"/>
          <p:cNvPicPr preferRelativeResize="0"/>
          <p:nvPr/>
        </p:nvPicPr>
        <p:blipFill rotWithShape="1">
          <a:blip r:embed="rId5">
            <a:alphaModFix/>
          </a:blip>
          <a:srcRect/>
          <a:stretch/>
        </p:blipFill>
        <p:spPr>
          <a:xfrm rot="978922">
            <a:off x="8359580" y="2654370"/>
            <a:ext cx="1292069" cy="1450281"/>
          </a:xfrm>
          <a:prstGeom prst="rect">
            <a:avLst/>
          </a:prstGeom>
          <a:noFill/>
          <a:ln w="9525" cap="flat" cmpd="sng">
            <a:solidFill>
              <a:schemeClr val="dk2"/>
            </a:solidFill>
            <a:prstDash val="solid"/>
            <a:round/>
            <a:headEnd type="none" w="sm" len="sm"/>
            <a:tailEnd type="none" w="sm" len="sm"/>
          </a:ln>
        </p:spPr>
      </p:pic>
      <p:pic>
        <p:nvPicPr>
          <p:cNvPr id="179" name="Google Shape;179;p8"/>
          <p:cNvPicPr preferRelativeResize="0"/>
          <p:nvPr/>
        </p:nvPicPr>
        <p:blipFill rotWithShape="1">
          <a:blip r:embed="rId6">
            <a:alphaModFix/>
          </a:blip>
          <a:srcRect/>
          <a:stretch/>
        </p:blipFill>
        <p:spPr>
          <a:xfrm rot="-650601">
            <a:off x="1972354" y="1525160"/>
            <a:ext cx="1622097" cy="979682"/>
          </a:xfrm>
          <a:prstGeom prst="rect">
            <a:avLst/>
          </a:prstGeom>
          <a:noFill/>
          <a:ln w="9525" cap="flat" cmpd="sng">
            <a:solidFill>
              <a:srgbClr val="17365D"/>
            </a:solidFill>
            <a:prstDash val="solid"/>
            <a:round/>
            <a:headEnd type="none" w="sm" len="sm"/>
            <a:tailEnd type="none" w="sm" len="sm"/>
          </a:ln>
        </p:spPr>
      </p:pic>
      <p:pic>
        <p:nvPicPr>
          <p:cNvPr id="180" name="Google Shape;180;p8"/>
          <p:cNvPicPr preferRelativeResize="0"/>
          <p:nvPr/>
        </p:nvPicPr>
        <p:blipFill rotWithShape="1">
          <a:blip r:embed="rId7">
            <a:alphaModFix/>
          </a:blip>
          <a:srcRect t="1307"/>
          <a:stretch/>
        </p:blipFill>
        <p:spPr>
          <a:xfrm rot="-718844">
            <a:off x="3492676" y="4703837"/>
            <a:ext cx="1164518" cy="1172882"/>
          </a:xfrm>
          <a:prstGeom prst="rect">
            <a:avLst/>
          </a:prstGeom>
          <a:noFill/>
          <a:ln w="9525" cap="flat" cmpd="sng">
            <a:solidFill>
              <a:srgbClr val="0F243E"/>
            </a:solidFill>
            <a:prstDash val="solid"/>
            <a:round/>
            <a:headEnd type="none" w="sm" len="sm"/>
            <a:tailEnd type="none" w="sm" len="sm"/>
          </a:ln>
        </p:spPr>
      </p:pic>
      <p:pic>
        <p:nvPicPr>
          <p:cNvPr id="181" name="Google Shape;181;p8"/>
          <p:cNvPicPr preferRelativeResize="0"/>
          <p:nvPr/>
        </p:nvPicPr>
        <p:blipFill rotWithShape="1">
          <a:blip r:embed="rId8">
            <a:alphaModFix/>
          </a:blip>
          <a:srcRect/>
          <a:stretch/>
        </p:blipFill>
        <p:spPr>
          <a:xfrm>
            <a:off x="5450797" y="2998698"/>
            <a:ext cx="1090577" cy="1688837"/>
          </a:xfrm>
          <a:prstGeom prst="roundRect">
            <a:avLst>
              <a:gd name="adj" fmla="val 8594"/>
            </a:avLst>
          </a:prstGeom>
          <a:solidFill>
            <a:srgbClr val="ECECEC"/>
          </a:solidFill>
          <a:ln>
            <a:noFill/>
          </a:ln>
          <a:effectLst>
            <a:reflection stA="38000" endPos="28000" dist="5000" dir="5400000" sy="-100000" algn="bl" rotWithShape="0"/>
          </a:effectLst>
        </p:spPr>
      </p:pic>
      <p:sp>
        <p:nvSpPr>
          <p:cNvPr id="182" name="Google Shape;182;p8"/>
          <p:cNvSpPr/>
          <p:nvPr/>
        </p:nvSpPr>
        <p:spPr>
          <a:xfrm>
            <a:off x="4106715" y="3552555"/>
            <a:ext cx="263259" cy="265814"/>
          </a:xfrm>
          <a:prstGeom prst="star5">
            <a:avLst>
              <a:gd name="adj" fmla="val 19098"/>
              <a:gd name="hf" fmla="val 105146"/>
              <a:gd name="vf" fmla="val 110557"/>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00"/>
              </a:solidFill>
              <a:latin typeface="Calibri"/>
              <a:ea typeface="Calibri"/>
              <a:cs typeface="Calibri"/>
              <a:sym typeface="Calibri"/>
            </a:endParaRPr>
          </a:p>
        </p:txBody>
      </p:sp>
      <p:pic>
        <p:nvPicPr>
          <p:cNvPr id="183" name="Google Shape;183;p8"/>
          <p:cNvPicPr preferRelativeResize="0"/>
          <p:nvPr/>
        </p:nvPicPr>
        <p:blipFill rotWithShape="1">
          <a:blip r:embed="rId9">
            <a:alphaModFix/>
          </a:blip>
          <a:srcRect/>
          <a:stretch/>
        </p:blipFill>
        <p:spPr>
          <a:xfrm>
            <a:off x="4664322" y="1576490"/>
            <a:ext cx="2663526" cy="845533"/>
          </a:xfrm>
          <a:prstGeom prst="rect">
            <a:avLst/>
          </a:prstGeom>
          <a:noFill/>
          <a:ln w="9525" cap="flat" cmpd="sng">
            <a:solidFill>
              <a:srgbClr val="A5A5A5"/>
            </a:solidFill>
            <a:prstDash val="solid"/>
            <a:round/>
            <a:headEnd type="none" w="sm" len="sm"/>
            <a:tailEnd type="none" w="sm" len="sm"/>
          </a:ln>
        </p:spPr>
      </p:pic>
      <p:sp>
        <p:nvSpPr>
          <p:cNvPr id="184" name="Google Shape;184;p8"/>
          <p:cNvSpPr/>
          <p:nvPr/>
        </p:nvSpPr>
        <p:spPr>
          <a:xfrm>
            <a:off x="7196220" y="1570486"/>
            <a:ext cx="263259" cy="265814"/>
          </a:xfrm>
          <a:prstGeom prst="star5">
            <a:avLst>
              <a:gd name="adj" fmla="val 19098"/>
              <a:gd name="hf" fmla="val 105146"/>
              <a:gd name="vf" fmla="val 110557"/>
            </a:avLst>
          </a:prstGeom>
          <a:solidFill>
            <a:srgbClr val="FFFF00"/>
          </a:solidFill>
          <a:ln w="9525" cap="flat" cmpd="sng">
            <a:solidFill>
              <a:srgbClr val="4A7DBA"/>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00"/>
              </a:solidFill>
              <a:latin typeface="Calibri"/>
              <a:ea typeface="Calibri"/>
              <a:cs typeface="Calibri"/>
              <a:sym typeface="Calibri"/>
            </a:endParaRPr>
          </a:p>
        </p:txBody>
      </p:sp>
      <p:sp>
        <p:nvSpPr>
          <p:cNvPr id="185" name="Google Shape;185;p8"/>
          <p:cNvSpPr txBox="1"/>
          <p:nvPr/>
        </p:nvSpPr>
        <p:spPr>
          <a:xfrm rot="943785">
            <a:off x="7094394" y="4642935"/>
            <a:ext cx="3147236" cy="584775"/>
          </a:xfrm>
          <a:prstGeom prst="rect">
            <a:avLst/>
          </a:prstGeom>
          <a:solidFill>
            <a:srgbClr val="8CB3E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err="1">
                <a:solidFill>
                  <a:schemeClr val="dk1"/>
                </a:solidFill>
                <a:latin typeface="Calibri"/>
                <a:ea typeface="Calibri"/>
                <a:cs typeface="Calibri"/>
                <a:sym typeface="Calibri"/>
              </a:rPr>
              <a:t>Kaiapuni</a:t>
            </a:r>
            <a:r>
              <a:rPr lang="en-US" sz="1600" b="0" i="0" u="none" strike="noStrike" cap="none" dirty="0">
                <a:solidFill>
                  <a:schemeClr val="dk1"/>
                </a:solidFill>
                <a:latin typeface="Calibri"/>
                <a:ea typeface="Calibri"/>
                <a:cs typeface="Calibri"/>
                <a:sym typeface="Calibri"/>
              </a:rPr>
              <a:t> Assessment of Educational </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Outcomes (KĀ‘EO)</a:t>
            </a:r>
            <a:endParaRPr sz="1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52"/>
          <p:cNvPicPr preferRelativeResize="0"/>
          <p:nvPr/>
        </p:nvPicPr>
        <p:blipFill rotWithShape="1">
          <a:blip r:embed="rId3">
            <a:alphaModFix/>
          </a:blip>
          <a:srcRect/>
          <a:stretch/>
        </p:blipFill>
        <p:spPr>
          <a:xfrm>
            <a:off x="2399599" y="0"/>
            <a:ext cx="7192457" cy="6251944"/>
          </a:xfrm>
          <a:prstGeom prst="rect">
            <a:avLst/>
          </a:prstGeom>
          <a:noFill/>
          <a:ln>
            <a:noFill/>
          </a:ln>
        </p:spPr>
      </p:pic>
      <p:pic>
        <p:nvPicPr>
          <p:cNvPr id="565" name="Google Shape;565;p52"/>
          <p:cNvPicPr preferRelativeResize="0"/>
          <p:nvPr/>
        </p:nvPicPr>
        <p:blipFill rotWithShape="1">
          <a:blip r:embed="rId4">
            <a:alphaModFix/>
          </a:blip>
          <a:srcRect l="4511"/>
          <a:stretch/>
        </p:blipFill>
        <p:spPr>
          <a:xfrm>
            <a:off x="2151166" y="3618341"/>
            <a:ext cx="1350335" cy="222470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Google Shape;570;p53"/>
          <p:cNvPicPr preferRelativeResize="0"/>
          <p:nvPr/>
        </p:nvPicPr>
        <p:blipFill rotWithShape="1">
          <a:blip r:embed="rId3">
            <a:alphaModFix/>
          </a:blip>
          <a:srcRect t="48822"/>
          <a:stretch/>
        </p:blipFill>
        <p:spPr>
          <a:xfrm>
            <a:off x="1655594" y="710530"/>
            <a:ext cx="1822898" cy="589743"/>
          </a:xfrm>
          <a:prstGeom prst="rect">
            <a:avLst/>
          </a:prstGeom>
          <a:noFill/>
          <a:ln>
            <a:noFill/>
          </a:ln>
        </p:spPr>
      </p:pic>
      <p:pic>
        <p:nvPicPr>
          <p:cNvPr id="571" name="Google Shape;571;p53"/>
          <p:cNvPicPr preferRelativeResize="0"/>
          <p:nvPr/>
        </p:nvPicPr>
        <p:blipFill rotWithShape="1">
          <a:blip r:embed="rId4">
            <a:alphaModFix/>
          </a:blip>
          <a:srcRect/>
          <a:stretch/>
        </p:blipFill>
        <p:spPr>
          <a:xfrm>
            <a:off x="1688720" y="142366"/>
            <a:ext cx="1789772" cy="550547"/>
          </a:xfrm>
          <a:prstGeom prst="rect">
            <a:avLst/>
          </a:prstGeom>
          <a:noFill/>
          <a:ln>
            <a:noFill/>
          </a:ln>
        </p:spPr>
      </p:pic>
      <p:grpSp>
        <p:nvGrpSpPr>
          <p:cNvPr id="2" name="Group 1"/>
          <p:cNvGrpSpPr/>
          <p:nvPr/>
        </p:nvGrpSpPr>
        <p:grpSpPr>
          <a:xfrm>
            <a:off x="3672110" y="130557"/>
            <a:ext cx="4557009" cy="1124712"/>
            <a:chOff x="4775046" y="224412"/>
            <a:chExt cx="4557009" cy="1124712"/>
          </a:xfrm>
        </p:grpSpPr>
        <p:pic>
          <p:nvPicPr>
            <p:cNvPr id="572" name="Google Shape;572;p53"/>
            <p:cNvPicPr preferRelativeResize="0"/>
            <p:nvPr/>
          </p:nvPicPr>
          <p:blipFill rotWithShape="1">
            <a:blip r:embed="rId5">
              <a:alphaModFix/>
            </a:blip>
            <a:srcRect/>
            <a:stretch/>
          </p:blipFill>
          <p:spPr>
            <a:xfrm>
              <a:off x="4775046" y="224412"/>
              <a:ext cx="1024738" cy="1124712"/>
            </a:xfrm>
            <a:prstGeom prst="rect">
              <a:avLst/>
            </a:prstGeom>
            <a:noFill/>
            <a:ln>
              <a:noFill/>
            </a:ln>
          </p:spPr>
        </p:pic>
        <p:pic>
          <p:nvPicPr>
            <p:cNvPr id="573" name="Google Shape;573;p53"/>
            <p:cNvPicPr preferRelativeResize="0"/>
            <p:nvPr/>
          </p:nvPicPr>
          <p:blipFill rotWithShape="1">
            <a:blip r:embed="rId6">
              <a:alphaModFix/>
            </a:blip>
            <a:srcRect/>
            <a:stretch/>
          </p:blipFill>
          <p:spPr>
            <a:xfrm>
              <a:off x="6386353" y="224721"/>
              <a:ext cx="2945702" cy="1124094"/>
            </a:xfrm>
            <a:prstGeom prst="rect">
              <a:avLst/>
            </a:prstGeom>
            <a:noFill/>
            <a:ln>
              <a:noFill/>
            </a:ln>
          </p:spPr>
        </p:pic>
        <p:sp>
          <p:nvSpPr>
            <p:cNvPr id="574" name="Google Shape;574;p53"/>
            <p:cNvSpPr/>
            <p:nvPr/>
          </p:nvSpPr>
          <p:spPr>
            <a:xfrm>
              <a:off x="5948108" y="727816"/>
              <a:ext cx="415384" cy="117907"/>
            </a:xfrm>
            <a:prstGeom prst="righ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4" name="Group 3"/>
          <p:cNvGrpSpPr/>
          <p:nvPr/>
        </p:nvGrpSpPr>
        <p:grpSpPr>
          <a:xfrm>
            <a:off x="1725542" y="1476585"/>
            <a:ext cx="5292455" cy="1124712"/>
            <a:chOff x="1725542" y="1476585"/>
            <a:chExt cx="5292455" cy="1124712"/>
          </a:xfrm>
        </p:grpSpPr>
        <p:pic>
          <p:nvPicPr>
            <p:cNvPr id="575" name="Google Shape;575;p53"/>
            <p:cNvPicPr preferRelativeResize="0"/>
            <p:nvPr/>
          </p:nvPicPr>
          <p:blipFill rotWithShape="1">
            <a:blip r:embed="rId7">
              <a:alphaModFix/>
            </a:blip>
            <a:srcRect/>
            <a:stretch/>
          </p:blipFill>
          <p:spPr>
            <a:xfrm>
              <a:off x="1725542" y="1476585"/>
              <a:ext cx="997728" cy="1124712"/>
            </a:xfrm>
            <a:prstGeom prst="rect">
              <a:avLst/>
            </a:prstGeom>
            <a:noFill/>
            <a:ln>
              <a:noFill/>
            </a:ln>
          </p:spPr>
        </p:pic>
        <p:sp>
          <p:nvSpPr>
            <p:cNvPr id="580" name="Google Shape;580;p53"/>
            <p:cNvSpPr/>
            <p:nvPr/>
          </p:nvSpPr>
          <p:spPr>
            <a:xfrm>
              <a:off x="2724910" y="1515404"/>
              <a:ext cx="4293087" cy="1020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TIDE includes features to manage users and student information, monitor test progress, execute administrative functions, and data management after testing.</a:t>
              </a:r>
              <a:endParaRPr sz="1800" b="0" i="0" u="none" strike="noStrike" cap="none" dirty="0">
                <a:solidFill>
                  <a:schemeClr val="dk1"/>
                </a:solidFill>
                <a:latin typeface="Arial"/>
                <a:ea typeface="Arial"/>
                <a:cs typeface="Arial"/>
                <a:sym typeface="Arial"/>
              </a:endParaRPr>
            </a:p>
          </p:txBody>
        </p:sp>
      </p:grpSp>
      <p:grpSp>
        <p:nvGrpSpPr>
          <p:cNvPr id="3" name="Group 2"/>
          <p:cNvGrpSpPr/>
          <p:nvPr/>
        </p:nvGrpSpPr>
        <p:grpSpPr>
          <a:xfrm>
            <a:off x="7539579" y="1465142"/>
            <a:ext cx="4235246" cy="1124712"/>
            <a:chOff x="6276385" y="1932825"/>
            <a:chExt cx="4235246" cy="1124712"/>
          </a:xfrm>
        </p:grpSpPr>
        <p:pic>
          <p:nvPicPr>
            <p:cNvPr id="579" name="Google Shape;579;p53"/>
            <p:cNvPicPr preferRelativeResize="0"/>
            <p:nvPr/>
          </p:nvPicPr>
          <p:blipFill rotWithShape="1">
            <a:blip r:embed="rId8">
              <a:alphaModFix/>
            </a:blip>
            <a:srcRect/>
            <a:stretch/>
          </p:blipFill>
          <p:spPr>
            <a:xfrm>
              <a:off x="6276385" y="1932825"/>
              <a:ext cx="1014085" cy="1124712"/>
            </a:xfrm>
            <a:prstGeom prst="rect">
              <a:avLst/>
            </a:prstGeom>
            <a:noFill/>
            <a:ln>
              <a:noFill/>
            </a:ln>
          </p:spPr>
        </p:pic>
        <p:sp>
          <p:nvSpPr>
            <p:cNvPr id="581" name="Google Shape;581;p53"/>
            <p:cNvSpPr/>
            <p:nvPr/>
          </p:nvSpPr>
          <p:spPr>
            <a:xfrm>
              <a:off x="7293751" y="1956572"/>
              <a:ext cx="3217880"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TA Live Site is used by certified TAs to launch Interim and Summative assessment test sessions.</a:t>
              </a:r>
              <a:endParaRPr sz="1800" b="0" i="0" u="none" strike="noStrike" cap="none">
                <a:solidFill>
                  <a:schemeClr val="dk1"/>
                </a:solidFill>
                <a:latin typeface="Arial"/>
                <a:ea typeface="Arial"/>
                <a:cs typeface="Arial"/>
                <a:sym typeface="Arial"/>
              </a:endParaRPr>
            </a:p>
          </p:txBody>
        </p:sp>
      </p:grpSp>
      <p:grpSp>
        <p:nvGrpSpPr>
          <p:cNvPr id="8" name="Group 7"/>
          <p:cNvGrpSpPr/>
          <p:nvPr/>
        </p:nvGrpSpPr>
        <p:grpSpPr>
          <a:xfrm>
            <a:off x="1655594" y="4996322"/>
            <a:ext cx="4518258" cy="1124712"/>
            <a:chOff x="1655594" y="4996322"/>
            <a:chExt cx="4518258" cy="1124712"/>
          </a:xfrm>
        </p:grpSpPr>
        <p:pic>
          <p:nvPicPr>
            <p:cNvPr id="577" name="Google Shape;577;p53"/>
            <p:cNvPicPr preferRelativeResize="0"/>
            <p:nvPr/>
          </p:nvPicPr>
          <p:blipFill rotWithShape="1">
            <a:blip r:embed="rId9">
              <a:alphaModFix/>
            </a:blip>
            <a:srcRect/>
            <a:stretch/>
          </p:blipFill>
          <p:spPr>
            <a:xfrm>
              <a:off x="1655594" y="4996322"/>
              <a:ext cx="1008573" cy="1124712"/>
            </a:xfrm>
            <a:prstGeom prst="rect">
              <a:avLst/>
            </a:prstGeom>
            <a:noFill/>
            <a:ln>
              <a:noFill/>
            </a:ln>
          </p:spPr>
        </p:pic>
        <p:sp>
          <p:nvSpPr>
            <p:cNvPr id="583" name="Google Shape;583;p53"/>
            <p:cNvSpPr/>
            <p:nvPr/>
          </p:nvSpPr>
          <p:spPr>
            <a:xfrm>
              <a:off x="2669678" y="5143181"/>
              <a:ext cx="350417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AVA is a component of the Online Testing System that allows authorized users to view the Interim Assessments.</a:t>
              </a:r>
              <a:endParaRPr sz="1800" b="0" i="0" u="none" strike="noStrike" cap="none" dirty="0">
                <a:solidFill>
                  <a:schemeClr val="dk1"/>
                </a:solidFill>
                <a:latin typeface="Arial"/>
                <a:ea typeface="Arial"/>
                <a:cs typeface="Arial"/>
                <a:sym typeface="Arial"/>
              </a:endParaRPr>
            </a:p>
          </p:txBody>
        </p:sp>
      </p:grpSp>
      <p:pic>
        <p:nvPicPr>
          <p:cNvPr id="5" name="Picture 4"/>
          <p:cNvPicPr>
            <a:picLocks noChangeAspect="1"/>
          </p:cNvPicPr>
          <p:nvPr/>
        </p:nvPicPr>
        <p:blipFill>
          <a:blip r:embed="rId10"/>
          <a:stretch>
            <a:fillRect/>
          </a:stretch>
        </p:blipFill>
        <p:spPr>
          <a:xfrm>
            <a:off x="1641917" y="2984185"/>
            <a:ext cx="1035925" cy="1128418"/>
          </a:xfrm>
          <a:prstGeom prst="rect">
            <a:avLst/>
          </a:prstGeom>
        </p:spPr>
      </p:pic>
      <p:grpSp>
        <p:nvGrpSpPr>
          <p:cNvPr id="11" name="Group 10"/>
          <p:cNvGrpSpPr/>
          <p:nvPr/>
        </p:nvGrpSpPr>
        <p:grpSpPr>
          <a:xfrm>
            <a:off x="6274984" y="5020069"/>
            <a:ext cx="4236648" cy="1077218"/>
            <a:chOff x="6274984" y="5020069"/>
            <a:chExt cx="4236648" cy="1077218"/>
          </a:xfrm>
        </p:grpSpPr>
        <p:sp>
          <p:nvSpPr>
            <p:cNvPr id="582" name="Google Shape;582;p53"/>
            <p:cNvSpPr/>
            <p:nvPr/>
          </p:nvSpPr>
          <p:spPr>
            <a:xfrm>
              <a:off x="7375381" y="5020069"/>
              <a:ext cx="3136251"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 CRS allows authorized users to view and score individual student responses on the Interim Assessments.</a:t>
              </a:r>
              <a:endParaRPr sz="1800" b="0" i="0" u="none" strike="noStrike" cap="none" dirty="0">
                <a:solidFill>
                  <a:schemeClr val="dk1"/>
                </a:solidFill>
                <a:latin typeface="Arial"/>
                <a:ea typeface="Arial"/>
                <a:cs typeface="Arial"/>
                <a:sym typeface="Arial"/>
              </a:endParaRPr>
            </a:p>
          </p:txBody>
        </p:sp>
        <p:pic>
          <p:nvPicPr>
            <p:cNvPr id="10" name="Picture 9"/>
            <p:cNvPicPr>
              <a:picLocks noChangeAspect="1"/>
            </p:cNvPicPr>
            <p:nvPr/>
          </p:nvPicPr>
          <p:blipFill>
            <a:blip r:embed="rId11"/>
            <a:stretch>
              <a:fillRect/>
            </a:stretch>
          </p:blipFill>
          <p:spPr>
            <a:xfrm>
              <a:off x="6274984" y="5024570"/>
              <a:ext cx="962567" cy="1068215"/>
            </a:xfrm>
            <a:prstGeom prst="rect">
              <a:avLst/>
            </a:prstGeom>
          </p:spPr>
        </p:pic>
      </p:grpSp>
      <p:grpSp>
        <p:nvGrpSpPr>
          <p:cNvPr id="13" name="Group 12"/>
          <p:cNvGrpSpPr/>
          <p:nvPr/>
        </p:nvGrpSpPr>
        <p:grpSpPr>
          <a:xfrm>
            <a:off x="2756947" y="2695383"/>
            <a:ext cx="8680136" cy="1914219"/>
            <a:chOff x="2756947" y="2695383"/>
            <a:chExt cx="8680136" cy="1914219"/>
          </a:xfrm>
        </p:grpSpPr>
        <p:pic>
          <p:nvPicPr>
            <p:cNvPr id="576" name="Google Shape;576;p53"/>
            <p:cNvPicPr preferRelativeResize="0"/>
            <p:nvPr/>
          </p:nvPicPr>
          <p:blipFill rotWithShape="1">
            <a:blip r:embed="rId12">
              <a:alphaModFix/>
            </a:blip>
            <a:srcRect/>
            <a:stretch/>
          </p:blipFill>
          <p:spPr>
            <a:xfrm>
              <a:off x="2756947" y="2695383"/>
              <a:ext cx="961535" cy="1008971"/>
            </a:xfrm>
            <a:prstGeom prst="rect">
              <a:avLst/>
            </a:prstGeom>
            <a:noFill/>
            <a:ln>
              <a:noFill/>
            </a:ln>
          </p:spPr>
        </p:pic>
        <p:sp>
          <p:nvSpPr>
            <p:cNvPr id="584" name="Google Shape;584;p53"/>
            <p:cNvSpPr/>
            <p:nvPr/>
          </p:nvSpPr>
          <p:spPr>
            <a:xfrm>
              <a:off x="3718482" y="2990773"/>
              <a:ext cx="771860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ORS provides performance data for past HSAP tests including individual student reports as well as school, complex, complex area, or overall state average scores. </a:t>
              </a:r>
            </a:p>
            <a:p>
              <a:pPr marL="0" marR="0" lvl="0" indent="0" algn="l" rtl="0">
                <a:lnSpc>
                  <a:spcPct val="100000"/>
                </a:lnSpc>
                <a:spcBef>
                  <a:spcPts val="0"/>
                </a:spcBef>
                <a:spcAft>
                  <a:spcPts val="0"/>
                </a:spcAft>
                <a:buClr>
                  <a:srgbClr val="000000"/>
                </a:buClr>
                <a:buSzPts val="1600"/>
                <a:buFont typeface="Arial"/>
                <a:buNone/>
              </a:pPr>
              <a:endParaRPr lang="en-US"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lang="en-US" sz="16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The Centralized Reporting System (CRS) </a:t>
              </a:r>
              <a:r>
                <a:rPr lang="en-US" sz="1600" dirty="0">
                  <a:solidFill>
                    <a:schemeClr val="dk1"/>
                  </a:solidFill>
                  <a:latin typeface="Calibri"/>
                  <a:ea typeface="Calibri"/>
                  <a:cs typeface="Calibri"/>
                  <a:sym typeface="Calibri"/>
                </a:rPr>
                <a:t>will have all results from this year forward</a:t>
              </a:r>
              <a:endParaRPr lang="en-US" sz="1600" b="0" i="0" u="none" strike="noStrike" cap="none" dirty="0">
                <a:solidFill>
                  <a:schemeClr val="dk1"/>
                </a:solidFill>
                <a:latin typeface="Calibri"/>
                <a:ea typeface="Calibri"/>
                <a:cs typeface="Calibri"/>
                <a:sym typeface="Calibri"/>
              </a:endParaRPr>
            </a:p>
          </p:txBody>
        </p:sp>
        <p:pic>
          <p:nvPicPr>
            <p:cNvPr id="12" name="Picture 11"/>
            <p:cNvPicPr>
              <a:picLocks noChangeAspect="1"/>
            </p:cNvPicPr>
            <p:nvPr/>
          </p:nvPicPr>
          <p:blipFill>
            <a:blip r:embed="rId11"/>
            <a:stretch>
              <a:fillRect/>
            </a:stretch>
          </p:blipFill>
          <p:spPr>
            <a:xfrm>
              <a:off x="2756947" y="3704355"/>
              <a:ext cx="961535" cy="905247"/>
            </a:xfrm>
            <a:prstGeom prst="rect">
              <a:avLst/>
            </a:prstGeom>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54"/>
          <p:cNvPicPr preferRelativeResize="0"/>
          <p:nvPr/>
        </p:nvPicPr>
        <p:blipFill rotWithShape="1">
          <a:blip r:embed="rId3">
            <a:alphaModFix/>
          </a:blip>
          <a:srcRect/>
          <a:stretch/>
        </p:blipFill>
        <p:spPr>
          <a:xfrm>
            <a:off x="1787589" y="194691"/>
            <a:ext cx="2390775" cy="781050"/>
          </a:xfrm>
          <a:prstGeom prst="rect">
            <a:avLst/>
          </a:prstGeom>
          <a:noFill/>
          <a:ln>
            <a:noFill/>
          </a:ln>
        </p:spPr>
      </p:pic>
      <p:grpSp>
        <p:nvGrpSpPr>
          <p:cNvPr id="5" name="Group 4"/>
          <p:cNvGrpSpPr/>
          <p:nvPr/>
        </p:nvGrpSpPr>
        <p:grpSpPr>
          <a:xfrm>
            <a:off x="2216140" y="67781"/>
            <a:ext cx="8130232" cy="2849993"/>
            <a:chOff x="2216140" y="67781"/>
            <a:chExt cx="8130232" cy="2849993"/>
          </a:xfrm>
        </p:grpSpPr>
        <p:pic>
          <p:nvPicPr>
            <p:cNvPr id="590" name="Google Shape;590;p54"/>
            <p:cNvPicPr preferRelativeResize="0"/>
            <p:nvPr/>
          </p:nvPicPr>
          <p:blipFill rotWithShape="1">
            <a:blip r:embed="rId4">
              <a:alphaModFix/>
            </a:blip>
            <a:srcRect/>
            <a:stretch/>
          </p:blipFill>
          <p:spPr>
            <a:xfrm>
              <a:off x="2216140" y="1793062"/>
              <a:ext cx="1027440" cy="1124712"/>
            </a:xfrm>
            <a:prstGeom prst="rect">
              <a:avLst/>
            </a:prstGeom>
            <a:noFill/>
            <a:ln>
              <a:noFill/>
            </a:ln>
          </p:spPr>
        </p:pic>
        <p:pic>
          <p:nvPicPr>
            <p:cNvPr id="593" name="Google Shape;593;p54"/>
            <p:cNvPicPr preferRelativeResize="0"/>
            <p:nvPr/>
          </p:nvPicPr>
          <p:blipFill rotWithShape="1">
            <a:blip r:embed="rId5">
              <a:alphaModFix/>
            </a:blip>
            <a:srcRect r="10601"/>
            <a:stretch/>
          </p:blipFill>
          <p:spPr>
            <a:xfrm>
              <a:off x="7108680" y="498348"/>
              <a:ext cx="3237692" cy="2203704"/>
            </a:xfrm>
            <a:prstGeom prst="rect">
              <a:avLst/>
            </a:prstGeom>
            <a:noFill/>
            <a:ln w="19050" cap="flat" cmpd="sng">
              <a:solidFill>
                <a:schemeClr val="dk1"/>
              </a:solidFill>
              <a:prstDash val="solid"/>
              <a:round/>
              <a:headEnd type="none" w="sm" len="sm"/>
              <a:tailEnd type="none" w="sm" len="sm"/>
            </a:ln>
          </p:spPr>
        </p:pic>
        <p:cxnSp>
          <p:nvCxnSpPr>
            <p:cNvPr id="596" name="Google Shape;596;p54"/>
            <p:cNvCxnSpPr/>
            <p:nvPr/>
          </p:nvCxnSpPr>
          <p:spPr>
            <a:xfrm rot="10800000" flipH="1">
              <a:off x="3243580" y="1335900"/>
              <a:ext cx="1150048" cy="1170754"/>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cxnSp>
          <p:nvCxnSpPr>
            <p:cNvPr id="597" name="Google Shape;597;p54"/>
            <p:cNvCxnSpPr/>
            <p:nvPr/>
          </p:nvCxnSpPr>
          <p:spPr>
            <a:xfrm>
              <a:off x="3247644" y="2506655"/>
              <a:ext cx="3779456" cy="43455"/>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pic>
          <p:nvPicPr>
            <p:cNvPr id="2" name="Picture 1"/>
            <p:cNvPicPr>
              <a:picLocks noChangeAspect="1"/>
            </p:cNvPicPr>
            <p:nvPr/>
          </p:nvPicPr>
          <p:blipFill rotWithShape="1">
            <a:blip r:embed="rId6"/>
            <a:srcRect r="1100"/>
            <a:stretch/>
          </p:blipFill>
          <p:spPr>
            <a:xfrm>
              <a:off x="4475208" y="67781"/>
              <a:ext cx="2522982" cy="2374954"/>
            </a:xfrm>
            <a:prstGeom prst="rect">
              <a:avLst/>
            </a:prstGeom>
            <a:ln w="19050">
              <a:solidFill>
                <a:schemeClr val="bg2"/>
              </a:solidFill>
            </a:ln>
          </p:spPr>
        </p:pic>
      </p:grpSp>
      <p:grpSp>
        <p:nvGrpSpPr>
          <p:cNvPr id="4" name="Group 3"/>
          <p:cNvGrpSpPr/>
          <p:nvPr/>
        </p:nvGrpSpPr>
        <p:grpSpPr>
          <a:xfrm>
            <a:off x="2216140" y="2754076"/>
            <a:ext cx="8072659" cy="3382338"/>
            <a:chOff x="2216140" y="2754076"/>
            <a:chExt cx="8072659" cy="3382338"/>
          </a:xfrm>
        </p:grpSpPr>
        <p:pic>
          <p:nvPicPr>
            <p:cNvPr id="591" name="Google Shape;591;p54"/>
            <p:cNvPicPr preferRelativeResize="0"/>
            <p:nvPr/>
          </p:nvPicPr>
          <p:blipFill rotWithShape="1">
            <a:blip r:embed="rId7">
              <a:alphaModFix/>
            </a:blip>
            <a:srcRect/>
            <a:stretch/>
          </p:blipFill>
          <p:spPr>
            <a:xfrm>
              <a:off x="2216140" y="3801507"/>
              <a:ext cx="1031504" cy="1124712"/>
            </a:xfrm>
            <a:prstGeom prst="rect">
              <a:avLst/>
            </a:prstGeom>
            <a:noFill/>
            <a:ln>
              <a:noFill/>
            </a:ln>
          </p:spPr>
        </p:pic>
        <p:sp>
          <p:nvSpPr>
            <p:cNvPr id="595" name="Google Shape;595;p54"/>
            <p:cNvSpPr/>
            <p:nvPr/>
          </p:nvSpPr>
          <p:spPr>
            <a:xfrm>
              <a:off x="4046418" y="2754076"/>
              <a:ext cx="127882" cy="3382338"/>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598" name="Google Shape;598;p54"/>
            <p:cNvCxnSpPr/>
            <p:nvPr/>
          </p:nvCxnSpPr>
          <p:spPr>
            <a:xfrm>
              <a:off x="3244600" y="4444262"/>
              <a:ext cx="728405" cy="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pic>
          <p:nvPicPr>
            <p:cNvPr id="3" name="Picture 2"/>
            <p:cNvPicPr>
              <a:picLocks noChangeAspect="1"/>
            </p:cNvPicPr>
            <p:nvPr/>
          </p:nvPicPr>
          <p:blipFill>
            <a:blip r:embed="rId8"/>
            <a:stretch>
              <a:fillRect/>
            </a:stretch>
          </p:blipFill>
          <p:spPr>
            <a:xfrm>
              <a:off x="4050482" y="2802895"/>
              <a:ext cx="6238317" cy="33335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3281433" y="213392"/>
            <a:ext cx="1871121" cy="3146133"/>
          </a:xfrm>
          <a:prstGeom prst="rect">
            <a:avLst/>
          </a:prstGeom>
        </p:spPr>
      </p:pic>
      <p:pic>
        <p:nvPicPr>
          <p:cNvPr id="607" name="Google Shape;607;p55"/>
          <p:cNvPicPr preferRelativeResize="0"/>
          <p:nvPr/>
        </p:nvPicPr>
        <p:blipFill rotWithShape="1">
          <a:blip r:embed="rId4">
            <a:alphaModFix/>
          </a:blip>
          <a:srcRect/>
          <a:stretch/>
        </p:blipFill>
        <p:spPr>
          <a:xfrm>
            <a:off x="1753720" y="148857"/>
            <a:ext cx="1282247" cy="4296562"/>
          </a:xfrm>
          <a:prstGeom prst="rect">
            <a:avLst/>
          </a:prstGeom>
          <a:noFill/>
          <a:ln>
            <a:noFill/>
          </a:ln>
        </p:spPr>
      </p:pic>
      <p:sp>
        <p:nvSpPr>
          <p:cNvPr id="612" name="Google Shape;612;p55"/>
          <p:cNvSpPr/>
          <p:nvPr/>
        </p:nvSpPr>
        <p:spPr>
          <a:xfrm>
            <a:off x="1753720" y="1634756"/>
            <a:ext cx="1282247" cy="344893"/>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 name="Group 6"/>
          <p:cNvGrpSpPr/>
          <p:nvPr/>
        </p:nvGrpSpPr>
        <p:grpSpPr>
          <a:xfrm>
            <a:off x="4413081" y="95934"/>
            <a:ext cx="7666163" cy="6138876"/>
            <a:chOff x="4421061" y="148857"/>
            <a:chExt cx="7666163" cy="6138876"/>
          </a:xfrm>
        </p:grpSpPr>
        <p:grpSp>
          <p:nvGrpSpPr>
            <p:cNvPr id="6" name="Group 5"/>
            <p:cNvGrpSpPr/>
            <p:nvPr/>
          </p:nvGrpSpPr>
          <p:grpSpPr>
            <a:xfrm>
              <a:off x="4421061" y="148857"/>
              <a:ext cx="7666163" cy="6138876"/>
              <a:chOff x="4421061" y="148857"/>
              <a:chExt cx="7666163" cy="6138876"/>
            </a:xfrm>
          </p:grpSpPr>
          <p:cxnSp>
            <p:nvCxnSpPr>
              <p:cNvPr id="613" name="Google Shape;613;p55"/>
              <p:cNvCxnSpPr/>
              <p:nvPr/>
            </p:nvCxnSpPr>
            <p:spPr>
              <a:xfrm>
                <a:off x="4421061" y="621793"/>
                <a:ext cx="2294583" cy="285058"/>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sp>
            <p:nvSpPr>
              <p:cNvPr id="614" name="Google Shape;614;p55"/>
              <p:cNvSpPr/>
              <p:nvPr/>
            </p:nvSpPr>
            <p:spPr>
              <a:xfrm>
                <a:off x="6734067" y="148857"/>
                <a:ext cx="45719" cy="6138876"/>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 name="Picture 3"/>
              <p:cNvPicPr>
                <a:picLocks noChangeAspect="1"/>
              </p:cNvPicPr>
              <p:nvPr/>
            </p:nvPicPr>
            <p:blipFill>
              <a:blip r:embed="rId5"/>
              <a:stretch>
                <a:fillRect/>
              </a:stretch>
            </p:blipFill>
            <p:spPr>
              <a:xfrm>
                <a:off x="6798209" y="206055"/>
                <a:ext cx="5289015" cy="6081678"/>
              </a:xfrm>
              <a:prstGeom prst="rect">
                <a:avLst/>
              </a:prstGeom>
            </p:spPr>
          </p:pic>
        </p:grpSp>
        <p:pic>
          <p:nvPicPr>
            <p:cNvPr id="28" name="Google Shape;982;p85"/>
            <p:cNvPicPr preferRelativeResize="0"/>
            <p:nvPr/>
          </p:nvPicPr>
          <p:blipFill rotWithShape="1">
            <a:blip r:embed="rId6">
              <a:alphaModFix/>
            </a:blip>
            <a:srcRect/>
            <a:stretch/>
          </p:blipFill>
          <p:spPr>
            <a:xfrm rot="2072874">
              <a:off x="9764723" y="3179748"/>
              <a:ext cx="568085" cy="469638"/>
            </a:xfrm>
            <a:prstGeom prst="rect">
              <a:avLst/>
            </a:prstGeom>
            <a:noFill/>
            <a:ln>
              <a:noFill/>
            </a:ln>
          </p:spPr>
        </p:pic>
      </p:grpSp>
      <p:sp>
        <p:nvSpPr>
          <p:cNvPr id="2" name="TextBox 1"/>
          <p:cNvSpPr txBox="1"/>
          <p:nvPr/>
        </p:nvSpPr>
        <p:spPr>
          <a:xfrm>
            <a:off x="1267865" y="5856214"/>
            <a:ext cx="4121641" cy="307777"/>
          </a:xfrm>
          <a:prstGeom prst="rect">
            <a:avLst/>
          </a:prstGeom>
          <a:noFill/>
        </p:spPr>
        <p:txBody>
          <a:bodyPr wrap="none" rtlCol="0">
            <a:spAutoFit/>
          </a:bodyPr>
          <a:lstStyle/>
          <a:p>
            <a:r>
              <a:rPr lang="en-US" dirty="0"/>
              <a:t>https://</a:t>
            </a:r>
            <a:r>
              <a:rPr lang="en-US" dirty="0">
                <a:hlinkClick r:id="rId7"/>
              </a:rPr>
              <a:t>smarterbalanced.alohahsap.org/resources</a:t>
            </a:r>
            <a:r>
              <a:rPr lang="en-US" dirty="0"/>
              <a:t>/</a:t>
            </a:r>
          </a:p>
        </p:txBody>
      </p:sp>
      <p:grpSp>
        <p:nvGrpSpPr>
          <p:cNvPr id="10" name="Group 9"/>
          <p:cNvGrpSpPr/>
          <p:nvPr/>
        </p:nvGrpSpPr>
        <p:grpSpPr>
          <a:xfrm>
            <a:off x="4711629" y="329466"/>
            <a:ext cx="7248673" cy="3966609"/>
            <a:chOff x="4683794" y="236651"/>
            <a:chExt cx="7248673" cy="3966609"/>
          </a:xfrm>
        </p:grpSpPr>
        <p:cxnSp>
          <p:nvCxnSpPr>
            <p:cNvPr id="617" name="Google Shape;617;p55"/>
            <p:cNvCxnSpPr/>
            <p:nvPr/>
          </p:nvCxnSpPr>
          <p:spPr>
            <a:xfrm>
              <a:off x="4683794" y="1186004"/>
              <a:ext cx="1862042" cy="850107"/>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grpSp>
          <p:nvGrpSpPr>
            <p:cNvPr id="3" name="Group 2"/>
            <p:cNvGrpSpPr/>
            <p:nvPr/>
          </p:nvGrpSpPr>
          <p:grpSpPr>
            <a:xfrm>
              <a:off x="6643506" y="236651"/>
              <a:ext cx="5288961" cy="3966609"/>
              <a:chOff x="2949651" y="1437839"/>
              <a:chExt cx="4888405" cy="3485994"/>
            </a:xfrm>
          </p:grpSpPr>
          <p:pic>
            <p:nvPicPr>
              <p:cNvPr id="23" name="Picture 22"/>
              <p:cNvPicPr>
                <a:picLocks noChangeAspect="1"/>
              </p:cNvPicPr>
              <p:nvPr/>
            </p:nvPicPr>
            <p:blipFill>
              <a:blip r:embed="rId8"/>
              <a:stretch>
                <a:fillRect/>
              </a:stretch>
            </p:blipFill>
            <p:spPr>
              <a:xfrm>
                <a:off x="2949651" y="1437839"/>
                <a:ext cx="4888405" cy="3485994"/>
              </a:xfrm>
              <a:prstGeom prst="rect">
                <a:avLst/>
              </a:prstGeom>
            </p:spPr>
          </p:pic>
          <p:pic>
            <p:nvPicPr>
              <p:cNvPr id="24" name="Google Shape;982;p85"/>
              <p:cNvPicPr preferRelativeResize="0"/>
              <p:nvPr/>
            </p:nvPicPr>
            <p:blipFill rotWithShape="1">
              <a:blip r:embed="rId6">
                <a:alphaModFix/>
              </a:blip>
              <a:srcRect/>
              <a:stretch/>
            </p:blipFill>
            <p:spPr>
              <a:xfrm rot="2072874">
                <a:off x="6333230" y="2816458"/>
                <a:ext cx="350704" cy="331638"/>
              </a:xfrm>
              <a:prstGeom prst="rect">
                <a:avLst/>
              </a:prstGeom>
              <a:noFill/>
              <a:ln>
                <a:noFill/>
              </a:ln>
            </p:spPr>
          </p:pic>
          <p:pic>
            <p:nvPicPr>
              <p:cNvPr id="26" name="Google Shape;982;p85"/>
              <p:cNvPicPr preferRelativeResize="0"/>
              <p:nvPr/>
            </p:nvPicPr>
            <p:blipFill rotWithShape="1">
              <a:blip r:embed="rId6">
                <a:alphaModFix/>
              </a:blip>
              <a:srcRect/>
              <a:stretch/>
            </p:blipFill>
            <p:spPr>
              <a:xfrm rot="2072874">
                <a:off x="5952754" y="4301075"/>
                <a:ext cx="350704" cy="331638"/>
              </a:xfrm>
              <a:prstGeom prst="rect">
                <a:avLst/>
              </a:prstGeom>
              <a:noFill/>
              <a:ln>
                <a:noFill/>
              </a:ln>
            </p:spPr>
          </p:pic>
          <p:pic>
            <p:nvPicPr>
              <p:cNvPr id="27" name="Google Shape;982;p85"/>
              <p:cNvPicPr preferRelativeResize="0"/>
              <p:nvPr/>
            </p:nvPicPr>
            <p:blipFill rotWithShape="1">
              <a:blip r:embed="rId6">
                <a:alphaModFix/>
              </a:blip>
              <a:srcRect/>
              <a:stretch/>
            </p:blipFill>
            <p:spPr>
              <a:xfrm rot="2072874">
                <a:off x="6565970" y="1608566"/>
                <a:ext cx="350704" cy="331638"/>
              </a:xfrm>
              <a:prstGeom prst="rect">
                <a:avLst/>
              </a:prstGeom>
              <a:noFill/>
              <a:ln>
                <a:noFill/>
              </a:ln>
            </p:spPr>
          </p:pic>
        </p:grpSp>
      </p:grpSp>
      <p:grpSp>
        <p:nvGrpSpPr>
          <p:cNvPr id="42" name="Group 41"/>
          <p:cNvGrpSpPr/>
          <p:nvPr/>
        </p:nvGrpSpPr>
        <p:grpSpPr>
          <a:xfrm>
            <a:off x="3098443" y="2305355"/>
            <a:ext cx="8067491" cy="3987638"/>
            <a:chOff x="1625607" y="2255918"/>
            <a:chExt cx="8067491" cy="3987638"/>
          </a:xfrm>
        </p:grpSpPr>
        <p:grpSp>
          <p:nvGrpSpPr>
            <p:cNvPr id="40" name="Group 39"/>
            <p:cNvGrpSpPr/>
            <p:nvPr/>
          </p:nvGrpSpPr>
          <p:grpSpPr>
            <a:xfrm>
              <a:off x="1625607" y="2255918"/>
              <a:ext cx="8067491" cy="3987638"/>
              <a:chOff x="1881930" y="2244947"/>
              <a:chExt cx="8067491" cy="3987638"/>
            </a:xfrm>
          </p:grpSpPr>
          <p:grpSp>
            <p:nvGrpSpPr>
              <p:cNvPr id="32" name="Group 31"/>
              <p:cNvGrpSpPr/>
              <p:nvPr/>
            </p:nvGrpSpPr>
            <p:grpSpPr>
              <a:xfrm>
                <a:off x="1881930" y="2244947"/>
                <a:ext cx="8067491" cy="3987638"/>
                <a:chOff x="1881930" y="2244947"/>
                <a:chExt cx="8067491" cy="3987638"/>
              </a:xfrm>
            </p:grpSpPr>
            <p:cxnSp>
              <p:nvCxnSpPr>
                <p:cNvPr id="615" name="Google Shape;615;p55"/>
                <p:cNvCxnSpPr/>
                <p:nvPr/>
              </p:nvCxnSpPr>
              <p:spPr>
                <a:xfrm>
                  <a:off x="3175691" y="2244947"/>
                  <a:ext cx="638850" cy="1514273"/>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sp>
              <p:nvSpPr>
                <p:cNvPr id="620" name="Google Shape;620;p55"/>
                <p:cNvSpPr/>
                <p:nvPr/>
              </p:nvSpPr>
              <p:spPr>
                <a:xfrm rot="5400000">
                  <a:off x="3615163" y="2085980"/>
                  <a:ext cx="153758" cy="3620223"/>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 name="Picture 29"/>
                <p:cNvPicPr>
                  <a:picLocks noChangeAspect="1"/>
                </p:cNvPicPr>
                <p:nvPr/>
              </p:nvPicPr>
              <p:blipFill>
                <a:blip r:embed="rId9"/>
                <a:stretch>
                  <a:fillRect/>
                </a:stretch>
              </p:blipFill>
              <p:spPr>
                <a:xfrm>
                  <a:off x="2081560" y="3896770"/>
                  <a:ext cx="3283271" cy="1236848"/>
                </a:xfrm>
                <a:prstGeom prst="rect">
                  <a:avLst/>
                </a:prstGeom>
                <a:ln w="12700">
                  <a:solidFill>
                    <a:schemeClr val="tx1"/>
                  </a:solidFill>
                </a:ln>
              </p:spPr>
            </p:pic>
            <p:pic>
              <p:nvPicPr>
                <p:cNvPr id="31" name="Picture 30"/>
                <p:cNvPicPr>
                  <a:picLocks noChangeAspect="1"/>
                </p:cNvPicPr>
                <p:nvPr/>
              </p:nvPicPr>
              <p:blipFill>
                <a:blip r:embed="rId10"/>
                <a:stretch>
                  <a:fillRect/>
                </a:stretch>
              </p:blipFill>
              <p:spPr>
                <a:xfrm>
                  <a:off x="5441046" y="4194826"/>
                  <a:ext cx="4508375" cy="2037759"/>
                </a:xfrm>
                <a:prstGeom prst="rect">
                  <a:avLst/>
                </a:prstGeom>
                <a:ln>
                  <a:solidFill>
                    <a:schemeClr val="bg2"/>
                  </a:solidFill>
                </a:ln>
              </p:spPr>
            </p:pic>
          </p:grpSp>
          <p:cxnSp>
            <p:nvCxnSpPr>
              <p:cNvPr id="35" name="Straight Connector 34"/>
              <p:cNvCxnSpPr/>
              <p:nvPr/>
            </p:nvCxnSpPr>
            <p:spPr>
              <a:xfrm>
                <a:off x="7544616" y="4863948"/>
                <a:ext cx="906997" cy="1810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48" name="Google Shape;471;p42"/>
            <p:cNvPicPr preferRelativeResize="0"/>
            <p:nvPr/>
          </p:nvPicPr>
          <p:blipFill rotWithShape="1">
            <a:blip r:embed="rId6">
              <a:alphaModFix/>
            </a:blip>
            <a:srcRect/>
            <a:stretch/>
          </p:blipFill>
          <p:spPr>
            <a:xfrm rot="968153">
              <a:off x="7551930" y="4360506"/>
              <a:ext cx="379721" cy="337285"/>
            </a:xfrm>
            <a:prstGeom prst="rect">
              <a:avLst/>
            </a:prstGeom>
            <a:noFill/>
            <a:ln>
              <a:noFill/>
            </a:ln>
          </p:spPr>
        </p:pic>
      </p:grpSp>
      <p:grpSp>
        <p:nvGrpSpPr>
          <p:cNvPr id="13" name="Group 12"/>
          <p:cNvGrpSpPr/>
          <p:nvPr/>
        </p:nvGrpSpPr>
        <p:grpSpPr>
          <a:xfrm>
            <a:off x="4748997" y="263131"/>
            <a:ext cx="6377168" cy="5261989"/>
            <a:chOff x="4748997" y="263131"/>
            <a:chExt cx="6377168" cy="5261989"/>
          </a:xfrm>
        </p:grpSpPr>
        <p:grpSp>
          <p:nvGrpSpPr>
            <p:cNvPr id="21" name="Group 20"/>
            <p:cNvGrpSpPr/>
            <p:nvPr/>
          </p:nvGrpSpPr>
          <p:grpSpPr>
            <a:xfrm>
              <a:off x="4748997" y="263131"/>
              <a:ext cx="6377168" cy="5261989"/>
              <a:chOff x="4570428" y="133216"/>
              <a:chExt cx="6377168" cy="5261989"/>
            </a:xfrm>
          </p:grpSpPr>
          <p:cxnSp>
            <p:nvCxnSpPr>
              <p:cNvPr id="619" name="Google Shape;619;p55"/>
              <p:cNvCxnSpPr/>
              <p:nvPr/>
            </p:nvCxnSpPr>
            <p:spPr>
              <a:xfrm flipV="1">
                <a:off x="4570428" y="1634756"/>
                <a:ext cx="1990015" cy="228361"/>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6862"/>
                  </a:srgbClr>
                </a:outerShdw>
              </a:effectLst>
            </p:spPr>
          </p:cxnSp>
          <p:pic>
            <p:nvPicPr>
              <p:cNvPr id="19" name="Picture 18"/>
              <p:cNvPicPr>
                <a:picLocks noChangeAspect="1"/>
              </p:cNvPicPr>
              <p:nvPr/>
            </p:nvPicPr>
            <p:blipFill>
              <a:blip r:embed="rId11"/>
              <a:stretch>
                <a:fillRect/>
              </a:stretch>
            </p:blipFill>
            <p:spPr>
              <a:xfrm>
                <a:off x="6723051" y="158363"/>
                <a:ext cx="4224545" cy="5236842"/>
              </a:xfrm>
              <a:prstGeom prst="rect">
                <a:avLst/>
              </a:prstGeom>
            </p:spPr>
          </p:pic>
          <p:sp>
            <p:nvSpPr>
              <p:cNvPr id="41" name="Google Shape;620;p55"/>
              <p:cNvSpPr/>
              <p:nvPr/>
            </p:nvSpPr>
            <p:spPr>
              <a:xfrm>
                <a:off x="6648855" y="133216"/>
                <a:ext cx="141032" cy="5186657"/>
              </a:xfrm>
              <a:prstGeom prst="leftBracket">
                <a:avLst>
                  <a:gd name="adj" fmla="val 8333"/>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36" name="Straight Arrow Connector 35"/>
            <p:cNvCxnSpPr/>
            <p:nvPr/>
          </p:nvCxnSpPr>
          <p:spPr>
            <a:xfrm flipH="1">
              <a:off x="9515684" y="2676802"/>
              <a:ext cx="525101" cy="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10689530" y="3707033"/>
              <a:ext cx="309756" cy="91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0630278" y="4119321"/>
              <a:ext cx="309756" cy="91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56"/>
          <p:cNvPicPr preferRelativeResize="0"/>
          <p:nvPr/>
        </p:nvPicPr>
        <p:blipFill rotWithShape="1">
          <a:blip r:embed="rId3">
            <a:alphaModFix/>
          </a:blip>
          <a:srcRect/>
          <a:stretch/>
        </p:blipFill>
        <p:spPr>
          <a:xfrm>
            <a:off x="1384942" y="148856"/>
            <a:ext cx="1651023" cy="5032743"/>
          </a:xfrm>
          <a:prstGeom prst="rect">
            <a:avLst/>
          </a:prstGeom>
          <a:noFill/>
          <a:ln>
            <a:noFill/>
          </a:ln>
        </p:spPr>
      </p:pic>
      <p:sp>
        <p:nvSpPr>
          <p:cNvPr id="631" name="Google Shape;631;p56"/>
          <p:cNvSpPr/>
          <p:nvPr/>
        </p:nvSpPr>
        <p:spPr>
          <a:xfrm>
            <a:off x="1384942" y="2362200"/>
            <a:ext cx="1651023" cy="423310"/>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p:nvPicPr>
        <p:blipFill>
          <a:blip r:embed="rId4"/>
          <a:stretch>
            <a:fillRect/>
          </a:stretch>
        </p:blipFill>
        <p:spPr>
          <a:xfrm>
            <a:off x="3411113" y="274064"/>
            <a:ext cx="6694421" cy="5298499"/>
          </a:xfrm>
          <a:prstGeom prst="rect">
            <a:avLst/>
          </a:prstGeom>
          <a:ln w="28575">
            <a:solidFill>
              <a:srgbClr val="348BA4"/>
            </a:solidFill>
          </a:ln>
        </p:spPr>
      </p:pic>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9632">
            <a:off x="7108397" y="503306"/>
            <a:ext cx="806451" cy="574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7"/>
          <p:cNvSpPr txBox="1">
            <a:spLocks noGrp="1"/>
          </p:cNvSpPr>
          <p:nvPr>
            <p:ph type="title"/>
          </p:nvPr>
        </p:nvSpPr>
        <p:spPr>
          <a:xfrm>
            <a:off x="2819593" y="214505"/>
            <a:ext cx="8229600" cy="6425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C"/>
              </a:buClr>
              <a:buSzPts val="1400"/>
              <a:buFont typeface="Arial"/>
              <a:buNone/>
            </a:pPr>
            <a:r>
              <a:rPr lang="en-US" b="1">
                <a:solidFill>
                  <a:srgbClr val="31859C"/>
                </a:solidFill>
              </a:rPr>
              <a:t>Online HSAP Systems</a:t>
            </a:r>
            <a:endParaRPr/>
          </a:p>
        </p:txBody>
      </p:sp>
      <p:sp>
        <p:nvSpPr>
          <p:cNvPr id="639" name="Google Shape;639;p57"/>
          <p:cNvSpPr/>
          <p:nvPr/>
        </p:nvSpPr>
        <p:spPr>
          <a:xfrm>
            <a:off x="7388489" y="1425157"/>
            <a:ext cx="2420339" cy="301752"/>
          </a:xfrm>
          <a:prstGeom prst="rect">
            <a:avLst/>
          </a:prstGeom>
          <a:solidFill>
            <a:srgbClr val="95B3D7"/>
          </a:solidFill>
          <a:ln w="25400" cap="flat" cmpd="sng">
            <a:solidFill>
              <a:srgbClr val="53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1F497D"/>
                </a:solidFill>
                <a:latin typeface="Calibri"/>
                <a:ea typeface="Calibri"/>
                <a:cs typeface="Calibri"/>
                <a:sym typeface="Calibri"/>
              </a:rPr>
              <a:t>Online TA Certification Course</a:t>
            </a:r>
            <a:endParaRPr sz="1800" b="0" i="0" u="none" strike="noStrike" cap="none">
              <a:solidFill>
                <a:schemeClr val="dk1"/>
              </a:solidFill>
              <a:latin typeface="Arial"/>
              <a:ea typeface="Arial"/>
              <a:cs typeface="Arial"/>
              <a:sym typeface="Arial"/>
            </a:endParaRPr>
          </a:p>
        </p:txBody>
      </p:sp>
      <p:cxnSp>
        <p:nvCxnSpPr>
          <p:cNvPr id="640" name="Google Shape;640;p57"/>
          <p:cNvCxnSpPr/>
          <p:nvPr/>
        </p:nvCxnSpPr>
        <p:spPr>
          <a:xfrm rot="10800000" flipH="1">
            <a:off x="4073088" y="1318504"/>
            <a:ext cx="419100" cy="273600"/>
          </a:xfrm>
          <a:prstGeom prst="bentConnector3">
            <a:avLst>
              <a:gd name="adj1" fmla="val 50005"/>
            </a:avLst>
          </a:prstGeom>
          <a:noFill/>
          <a:ln w="9525" cap="flat" cmpd="sng">
            <a:solidFill>
              <a:srgbClr val="4A7DBA"/>
            </a:solidFill>
            <a:prstDash val="solid"/>
            <a:round/>
            <a:headEnd type="none" w="sm" len="sm"/>
            <a:tailEnd type="none" w="sm" len="sm"/>
          </a:ln>
        </p:spPr>
      </p:cxnSp>
      <p:sp>
        <p:nvSpPr>
          <p:cNvPr id="641" name="Google Shape;641;p57"/>
          <p:cNvSpPr/>
          <p:nvPr/>
        </p:nvSpPr>
        <p:spPr>
          <a:xfrm>
            <a:off x="1967649" y="1200177"/>
            <a:ext cx="2209800" cy="75111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Training/Practice Site</a:t>
            </a:r>
            <a:endParaRPr sz="1800" b="0" i="0" u="none" strike="noStrike" cap="none">
              <a:solidFill>
                <a:schemeClr val="dk1"/>
              </a:solidFill>
              <a:latin typeface="Arial"/>
              <a:ea typeface="Arial"/>
              <a:cs typeface="Arial"/>
              <a:sym typeface="Arial"/>
            </a:endParaRPr>
          </a:p>
          <a:p>
            <a:pPr marL="176213"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chemeClr val="lt1"/>
                </a:solidFill>
                <a:latin typeface="Calibri"/>
                <a:ea typeface="Calibri"/>
                <a:cs typeface="Calibri"/>
                <a:sym typeface="Calibri"/>
              </a:rPr>
              <a:t>Prepare for assessments or exams</a:t>
            </a:r>
            <a:endParaRPr sz="1800" b="0" i="0" u="none" strike="noStrike" cap="none">
              <a:solidFill>
                <a:schemeClr val="dk1"/>
              </a:solidFill>
              <a:latin typeface="Arial"/>
              <a:ea typeface="Arial"/>
              <a:cs typeface="Arial"/>
              <a:sym typeface="Arial"/>
            </a:endParaRPr>
          </a:p>
        </p:txBody>
      </p:sp>
      <p:sp>
        <p:nvSpPr>
          <p:cNvPr id="642" name="Google Shape;642;p57"/>
          <p:cNvSpPr/>
          <p:nvPr/>
        </p:nvSpPr>
        <p:spPr>
          <a:xfrm>
            <a:off x="4496708" y="1666342"/>
            <a:ext cx="2420340"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5"/>
              <a:buFont typeface="Arial"/>
              <a:buNone/>
            </a:pPr>
            <a:r>
              <a:rPr lang="en-US" sz="1295" b="0" i="0" u="none" strike="noStrike" cap="none">
                <a:solidFill>
                  <a:schemeClr val="dk2"/>
                </a:solidFill>
                <a:latin typeface="Calibri"/>
                <a:ea typeface="Calibri"/>
                <a:cs typeface="Calibri"/>
                <a:sym typeface="Calibri"/>
              </a:rPr>
              <a:t>Test Administrator Training Site</a:t>
            </a:r>
            <a:endParaRPr sz="1800" b="0" i="0" u="none" strike="noStrike" cap="none">
              <a:solidFill>
                <a:schemeClr val="dk1"/>
              </a:solidFill>
              <a:latin typeface="Arial"/>
              <a:ea typeface="Arial"/>
              <a:cs typeface="Arial"/>
              <a:sym typeface="Arial"/>
            </a:endParaRPr>
          </a:p>
        </p:txBody>
      </p:sp>
      <p:cxnSp>
        <p:nvCxnSpPr>
          <p:cNvPr id="643" name="Google Shape;643;p57"/>
          <p:cNvCxnSpPr>
            <a:stCxn id="642" idx="1"/>
          </p:cNvCxnSpPr>
          <p:nvPr/>
        </p:nvCxnSpPr>
        <p:spPr>
          <a:xfrm rot="10800000">
            <a:off x="4097108" y="1591318"/>
            <a:ext cx="399600" cy="225900"/>
          </a:xfrm>
          <a:prstGeom prst="bentConnector3">
            <a:avLst>
              <a:gd name="adj1" fmla="val 50008"/>
            </a:avLst>
          </a:prstGeom>
          <a:noFill/>
          <a:ln w="9525" cap="flat" cmpd="sng">
            <a:solidFill>
              <a:srgbClr val="4A7DBA"/>
            </a:solidFill>
            <a:prstDash val="solid"/>
            <a:round/>
            <a:headEnd type="none" w="sm" len="sm"/>
            <a:tailEnd type="none" w="sm" len="sm"/>
          </a:ln>
        </p:spPr>
      </p:cxnSp>
      <p:sp>
        <p:nvSpPr>
          <p:cNvPr id="644" name="Google Shape;644;p57"/>
          <p:cNvSpPr/>
          <p:nvPr/>
        </p:nvSpPr>
        <p:spPr>
          <a:xfrm>
            <a:off x="4492228" y="1186361"/>
            <a:ext cx="2424820" cy="300369"/>
          </a:xfrm>
          <a:prstGeom prst="rect">
            <a:avLst/>
          </a:prstGeom>
          <a:solidFill>
            <a:srgbClr val="93B3D7"/>
          </a:solidFill>
          <a:ln w="25400" cap="flat" cmpd="sng">
            <a:solidFill>
              <a:srgbClr val="55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Training and Practice Tests</a:t>
            </a:r>
            <a:endParaRPr sz="1800" b="0" i="0" u="none" strike="noStrike" cap="none">
              <a:solidFill>
                <a:schemeClr val="dk1"/>
              </a:solidFill>
              <a:latin typeface="Arial"/>
              <a:ea typeface="Arial"/>
              <a:cs typeface="Arial"/>
              <a:sym typeface="Arial"/>
            </a:endParaRPr>
          </a:p>
        </p:txBody>
      </p:sp>
      <p:cxnSp>
        <p:nvCxnSpPr>
          <p:cNvPr id="645" name="Google Shape;645;p57"/>
          <p:cNvCxnSpPr>
            <a:stCxn id="641" idx="3"/>
            <a:endCxn id="639" idx="1"/>
          </p:cNvCxnSpPr>
          <p:nvPr/>
        </p:nvCxnSpPr>
        <p:spPr>
          <a:xfrm>
            <a:off x="4177449" y="1575734"/>
            <a:ext cx="3210900" cy="300"/>
          </a:xfrm>
          <a:prstGeom prst="straightConnector1">
            <a:avLst/>
          </a:prstGeom>
          <a:noFill/>
          <a:ln w="12700" cap="flat" cmpd="sng">
            <a:solidFill>
              <a:schemeClr val="accent1"/>
            </a:solidFill>
            <a:prstDash val="solid"/>
            <a:round/>
            <a:headEnd type="none" w="sm" len="sm"/>
            <a:tailEnd type="none" w="sm" len="sm"/>
          </a:ln>
        </p:spPr>
      </p:cxnSp>
      <p:grpSp>
        <p:nvGrpSpPr>
          <p:cNvPr id="646" name="Google Shape;646;p57"/>
          <p:cNvGrpSpPr/>
          <p:nvPr/>
        </p:nvGrpSpPr>
        <p:grpSpPr>
          <a:xfrm>
            <a:off x="1376497" y="50175"/>
            <a:ext cx="2648553" cy="975367"/>
            <a:chOff x="-145916" y="50174"/>
            <a:chExt cx="2648553" cy="975367"/>
          </a:xfrm>
        </p:grpSpPr>
        <p:sp>
          <p:nvSpPr>
            <p:cNvPr id="647" name="Google Shape;647;p57"/>
            <p:cNvSpPr/>
            <p:nvPr/>
          </p:nvSpPr>
          <p:spPr>
            <a:xfrm>
              <a:off x="445237" y="202202"/>
              <a:ext cx="2057400" cy="762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TIDE</a:t>
              </a:r>
              <a:endParaRPr sz="1800" b="0" i="0" u="none" strike="noStrike" cap="none">
                <a:solidFill>
                  <a:schemeClr val="dk1"/>
                </a:solidFill>
                <a:latin typeface="Arial"/>
                <a:ea typeface="Arial"/>
                <a:cs typeface="Arial"/>
                <a:sym typeface="Arial"/>
              </a:endParaRPr>
            </a:p>
            <a:p>
              <a:pPr marL="290513" marR="0" lvl="0" indent="-61913" algn="ctr" rtl="0">
                <a:lnSpc>
                  <a:spcPct val="100000"/>
                </a:lnSpc>
                <a:spcBef>
                  <a:spcPts val="0"/>
                </a:spcBef>
                <a:spcAft>
                  <a:spcPts val="0"/>
                </a:spcAft>
                <a:buClr>
                  <a:srgbClr val="000000"/>
                </a:buClr>
                <a:buSzPts val="1400"/>
                <a:buFont typeface="Arial"/>
                <a:buNone/>
              </a:pPr>
              <a:r>
                <a:rPr lang="en-US" sz="1400" b="0" i="1" u="none" strike="noStrike" cap="none">
                  <a:solidFill>
                    <a:schemeClr val="lt1"/>
                  </a:solidFill>
                  <a:latin typeface="Calibri"/>
                  <a:ea typeface="Calibri"/>
                  <a:cs typeface="Calibri"/>
                  <a:sym typeface="Calibri"/>
                </a:rPr>
                <a:t>Register users and update student info        </a:t>
              </a:r>
              <a:endParaRPr sz="1800" b="0" i="0" u="none" strike="noStrike" cap="none">
                <a:solidFill>
                  <a:schemeClr val="dk1"/>
                </a:solidFill>
                <a:latin typeface="Arial"/>
                <a:ea typeface="Arial"/>
                <a:cs typeface="Arial"/>
                <a:sym typeface="Arial"/>
              </a:endParaRPr>
            </a:p>
          </p:txBody>
        </p:sp>
        <p:pic>
          <p:nvPicPr>
            <p:cNvPr id="648" name="Google Shape;648;p57"/>
            <p:cNvPicPr preferRelativeResize="0"/>
            <p:nvPr/>
          </p:nvPicPr>
          <p:blipFill rotWithShape="1">
            <a:blip r:embed="rId3">
              <a:alphaModFix/>
            </a:blip>
            <a:srcRect/>
            <a:stretch/>
          </p:blipFill>
          <p:spPr>
            <a:xfrm rot="-1531801">
              <a:off x="-23992" y="172098"/>
              <a:ext cx="731520" cy="731520"/>
            </a:xfrm>
            <a:prstGeom prst="rect">
              <a:avLst/>
            </a:prstGeom>
            <a:noFill/>
            <a:ln>
              <a:noFill/>
            </a:ln>
          </p:spPr>
        </p:pic>
      </p:grpSp>
      <p:pic>
        <p:nvPicPr>
          <p:cNvPr id="649" name="Google Shape;649;p57"/>
          <p:cNvPicPr preferRelativeResize="0"/>
          <p:nvPr/>
        </p:nvPicPr>
        <p:blipFill rotWithShape="1">
          <a:blip r:embed="rId4">
            <a:alphaModFix/>
          </a:blip>
          <a:srcRect/>
          <a:stretch/>
        </p:blipFill>
        <p:spPr>
          <a:xfrm rot="-1334985">
            <a:off x="1456296" y="1186725"/>
            <a:ext cx="731520" cy="731520"/>
          </a:xfrm>
          <a:prstGeom prst="rect">
            <a:avLst/>
          </a:prstGeom>
          <a:noFill/>
          <a:ln>
            <a:noFill/>
          </a:ln>
        </p:spPr>
      </p:pic>
      <p:pic>
        <p:nvPicPr>
          <p:cNvPr id="654" name="Google Shape;654;p57"/>
          <p:cNvPicPr preferRelativeResize="0"/>
          <p:nvPr/>
        </p:nvPicPr>
        <p:blipFill rotWithShape="1">
          <a:blip r:embed="rId5">
            <a:alphaModFix/>
          </a:blip>
          <a:srcRect/>
          <a:stretch/>
        </p:blipFill>
        <p:spPr>
          <a:xfrm flipH="1">
            <a:off x="6634931" y="860635"/>
            <a:ext cx="452981" cy="452981"/>
          </a:xfrm>
          <a:prstGeom prst="rect">
            <a:avLst/>
          </a:prstGeom>
          <a:noFill/>
          <a:ln>
            <a:noFill/>
          </a:ln>
        </p:spPr>
      </p:pic>
      <p:grpSp>
        <p:nvGrpSpPr>
          <p:cNvPr id="678" name="Google Shape;678;p57"/>
          <p:cNvGrpSpPr/>
          <p:nvPr/>
        </p:nvGrpSpPr>
        <p:grpSpPr>
          <a:xfrm>
            <a:off x="1294744" y="1977799"/>
            <a:ext cx="7201592" cy="1437272"/>
            <a:chOff x="-227668" y="1977799"/>
            <a:chExt cx="7201592" cy="1437272"/>
          </a:xfrm>
        </p:grpSpPr>
        <p:cxnSp>
          <p:nvCxnSpPr>
            <p:cNvPr id="679" name="Google Shape;679;p57"/>
            <p:cNvCxnSpPr>
              <a:endCxn id="680" idx="1"/>
            </p:cNvCxnSpPr>
            <p:nvPr/>
          </p:nvCxnSpPr>
          <p:spPr>
            <a:xfrm rot="10800000" flipH="1">
              <a:off x="4438784" y="2444586"/>
              <a:ext cx="425400" cy="288300"/>
            </a:xfrm>
            <a:prstGeom prst="bentConnector3">
              <a:avLst>
                <a:gd name="adj1" fmla="val -665756"/>
              </a:avLst>
            </a:prstGeom>
            <a:noFill/>
            <a:ln w="9525" cap="flat" cmpd="sng">
              <a:solidFill>
                <a:srgbClr val="4A7DBA"/>
              </a:solidFill>
              <a:prstDash val="solid"/>
              <a:round/>
              <a:headEnd type="none" w="sm" len="sm"/>
              <a:tailEnd type="none" w="sm" len="sm"/>
            </a:ln>
          </p:spPr>
        </p:cxnSp>
        <p:cxnSp>
          <p:nvCxnSpPr>
            <p:cNvPr id="681" name="Google Shape;681;p57"/>
            <p:cNvCxnSpPr>
              <a:endCxn id="682" idx="1"/>
            </p:cNvCxnSpPr>
            <p:nvPr/>
          </p:nvCxnSpPr>
          <p:spPr>
            <a:xfrm>
              <a:off x="4529984" y="2736405"/>
              <a:ext cx="334200" cy="216600"/>
            </a:xfrm>
            <a:prstGeom prst="bentConnector3">
              <a:avLst>
                <a:gd name="adj1" fmla="val -871601"/>
              </a:avLst>
            </a:prstGeom>
            <a:noFill/>
            <a:ln w="9525" cap="flat" cmpd="sng">
              <a:solidFill>
                <a:srgbClr val="4A7DBA"/>
              </a:solidFill>
              <a:prstDash val="solid"/>
              <a:round/>
              <a:headEnd type="none" w="sm" len="sm"/>
              <a:tailEnd type="none" w="sm" len="sm"/>
            </a:ln>
          </p:spPr>
        </p:cxnSp>
        <p:sp>
          <p:nvSpPr>
            <p:cNvPr id="683" name="Google Shape;683;p57"/>
            <p:cNvSpPr/>
            <p:nvPr/>
          </p:nvSpPr>
          <p:spPr>
            <a:xfrm>
              <a:off x="453244" y="2293710"/>
              <a:ext cx="4020681" cy="805448"/>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Calibri"/>
                  <a:ea typeface="Calibri"/>
                  <a:cs typeface="Calibri"/>
                  <a:sym typeface="Calibri"/>
                </a:rPr>
                <a:t>Live Online HSAP </a:t>
              </a:r>
              <a:endParaRPr sz="1800" b="0" i="0" u="none" strike="noStrike" cap="none" dirty="0">
                <a:solidFill>
                  <a:schemeClr val="dk1"/>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1300"/>
                <a:buFont typeface="Arial"/>
                <a:buNone/>
              </a:pPr>
              <a:r>
                <a:rPr lang="en-US" sz="1300" b="0" i="1" u="none" strike="noStrike" cap="none" dirty="0">
                  <a:solidFill>
                    <a:schemeClr val="lt1"/>
                  </a:solidFill>
                  <a:latin typeface="Calibri"/>
                  <a:ea typeface="Calibri"/>
                  <a:cs typeface="Calibri"/>
                  <a:sym typeface="Calibri"/>
                </a:rPr>
                <a:t>Administer online the Smarter Balanced Interim and Summative Assessments, HSA Science, EOC Exams and Alternate assessments </a:t>
              </a:r>
              <a:endParaRPr sz="13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Calibri"/>
                <a:ea typeface="Calibri"/>
                <a:cs typeface="Calibri"/>
                <a:sym typeface="Calibri"/>
              </a:endParaRPr>
            </a:p>
          </p:txBody>
        </p:sp>
        <p:sp>
          <p:nvSpPr>
            <p:cNvPr id="680" name="Google Shape;680;p57"/>
            <p:cNvSpPr/>
            <p:nvPr/>
          </p:nvSpPr>
          <p:spPr>
            <a:xfrm>
              <a:off x="4864184" y="2293710"/>
              <a:ext cx="2109740"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95"/>
                <a:buFont typeface="Arial"/>
                <a:buNone/>
              </a:pPr>
              <a:r>
                <a:rPr lang="en-US" sz="1295" b="0" i="0" u="none" strike="noStrike" cap="none" dirty="0">
                  <a:solidFill>
                    <a:schemeClr val="dk2"/>
                  </a:solidFill>
                  <a:latin typeface="Calibri"/>
                  <a:ea typeface="Calibri"/>
                  <a:cs typeface="Calibri"/>
                  <a:sym typeface="Calibri"/>
                </a:rPr>
                <a:t>Test Administrator Live Site</a:t>
              </a:r>
              <a:endParaRPr sz="1800" b="0" i="0" u="none" strike="noStrike" cap="none" dirty="0">
                <a:solidFill>
                  <a:schemeClr val="dk1"/>
                </a:solidFill>
                <a:latin typeface="Arial"/>
                <a:ea typeface="Arial"/>
                <a:cs typeface="Arial"/>
                <a:sym typeface="Arial"/>
              </a:endParaRPr>
            </a:p>
          </p:txBody>
        </p:sp>
        <p:sp>
          <p:nvSpPr>
            <p:cNvPr id="682" name="Google Shape;682;p57"/>
            <p:cNvSpPr/>
            <p:nvPr/>
          </p:nvSpPr>
          <p:spPr>
            <a:xfrm>
              <a:off x="4864184" y="2802129"/>
              <a:ext cx="2109740"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dk2"/>
                  </a:solidFill>
                  <a:latin typeface="Calibri"/>
                  <a:ea typeface="Calibri"/>
                  <a:cs typeface="Calibri"/>
                  <a:sym typeface="Calibri"/>
                </a:rPr>
                <a:t>Student Testing Site</a:t>
              </a:r>
              <a:endParaRPr sz="1800" b="0" i="0" u="none" strike="noStrike" cap="none" dirty="0">
                <a:solidFill>
                  <a:schemeClr val="dk1"/>
                </a:solidFill>
                <a:latin typeface="Arial"/>
                <a:ea typeface="Arial"/>
                <a:cs typeface="Arial"/>
                <a:sym typeface="Arial"/>
              </a:endParaRPr>
            </a:p>
          </p:txBody>
        </p:sp>
        <p:pic>
          <p:nvPicPr>
            <p:cNvPr id="684" name="Google Shape;684;p57"/>
            <p:cNvPicPr preferRelativeResize="0"/>
            <p:nvPr/>
          </p:nvPicPr>
          <p:blipFill rotWithShape="1">
            <a:blip r:embed="rId6">
              <a:alphaModFix/>
            </a:blip>
            <a:srcRect/>
            <a:stretch/>
          </p:blipFill>
          <p:spPr>
            <a:xfrm rot="-1619586">
              <a:off x="-85217" y="2100057"/>
              <a:ext cx="731520" cy="803275"/>
            </a:xfrm>
            <a:prstGeom prst="rect">
              <a:avLst/>
            </a:prstGeom>
            <a:noFill/>
            <a:ln>
              <a:noFill/>
            </a:ln>
          </p:spPr>
        </p:pic>
        <p:pic>
          <p:nvPicPr>
            <p:cNvPr id="685" name="Google Shape;685;p57"/>
            <p:cNvPicPr preferRelativeResize="0"/>
            <p:nvPr/>
          </p:nvPicPr>
          <p:blipFill rotWithShape="1">
            <a:blip r:embed="rId7">
              <a:alphaModFix/>
            </a:blip>
            <a:srcRect/>
            <a:stretch/>
          </p:blipFill>
          <p:spPr>
            <a:xfrm rot="1355657">
              <a:off x="180922" y="2883400"/>
              <a:ext cx="510285" cy="450950"/>
            </a:xfrm>
            <a:prstGeom prst="rect">
              <a:avLst/>
            </a:prstGeom>
            <a:noFill/>
            <a:ln>
              <a:noFill/>
            </a:ln>
          </p:spPr>
        </p:pic>
      </p:grpSp>
      <p:grpSp>
        <p:nvGrpSpPr>
          <p:cNvPr id="6" name="Group 5"/>
          <p:cNvGrpSpPr/>
          <p:nvPr/>
        </p:nvGrpSpPr>
        <p:grpSpPr>
          <a:xfrm>
            <a:off x="1811705" y="5338564"/>
            <a:ext cx="5594849" cy="859582"/>
            <a:chOff x="1811705" y="5338564"/>
            <a:chExt cx="5594849" cy="859582"/>
          </a:xfrm>
        </p:grpSpPr>
        <p:sp>
          <p:nvSpPr>
            <p:cNvPr id="650" name="Google Shape;650;p57"/>
            <p:cNvSpPr/>
            <p:nvPr/>
          </p:nvSpPr>
          <p:spPr>
            <a:xfrm>
              <a:off x="2663330" y="5588979"/>
              <a:ext cx="2506163" cy="37905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Calibri"/>
                  <a:ea typeface="Calibri"/>
                  <a:cs typeface="Calibri"/>
                  <a:sym typeface="Calibri"/>
                </a:rPr>
                <a:t>Centralized Reporting</a:t>
              </a: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Calibri"/>
                <a:ea typeface="Calibri"/>
                <a:cs typeface="Calibri"/>
                <a:sym typeface="Calibri"/>
              </a:endParaRPr>
            </a:p>
          </p:txBody>
        </p:sp>
        <p:sp>
          <p:nvSpPr>
            <p:cNvPr id="651" name="Google Shape;651;p57"/>
            <p:cNvSpPr/>
            <p:nvPr/>
          </p:nvSpPr>
          <p:spPr>
            <a:xfrm>
              <a:off x="5354545" y="5618440"/>
              <a:ext cx="2052009" cy="299830"/>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dk2"/>
                  </a:solidFill>
                  <a:latin typeface="Calibri"/>
                  <a:ea typeface="Calibri"/>
                  <a:cs typeface="Calibri"/>
                  <a:sym typeface="Calibri"/>
                </a:rPr>
                <a:t>Score Reports</a:t>
              </a:r>
              <a:endParaRPr sz="1800" b="0" i="0" u="none" strike="noStrike" cap="none" dirty="0">
                <a:solidFill>
                  <a:schemeClr val="dk1"/>
                </a:solidFill>
                <a:latin typeface="Arial"/>
                <a:ea typeface="Arial"/>
                <a:cs typeface="Arial"/>
                <a:sym typeface="Arial"/>
              </a:endParaRPr>
            </a:p>
          </p:txBody>
        </p:sp>
        <p:cxnSp>
          <p:nvCxnSpPr>
            <p:cNvPr id="652" name="Google Shape;652;p57"/>
            <p:cNvCxnSpPr>
              <a:endCxn id="651" idx="1"/>
            </p:cNvCxnSpPr>
            <p:nvPr/>
          </p:nvCxnSpPr>
          <p:spPr>
            <a:xfrm rot="-5400000" flipH="1">
              <a:off x="5145145" y="5558955"/>
              <a:ext cx="213000" cy="205800"/>
            </a:xfrm>
            <a:prstGeom prst="bentConnector2">
              <a:avLst/>
            </a:prstGeom>
            <a:noFill/>
            <a:ln w="9525" cap="flat" cmpd="sng">
              <a:solidFill>
                <a:srgbClr val="4A7DBA"/>
              </a:solidFill>
              <a:prstDash val="solid"/>
              <a:round/>
              <a:headEnd type="none" w="sm" len="sm"/>
              <a:tailEnd type="none" w="sm" len="sm"/>
            </a:ln>
          </p:spPr>
        </p:cxnSp>
        <p:pic>
          <p:nvPicPr>
            <p:cNvPr id="52" name="Picture 51"/>
            <p:cNvPicPr>
              <a:picLocks noChangeAspect="1"/>
            </p:cNvPicPr>
            <p:nvPr/>
          </p:nvPicPr>
          <p:blipFill>
            <a:blip r:embed="rId8"/>
            <a:stretch>
              <a:fillRect/>
            </a:stretch>
          </p:blipFill>
          <p:spPr>
            <a:xfrm>
              <a:off x="1811705" y="5338564"/>
              <a:ext cx="774099" cy="859582"/>
            </a:xfrm>
            <a:prstGeom prst="rect">
              <a:avLst/>
            </a:prstGeom>
          </p:spPr>
        </p:pic>
      </p:grpSp>
      <p:grpSp>
        <p:nvGrpSpPr>
          <p:cNvPr id="4" name="Group 3"/>
          <p:cNvGrpSpPr/>
          <p:nvPr/>
        </p:nvGrpSpPr>
        <p:grpSpPr>
          <a:xfrm>
            <a:off x="1953501" y="2619117"/>
            <a:ext cx="9095692" cy="3039654"/>
            <a:chOff x="1953501" y="2619117"/>
            <a:chExt cx="9095692" cy="3039654"/>
          </a:xfrm>
        </p:grpSpPr>
        <p:grpSp>
          <p:nvGrpSpPr>
            <p:cNvPr id="2" name="Group 1"/>
            <p:cNvGrpSpPr/>
            <p:nvPr/>
          </p:nvGrpSpPr>
          <p:grpSpPr>
            <a:xfrm>
              <a:off x="1953501" y="2619117"/>
              <a:ext cx="8557937" cy="2418089"/>
              <a:chOff x="1953501" y="2619117"/>
              <a:chExt cx="8557937" cy="2418089"/>
            </a:xfrm>
          </p:grpSpPr>
          <p:grpSp>
            <p:nvGrpSpPr>
              <p:cNvPr id="655" name="Google Shape;655;p57"/>
              <p:cNvGrpSpPr/>
              <p:nvPr/>
            </p:nvGrpSpPr>
            <p:grpSpPr>
              <a:xfrm>
                <a:off x="1953501" y="2619117"/>
                <a:ext cx="8557937" cy="2418089"/>
                <a:chOff x="411456" y="2627269"/>
                <a:chExt cx="8557937" cy="2418089"/>
              </a:xfrm>
            </p:grpSpPr>
            <p:sp>
              <p:nvSpPr>
                <p:cNvPr id="656" name="Google Shape;656;p57"/>
                <p:cNvSpPr/>
                <p:nvPr/>
              </p:nvSpPr>
              <p:spPr>
                <a:xfrm>
                  <a:off x="1661713" y="4388286"/>
                  <a:ext cx="2506163" cy="65652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TIDE</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Monitoring Test Progress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Non-Participation</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p:txBody>
            </p:sp>
            <p:pic>
              <p:nvPicPr>
                <p:cNvPr id="657" name="Google Shape;657;p57"/>
                <p:cNvPicPr preferRelativeResize="0"/>
                <p:nvPr/>
              </p:nvPicPr>
              <p:blipFill rotWithShape="1">
                <a:blip r:embed="rId9">
                  <a:alphaModFix/>
                </a:blip>
                <a:srcRect/>
                <a:stretch/>
              </p:blipFill>
              <p:spPr>
                <a:xfrm rot="873009">
                  <a:off x="4103681" y="4342708"/>
                  <a:ext cx="740485" cy="702650"/>
                </a:xfrm>
                <a:prstGeom prst="rect">
                  <a:avLst/>
                </a:prstGeom>
                <a:noFill/>
                <a:ln>
                  <a:noFill/>
                </a:ln>
              </p:spPr>
            </p:pic>
            <p:grpSp>
              <p:nvGrpSpPr>
                <p:cNvPr id="658" name="Google Shape;658;p57"/>
                <p:cNvGrpSpPr/>
                <p:nvPr/>
              </p:nvGrpSpPr>
              <p:grpSpPr>
                <a:xfrm>
                  <a:off x="411456" y="2627269"/>
                  <a:ext cx="8557937" cy="2369100"/>
                  <a:chOff x="411456" y="2627269"/>
                  <a:chExt cx="8557937" cy="2369100"/>
                </a:xfrm>
              </p:grpSpPr>
              <p:pic>
                <p:nvPicPr>
                  <p:cNvPr id="659" name="Google Shape;659;p57"/>
                  <p:cNvPicPr preferRelativeResize="0"/>
                  <p:nvPr/>
                </p:nvPicPr>
                <p:blipFill rotWithShape="1">
                  <a:blip r:embed="rId3">
                    <a:alphaModFix/>
                  </a:blip>
                  <a:srcRect/>
                  <a:stretch/>
                </p:blipFill>
                <p:spPr>
                  <a:xfrm rot="1722602">
                    <a:off x="1271653" y="4264849"/>
                    <a:ext cx="731520" cy="731520"/>
                  </a:xfrm>
                  <a:prstGeom prst="rect">
                    <a:avLst/>
                  </a:prstGeom>
                  <a:noFill/>
                  <a:ln>
                    <a:noFill/>
                  </a:ln>
                </p:spPr>
              </p:pic>
              <p:grpSp>
                <p:nvGrpSpPr>
                  <p:cNvPr id="660" name="Google Shape;660;p57"/>
                  <p:cNvGrpSpPr/>
                  <p:nvPr/>
                </p:nvGrpSpPr>
                <p:grpSpPr>
                  <a:xfrm>
                    <a:off x="411456" y="2627269"/>
                    <a:ext cx="8557937" cy="2299385"/>
                    <a:chOff x="411456" y="2627269"/>
                    <a:chExt cx="8557937" cy="2299385"/>
                  </a:xfrm>
                </p:grpSpPr>
                <p:sp>
                  <p:nvSpPr>
                    <p:cNvPr id="661" name="Google Shape;661;p57"/>
                    <p:cNvSpPr/>
                    <p:nvPr/>
                  </p:nvSpPr>
                  <p:spPr>
                    <a:xfrm>
                      <a:off x="4891283" y="3364510"/>
                      <a:ext cx="1155057" cy="301752"/>
                    </a:xfrm>
                    <a:prstGeom prst="rect">
                      <a:avLst/>
                    </a:prstGeom>
                    <a:solidFill>
                      <a:srgbClr val="93B3D7"/>
                    </a:solidFill>
                    <a:ln w="25400" cap="flat" cmpd="sng">
                      <a:solidFill>
                        <a:srgbClr val="55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ICAs</a:t>
                      </a:r>
                      <a:endParaRPr sz="1800" b="0" i="0" u="none" strike="noStrike" cap="none">
                        <a:solidFill>
                          <a:schemeClr val="dk1"/>
                        </a:solidFill>
                        <a:latin typeface="Arial"/>
                        <a:ea typeface="Arial"/>
                        <a:cs typeface="Arial"/>
                        <a:sym typeface="Arial"/>
                      </a:endParaRPr>
                    </a:p>
                  </p:txBody>
                </p:sp>
                <p:sp>
                  <p:nvSpPr>
                    <p:cNvPr id="662" name="Google Shape;662;p57"/>
                    <p:cNvSpPr/>
                    <p:nvPr/>
                  </p:nvSpPr>
                  <p:spPr>
                    <a:xfrm>
                      <a:off x="6629713" y="3392150"/>
                      <a:ext cx="1752600" cy="457200"/>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295"/>
                        <a:buFont typeface="Arial"/>
                        <a:buNone/>
                      </a:pPr>
                      <a:r>
                        <a:rPr lang="en-US" sz="1295" b="0" i="0" u="none" strike="noStrike" cap="none" dirty="0">
                          <a:solidFill>
                            <a:schemeClr val="dk2"/>
                          </a:solidFill>
                          <a:latin typeface="Calibri"/>
                          <a:ea typeface="Calibri"/>
                          <a:cs typeface="Calibri"/>
                          <a:sym typeface="Calibri"/>
                        </a:rPr>
                        <a:t>AVA (Assessment Viewing Application)</a:t>
                      </a:r>
                      <a:endParaRPr sz="1800" b="0" i="0" u="none" strike="noStrike" cap="none" dirty="0">
                        <a:solidFill>
                          <a:schemeClr val="dk1"/>
                        </a:solidFill>
                        <a:latin typeface="Arial"/>
                        <a:ea typeface="Arial"/>
                        <a:cs typeface="Arial"/>
                        <a:sym typeface="Arial"/>
                      </a:endParaRPr>
                    </a:p>
                  </p:txBody>
                </p:sp>
                <p:sp>
                  <p:nvSpPr>
                    <p:cNvPr id="663" name="Google Shape;663;p57"/>
                    <p:cNvSpPr/>
                    <p:nvPr/>
                  </p:nvSpPr>
                  <p:spPr>
                    <a:xfrm>
                      <a:off x="989600" y="3671201"/>
                      <a:ext cx="3653395" cy="424699"/>
                    </a:xfrm>
                    <a:prstGeom prst="rect">
                      <a:avLst/>
                    </a:prstGeom>
                    <a:solidFill>
                      <a:srgbClr val="95B3D7"/>
                    </a:solidFill>
                    <a:ln w="25400" cap="flat" cmpd="sng">
                      <a:solidFill>
                        <a:srgbClr val="558E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1F497D"/>
                          </a:solidFill>
                          <a:latin typeface="Calibri"/>
                          <a:ea typeface="Calibri"/>
                          <a:cs typeface="Calibri"/>
                          <a:sym typeface="Calibri"/>
                        </a:rPr>
                        <a:t>Interim Comprehensive Assessment (ICA) and Interim Assessment Blocks (IAB)</a:t>
                      </a:r>
                      <a:endParaRPr sz="1400" b="1" i="0" u="none" strike="noStrike" cap="none" dirty="0">
                        <a:solidFill>
                          <a:srgbClr val="1F497D"/>
                        </a:solidFill>
                        <a:latin typeface="Calibri"/>
                        <a:ea typeface="Calibri"/>
                        <a:cs typeface="Calibri"/>
                        <a:sym typeface="Calibri"/>
                      </a:endParaRPr>
                    </a:p>
                  </p:txBody>
                </p:sp>
                <p:sp>
                  <p:nvSpPr>
                    <p:cNvPr id="664" name="Google Shape;664;p57"/>
                    <p:cNvSpPr/>
                    <p:nvPr/>
                  </p:nvSpPr>
                  <p:spPr>
                    <a:xfrm>
                      <a:off x="4891283" y="4023286"/>
                      <a:ext cx="1155057"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Calibri"/>
                          <a:ea typeface="Calibri"/>
                          <a:cs typeface="Calibri"/>
                          <a:sym typeface="Calibri"/>
                        </a:rPr>
                        <a:t>IABs</a:t>
                      </a:r>
                      <a:endParaRPr sz="1800" b="0" i="0" u="none" strike="noStrike" cap="none">
                        <a:solidFill>
                          <a:schemeClr val="dk1"/>
                        </a:solidFill>
                        <a:latin typeface="Arial"/>
                        <a:ea typeface="Arial"/>
                        <a:cs typeface="Arial"/>
                        <a:sym typeface="Arial"/>
                      </a:endParaRPr>
                    </a:p>
                  </p:txBody>
                </p:sp>
                <p:cxnSp>
                  <p:nvCxnSpPr>
                    <p:cNvPr id="665" name="Google Shape;665;p57"/>
                    <p:cNvCxnSpPr/>
                    <p:nvPr/>
                  </p:nvCxnSpPr>
                  <p:spPr>
                    <a:xfrm rot="-5400000">
                      <a:off x="4652422" y="3630072"/>
                      <a:ext cx="271688" cy="206035"/>
                    </a:xfrm>
                    <a:prstGeom prst="bentConnector2">
                      <a:avLst/>
                    </a:prstGeom>
                    <a:noFill/>
                    <a:ln w="9525" cap="flat" cmpd="sng">
                      <a:solidFill>
                        <a:srgbClr val="4A7DBA"/>
                      </a:solidFill>
                      <a:prstDash val="solid"/>
                      <a:round/>
                      <a:headEnd type="none" w="sm" len="sm"/>
                      <a:tailEnd type="none" w="sm" len="sm"/>
                    </a:ln>
                  </p:spPr>
                </p:cxnSp>
                <p:cxnSp>
                  <p:nvCxnSpPr>
                    <p:cNvPr id="666" name="Google Shape;666;p57"/>
                    <p:cNvCxnSpPr/>
                    <p:nvPr/>
                  </p:nvCxnSpPr>
                  <p:spPr>
                    <a:xfrm rot="10800000">
                      <a:off x="4685452" y="3858766"/>
                      <a:ext cx="213815" cy="279436"/>
                    </a:xfrm>
                    <a:prstGeom prst="bentConnector2">
                      <a:avLst/>
                    </a:prstGeom>
                    <a:noFill/>
                    <a:ln w="9525" cap="flat" cmpd="sng">
                      <a:solidFill>
                        <a:srgbClr val="4A7DBA"/>
                      </a:solidFill>
                      <a:prstDash val="solid"/>
                      <a:round/>
                      <a:headEnd type="none" w="sm" len="sm"/>
                      <a:tailEnd type="none" w="sm" len="sm"/>
                    </a:ln>
                  </p:spPr>
                </p:cxnSp>
                <p:cxnSp>
                  <p:nvCxnSpPr>
                    <p:cNvPr id="667" name="Google Shape;667;p57"/>
                    <p:cNvCxnSpPr/>
                    <p:nvPr/>
                  </p:nvCxnSpPr>
                  <p:spPr>
                    <a:xfrm rot="10800000" flipH="1">
                      <a:off x="4685248" y="3641504"/>
                      <a:ext cx="1984820" cy="231667"/>
                    </a:xfrm>
                    <a:prstGeom prst="bentConnector3">
                      <a:avLst>
                        <a:gd name="adj1" fmla="val 88539"/>
                      </a:avLst>
                    </a:prstGeom>
                    <a:noFill/>
                    <a:ln w="9525" cap="flat" cmpd="sng">
                      <a:solidFill>
                        <a:srgbClr val="4A7DBA"/>
                      </a:solidFill>
                      <a:prstDash val="solid"/>
                      <a:round/>
                      <a:headEnd type="none" w="sm" len="sm"/>
                      <a:tailEnd type="none" w="sm" len="sm"/>
                    </a:ln>
                  </p:spPr>
                </p:cxnSp>
                <p:cxnSp>
                  <p:nvCxnSpPr>
                    <p:cNvPr id="668" name="Google Shape;668;p57"/>
                    <p:cNvCxnSpPr/>
                    <p:nvPr/>
                  </p:nvCxnSpPr>
                  <p:spPr>
                    <a:xfrm rot="10800000">
                      <a:off x="6251411" y="3868934"/>
                      <a:ext cx="388962" cy="200255"/>
                    </a:xfrm>
                    <a:prstGeom prst="bentConnector3">
                      <a:avLst>
                        <a:gd name="adj1" fmla="val 50000"/>
                      </a:avLst>
                    </a:prstGeom>
                    <a:noFill/>
                    <a:ln w="9525" cap="flat" cmpd="sng">
                      <a:solidFill>
                        <a:srgbClr val="4A7DBA"/>
                      </a:solidFill>
                      <a:prstDash val="solid"/>
                      <a:round/>
                      <a:headEnd type="none" w="sm" len="sm"/>
                      <a:tailEnd type="none" w="sm" len="sm"/>
                    </a:ln>
                  </p:spPr>
                </p:cxnSp>
                <p:pic>
                  <p:nvPicPr>
                    <p:cNvPr id="669" name="Google Shape;669;p57"/>
                    <p:cNvPicPr preferRelativeResize="0"/>
                    <p:nvPr/>
                  </p:nvPicPr>
                  <p:blipFill rotWithShape="1">
                    <a:blip r:embed="rId10">
                      <a:alphaModFix/>
                    </a:blip>
                    <a:srcRect/>
                    <a:stretch/>
                  </p:blipFill>
                  <p:spPr>
                    <a:xfrm rot="964701">
                      <a:off x="7792431" y="2627269"/>
                      <a:ext cx="731520" cy="774700"/>
                    </a:xfrm>
                    <a:prstGeom prst="rect">
                      <a:avLst/>
                    </a:prstGeom>
                    <a:noFill/>
                    <a:ln>
                      <a:noFill/>
                    </a:ln>
                  </p:spPr>
                </p:pic>
                <p:sp>
                  <p:nvSpPr>
                    <p:cNvPr id="670" name="Google Shape;670;p57"/>
                    <p:cNvSpPr/>
                    <p:nvPr/>
                  </p:nvSpPr>
                  <p:spPr>
                    <a:xfrm>
                      <a:off x="6619491" y="3977771"/>
                      <a:ext cx="2072199"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dk2"/>
                          </a:solidFill>
                          <a:latin typeface="Calibri"/>
                          <a:ea typeface="Calibri"/>
                          <a:cs typeface="Calibri"/>
                          <a:sym typeface="Calibri"/>
                        </a:rPr>
                        <a:t>Centralized Reporting</a:t>
                      </a:r>
                      <a:endParaRPr sz="1800" b="0" i="0" u="none" strike="noStrike" cap="none" dirty="0">
                        <a:solidFill>
                          <a:schemeClr val="dk1"/>
                        </a:solidFill>
                        <a:latin typeface="Arial"/>
                        <a:ea typeface="Arial"/>
                        <a:cs typeface="Arial"/>
                        <a:sym typeface="Arial"/>
                      </a:endParaRPr>
                    </a:p>
                  </p:txBody>
                </p:sp>
                <p:cxnSp>
                  <p:nvCxnSpPr>
                    <p:cNvPr id="671" name="Google Shape;671;p57"/>
                    <p:cNvCxnSpPr>
                      <a:endCxn id="670" idx="0"/>
                    </p:cNvCxnSpPr>
                    <p:nvPr/>
                  </p:nvCxnSpPr>
                  <p:spPr>
                    <a:xfrm>
                      <a:off x="7485155" y="3750071"/>
                      <a:ext cx="170436" cy="2277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cxnSp>
                <p:pic>
                  <p:nvPicPr>
                    <p:cNvPr id="673" name="Google Shape;673;p57"/>
                    <p:cNvPicPr preferRelativeResize="0"/>
                    <p:nvPr/>
                  </p:nvPicPr>
                  <p:blipFill rotWithShape="1">
                    <a:blip r:embed="rId6">
                      <a:alphaModFix/>
                    </a:blip>
                    <a:srcRect/>
                    <a:stretch/>
                  </p:blipFill>
                  <p:spPr>
                    <a:xfrm rot="-784522">
                      <a:off x="411456" y="3743535"/>
                      <a:ext cx="731520" cy="803275"/>
                    </a:xfrm>
                    <a:prstGeom prst="rect">
                      <a:avLst/>
                    </a:prstGeom>
                    <a:noFill/>
                    <a:ln>
                      <a:noFill/>
                    </a:ln>
                  </p:spPr>
                </p:pic>
                <p:sp>
                  <p:nvSpPr>
                    <p:cNvPr id="674" name="Google Shape;674;p57"/>
                    <p:cNvSpPr/>
                    <p:nvPr/>
                  </p:nvSpPr>
                  <p:spPr>
                    <a:xfrm>
                      <a:off x="7458615" y="4624902"/>
                      <a:ext cx="1510778" cy="301752"/>
                    </a:xfrm>
                    <a:prstGeom prst="rect">
                      <a:avLst/>
                    </a:prstGeom>
                    <a:solidFill>
                      <a:srgbClr val="93B3D7"/>
                    </a:solid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dirty="0">
                          <a:solidFill>
                            <a:schemeClr val="dk2"/>
                          </a:solidFill>
                          <a:latin typeface="Calibri"/>
                          <a:cs typeface="Calibri"/>
                          <a:sym typeface="Calibri"/>
                        </a:rPr>
                        <a:t>Tools for Teachers</a:t>
                      </a:r>
                      <a:endParaRPr sz="1800" b="0" i="0" u="none" strike="noStrike" cap="none" dirty="0">
                        <a:solidFill>
                          <a:schemeClr val="dk1"/>
                        </a:solidFill>
                        <a:latin typeface="Arial"/>
                        <a:ea typeface="Arial"/>
                        <a:cs typeface="Arial"/>
                        <a:sym typeface="Arial"/>
                      </a:endParaRPr>
                    </a:p>
                  </p:txBody>
                </p:sp>
                <p:cxnSp>
                  <p:nvCxnSpPr>
                    <p:cNvPr id="676" name="Google Shape;676;p57"/>
                    <p:cNvCxnSpPr>
                      <a:endCxn id="674" idx="0"/>
                    </p:cNvCxnSpPr>
                    <p:nvPr/>
                  </p:nvCxnSpPr>
                  <p:spPr>
                    <a:xfrm>
                      <a:off x="8075152" y="4289502"/>
                      <a:ext cx="138852" cy="3354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6862"/>
                        </a:srgbClr>
                      </a:outerShdw>
                    </a:effectLst>
                  </p:spPr>
                </p:cxnSp>
              </p:grpSp>
              <p:pic>
                <p:nvPicPr>
                  <p:cNvPr id="677" name="Google Shape;677;p57"/>
                  <p:cNvPicPr preferRelativeResize="0"/>
                  <p:nvPr/>
                </p:nvPicPr>
                <p:blipFill rotWithShape="1">
                  <a:blip r:embed="rId7">
                    <a:alphaModFix/>
                  </a:blip>
                  <a:srcRect/>
                  <a:stretch/>
                </p:blipFill>
                <p:spPr>
                  <a:xfrm rot="1355657">
                    <a:off x="727679" y="3372589"/>
                    <a:ext cx="510285" cy="450950"/>
                  </a:xfrm>
                  <a:prstGeom prst="rect">
                    <a:avLst/>
                  </a:prstGeom>
                  <a:noFill/>
                  <a:ln>
                    <a:noFill/>
                  </a:ln>
                </p:spPr>
              </p:pic>
            </p:grpSp>
          </p:grpSp>
          <p:pic>
            <p:nvPicPr>
              <p:cNvPr id="3" name="Picture 2"/>
              <p:cNvPicPr>
                <a:picLocks noChangeAspect="1"/>
              </p:cNvPicPr>
              <p:nvPr/>
            </p:nvPicPr>
            <p:blipFill>
              <a:blip r:embed="rId8"/>
              <a:stretch>
                <a:fillRect/>
              </a:stretch>
            </p:blipFill>
            <p:spPr>
              <a:xfrm rot="961690">
                <a:off x="7813077" y="4148109"/>
                <a:ext cx="774099" cy="859582"/>
              </a:xfrm>
              <a:prstGeom prst="rect">
                <a:avLst/>
              </a:prstGeom>
            </p:spPr>
          </p:pic>
        </p:grpSp>
        <p:pic>
          <p:nvPicPr>
            <p:cNvPr id="5" name="Picture 4"/>
            <p:cNvPicPr>
              <a:picLocks noChangeAspect="1"/>
            </p:cNvPicPr>
            <p:nvPr/>
          </p:nvPicPr>
          <p:blipFill>
            <a:blip r:embed="rId11"/>
            <a:stretch>
              <a:fillRect/>
            </a:stretch>
          </p:blipFill>
          <p:spPr>
            <a:xfrm>
              <a:off x="10344467" y="4880994"/>
              <a:ext cx="704726" cy="77777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9"/>
          <p:cNvSpPr txBox="1">
            <a:spLocks noGrp="1"/>
          </p:cNvSpPr>
          <p:nvPr>
            <p:ph type="title"/>
          </p:nvPr>
        </p:nvSpPr>
        <p:spPr>
          <a:xfrm>
            <a:off x="1979611" y="572138"/>
            <a:ext cx="8229600" cy="841782"/>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008BA9"/>
              </a:buClr>
              <a:buSzPts val="1400"/>
              <a:buFont typeface="Arial"/>
              <a:buNone/>
            </a:pPr>
            <a:r>
              <a:rPr lang="en-US" sz="4800" b="1">
                <a:solidFill>
                  <a:srgbClr val="008BA9"/>
                </a:solidFill>
              </a:rPr>
              <a:t>Into the Weeds</a:t>
            </a:r>
            <a:endParaRPr/>
          </a:p>
        </p:txBody>
      </p:sp>
      <p:sp>
        <p:nvSpPr>
          <p:cNvPr id="698" name="Google Shape;698;p59"/>
          <p:cNvSpPr txBox="1">
            <a:spLocks noGrp="1"/>
          </p:cNvSpPr>
          <p:nvPr>
            <p:ph type="body" idx="1"/>
          </p:nvPr>
        </p:nvSpPr>
        <p:spPr>
          <a:xfrm>
            <a:off x="1660635" y="1424952"/>
            <a:ext cx="4146698" cy="2716617"/>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8BA9"/>
              </a:buClr>
              <a:buSzPts val="2400"/>
              <a:buNone/>
            </a:pPr>
            <a:r>
              <a:rPr lang="en-US" sz="2400" u="sng">
                <a:solidFill>
                  <a:srgbClr val="008BA9"/>
                </a:solidFill>
              </a:rPr>
              <a:t>Preparing for Testing</a:t>
            </a:r>
            <a:endParaRPr/>
          </a:p>
          <a:p>
            <a:pPr marL="742950" lvl="1" indent="-285750" algn="l" rtl="0">
              <a:lnSpc>
                <a:spcPct val="90000"/>
              </a:lnSpc>
              <a:spcBef>
                <a:spcPts val="0"/>
              </a:spcBef>
              <a:spcAft>
                <a:spcPts val="0"/>
              </a:spcAft>
              <a:buSzPts val="2000"/>
              <a:buChar char="–"/>
            </a:pPr>
            <a:r>
              <a:rPr lang="en-US" sz="2000"/>
              <a:t>The Team</a:t>
            </a:r>
            <a:endParaRPr/>
          </a:p>
          <a:p>
            <a:pPr marL="742950" lvl="1" indent="-285750" algn="l" rtl="0">
              <a:lnSpc>
                <a:spcPct val="90000"/>
              </a:lnSpc>
              <a:spcBef>
                <a:spcPts val="0"/>
              </a:spcBef>
              <a:spcAft>
                <a:spcPts val="0"/>
              </a:spcAft>
              <a:buSzPts val="2000"/>
              <a:buChar char="–"/>
            </a:pPr>
            <a:r>
              <a:rPr lang="en-US" sz="2000"/>
              <a:t>Users in TIDE</a:t>
            </a:r>
            <a:endParaRPr/>
          </a:p>
          <a:p>
            <a:pPr marL="742950" lvl="1" indent="-285750" algn="l" rtl="0">
              <a:lnSpc>
                <a:spcPct val="90000"/>
              </a:lnSpc>
              <a:spcBef>
                <a:spcPts val="0"/>
              </a:spcBef>
              <a:spcAft>
                <a:spcPts val="0"/>
              </a:spcAft>
              <a:buSzPts val="2000"/>
              <a:buChar char="–"/>
            </a:pPr>
            <a:r>
              <a:rPr lang="en-US" sz="2000"/>
              <a:t>Preparing Test Administrators</a:t>
            </a:r>
            <a:endParaRPr/>
          </a:p>
          <a:p>
            <a:pPr marL="742950" lvl="1" indent="-285750" algn="l" rtl="0">
              <a:lnSpc>
                <a:spcPct val="90000"/>
              </a:lnSpc>
              <a:spcBef>
                <a:spcPts val="0"/>
              </a:spcBef>
              <a:spcAft>
                <a:spcPts val="0"/>
              </a:spcAft>
              <a:buSzPts val="2000"/>
              <a:buChar char="–"/>
            </a:pPr>
            <a:r>
              <a:rPr lang="en-US" sz="2000"/>
              <a:t>Student Needs</a:t>
            </a:r>
            <a:endParaRPr/>
          </a:p>
          <a:p>
            <a:pPr marL="1143000" lvl="2" indent="-228600" algn="l" rtl="0">
              <a:lnSpc>
                <a:spcPct val="90000"/>
              </a:lnSpc>
              <a:spcBef>
                <a:spcPts val="0"/>
              </a:spcBef>
              <a:spcAft>
                <a:spcPts val="0"/>
              </a:spcAft>
              <a:buSzPts val="2000"/>
              <a:buChar char="•"/>
            </a:pPr>
            <a:r>
              <a:rPr lang="en-US"/>
              <a:t>Designated Supports and Accommodations</a:t>
            </a:r>
            <a:endParaRPr/>
          </a:p>
          <a:p>
            <a:pPr marL="1143000" lvl="2" indent="-228600" algn="l" rtl="0">
              <a:lnSpc>
                <a:spcPct val="90000"/>
              </a:lnSpc>
              <a:spcBef>
                <a:spcPts val="0"/>
              </a:spcBef>
              <a:spcAft>
                <a:spcPts val="0"/>
              </a:spcAft>
              <a:buSzPts val="2000"/>
              <a:buChar char="•"/>
            </a:pPr>
            <a:r>
              <a:rPr lang="en-US"/>
              <a:t>Student Settings in TIDE</a:t>
            </a:r>
            <a:endParaRPr/>
          </a:p>
          <a:p>
            <a:pPr marL="742950" lvl="1" indent="-285750" algn="l" rtl="0">
              <a:lnSpc>
                <a:spcPct val="90000"/>
              </a:lnSpc>
              <a:spcBef>
                <a:spcPts val="0"/>
              </a:spcBef>
              <a:spcAft>
                <a:spcPts val="0"/>
              </a:spcAft>
              <a:buSzPts val="2000"/>
              <a:buChar char="–"/>
            </a:pPr>
            <a:r>
              <a:rPr lang="en-US" sz="2000"/>
              <a:t>Training and Practice Tests</a:t>
            </a:r>
            <a:endParaRPr/>
          </a:p>
        </p:txBody>
      </p:sp>
      <p:pic>
        <p:nvPicPr>
          <p:cNvPr id="699" name="Google Shape;699;p59"/>
          <p:cNvPicPr preferRelativeResize="0"/>
          <p:nvPr/>
        </p:nvPicPr>
        <p:blipFill rotWithShape="1">
          <a:blip r:embed="rId3">
            <a:alphaModFix/>
          </a:blip>
          <a:srcRect/>
          <a:stretch/>
        </p:blipFill>
        <p:spPr>
          <a:xfrm>
            <a:off x="8255076" y="14115"/>
            <a:ext cx="2281975" cy="1957831"/>
          </a:xfrm>
          <a:prstGeom prst="rect">
            <a:avLst/>
          </a:prstGeom>
          <a:noFill/>
          <a:ln>
            <a:noFill/>
          </a:ln>
        </p:spPr>
      </p:pic>
      <p:sp>
        <p:nvSpPr>
          <p:cNvPr id="700" name="Google Shape;700;p59"/>
          <p:cNvSpPr txBox="1"/>
          <p:nvPr/>
        </p:nvSpPr>
        <p:spPr>
          <a:xfrm>
            <a:off x="6519714" y="2309783"/>
            <a:ext cx="4146698" cy="233246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rgbClr val="008BA9"/>
                </a:solidFill>
                <a:latin typeface="Calibri"/>
                <a:ea typeface="Calibri"/>
                <a:cs typeface="Calibri"/>
                <a:sym typeface="Calibri"/>
              </a:rPr>
              <a:t>Administering the Tests</a:t>
            </a:r>
            <a:endParaRPr sz="1800" b="0" i="0" u="none" strike="noStrike" cap="none">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Testing Environment</a:t>
            </a:r>
            <a:endParaRPr sz="1800" b="0" i="0" u="none" strike="noStrike" cap="none">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Administration Guidelines </a:t>
            </a:r>
            <a:endParaRPr sz="1800" b="0" i="0" u="none" strike="noStrike" cap="none">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Test Security</a:t>
            </a:r>
            <a:endParaRPr sz="1800" b="0" i="0" u="none" strike="noStrike" cap="none">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 TA Live Site and Secure Browser</a:t>
            </a:r>
            <a:endParaRPr sz="1800" b="0" i="0" u="none" strike="noStrike" cap="none">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Monitoring Test Progress</a:t>
            </a:r>
            <a:endParaRPr sz="1800" b="0" i="0" u="none" strike="noStrike" cap="none">
              <a:solidFill>
                <a:schemeClr val="dk1"/>
              </a:solidFill>
              <a:latin typeface="Arial"/>
              <a:ea typeface="Arial"/>
              <a:cs typeface="Arial"/>
              <a:sym typeface="Arial"/>
            </a:endParaRPr>
          </a:p>
        </p:txBody>
      </p:sp>
      <p:sp>
        <p:nvSpPr>
          <p:cNvPr id="701" name="Google Shape;701;p59"/>
          <p:cNvSpPr txBox="1"/>
          <p:nvPr/>
        </p:nvSpPr>
        <p:spPr>
          <a:xfrm>
            <a:off x="3127928" y="4653275"/>
            <a:ext cx="6383717" cy="142039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dirty="0">
                <a:solidFill>
                  <a:srgbClr val="008BA9"/>
                </a:solidFill>
                <a:latin typeface="Calibri"/>
                <a:ea typeface="Calibri"/>
                <a:cs typeface="Calibri"/>
                <a:sym typeface="Calibri"/>
              </a:rPr>
              <a:t>After Testing</a:t>
            </a:r>
            <a:endParaRPr sz="18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Student Results in the Centralized Reporting System</a:t>
            </a:r>
            <a:endParaRPr sz="18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Documenting None Participation in TIDE</a:t>
            </a:r>
            <a:endParaRPr sz="1800" b="0" i="0" u="none" strike="noStrike" cap="none" dirty="0">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Debriefing the School’s Testing Experience </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60"/>
          <p:cNvPicPr preferRelativeResize="0">
            <a:picLocks noGrp="1"/>
          </p:cNvPicPr>
          <p:nvPr>
            <p:ph type="body" idx="1"/>
          </p:nvPr>
        </p:nvPicPr>
        <p:blipFill rotWithShape="1">
          <a:blip r:embed="rId3">
            <a:alphaModFix/>
          </a:blip>
          <a:srcRect/>
          <a:stretch/>
        </p:blipFill>
        <p:spPr>
          <a:xfrm>
            <a:off x="1923310" y="354123"/>
            <a:ext cx="4131666" cy="529862"/>
          </a:xfrm>
          <a:prstGeom prst="rect">
            <a:avLst/>
          </a:prstGeom>
          <a:noFill/>
          <a:ln>
            <a:noFill/>
          </a:ln>
        </p:spPr>
      </p:pic>
      <p:pic>
        <p:nvPicPr>
          <p:cNvPr id="708" name="Google Shape;708;p60"/>
          <p:cNvPicPr preferRelativeResize="0"/>
          <p:nvPr/>
        </p:nvPicPr>
        <p:blipFill rotWithShape="1">
          <a:blip r:embed="rId4">
            <a:alphaModFix/>
          </a:blip>
          <a:srcRect/>
          <a:stretch/>
        </p:blipFill>
        <p:spPr>
          <a:xfrm>
            <a:off x="1930602" y="871742"/>
            <a:ext cx="4131666" cy="529862"/>
          </a:xfrm>
          <a:prstGeom prst="rect">
            <a:avLst/>
          </a:prstGeom>
          <a:noFill/>
          <a:ln>
            <a:noFill/>
          </a:ln>
        </p:spPr>
      </p:pic>
      <p:pic>
        <p:nvPicPr>
          <p:cNvPr id="709" name="Google Shape;709;p60"/>
          <p:cNvPicPr preferRelativeResize="0"/>
          <p:nvPr/>
        </p:nvPicPr>
        <p:blipFill rotWithShape="1">
          <a:blip r:embed="rId5">
            <a:alphaModFix/>
          </a:blip>
          <a:srcRect/>
          <a:stretch/>
        </p:blipFill>
        <p:spPr>
          <a:xfrm>
            <a:off x="1954601" y="1376438"/>
            <a:ext cx="4137973" cy="529862"/>
          </a:xfrm>
          <a:prstGeom prst="rect">
            <a:avLst/>
          </a:prstGeom>
          <a:noFill/>
          <a:ln>
            <a:noFill/>
          </a:ln>
        </p:spPr>
      </p:pic>
      <p:pic>
        <p:nvPicPr>
          <p:cNvPr id="710" name="Google Shape;710;p60"/>
          <p:cNvPicPr preferRelativeResize="0"/>
          <p:nvPr/>
        </p:nvPicPr>
        <p:blipFill rotWithShape="1">
          <a:blip r:embed="rId6">
            <a:alphaModFix/>
          </a:blip>
          <a:srcRect/>
          <a:stretch/>
        </p:blipFill>
        <p:spPr>
          <a:xfrm>
            <a:off x="1930602" y="1900658"/>
            <a:ext cx="4131666" cy="529055"/>
          </a:xfrm>
          <a:prstGeom prst="rect">
            <a:avLst/>
          </a:prstGeom>
          <a:noFill/>
          <a:ln>
            <a:noFill/>
          </a:ln>
        </p:spPr>
      </p:pic>
      <p:pic>
        <p:nvPicPr>
          <p:cNvPr id="711" name="Google Shape;711;p60"/>
          <p:cNvPicPr preferRelativeResize="0"/>
          <p:nvPr/>
        </p:nvPicPr>
        <p:blipFill rotWithShape="1">
          <a:blip r:embed="rId7">
            <a:alphaModFix/>
          </a:blip>
          <a:srcRect/>
          <a:stretch/>
        </p:blipFill>
        <p:spPr>
          <a:xfrm>
            <a:off x="1954601" y="2498112"/>
            <a:ext cx="5588787" cy="529862"/>
          </a:xfrm>
          <a:prstGeom prst="rect">
            <a:avLst/>
          </a:prstGeom>
          <a:noFill/>
          <a:ln>
            <a:noFill/>
          </a:ln>
        </p:spPr>
      </p:pic>
      <p:pic>
        <p:nvPicPr>
          <p:cNvPr id="713" name="Google Shape;713;p60"/>
          <p:cNvPicPr preferRelativeResize="0"/>
          <p:nvPr/>
        </p:nvPicPr>
        <p:blipFill rotWithShape="1">
          <a:blip r:embed="rId8">
            <a:alphaModFix/>
          </a:blip>
          <a:srcRect/>
          <a:stretch/>
        </p:blipFill>
        <p:spPr>
          <a:xfrm>
            <a:off x="3724253" y="4001696"/>
            <a:ext cx="5582479" cy="529862"/>
          </a:xfrm>
          <a:prstGeom prst="rect">
            <a:avLst/>
          </a:prstGeom>
          <a:noFill/>
          <a:ln>
            <a:noFill/>
          </a:ln>
        </p:spPr>
      </p:pic>
      <p:pic>
        <p:nvPicPr>
          <p:cNvPr id="714" name="Google Shape;714;p60"/>
          <p:cNvPicPr preferRelativeResize="0"/>
          <p:nvPr/>
        </p:nvPicPr>
        <p:blipFill rotWithShape="1">
          <a:blip r:embed="rId9">
            <a:alphaModFix/>
          </a:blip>
          <a:srcRect/>
          <a:stretch/>
        </p:blipFill>
        <p:spPr>
          <a:xfrm>
            <a:off x="2677104" y="4509714"/>
            <a:ext cx="4396596" cy="529862"/>
          </a:xfrm>
          <a:prstGeom prst="rect">
            <a:avLst/>
          </a:prstGeom>
          <a:noFill/>
          <a:ln>
            <a:noFill/>
          </a:ln>
        </p:spPr>
      </p:pic>
      <p:pic>
        <p:nvPicPr>
          <p:cNvPr id="716" name="Google Shape;716;p60"/>
          <p:cNvPicPr preferRelativeResize="0"/>
          <p:nvPr/>
        </p:nvPicPr>
        <p:blipFill rotWithShape="1">
          <a:blip r:embed="rId10">
            <a:alphaModFix/>
          </a:blip>
          <a:srcRect/>
          <a:stretch/>
        </p:blipFill>
        <p:spPr>
          <a:xfrm>
            <a:off x="3718823" y="3010583"/>
            <a:ext cx="5587909" cy="522327"/>
          </a:xfrm>
          <a:prstGeom prst="rect">
            <a:avLst/>
          </a:prstGeom>
          <a:noFill/>
          <a:ln>
            <a:noFill/>
          </a:ln>
        </p:spPr>
      </p:pic>
      <p:sp>
        <p:nvSpPr>
          <p:cNvPr id="717" name="Google Shape;717;p60"/>
          <p:cNvSpPr/>
          <p:nvPr/>
        </p:nvSpPr>
        <p:spPr>
          <a:xfrm>
            <a:off x="1735064" y="255182"/>
            <a:ext cx="4522743" cy="2174531"/>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718" name="Google Shape;718;p60"/>
          <p:cNvSpPr/>
          <p:nvPr/>
        </p:nvSpPr>
        <p:spPr>
          <a:xfrm>
            <a:off x="1735063" y="2498113"/>
            <a:ext cx="8803758" cy="2541465"/>
          </a:xfrm>
          <a:prstGeom prst="roundRect">
            <a:avLst>
              <a:gd name="adj" fmla="val 16667"/>
            </a:avLst>
          </a:prstGeom>
          <a:noFill/>
          <a:ln w="28575" cap="flat" cmpd="sng">
            <a:solidFill>
              <a:srgbClr val="BD4B48"/>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19" name="Google Shape;719;p60"/>
          <p:cNvGrpSpPr/>
          <p:nvPr/>
        </p:nvGrpSpPr>
        <p:grpSpPr>
          <a:xfrm>
            <a:off x="1954601" y="5715426"/>
            <a:ext cx="3775407" cy="451468"/>
            <a:chOff x="5368593" y="1930739"/>
            <a:chExt cx="3775407" cy="451468"/>
          </a:xfrm>
        </p:grpSpPr>
        <p:sp>
          <p:nvSpPr>
            <p:cNvPr id="720" name="Google Shape;720;p60"/>
            <p:cNvSpPr/>
            <p:nvPr/>
          </p:nvSpPr>
          <p:spPr>
            <a:xfrm>
              <a:off x="5368593" y="1930739"/>
              <a:ext cx="3775407" cy="451468"/>
            </a:xfrm>
            <a:prstGeom prst="flowChartTerminator">
              <a:avLst/>
            </a:prstGeom>
            <a:solidFill>
              <a:srgbClr val="538CD5"/>
            </a:solidFill>
            <a:ln w="9525" cap="flat" cmpd="sng">
              <a:solidFill>
                <a:srgbClr val="4A7DBA"/>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1" name="Google Shape;721;p60"/>
            <p:cNvSpPr txBox="1"/>
            <p:nvPr/>
          </p:nvSpPr>
          <p:spPr>
            <a:xfrm>
              <a:off x="5533826" y="1982260"/>
              <a:ext cx="35754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Document Non-Participation in TIDE</a:t>
              </a:r>
              <a:endParaRPr sz="1800" b="0" i="0" u="none" strike="noStrike" cap="none" dirty="0">
                <a:solidFill>
                  <a:schemeClr val="dk1"/>
                </a:solidFill>
                <a:latin typeface="Arial"/>
                <a:ea typeface="Arial"/>
                <a:cs typeface="Arial"/>
                <a:sym typeface="Arial"/>
              </a:endParaRPr>
            </a:p>
          </p:txBody>
        </p:sp>
      </p:grpSp>
      <p:sp>
        <p:nvSpPr>
          <p:cNvPr id="722" name="Google Shape;722;p60"/>
          <p:cNvSpPr/>
          <p:nvPr/>
        </p:nvSpPr>
        <p:spPr>
          <a:xfrm>
            <a:off x="1820125" y="5134044"/>
            <a:ext cx="5849671" cy="1117901"/>
          </a:xfrm>
          <a:prstGeom prst="roundRect">
            <a:avLst>
              <a:gd name="adj" fmla="val 16667"/>
            </a:avLst>
          </a:prstGeom>
          <a:noFill/>
          <a:ln w="28575" cap="flat" cmpd="sng">
            <a:solidFill>
              <a:srgbClr val="E36C09"/>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3" name="Google Shape;723;p60"/>
          <p:cNvSpPr txBox="1"/>
          <p:nvPr/>
        </p:nvSpPr>
        <p:spPr>
          <a:xfrm>
            <a:off x="6281803" y="1056314"/>
            <a:ext cx="1413979"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B050"/>
                </a:solidFill>
                <a:latin typeface="Calibri"/>
                <a:ea typeface="Calibri"/>
                <a:cs typeface="Calibri"/>
                <a:sym typeface="Calibri"/>
              </a:rPr>
              <a:t>Before</a:t>
            </a:r>
            <a:endParaRPr sz="1800" b="0" i="0" u="none" strike="noStrike" cap="none" dirty="0">
              <a:solidFill>
                <a:schemeClr val="dk1"/>
              </a:solidFill>
              <a:latin typeface="Arial"/>
              <a:ea typeface="Arial"/>
              <a:cs typeface="Arial"/>
              <a:sym typeface="Arial"/>
            </a:endParaRPr>
          </a:p>
        </p:txBody>
      </p:sp>
      <p:sp>
        <p:nvSpPr>
          <p:cNvPr id="724" name="Google Shape;724;p60"/>
          <p:cNvSpPr txBox="1"/>
          <p:nvPr/>
        </p:nvSpPr>
        <p:spPr>
          <a:xfrm>
            <a:off x="8201569" y="1927255"/>
            <a:ext cx="1322798"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00000"/>
                </a:solidFill>
                <a:latin typeface="Calibri"/>
                <a:ea typeface="Calibri"/>
                <a:cs typeface="Calibri"/>
                <a:sym typeface="Calibri"/>
              </a:rPr>
              <a:t>During</a:t>
            </a:r>
            <a:endParaRPr sz="1800" b="0" i="0" u="none" strike="noStrike" cap="none">
              <a:solidFill>
                <a:schemeClr val="dk1"/>
              </a:solidFill>
              <a:latin typeface="Arial"/>
              <a:ea typeface="Arial"/>
              <a:cs typeface="Arial"/>
              <a:sym typeface="Arial"/>
            </a:endParaRPr>
          </a:p>
        </p:txBody>
      </p:sp>
      <p:sp>
        <p:nvSpPr>
          <p:cNvPr id="725" name="Google Shape;725;p60"/>
          <p:cNvSpPr txBox="1"/>
          <p:nvPr/>
        </p:nvSpPr>
        <p:spPr>
          <a:xfrm>
            <a:off x="7695783" y="5423039"/>
            <a:ext cx="1053302"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E36C09"/>
                </a:solidFill>
                <a:latin typeface="Calibri"/>
                <a:ea typeface="Calibri"/>
                <a:cs typeface="Calibri"/>
                <a:sym typeface="Calibri"/>
              </a:rPr>
              <a:t>After</a:t>
            </a:r>
            <a:endParaRPr sz="1800" b="0" i="0" u="none" strike="noStrike" cap="none">
              <a:solidFill>
                <a:schemeClr val="dk1"/>
              </a:solidFill>
              <a:latin typeface="Arial"/>
              <a:ea typeface="Arial"/>
              <a:cs typeface="Arial"/>
              <a:sym typeface="Arial"/>
            </a:endParaRPr>
          </a:p>
        </p:txBody>
      </p:sp>
      <p:grpSp>
        <p:nvGrpSpPr>
          <p:cNvPr id="21" name="Group 20"/>
          <p:cNvGrpSpPr/>
          <p:nvPr/>
        </p:nvGrpSpPr>
        <p:grpSpPr>
          <a:xfrm>
            <a:off x="2050346" y="5280575"/>
            <a:ext cx="4778376" cy="425106"/>
            <a:chOff x="0" y="243416"/>
            <a:chExt cx="5486400" cy="497090"/>
          </a:xfrm>
          <a:solidFill>
            <a:srgbClr val="1B6CE3"/>
          </a:solidFill>
        </p:grpSpPr>
        <p:sp>
          <p:nvSpPr>
            <p:cNvPr id="22" name="Rounded Rectangle 21"/>
            <p:cNvSpPr/>
            <p:nvPr/>
          </p:nvSpPr>
          <p:spPr>
            <a:xfrm>
              <a:off x="0" y="243416"/>
              <a:ext cx="5486400" cy="49709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24266" y="267682"/>
              <a:ext cx="5462134" cy="448558"/>
            </a:xfrm>
            <a:prstGeom prst="rect">
              <a:avLst/>
            </a:prstGeom>
            <a:solidFill>
              <a:srgbClr val="348BA4"/>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1600" kern="1200" dirty="0"/>
                <a:t>View Score Reports and Performance Data in CRS</a:t>
              </a:r>
            </a:p>
          </p:txBody>
        </p:sp>
      </p:grpSp>
      <p:grpSp>
        <p:nvGrpSpPr>
          <p:cNvPr id="24" name="Group 23"/>
          <p:cNvGrpSpPr/>
          <p:nvPr/>
        </p:nvGrpSpPr>
        <p:grpSpPr>
          <a:xfrm>
            <a:off x="6304155" y="3526527"/>
            <a:ext cx="3563938" cy="361288"/>
            <a:chOff x="0" y="243416"/>
            <a:chExt cx="5486400" cy="497090"/>
          </a:xfrm>
          <a:solidFill>
            <a:srgbClr val="348BA4"/>
          </a:solidFill>
        </p:grpSpPr>
        <p:sp>
          <p:nvSpPr>
            <p:cNvPr id="25" name="Rounded Rectangle 24"/>
            <p:cNvSpPr/>
            <p:nvPr/>
          </p:nvSpPr>
          <p:spPr>
            <a:xfrm>
              <a:off x="0" y="243416"/>
              <a:ext cx="5486400" cy="49709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a:off x="24266" y="267682"/>
              <a:ext cx="5437868" cy="4485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1800" kern="1200" dirty="0"/>
                <a:t>View Student Responses in CRS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1"/>
          <p:cNvSpPr txBox="1">
            <a:spLocks noGrp="1"/>
          </p:cNvSpPr>
          <p:nvPr>
            <p:ph type="title"/>
          </p:nvPr>
        </p:nvSpPr>
        <p:spPr>
          <a:xfrm>
            <a:off x="1979612" y="387183"/>
            <a:ext cx="8229600" cy="767354"/>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008BA9"/>
              </a:buClr>
              <a:buSzPts val="1400"/>
              <a:buFont typeface="Arial"/>
              <a:buNone/>
            </a:pPr>
            <a:r>
              <a:rPr lang="en-US" b="1">
                <a:solidFill>
                  <a:srgbClr val="008BA9"/>
                </a:solidFill>
              </a:rPr>
              <a:t>Critical Resources</a:t>
            </a:r>
            <a:endParaRPr/>
          </a:p>
        </p:txBody>
      </p:sp>
      <p:sp>
        <p:nvSpPr>
          <p:cNvPr id="732" name="Google Shape;732;p61"/>
          <p:cNvSpPr txBox="1">
            <a:spLocks noGrp="1"/>
          </p:cNvSpPr>
          <p:nvPr>
            <p:ph type="body" idx="1"/>
          </p:nvPr>
        </p:nvSpPr>
        <p:spPr>
          <a:xfrm>
            <a:off x="1862654" y="1452874"/>
            <a:ext cx="8229600" cy="5059871"/>
          </a:xfrm>
          <a:prstGeom prst="rect">
            <a:avLst/>
          </a:prstGeom>
          <a:noFill/>
          <a:ln>
            <a:noFill/>
          </a:ln>
        </p:spPr>
        <p:txBody>
          <a:bodyPr spcFirstLastPara="1" wrap="square" lIns="91425" tIns="91425" rIns="91425" bIns="91425" anchor="t" anchorCtr="0">
            <a:noAutofit/>
          </a:bodyPr>
          <a:lstStyle/>
          <a:p>
            <a:pPr marL="690563" lvl="0" indent="-690563" algn="l" rtl="0">
              <a:lnSpc>
                <a:spcPct val="90000"/>
              </a:lnSpc>
              <a:spcBef>
                <a:spcPts val="0"/>
              </a:spcBef>
              <a:spcAft>
                <a:spcPts val="0"/>
              </a:spcAft>
              <a:buSzPts val="2400"/>
              <a:buNone/>
            </a:pPr>
            <a:r>
              <a:rPr lang="en-US" sz="2400" dirty="0"/>
              <a:t>TIDE: </a:t>
            </a:r>
            <a:r>
              <a:rPr lang="en-US" sz="1800" dirty="0"/>
              <a:t>The TIDE system supports Test Coordinators and Test Administrators throughout the testing process, from test preparation, to test administration, to post-administration. TIDE includes features to manage user and student information, monitor test progress, execute administrative functions such as test resets or reopens and, after testing, documenting reasons for non-participation. </a:t>
            </a:r>
            <a:endParaRPr dirty="0"/>
          </a:p>
          <a:p>
            <a:pPr marL="690563" lvl="0" indent="-690563" algn="l" rtl="0">
              <a:lnSpc>
                <a:spcPct val="90000"/>
              </a:lnSpc>
              <a:spcBef>
                <a:spcPts val="0"/>
              </a:spcBef>
              <a:spcAft>
                <a:spcPts val="0"/>
              </a:spcAft>
              <a:buSzPts val="1800"/>
              <a:buNone/>
            </a:pPr>
            <a:endParaRPr sz="1800" dirty="0"/>
          </a:p>
          <a:p>
            <a:pPr marL="690563" lvl="0" indent="-690563">
              <a:buSzPts val="2400"/>
              <a:buNone/>
            </a:pPr>
            <a:r>
              <a:rPr lang="en-US" sz="2400" dirty="0"/>
              <a:t>CRS: </a:t>
            </a:r>
            <a:r>
              <a:rPr lang="en-US" sz="1800" dirty="0"/>
              <a:t>	Centralized Reporting system will have all test results data from SY 2020-21 forward including reports with student score information. Centralized Reporting is also a component of the Smarter Balanced Interim Assessments that allows authorized users to view and score individual student responses on both the Interim Comprehensive Assessments and the Interim Assessment Blocks.</a:t>
            </a:r>
            <a:endParaRPr sz="1800" dirty="0"/>
          </a:p>
          <a:p>
            <a:pPr marL="0" lvl="0" indent="0" algn="l" rtl="0">
              <a:lnSpc>
                <a:spcPct val="90000"/>
              </a:lnSpc>
              <a:spcBef>
                <a:spcPts val="0"/>
              </a:spcBef>
              <a:spcAft>
                <a:spcPts val="0"/>
              </a:spcAft>
              <a:buSzPts val="1800"/>
              <a:buNone/>
            </a:pPr>
            <a:endParaRPr sz="1800" dirty="0"/>
          </a:p>
          <a:p>
            <a:pPr marL="690563" lvl="0" indent="-690563" algn="l" rtl="0">
              <a:lnSpc>
                <a:spcPct val="90000"/>
              </a:lnSpc>
              <a:spcBef>
                <a:spcPts val="0"/>
              </a:spcBef>
              <a:spcAft>
                <a:spcPts val="0"/>
              </a:spcAft>
              <a:buSzPts val="1800"/>
              <a:buNone/>
            </a:pPr>
            <a:endParaRPr sz="1800" dirty="0"/>
          </a:p>
        </p:txBody>
      </p:sp>
      <p:pic>
        <p:nvPicPr>
          <p:cNvPr id="733" name="Google Shape;733;p61"/>
          <p:cNvPicPr preferRelativeResize="0"/>
          <p:nvPr/>
        </p:nvPicPr>
        <p:blipFill rotWithShape="1">
          <a:blip r:embed="rId3">
            <a:alphaModFix/>
          </a:blip>
          <a:srcRect/>
          <a:stretch/>
        </p:blipFill>
        <p:spPr>
          <a:xfrm rot="916243">
            <a:off x="8921796" y="189774"/>
            <a:ext cx="1355868" cy="116217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62"/>
          <p:cNvSpPr txBox="1">
            <a:spLocks noGrp="1"/>
          </p:cNvSpPr>
          <p:nvPr>
            <p:ph type="body" idx="1"/>
          </p:nvPr>
        </p:nvSpPr>
        <p:spPr>
          <a:xfrm>
            <a:off x="1979612" y="419987"/>
            <a:ext cx="8229600" cy="5459818"/>
          </a:xfrm>
          <a:prstGeom prst="rect">
            <a:avLst/>
          </a:prstGeom>
          <a:noFill/>
          <a:ln>
            <a:noFill/>
          </a:ln>
        </p:spPr>
        <p:txBody>
          <a:bodyPr spcFirstLastPara="1" wrap="square" lIns="91425" tIns="91425" rIns="91425" bIns="91425" anchor="t" anchorCtr="0">
            <a:noAutofit/>
          </a:bodyPr>
          <a:lstStyle/>
          <a:p>
            <a:pPr marL="914400" lvl="0" indent="-914400" algn="l" rtl="0">
              <a:lnSpc>
                <a:spcPct val="90000"/>
              </a:lnSpc>
              <a:spcBef>
                <a:spcPts val="0"/>
              </a:spcBef>
              <a:spcAft>
                <a:spcPts val="0"/>
              </a:spcAft>
              <a:buSzPts val="2400"/>
              <a:buNone/>
            </a:pPr>
            <a:r>
              <a:rPr lang="en-US" sz="2400" dirty="0"/>
              <a:t>UAAG: </a:t>
            </a:r>
            <a:r>
              <a:rPr lang="en-US" sz="1800" dirty="0"/>
              <a:t>The Usability, Accessibility, and Accommodations Guidelines are intended for school-level personnel and decision-making teams, particularly Individualized Education Program (IEP) teams, as they prepare for and implement the HSAP assessments. The Guidelines provide information for use in selecting and administering universal tools, designated supports, and accommodations for those students who need them.</a:t>
            </a:r>
            <a:endParaRPr dirty="0"/>
          </a:p>
          <a:p>
            <a:pPr marL="744538" lvl="0" indent="-744538" algn="l" rtl="0">
              <a:lnSpc>
                <a:spcPct val="90000"/>
              </a:lnSpc>
              <a:spcBef>
                <a:spcPts val="0"/>
              </a:spcBef>
              <a:spcAft>
                <a:spcPts val="0"/>
              </a:spcAft>
              <a:buSzPts val="1800"/>
              <a:buNone/>
            </a:pPr>
            <a:endParaRPr sz="1800" dirty="0"/>
          </a:p>
          <a:p>
            <a:pPr marL="744538" lvl="0" indent="-744538" algn="l" rtl="0">
              <a:lnSpc>
                <a:spcPct val="90000"/>
              </a:lnSpc>
              <a:spcBef>
                <a:spcPts val="0"/>
              </a:spcBef>
              <a:spcAft>
                <a:spcPts val="0"/>
              </a:spcAft>
              <a:buSzPts val="2400"/>
              <a:buNone/>
            </a:pPr>
            <a:r>
              <a:rPr lang="en-US" sz="2400" dirty="0"/>
              <a:t>TAM: </a:t>
            </a:r>
            <a:r>
              <a:rPr lang="en-US" sz="1800" dirty="0"/>
              <a:t>	The Smarter Balance Summative and HSA Science and EOC Exams Test Administration Manuals contain information about policies and procedures for Test Administrators, Test Coordinators, and others involved in test administration.</a:t>
            </a:r>
            <a:endParaRPr dirty="0"/>
          </a:p>
          <a:p>
            <a:pPr marL="744538" lvl="0" indent="-744538" algn="l" rtl="0">
              <a:lnSpc>
                <a:spcPct val="90000"/>
              </a:lnSpc>
              <a:spcBef>
                <a:spcPts val="0"/>
              </a:spcBef>
              <a:spcAft>
                <a:spcPts val="0"/>
              </a:spcAft>
              <a:buSzPts val="1800"/>
              <a:buNone/>
            </a:pPr>
            <a:endParaRPr sz="1800" dirty="0"/>
          </a:p>
          <a:p>
            <a:pPr marL="744538" lvl="0" indent="-744538" algn="l" rtl="0">
              <a:lnSpc>
                <a:spcPct val="90000"/>
              </a:lnSpc>
              <a:spcBef>
                <a:spcPts val="0"/>
              </a:spcBef>
              <a:spcAft>
                <a:spcPts val="0"/>
              </a:spcAft>
              <a:buSzPts val="2400"/>
              <a:buNone/>
            </a:pPr>
            <a:r>
              <a:rPr lang="en-US" sz="2400" dirty="0"/>
              <a:t>Test Administrator Training Packet: </a:t>
            </a:r>
            <a:r>
              <a:rPr lang="en-US" sz="1800" dirty="0"/>
              <a:t>These materials are available for schools to provide customized Test Administrator (TA) trainings at their schools in preparation for and administration of HSAP testing. These materials can be adjusted to adhere to your school's policies and procedures so long as they are consistent with the Test Administration Manuals.</a:t>
            </a:r>
            <a:endParaRPr dirty="0"/>
          </a:p>
          <a:p>
            <a:pPr marL="744538" lvl="0" indent="-6350" algn="l" rtl="0">
              <a:lnSpc>
                <a:spcPct val="90000"/>
              </a:lnSpc>
              <a:spcBef>
                <a:spcPts val="0"/>
              </a:spcBef>
              <a:spcAft>
                <a:spcPts val="0"/>
              </a:spcAft>
              <a:buSzPts val="1800"/>
              <a:buNone/>
            </a:pPr>
            <a:endParaRPr sz="1800" dirty="0"/>
          </a:p>
          <a:p>
            <a:pPr marL="744538" lvl="0" indent="-6350" algn="l" rtl="0">
              <a:lnSpc>
                <a:spcPct val="90000"/>
              </a:lnSpc>
              <a:spcBef>
                <a:spcPts val="0"/>
              </a:spcBef>
              <a:spcAft>
                <a:spcPts val="0"/>
              </a:spcAft>
              <a:buSzPts val="1800"/>
              <a:buNone/>
            </a:pPr>
            <a:r>
              <a:rPr lang="en-US" sz="1800" u="sng" dirty="0"/>
              <a:t>Test Coordinators need to conduct and document an on-site training for all test administrators.</a:t>
            </a:r>
            <a:r>
              <a:rPr lang="en-US" sz="1800" dirty="0"/>
              <a:t>  </a:t>
            </a:r>
            <a:r>
              <a:rPr lang="en-US" sz="1800" i="1" dirty="0"/>
              <a:t>More on this a bit later.</a:t>
            </a:r>
            <a:endParaRPr dirty="0"/>
          </a:p>
          <a:p>
            <a:pPr marL="744538" lvl="0" indent="-744538" algn="l" rtl="0">
              <a:lnSpc>
                <a:spcPct val="90000"/>
              </a:lnSpc>
              <a:spcBef>
                <a:spcPts val="0"/>
              </a:spcBef>
              <a:spcAft>
                <a:spcPts val="0"/>
              </a:spcAft>
              <a:buSzPts val="1800"/>
              <a:buNone/>
            </a:pPr>
            <a:endParaRPr sz="1800" dirty="0"/>
          </a:p>
        </p:txBody>
      </p:sp>
      <p:pic>
        <p:nvPicPr>
          <p:cNvPr id="740" name="Google Shape;740;p62"/>
          <p:cNvPicPr preferRelativeResize="0"/>
          <p:nvPr/>
        </p:nvPicPr>
        <p:blipFill rotWithShape="1">
          <a:blip r:embed="rId3">
            <a:alphaModFix/>
          </a:blip>
          <a:srcRect/>
          <a:stretch/>
        </p:blipFill>
        <p:spPr>
          <a:xfrm>
            <a:off x="1907424" y="5706404"/>
            <a:ext cx="579755" cy="579755"/>
          </a:xfrm>
          <a:prstGeom prst="rect">
            <a:avLst/>
          </a:prstGeom>
          <a:noFill/>
          <a:ln>
            <a:noFill/>
          </a:ln>
        </p:spPr>
      </p:pic>
      <p:pic>
        <p:nvPicPr>
          <p:cNvPr id="741" name="Google Shape;741;p62"/>
          <p:cNvPicPr preferRelativeResize="0"/>
          <p:nvPr/>
        </p:nvPicPr>
        <p:blipFill rotWithShape="1">
          <a:blip r:embed="rId4">
            <a:alphaModFix/>
          </a:blip>
          <a:srcRect/>
          <a:stretch/>
        </p:blipFill>
        <p:spPr>
          <a:xfrm rot="916243">
            <a:off x="10338322" y="578025"/>
            <a:ext cx="1355868" cy="1162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p:nvPr/>
        </p:nvSpPr>
        <p:spPr>
          <a:xfrm>
            <a:off x="1706622" y="55300"/>
            <a:ext cx="6749990" cy="11144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8BA9"/>
                </a:solidFill>
                <a:latin typeface="Calibri"/>
                <a:ea typeface="Calibri"/>
                <a:cs typeface="Calibri"/>
                <a:sym typeface="Calibri"/>
              </a:rPr>
              <a:t>Smarter Balanced Assessments</a:t>
            </a:r>
            <a:endParaRPr sz="3600" b="1" i="0" u="none" strike="noStrike" cap="none">
              <a:solidFill>
                <a:srgbClr val="008BA9"/>
              </a:solidFill>
              <a:latin typeface="Calibri"/>
              <a:ea typeface="Calibri"/>
              <a:cs typeface="Calibri"/>
              <a:sym typeface="Calibri"/>
            </a:endParaRPr>
          </a:p>
        </p:txBody>
      </p:sp>
      <p:sp>
        <p:nvSpPr>
          <p:cNvPr id="191" name="Google Shape;191;p9"/>
          <p:cNvSpPr txBox="1"/>
          <p:nvPr/>
        </p:nvSpPr>
        <p:spPr>
          <a:xfrm>
            <a:off x="2066302" y="1328884"/>
            <a:ext cx="8344078" cy="4937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These assessments measure college and career readiness (or progress towards readiness) as described in the Hawaii Common Core State Standards.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The Smarter Balanced summative assessments are available in ELA/literacy and mathematics to students in grades 3–8 and 11. </a:t>
            </a:r>
            <a:endParaRPr sz="1800" b="0" i="0" u="none" strike="noStrike" cap="none">
              <a:solidFill>
                <a:schemeClr val="dk1"/>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The ELA/literacy summative assessment consists of a computer adaptive test (CAT) as well as a performance task (PT). For ELA/Literacy, a student must complete </a:t>
            </a:r>
            <a:r>
              <a:rPr lang="en-US" sz="2000" b="1" i="0" u="none" strike="noStrike" cap="none">
                <a:solidFill>
                  <a:schemeClr val="dk1"/>
                </a:solidFill>
                <a:latin typeface="Arial"/>
                <a:ea typeface="Arial"/>
                <a:cs typeface="Arial"/>
                <a:sym typeface="Arial"/>
              </a:rPr>
              <a:t>both</a:t>
            </a:r>
            <a:r>
              <a:rPr lang="en-US" sz="2000" b="0" i="0" u="none" strike="noStrike" cap="none">
                <a:solidFill>
                  <a:schemeClr val="dk1"/>
                </a:solidFill>
                <a:latin typeface="Arial"/>
                <a:ea typeface="Arial"/>
                <a:cs typeface="Arial"/>
                <a:sym typeface="Arial"/>
              </a:rPr>
              <a:t> the CAT and PT in order to receive a score.</a:t>
            </a:r>
            <a:endParaRPr sz="1800" b="0" i="0" u="none" strike="noStrike" cap="none">
              <a:solidFill>
                <a:schemeClr val="dk1"/>
              </a:solidFill>
              <a:latin typeface="Calibri"/>
              <a:ea typeface="Calibri"/>
              <a:cs typeface="Calibri"/>
              <a:sym typeface="Calibri"/>
            </a:endParaRPr>
          </a:p>
          <a:p>
            <a:pPr marL="469900" marR="0" lvl="0" indent="-215900" algn="l" rtl="0">
              <a:lnSpc>
                <a:spcPct val="100000"/>
              </a:lnSpc>
              <a:spcBef>
                <a:spcPts val="4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Arial"/>
                <a:ea typeface="Arial"/>
                <a:cs typeface="Arial"/>
                <a:sym typeface="Arial"/>
              </a:rPr>
              <a:t>The Math summative assessment consists of a computer adaptive test (CAT) </a:t>
            </a:r>
            <a:r>
              <a:rPr lang="en-US" sz="2000" b="1" i="0" u="none" strike="noStrike" cap="none">
                <a:solidFill>
                  <a:schemeClr val="dk1"/>
                </a:solidFill>
                <a:latin typeface="Arial"/>
                <a:ea typeface="Arial"/>
                <a:cs typeface="Arial"/>
                <a:sym typeface="Arial"/>
              </a:rPr>
              <a:t>only.</a:t>
            </a: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63"/>
          <p:cNvSpPr txBox="1">
            <a:spLocks noGrp="1"/>
          </p:cNvSpPr>
          <p:nvPr>
            <p:ph type="title"/>
          </p:nvPr>
        </p:nvSpPr>
        <p:spPr>
          <a:xfrm>
            <a:off x="1341658" y="424953"/>
            <a:ext cx="82296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PIBs and Parent Letters</a:t>
            </a:r>
            <a:endParaRPr/>
          </a:p>
        </p:txBody>
      </p:sp>
      <p:sp>
        <p:nvSpPr>
          <p:cNvPr id="748" name="Google Shape;748;p63"/>
          <p:cNvSpPr txBox="1">
            <a:spLocks noGrp="1"/>
          </p:cNvSpPr>
          <p:nvPr>
            <p:ph type="body" idx="1"/>
          </p:nvPr>
        </p:nvSpPr>
        <p:spPr>
          <a:xfrm>
            <a:off x="1777593" y="1615382"/>
            <a:ext cx="8229600" cy="406467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A </a:t>
            </a:r>
            <a:r>
              <a:rPr lang="en-US" sz="2000" b="1"/>
              <a:t>Parent Information Booklet (PIB) </a:t>
            </a:r>
            <a:r>
              <a:rPr lang="en-US" sz="2000"/>
              <a:t>is available in English and in 14 languages on the Resources page. The PIB includes information for the grades 3-8 and 11 Smarter Balanced Assessments and the grades 5 and 8 Hawaii State Science (NGSS) Assessments. </a:t>
            </a:r>
            <a:endParaRPr/>
          </a:p>
          <a:p>
            <a:pPr marL="342900" lvl="0" indent="-342900" algn="l" rtl="0">
              <a:lnSpc>
                <a:spcPct val="90000"/>
              </a:lnSpc>
              <a:spcBef>
                <a:spcPts val="1200"/>
              </a:spcBef>
              <a:spcAft>
                <a:spcPts val="0"/>
              </a:spcAft>
              <a:buClr>
                <a:schemeClr val="dk1"/>
              </a:buClr>
              <a:buSzPts val="2000"/>
              <a:buChar char="•"/>
            </a:pPr>
            <a:r>
              <a:rPr lang="en-US" sz="2000" b="1"/>
              <a:t>Parent Letters </a:t>
            </a:r>
            <a:r>
              <a:rPr lang="en-US" sz="2000"/>
              <a:t>are also available in English and 14 languages on the Smarter Balanced Resources page. The Parent Letters will include information for the grades 3-8 and 11 Smarter Balanced Assessments and the grades 5 and 8 Hawaii State Science (NGSS) Assessments.</a:t>
            </a:r>
            <a:endParaRPr/>
          </a:p>
          <a:p>
            <a:pPr marL="342900" lvl="0" indent="-342900" algn="l" rtl="0">
              <a:lnSpc>
                <a:spcPct val="90000"/>
              </a:lnSpc>
              <a:spcBef>
                <a:spcPts val="1200"/>
              </a:spcBef>
              <a:spcAft>
                <a:spcPts val="0"/>
              </a:spcAft>
              <a:buClr>
                <a:schemeClr val="dk1"/>
              </a:buClr>
              <a:buSzPts val="2000"/>
              <a:buChar char="•"/>
            </a:pPr>
            <a:r>
              <a:rPr lang="en-US" sz="2000"/>
              <a:t>The </a:t>
            </a:r>
            <a:r>
              <a:rPr lang="en-US" sz="2000" b="1"/>
              <a:t>Parent Fact Sheet </a:t>
            </a:r>
            <a:r>
              <a:rPr lang="en-US" sz="2000"/>
              <a:t>provides information on how Smarter Balanced Assessments are preparing students for success.</a:t>
            </a:r>
            <a:endParaRPr/>
          </a:p>
        </p:txBody>
      </p:sp>
      <p:pic>
        <p:nvPicPr>
          <p:cNvPr id="749" name="Google Shape;749;p63"/>
          <p:cNvPicPr preferRelativeResize="0"/>
          <p:nvPr/>
        </p:nvPicPr>
        <p:blipFill rotWithShape="1">
          <a:blip r:embed="rId3">
            <a:alphaModFix/>
          </a:blip>
          <a:srcRect/>
          <a:stretch/>
        </p:blipFill>
        <p:spPr>
          <a:xfrm rot="1301100">
            <a:off x="8633510" y="215563"/>
            <a:ext cx="1875499" cy="144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4"/>
          <p:cNvSpPr txBox="1">
            <a:spLocks noGrp="1"/>
          </p:cNvSpPr>
          <p:nvPr>
            <p:ph type="title" idx="4294967295"/>
          </p:nvPr>
        </p:nvSpPr>
        <p:spPr>
          <a:xfrm>
            <a:off x="1334263" y="187099"/>
            <a:ext cx="7864856" cy="762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200"/>
              <a:buFont typeface="Calibri"/>
              <a:buNone/>
            </a:pPr>
            <a:r>
              <a:rPr lang="en-US" sz="3200" b="1">
                <a:solidFill>
                  <a:srgbClr val="0088A9"/>
                </a:solidFill>
                <a:latin typeface="Calibri"/>
                <a:ea typeface="Calibri"/>
                <a:cs typeface="Calibri"/>
                <a:sym typeface="Calibri"/>
              </a:rPr>
              <a:t>alohahsap.org for Students and Families</a:t>
            </a:r>
            <a:endParaRPr/>
          </a:p>
        </p:txBody>
      </p:sp>
      <p:sp>
        <p:nvSpPr>
          <p:cNvPr id="756" name="Google Shape;756;p64"/>
          <p:cNvSpPr txBox="1">
            <a:spLocks noGrp="1"/>
          </p:cNvSpPr>
          <p:nvPr>
            <p:ph type="body" idx="4294967295"/>
          </p:nvPr>
        </p:nvSpPr>
        <p:spPr>
          <a:xfrm>
            <a:off x="1862046" y="1690609"/>
            <a:ext cx="8229600" cy="2471737"/>
          </a:xfrm>
          <a:prstGeom prst="rect">
            <a:avLst/>
          </a:prstGeom>
          <a:noFill/>
          <a:ln>
            <a:noFill/>
          </a:ln>
        </p:spPr>
        <p:txBody>
          <a:bodyPr spcFirstLastPara="1" wrap="square" lIns="91425" tIns="45700" rIns="91425" bIns="45700" anchor="t" anchorCtr="0">
            <a:noAutofit/>
          </a:bodyPr>
          <a:lstStyle/>
          <a:p>
            <a:pPr marL="742950" lvl="1" indent="-171450" algn="l" rtl="0">
              <a:lnSpc>
                <a:spcPct val="90000"/>
              </a:lnSpc>
              <a:spcBef>
                <a:spcPts val="0"/>
              </a:spcBef>
              <a:spcAft>
                <a:spcPts val="0"/>
              </a:spcAft>
              <a:buClr>
                <a:schemeClr val="dk1"/>
              </a:buClr>
              <a:buSzPts val="1800"/>
              <a:buNone/>
            </a:pPr>
            <a:endParaRPr sz="1800">
              <a:latin typeface="Calibri"/>
              <a:ea typeface="Calibri"/>
              <a:cs typeface="Calibri"/>
              <a:sym typeface="Calibri"/>
            </a:endParaRPr>
          </a:p>
          <a:p>
            <a:pPr marL="342900" lvl="0" indent="-342900" algn="l" rtl="0">
              <a:lnSpc>
                <a:spcPct val="90000"/>
              </a:lnSpc>
              <a:spcBef>
                <a:spcPts val="360"/>
              </a:spcBef>
              <a:spcAft>
                <a:spcPts val="0"/>
              </a:spcAft>
              <a:buClr>
                <a:schemeClr val="dk1"/>
              </a:buClr>
              <a:buSzPts val="1800"/>
              <a:buNone/>
            </a:pPr>
            <a:endParaRPr sz="1800">
              <a:latin typeface="Calibri"/>
              <a:ea typeface="Calibri"/>
              <a:cs typeface="Calibri"/>
              <a:sym typeface="Calibri"/>
            </a:endParaRPr>
          </a:p>
          <a:p>
            <a:pPr marL="342900" lvl="0" indent="-34290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None/>
            </a:pPr>
            <a:endParaRPr sz="2000">
              <a:latin typeface="Calibri"/>
              <a:ea typeface="Calibri"/>
              <a:cs typeface="Calibri"/>
              <a:sym typeface="Calibri"/>
            </a:endParaRPr>
          </a:p>
        </p:txBody>
      </p:sp>
      <p:grpSp>
        <p:nvGrpSpPr>
          <p:cNvPr id="757" name="Google Shape;757;p64"/>
          <p:cNvGrpSpPr/>
          <p:nvPr/>
        </p:nvGrpSpPr>
        <p:grpSpPr>
          <a:xfrm>
            <a:off x="7315105" y="2313096"/>
            <a:ext cx="3228975" cy="2631433"/>
            <a:chOff x="5795777" y="2185589"/>
            <a:chExt cx="3228975" cy="2631433"/>
          </a:xfrm>
        </p:grpSpPr>
        <p:pic>
          <p:nvPicPr>
            <p:cNvPr id="758" name="Google Shape;758;p64"/>
            <p:cNvPicPr preferRelativeResize="0"/>
            <p:nvPr/>
          </p:nvPicPr>
          <p:blipFill rotWithShape="1">
            <a:blip r:embed="rId3">
              <a:alphaModFix/>
            </a:blip>
            <a:srcRect/>
            <a:stretch/>
          </p:blipFill>
          <p:spPr>
            <a:xfrm>
              <a:off x="6219640" y="2185589"/>
              <a:ext cx="2381250" cy="742950"/>
            </a:xfrm>
            <a:prstGeom prst="rect">
              <a:avLst/>
            </a:prstGeom>
            <a:noFill/>
            <a:ln>
              <a:noFill/>
            </a:ln>
          </p:spPr>
        </p:pic>
        <p:pic>
          <p:nvPicPr>
            <p:cNvPr id="759" name="Google Shape;759;p64"/>
            <p:cNvPicPr preferRelativeResize="0"/>
            <p:nvPr/>
          </p:nvPicPr>
          <p:blipFill rotWithShape="1">
            <a:blip r:embed="rId4">
              <a:alphaModFix/>
            </a:blip>
            <a:srcRect/>
            <a:stretch/>
          </p:blipFill>
          <p:spPr>
            <a:xfrm>
              <a:off x="5795777" y="3102522"/>
              <a:ext cx="3228975" cy="1714500"/>
            </a:xfrm>
            <a:prstGeom prst="rect">
              <a:avLst/>
            </a:prstGeom>
            <a:noFill/>
            <a:ln>
              <a:noFill/>
            </a:ln>
          </p:spPr>
        </p:pic>
      </p:grpSp>
      <p:graphicFrame>
        <p:nvGraphicFramePr>
          <p:cNvPr id="760" name="Google Shape;760;p64"/>
          <p:cNvGraphicFramePr/>
          <p:nvPr/>
        </p:nvGraphicFramePr>
        <p:xfrm>
          <a:off x="1672234" y="1035931"/>
          <a:ext cx="5642875" cy="5228320"/>
        </p:xfrm>
        <a:graphic>
          <a:graphicData uri="http://schemas.openxmlformats.org/drawingml/2006/table">
            <a:tbl>
              <a:tblPr>
                <a:noFill/>
                <a:tableStyleId>{2CBFD7B0-C710-423C-A2B1-7E5617D2E1B0}</a:tableStyleId>
              </a:tblPr>
              <a:tblGrid>
                <a:gridCol w="5642875">
                  <a:extLst>
                    <a:ext uri="{9D8B030D-6E8A-4147-A177-3AD203B41FA5}">
                      <a16:colId xmlns:a16="http://schemas.microsoft.com/office/drawing/2014/main" val="20000"/>
                    </a:ext>
                  </a:extLst>
                </a:gridCol>
              </a:tblGrid>
              <a:tr h="560525">
                <a:tc>
                  <a:txBody>
                    <a:bodyPr/>
                    <a:lstStyle/>
                    <a:p>
                      <a:pPr marL="0" marR="0" lvl="0" indent="0" algn="ctr" rtl="0">
                        <a:lnSpc>
                          <a:spcPct val="150000"/>
                        </a:lnSpc>
                        <a:spcBef>
                          <a:spcPts val="0"/>
                        </a:spcBef>
                        <a:spcAft>
                          <a:spcPts val="0"/>
                        </a:spcAft>
                        <a:buClr>
                          <a:schemeClr val="dk1"/>
                        </a:buClr>
                        <a:buSzPts val="2000"/>
                        <a:buFont typeface="Arial"/>
                        <a:buNone/>
                      </a:pPr>
                      <a:r>
                        <a:rPr lang="en-US" sz="2000" b="1" u="none" strike="noStrike" cap="none">
                          <a:solidFill>
                            <a:schemeClr val="dk1"/>
                          </a:solidFill>
                        </a:rPr>
                        <a:t>Resource</a:t>
                      </a:r>
                      <a:endParaRPr sz="2000" b="1" u="none" strike="noStrike" cap="none">
                        <a:solidFill>
                          <a:schemeClr val="dk1"/>
                        </a:solidFill>
                        <a:latin typeface="Calibri"/>
                        <a:ea typeface="Calibri"/>
                        <a:cs typeface="Calibri"/>
                        <a:sym typeface="Calibri"/>
                      </a:endParaRPr>
                    </a:p>
                  </a:txBody>
                  <a:tcPr marL="0" marR="0" marT="0"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75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Elementary Writing Questions </a:t>
                      </a:r>
                      <a:endParaRPr sz="1800" b="0" u="none" strike="noStrike" cap="none">
                        <a:solidFill>
                          <a:schemeClr val="dk1"/>
                        </a:solidFill>
                        <a:latin typeface="Calibri"/>
                        <a:ea typeface="Calibri"/>
                        <a:cs typeface="Calibri"/>
                        <a:sym typeface="Calibri"/>
                      </a:endParaRPr>
                    </a:p>
                  </a:txBody>
                  <a:tcPr marL="0" marR="0" marT="0"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3475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Equation Response Editor +</a:t>
                      </a:r>
                      <a:endParaRPr sz="1800" b="0" u="none" strike="noStrike" cap="none">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475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Parent Fact Sheet </a:t>
                      </a:r>
                      <a:endParaRPr sz="1800" b="0" u="none" strike="noStrike" cap="none">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475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Parent Guide to Smarter Balanced Assessments </a:t>
                      </a:r>
                      <a:endParaRPr sz="1800" b="0" u="none" strike="noStrike" cap="none">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2286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Sample Family Report 2015-2016 </a:t>
                      </a:r>
                      <a:endParaRPr sz="1800" b="0" u="none" strike="noStrike" cap="none">
                        <a:solidFill>
                          <a:schemeClr val="dk1"/>
                        </a:solidFill>
                        <a:latin typeface="Calibri"/>
                        <a:ea typeface="Calibri"/>
                        <a:cs typeface="Calibri"/>
                        <a:sym typeface="Calibri"/>
                      </a:endParaRPr>
                    </a:p>
                  </a:txBody>
                  <a:tcPr marL="0" marR="0" marT="0" marB="0" anchor="ctr">
                    <a:solidFill>
                      <a:schemeClr val="lt1"/>
                    </a:solidFill>
                  </a:tcPr>
                </a:tc>
                <a:extLst>
                  <a:ext uri="{0D108BD9-81ED-4DB2-BD59-A6C34878D82A}">
                    <a16:rowId xmlns:a16="http://schemas.microsoft.com/office/drawing/2014/main" val="10005"/>
                  </a:ext>
                </a:extLst>
              </a:tr>
              <a:tr h="964475">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Smarter Balanced Family Report Interpretive Guide </a:t>
                      </a:r>
                      <a:endParaRPr sz="1800" u="none" strike="noStrike" cap="none"/>
                    </a:p>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Smarter Balanced Family Report Cover Letter </a:t>
                      </a:r>
                      <a:endParaRPr sz="1800" b="0" u="none" strike="noStrike" cap="none">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6950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Smarter Balanced and HSA Science Parent Information Booklet </a:t>
                      </a:r>
                      <a:endParaRPr sz="1800" b="0" u="none" strike="noStrike" cap="none">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475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Smarter Balanced and HSA Science Parent Letters</a:t>
                      </a:r>
                      <a:endParaRPr sz="1800" b="0" u="none" strike="noStrike" cap="none">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47500">
                <a:tc>
                  <a:txBody>
                    <a:bodyPr/>
                    <a:lstStyle/>
                    <a:p>
                      <a:pPr marL="114300" marR="0" lvl="0" indent="0" algn="l" rtl="0">
                        <a:lnSpc>
                          <a:spcPct val="150000"/>
                        </a:lnSpc>
                        <a:spcBef>
                          <a:spcPts val="0"/>
                        </a:spcBef>
                        <a:spcAft>
                          <a:spcPts val="0"/>
                        </a:spcAft>
                        <a:buClr>
                          <a:schemeClr val="dk1"/>
                        </a:buClr>
                        <a:buSzPts val="1800"/>
                        <a:buFont typeface="Arial"/>
                        <a:buNone/>
                      </a:pPr>
                      <a:r>
                        <a:rPr lang="en-US" sz="1800" b="0" u="none" strike="noStrike" cap="none">
                          <a:solidFill>
                            <a:schemeClr val="dk1"/>
                          </a:solidFill>
                        </a:rPr>
                        <a:t>Smarter Balanced UH Placement Policy Poster </a:t>
                      </a:r>
                      <a:endParaRPr sz="1800" b="0" u="none" strike="noStrike" cap="none">
                        <a:solidFill>
                          <a:schemeClr val="dk1"/>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bl>
          </a:graphicData>
        </a:graphic>
      </p:graphicFrame>
      <p:sp>
        <p:nvSpPr>
          <p:cNvPr id="761" name="Google Shape;761;p64"/>
          <p:cNvSpPr/>
          <p:nvPr/>
        </p:nvSpPr>
        <p:spPr>
          <a:xfrm>
            <a:off x="4086134" y="3266192"/>
            <a:ext cx="1128925" cy="310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5"/>
          <p:cNvSpPr txBox="1">
            <a:spLocks noGrp="1"/>
          </p:cNvSpPr>
          <p:nvPr>
            <p:ph type="body" idx="4294967295"/>
          </p:nvPr>
        </p:nvSpPr>
        <p:spPr>
          <a:xfrm>
            <a:off x="1862046" y="1690609"/>
            <a:ext cx="8229600" cy="2471737"/>
          </a:xfrm>
          <a:prstGeom prst="rect">
            <a:avLst/>
          </a:prstGeom>
          <a:noFill/>
          <a:ln>
            <a:noFill/>
          </a:ln>
        </p:spPr>
        <p:txBody>
          <a:bodyPr spcFirstLastPara="1" wrap="square" lIns="91425" tIns="45700" rIns="91425" bIns="45700" anchor="t" anchorCtr="0">
            <a:noAutofit/>
          </a:bodyPr>
          <a:lstStyle/>
          <a:p>
            <a:pPr marL="742950" lvl="1" indent="-171450" algn="l" rtl="0">
              <a:lnSpc>
                <a:spcPct val="90000"/>
              </a:lnSpc>
              <a:spcBef>
                <a:spcPts val="0"/>
              </a:spcBef>
              <a:spcAft>
                <a:spcPts val="0"/>
              </a:spcAft>
              <a:buClr>
                <a:schemeClr val="dk1"/>
              </a:buClr>
              <a:buSzPts val="1800"/>
              <a:buNone/>
            </a:pPr>
            <a:endParaRPr sz="1800">
              <a:latin typeface="Calibri"/>
              <a:ea typeface="Calibri"/>
              <a:cs typeface="Calibri"/>
              <a:sym typeface="Calibri"/>
            </a:endParaRPr>
          </a:p>
          <a:p>
            <a:pPr marL="342900" lvl="0" indent="-342900" algn="l" rtl="0">
              <a:lnSpc>
                <a:spcPct val="90000"/>
              </a:lnSpc>
              <a:spcBef>
                <a:spcPts val="360"/>
              </a:spcBef>
              <a:spcAft>
                <a:spcPts val="0"/>
              </a:spcAft>
              <a:buClr>
                <a:schemeClr val="dk1"/>
              </a:buClr>
              <a:buSzPts val="1800"/>
              <a:buNone/>
            </a:pPr>
            <a:endParaRPr sz="1800">
              <a:latin typeface="Calibri"/>
              <a:ea typeface="Calibri"/>
              <a:cs typeface="Calibri"/>
              <a:sym typeface="Calibri"/>
            </a:endParaRPr>
          </a:p>
          <a:p>
            <a:pPr marL="342900" lvl="0" indent="-34290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None/>
            </a:pPr>
            <a:endParaRPr sz="2000">
              <a:latin typeface="Calibri"/>
              <a:ea typeface="Calibri"/>
              <a:cs typeface="Calibri"/>
              <a:sym typeface="Calibri"/>
            </a:endParaRPr>
          </a:p>
        </p:txBody>
      </p:sp>
      <p:sp>
        <p:nvSpPr>
          <p:cNvPr id="768" name="Google Shape;768;p65"/>
          <p:cNvSpPr/>
          <p:nvPr/>
        </p:nvSpPr>
        <p:spPr>
          <a:xfrm>
            <a:off x="3766860" y="3230029"/>
            <a:ext cx="1128925" cy="387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9" name="Google Shape;769;p65"/>
          <p:cNvPicPr preferRelativeResize="0"/>
          <p:nvPr/>
        </p:nvPicPr>
        <p:blipFill rotWithShape="1">
          <a:blip r:embed="rId3">
            <a:alphaModFix/>
          </a:blip>
          <a:srcRect/>
          <a:stretch/>
        </p:blipFill>
        <p:spPr>
          <a:xfrm rot="546111">
            <a:off x="7227416" y="1020458"/>
            <a:ext cx="3054479" cy="3608922"/>
          </a:xfrm>
          <a:prstGeom prst="rect">
            <a:avLst/>
          </a:prstGeom>
          <a:noFill/>
          <a:ln w="9525" cap="flat" cmpd="sng">
            <a:solidFill>
              <a:schemeClr val="dk1"/>
            </a:solidFill>
            <a:prstDash val="solid"/>
            <a:round/>
            <a:headEnd type="none" w="sm" len="sm"/>
            <a:tailEnd type="none" w="sm" len="sm"/>
          </a:ln>
        </p:spPr>
      </p:pic>
      <p:pic>
        <p:nvPicPr>
          <p:cNvPr id="770" name="Google Shape;770;p65"/>
          <p:cNvPicPr preferRelativeResize="0"/>
          <p:nvPr/>
        </p:nvPicPr>
        <p:blipFill rotWithShape="1">
          <a:blip r:embed="rId4">
            <a:alphaModFix/>
          </a:blip>
          <a:srcRect/>
          <a:stretch/>
        </p:blipFill>
        <p:spPr>
          <a:xfrm rot="-730866">
            <a:off x="2958160" y="777349"/>
            <a:ext cx="3330495" cy="4367225"/>
          </a:xfrm>
          <a:prstGeom prst="rect">
            <a:avLst/>
          </a:prstGeom>
          <a:noFill/>
          <a:ln w="9525" cap="flat" cmpd="sng">
            <a:solidFill>
              <a:schemeClr val="dk1"/>
            </a:solidFill>
            <a:prstDash val="solid"/>
            <a:round/>
            <a:headEnd type="none" w="sm" len="sm"/>
            <a:tailEnd type="none" w="sm" len="sm"/>
          </a:ln>
        </p:spPr>
      </p:pic>
      <p:pic>
        <p:nvPicPr>
          <p:cNvPr id="771" name="Google Shape;771;p65"/>
          <p:cNvPicPr preferRelativeResize="0"/>
          <p:nvPr/>
        </p:nvPicPr>
        <p:blipFill rotWithShape="1">
          <a:blip r:embed="rId5">
            <a:alphaModFix/>
          </a:blip>
          <a:srcRect b="18522"/>
          <a:stretch/>
        </p:blipFill>
        <p:spPr>
          <a:xfrm rot="555757">
            <a:off x="5509312" y="2297134"/>
            <a:ext cx="3639464" cy="3588201"/>
          </a:xfrm>
          <a:prstGeom prst="rect">
            <a:avLst/>
          </a:prstGeom>
          <a:noFill/>
          <a:ln w="9525" cap="flat" cmpd="sng">
            <a:solidFill>
              <a:schemeClr val="dk1"/>
            </a:solidFill>
            <a:prstDash val="solid"/>
            <a:round/>
            <a:headEnd type="none" w="sm" len="sm"/>
            <a:tailEnd type="none" w="sm" len="sm"/>
          </a:ln>
        </p:spPr>
      </p:pic>
      <p:pic>
        <p:nvPicPr>
          <p:cNvPr id="772" name="Google Shape;772;p65"/>
          <p:cNvPicPr preferRelativeResize="0"/>
          <p:nvPr/>
        </p:nvPicPr>
        <p:blipFill rotWithShape="1">
          <a:blip r:embed="rId6">
            <a:alphaModFix/>
          </a:blip>
          <a:srcRect b="10891"/>
          <a:stretch/>
        </p:blipFill>
        <p:spPr>
          <a:xfrm rot="-752565">
            <a:off x="1965613" y="2282635"/>
            <a:ext cx="3563896" cy="3564319"/>
          </a:xfrm>
          <a:prstGeom prst="rect">
            <a:avLst/>
          </a:prstGeom>
          <a:noFill/>
          <a:ln w="9525" cap="flat" cmpd="sng">
            <a:solidFill>
              <a:schemeClr val="dk1"/>
            </a:solidFill>
            <a:prstDash val="solid"/>
            <a:round/>
            <a:headEnd type="none" w="sm" len="sm"/>
            <a:tailEnd type="none" w="sm" len="sm"/>
          </a:ln>
        </p:spPr>
      </p:pic>
      <p:sp>
        <p:nvSpPr>
          <p:cNvPr id="773" name="Google Shape;773;p65"/>
          <p:cNvSpPr/>
          <p:nvPr/>
        </p:nvSpPr>
        <p:spPr>
          <a:xfrm>
            <a:off x="1472838" y="145789"/>
            <a:ext cx="7105984" cy="646331"/>
          </a:xfrm>
          <a:prstGeom prst="rect">
            <a:avLst/>
          </a:prstGeom>
          <a:solidFill>
            <a:schemeClr val="lt1"/>
          </a:solidFill>
          <a:ln>
            <a:noFill/>
          </a:ln>
        </p:spPr>
        <p:txBody>
          <a:bodyPr spcFirstLastPara="1" wrap="square" lIns="91425" tIns="45700" rIns="91425" bIns="45700" anchor="t" anchorCtr="0">
            <a:noAutofit/>
          </a:bodyPr>
          <a:lstStyle/>
          <a:p>
            <a:pPr marL="512763" marR="0" lvl="1" indent="0" algn="l" rtl="0">
              <a:lnSpc>
                <a:spcPct val="100000"/>
              </a:lnSpc>
              <a:spcBef>
                <a:spcPts val="0"/>
              </a:spcBef>
              <a:spcAft>
                <a:spcPts val="0"/>
              </a:spcAft>
              <a:buClr>
                <a:srgbClr val="000000"/>
              </a:buClr>
              <a:buSzPts val="3600"/>
              <a:buFont typeface="Arial"/>
              <a:buNone/>
            </a:pPr>
            <a:r>
              <a:rPr lang="en-US" sz="3600" b="0" i="0" u="sng" strike="noStrike" cap="none">
                <a:solidFill>
                  <a:schemeClr val="hlink"/>
                </a:solidFill>
                <a:latin typeface="Calibri"/>
                <a:ea typeface="Calibri"/>
                <a:cs typeface="Calibri"/>
                <a:sym typeface="Calibri"/>
                <a:hlinkClick r:id="rId7"/>
              </a:rPr>
              <a:t>http://bit.ly/HIDOE-NGSS-Families</a:t>
            </a:r>
            <a:endParaRPr sz="3600" b="0" i="0" u="none" strike="noStrike" cap="none">
              <a:solidFill>
                <a:srgbClr val="008BA9"/>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66"/>
          <p:cNvSpPr txBox="1">
            <a:spLocks noGrp="1"/>
          </p:cNvSpPr>
          <p:nvPr>
            <p:ph type="title"/>
          </p:nvPr>
        </p:nvSpPr>
        <p:spPr>
          <a:xfrm>
            <a:off x="1894551" y="190675"/>
            <a:ext cx="8229600" cy="8559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Opt Out Requests</a:t>
            </a:r>
            <a:endParaRPr/>
          </a:p>
        </p:txBody>
      </p:sp>
      <p:sp>
        <p:nvSpPr>
          <p:cNvPr id="780" name="Google Shape;780;p66"/>
          <p:cNvSpPr txBox="1">
            <a:spLocks noGrp="1"/>
          </p:cNvSpPr>
          <p:nvPr>
            <p:ph type="body" idx="1"/>
          </p:nvPr>
        </p:nvSpPr>
        <p:spPr>
          <a:xfrm>
            <a:off x="1696155" y="1587873"/>
            <a:ext cx="8361485" cy="508756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b="1"/>
              <a:t>Information points </a:t>
            </a:r>
            <a:r>
              <a:rPr lang="en-US" sz="2000"/>
              <a:t>– Information that parents should know about the assessment, including the importance of having their child participate in the testing, the benefit of the information, and the potential impact on their school.</a:t>
            </a:r>
            <a:endParaRPr/>
          </a:p>
          <a:p>
            <a:pPr marL="342900" lvl="0" indent="-342900" algn="l" rtl="0">
              <a:lnSpc>
                <a:spcPct val="90000"/>
              </a:lnSpc>
              <a:spcBef>
                <a:spcPts val="400"/>
              </a:spcBef>
              <a:spcAft>
                <a:spcPts val="0"/>
              </a:spcAft>
              <a:buClr>
                <a:schemeClr val="dk1"/>
              </a:buClr>
              <a:buSzPts val="2000"/>
              <a:buChar char="•"/>
            </a:pPr>
            <a:r>
              <a:rPr lang="en-US" sz="2000" b="1"/>
              <a:t>Procedure for addressing parent requests </a:t>
            </a:r>
            <a:r>
              <a:rPr lang="en-US" sz="2000"/>
              <a:t>– Examples of requests from parents and responses. </a:t>
            </a:r>
            <a:endParaRPr/>
          </a:p>
          <a:p>
            <a:pPr marL="342900" lvl="0" indent="-342900" algn="l" rtl="0">
              <a:lnSpc>
                <a:spcPct val="90000"/>
              </a:lnSpc>
              <a:spcBef>
                <a:spcPts val="400"/>
              </a:spcBef>
              <a:spcAft>
                <a:spcPts val="0"/>
              </a:spcAft>
              <a:buClr>
                <a:schemeClr val="dk1"/>
              </a:buClr>
              <a:buSzPts val="2000"/>
              <a:buChar char="•"/>
            </a:pPr>
            <a:r>
              <a:rPr lang="en-US" sz="2000" b="1"/>
              <a:t>Sample letter </a:t>
            </a:r>
            <a:r>
              <a:rPr lang="en-US" sz="2000"/>
              <a:t>– A form letter that can be sent to a parent who has submitted a written request for opting his/her child out of testing. </a:t>
            </a:r>
            <a:endParaRPr/>
          </a:p>
          <a:p>
            <a:pPr marL="342900" lvl="0" indent="-342900" algn="l" rtl="0">
              <a:lnSpc>
                <a:spcPct val="90000"/>
              </a:lnSpc>
              <a:spcBef>
                <a:spcPts val="400"/>
              </a:spcBef>
              <a:spcAft>
                <a:spcPts val="0"/>
              </a:spcAft>
              <a:buClr>
                <a:schemeClr val="dk1"/>
              </a:buClr>
              <a:buSzPts val="2000"/>
              <a:buChar char="•"/>
            </a:pPr>
            <a:r>
              <a:rPr lang="en-US" sz="2000" b="1"/>
              <a:t>Refusals-</a:t>
            </a:r>
            <a:r>
              <a:rPr lang="en-US" sz="2000"/>
              <a:t> Parents/Students can refuse to be tested. If the parent informs the schools that he/she refuses to have his/her child participate in the assessment, obtain written documentation from the parent stating his/her intent and reason for refusal to have the student tested. Send fax/email copy of parent refusal letter to the Assessment Section.</a:t>
            </a:r>
            <a:endParaRPr/>
          </a:p>
          <a:p>
            <a:pPr marL="342900" lvl="0" indent="-342900" algn="l" rtl="0">
              <a:lnSpc>
                <a:spcPct val="90000"/>
              </a:lnSpc>
              <a:spcBef>
                <a:spcPts val="400"/>
              </a:spcBef>
              <a:spcAft>
                <a:spcPts val="0"/>
              </a:spcAft>
              <a:buClr>
                <a:schemeClr val="dk1"/>
              </a:buClr>
              <a:buSzPts val="2000"/>
              <a:buNone/>
            </a:pPr>
            <a:endParaRPr sz="2000"/>
          </a:p>
        </p:txBody>
      </p:sp>
      <p:sp>
        <p:nvSpPr>
          <p:cNvPr id="781" name="Google Shape;781;p66"/>
          <p:cNvSpPr txBox="1"/>
          <p:nvPr/>
        </p:nvSpPr>
        <p:spPr>
          <a:xfrm>
            <a:off x="1961063" y="1047027"/>
            <a:ext cx="8096576"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FF"/>
                </a:solidFill>
                <a:latin typeface="Calibri"/>
                <a:ea typeface="Calibri"/>
                <a:cs typeface="Calibri"/>
                <a:sym typeface="Calibri"/>
              </a:rPr>
              <a:t>Intranet: OSIP &gt; Documents &gt; Opt Out Guidance</a:t>
            </a:r>
            <a:endParaRPr sz="1800" b="0" i="0" u="none" strike="noStrike" cap="none">
              <a:solidFill>
                <a:schemeClr val="dk1"/>
              </a:solidFill>
              <a:latin typeface="Arial"/>
              <a:ea typeface="Arial"/>
              <a:cs typeface="Arial"/>
              <a:sym typeface="Arial"/>
            </a:endParaRPr>
          </a:p>
        </p:txBody>
      </p:sp>
      <p:pic>
        <p:nvPicPr>
          <p:cNvPr id="782" name="Google Shape;782;p66"/>
          <p:cNvPicPr preferRelativeResize="0"/>
          <p:nvPr/>
        </p:nvPicPr>
        <p:blipFill rotWithShape="1">
          <a:blip r:embed="rId3">
            <a:alphaModFix/>
          </a:blip>
          <a:srcRect/>
          <a:stretch/>
        </p:blipFill>
        <p:spPr>
          <a:xfrm rot="1301100">
            <a:off x="8633510" y="215563"/>
            <a:ext cx="1875499" cy="1448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67"/>
          <p:cNvPicPr preferRelativeResize="0"/>
          <p:nvPr/>
        </p:nvPicPr>
        <p:blipFill rotWithShape="1">
          <a:blip r:embed="rId3">
            <a:alphaModFix/>
          </a:blip>
          <a:srcRect/>
          <a:stretch/>
        </p:blipFill>
        <p:spPr>
          <a:xfrm>
            <a:off x="2436812" y="685800"/>
            <a:ext cx="8292261" cy="54452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8"/>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4000"/>
              <a:buFont typeface="Arial"/>
              <a:buNone/>
            </a:pPr>
            <a:r>
              <a:rPr lang="en-US" sz="4000" b="1">
                <a:solidFill>
                  <a:srgbClr val="008BA9"/>
                </a:solidFill>
              </a:rPr>
              <a:t>Getting to Know TIDE</a:t>
            </a:r>
            <a:br>
              <a:rPr lang="en-US" sz="4800"/>
            </a:br>
            <a:r>
              <a:rPr lang="en-US" sz="2700"/>
              <a:t>(Test Information Distribution Engine)</a:t>
            </a:r>
            <a:endParaRPr/>
          </a:p>
        </p:txBody>
      </p:sp>
      <p:pic>
        <p:nvPicPr>
          <p:cNvPr id="794" name="Google Shape;794;p68"/>
          <p:cNvPicPr preferRelativeResize="0"/>
          <p:nvPr/>
        </p:nvPicPr>
        <p:blipFill rotWithShape="1">
          <a:blip r:embed="rId3">
            <a:alphaModFix/>
          </a:blip>
          <a:srcRect/>
          <a:stretch/>
        </p:blipFill>
        <p:spPr>
          <a:xfrm>
            <a:off x="4516514" y="2265549"/>
            <a:ext cx="3155796" cy="32230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69"/>
          <p:cNvSpPr txBox="1">
            <a:spLocks noGrp="1"/>
          </p:cNvSpPr>
          <p:nvPr>
            <p:ph type="body" idx="1"/>
          </p:nvPr>
        </p:nvSpPr>
        <p:spPr>
          <a:xfrm>
            <a:off x="1903412" y="4277388"/>
            <a:ext cx="8413953" cy="18147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t>Upon clicking </a:t>
            </a:r>
            <a:r>
              <a:rPr lang="en-US" sz="2000" i="1" dirty="0"/>
              <a:t>Secure Login</a:t>
            </a:r>
            <a:r>
              <a:rPr lang="en-US" sz="2000" dirty="0"/>
              <a:t> the TIDE dashboard will appear. </a:t>
            </a:r>
            <a:endParaRPr dirty="0"/>
          </a:p>
          <a:p>
            <a:pPr marL="342900" lvl="0" indent="-342900" algn="l" rtl="0">
              <a:lnSpc>
                <a:spcPct val="90000"/>
              </a:lnSpc>
              <a:spcBef>
                <a:spcPts val="400"/>
              </a:spcBef>
              <a:spcAft>
                <a:spcPts val="0"/>
              </a:spcAft>
              <a:buClr>
                <a:schemeClr val="dk1"/>
              </a:buClr>
              <a:buSzPts val="2000"/>
              <a:buChar char="•"/>
            </a:pPr>
            <a:r>
              <a:rPr lang="en-US" sz="2000" dirty="0"/>
              <a:t>A user’s privileges within TIDE vary by role group (test coordinator, test administrator, teachers, etc.)  so the dashboards may vary. </a:t>
            </a:r>
            <a:endParaRPr dirty="0"/>
          </a:p>
          <a:p>
            <a:pPr marL="342900" lvl="0" indent="-342900" algn="l" rtl="0">
              <a:lnSpc>
                <a:spcPct val="90000"/>
              </a:lnSpc>
              <a:spcBef>
                <a:spcPts val="400"/>
              </a:spcBef>
              <a:spcAft>
                <a:spcPts val="0"/>
              </a:spcAft>
              <a:buClr>
                <a:schemeClr val="dk1"/>
              </a:buClr>
              <a:buSzPts val="2000"/>
              <a:buChar char="•"/>
            </a:pPr>
            <a:r>
              <a:rPr lang="en-US" sz="2000" dirty="0"/>
              <a:t>Some users have multiple roles, in those cases TIDE may prompt you to select a specific user role to complete the login process.</a:t>
            </a:r>
            <a:endParaRPr dirty="0"/>
          </a:p>
          <a:p>
            <a:pPr marL="342900" lvl="0" indent="-203200" algn="l" rtl="0">
              <a:lnSpc>
                <a:spcPct val="90000"/>
              </a:lnSpc>
              <a:spcBef>
                <a:spcPts val="440"/>
              </a:spcBef>
              <a:spcAft>
                <a:spcPts val="0"/>
              </a:spcAft>
              <a:buClr>
                <a:schemeClr val="dk1"/>
              </a:buClr>
              <a:buSzPts val="2200"/>
              <a:buNone/>
            </a:pPr>
            <a:endParaRPr sz="2200" dirty="0"/>
          </a:p>
          <a:p>
            <a:pPr marL="342900" lvl="0" indent="-203200" algn="l" rtl="0">
              <a:lnSpc>
                <a:spcPct val="90000"/>
              </a:lnSpc>
              <a:spcBef>
                <a:spcPts val="440"/>
              </a:spcBef>
              <a:spcAft>
                <a:spcPts val="0"/>
              </a:spcAft>
              <a:buClr>
                <a:schemeClr val="dk1"/>
              </a:buClr>
              <a:buSzPts val="2200"/>
              <a:buNone/>
            </a:pPr>
            <a:endParaRPr sz="2200" dirty="0"/>
          </a:p>
        </p:txBody>
      </p:sp>
      <p:sp>
        <p:nvSpPr>
          <p:cNvPr id="801" name="Google Shape;801;p69"/>
          <p:cNvSpPr txBox="1"/>
          <p:nvPr/>
        </p:nvSpPr>
        <p:spPr>
          <a:xfrm>
            <a:off x="2398387" y="760738"/>
            <a:ext cx="245201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chemeClr val="hlink"/>
                </a:solidFill>
                <a:latin typeface="Calibri"/>
                <a:ea typeface="Calibri"/>
                <a:cs typeface="Calibri"/>
                <a:sym typeface="Calibri"/>
                <a:hlinkClick r:id="rId3"/>
              </a:rPr>
              <a:t>alohahsap.org</a:t>
            </a:r>
            <a:endParaRPr sz="2400" b="1" i="0" u="none" strike="noStrike" cap="none" dirty="0">
              <a:solidFill>
                <a:schemeClr val="dk1"/>
              </a:solidFill>
              <a:latin typeface="Calibri"/>
              <a:ea typeface="Calibri"/>
              <a:cs typeface="Calibri"/>
              <a:sym typeface="Calibri"/>
            </a:endParaRPr>
          </a:p>
        </p:txBody>
      </p:sp>
      <p:grpSp>
        <p:nvGrpSpPr>
          <p:cNvPr id="802" name="Google Shape;802;p69"/>
          <p:cNvGrpSpPr/>
          <p:nvPr/>
        </p:nvGrpSpPr>
        <p:grpSpPr>
          <a:xfrm>
            <a:off x="1986317" y="991570"/>
            <a:ext cx="3049825" cy="1858309"/>
            <a:chOff x="305550" y="413332"/>
            <a:chExt cx="3049825" cy="1858309"/>
          </a:xfrm>
        </p:grpSpPr>
        <p:pic>
          <p:nvPicPr>
            <p:cNvPr id="803" name="Google Shape;803;p69"/>
            <p:cNvPicPr preferRelativeResize="0"/>
            <p:nvPr/>
          </p:nvPicPr>
          <p:blipFill rotWithShape="1">
            <a:blip r:embed="rId4">
              <a:alphaModFix/>
            </a:blip>
            <a:srcRect/>
            <a:stretch/>
          </p:blipFill>
          <p:spPr>
            <a:xfrm>
              <a:off x="305550" y="742204"/>
              <a:ext cx="3049825" cy="1529437"/>
            </a:xfrm>
            <a:prstGeom prst="rect">
              <a:avLst/>
            </a:prstGeom>
            <a:noFill/>
            <a:ln>
              <a:noFill/>
            </a:ln>
          </p:spPr>
        </p:pic>
        <p:cxnSp>
          <p:nvCxnSpPr>
            <p:cNvPr id="804" name="Google Shape;804;p69"/>
            <p:cNvCxnSpPr>
              <a:stCxn id="801" idx="1"/>
            </p:cNvCxnSpPr>
            <p:nvPr/>
          </p:nvCxnSpPr>
          <p:spPr>
            <a:xfrm rot="10800000" flipV="1">
              <a:off x="540478" y="413332"/>
              <a:ext cx="177143" cy="494277"/>
            </a:xfrm>
            <a:prstGeom prst="curvedConnector2">
              <a:avLst/>
            </a:prstGeom>
            <a:noFill/>
            <a:ln w="50800" cap="flat" cmpd="sng">
              <a:solidFill>
                <a:srgbClr val="FF0000"/>
              </a:solidFill>
              <a:prstDash val="solid"/>
              <a:round/>
              <a:headEnd type="none" w="sm" len="sm"/>
              <a:tailEnd type="stealth" w="med" len="med"/>
            </a:ln>
          </p:spPr>
        </p:cxnSp>
      </p:grpSp>
      <p:pic>
        <p:nvPicPr>
          <p:cNvPr id="806" name="Google Shape;806;p69"/>
          <p:cNvPicPr preferRelativeResize="0"/>
          <p:nvPr/>
        </p:nvPicPr>
        <p:blipFill rotWithShape="1">
          <a:blip r:embed="rId5">
            <a:alphaModFix/>
          </a:blip>
          <a:srcRect/>
          <a:stretch/>
        </p:blipFill>
        <p:spPr>
          <a:xfrm>
            <a:off x="6277446" y="2574015"/>
            <a:ext cx="1246591" cy="1346012"/>
          </a:xfrm>
          <a:prstGeom prst="rect">
            <a:avLst/>
          </a:prstGeom>
          <a:noFill/>
          <a:ln>
            <a:noFill/>
          </a:ln>
        </p:spPr>
      </p:pic>
      <p:pic>
        <p:nvPicPr>
          <p:cNvPr id="809" name="Google Shape;809;p69"/>
          <p:cNvPicPr preferRelativeResize="0"/>
          <p:nvPr/>
        </p:nvPicPr>
        <p:blipFill rotWithShape="1">
          <a:blip r:embed="rId6">
            <a:alphaModFix/>
          </a:blip>
          <a:srcRect/>
          <a:stretch/>
        </p:blipFill>
        <p:spPr>
          <a:xfrm>
            <a:off x="8450912" y="2667673"/>
            <a:ext cx="1277296" cy="1440891"/>
          </a:xfrm>
          <a:prstGeom prst="rect">
            <a:avLst/>
          </a:prstGeom>
          <a:noFill/>
          <a:ln>
            <a:noFill/>
          </a:ln>
        </p:spPr>
      </p:pic>
      <p:grpSp>
        <p:nvGrpSpPr>
          <p:cNvPr id="811" name="Google Shape;811;p69"/>
          <p:cNvGrpSpPr/>
          <p:nvPr/>
        </p:nvGrpSpPr>
        <p:grpSpPr>
          <a:xfrm>
            <a:off x="2309816" y="2574015"/>
            <a:ext cx="3141066" cy="1365725"/>
            <a:chOff x="12518" y="467538"/>
            <a:chExt cx="3141066" cy="1365725"/>
          </a:xfrm>
        </p:grpSpPr>
        <p:cxnSp>
          <p:nvCxnSpPr>
            <p:cNvPr id="812" name="Google Shape;812;p69"/>
            <p:cNvCxnSpPr/>
            <p:nvPr/>
          </p:nvCxnSpPr>
          <p:spPr>
            <a:xfrm>
              <a:off x="12518" y="467538"/>
              <a:ext cx="1216282" cy="760482"/>
            </a:xfrm>
            <a:prstGeom prst="curvedConnector3">
              <a:avLst>
                <a:gd name="adj1" fmla="val -378"/>
              </a:avLst>
            </a:prstGeom>
            <a:noFill/>
            <a:ln w="50800" cap="flat" cmpd="sng">
              <a:solidFill>
                <a:srgbClr val="FF0000"/>
              </a:solidFill>
              <a:prstDash val="solid"/>
              <a:round/>
              <a:headEnd type="none" w="sm" len="sm"/>
              <a:tailEnd type="stealth" w="med" len="med"/>
            </a:ln>
          </p:spPr>
        </p:cxnSp>
        <p:pic>
          <p:nvPicPr>
            <p:cNvPr id="813" name="Google Shape;813;p69"/>
            <p:cNvPicPr preferRelativeResize="0"/>
            <p:nvPr/>
          </p:nvPicPr>
          <p:blipFill rotWithShape="1">
            <a:blip r:embed="rId7">
              <a:alphaModFix/>
            </a:blip>
            <a:srcRect/>
            <a:stretch/>
          </p:blipFill>
          <p:spPr>
            <a:xfrm>
              <a:off x="1288984" y="622777"/>
              <a:ext cx="1864600" cy="1210486"/>
            </a:xfrm>
            <a:prstGeom prst="rect">
              <a:avLst/>
            </a:prstGeom>
            <a:noFill/>
            <a:ln>
              <a:noFill/>
            </a:ln>
          </p:spPr>
        </p:pic>
      </p:grpSp>
      <p:pic>
        <p:nvPicPr>
          <p:cNvPr id="814" name="Google Shape;814;p69"/>
          <p:cNvPicPr preferRelativeResize="0"/>
          <p:nvPr/>
        </p:nvPicPr>
        <p:blipFill rotWithShape="1">
          <a:blip r:embed="rId8">
            <a:alphaModFix/>
          </a:blip>
          <a:srcRect/>
          <a:stretch/>
        </p:blipFill>
        <p:spPr>
          <a:xfrm rot="882412">
            <a:off x="9365659" y="424626"/>
            <a:ext cx="2049150" cy="1949986"/>
          </a:xfrm>
          <a:prstGeom prst="rect">
            <a:avLst/>
          </a:prstGeom>
          <a:noFill/>
          <a:ln>
            <a:noFill/>
          </a:ln>
        </p:spPr>
      </p:pic>
      <p:cxnSp>
        <p:nvCxnSpPr>
          <p:cNvPr id="16" name="Straight Arrow Connector 15"/>
          <p:cNvCxnSpPr>
            <a:stCxn id="813" idx="3"/>
          </p:cNvCxnSpPr>
          <p:nvPr/>
        </p:nvCxnSpPr>
        <p:spPr>
          <a:xfrm>
            <a:off x="5450882" y="3334497"/>
            <a:ext cx="92687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524037" y="3334497"/>
            <a:ext cx="92687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p70"/>
          <p:cNvPicPr preferRelativeResize="0">
            <a:picLocks noGrp="1"/>
          </p:cNvPicPr>
          <p:nvPr>
            <p:ph type="body" idx="1"/>
          </p:nvPr>
        </p:nvPicPr>
        <p:blipFill rotWithShape="1">
          <a:blip r:embed="rId3">
            <a:alphaModFix/>
          </a:blip>
          <a:srcRect/>
          <a:stretch/>
        </p:blipFill>
        <p:spPr>
          <a:xfrm>
            <a:off x="1917444" y="281483"/>
            <a:ext cx="7945405" cy="4115533"/>
          </a:xfrm>
          <a:prstGeom prst="rect">
            <a:avLst/>
          </a:prstGeom>
          <a:noFill/>
          <a:ln>
            <a:noFill/>
          </a:ln>
        </p:spPr>
      </p:pic>
      <p:graphicFrame>
        <p:nvGraphicFramePr>
          <p:cNvPr id="821" name="Google Shape;821;p70"/>
          <p:cNvGraphicFramePr/>
          <p:nvPr>
            <p:extLst>
              <p:ext uri="{D42A27DB-BD31-4B8C-83A1-F6EECF244321}">
                <p14:modId xmlns:p14="http://schemas.microsoft.com/office/powerpoint/2010/main" val="2872369308"/>
              </p:ext>
            </p:extLst>
          </p:nvPr>
        </p:nvGraphicFramePr>
        <p:xfrm>
          <a:off x="2335907" y="4600545"/>
          <a:ext cx="7108475" cy="1548386"/>
        </p:xfrm>
        <a:graphic>
          <a:graphicData uri="http://schemas.openxmlformats.org/drawingml/2006/table">
            <a:tbl>
              <a:tblPr>
                <a:noFill/>
                <a:tableStyleId>{2CBFD7B0-C710-423C-A2B1-7E5617D2E1B0}</a:tableStyleId>
              </a:tblPr>
              <a:tblGrid>
                <a:gridCol w="7108475">
                  <a:extLst>
                    <a:ext uri="{9D8B030D-6E8A-4147-A177-3AD203B41FA5}">
                      <a16:colId xmlns:a16="http://schemas.microsoft.com/office/drawing/2014/main" val="20000"/>
                    </a:ext>
                  </a:extLst>
                </a:gridCol>
              </a:tblGrid>
              <a:tr h="228600">
                <a:tc>
                  <a:txBody>
                    <a:bodyPr/>
                    <a:lstStyle/>
                    <a:p>
                      <a:pPr marL="0" marR="0" lvl="0" indent="0" algn="ctr" rtl="0">
                        <a:lnSpc>
                          <a:spcPct val="107000"/>
                        </a:lnSpc>
                        <a:spcBef>
                          <a:spcPts val="0"/>
                        </a:spcBef>
                        <a:spcAft>
                          <a:spcPts val="0"/>
                        </a:spcAft>
                        <a:buClr>
                          <a:schemeClr val="dk1"/>
                        </a:buClr>
                        <a:buSzPts val="1800"/>
                        <a:buFont typeface="Times New Roman"/>
                        <a:buNone/>
                      </a:pPr>
                      <a:r>
                        <a:rPr lang="en-US" sz="1800" b="1" u="none" strike="noStrike" cap="none" dirty="0">
                          <a:latin typeface="Times New Roman"/>
                          <a:ea typeface="Times New Roman"/>
                          <a:cs typeface="Times New Roman"/>
                          <a:sym typeface="Times New Roman"/>
                        </a:rPr>
                        <a:t>Test Administration Resources</a:t>
                      </a:r>
                      <a:endParaRPr sz="1100" u="none" strike="noStrike" cap="none" dirty="0">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ctr" rtl="0">
                        <a:lnSpc>
                          <a:spcPct val="107000"/>
                        </a:lnSpc>
                        <a:spcBef>
                          <a:spcPts val="0"/>
                        </a:spcBef>
                        <a:spcAft>
                          <a:spcPts val="0"/>
                        </a:spcAft>
                        <a:buClr>
                          <a:schemeClr val="dk1"/>
                        </a:buClr>
                        <a:buSzPts val="1400"/>
                        <a:buFont typeface="Times New Roman"/>
                        <a:buNone/>
                      </a:pPr>
                      <a:r>
                        <a:rPr lang="en-US" sz="1400" b="1" u="none" strike="noStrike" cap="none">
                          <a:latin typeface="Times New Roman"/>
                          <a:ea typeface="Times New Roman"/>
                          <a:cs typeface="Times New Roman"/>
                          <a:sym typeface="Times New Roman"/>
                        </a:rPr>
                        <a:t>TIDE-Related Resources</a:t>
                      </a:r>
                      <a:endParaRPr sz="1100" u="none" strike="noStrike" cap="none">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1"/>
                  </a:ext>
                </a:extLst>
              </a:tr>
              <a:tr h="203200">
                <a:tc>
                  <a:txBody>
                    <a:bodyPr/>
                    <a:lstStyle/>
                    <a:p>
                      <a:pPr marL="0" marR="0" lvl="0" indent="0" algn="l" rtl="0">
                        <a:lnSpc>
                          <a:spcPct val="100000"/>
                        </a:lnSpc>
                        <a:spcBef>
                          <a:spcPts val="0"/>
                        </a:spcBef>
                        <a:spcAft>
                          <a:spcPts val="0"/>
                        </a:spcAft>
                        <a:buClr>
                          <a:schemeClr val="dk1"/>
                        </a:buClr>
                        <a:buSzPts val="1600"/>
                        <a:buFont typeface="Times New Roman"/>
                        <a:buNone/>
                      </a:pPr>
                      <a:r>
                        <a:rPr lang="en-US" sz="1600" u="none" strike="noStrike" cap="none" dirty="0">
                          <a:solidFill>
                            <a:schemeClr val="dk1"/>
                          </a:solidFill>
                          <a:latin typeface="Times New Roman"/>
                          <a:ea typeface="Times New Roman"/>
                          <a:cs typeface="Times New Roman"/>
                          <a:sym typeface="Times New Roman"/>
                        </a:rPr>
                        <a:t>HSAP TIDE Quick Guide 2020-2021</a:t>
                      </a:r>
                      <a:endParaRPr sz="1600" u="none" strike="noStrike" cap="none" dirty="0">
                        <a:solidFill>
                          <a:schemeClr val="dk1"/>
                        </a:solidFill>
                        <a:latin typeface="Times New Roman"/>
                        <a:ea typeface="Times New Roman"/>
                        <a:cs typeface="Times New Roman"/>
                        <a:sym typeface="Times New Roman"/>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2"/>
                  </a:ext>
                </a:extLst>
              </a:tr>
              <a:tr h="203200">
                <a:tc>
                  <a:txBody>
                    <a:bodyPr/>
                    <a:lstStyle/>
                    <a:p>
                      <a:pPr marL="0" marR="0" lvl="0" indent="0" algn="l" rtl="0">
                        <a:lnSpc>
                          <a:spcPct val="107000"/>
                        </a:lnSpc>
                        <a:spcBef>
                          <a:spcPts val="0"/>
                        </a:spcBef>
                        <a:spcAft>
                          <a:spcPts val="0"/>
                        </a:spcAft>
                        <a:buClr>
                          <a:schemeClr val="dk1"/>
                        </a:buClr>
                        <a:buSzPts val="1600"/>
                        <a:buFont typeface="Times New Roman"/>
                        <a:buNone/>
                      </a:pPr>
                      <a:r>
                        <a:rPr lang="en-US" sz="1600" u="none" strike="noStrike" cap="none" dirty="0">
                          <a:solidFill>
                            <a:schemeClr val="dk1"/>
                          </a:solidFill>
                          <a:latin typeface="Times New Roman"/>
                          <a:ea typeface="Times New Roman"/>
                          <a:cs typeface="Times New Roman"/>
                          <a:sym typeface="Times New Roman"/>
                        </a:rPr>
                        <a:t>HSAP TIDE User Guide 2020-2021</a:t>
                      </a:r>
                      <a:endParaRPr sz="1600" u="none" strike="noStrike" cap="none" dirty="0">
                        <a:solidFill>
                          <a:schemeClr val="dk1"/>
                        </a:solidFill>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3"/>
                  </a:ext>
                </a:extLst>
              </a:tr>
              <a:tr h="203200">
                <a:tc>
                  <a:txBody>
                    <a:bodyPr/>
                    <a:lstStyle/>
                    <a:p>
                      <a:pPr marL="0" marR="0" lvl="0" indent="0" algn="l" rtl="0">
                        <a:lnSpc>
                          <a:spcPct val="107000"/>
                        </a:lnSpc>
                        <a:spcBef>
                          <a:spcPts val="0"/>
                        </a:spcBef>
                        <a:spcAft>
                          <a:spcPts val="0"/>
                        </a:spcAft>
                        <a:buClr>
                          <a:schemeClr val="dk1"/>
                        </a:buClr>
                        <a:buSzPts val="1600"/>
                        <a:buFont typeface="Times New Roman"/>
                        <a:buNone/>
                      </a:pPr>
                      <a:r>
                        <a:rPr lang="en-US" sz="1600" u="none" strike="noStrike" cap="none" dirty="0">
                          <a:solidFill>
                            <a:schemeClr val="dk1"/>
                          </a:solidFill>
                          <a:latin typeface="Times New Roman"/>
                          <a:ea typeface="Times New Roman"/>
                          <a:cs typeface="Times New Roman"/>
                          <a:sym typeface="Times New Roman"/>
                        </a:rPr>
                        <a:t>Smarter Balanced Interim Assessments Test Administration Guide 2020-2021</a:t>
                      </a:r>
                      <a:endParaRPr sz="1600" u="none" strike="noStrike" cap="none" dirty="0">
                        <a:solidFill>
                          <a:schemeClr val="dk1"/>
                        </a:solidFill>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4"/>
                  </a:ext>
                </a:extLst>
              </a:tr>
              <a:tr h="203200">
                <a:tc>
                  <a:txBody>
                    <a:bodyPr/>
                    <a:lstStyle/>
                    <a:p>
                      <a:pPr marL="0" marR="0" lvl="0" indent="0" algn="l" rtl="0">
                        <a:lnSpc>
                          <a:spcPct val="107000"/>
                        </a:lnSpc>
                        <a:spcBef>
                          <a:spcPts val="0"/>
                        </a:spcBef>
                        <a:spcAft>
                          <a:spcPts val="0"/>
                        </a:spcAft>
                        <a:buClr>
                          <a:schemeClr val="dk1"/>
                        </a:buClr>
                        <a:buSzPts val="1600"/>
                        <a:buFont typeface="Times New Roman"/>
                        <a:buNone/>
                      </a:pPr>
                      <a:r>
                        <a:rPr lang="en-US" sz="1600" u="none" strike="noStrike" cap="none" dirty="0">
                          <a:solidFill>
                            <a:schemeClr val="dk1"/>
                          </a:solidFill>
                          <a:latin typeface="Times New Roman"/>
                          <a:ea typeface="Times New Roman"/>
                          <a:cs typeface="Times New Roman"/>
                          <a:sym typeface="Times New Roman"/>
                        </a:rPr>
                        <a:t>Smarter Balanced Summative Assessments Test Administration Manual 2020-2021</a:t>
                      </a:r>
                      <a:endParaRPr sz="1600" u="none" strike="noStrike" cap="none" dirty="0">
                        <a:solidFill>
                          <a:schemeClr val="dk1"/>
                        </a:solidFill>
                        <a:latin typeface="Calibri"/>
                        <a:ea typeface="Calibri"/>
                        <a:cs typeface="Calibri"/>
                        <a:sym typeface="Calibri"/>
                      </a:endParaRPr>
                    </a:p>
                  </a:txBody>
                  <a:tcPr marL="68575" marR="68575" marT="0" marB="0">
                    <a:lnL w="19050" cap="flat" cmpd="sng">
                      <a:solidFill>
                        <a:srgbClr val="2E74B5"/>
                      </a:solidFill>
                      <a:prstDash val="solid"/>
                      <a:round/>
                      <a:headEnd type="none" w="sm" len="sm"/>
                      <a:tailEnd type="none" w="sm" len="sm"/>
                    </a:lnL>
                    <a:lnR w="19050" cap="flat" cmpd="sng">
                      <a:solidFill>
                        <a:srgbClr val="2E74B5"/>
                      </a:solidFill>
                      <a:prstDash val="solid"/>
                      <a:round/>
                      <a:headEnd type="none" w="sm" len="sm"/>
                      <a:tailEnd type="none" w="sm" len="sm"/>
                    </a:lnR>
                    <a:lnT w="19050" cap="flat" cmpd="sng">
                      <a:solidFill>
                        <a:srgbClr val="2E74B5"/>
                      </a:solidFill>
                      <a:prstDash val="solid"/>
                      <a:round/>
                      <a:headEnd type="none" w="sm" len="sm"/>
                      <a:tailEnd type="none" w="sm" len="sm"/>
                    </a:lnT>
                    <a:lnB w="19050" cap="flat" cmpd="sng">
                      <a:solidFill>
                        <a:srgbClr val="2E74B5"/>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71"/>
          <p:cNvSpPr txBox="1">
            <a:spLocks noGrp="1"/>
          </p:cNvSpPr>
          <p:nvPr>
            <p:ph type="title"/>
          </p:nvPr>
        </p:nvSpPr>
        <p:spPr>
          <a:xfrm>
            <a:off x="1712326" y="125787"/>
            <a:ext cx="3087858" cy="841782"/>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0088A9"/>
              </a:buClr>
              <a:buSzPts val="1400"/>
              <a:buFont typeface="Arial"/>
              <a:buNone/>
            </a:pPr>
            <a:r>
              <a:rPr lang="en-US" b="1">
                <a:solidFill>
                  <a:srgbClr val="0088A9"/>
                </a:solidFill>
              </a:rPr>
              <a:t>TIDE Roles</a:t>
            </a:r>
            <a:endParaRPr/>
          </a:p>
        </p:txBody>
      </p:sp>
      <p:sp>
        <p:nvSpPr>
          <p:cNvPr id="828" name="Google Shape;828;p71"/>
          <p:cNvSpPr txBox="1">
            <a:spLocks noGrp="1"/>
          </p:cNvSpPr>
          <p:nvPr>
            <p:ph type="body" idx="1"/>
          </p:nvPr>
        </p:nvSpPr>
        <p:spPr>
          <a:xfrm>
            <a:off x="1522412" y="1093356"/>
            <a:ext cx="2855742" cy="5764645"/>
          </a:xfrm>
          <a:prstGeom prst="rect">
            <a:avLst/>
          </a:prstGeom>
          <a:solidFill>
            <a:schemeClr val="lt1"/>
          </a:solidFill>
          <a:ln>
            <a:noFill/>
          </a:ln>
        </p:spPr>
        <p:txBody>
          <a:bodyPr spcFirstLastPara="1" wrap="square" lIns="91425" tIns="91425" rIns="91425" bIns="91425" anchor="t" anchorCtr="0">
            <a:noAutofit/>
          </a:bodyPr>
          <a:lstStyle/>
          <a:p>
            <a:pPr marL="117475" lvl="0" indent="0" algn="l" rtl="0">
              <a:lnSpc>
                <a:spcPct val="90000"/>
              </a:lnSpc>
              <a:spcBef>
                <a:spcPts val="0"/>
              </a:spcBef>
              <a:spcAft>
                <a:spcPts val="0"/>
              </a:spcAft>
              <a:buSzPts val="2000"/>
              <a:buNone/>
            </a:pPr>
            <a:r>
              <a:rPr lang="en-US" sz="2000" dirty="0"/>
              <a:t>Access to information varies by role group.</a:t>
            </a:r>
            <a:endParaRPr dirty="0"/>
          </a:p>
          <a:p>
            <a:pPr marL="0" lvl="0" indent="0" algn="l" rtl="0">
              <a:lnSpc>
                <a:spcPct val="90000"/>
              </a:lnSpc>
              <a:spcBef>
                <a:spcPts val="0"/>
              </a:spcBef>
              <a:spcAft>
                <a:spcPts val="0"/>
              </a:spcAft>
              <a:buSzPts val="2000"/>
              <a:buNone/>
            </a:pPr>
            <a:endParaRPr sz="2000" dirty="0"/>
          </a:p>
          <a:p>
            <a:pPr marL="0" lvl="0" indent="0" algn="l" rtl="0">
              <a:lnSpc>
                <a:spcPct val="90000"/>
              </a:lnSpc>
              <a:spcBef>
                <a:spcPts val="0"/>
              </a:spcBef>
              <a:spcAft>
                <a:spcPts val="0"/>
              </a:spcAft>
              <a:buSzPts val="2000"/>
              <a:buNone/>
            </a:pPr>
            <a:endParaRPr sz="2000" dirty="0"/>
          </a:p>
          <a:p>
            <a:pPr marL="0" lvl="0" indent="0" algn="l" rtl="0">
              <a:lnSpc>
                <a:spcPct val="90000"/>
              </a:lnSpc>
              <a:spcBef>
                <a:spcPts val="0"/>
              </a:spcBef>
              <a:spcAft>
                <a:spcPts val="0"/>
              </a:spcAft>
              <a:buSzPts val="2000"/>
              <a:buNone/>
            </a:pPr>
            <a:endParaRPr sz="2000" dirty="0"/>
          </a:p>
          <a:p>
            <a:pPr marL="0" lvl="0" indent="0" algn="l" rtl="0">
              <a:lnSpc>
                <a:spcPct val="90000"/>
              </a:lnSpc>
              <a:spcBef>
                <a:spcPts val="0"/>
              </a:spcBef>
              <a:spcAft>
                <a:spcPts val="0"/>
              </a:spcAft>
              <a:buSzPts val="2000"/>
              <a:buNone/>
            </a:pPr>
            <a:endParaRPr sz="2000" dirty="0"/>
          </a:p>
          <a:p>
            <a:pPr marL="0" lvl="0" indent="0" algn="l" rtl="0">
              <a:lnSpc>
                <a:spcPct val="90000"/>
              </a:lnSpc>
              <a:spcBef>
                <a:spcPts val="0"/>
              </a:spcBef>
              <a:spcAft>
                <a:spcPts val="0"/>
              </a:spcAft>
              <a:buSzPts val="2000"/>
              <a:buNone/>
            </a:pPr>
            <a:endParaRPr sz="2000" dirty="0"/>
          </a:p>
          <a:p>
            <a:pPr marL="117475" lvl="0" indent="0" algn="l" rtl="0">
              <a:lnSpc>
                <a:spcPct val="90000"/>
              </a:lnSpc>
              <a:spcBef>
                <a:spcPts val="0"/>
              </a:spcBef>
              <a:spcAft>
                <a:spcPts val="0"/>
              </a:spcAft>
              <a:buSzPts val="2000"/>
              <a:buNone/>
            </a:pPr>
            <a:r>
              <a:rPr lang="en-US" sz="2000" dirty="0"/>
              <a:t>A Test Coordinator (TC) must submit a student’s </a:t>
            </a:r>
            <a:r>
              <a:rPr lang="en-US" sz="2000" i="1" dirty="0"/>
              <a:t>Accommodations Request Form for accommodations</a:t>
            </a:r>
            <a:endParaRPr sz="2000" dirty="0"/>
          </a:p>
          <a:p>
            <a:pPr marL="0" lvl="0" indent="0" algn="l" rtl="0">
              <a:lnSpc>
                <a:spcPct val="90000"/>
              </a:lnSpc>
              <a:spcBef>
                <a:spcPts val="0"/>
              </a:spcBef>
              <a:spcAft>
                <a:spcPts val="0"/>
              </a:spcAft>
              <a:buSzPts val="2000"/>
              <a:buNone/>
            </a:pPr>
            <a:endParaRPr sz="2000" dirty="0"/>
          </a:p>
          <a:p>
            <a:pPr marL="0" lvl="0" indent="0" algn="l" rtl="0">
              <a:lnSpc>
                <a:spcPct val="90000"/>
              </a:lnSpc>
              <a:spcBef>
                <a:spcPts val="0"/>
              </a:spcBef>
              <a:spcAft>
                <a:spcPts val="0"/>
              </a:spcAft>
              <a:buSzPts val="2000"/>
              <a:buNone/>
            </a:pPr>
            <a:endParaRPr sz="2000" dirty="0"/>
          </a:p>
        </p:txBody>
      </p:sp>
      <p:pic>
        <p:nvPicPr>
          <p:cNvPr id="829" name="Google Shape;829;p71"/>
          <p:cNvPicPr preferRelativeResize="0"/>
          <p:nvPr/>
        </p:nvPicPr>
        <p:blipFill rotWithShape="1">
          <a:blip r:embed="rId3">
            <a:alphaModFix/>
          </a:blip>
          <a:srcRect/>
          <a:stretch/>
        </p:blipFill>
        <p:spPr>
          <a:xfrm>
            <a:off x="4378155" y="0"/>
            <a:ext cx="6357921" cy="685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p72"/>
          <p:cNvPicPr preferRelativeResize="0"/>
          <p:nvPr/>
        </p:nvPicPr>
        <p:blipFill rotWithShape="1">
          <a:blip r:embed="rId3">
            <a:alphaModFix/>
          </a:blip>
          <a:srcRect/>
          <a:stretch/>
        </p:blipFill>
        <p:spPr>
          <a:xfrm>
            <a:off x="1939583" y="272182"/>
            <a:ext cx="8172429" cy="5661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1554416" y="395759"/>
            <a:ext cx="6359652" cy="4843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SB Test Windows and Estimated Test Times</a:t>
            </a:r>
            <a:endParaRPr/>
          </a:p>
        </p:txBody>
      </p:sp>
      <p:pic>
        <p:nvPicPr>
          <p:cNvPr id="197" name="Google Shape;197;p10"/>
          <p:cNvPicPr preferRelativeResize="0">
            <a:picLocks noGrp="1"/>
          </p:cNvPicPr>
          <p:nvPr>
            <p:ph type="body" idx="1"/>
          </p:nvPr>
        </p:nvPicPr>
        <p:blipFill rotWithShape="1">
          <a:blip r:embed="rId3">
            <a:alphaModFix/>
          </a:blip>
          <a:srcRect/>
          <a:stretch/>
        </p:blipFill>
        <p:spPr>
          <a:xfrm>
            <a:off x="7601183" y="667969"/>
            <a:ext cx="4065840" cy="4231827"/>
          </a:xfrm>
          <a:prstGeom prst="rect">
            <a:avLst/>
          </a:prstGeom>
          <a:noFill/>
          <a:ln>
            <a:noFill/>
          </a:ln>
        </p:spPr>
      </p:pic>
      <p:sp>
        <p:nvSpPr>
          <p:cNvPr id="198" name="Google Shape;198;p10"/>
          <p:cNvSpPr txBox="1"/>
          <p:nvPr/>
        </p:nvSpPr>
        <p:spPr>
          <a:xfrm>
            <a:off x="1815532" y="3807553"/>
            <a:ext cx="4561777" cy="16411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When developing a testing schedule, use the estimated testing times to calculate the amount of time it will take to complete an assessment in each content area and grade level. </a:t>
            </a:r>
          </a:p>
          <a:p>
            <a:pPr marL="0" marR="0" lvl="0" indent="0" algn="l" rtl="0">
              <a:lnSpc>
                <a:spcPct val="100000"/>
              </a:lnSpc>
              <a:spcBef>
                <a:spcPts val="0"/>
              </a:spcBef>
              <a:spcAft>
                <a:spcPts val="0"/>
              </a:spcAft>
              <a:buClr>
                <a:srgbClr val="000000"/>
              </a:buClr>
              <a:buSzPts val="1800"/>
              <a:buFont typeface="Arial"/>
              <a:buNone/>
            </a:pPr>
            <a:endParaRPr lang="en-US" sz="1800" dirty="0">
              <a:solidFill>
                <a:schemeClr val="dk1"/>
              </a:solidFill>
              <a:latin typeface="Calibri"/>
              <a:ea typeface="Calibri"/>
              <a:cs typeface="Calibri"/>
              <a:sym typeface="Calibri"/>
            </a:endParaRPr>
          </a:p>
        </p:txBody>
      </p:sp>
      <p:grpSp>
        <p:nvGrpSpPr>
          <p:cNvPr id="6" name="Group 5"/>
          <p:cNvGrpSpPr/>
          <p:nvPr/>
        </p:nvGrpSpPr>
        <p:grpSpPr>
          <a:xfrm>
            <a:off x="1327121" y="1383716"/>
            <a:ext cx="5848829" cy="2160762"/>
            <a:chOff x="1327121" y="1383716"/>
            <a:chExt cx="5848829" cy="2160762"/>
          </a:xfrm>
        </p:grpSpPr>
        <p:pic>
          <p:nvPicPr>
            <p:cNvPr id="2" name="Picture 1"/>
            <p:cNvPicPr>
              <a:picLocks noChangeAspect="1"/>
            </p:cNvPicPr>
            <p:nvPr/>
          </p:nvPicPr>
          <p:blipFill>
            <a:blip r:embed="rId4"/>
            <a:stretch>
              <a:fillRect/>
            </a:stretch>
          </p:blipFill>
          <p:spPr>
            <a:xfrm>
              <a:off x="1327121" y="1383716"/>
              <a:ext cx="4882491" cy="2160762"/>
            </a:xfrm>
            <a:prstGeom prst="rect">
              <a:avLst/>
            </a:prstGeom>
          </p:spPr>
        </p:pic>
        <p:sp>
          <p:nvSpPr>
            <p:cNvPr id="3" name="Multiply 2"/>
            <p:cNvSpPr/>
            <p:nvPr/>
          </p:nvSpPr>
          <p:spPr>
            <a:xfrm>
              <a:off x="5526439" y="2228498"/>
              <a:ext cx="570369" cy="271604"/>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808" y="2192325"/>
              <a:ext cx="1079142" cy="307777"/>
            </a:xfrm>
            <a:prstGeom prst="rect">
              <a:avLst/>
            </a:prstGeom>
            <a:noFill/>
            <a:ln w="19050">
              <a:solidFill>
                <a:srgbClr val="00B050"/>
              </a:solidFill>
            </a:ln>
          </p:spPr>
          <p:txBody>
            <a:bodyPr wrap="none" rtlCol="0">
              <a:spAutoFit/>
            </a:bodyPr>
            <a:lstStyle/>
            <a:p>
              <a:r>
                <a:rPr lang="en-US" dirty="0"/>
                <a:t>01/29/2021</a:t>
              </a:r>
            </a:p>
          </p:txBody>
        </p:sp>
      </p:grpSp>
      <p:sp>
        <p:nvSpPr>
          <p:cNvPr id="7" name="Action Button: Help 6">
            <a:hlinkClick r:id="" action="ppaction://noaction" highlightClick="1"/>
          </p:cNvPr>
          <p:cNvSpPr/>
          <p:nvPr/>
        </p:nvSpPr>
        <p:spPr>
          <a:xfrm>
            <a:off x="9144000" y="1676257"/>
            <a:ext cx="1637654" cy="1783382"/>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73"/>
          <p:cNvSpPr txBox="1">
            <a:spLocks noGrp="1"/>
          </p:cNvSpPr>
          <p:nvPr>
            <p:ph type="title"/>
          </p:nvPr>
        </p:nvSpPr>
        <p:spPr>
          <a:xfrm>
            <a:off x="2151062" y="146229"/>
            <a:ext cx="7886700" cy="9355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4400"/>
              <a:buFont typeface="Calibri"/>
              <a:buNone/>
            </a:pPr>
            <a:r>
              <a:rPr lang="en-US" b="1">
                <a:solidFill>
                  <a:srgbClr val="0088A9"/>
                </a:solidFill>
                <a:latin typeface="Calibri"/>
                <a:ea typeface="Calibri"/>
                <a:cs typeface="Calibri"/>
                <a:sym typeface="Calibri"/>
              </a:rPr>
              <a:t>Navigating TIDE</a:t>
            </a:r>
            <a:endParaRPr/>
          </a:p>
        </p:txBody>
      </p:sp>
      <p:sp>
        <p:nvSpPr>
          <p:cNvPr id="842" name="Google Shape;842;p73"/>
          <p:cNvSpPr txBox="1">
            <a:spLocks noGrp="1"/>
          </p:cNvSpPr>
          <p:nvPr>
            <p:ph type="body" idx="1"/>
          </p:nvPr>
        </p:nvSpPr>
        <p:spPr>
          <a:xfrm>
            <a:off x="1910324" y="846425"/>
            <a:ext cx="7886700" cy="4683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t>Once you log into the TIDE, a banner appears at the top of every page:</a:t>
            </a: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0" lvl="0" indent="0" algn="l" rtl="0">
              <a:lnSpc>
                <a:spcPct val="90000"/>
              </a:lnSpc>
              <a:spcBef>
                <a:spcPts val="640"/>
              </a:spcBef>
              <a:spcAft>
                <a:spcPts val="0"/>
              </a:spcAft>
              <a:buClr>
                <a:schemeClr val="dk1"/>
              </a:buClr>
              <a:buSzPts val="3200"/>
              <a:buNone/>
            </a:pPr>
            <a:br>
              <a:rPr lang="en-US"/>
            </a:br>
            <a:endParaRPr/>
          </a:p>
        </p:txBody>
      </p:sp>
      <p:pic>
        <p:nvPicPr>
          <p:cNvPr id="843" name="Google Shape;843;p73"/>
          <p:cNvPicPr preferRelativeResize="0"/>
          <p:nvPr/>
        </p:nvPicPr>
        <p:blipFill rotWithShape="1">
          <a:blip r:embed="rId3">
            <a:alphaModFix/>
          </a:blip>
          <a:srcRect/>
          <a:stretch/>
        </p:blipFill>
        <p:spPr>
          <a:xfrm>
            <a:off x="1522412" y="1888350"/>
            <a:ext cx="9144000" cy="1055077"/>
          </a:xfrm>
          <a:prstGeom prst="rect">
            <a:avLst/>
          </a:prstGeom>
          <a:noFill/>
          <a:ln>
            <a:noFill/>
          </a:ln>
        </p:spPr>
      </p:pic>
      <p:pic>
        <p:nvPicPr>
          <p:cNvPr id="844" name="Google Shape;844;p73"/>
          <p:cNvPicPr preferRelativeResize="0"/>
          <p:nvPr/>
        </p:nvPicPr>
        <p:blipFill rotWithShape="1">
          <a:blip r:embed="rId4">
            <a:alphaModFix/>
          </a:blip>
          <a:srcRect/>
          <a:stretch/>
        </p:blipFill>
        <p:spPr>
          <a:xfrm>
            <a:off x="8943040" y="2745884"/>
            <a:ext cx="923810" cy="714286"/>
          </a:xfrm>
          <a:prstGeom prst="rect">
            <a:avLst/>
          </a:prstGeom>
          <a:noFill/>
          <a:ln>
            <a:noFill/>
          </a:ln>
        </p:spPr>
      </p:pic>
      <p:pic>
        <p:nvPicPr>
          <p:cNvPr id="845" name="Google Shape;845;p73"/>
          <p:cNvPicPr preferRelativeResize="0"/>
          <p:nvPr/>
        </p:nvPicPr>
        <p:blipFill rotWithShape="1">
          <a:blip r:embed="rId5">
            <a:alphaModFix/>
          </a:blip>
          <a:srcRect/>
          <a:stretch/>
        </p:blipFill>
        <p:spPr>
          <a:xfrm>
            <a:off x="1522412" y="1930907"/>
            <a:ext cx="2619048" cy="2120063"/>
          </a:xfrm>
          <a:prstGeom prst="rect">
            <a:avLst/>
          </a:prstGeom>
          <a:noFill/>
          <a:ln>
            <a:noFill/>
          </a:ln>
        </p:spPr>
      </p:pic>
      <p:grpSp>
        <p:nvGrpSpPr>
          <p:cNvPr id="846" name="Google Shape;846;p73"/>
          <p:cNvGrpSpPr/>
          <p:nvPr/>
        </p:nvGrpSpPr>
        <p:grpSpPr>
          <a:xfrm>
            <a:off x="1546311" y="3241504"/>
            <a:ext cx="9152165" cy="2824073"/>
            <a:chOff x="23898" y="3241503"/>
            <a:chExt cx="9152165" cy="2824073"/>
          </a:xfrm>
        </p:grpSpPr>
        <p:sp>
          <p:nvSpPr>
            <p:cNvPr id="847" name="Google Shape;847;p73"/>
            <p:cNvSpPr txBox="1"/>
            <p:nvPr/>
          </p:nvSpPr>
          <p:spPr>
            <a:xfrm>
              <a:off x="23898" y="4188179"/>
              <a:ext cx="2421501" cy="18773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Also available through TIDE: </a:t>
              </a:r>
              <a:r>
                <a:rPr lang="en-US" sz="1600" b="0" i="0" u="none" strike="noStrike" cap="none">
                  <a:solidFill>
                    <a:schemeClr val="dk1"/>
                  </a:solidFill>
                  <a:latin typeface="Calibri"/>
                  <a:ea typeface="Calibri"/>
                  <a:cs typeface="Calibri"/>
                  <a:sym typeface="Calibri"/>
                </a:rPr>
                <a:t>access to informational booklets &amp; brochures, parent letters, online forms, Interim Scoring Guides and Answer Keys</a:t>
              </a:r>
              <a:endParaRPr sz="1600" b="0" i="0" u="none" strike="noStrike" cap="none">
                <a:solidFill>
                  <a:schemeClr val="dk1"/>
                </a:solidFill>
                <a:latin typeface="Calibri"/>
                <a:ea typeface="Calibri"/>
                <a:cs typeface="Calibri"/>
                <a:sym typeface="Calibri"/>
              </a:endParaRPr>
            </a:p>
          </p:txBody>
        </p:sp>
        <p:sp>
          <p:nvSpPr>
            <p:cNvPr id="848" name="Google Shape;848;p73"/>
            <p:cNvSpPr/>
            <p:nvPr/>
          </p:nvSpPr>
          <p:spPr>
            <a:xfrm>
              <a:off x="2280212" y="3976914"/>
              <a:ext cx="219796" cy="1690239"/>
            </a:xfrm>
            <a:prstGeom prst="lef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9" name="Google Shape;849;p73"/>
            <p:cNvPicPr preferRelativeResize="0"/>
            <p:nvPr/>
          </p:nvPicPr>
          <p:blipFill rotWithShape="1">
            <a:blip r:embed="rId6">
              <a:alphaModFix/>
            </a:blip>
            <a:srcRect/>
            <a:stretch/>
          </p:blipFill>
          <p:spPr>
            <a:xfrm>
              <a:off x="2619048" y="3241503"/>
              <a:ext cx="6557015" cy="2701002"/>
            </a:xfrm>
            <a:prstGeom prst="rect">
              <a:avLst/>
            </a:prstGeom>
            <a:noFill/>
            <a:ln>
              <a:noFill/>
            </a:ln>
          </p:spPr>
        </p:pic>
      </p:grpSp>
      <p:sp>
        <p:nvSpPr>
          <p:cNvPr id="11" name="Google Shape;801;p69"/>
          <p:cNvSpPr txBox="1"/>
          <p:nvPr/>
        </p:nvSpPr>
        <p:spPr>
          <a:xfrm>
            <a:off x="9736808" y="5336095"/>
            <a:ext cx="245201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sng" strike="noStrike" cap="none" dirty="0">
                <a:solidFill>
                  <a:schemeClr val="hlink"/>
                </a:solidFill>
                <a:latin typeface="Calibri"/>
                <a:ea typeface="Calibri"/>
                <a:cs typeface="Calibri"/>
                <a:sym typeface="Calibri"/>
                <a:hlinkClick r:id="rId7"/>
              </a:rPr>
              <a:t>alohahsap.org</a:t>
            </a:r>
            <a:endParaRPr sz="2400" b="1"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74"/>
          <p:cNvSpPr txBox="1">
            <a:spLocks noGrp="1"/>
          </p:cNvSpPr>
          <p:nvPr>
            <p:ph type="body" idx="1"/>
          </p:nvPr>
        </p:nvSpPr>
        <p:spPr>
          <a:xfrm>
            <a:off x="2151062" y="478528"/>
            <a:ext cx="7886700" cy="3970040"/>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Clr>
                <a:schemeClr val="dk1"/>
              </a:buClr>
              <a:buSzPts val="1760"/>
              <a:buChar char="•"/>
            </a:pPr>
            <a:r>
              <a:rPr lang="en-US" sz="1760"/>
              <a:t>When you navigate away from the TIDE dashboard, a navigation toolbar appears at the top of the page:</a:t>
            </a:r>
            <a:endParaRPr/>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a:p>
            <a:pPr marL="342900" lvl="0" indent="-342900" algn="l" rtl="0">
              <a:lnSpc>
                <a:spcPct val="70000"/>
              </a:lnSpc>
              <a:spcBef>
                <a:spcPts val="352"/>
              </a:spcBef>
              <a:spcAft>
                <a:spcPts val="0"/>
              </a:spcAft>
              <a:buClr>
                <a:schemeClr val="dk1"/>
              </a:buClr>
              <a:buSzPts val="1760"/>
              <a:buChar char="•"/>
            </a:pPr>
            <a:r>
              <a:rPr lang="en-US" sz="1760"/>
              <a:t>To access the dashboard, click       in the upper-left corner. </a:t>
            </a:r>
            <a:endParaRPr/>
          </a:p>
          <a:p>
            <a:pPr marL="342900" lvl="0" indent="-342900" algn="l" rtl="0">
              <a:lnSpc>
                <a:spcPct val="70000"/>
              </a:lnSpc>
              <a:spcBef>
                <a:spcPts val="352"/>
              </a:spcBef>
              <a:spcAft>
                <a:spcPts val="0"/>
              </a:spcAft>
              <a:buClr>
                <a:schemeClr val="dk1"/>
              </a:buClr>
              <a:buSzPts val="1760"/>
              <a:buChar char="•"/>
            </a:pPr>
            <a:r>
              <a:rPr lang="en-US" sz="1760"/>
              <a:t>To view the task menus for a particular TIDE category, click the icon for that category above the toolbar.</a:t>
            </a:r>
            <a:endParaRPr/>
          </a:p>
          <a:p>
            <a:pPr marL="342900" lvl="0" indent="-342900" algn="l" rtl="0">
              <a:lnSpc>
                <a:spcPct val="70000"/>
              </a:lnSpc>
              <a:spcBef>
                <a:spcPts val="352"/>
              </a:spcBef>
              <a:spcAft>
                <a:spcPts val="0"/>
              </a:spcAft>
              <a:buClr>
                <a:schemeClr val="dk1"/>
              </a:buClr>
              <a:buSzPts val="1760"/>
              <a:buChar char="•"/>
            </a:pPr>
            <a:r>
              <a:rPr lang="en-US" sz="1760"/>
              <a:t>To access a particular task, click that task menu in the toolbar (such as Users) and select the required task from the list of options that appears.</a:t>
            </a:r>
            <a:endParaRPr/>
          </a:p>
          <a:p>
            <a:pPr marL="342900" lvl="0" indent="-342900" algn="l" rtl="0">
              <a:lnSpc>
                <a:spcPct val="70000"/>
              </a:lnSpc>
              <a:spcBef>
                <a:spcPts val="352"/>
              </a:spcBef>
              <a:spcAft>
                <a:spcPts val="0"/>
              </a:spcAft>
              <a:buClr>
                <a:schemeClr val="dk1"/>
              </a:buClr>
              <a:buSzPts val="1760"/>
              <a:buChar char="•"/>
            </a:pPr>
            <a:r>
              <a:rPr lang="en-US" sz="1760"/>
              <a:t>There is a Find Student by ID field where  you can type in the student SSID # in the upper-right corner of every page in TIDE. You can use this field to navigate to the View/Edit Student page filtered to a specified student’s record.</a:t>
            </a:r>
            <a:endParaRPr/>
          </a:p>
          <a:p>
            <a:pPr marL="342900" lvl="0" indent="-231140" algn="l" rtl="0">
              <a:lnSpc>
                <a:spcPct val="70000"/>
              </a:lnSpc>
              <a:spcBef>
                <a:spcPts val="352"/>
              </a:spcBef>
              <a:spcAft>
                <a:spcPts val="0"/>
              </a:spcAft>
              <a:buClr>
                <a:schemeClr val="dk1"/>
              </a:buClr>
              <a:buSzPts val="1760"/>
              <a:buNone/>
            </a:pPr>
            <a:endParaRPr sz="1760"/>
          </a:p>
          <a:p>
            <a:pPr marL="342900" lvl="0" indent="-231140" algn="l" rtl="0">
              <a:lnSpc>
                <a:spcPct val="70000"/>
              </a:lnSpc>
              <a:spcBef>
                <a:spcPts val="352"/>
              </a:spcBef>
              <a:spcAft>
                <a:spcPts val="0"/>
              </a:spcAft>
              <a:buClr>
                <a:schemeClr val="dk1"/>
              </a:buClr>
              <a:buSzPts val="1760"/>
              <a:buNone/>
            </a:pPr>
            <a:endParaRPr sz="1760"/>
          </a:p>
        </p:txBody>
      </p:sp>
      <p:pic>
        <p:nvPicPr>
          <p:cNvPr id="856" name="Google Shape;856;p74"/>
          <p:cNvPicPr preferRelativeResize="0"/>
          <p:nvPr/>
        </p:nvPicPr>
        <p:blipFill rotWithShape="1">
          <a:blip r:embed="rId3">
            <a:clrChange>
              <a:clrFrom>
                <a:srgbClr val="FFFFFF"/>
              </a:clrFrom>
              <a:clrTo>
                <a:srgbClr val="FFFFFF">
                  <a:alpha val="0"/>
                </a:srgbClr>
              </a:clrTo>
            </a:clrChange>
            <a:alphaModFix/>
          </a:blip>
          <a:srcRect/>
          <a:stretch/>
        </p:blipFill>
        <p:spPr>
          <a:xfrm>
            <a:off x="5714617" y="2046241"/>
            <a:ext cx="312800" cy="400775"/>
          </a:xfrm>
          <a:prstGeom prst="rect">
            <a:avLst/>
          </a:prstGeom>
          <a:noFill/>
          <a:ln>
            <a:noFill/>
          </a:ln>
        </p:spPr>
      </p:pic>
      <p:sp>
        <p:nvSpPr>
          <p:cNvPr id="857" name="Google Shape;857;p74"/>
          <p:cNvSpPr txBox="1"/>
          <p:nvPr/>
        </p:nvSpPr>
        <p:spPr>
          <a:xfrm>
            <a:off x="1837255" y="4448569"/>
            <a:ext cx="7886700" cy="1622623"/>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000000"/>
              </a:buClr>
              <a:buSzPts val="1850"/>
              <a:buFont typeface="Arial"/>
              <a:buNone/>
            </a:pPr>
            <a:endParaRPr sz="185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0000"/>
              </a:buClr>
              <a:buSzPts val="1850"/>
              <a:buFont typeface="Arial"/>
              <a:buNone/>
            </a:pPr>
            <a:r>
              <a:rPr lang="en-US" sz="1850" b="0" i="1" u="none" strike="noStrike" cap="none">
                <a:solidFill>
                  <a:schemeClr val="dk1"/>
                </a:solidFill>
                <a:latin typeface="Calibri"/>
                <a:ea typeface="Calibri"/>
                <a:cs typeface="Calibri"/>
                <a:sym typeface="Calibri"/>
              </a:rPr>
              <a:t>To search for a student:</a:t>
            </a:r>
            <a:endParaRPr sz="1800" b="0" i="0" u="none" strike="noStrike" cap="none">
              <a:solidFill>
                <a:schemeClr val="dk1"/>
              </a:solidFill>
              <a:latin typeface="Arial"/>
              <a:ea typeface="Arial"/>
              <a:cs typeface="Arial"/>
              <a:sym typeface="Arial"/>
            </a:endParaRPr>
          </a:p>
          <a:p>
            <a:pPr marL="690563" marR="0" lvl="0" indent="-233361" algn="l" rtl="0">
              <a:lnSpc>
                <a:spcPct val="70000"/>
              </a:lnSpc>
              <a:spcBef>
                <a:spcPts val="1000"/>
              </a:spcBef>
              <a:spcAft>
                <a:spcPts val="0"/>
              </a:spcAft>
              <a:buClr>
                <a:srgbClr val="000000"/>
              </a:buClr>
              <a:buSzPts val="1850"/>
              <a:buFont typeface="Arial"/>
              <a:buNone/>
            </a:pPr>
            <a:r>
              <a:rPr lang="en-US" sz="1850" b="0" i="0" u="none" strike="noStrike" cap="none">
                <a:solidFill>
                  <a:schemeClr val="dk1"/>
                </a:solidFill>
                <a:latin typeface="Calibri"/>
                <a:ea typeface="Calibri"/>
                <a:cs typeface="Calibri"/>
                <a:sym typeface="Calibri"/>
              </a:rPr>
              <a:t>1. In the Find Student by ID field, enter a student’s SSID.</a:t>
            </a:r>
            <a:endParaRPr sz="1800" b="0" i="0" u="none" strike="noStrike" cap="none">
              <a:solidFill>
                <a:schemeClr val="dk1"/>
              </a:solidFill>
              <a:latin typeface="Arial"/>
              <a:ea typeface="Arial"/>
              <a:cs typeface="Arial"/>
              <a:sym typeface="Arial"/>
            </a:endParaRPr>
          </a:p>
          <a:p>
            <a:pPr marL="690563" marR="0" lvl="0" indent="-233361" algn="l" rtl="0">
              <a:lnSpc>
                <a:spcPct val="70000"/>
              </a:lnSpc>
              <a:spcBef>
                <a:spcPts val="1000"/>
              </a:spcBef>
              <a:spcAft>
                <a:spcPts val="0"/>
              </a:spcAft>
              <a:buClr>
                <a:srgbClr val="000000"/>
              </a:buClr>
              <a:buSzPts val="1850"/>
              <a:buFont typeface="Arial"/>
              <a:buNone/>
            </a:pPr>
            <a:r>
              <a:rPr lang="en-US" sz="1850" b="0" i="0" u="none" strike="noStrike" cap="none">
                <a:solidFill>
                  <a:schemeClr val="dk1"/>
                </a:solidFill>
                <a:latin typeface="Calibri"/>
                <a:ea typeface="Calibri"/>
                <a:cs typeface="Calibri"/>
                <a:sym typeface="Calibri"/>
              </a:rPr>
              <a:t>2. Click  the magnifying glass. The View and Edit Student form for that student appears.</a:t>
            </a:r>
            <a:endParaRPr sz="1800" b="0" i="0" u="none" strike="noStrike" cap="none">
              <a:solidFill>
                <a:schemeClr val="dk1"/>
              </a:solidFill>
              <a:latin typeface="Arial"/>
              <a:ea typeface="Arial"/>
              <a:cs typeface="Arial"/>
              <a:sym typeface="Arial"/>
            </a:endParaRPr>
          </a:p>
          <a:p>
            <a:pPr marL="228600" marR="0" lvl="0" indent="-64135" algn="l" rtl="0">
              <a:lnSpc>
                <a:spcPct val="70000"/>
              </a:lnSpc>
              <a:spcBef>
                <a:spcPts val="1000"/>
              </a:spcBef>
              <a:spcAft>
                <a:spcPts val="0"/>
              </a:spcAft>
              <a:buClr>
                <a:srgbClr val="000000"/>
              </a:buClr>
              <a:buSzPts val="2590"/>
              <a:buFont typeface="Arial"/>
              <a:buNone/>
            </a:pPr>
            <a:endParaRPr sz="2590" b="0" i="0" u="none" strike="noStrike" cap="none">
              <a:solidFill>
                <a:schemeClr val="dk1"/>
              </a:solidFill>
              <a:latin typeface="Calibri"/>
              <a:ea typeface="Calibri"/>
              <a:cs typeface="Calibri"/>
              <a:sym typeface="Calibri"/>
            </a:endParaRPr>
          </a:p>
          <a:p>
            <a:pPr marL="228600" marR="0" lvl="0" indent="-64135" algn="l" rtl="0">
              <a:lnSpc>
                <a:spcPct val="70000"/>
              </a:lnSpc>
              <a:spcBef>
                <a:spcPts val="1000"/>
              </a:spcBef>
              <a:spcAft>
                <a:spcPts val="0"/>
              </a:spcAft>
              <a:buClr>
                <a:srgbClr val="000000"/>
              </a:buClr>
              <a:buSzPts val="2590"/>
              <a:buFont typeface="Arial"/>
              <a:buNone/>
            </a:pPr>
            <a:endParaRPr sz="2590" b="0" i="0" u="none" strike="noStrike" cap="none">
              <a:solidFill>
                <a:schemeClr val="dk1"/>
              </a:solidFill>
              <a:latin typeface="Calibri"/>
              <a:ea typeface="Calibri"/>
              <a:cs typeface="Calibri"/>
              <a:sym typeface="Calibri"/>
            </a:endParaRPr>
          </a:p>
        </p:txBody>
      </p:sp>
      <p:pic>
        <p:nvPicPr>
          <p:cNvPr id="858" name="Google Shape;858;p74"/>
          <p:cNvPicPr preferRelativeResize="0"/>
          <p:nvPr/>
        </p:nvPicPr>
        <p:blipFill rotWithShape="1">
          <a:blip r:embed="rId4">
            <a:clrChange>
              <a:clrFrom>
                <a:srgbClr val="FFFFFF"/>
              </a:clrFrom>
              <a:clrTo>
                <a:srgbClr val="FFFFFF">
                  <a:alpha val="0"/>
                </a:srgbClr>
              </a:clrTo>
            </a:clrChange>
            <a:alphaModFix/>
          </a:blip>
          <a:srcRect/>
          <a:stretch/>
        </p:blipFill>
        <p:spPr>
          <a:xfrm>
            <a:off x="1614086" y="1009825"/>
            <a:ext cx="9052326" cy="1036416"/>
          </a:xfrm>
          <a:prstGeom prst="rect">
            <a:avLst/>
          </a:prstGeom>
          <a:noFill/>
          <a:ln>
            <a:noFill/>
          </a:ln>
        </p:spPr>
      </p:pic>
      <p:sp>
        <p:nvSpPr>
          <p:cNvPr id="859" name="Google Shape;859;p74"/>
          <p:cNvSpPr/>
          <p:nvPr/>
        </p:nvSpPr>
        <p:spPr>
          <a:xfrm>
            <a:off x="9273758" y="1488558"/>
            <a:ext cx="1300981" cy="23198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5"/>
          <p:cNvSpPr txBox="1">
            <a:spLocks noGrp="1"/>
          </p:cNvSpPr>
          <p:nvPr>
            <p:ph type="title"/>
          </p:nvPr>
        </p:nvSpPr>
        <p:spPr>
          <a:xfrm>
            <a:off x="1979612" y="274638"/>
            <a:ext cx="8229600" cy="15443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TIDE: Preparing for Testing</a:t>
            </a:r>
            <a:br>
              <a:rPr lang="en-US" sz="3959">
                <a:solidFill>
                  <a:srgbClr val="757575"/>
                </a:solidFill>
              </a:rPr>
            </a:br>
            <a:r>
              <a:rPr lang="en-US" sz="3240">
                <a:solidFill>
                  <a:srgbClr val="0088A9"/>
                </a:solidFill>
              </a:rPr>
              <a:t>(Users)</a:t>
            </a:r>
            <a:br>
              <a:rPr lang="en-US" sz="3240">
                <a:solidFill>
                  <a:srgbClr val="757575"/>
                </a:solidFill>
              </a:rPr>
            </a:br>
            <a:endParaRPr sz="3240">
              <a:solidFill>
                <a:srgbClr val="757575"/>
              </a:solidFill>
            </a:endParaRPr>
          </a:p>
        </p:txBody>
      </p:sp>
      <p:pic>
        <p:nvPicPr>
          <p:cNvPr id="866" name="Google Shape;866;p75"/>
          <p:cNvPicPr preferRelativeResize="0">
            <a:picLocks noGrp="1"/>
          </p:cNvPicPr>
          <p:nvPr>
            <p:ph type="body" idx="1"/>
          </p:nvPr>
        </p:nvPicPr>
        <p:blipFill rotWithShape="1">
          <a:blip r:embed="rId3">
            <a:alphaModFix/>
          </a:blip>
          <a:srcRect/>
          <a:stretch/>
        </p:blipFill>
        <p:spPr>
          <a:xfrm>
            <a:off x="4628683" y="1819025"/>
            <a:ext cx="2749097" cy="2336733"/>
          </a:xfrm>
          <a:prstGeom prst="rect">
            <a:avLst/>
          </a:prstGeom>
          <a:noFill/>
          <a:ln>
            <a:noFill/>
          </a:ln>
        </p:spPr>
      </p:pic>
      <p:pic>
        <p:nvPicPr>
          <p:cNvPr id="867" name="Google Shape;867;p75"/>
          <p:cNvPicPr preferRelativeResize="0"/>
          <p:nvPr/>
        </p:nvPicPr>
        <p:blipFill rotWithShape="1">
          <a:blip r:embed="rId4">
            <a:alphaModFix/>
          </a:blip>
          <a:srcRect/>
          <a:stretch/>
        </p:blipFill>
        <p:spPr>
          <a:xfrm>
            <a:off x="3609599" y="4745740"/>
            <a:ext cx="4646423" cy="7567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872" name="Google Shape;872;p76"/>
          <p:cNvPicPr preferRelativeResize="0"/>
          <p:nvPr/>
        </p:nvPicPr>
        <p:blipFill rotWithShape="1">
          <a:blip r:embed="rId3">
            <a:alphaModFix/>
          </a:blip>
          <a:srcRect r="32001"/>
          <a:stretch/>
        </p:blipFill>
        <p:spPr>
          <a:xfrm>
            <a:off x="5998151" y="340237"/>
            <a:ext cx="4466039" cy="1112927"/>
          </a:xfrm>
          <a:prstGeom prst="rect">
            <a:avLst/>
          </a:prstGeom>
          <a:noFill/>
          <a:ln>
            <a:noFill/>
          </a:ln>
        </p:spPr>
      </p:pic>
      <p:pic>
        <p:nvPicPr>
          <p:cNvPr id="873" name="Google Shape;873;p76"/>
          <p:cNvPicPr preferRelativeResize="0"/>
          <p:nvPr/>
        </p:nvPicPr>
        <p:blipFill rotWithShape="1">
          <a:blip r:embed="rId4">
            <a:alphaModFix/>
          </a:blip>
          <a:srcRect/>
          <a:stretch/>
        </p:blipFill>
        <p:spPr>
          <a:xfrm rot="-969438">
            <a:off x="1937332" y="1197654"/>
            <a:ext cx="1871382" cy="2700058"/>
          </a:xfrm>
          <a:prstGeom prst="rect">
            <a:avLst/>
          </a:prstGeom>
          <a:noFill/>
          <a:ln>
            <a:noFill/>
          </a:ln>
        </p:spPr>
      </p:pic>
      <p:sp>
        <p:nvSpPr>
          <p:cNvPr id="874" name="Google Shape;874;p76"/>
          <p:cNvSpPr txBox="1">
            <a:spLocks noGrp="1"/>
          </p:cNvSpPr>
          <p:nvPr>
            <p:ph type="title"/>
          </p:nvPr>
        </p:nvSpPr>
        <p:spPr>
          <a:xfrm>
            <a:off x="1522413" y="163126"/>
            <a:ext cx="3200400" cy="11430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School Contact Information</a:t>
            </a:r>
            <a:endParaRPr/>
          </a:p>
        </p:txBody>
      </p:sp>
      <p:sp>
        <p:nvSpPr>
          <p:cNvPr id="875" name="Google Shape;875;p76"/>
          <p:cNvSpPr/>
          <p:nvPr/>
        </p:nvSpPr>
        <p:spPr>
          <a:xfrm rot="-1022492">
            <a:off x="1977094" y="2260998"/>
            <a:ext cx="1660307" cy="259769"/>
          </a:xfrm>
          <a:prstGeom prst="roundRect">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6" name="Google Shape;876;p76"/>
          <p:cNvPicPr preferRelativeResize="0"/>
          <p:nvPr/>
        </p:nvPicPr>
        <p:blipFill rotWithShape="1">
          <a:blip r:embed="rId5">
            <a:alphaModFix/>
          </a:blip>
          <a:srcRect l="11584" t="3810" r="9294" b="-3810"/>
          <a:stretch/>
        </p:blipFill>
        <p:spPr>
          <a:xfrm>
            <a:off x="5260285" y="1542374"/>
            <a:ext cx="5026987" cy="2341575"/>
          </a:xfrm>
          <a:prstGeom prst="rect">
            <a:avLst/>
          </a:prstGeom>
          <a:noFill/>
          <a:ln>
            <a:noFill/>
          </a:ln>
        </p:spPr>
      </p:pic>
      <p:pic>
        <p:nvPicPr>
          <p:cNvPr id="877" name="Google Shape;877;p76"/>
          <p:cNvPicPr preferRelativeResize="0"/>
          <p:nvPr/>
        </p:nvPicPr>
        <p:blipFill rotWithShape="1">
          <a:blip r:embed="rId6">
            <a:alphaModFix/>
          </a:blip>
          <a:srcRect/>
          <a:stretch/>
        </p:blipFill>
        <p:spPr>
          <a:xfrm>
            <a:off x="3639015" y="3377006"/>
            <a:ext cx="4444611" cy="2897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77"/>
          <p:cNvSpPr txBox="1">
            <a:spLocks noGrp="1"/>
          </p:cNvSpPr>
          <p:nvPr>
            <p:ph type="title"/>
          </p:nvPr>
        </p:nvSpPr>
        <p:spPr>
          <a:xfrm>
            <a:off x="2551112" y="78564"/>
            <a:ext cx="7200900" cy="7945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Clean Up Users In TIDE</a:t>
            </a:r>
            <a:endParaRPr/>
          </a:p>
        </p:txBody>
      </p:sp>
      <p:sp>
        <p:nvSpPr>
          <p:cNvPr id="883" name="Google Shape;883;p77"/>
          <p:cNvSpPr txBox="1">
            <a:spLocks noGrp="1"/>
          </p:cNvSpPr>
          <p:nvPr>
            <p:ph type="body" idx="1"/>
          </p:nvPr>
        </p:nvSpPr>
        <p:spPr>
          <a:xfrm>
            <a:off x="1812116" y="942062"/>
            <a:ext cx="7939897" cy="90800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In alohahsap.org/Smarter Balanced/TIDE</a:t>
            </a:r>
            <a:endParaRPr/>
          </a:p>
          <a:p>
            <a:pPr marL="342900" lvl="0" indent="-342900" algn="l" rtl="0">
              <a:lnSpc>
                <a:spcPct val="90000"/>
              </a:lnSpc>
              <a:spcBef>
                <a:spcPts val="400"/>
              </a:spcBef>
              <a:spcAft>
                <a:spcPts val="0"/>
              </a:spcAft>
              <a:buClr>
                <a:schemeClr val="dk1"/>
              </a:buClr>
              <a:buSzPts val="2000"/>
              <a:buChar char="•"/>
            </a:pPr>
            <a:r>
              <a:rPr lang="en-US" sz="2000" b="1"/>
              <a:t>To Clean up Users </a:t>
            </a:r>
            <a:r>
              <a:rPr lang="en-US" sz="2000"/>
              <a:t>(important to do this at the start of each year)</a:t>
            </a: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b="1"/>
          </a:p>
          <a:p>
            <a:pPr marL="342900" lvl="0" indent="-139700" algn="l" rtl="0">
              <a:lnSpc>
                <a:spcPct val="90000"/>
              </a:lnSpc>
              <a:spcBef>
                <a:spcPts val="640"/>
              </a:spcBef>
              <a:spcAft>
                <a:spcPts val="0"/>
              </a:spcAft>
              <a:buClr>
                <a:schemeClr val="dk1"/>
              </a:buClr>
              <a:buSzPts val="3200"/>
              <a:buNone/>
            </a:pPr>
            <a:endParaRPr b="1"/>
          </a:p>
        </p:txBody>
      </p:sp>
      <p:pic>
        <p:nvPicPr>
          <p:cNvPr id="884" name="Google Shape;884;p77"/>
          <p:cNvPicPr preferRelativeResize="0"/>
          <p:nvPr/>
        </p:nvPicPr>
        <p:blipFill rotWithShape="1">
          <a:blip r:embed="rId3">
            <a:alphaModFix/>
          </a:blip>
          <a:srcRect/>
          <a:stretch/>
        </p:blipFill>
        <p:spPr>
          <a:xfrm>
            <a:off x="1522413" y="1919036"/>
            <a:ext cx="2485715" cy="1350000"/>
          </a:xfrm>
          <a:prstGeom prst="rect">
            <a:avLst/>
          </a:prstGeom>
          <a:noFill/>
          <a:ln>
            <a:noFill/>
          </a:ln>
        </p:spPr>
      </p:pic>
      <p:pic>
        <p:nvPicPr>
          <p:cNvPr id="885" name="Google Shape;885;p77"/>
          <p:cNvPicPr preferRelativeResize="0"/>
          <p:nvPr/>
        </p:nvPicPr>
        <p:blipFill rotWithShape="1">
          <a:blip r:embed="rId4">
            <a:alphaModFix/>
          </a:blip>
          <a:srcRect/>
          <a:stretch/>
        </p:blipFill>
        <p:spPr>
          <a:xfrm>
            <a:off x="2907337" y="3068011"/>
            <a:ext cx="5248719" cy="3132040"/>
          </a:xfrm>
          <a:prstGeom prst="rect">
            <a:avLst/>
          </a:prstGeom>
          <a:noFill/>
          <a:ln>
            <a:noFill/>
          </a:ln>
        </p:spPr>
      </p:pic>
      <p:pic>
        <p:nvPicPr>
          <p:cNvPr id="886" name="Google Shape;886;p77"/>
          <p:cNvPicPr preferRelativeResize="0"/>
          <p:nvPr/>
        </p:nvPicPr>
        <p:blipFill rotWithShape="1">
          <a:blip r:embed="rId5">
            <a:alphaModFix/>
          </a:blip>
          <a:srcRect/>
          <a:stretch/>
        </p:blipFill>
        <p:spPr>
          <a:xfrm>
            <a:off x="5388686" y="2369577"/>
            <a:ext cx="5277726" cy="32718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84"/>
                                        </p:tgtEl>
                                        <p:attrNameLst>
                                          <p:attrName>style.visibility</p:attrName>
                                        </p:attrNameLst>
                                      </p:cBhvr>
                                      <p:to>
                                        <p:strVal val="visible"/>
                                      </p:to>
                                    </p:set>
                                    <p:anim calcmode="lin" valueType="num">
                                      <p:cBhvr additive="base">
                                        <p:cTn id="7" dur="500"/>
                                        <p:tgtEl>
                                          <p:spTgt spid="884"/>
                                        </p:tgtEl>
                                        <p:attrNameLst>
                                          <p:attrName>ppt_w</p:attrName>
                                        </p:attrNameLst>
                                      </p:cBhvr>
                                      <p:tavLst>
                                        <p:tav tm="0">
                                          <p:val>
                                            <p:strVal val="0"/>
                                          </p:val>
                                        </p:tav>
                                        <p:tav tm="100000">
                                          <p:val>
                                            <p:strVal val="#ppt_w"/>
                                          </p:val>
                                        </p:tav>
                                      </p:tavLst>
                                    </p:anim>
                                    <p:anim calcmode="lin" valueType="num">
                                      <p:cBhvr additive="base">
                                        <p:cTn id="8" dur="500"/>
                                        <p:tgtEl>
                                          <p:spTgt spid="88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85"/>
                                        </p:tgtEl>
                                        <p:attrNameLst>
                                          <p:attrName>style.visibility</p:attrName>
                                        </p:attrNameLst>
                                      </p:cBhvr>
                                      <p:to>
                                        <p:strVal val="visible"/>
                                      </p:to>
                                    </p:set>
                                    <p:anim calcmode="lin" valueType="num">
                                      <p:cBhvr additive="base">
                                        <p:cTn id="13" dur="500"/>
                                        <p:tgtEl>
                                          <p:spTgt spid="885"/>
                                        </p:tgtEl>
                                        <p:attrNameLst>
                                          <p:attrName>ppt_w</p:attrName>
                                        </p:attrNameLst>
                                      </p:cBhvr>
                                      <p:tavLst>
                                        <p:tav tm="0">
                                          <p:val>
                                            <p:strVal val="0"/>
                                          </p:val>
                                        </p:tav>
                                        <p:tav tm="100000">
                                          <p:val>
                                            <p:strVal val="#ppt_w"/>
                                          </p:val>
                                        </p:tav>
                                      </p:tavLst>
                                    </p:anim>
                                    <p:anim calcmode="lin" valueType="num">
                                      <p:cBhvr additive="base">
                                        <p:cTn id="14" dur="500"/>
                                        <p:tgtEl>
                                          <p:spTgt spid="88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86"/>
                                        </p:tgtEl>
                                        <p:attrNameLst>
                                          <p:attrName>style.visibility</p:attrName>
                                        </p:attrNameLst>
                                      </p:cBhvr>
                                      <p:to>
                                        <p:strVal val="visible"/>
                                      </p:to>
                                    </p:set>
                                    <p:anim calcmode="lin" valueType="num">
                                      <p:cBhvr additive="base">
                                        <p:cTn id="19" dur="500"/>
                                        <p:tgtEl>
                                          <p:spTgt spid="886"/>
                                        </p:tgtEl>
                                        <p:attrNameLst>
                                          <p:attrName>ppt_w</p:attrName>
                                        </p:attrNameLst>
                                      </p:cBhvr>
                                      <p:tavLst>
                                        <p:tav tm="0">
                                          <p:val>
                                            <p:strVal val="0"/>
                                          </p:val>
                                        </p:tav>
                                        <p:tav tm="100000">
                                          <p:val>
                                            <p:strVal val="#ppt_w"/>
                                          </p:val>
                                        </p:tav>
                                      </p:tavLst>
                                    </p:anim>
                                    <p:anim calcmode="lin" valueType="num">
                                      <p:cBhvr additive="base">
                                        <p:cTn id="20" dur="500"/>
                                        <p:tgtEl>
                                          <p:spTgt spid="8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78"/>
          <p:cNvPicPr preferRelativeResize="0"/>
          <p:nvPr/>
        </p:nvPicPr>
        <p:blipFill rotWithShape="1">
          <a:blip r:embed="rId3">
            <a:alphaModFix/>
          </a:blip>
          <a:srcRect/>
          <a:stretch/>
        </p:blipFill>
        <p:spPr>
          <a:xfrm>
            <a:off x="1419448" y="2951650"/>
            <a:ext cx="2500000" cy="1335714"/>
          </a:xfrm>
          <a:prstGeom prst="rect">
            <a:avLst/>
          </a:prstGeom>
          <a:noFill/>
          <a:ln>
            <a:noFill/>
          </a:ln>
        </p:spPr>
      </p:pic>
      <p:sp>
        <p:nvSpPr>
          <p:cNvPr id="892" name="Google Shape;892;p78"/>
          <p:cNvSpPr txBox="1">
            <a:spLocks noGrp="1"/>
          </p:cNvSpPr>
          <p:nvPr>
            <p:ph type="title"/>
          </p:nvPr>
        </p:nvSpPr>
        <p:spPr>
          <a:xfrm>
            <a:off x="2465941" y="176864"/>
            <a:ext cx="7514035" cy="5362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2916"/>
              <a:buFont typeface="Arial"/>
              <a:buNone/>
            </a:pPr>
            <a:r>
              <a:rPr lang="en-US" sz="2916" b="1" dirty="0">
                <a:solidFill>
                  <a:srgbClr val="008BA9"/>
                </a:solidFill>
              </a:rPr>
              <a:t>Add New Users </a:t>
            </a:r>
            <a:r>
              <a:rPr lang="en-US" sz="3200" b="1" dirty="0">
                <a:solidFill>
                  <a:srgbClr val="008BA9"/>
                </a:solidFill>
              </a:rPr>
              <a:t>In</a:t>
            </a:r>
            <a:r>
              <a:rPr lang="en-US" sz="2916" b="1" dirty="0">
                <a:solidFill>
                  <a:srgbClr val="008BA9"/>
                </a:solidFill>
              </a:rPr>
              <a:t> TIDE</a:t>
            </a:r>
            <a:endParaRPr sz="1336" dirty="0">
              <a:latin typeface="Arial"/>
              <a:ea typeface="Arial"/>
              <a:cs typeface="Arial"/>
              <a:sym typeface="Arial"/>
            </a:endParaRPr>
          </a:p>
        </p:txBody>
      </p:sp>
      <p:sp>
        <p:nvSpPr>
          <p:cNvPr id="893" name="Google Shape;893;p78"/>
          <p:cNvSpPr txBox="1">
            <a:spLocks noGrp="1"/>
          </p:cNvSpPr>
          <p:nvPr>
            <p:ph type="body" idx="1"/>
          </p:nvPr>
        </p:nvSpPr>
        <p:spPr>
          <a:xfrm>
            <a:off x="2159509" y="837646"/>
            <a:ext cx="3727269" cy="1716504"/>
          </a:xfrm>
          <a:prstGeom prst="rect">
            <a:avLst/>
          </a:prstGeom>
          <a:noFill/>
          <a:ln>
            <a:noFill/>
          </a:ln>
        </p:spPr>
        <p:txBody>
          <a:bodyPr spcFirstLastPara="1" wrap="square" lIns="91425" tIns="45700" rIns="91425" bIns="45700" anchor="t" anchorCtr="0">
            <a:noAutofit/>
          </a:bodyPr>
          <a:lstStyle/>
          <a:p>
            <a:pPr marL="260747" lvl="0" indent="-260747" algn="l" rtl="0">
              <a:lnSpc>
                <a:spcPct val="90000"/>
              </a:lnSpc>
              <a:spcBef>
                <a:spcPts val="0"/>
              </a:spcBef>
              <a:spcAft>
                <a:spcPts val="0"/>
              </a:spcAft>
              <a:buClr>
                <a:schemeClr val="dk1"/>
              </a:buClr>
              <a:buSzPts val="1350"/>
              <a:buFont typeface="Noto Sans Symbols"/>
              <a:buChar char="⮚"/>
            </a:pPr>
            <a:r>
              <a:rPr lang="en-US" sz="1480" dirty="0">
                <a:latin typeface="Arial"/>
                <a:ea typeface="Arial"/>
                <a:cs typeface="Arial"/>
                <a:sym typeface="Arial"/>
              </a:rPr>
              <a:t>To </a:t>
            </a:r>
            <a:r>
              <a:rPr lang="en-US" sz="1387" dirty="0">
                <a:latin typeface="Arial"/>
                <a:ea typeface="Arial"/>
                <a:cs typeface="Arial"/>
                <a:sym typeface="Arial"/>
              </a:rPr>
              <a:t>Add New Users Enter their new Gmail e.g. </a:t>
            </a:r>
            <a:r>
              <a:rPr lang="en-US" sz="1387" u="sng" dirty="0">
                <a:solidFill>
                  <a:schemeClr val="hlink"/>
                </a:solidFill>
                <a:latin typeface="Arial"/>
                <a:ea typeface="Arial"/>
                <a:cs typeface="Arial"/>
                <a:sym typeface="Arial"/>
                <a:hlinkClick r:id="rId4"/>
              </a:rPr>
              <a:t>2345676@k12.hi.us</a:t>
            </a:r>
            <a:r>
              <a:rPr lang="en-US" sz="1387" dirty="0">
                <a:latin typeface="Arial"/>
                <a:ea typeface="Arial"/>
                <a:cs typeface="Arial"/>
                <a:sym typeface="Arial"/>
              </a:rPr>
              <a:t> or an email that they will be using as school email/charter school, then click </a:t>
            </a:r>
            <a:r>
              <a:rPr lang="en-US" sz="1387" b="1" dirty="0">
                <a:latin typeface="Arial"/>
                <a:ea typeface="Arial"/>
                <a:cs typeface="Arial"/>
                <a:sym typeface="Arial"/>
              </a:rPr>
              <a:t>Add user or add roles to user with this email</a:t>
            </a:r>
            <a:endParaRPr sz="2960" dirty="0"/>
          </a:p>
          <a:p>
            <a:pPr marL="260747" lvl="0" indent="-260747" algn="l" rtl="0">
              <a:lnSpc>
                <a:spcPct val="90000"/>
              </a:lnSpc>
              <a:spcBef>
                <a:spcPts val="300"/>
              </a:spcBef>
              <a:spcAft>
                <a:spcPts val="0"/>
              </a:spcAft>
              <a:buClr>
                <a:schemeClr val="dk1"/>
              </a:buClr>
              <a:buSzPts val="1500"/>
              <a:buFont typeface="Noto Sans Symbols"/>
              <a:buChar char="⮚"/>
            </a:pPr>
            <a:r>
              <a:rPr lang="en-US" sz="1387" dirty="0">
                <a:latin typeface="Arial"/>
                <a:ea typeface="Arial"/>
                <a:cs typeface="Arial"/>
                <a:sym typeface="Arial"/>
              </a:rPr>
              <a:t>Then choose the role they will be in/add more roles if that person has multiple roles, Then click </a:t>
            </a:r>
            <a:r>
              <a:rPr lang="en-US" sz="1387" b="1" dirty="0">
                <a:latin typeface="Arial"/>
                <a:ea typeface="Arial"/>
                <a:cs typeface="Arial"/>
                <a:sym typeface="Arial"/>
              </a:rPr>
              <a:t>SAVE</a:t>
            </a:r>
            <a:endParaRPr sz="2960" dirty="0"/>
          </a:p>
          <a:p>
            <a:pPr marL="342900" lvl="0" indent="-292100" algn="l" rtl="0">
              <a:lnSpc>
                <a:spcPct val="70000"/>
              </a:lnSpc>
              <a:spcBef>
                <a:spcPts val="160"/>
              </a:spcBef>
              <a:spcAft>
                <a:spcPts val="0"/>
              </a:spcAft>
              <a:buClr>
                <a:schemeClr val="dk1"/>
              </a:buClr>
              <a:buSzPts val="800"/>
              <a:buNone/>
            </a:pPr>
            <a:endParaRPr sz="740" dirty="0"/>
          </a:p>
          <a:p>
            <a:pPr marL="342900" lvl="0" indent="-292100" algn="l" rtl="0">
              <a:lnSpc>
                <a:spcPct val="70000"/>
              </a:lnSpc>
              <a:spcBef>
                <a:spcPts val="160"/>
              </a:spcBef>
              <a:spcAft>
                <a:spcPts val="0"/>
              </a:spcAft>
              <a:buClr>
                <a:schemeClr val="dk1"/>
              </a:buClr>
              <a:buSzPts val="800"/>
              <a:buNone/>
            </a:pPr>
            <a:endParaRPr sz="740" dirty="0"/>
          </a:p>
        </p:txBody>
      </p:sp>
      <p:pic>
        <p:nvPicPr>
          <p:cNvPr id="894" name="Google Shape;894;p78"/>
          <p:cNvPicPr preferRelativeResize="0"/>
          <p:nvPr/>
        </p:nvPicPr>
        <p:blipFill rotWithShape="1">
          <a:blip r:embed="rId5">
            <a:alphaModFix/>
          </a:blip>
          <a:srcRect/>
          <a:stretch/>
        </p:blipFill>
        <p:spPr>
          <a:xfrm>
            <a:off x="4539992" y="2658247"/>
            <a:ext cx="7061242" cy="1733214"/>
          </a:xfrm>
          <a:prstGeom prst="rect">
            <a:avLst/>
          </a:prstGeom>
          <a:noFill/>
          <a:ln>
            <a:solidFill>
              <a:schemeClr val="bg2"/>
            </a:solidFill>
          </a:ln>
        </p:spPr>
      </p:pic>
      <p:pic>
        <p:nvPicPr>
          <p:cNvPr id="895" name="Google Shape;895;p78"/>
          <p:cNvPicPr preferRelativeResize="0"/>
          <p:nvPr/>
        </p:nvPicPr>
        <p:blipFill rotWithShape="1">
          <a:blip r:embed="rId6">
            <a:alphaModFix/>
          </a:blip>
          <a:srcRect/>
          <a:stretch/>
        </p:blipFill>
        <p:spPr>
          <a:xfrm>
            <a:off x="3919448" y="4495558"/>
            <a:ext cx="5423732" cy="2397095"/>
          </a:xfrm>
          <a:prstGeom prst="rect">
            <a:avLst/>
          </a:prstGeom>
          <a:noFill/>
          <a:ln>
            <a:solidFill>
              <a:schemeClr val="bg2"/>
            </a:solidFill>
          </a:ln>
        </p:spPr>
      </p:pic>
      <p:pic>
        <p:nvPicPr>
          <p:cNvPr id="896" name="Google Shape;896;p78"/>
          <p:cNvPicPr preferRelativeResize="0"/>
          <p:nvPr/>
        </p:nvPicPr>
        <p:blipFill rotWithShape="1">
          <a:blip r:embed="rId7">
            <a:alphaModFix/>
          </a:blip>
          <a:srcRect/>
          <a:stretch/>
        </p:blipFill>
        <p:spPr>
          <a:xfrm>
            <a:off x="1898833" y="1368632"/>
            <a:ext cx="370523" cy="370523"/>
          </a:xfrm>
          <a:prstGeom prst="rect">
            <a:avLst/>
          </a:prstGeom>
          <a:noFill/>
          <a:ln>
            <a:noFill/>
          </a:ln>
        </p:spPr>
      </p:pic>
      <p:pic>
        <p:nvPicPr>
          <p:cNvPr id="897" name="Google Shape;897;p78"/>
          <p:cNvPicPr preferRelativeResize="0"/>
          <p:nvPr/>
        </p:nvPicPr>
        <p:blipFill rotWithShape="1">
          <a:blip r:embed="rId8">
            <a:alphaModFix/>
          </a:blip>
          <a:srcRect/>
          <a:stretch/>
        </p:blipFill>
        <p:spPr>
          <a:xfrm>
            <a:off x="7650183" y="730863"/>
            <a:ext cx="4417246" cy="16460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500"/>
                                        <p:tgtEl>
                                          <p:spTgt spid="8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4"/>
                                        </p:tgtEl>
                                        <p:attrNameLst>
                                          <p:attrName>style.visibility</p:attrName>
                                        </p:attrNameLst>
                                      </p:cBhvr>
                                      <p:to>
                                        <p:strVal val="visible"/>
                                      </p:to>
                                    </p:set>
                                    <p:animEffect transition="in" filter="fade">
                                      <p:cBhvr>
                                        <p:cTn id="12" dur="500"/>
                                        <p:tgtEl>
                                          <p:spTgt spid="8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5"/>
                                        </p:tgtEl>
                                        <p:attrNameLst>
                                          <p:attrName>style.visibility</p:attrName>
                                        </p:attrNameLst>
                                      </p:cBhvr>
                                      <p:to>
                                        <p:strVal val="visible"/>
                                      </p:to>
                                    </p:set>
                                    <p:animEffect transition="in" filter="fade">
                                      <p:cBhvr>
                                        <p:cTn id="17" dur="500"/>
                                        <p:tgtEl>
                                          <p:spTgt spid="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
          <p:cNvSpPr txBox="1">
            <a:spLocks noGrp="1"/>
          </p:cNvSpPr>
          <p:nvPr>
            <p:ph type="title"/>
          </p:nvPr>
        </p:nvSpPr>
        <p:spPr>
          <a:xfrm>
            <a:off x="1979612" y="87198"/>
            <a:ext cx="8229600" cy="609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1859C"/>
              </a:buClr>
              <a:buSzPts val="2800"/>
              <a:buFont typeface="Arial"/>
              <a:buNone/>
            </a:pPr>
            <a:r>
              <a:rPr lang="en-US" sz="2800" b="1" dirty="0">
                <a:solidFill>
                  <a:srgbClr val="31859C"/>
                </a:solidFill>
              </a:rPr>
              <a:t>Online HSAP Systems: Secure Login</a:t>
            </a:r>
            <a:endParaRPr dirty="0"/>
          </a:p>
        </p:txBody>
      </p:sp>
      <p:sp>
        <p:nvSpPr>
          <p:cNvPr id="904" name="Google Shape;904;p1"/>
          <p:cNvSpPr txBox="1">
            <a:spLocks noGrp="1"/>
          </p:cNvSpPr>
          <p:nvPr>
            <p:ph type="body" idx="1"/>
          </p:nvPr>
        </p:nvSpPr>
        <p:spPr>
          <a:xfrm>
            <a:off x="1979612" y="630810"/>
            <a:ext cx="8686800" cy="532106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600"/>
              </a:spcAft>
              <a:buClr>
                <a:schemeClr val="dk1"/>
              </a:buClr>
              <a:buSzPts val="2200"/>
              <a:buFont typeface="Calibri"/>
              <a:buAutoNum type="arabicPeriod"/>
            </a:pPr>
            <a:r>
              <a:rPr lang="en-US" sz="2200" dirty="0"/>
              <a:t>TIDE user names have changed to </a:t>
            </a:r>
            <a:r>
              <a:rPr lang="en-US" sz="2200" dirty="0">
                <a:solidFill>
                  <a:srgbClr val="FF0000"/>
                </a:solidFill>
              </a:rPr>
              <a:t>employeeID#@k12.hi.us </a:t>
            </a:r>
            <a:endParaRPr sz="2200" dirty="0"/>
          </a:p>
          <a:p>
            <a:pPr marL="457200" lvl="0" indent="-457200" algn="l" rtl="0">
              <a:lnSpc>
                <a:spcPct val="100000"/>
              </a:lnSpc>
              <a:spcBef>
                <a:spcPts val="0"/>
              </a:spcBef>
              <a:spcAft>
                <a:spcPts val="600"/>
              </a:spcAft>
              <a:buClr>
                <a:schemeClr val="dk1"/>
              </a:buClr>
              <a:buSzPts val="2200"/>
              <a:buFont typeface="Calibri"/>
              <a:buAutoNum type="arabicPeriod"/>
            </a:pPr>
            <a:r>
              <a:rPr lang="en-US" sz="2200" dirty="0"/>
              <a:t>Principals must log into TIDE and enter or verify the school’s Test Coordinator(s) information. </a:t>
            </a:r>
            <a:endParaRPr dirty="0"/>
          </a:p>
          <a:p>
            <a:pPr marL="457200" lvl="0" indent="-457200" algn="l" rtl="0">
              <a:lnSpc>
                <a:spcPct val="100000"/>
              </a:lnSpc>
              <a:spcBef>
                <a:spcPts val="0"/>
              </a:spcBef>
              <a:spcAft>
                <a:spcPts val="600"/>
              </a:spcAft>
              <a:buClr>
                <a:schemeClr val="dk1"/>
              </a:buClr>
              <a:buSzPts val="2200"/>
              <a:buFont typeface="Calibri"/>
              <a:buAutoNum type="arabicPeriod"/>
            </a:pPr>
            <a:r>
              <a:rPr lang="en-US" sz="2200" dirty="0"/>
              <a:t>Test Coordinators must then log in and add/verify Test Administrators.</a:t>
            </a:r>
            <a:endParaRPr dirty="0"/>
          </a:p>
          <a:p>
            <a:pPr marL="1489075" lvl="1" indent="-457200">
              <a:lnSpc>
                <a:spcPct val="100000"/>
              </a:lnSpc>
              <a:spcBef>
                <a:spcPts val="0"/>
              </a:spcBef>
              <a:spcAft>
                <a:spcPts val="600"/>
              </a:spcAft>
              <a:buSzPts val="2200"/>
            </a:pPr>
            <a:r>
              <a:rPr lang="en-US" sz="2200" dirty="0"/>
              <a:t>Newly added users will receive an e-mail from </a:t>
            </a:r>
            <a:r>
              <a:rPr lang="en-US" sz="2200" u="sng" dirty="0">
                <a:solidFill>
                  <a:schemeClr val="hlink"/>
                </a:solidFill>
                <a:hlinkClick r:id="rId3"/>
              </a:rPr>
              <a:t>HSAP-DoNotReply@airast.org</a:t>
            </a:r>
            <a:r>
              <a:rPr lang="en-US" sz="2200" dirty="0"/>
              <a:t> that contains a temporary password and a link to sign in to HSAP systems.</a:t>
            </a:r>
            <a:endParaRPr dirty="0"/>
          </a:p>
          <a:p>
            <a:pPr marL="1489075" lvl="1" indent="-457200">
              <a:lnSpc>
                <a:spcPct val="100000"/>
              </a:lnSpc>
              <a:spcBef>
                <a:spcPts val="0"/>
              </a:spcBef>
              <a:spcAft>
                <a:spcPts val="600"/>
              </a:spcAft>
              <a:buSzPts val="2200"/>
            </a:pPr>
            <a:endParaRPr sz="2200" dirty="0"/>
          </a:p>
          <a:p>
            <a:pPr marL="1489075" lvl="1" indent="-457200">
              <a:lnSpc>
                <a:spcPct val="100000"/>
              </a:lnSpc>
              <a:spcBef>
                <a:spcPts val="0"/>
              </a:spcBef>
              <a:spcAft>
                <a:spcPts val="600"/>
              </a:spcAft>
              <a:buSzPts val="2200"/>
            </a:pPr>
            <a:r>
              <a:rPr lang="en-US" sz="2200" dirty="0"/>
              <a:t>A user may request a new password at any time by clicking “Forgot Your Password?” by entering their username and answering their security question.</a:t>
            </a:r>
            <a:endParaRPr sz="2200" i="1" dirty="0"/>
          </a:p>
          <a:p>
            <a:pPr marL="342900" lvl="0" indent="-342900" algn="l" rtl="0">
              <a:lnSpc>
                <a:spcPct val="100000"/>
              </a:lnSpc>
              <a:spcBef>
                <a:spcPts val="0"/>
              </a:spcBef>
              <a:spcAft>
                <a:spcPts val="600"/>
              </a:spcAft>
              <a:buClr>
                <a:schemeClr val="dk1"/>
              </a:buClr>
              <a:buSzPts val="2200"/>
              <a:buFont typeface="Calibri"/>
              <a:buAutoNum type="arabicPeriod"/>
            </a:pPr>
            <a:r>
              <a:rPr lang="en-US" sz="2200" dirty="0"/>
              <a:t>The username for any user is the email address that was entered in TIDE for the user. Contact the HSAP Help Desk at </a:t>
            </a:r>
          </a:p>
          <a:p>
            <a:pPr marL="339725" lvl="0" indent="0" algn="l" rtl="0">
              <a:lnSpc>
                <a:spcPct val="100000"/>
              </a:lnSpc>
              <a:spcBef>
                <a:spcPts val="0"/>
              </a:spcBef>
              <a:spcAft>
                <a:spcPts val="600"/>
              </a:spcAft>
              <a:buClr>
                <a:schemeClr val="dk1"/>
              </a:buClr>
              <a:buSzPts val="2200"/>
              <a:buNone/>
            </a:pPr>
            <a:r>
              <a:rPr lang="en-US" sz="2200" dirty="0"/>
              <a:t>1-866-648-3712 if you need help with a username or password.</a:t>
            </a:r>
            <a:endParaRPr dirty="0"/>
          </a:p>
          <a:p>
            <a:pPr marL="342900" lvl="0" indent="-342900" algn="l" rtl="0">
              <a:lnSpc>
                <a:spcPct val="100000"/>
              </a:lnSpc>
              <a:spcBef>
                <a:spcPts val="0"/>
              </a:spcBef>
              <a:spcAft>
                <a:spcPts val="600"/>
              </a:spcAft>
              <a:buClr>
                <a:schemeClr val="dk1"/>
              </a:buClr>
              <a:buSzPts val="800"/>
              <a:buFont typeface="+mj-lt"/>
              <a:buAutoNum type="arabicPeriod"/>
            </a:pPr>
            <a:endParaRPr sz="800" dirty="0"/>
          </a:p>
        </p:txBody>
      </p:sp>
      <p:grpSp>
        <p:nvGrpSpPr>
          <p:cNvPr id="2" name="Group 1"/>
          <p:cNvGrpSpPr/>
          <p:nvPr/>
        </p:nvGrpSpPr>
        <p:grpSpPr>
          <a:xfrm>
            <a:off x="4044138" y="3663073"/>
            <a:ext cx="5143500" cy="335280"/>
            <a:chOff x="4185540" y="3870462"/>
            <a:chExt cx="5143500" cy="335280"/>
          </a:xfrm>
        </p:grpSpPr>
        <p:graphicFrame>
          <p:nvGraphicFramePr>
            <p:cNvPr id="905" name="Google Shape;905;p1"/>
            <p:cNvGraphicFramePr/>
            <p:nvPr>
              <p:extLst>
                <p:ext uri="{D42A27DB-BD31-4B8C-83A1-F6EECF244321}">
                  <p14:modId xmlns:p14="http://schemas.microsoft.com/office/powerpoint/2010/main" val="1277404387"/>
                </p:ext>
              </p:extLst>
            </p:nvPr>
          </p:nvGraphicFramePr>
          <p:xfrm>
            <a:off x="4185540" y="3870462"/>
            <a:ext cx="5143500" cy="335280"/>
          </p:xfrm>
          <a:graphic>
            <a:graphicData uri="http://schemas.openxmlformats.org/drawingml/2006/table">
              <a:tbl>
                <a:tblPr>
                  <a:noFill/>
                  <a:tableStyleId>{2CBFD7B0-C710-423C-A2B1-7E5617D2E1B0}</a:tableStyleId>
                </a:tblPr>
                <a:tblGrid>
                  <a:gridCol w="457200">
                    <a:extLst>
                      <a:ext uri="{9D8B030D-6E8A-4147-A177-3AD203B41FA5}">
                        <a16:colId xmlns:a16="http://schemas.microsoft.com/office/drawing/2014/main" val="20000"/>
                      </a:ext>
                    </a:extLst>
                  </a:gridCol>
                  <a:gridCol w="4686300">
                    <a:extLst>
                      <a:ext uri="{9D8B030D-6E8A-4147-A177-3AD203B41FA5}">
                        <a16:colId xmlns:a16="http://schemas.microsoft.com/office/drawing/2014/main" val="20001"/>
                      </a:ext>
                    </a:extLst>
                  </a:gridCol>
                </a:tblGrid>
                <a:tr h="296225">
                  <a:tc>
                    <a:txBody>
                      <a:bodyPr/>
                      <a:lstStyle/>
                      <a:p>
                        <a:pPr marL="0" marR="0" lvl="0" indent="0" algn="ctr" rtl="0">
                          <a:lnSpc>
                            <a:spcPct val="100000"/>
                          </a:lnSpc>
                          <a:spcBef>
                            <a:spcPts val="0"/>
                          </a:spcBef>
                          <a:spcAft>
                            <a:spcPts val="0"/>
                          </a:spcAft>
                          <a:buClr>
                            <a:schemeClr val="dk1"/>
                          </a:buClr>
                          <a:buSzPts val="1100"/>
                          <a:buFont typeface="Arial"/>
                          <a:buNone/>
                        </a:pPr>
                        <a:endParaRPr sz="1100" u="none" strike="noStrike" cap="none" dirty="0">
                          <a:solidFill>
                            <a:srgbClr val="375F91"/>
                          </a:solidFill>
                          <a:latin typeface="Arial"/>
                          <a:ea typeface="Arial"/>
                          <a:cs typeface="Arial"/>
                          <a:sym typeface="Arial"/>
                        </a:endParaRPr>
                      </a:p>
                    </a:txBody>
                    <a:tcPr marL="73025" marR="73025" marT="0" marB="0" anchor="ctr"/>
                  </a:tc>
                  <a:tc>
                    <a:txBody>
                      <a:bodyPr/>
                      <a:lstStyle/>
                      <a:p>
                        <a:pPr marL="41275" marR="0" lvl="0" indent="0" algn="l" rtl="0">
                          <a:lnSpc>
                            <a:spcPct val="100000"/>
                          </a:lnSpc>
                          <a:spcBef>
                            <a:spcPts val="0"/>
                          </a:spcBef>
                          <a:spcAft>
                            <a:spcPts val="0"/>
                          </a:spcAft>
                          <a:buClr>
                            <a:srgbClr val="375F91"/>
                          </a:buClr>
                          <a:buSzPts val="1100"/>
                          <a:buFont typeface="Arial"/>
                          <a:buNone/>
                        </a:pPr>
                        <a:r>
                          <a:rPr lang="en-US" sz="1100" u="none" strike="noStrike" cap="none" dirty="0">
                            <a:solidFill>
                              <a:srgbClr val="375F91"/>
                            </a:solidFill>
                          </a:rPr>
                          <a:t>The first time a user logs in this year they will need to reset their password</a:t>
                        </a:r>
                        <a:endParaRPr sz="1000" u="none" strike="noStrike" cap="none" dirty="0">
                          <a:solidFill>
                            <a:srgbClr val="375F91"/>
                          </a:solidFill>
                          <a:latin typeface="Arial"/>
                          <a:ea typeface="Arial"/>
                          <a:cs typeface="Arial"/>
                          <a:sym typeface="Arial"/>
                        </a:endParaRPr>
                      </a:p>
                    </a:txBody>
                    <a:tcPr marL="73025" marR="73025" marT="0" marB="0" anchor="ctr"/>
                  </a:tc>
                  <a:extLst>
                    <a:ext uri="{0D108BD9-81ED-4DB2-BD59-A6C34878D82A}">
                      <a16:rowId xmlns:a16="http://schemas.microsoft.com/office/drawing/2014/main" val="10000"/>
                    </a:ext>
                  </a:extLst>
                </a:tr>
              </a:tbl>
            </a:graphicData>
          </a:graphic>
        </p:graphicFrame>
        <p:pic>
          <p:nvPicPr>
            <p:cNvPr id="906" name="Google Shape;906;p1"/>
            <p:cNvPicPr preferRelativeResize="0"/>
            <p:nvPr/>
          </p:nvPicPr>
          <p:blipFill rotWithShape="1">
            <a:blip r:embed="rId4">
              <a:alphaModFix/>
            </a:blip>
            <a:srcRect/>
            <a:stretch/>
          </p:blipFill>
          <p:spPr>
            <a:xfrm>
              <a:off x="4268431" y="3909514"/>
              <a:ext cx="314325" cy="2571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2"/>
          <p:cNvSpPr txBox="1">
            <a:spLocks noGrp="1"/>
          </p:cNvSpPr>
          <p:nvPr>
            <p:ph type="title"/>
          </p:nvPr>
        </p:nvSpPr>
        <p:spPr>
          <a:xfrm>
            <a:off x="1979612" y="31811"/>
            <a:ext cx="8229600" cy="758296"/>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008BA9"/>
              </a:buClr>
              <a:buSzPts val="1400"/>
              <a:buFont typeface="Arial"/>
              <a:buNone/>
            </a:pPr>
            <a:r>
              <a:rPr lang="en-US" b="1">
                <a:solidFill>
                  <a:srgbClr val="008BA9"/>
                </a:solidFill>
              </a:rPr>
              <a:t>TA: Dual Authentication</a:t>
            </a:r>
            <a:endParaRPr/>
          </a:p>
        </p:txBody>
      </p:sp>
      <p:sp>
        <p:nvSpPr>
          <p:cNvPr id="913" name="Google Shape;913;p2"/>
          <p:cNvSpPr txBox="1">
            <a:spLocks noGrp="1"/>
          </p:cNvSpPr>
          <p:nvPr>
            <p:ph type="body" idx="1"/>
          </p:nvPr>
        </p:nvSpPr>
        <p:spPr>
          <a:xfrm>
            <a:off x="1759479" y="624478"/>
            <a:ext cx="8712200" cy="5420723"/>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000"/>
              <a:buNone/>
            </a:pPr>
            <a:r>
              <a:rPr lang="en-US" sz="2000"/>
              <a:t>The security of online systems, including AIR’s systems, is a growing concern worldwide. As a result, AIR has implemented dual authentication when users login into any of the password protected applications from a “new computer” for the first time. This includes the TA live site.</a:t>
            </a:r>
            <a:endParaRPr/>
          </a:p>
          <a:p>
            <a:pPr marL="0" lvl="0" indent="0" algn="l" rtl="0">
              <a:lnSpc>
                <a:spcPct val="90000"/>
              </a:lnSpc>
              <a:spcBef>
                <a:spcPts val="0"/>
              </a:spcBef>
              <a:spcAft>
                <a:spcPts val="0"/>
              </a:spcAft>
              <a:buSzPts val="1200"/>
              <a:buNone/>
            </a:pPr>
            <a:endParaRPr sz="1200"/>
          </a:p>
          <a:p>
            <a:pPr marL="0" lvl="0" indent="0" algn="l" rtl="0">
              <a:lnSpc>
                <a:spcPct val="90000"/>
              </a:lnSpc>
              <a:spcBef>
                <a:spcPts val="0"/>
              </a:spcBef>
              <a:spcAft>
                <a:spcPts val="0"/>
              </a:spcAft>
              <a:buSzPts val="2000"/>
              <a:buNone/>
            </a:pPr>
            <a:r>
              <a:rPr lang="en-US" sz="2000"/>
              <a:t>A “new computer” is :</a:t>
            </a:r>
            <a:endParaRPr/>
          </a:p>
          <a:p>
            <a:pPr marL="685800" lvl="1" indent="-285750" algn="l" rtl="0">
              <a:lnSpc>
                <a:spcPct val="90000"/>
              </a:lnSpc>
              <a:spcBef>
                <a:spcPts val="0"/>
              </a:spcBef>
              <a:spcAft>
                <a:spcPts val="0"/>
              </a:spcAft>
              <a:buSzPts val="1600"/>
              <a:buChar char="–"/>
            </a:pPr>
            <a:r>
              <a:rPr lang="en-US" sz="1600"/>
              <a:t>a computer that they have not used to log into one or more AIR system in the past; or,</a:t>
            </a:r>
            <a:endParaRPr/>
          </a:p>
          <a:p>
            <a:pPr marL="685800" lvl="1" indent="-285750" algn="l" rtl="0">
              <a:lnSpc>
                <a:spcPct val="90000"/>
              </a:lnSpc>
              <a:spcBef>
                <a:spcPts val="0"/>
              </a:spcBef>
              <a:spcAft>
                <a:spcPts val="0"/>
              </a:spcAft>
              <a:buSzPts val="1600"/>
              <a:buChar char="–"/>
            </a:pPr>
            <a:r>
              <a:rPr lang="en-US" sz="1600"/>
              <a:t>a computer they they have used in the past but has had the history or cache cleared since they last logged in.</a:t>
            </a:r>
            <a:endParaRPr/>
          </a:p>
          <a:p>
            <a:pPr marL="400050" lvl="1" indent="0" algn="l" rtl="0">
              <a:lnSpc>
                <a:spcPct val="90000"/>
              </a:lnSpc>
              <a:spcBef>
                <a:spcPts val="0"/>
              </a:spcBef>
              <a:spcAft>
                <a:spcPts val="0"/>
              </a:spcAft>
              <a:buSzPts val="1200"/>
              <a:buNone/>
            </a:pPr>
            <a:endParaRPr sz="1200"/>
          </a:p>
          <a:p>
            <a:pPr marL="0" lvl="0" indent="0" algn="l" rtl="0">
              <a:lnSpc>
                <a:spcPct val="90000"/>
              </a:lnSpc>
              <a:spcBef>
                <a:spcPts val="0"/>
              </a:spcBef>
              <a:spcAft>
                <a:spcPts val="0"/>
              </a:spcAft>
              <a:buSzPts val="2000"/>
              <a:buNone/>
            </a:pPr>
            <a:r>
              <a:rPr lang="en-US" sz="2000"/>
              <a:t>Dual authentication means that when a user logs in to a new computer, the user will be receive an access code via the email associated with their TIDE account and will need to enter that code on the Login Screen to complete log in.   </a:t>
            </a:r>
            <a:endParaRPr/>
          </a:p>
          <a:p>
            <a:pPr marL="0" lvl="0" indent="0" algn="l" rtl="0">
              <a:lnSpc>
                <a:spcPct val="90000"/>
              </a:lnSpc>
              <a:spcBef>
                <a:spcPts val="0"/>
              </a:spcBef>
              <a:spcAft>
                <a:spcPts val="0"/>
              </a:spcAft>
              <a:buSzPts val="1200"/>
              <a:buNone/>
            </a:pPr>
            <a:endParaRPr sz="1200"/>
          </a:p>
          <a:p>
            <a:pPr marL="627063" lvl="0" indent="0" algn="l" rtl="0">
              <a:lnSpc>
                <a:spcPct val="90000"/>
              </a:lnSpc>
              <a:spcBef>
                <a:spcPts val="0"/>
              </a:spcBef>
              <a:spcAft>
                <a:spcPts val="0"/>
              </a:spcAft>
              <a:buSzPts val="2000"/>
              <a:buNone/>
            </a:pPr>
            <a:r>
              <a:rPr lang="en-US" sz="2000"/>
              <a:t>Implications:  If TAs are using a “new computer” they will need access to their email while signing in. The message with the code may take several minutes to arrive. So TAs should either start their sign-in process 15 minutes before student arrive </a:t>
            </a:r>
            <a:r>
              <a:rPr lang="en-US" sz="2000" b="1"/>
              <a:t>OR</a:t>
            </a:r>
            <a:r>
              <a:rPr lang="en-US" sz="2000"/>
              <a:t> sign in “for the first time” the afternoon before then log out and sign-in again right before the test session.</a:t>
            </a:r>
            <a:endParaRPr/>
          </a:p>
        </p:txBody>
      </p:sp>
      <p:pic>
        <p:nvPicPr>
          <p:cNvPr id="914" name="Google Shape;914;p2"/>
          <p:cNvPicPr preferRelativeResize="0"/>
          <p:nvPr/>
        </p:nvPicPr>
        <p:blipFill rotWithShape="1">
          <a:blip r:embed="rId3">
            <a:alphaModFix/>
          </a:blip>
          <a:srcRect/>
          <a:stretch/>
        </p:blipFill>
        <p:spPr>
          <a:xfrm rot="1073540">
            <a:off x="10794262" y="534063"/>
            <a:ext cx="929412" cy="813236"/>
          </a:xfrm>
          <a:prstGeom prst="rect">
            <a:avLst/>
          </a:prstGeom>
          <a:noFill/>
          <a:ln>
            <a:noFill/>
          </a:ln>
        </p:spPr>
      </p:pic>
      <p:cxnSp>
        <p:nvCxnSpPr>
          <p:cNvPr id="915" name="Google Shape;915;p2"/>
          <p:cNvCxnSpPr/>
          <p:nvPr/>
        </p:nvCxnSpPr>
        <p:spPr>
          <a:xfrm rot="10800000" flipH="1">
            <a:off x="1920346" y="4277984"/>
            <a:ext cx="8348133" cy="8466"/>
          </a:xfrm>
          <a:prstGeom prst="straightConnector1">
            <a:avLst/>
          </a:prstGeom>
          <a:noFill/>
          <a:ln w="25400" cap="flat" cmpd="sng">
            <a:solidFill>
              <a:srgbClr val="FF5353"/>
            </a:solidFill>
            <a:prstDash val="solid"/>
            <a:round/>
            <a:headEnd type="none" w="sm" len="sm"/>
            <a:tailEnd type="none" w="sm" len="sm"/>
          </a:ln>
          <a:effectLst>
            <a:outerShdw blurRad="40000" dist="20000" dir="5400000" rotWithShape="0">
              <a:srgbClr val="000000">
                <a:alpha val="36862"/>
              </a:srgbClr>
            </a:outerShdw>
          </a:effectLst>
        </p:spPr>
      </p:cxnSp>
      <p:cxnSp>
        <p:nvCxnSpPr>
          <p:cNvPr id="916" name="Google Shape;916;p2"/>
          <p:cNvCxnSpPr/>
          <p:nvPr/>
        </p:nvCxnSpPr>
        <p:spPr>
          <a:xfrm rot="10800000" flipH="1">
            <a:off x="1920346" y="5952067"/>
            <a:ext cx="8348133" cy="8466"/>
          </a:xfrm>
          <a:prstGeom prst="straightConnector1">
            <a:avLst/>
          </a:prstGeom>
          <a:noFill/>
          <a:ln w="25400" cap="flat" cmpd="sng">
            <a:solidFill>
              <a:srgbClr val="FF5353"/>
            </a:solidFill>
            <a:prstDash val="solid"/>
            <a:round/>
            <a:headEnd type="none" w="sm" len="sm"/>
            <a:tailEnd type="none" w="sm" len="sm"/>
          </a:ln>
          <a:effectLst>
            <a:outerShdw blurRad="40000" dist="20000" dir="5400000" rotWithShape="0">
              <a:srgbClr val="000000">
                <a:alpha val="36862"/>
              </a:srgbClr>
            </a:outerShdw>
          </a:effectLst>
        </p:spPr>
      </p:cxnSp>
      <p:pic>
        <p:nvPicPr>
          <p:cNvPr id="917" name="Google Shape;917;p2"/>
          <p:cNvPicPr preferRelativeResize="0"/>
          <p:nvPr/>
        </p:nvPicPr>
        <p:blipFill rotWithShape="1">
          <a:blip r:embed="rId4">
            <a:alphaModFix/>
          </a:blip>
          <a:srcRect/>
          <a:stretch/>
        </p:blipFill>
        <p:spPr>
          <a:xfrm>
            <a:off x="1534971" y="4734025"/>
            <a:ext cx="889282" cy="77893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79"/>
          <p:cNvSpPr txBox="1">
            <a:spLocks noGrp="1"/>
          </p:cNvSpPr>
          <p:nvPr>
            <p:ph type="title"/>
          </p:nvPr>
        </p:nvSpPr>
        <p:spPr>
          <a:xfrm>
            <a:off x="1632008" y="182041"/>
            <a:ext cx="8629959" cy="70417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Identifying and Certifying TAs</a:t>
            </a:r>
            <a:endParaRPr/>
          </a:p>
        </p:txBody>
      </p:sp>
      <p:sp>
        <p:nvSpPr>
          <p:cNvPr id="923" name="Google Shape;923;p79"/>
          <p:cNvSpPr txBox="1">
            <a:spLocks noGrp="1"/>
          </p:cNvSpPr>
          <p:nvPr>
            <p:ph type="body" idx="1"/>
          </p:nvPr>
        </p:nvSpPr>
        <p:spPr>
          <a:xfrm>
            <a:off x="1632008" y="901230"/>
            <a:ext cx="6323335" cy="514690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dirty="0"/>
              <a:t>TAs must be identified in TIDE. </a:t>
            </a:r>
            <a:endParaRPr dirty="0"/>
          </a:p>
          <a:p>
            <a:pPr marL="742950" lvl="1" indent="-285750" algn="l" rtl="0">
              <a:lnSpc>
                <a:spcPct val="90000"/>
              </a:lnSpc>
              <a:spcBef>
                <a:spcPts val="400"/>
              </a:spcBef>
              <a:spcAft>
                <a:spcPts val="0"/>
              </a:spcAft>
              <a:buClr>
                <a:schemeClr val="dk1"/>
              </a:buClr>
              <a:buSzPts val="2000"/>
              <a:buChar char="–"/>
            </a:pPr>
            <a:r>
              <a:rPr lang="en-US" sz="2000" dirty="0"/>
              <a:t>Checking to see your current cadre of TAs</a:t>
            </a:r>
            <a:endParaRPr dirty="0"/>
          </a:p>
          <a:p>
            <a:pPr marL="742950" lvl="1" indent="-285750" algn="l" rtl="0">
              <a:lnSpc>
                <a:spcPct val="90000"/>
              </a:lnSpc>
              <a:spcBef>
                <a:spcPts val="400"/>
              </a:spcBef>
              <a:spcAft>
                <a:spcPts val="0"/>
              </a:spcAft>
              <a:buClr>
                <a:schemeClr val="dk1"/>
              </a:buClr>
              <a:buSzPts val="2000"/>
              <a:buChar char="–"/>
            </a:pPr>
            <a:r>
              <a:rPr lang="en-US" sz="2000" dirty="0"/>
              <a:t>Adding new TAs</a:t>
            </a:r>
            <a:endParaRPr dirty="0"/>
          </a:p>
          <a:p>
            <a:pPr marL="457200" lvl="1" indent="0" algn="l" rtl="0">
              <a:lnSpc>
                <a:spcPct val="90000"/>
              </a:lnSpc>
              <a:spcBef>
                <a:spcPts val="400"/>
              </a:spcBef>
              <a:spcAft>
                <a:spcPts val="0"/>
              </a:spcAft>
              <a:buClr>
                <a:schemeClr val="dk1"/>
              </a:buClr>
              <a:buSzPts val="2000"/>
              <a:buNone/>
            </a:pPr>
            <a:endParaRPr sz="2000" dirty="0"/>
          </a:p>
          <a:p>
            <a:pPr marL="457200" lvl="1" indent="0" algn="l" rtl="0">
              <a:lnSpc>
                <a:spcPct val="90000"/>
              </a:lnSpc>
              <a:spcBef>
                <a:spcPts val="400"/>
              </a:spcBef>
              <a:spcAft>
                <a:spcPts val="0"/>
              </a:spcAft>
              <a:buClr>
                <a:schemeClr val="dk1"/>
              </a:buClr>
              <a:buSzPts val="2000"/>
              <a:buNone/>
            </a:pPr>
            <a:endParaRPr sz="2000" dirty="0"/>
          </a:p>
          <a:p>
            <a:pPr marL="742950" lvl="1" indent="-158750" algn="l" rtl="0">
              <a:lnSpc>
                <a:spcPct val="90000"/>
              </a:lnSpc>
              <a:spcBef>
                <a:spcPts val="400"/>
              </a:spcBef>
              <a:spcAft>
                <a:spcPts val="0"/>
              </a:spcAft>
              <a:buClr>
                <a:schemeClr val="dk1"/>
              </a:buClr>
              <a:buSzPts val="2000"/>
              <a:buNone/>
            </a:pPr>
            <a:endParaRPr sz="2000" dirty="0"/>
          </a:p>
          <a:p>
            <a:pPr marL="742950" lvl="1" indent="-158750" algn="l" rtl="0">
              <a:lnSpc>
                <a:spcPct val="90000"/>
              </a:lnSpc>
              <a:spcBef>
                <a:spcPts val="400"/>
              </a:spcBef>
              <a:spcAft>
                <a:spcPts val="0"/>
              </a:spcAft>
              <a:buClr>
                <a:schemeClr val="dk1"/>
              </a:buClr>
              <a:buSzPts val="2000"/>
              <a:buNone/>
            </a:pPr>
            <a:endParaRPr lang="en-US" sz="2000" dirty="0"/>
          </a:p>
          <a:p>
            <a:pPr marL="742950" lvl="1" indent="-158750" algn="l" rtl="0">
              <a:lnSpc>
                <a:spcPct val="90000"/>
              </a:lnSpc>
              <a:spcBef>
                <a:spcPts val="400"/>
              </a:spcBef>
              <a:spcAft>
                <a:spcPts val="0"/>
              </a:spcAft>
              <a:buClr>
                <a:schemeClr val="dk1"/>
              </a:buClr>
              <a:buSzPts val="2000"/>
              <a:buNone/>
            </a:pPr>
            <a:endParaRPr lang="en-US" sz="2000" dirty="0"/>
          </a:p>
          <a:p>
            <a:pPr marL="742950" lvl="1" indent="-158750" algn="l" rtl="0">
              <a:lnSpc>
                <a:spcPct val="90000"/>
              </a:lnSpc>
              <a:spcBef>
                <a:spcPts val="400"/>
              </a:spcBef>
              <a:spcAft>
                <a:spcPts val="0"/>
              </a:spcAft>
              <a:buClr>
                <a:schemeClr val="dk1"/>
              </a:buClr>
              <a:buSzPts val="2000"/>
              <a:buNone/>
            </a:pPr>
            <a:endParaRPr sz="2000" dirty="0"/>
          </a:p>
          <a:p>
            <a:pPr marL="742950" lvl="1" indent="-158750" algn="l" rtl="0">
              <a:lnSpc>
                <a:spcPct val="90000"/>
              </a:lnSpc>
              <a:spcBef>
                <a:spcPts val="400"/>
              </a:spcBef>
              <a:spcAft>
                <a:spcPts val="0"/>
              </a:spcAft>
              <a:buClr>
                <a:schemeClr val="dk1"/>
              </a:buClr>
              <a:buSzPts val="2000"/>
              <a:buNone/>
            </a:pPr>
            <a:endParaRPr sz="2000" dirty="0"/>
          </a:p>
          <a:p>
            <a:pPr marL="742950" lvl="1" indent="-158750" algn="l" rtl="0">
              <a:lnSpc>
                <a:spcPct val="90000"/>
              </a:lnSpc>
              <a:spcBef>
                <a:spcPts val="400"/>
              </a:spcBef>
              <a:spcAft>
                <a:spcPts val="0"/>
              </a:spcAft>
              <a:buClr>
                <a:schemeClr val="dk1"/>
              </a:buClr>
              <a:buSzPts val="2000"/>
              <a:buNone/>
            </a:pPr>
            <a:endParaRPr sz="2000" dirty="0"/>
          </a:p>
          <a:p>
            <a:pPr marL="742950" lvl="1" indent="-158750" algn="l" rtl="0">
              <a:lnSpc>
                <a:spcPct val="90000"/>
              </a:lnSpc>
              <a:spcBef>
                <a:spcPts val="400"/>
              </a:spcBef>
              <a:spcAft>
                <a:spcPts val="0"/>
              </a:spcAft>
              <a:buClr>
                <a:schemeClr val="dk1"/>
              </a:buClr>
              <a:buSzPts val="2000"/>
              <a:buNone/>
            </a:pPr>
            <a:endParaRPr sz="2000" dirty="0"/>
          </a:p>
          <a:p>
            <a:pPr marL="342900" lvl="0" indent="-342900" algn="l" rtl="0">
              <a:lnSpc>
                <a:spcPct val="90000"/>
              </a:lnSpc>
              <a:spcBef>
                <a:spcPts val="400"/>
              </a:spcBef>
              <a:spcAft>
                <a:spcPts val="0"/>
              </a:spcAft>
              <a:buClr>
                <a:schemeClr val="dk1"/>
              </a:buClr>
              <a:buSzPts val="2000"/>
              <a:buChar char="•"/>
            </a:pPr>
            <a:r>
              <a:rPr lang="en-US" sz="2000" dirty="0"/>
              <a:t>TA Certification</a:t>
            </a:r>
            <a:endParaRPr dirty="0"/>
          </a:p>
          <a:p>
            <a:pPr marL="742950" lvl="1" indent="-285750" algn="l" rtl="0">
              <a:lnSpc>
                <a:spcPct val="90000"/>
              </a:lnSpc>
              <a:spcBef>
                <a:spcPts val="400"/>
              </a:spcBef>
              <a:spcAft>
                <a:spcPts val="0"/>
              </a:spcAft>
              <a:buClr>
                <a:schemeClr val="dk1"/>
              </a:buClr>
              <a:buSzPts val="2000"/>
              <a:buChar char="–"/>
            </a:pPr>
            <a:r>
              <a:rPr lang="en-US" sz="2000" dirty="0"/>
              <a:t>The certification course</a:t>
            </a:r>
            <a:endParaRPr dirty="0"/>
          </a:p>
          <a:p>
            <a:pPr marL="742950" lvl="1" indent="-285750" algn="l" rtl="0">
              <a:lnSpc>
                <a:spcPct val="90000"/>
              </a:lnSpc>
              <a:spcBef>
                <a:spcPts val="400"/>
              </a:spcBef>
              <a:spcAft>
                <a:spcPts val="0"/>
              </a:spcAft>
              <a:buClr>
                <a:schemeClr val="dk1"/>
              </a:buClr>
              <a:buSzPts val="2000"/>
              <a:buChar char="–"/>
            </a:pPr>
            <a:r>
              <a:rPr lang="en-US" sz="2000" dirty="0"/>
              <a:t>Checking to see who has successfully 		completed the TA certification course.</a:t>
            </a:r>
            <a:endParaRPr dirty="0"/>
          </a:p>
          <a:p>
            <a:pPr marL="742950" lvl="1" indent="-158750" algn="l" rtl="0">
              <a:lnSpc>
                <a:spcPct val="90000"/>
              </a:lnSpc>
              <a:spcBef>
                <a:spcPts val="400"/>
              </a:spcBef>
              <a:spcAft>
                <a:spcPts val="0"/>
              </a:spcAft>
              <a:buClr>
                <a:schemeClr val="dk1"/>
              </a:buClr>
              <a:buSzPts val="2000"/>
              <a:buNone/>
            </a:pPr>
            <a:endParaRPr sz="2000" dirty="0"/>
          </a:p>
        </p:txBody>
      </p:sp>
      <p:grpSp>
        <p:nvGrpSpPr>
          <p:cNvPr id="7" name="Group 6"/>
          <p:cNvGrpSpPr/>
          <p:nvPr/>
        </p:nvGrpSpPr>
        <p:grpSpPr>
          <a:xfrm>
            <a:off x="1522412" y="2028092"/>
            <a:ext cx="9144000" cy="3364040"/>
            <a:chOff x="1522412" y="2028092"/>
            <a:chExt cx="9144000" cy="3364040"/>
          </a:xfrm>
        </p:grpSpPr>
        <p:pic>
          <p:nvPicPr>
            <p:cNvPr id="924" name="Google Shape;924;p79"/>
            <p:cNvPicPr preferRelativeResize="0"/>
            <p:nvPr/>
          </p:nvPicPr>
          <p:blipFill rotWithShape="1">
            <a:blip r:embed="rId3">
              <a:alphaModFix/>
            </a:blip>
            <a:srcRect/>
            <a:stretch/>
          </p:blipFill>
          <p:spPr>
            <a:xfrm>
              <a:off x="3047062" y="2054586"/>
              <a:ext cx="2188026" cy="1224641"/>
            </a:xfrm>
            <a:prstGeom prst="rect">
              <a:avLst/>
            </a:prstGeom>
            <a:noFill/>
            <a:ln>
              <a:noFill/>
            </a:ln>
          </p:spPr>
        </p:pic>
        <p:pic>
          <p:nvPicPr>
            <p:cNvPr id="925" name="Google Shape;925;p79"/>
            <p:cNvPicPr preferRelativeResize="0"/>
            <p:nvPr/>
          </p:nvPicPr>
          <p:blipFill rotWithShape="1">
            <a:blip r:embed="rId4">
              <a:alphaModFix/>
            </a:blip>
            <a:srcRect/>
            <a:stretch/>
          </p:blipFill>
          <p:spPr>
            <a:xfrm>
              <a:off x="6123122" y="2028092"/>
              <a:ext cx="2847619" cy="1219048"/>
            </a:xfrm>
            <a:prstGeom prst="rect">
              <a:avLst/>
            </a:prstGeom>
            <a:noFill/>
            <a:ln>
              <a:noFill/>
            </a:ln>
          </p:spPr>
        </p:pic>
        <p:grpSp>
          <p:nvGrpSpPr>
            <p:cNvPr id="6" name="Group 5"/>
            <p:cNvGrpSpPr/>
            <p:nvPr/>
          </p:nvGrpSpPr>
          <p:grpSpPr>
            <a:xfrm>
              <a:off x="1522412" y="3357081"/>
              <a:ext cx="9144000" cy="2035051"/>
              <a:chOff x="1522412" y="3357081"/>
              <a:chExt cx="9144000" cy="2035051"/>
            </a:xfrm>
          </p:grpSpPr>
          <p:pic>
            <p:nvPicPr>
              <p:cNvPr id="926" name="Google Shape;926;p79"/>
              <p:cNvPicPr preferRelativeResize="0"/>
              <p:nvPr/>
            </p:nvPicPr>
            <p:blipFill rotWithShape="1">
              <a:blip r:embed="rId5">
                <a:alphaModFix/>
              </a:blip>
              <a:srcRect/>
              <a:stretch/>
            </p:blipFill>
            <p:spPr>
              <a:xfrm>
                <a:off x="1522412" y="3357081"/>
                <a:ext cx="9144000" cy="1200778"/>
              </a:xfrm>
              <a:prstGeom prst="rect">
                <a:avLst/>
              </a:prstGeom>
              <a:noFill/>
              <a:ln>
                <a:noFill/>
              </a:ln>
            </p:spPr>
          </p:pic>
          <p:cxnSp>
            <p:nvCxnSpPr>
              <p:cNvPr id="3" name="Straight Arrow Connector 2"/>
              <p:cNvCxnSpPr/>
              <p:nvPr/>
            </p:nvCxnSpPr>
            <p:spPr>
              <a:xfrm flipV="1">
                <a:off x="6372520" y="4557859"/>
                <a:ext cx="914400" cy="8342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80"/>
          <p:cNvSpPr txBox="1">
            <a:spLocks noGrp="1"/>
          </p:cNvSpPr>
          <p:nvPr>
            <p:ph type="title"/>
          </p:nvPr>
        </p:nvSpPr>
        <p:spPr>
          <a:xfrm>
            <a:off x="2436812" y="542509"/>
            <a:ext cx="6283842" cy="8949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dirty="0">
                <a:solidFill>
                  <a:srgbClr val="008BA9"/>
                </a:solidFill>
              </a:rPr>
              <a:t>Task 3:Take a Few Minutes</a:t>
            </a:r>
            <a:endParaRPr dirty="0"/>
          </a:p>
        </p:txBody>
      </p:sp>
      <p:sp>
        <p:nvSpPr>
          <p:cNvPr id="933" name="Google Shape;933;p80"/>
          <p:cNvSpPr txBox="1">
            <a:spLocks noGrp="1"/>
          </p:cNvSpPr>
          <p:nvPr>
            <p:ph type="body" idx="1"/>
          </p:nvPr>
        </p:nvSpPr>
        <p:spPr>
          <a:xfrm>
            <a:off x="1692533" y="1765627"/>
            <a:ext cx="8229600" cy="4628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t>Based on what you’ve just heard….</a:t>
            </a:r>
            <a:endParaRPr dirty="0"/>
          </a:p>
          <a:p>
            <a:pPr marL="0" lvl="0" indent="0" algn="l" rtl="0">
              <a:lnSpc>
                <a:spcPct val="90000"/>
              </a:lnSpc>
              <a:spcBef>
                <a:spcPts val="640"/>
              </a:spcBef>
              <a:spcAft>
                <a:spcPts val="0"/>
              </a:spcAft>
              <a:buClr>
                <a:schemeClr val="dk1"/>
              </a:buClr>
              <a:buSzPts val="3200"/>
              <a:buNone/>
            </a:pPr>
            <a:endParaRPr dirty="0"/>
          </a:p>
          <a:p>
            <a:pPr marL="400050" lvl="1" indent="0" algn="l" rtl="0">
              <a:lnSpc>
                <a:spcPct val="90000"/>
              </a:lnSpc>
              <a:spcBef>
                <a:spcPts val="400"/>
              </a:spcBef>
              <a:spcAft>
                <a:spcPts val="0"/>
              </a:spcAft>
              <a:buClr>
                <a:schemeClr val="dk1"/>
              </a:buClr>
              <a:buSzPts val="2000"/>
              <a:buNone/>
            </a:pPr>
            <a:r>
              <a:rPr lang="en-US" sz="2000" dirty="0"/>
              <a:t>Take a few minutes to log into TIDE and….</a:t>
            </a:r>
            <a:endParaRPr dirty="0"/>
          </a:p>
          <a:p>
            <a:pPr marL="1143000" lvl="2" indent="-342900" algn="l" rtl="0">
              <a:lnSpc>
                <a:spcPct val="90000"/>
              </a:lnSpc>
              <a:spcBef>
                <a:spcPts val="400"/>
              </a:spcBef>
              <a:spcAft>
                <a:spcPts val="0"/>
              </a:spcAft>
              <a:buClr>
                <a:schemeClr val="dk1"/>
              </a:buClr>
              <a:buSzPts val="2000"/>
              <a:buChar char="•"/>
            </a:pPr>
            <a:r>
              <a:rPr lang="en-US" dirty="0"/>
              <a:t>Be sure your school contact information is correct.</a:t>
            </a:r>
            <a:endParaRPr dirty="0"/>
          </a:p>
          <a:p>
            <a:pPr marL="1143000" lvl="2" indent="-342900" algn="l" rtl="0">
              <a:lnSpc>
                <a:spcPct val="90000"/>
              </a:lnSpc>
              <a:spcBef>
                <a:spcPts val="400"/>
              </a:spcBef>
              <a:spcAft>
                <a:spcPts val="0"/>
              </a:spcAft>
              <a:buClr>
                <a:schemeClr val="dk1"/>
              </a:buClr>
              <a:buSzPts val="2000"/>
              <a:buChar char="•"/>
            </a:pPr>
            <a:r>
              <a:rPr lang="en-US" dirty="0"/>
              <a:t>“Clean up” your school users.</a:t>
            </a:r>
            <a:endParaRPr dirty="0"/>
          </a:p>
          <a:p>
            <a:pPr marL="1143000" lvl="2" indent="-342900" algn="l" rtl="0">
              <a:lnSpc>
                <a:spcPct val="90000"/>
              </a:lnSpc>
              <a:spcBef>
                <a:spcPts val="400"/>
              </a:spcBef>
              <a:spcAft>
                <a:spcPts val="0"/>
              </a:spcAft>
              <a:buClr>
                <a:schemeClr val="dk1"/>
              </a:buClr>
              <a:buSzPts val="2000"/>
              <a:buChar char="•"/>
            </a:pPr>
            <a:r>
              <a:rPr lang="en-US" dirty="0"/>
              <a:t>Identify TAs as necessary.</a:t>
            </a:r>
            <a:endParaRPr dirty="0"/>
          </a:p>
        </p:txBody>
      </p:sp>
      <p:pic>
        <p:nvPicPr>
          <p:cNvPr id="934" name="Google Shape;934;p80"/>
          <p:cNvPicPr preferRelativeResize="0"/>
          <p:nvPr/>
        </p:nvPicPr>
        <p:blipFill rotWithShape="1">
          <a:blip r:embed="rId3">
            <a:alphaModFix/>
          </a:blip>
          <a:srcRect/>
          <a:stretch/>
        </p:blipFill>
        <p:spPr>
          <a:xfrm rot="1465406">
            <a:off x="9614653" y="363128"/>
            <a:ext cx="2171868" cy="1919441"/>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176"/>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1883006" y="223628"/>
            <a:ext cx="5726498" cy="108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latin typeface="Arial"/>
                <a:ea typeface="Arial"/>
                <a:cs typeface="Arial"/>
                <a:sym typeface="Arial"/>
              </a:rPr>
              <a:t>HSA Science (NGSS) and </a:t>
            </a:r>
            <a:br>
              <a:rPr lang="en-US" b="1">
                <a:solidFill>
                  <a:srgbClr val="0088A9"/>
                </a:solidFill>
                <a:latin typeface="Arial"/>
                <a:ea typeface="Arial"/>
                <a:cs typeface="Arial"/>
                <a:sym typeface="Arial"/>
              </a:rPr>
            </a:br>
            <a:r>
              <a:rPr lang="en-US" b="1">
                <a:solidFill>
                  <a:srgbClr val="0088A9"/>
                </a:solidFill>
                <a:latin typeface="Arial"/>
                <a:ea typeface="Arial"/>
                <a:cs typeface="Arial"/>
                <a:sym typeface="Arial"/>
              </a:rPr>
              <a:t>Biology 1 EOC </a:t>
            </a:r>
            <a:endParaRPr>
              <a:solidFill>
                <a:srgbClr val="0088A9"/>
              </a:solidFill>
              <a:latin typeface="Arial"/>
              <a:ea typeface="Arial"/>
              <a:cs typeface="Arial"/>
              <a:sym typeface="Arial"/>
            </a:endParaRPr>
          </a:p>
        </p:txBody>
      </p:sp>
      <p:sp>
        <p:nvSpPr>
          <p:cNvPr id="205" name="Google Shape;205;p11"/>
          <p:cNvSpPr txBox="1">
            <a:spLocks noGrp="1"/>
          </p:cNvSpPr>
          <p:nvPr>
            <p:ph type="body" idx="1"/>
          </p:nvPr>
        </p:nvSpPr>
        <p:spPr>
          <a:xfrm>
            <a:off x="1818999" y="1635216"/>
            <a:ext cx="8258799" cy="439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1800" dirty="0"/>
              <a:t>Beginning last school year, the HSA Science Assessments, Biology End-of-Course Exam and HSA-Alt Science assessments are based upon the NGSS and no longer aligned with the Hawaii Content and Performance Standards III for Science. </a:t>
            </a:r>
            <a:endParaRPr dirty="0"/>
          </a:p>
          <a:p>
            <a:pPr marL="0" lvl="0" indent="0" algn="l" rtl="0">
              <a:lnSpc>
                <a:spcPct val="100000"/>
              </a:lnSpc>
              <a:spcBef>
                <a:spcPts val="0"/>
              </a:spcBef>
              <a:spcAft>
                <a:spcPts val="0"/>
              </a:spcAft>
              <a:buClr>
                <a:schemeClr val="dk1"/>
              </a:buClr>
              <a:buSzPts val="1800"/>
              <a:buNone/>
            </a:pPr>
            <a:endParaRPr sz="1800" dirty="0"/>
          </a:p>
          <a:p>
            <a:pPr marL="0" lvl="0" indent="0" algn="l" rtl="0">
              <a:lnSpc>
                <a:spcPct val="100000"/>
              </a:lnSpc>
              <a:spcBef>
                <a:spcPts val="0"/>
              </a:spcBef>
              <a:spcAft>
                <a:spcPts val="0"/>
              </a:spcAft>
              <a:buClr>
                <a:schemeClr val="dk1"/>
              </a:buClr>
              <a:buSzPts val="1800"/>
              <a:buNone/>
            </a:pPr>
            <a:r>
              <a:rPr lang="en-US" sz="1800" dirty="0"/>
              <a:t>The NGSS calls for science teaching and learning to </a:t>
            </a:r>
            <a:r>
              <a:rPr lang="en-US" sz="1800" u="sng" dirty="0"/>
              <a:t>begin in kindergarten </a:t>
            </a:r>
            <a:r>
              <a:rPr lang="en-US" sz="1800" dirty="0"/>
              <a:t>and continue through so that by the end of the 12th grade </a:t>
            </a:r>
            <a:r>
              <a:rPr lang="en-US" sz="1800" b="1" dirty="0"/>
              <a:t>all</a:t>
            </a:r>
            <a:r>
              <a:rPr lang="en-US" sz="1800" dirty="0"/>
              <a:t> students have gained the knowledge and skills knowledge necessary to:</a:t>
            </a:r>
            <a:endParaRPr dirty="0"/>
          </a:p>
          <a:p>
            <a:pPr marL="1033463" lvl="0" indent="-342900" algn="l" rtl="0">
              <a:lnSpc>
                <a:spcPct val="100000"/>
              </a:lnSpc>
              <a:spcBef>
                <a:spcPts val="0"/>
              </a:spcBef>
              <a:spcAft>
                <a:spcPts val="0"/>
              </a:spcAft>
              <a:buClr>
                <a:schemeClr val="dk1"/>
              </a:buClr>
              <a:buSzPts val="1800"/>
              <a:buFont typeface="Noto Sans Symbols"/>
              <a:buChar char="❖"/>
            </a:pPr>
            <a:r>
              <a:rPr lang="en-US" sz="1800" dirty="0"/>
              <a:t>engage in public discussions, </a:t>
            </a:r>
            <a:endParaRPr dirty="0"/>
          </a:p>
          <a:p>
            <a:pPr marL="1033463" lvl="0" indent="-342900" algn="l" rtl="0">
              <a:lnSpc>
                <a:spcPct val="100000"/>
              </a:lnSpc>
              <a:spcBef>
                <a:spcPts val="0"/>
              </a:spcBef>
              <a:spcAft>
                <a:spcPts val="0"/>
              </a:spcAft>
              <a:buClr>
                <a:schemeClr val="dk1"/>
              </a:buClr>
              <a:buSzPts val="1800"/>
              <a:buFont typeface="Noto Sans Symbols"/>
              <a:buChar char="❖"/>
            </a:pPr>
            <a:r>
              <a:rPr lang="en-US" sz="1800" dirty="0"/>
              <a:t>to be critical consumers of scientific information related to their everyday lives, and  </a:t>
            </a:r>
            <a:endParaRPr dirty="0"/>
          </a:p>
          <a:p>
            <a:pPr marL="1033463" lvl="0" indent="-342900" algn="l" rtl="0">
              <a:lnSpc>
                <a:spcPct val="100000"/>
              </a:lnSpc>
              <a:spcBef>
                <a:spcPts val="0"/>
              </a:spcBef>
              <a:spcAft>
                <a:spcPts val="0"/>
              </a:spcAft>
              <a:buClr>
                <a:schemeClr val="dk1"/>
              </a:buClr>
              <a:buSzPts val="1800"/>
              <a:buFont typeface="Noto Sans Symbols"/>
              <a:buChar char="❖"/>
            </a:pPr>
            <a:r>
              <a:rPr lang="en-US" sz="1800" dirty="0"/>
              <a:t>to continue to learn about science throughout their lives. </a:t>
            </a:r>
            <a:endParaRPr dirty="0"/>
          </a:p>
          <a:p>
            <a:pPr marL="342900" lvl="0" indent="-228600" algn="l" rtl="0">
              <a:lnSpc>
                <a:spcPct val="100000"/>
              </a:lnSpc>
              <a:spcBef>
                <a:spcPts val="0"/>
              </a:spcBef>
              <a:spcAft>
                <a:spcPts val="0"/>
              </a:spcAft>
              <a:buClr>
                <a:schemeClr val="dk1"/>
              </a:buClr>
              <a:buSzPts val="1800"/>
              <a:buNone/>
            </a:pPr>
            <a:endParaRPr sz="1800" dirty="0">
              <a:solidFill>
                <a:srgbClr val="3F3F3F"/>
              </a:solidFill>
            </a:endParaRPr>
          </a:p>
          <a:p>
            <a:pPr marL="0" lvl="0" indent="0" algn="l" rtl="0">
              <a:lnSpc>
                <a:spcPct val="100000"/>
              </a:lnSpc>
              <a:spcBef>
                <a:spcPts val="0"/>
              </a:spcBef>
              <a:spcAft>
                <a:spcPts val="0"/>
              </a:spcAft>
              <a:buClr>
                <a:schemeClr val="dk1"/>
              </a:buClr>
              <a:buSzPts val="1800"/>
              <a:buNone/>
            </a:pPr>
            <a:r>
              <a:rPr lang="en-US" sz="1800" dirty="0"/>
              <a:t>The Performance Expectations (PEs) that make up the NGSS integrate the core ideas of science (DCIs) with the science and engineering practices (SEPs) used in science, and the crosscutting concepts (CCCs) that link the sciences. </a:t>
            </a:r>
            <a:endParaRPr sz="1800" dirty="0"/>
          </a:p>
          <a:p>
            <a:pPr marL="742950" lvl="1" indent="-171450" algn="l" rtl="0">
              <a:lnSpc>
                <a:spcPct val="90000"/>
              </a:lnSpc>
              <a:spcBef>
                <a:spcPts val="360"/>
              </a:spcBef>
              <a:spcAft>
                <a:spcPts val="0"/>
              </a:spcAft>
              <a:buClr>
                <a:schemeClr val="dk1"/>
              </a:buClr>
              <a:buSzPts val="1800"/>
              <a:buNone/>
            </a:pPr>
            <a:endParaRPr sz="1800" b="1" dirty="0"/>
          </a:p>
        </p:txBody>
      </p:sp>
      <p:pic>
        <p:nvPicPr>
          <p:cNvPr id="4" name="Google Shape;236;p15"/>
          <p:cNvPicPr preferRelativeResize="0"/>
          <p:nvPr/>
        </p:nvPicPr>
        <p:blipFill rotWithShape="1">
          <a:blip r:embed="rId3">
            <a:clrChange>
              <a:clrFrom>
                <a:srgbClr val="FFFFFF"/>
              </a:clrFrom>
              <a:clrTo>
                <a:srgbClr val="FFFFFF">
                  <a:alpha val="0"/>
                </a:srgbClr>
              </a:clrTo>
            </a:clrChange>
            <a:alphaModFix/>
          </a:blip>
          <a:srcRect/>
          <a:stretch/>
        </p:blipFill>
        <p:spPr>
          <a:xfrm rot="890449">
            <a:off x="10009139" y="271693"/>
            <a:ext cx="1816350" cy="2538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81"/>
          <p:cNvSpPr txBox="1">
            <a:spLocks noGrp="1"/>
          </p:cNvSpPr>
          <p:nvPr>
            <p:ph type="title"/>
          </p:nvPr>
        </p:nvSpPr>
        <p:spPr>
          <a:xfrm>
            <a:off x="1979612" y="274638"/>
            <a:ext cx="8229600" cy="15443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4000"/>
              <a:buFont typeface="Arial"/>
              <a:buNone/>
            </a:pPr>
            <a:r>
              <a:rPr lang="en-US" sz="4000" b="1">
                <a:solidFill>
                  <a:srgbClr val="0088A9"/>
                </a:solidFill>
              </a:rPr>
              <a:t>TIDE: Preparing for Testing</a:t>
            </a:r>
            <a:br>
              <a:rPr lang="en-US">
                <a:solidFill>
                  <a:srgbClr val="757575"/>
                </a:solidFill>
              </a:rPr>
            </a:br>
            <a:r>
              <a:rPr lang="en-US">
                <a:solidFill>
                  <a:srgbClr val="757575"/>
                </a:solidFill>
              </a:rPr>
              <a:t>Student Setting</a:t>
            </a:r>
            <a:endParaRPr/>
          </a:p>
        </p:txBody>
      </p:sp>
      <p:pic>
        <p:nvPicPr>
          <p:cNvPr id="941" name="Google Shape;941;p81"/>
          <p:cNvPicPr preferRelativeResize="0">
            <a:picLocks noGrp="1"/>
          </p:cNvPicPr>
          <p:nvPr>
            <p:ph type="body" idx="1"/>
          </p:nvPr>
        </p:nvPicPr>
        <p:blipFill rotWithShape="1">
          <a:blip r:embed="rId3">
            <a:alphaModFix/>
          </a:blip>
          <a:srcRect/>
          <a:stretch/>
        </p:blipFill>
        <p:spPr>
          <a:xfrm>
            <a:off x="4703111" y="2163711"/>
            <a:ext cx="2094826" cy="1780603"/>
          </a:xfrm>
          <a:prstGeom prst="rect">
            <a:avLst/>
          </a:prstGeom>
          <a:noFill/>
          <a:ln>
            <a:noFill/>
          </a:ln>
        </p:spPr>
      </p:pic>
      <p:pic>
        <p:nvPicPr>
          <p:cNvPr id="942" name="Google Shape;942;p81"/>
          <p:cNvPicPr preferRelativeResize="0"/>
          <p:nvPr/>
        </p:nvPicPr>
        <p:blipFill rotWithShape="1">
          <a:blip r:embed="rId4">
            <a:alphaModFix/>
          </a:blip>
          <a:srcRect/>
          <a:stretch/>
        </p:blipFill>
        <p:spPr>
          <a:xfrm>
            <a:off x="3855013" y="4289000"/>
            <a:ext cx="4033130" cy="6780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Google Shape;948;p82"/>
          <p:cNvPicPr preferRelativeResize="0"/>
          <p:nvPr/>
        </p:nvPicPr>
        <p:blipFill rotWithShape="1">
          <a:blip r:embed="rId3">
            <a:alphaModFix/>
          </a:blip>
          <a:srcRect/>
          <a:stretch/>
        </p:blipFill>
        <p:spPr>
          <a:xfrm>
            <a:off x="1633575" y="57427"/>
            <a:ext cx="2955422" cy="3103516"/>
          </a:xfrm>
          <a:prstGeom prst="rect">
            <a:avLst/>
          </a:prstGeom>
          <a:noFill/>
          <a:ln>
            <a:noFill/>
          </a:ln>
        </p:spPr>
      </p:pic>
      <p:sp>
        <p:nvSpPr>
          <p:cNvPr id="949" name="Google Shape;949;p82"/>
          <p:cNvSpPr txBox="1">
            <a:spLocks noGrp="1"/>
          </p:cNvSpPr>
          <p:nvPr>
            <p:ph type="title"/>
          </p:nvPr>
        </p:nvSpPr>
        <p:spPr>
          <a:xfrm>
            <a:off x="4860142" y="223025"/>
            <a:ext cx="5349070" cy="5952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Student “Data” in TIDE</a:t>
            </a:r>
            <a:endParaRPr sz="3240">
              <a:solidFill>
                <a:srgbClr val="757575"/>
              </a:solidFill>
            </a:endParaRPr>
          </a:p>
        </p:txBody>
      </p:sp>
      <p:sp>
        <p:nvSpPr>
          <p:cNvPr id="950" name="Google Shape;950;p82"/>
          <p:cNvSpPr txBox="1">
            <a:spLocks noGrp="1"/>
          </p:cNvSpPr>
          <p:nvPr>
            <p:ph type="body" idx="1"/>
          </p:nvPr>
        </p:nvSpPr>
        <p:spPr>
          <a:xfrm>
            <a:off x="5012744" y="876802"/>
            <a:ext cx="5025018" cy="555330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850"/>
              <a:buChar char="•"/>
            </a:pPr>
            <a:r>
              <a:rPr lang="en-US" sz="1850"/>
              <a:t>Student Information </a:t>
            </a:r>
            <a:endParaRPr/>
          </a:p>
          <a:p>
            <a:pPr marL="742950" lvl="1" indent="-285750" algn="l" rtl="0">
              <a:lnSpc>
                <a:spcPct val="90000"/>
              </a:lnSpc>
              <a:spcBef>
                <a:spcPts val="296"/>
              </a:spcBef>
              <a:spcAft>
                <a:spcPts val="0"/>
              </a:spcAft>
              <a:buClr>
                <a:schemeClr val="dk1"/>
              </a:buClr>
              <a:buSzPts val="1480"/>
              <a:buFont typeface="Calibri"/>
              <a:buChar char="–"/>
            </a:pPr>
            <a:r>
              <a:rPr lang="en-US" sz="1480"/>
              <a:t>Demographic from Infinite Campus cannot be edited</a:t>
            </a:r>
            <a:endParaRPr/>
          </a:p>
          <a:p>
            <a:pPr marL="342900" lvl="0" indent="-342900" algn="l" rtl="0">
              <a:lnSpc>
                <a:spcPct val="90000"/>
              </a:lnSpc>
              <a:spcBef>
                <a:spcPts val="370"/>
              </a:spcBef>
              <a:spcAft>
                <a:spcPts val="0"/>
              </a:spcAft>
              <a:buClr>
                <a:schemeClr val="dk1"/>
              </a:buClr>
              <a:buSzPts val="1850"/>
              <a:buChar char="•"/>
            </a:pPr>
            <a:r>
              <a:rPr lang="en-US" sz="1850"/>
              <a:t>Test Eligibility </a:t>
            </a:r>
            <a:endParaRPr/>
          </a:p>
          <a:p>
            <a:pPr marL="742950" lvl="1" indent="-285750" algn="l" rtl="0">
              <a:lnSpc>
                <a:spcPct val="90000"/>
              </a:lnSpc>
              <a:spcBef>
                <a:spcPts val="296"/>
              </a:spcBef>
              <a:spcAft>
                <a:spcPts val="0"/>
              </a:spcAft>
              <a:buClr>
                <a:schemeClr val="dk1"/>
              </a:buClr>
              <a:buSzPts val="1480"/>
              <a:buFont typeface="Calibri"/>
              <a:buChar char="–"/>
            </a:pPr>
            <a:r>
              <a:rPr lang="en-US" sz="1480"/>
              <a:t>Preset based upon information from Infinite Campus</a:t>
            </a:r>
            <a:endParaRPr/>
          </a:p>
          <a:p>
            <a:pPr marL="742950" lvl="1" indent="-285750" algn="l" rtl="0">
              <a:lnSpc>
                <a:spcPct val="90000"/>
              </a:lnSpc>
              <a:spcBef>
                <a:spcPts val="296"/>
              </a:spcBef>
              <a:spcAft>
                <a:spcPts val="0"/>
              </a:spcAft>
              <a:buClr>
                <a:schemeClr val="dk1"/>
              </a:buClr>
              <a:buSzPts val="1480"/>
              <a:buFont typeface="Calibri"/>
              <a:buChar char="–"/>
            </a:pPr>
            <a:r>
              <a:rPr lang="en-US" sz="1480"/>
              <a:t>Only Interim Testing grade and EOC eligibility can be adjusted</a:t>
            </a:r>
            <a:endParaRPr/>
          </a:p>
          <a:p>
            <a:pPr marL="742950" lvl="1" indent="-285750" algn="l" rtl="0">
              <a:lnSpc>
                <a:spcPct val="90000"/>
              </a:lnSpc>
              <a:spcBef>
                <a:spcPts val="296"/>
              </a:spcBef>
              <a:spcAft>
                <a:spcPts val="0"/>
              </a:spcAft>
              <a:buClr>
                <a:schemeClr val="dk1"/>
              </a:buClr>
              <a:buSzPts val="1480"/>
              <a:buFont typeface="Calibri"/>
              <a:buChar char="–"/>
            </a:pPr>
            <a:r>
              <a:rPr lang="en-US" sz="1480"/>
              <a:t>Assessment section can set Courtesy Testing for you</a:t>
            </a:r>
            <a:endParaRPr/>
          </a:p>
          <a:p>
            <a:pPr marL="342900" lvl="0" indent="-342900" algn="l" rtl="0">
              <a:lnSpc>
                <a:spcPct val="90000"/>
              </a:lnSpc>
              <a:spcBef>
                <a:spcPts val="370"/>
              </a:spcBef>
              <a:spcAft>
                <a:spcPts val="0"/>
              </a:spcAft>
              <a:buClr>
                <a:schemeClr val="dk1"/>
              </a:buClr>
              <a:buSzPts val="1850"/>
              <a:buChar char="•"/>
            </a:pPr>
            <a:r>
              <a:rPr lang="en-US" sz="1850"/>
              <a:t>Embedded Accessibility Features</a:t>
            </a:r>
            <a:endParaRPr/>
          </a:p>
          <a:p>
            <a:pPr marL="742950" lvl="1" indent="-285750" algn="l" rtl="0">
              <a:lnSpc>
                <a:spcPct val="90000"/>
              </a:lnSpc>
              <a:spcBef>
                <a:spcPts val="296"/>
              </a:spcBef>
              <a:spcAft>
                <a:spcPts val="0"/>
              </a:spcAft>
              <a:buClr>
                <a:schemeClr val="dk1"/>
              </a:buClr>
              <a:buSzPts val="1480"/>
              <a:buFont typeface="Calibri"/>
              <a:buChar char="–"/>
            </a:pPr>
            <a:r>
              <a:rPr lang="en-US" sz="1480"/>
              <a:t>Universal Tools can be “turned off”</a:t>
            </a:r>
            <a:endParaRPr/>
          </a:p>
          <a:p>
            <a:pPr marL="742950" lvl="1" indent="-285750" algn="l" rtl="0">
              <a:lnSpc>
                <a:spcPct val="90000"/>
              </a:lnSpc>
              <a:spcBef>
                <a:spcPts val="296"/>
              </a:spcBef>
              <a:spcAft>
                <a:spcPts val="0"/>
              </a:spcAft>
              <a:buClr>
                <a:schemeClr val="dk1"/>
              </a:buClr>
              <a:buSzPts val="1480"/>
              <a:buFont typeface="Calibri"/>
              <a:buChar char="–"/>
            </a:pPr>
            <a:r>
              <a:rPr lang="en-US" sz="1480"/>
              <a:t>Designated Supports can be made available to students with identified needs as determined by a team of teachers.</a:t>
            </a:r>
            <a:endParaRPr/>
          </a:p>
          <a:p>
            <a:pPr marL="742950" lvl="1" indent="-285750" algn="l" rtl="0">
              <a:lnSpc>
                <a:spcPct val="90000"/>
              </a:lnSpc>
              <a:spcBef>
                <a:spcPts val="296"/>
              </a:spcBef>
              <a:spcAft>
                <a:spcPts val="0"/>
              </a:spcAft>
              <a:buClr>
                <a:schemeClr val="dk1"/>
              </a:buClr>
              <a:buSzPts val="1480"/>
              <a:buFont typeface="Calibri"/>
              <a:buChar char="–"/>
            </a:pPr>
            <a:r>
              <a:rPr lang="en-US" sz="1480"/>
              <a:t>Accommodations can be made available to IDEA and 504 Plan students when consistent with the IEP, PLEP, services in the classroom, </a:t>
            </a:r>
            <a:r>
              <a:rPr lang="en-US" sz="1480" b="1"/>
              <a:t>and</a:t>
            </a:r>
            <a:r>
              <a:rPr lang="en-US" sz="1480"/>
              <a:t> the summative assessment use guidelines (These must be verified and set by the Assessment Section)</a:t>
            </a:r>
            <a:endParaRPr sz="1850"/>
          </a:p>
          <a:p>
            <a:pPr marL="342900" lvl="0" indent="-342900" algn="l" rtl="0">
              <a:lnSpc>
                <a:spcPct val="90000"/>
              </a:lnSpc>
              <a:spcBef>
                <a:spcPts val="370"/>
              </a:spcBef>
              <a:spcAft>
                <a:spcPts val="0"/>
              </a:spcAft>
              <a:buClr>
                <a:schemeClr val="dk1"/>
              </a:buClr>
              <a:buSzPts val="1850"/>
              <a:buChar char="•"/>
            </a:pPr>
            <a:r>
              <a:rPr lang="en-US" sz="1850"/>
              <a:t>Non-Embedded Accessibility Features</a:t>
            </a:r>
            <a:endParaRPr/>
          </a:p>
          <a:p>
            <a:pPr marL="742950" lvl="1" indent="-285750" algn="l" rtl="0">
              <a:lnSpc>
                <a:spcPct val="90000"/>
              </a:lnSpc>
              <a:spcBef>
                <a:spcPts val="296"/>
              </a:spcBef>
              <a:spcAft>
                <a:spcPts val="0"/>
              </a:spcAft>
              <a:buClr>
                <a:schemeClr val="dk1"/>
              </a:buClr>
              <a:buSzPts val="1480"/>
              <a:buFont typeface="Calibri"/>
              <a:buChar char="–"/>
            </a:pPr>
            <a:r>
              <a:rPr lang="en-US" sz="1480"/>
              <a:t>As with the embedded features</a:t>
            </a:r>
            <a:endParaRPr/>
          </a:p>
          <a:p>
            <a:pPr marL="342900" lvl="0" indent="-225425" algn="l" rtl="0">
              <a:lnSpc>
                <a:spcPct val="90000"/>
              </a:lnSpc>
              <a:spcBef>
                <a:spcPts val="370"/>
              </a:spcBef>
              <a:spcAft>
                <a:spcPts val="0"/>
              </a:spcAft>
              <a:buClr>
                <a:schemeClr val="dk1"/>
              </a:buClr>
              <a:buSzPts val="1850"/>
              <a:buNone/>
            </a:pPr>
            <a:endParaRPr sz="1850"/>
          </a:p>
        </p:txBody>
      </p:sp>
      <p:pic>
        <p:nvPicPr>
          <p:cNvPr id="951" name="Google Shape;951;p82"/>
          <p:cNvPicPr preferRelativeResize="0"/>
          <p:nvPr/>
        </p:nvPicPr>
        <p:blipFill rotWithShape="1">
          <a:blip r:embed="rId4">
            <a:alphaModFix/>
          </a:blip>
          <a:srcRect/>
          <a:stretch/>
        </p:blipFill>
        <p:spPr>
          <a:xfrm>
            <a:off x="1982664" y="2369207"/>
            <a:ext cx="3339989" cy="157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5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5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5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graphicFrame>
        <p:nvGraphicFramePr>
          <p:cNvPr id="957" name="Google Shape;957;p83"/>
          <p:cNvGraphicFramePr/>
          <p:nvPr>
            <p:extLst>
              <p:ext uri="{D42A27DB-BD31-4B8C-83A1-F6EECF244321}">
                <p14:modId xmlns:p14="http://schemas.microsoft.com/office/powerpoint/2010/main" val="96787495"/>
              </p:ext>
            </p:extLst>
          </p:nvPr>
        </p:nvGraphicFramePr>
        <p:xfrm>
          <a:off x="1723134" y="620984"/>
          <a:ext cx="8538775" cy="2021900"/>
        </p:xfrm>
        <a:graphic>
          <a:graphicData uri="http://schemas.openxmlformats.org/drawingml/2006/table">
            <a:tbl>
              <a:tblPr>
                <a:noFill/>
                <a:tableStyleId>{2CBFD7B0-C710-423C-A2B1-7E5617D2E1B0}</a:tableStyleId>
              </a:tblPr>
              <a:tblGrid>
                <a:gridCol w="4074975">
                  <a:extLst>
                    <a:ext uri="{9D8B030D-6E8A-4147-A177-3AD203B41FA5}">
                      <a16:colId xmlns:a16="http://schemas.microsoft.com/office/drawing/2014/main" val="20000"/>
                    </a:ext>
                  </a:extLst>
                </a:gridCol>
                <a:gridCol w="26200">
                  <a:extLst>
                    <a:ext uri="{9D8B030D-6E8A-4147-A177-3AD203B41FA5}">
                      <a16:colId xmlns:a16="http://schemas.microsoft.com/office/drawing/2014/main" val="20001"/>
                    </a:ext>
                  </a:extLst>
                </a:gridCol>
                <a:gridCol w="541200">
                  <a:extLst>
                    <a:ext uri="{9D8B030D-6E8A-4147-A177-3AD203B41FA5}">
                      <a16:colId xmlns:a16="http://schemas.microsoft.com/office/drawing/2014/main" val="20002"/>
                    </a:ext>
                  </a:extLst>
                </a:gridCol>
                <a:gridCol w="533425">
                  <a:extLst>
                    <a:ext uri="{9D8B030D-6E8A-4147-A177-3AD203B41FA5}">
                      <a16:colId xmlns:a16="http://schemas.microsoft.com/office/drawing/2014/main" val="20003"/>
                    </a:ext>
                  </a:extLst>
                </a:gridCol>
                <a:gridCol w="612875">
                  <a:extLst>
                    <a:ext uri="{9D8B030D-6E8A-4147-A177-3AD203B41FA5}">
                      <a16:colId xmlns:a16="http://schemas.microsoft.com/office/drawing/2014/main" val="20004"/>
                    </a:ext>
                  </a:extLst>
                </a:gridCol>
                <a:gridCol w="851225">
                  <a:extLst>
                    <a:ext uri="{9D8B030D-6E8A-4147-A177-3AD203B41FA5}">
                      <a16:colId xmlns:a16="http://schemas.microsoft.com/office/drawing/2014/main" val="20005"/>
                    </a:ext>
                  </a:extLst>
                </a:gridCol>
                <a:gridCol w="567475">
                  <a:extLst>
                    <a:ext uri="{9D8B030D-6E8A-4147-A177-3AD203B41FA5}">
                      <a16:colId xmlns:a16="http://schemas.microsoft.com/office/drawing/2014/main" val="20006"/>
                    </a:ext>
                  </a:extLst>
                </a:gridCol>
                <a:gridCol w="805825">
                  <a:extLst>
                    <a:ext uri="{9D8B030D-6E8A-4147-A177-3AD203B41FA5}">
                      <a16:colId xmlns:a16="http://schemas.microsoft.com/office/drawing/2014/main" val="20007"/>
                    </a:ext>
                  </a:extLst>
                </a:gridCol>
                <a:gridCol w="499375">
                  <a:extLst>
                    <a:ext uri="{9D8B030D-6E8A-4147-A177-3AD203B41FA5}">
                      <a16:colId xmlns:a16="http://schemas.microsoft.com/office/drawing/2014/main" val="20008"/>
                    </a:ext>
                  </a:extLst>
                </a:gridCol>
                <a:gridCol w="26200">
                  <a:extLst>
                    <a:ext uri="{9D8B030D-6E8A-4147-A177-3AD203B41FA5}">
                      <a16:colId xmlns:a16="http://schemas.microsoft.com/office/drawing/2014/main" val="20009"/>
                    </a:ext>
                  </a:extLst>
                </a:gridCol>
              </a:tblGrid>
              <a:tr h="314525">
                <a:tc>
                  <a:txBody>
                    <a:bodyPr/>
                    <a:lstStyle/>
                    <a:p>
                      <a:pPr marL="78740" marR="0" lvl="0" indent="0" algn="ctr" rtl="0">
                        <a:lnSpc>
                          <a:spcPct val="100000"/>
                        </a:lnSpc>
                        <a:spcBef>
                          <a:spcPts val="0"/>
                        </a:spcBef>
                        <a:spcAft>
                          <a:spcPts val="0"/>
                        </a:spcAft>
                        <a:buClr>
                          <a:srgbClr val="FFFFFF"/>
                        </a:buClr>
                        <a:buSzPts val="1000"/>
                        <a:buFont typeface="Arial"/>
                        <a:buNone/>
                      </a:pPr>
                      <a:r>
                        <a:rPr lang="en-US" sz="1000" b="1" u="none" strike="noStrike" cap="none" dirty="0">
                          <a:solidFill>
                            <a:srgbClr val="FFFFFF"/>
                          </a:solidFill>
                          <a:latin typeface="Arial"/>
                          <a:ea typeface="Arial"/>
                          <a:cs typeface="Arial"/>
                          <a:sym typeface="Arial"/>
                        </a:rPr>
                        <a:t>Task or Site</a:t>
                      </a:r>
                      <a:endParaRPr sz="1100" u="none" strike="noStrike" cap="none" dirty="0">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4300" marR="11493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4300" marR="11493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PR*</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8745" marR="118110"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TC*</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8110" marR="118110"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TA*</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92075" marR="0" lvl="0" indent="40639" algn="l"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TA- ALT*</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12395" marR="11239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TE*</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60325" marR="61595" lvl="0" indent="0" algn="ctr"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DATA**</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138430" marR="0" lvl="0" indent="0" algn="l" rtl="0">
                        <a:lnSpc>
                          <a:spcPct val="100000"/>
                        </a:lnSpc>
                        <a:spcBef>
                          <a:spcPts val="0"/>
                        </a:spcBef>
                        <a:spcAft>
                          <a:spcPts val="0"/>
                        </a:spcAft>
                        <a:buClr>
                          <a:srgbClr val="FFFFFF"/>
                        </a:buClr>
                        <a:buSzPts val="1000"/>
                        <a:buFont typeface="Arial"/>
                        <a:buNone/>
                      </a:pPr>
                      <a:r>
                        <a:rPr lang="en-US" sz="1000" b="1" u="none" strike="noStrike" cap="none">
                          <a:solidFill>
                            <a:srgbClr val="FFFFFF"/>
                          </a:solidFill>
                          <a:latin typeface="Arial"/>
                          <a:ea typeface="Arial"/>
                          <a:cs typeface="Arial"/>
                          <a:sym typeface="Arial"/>
                        </a:rPr>
                        <a:t>IS*</a:t>
                      </a:r>
                      <a:endParaRPr sz="1100" u="none" strike="noStrike" cap="none">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0000"/>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75550">
                <a:tc>
                  <a:txBody>
                    <a:bodyPr/>
                    <a:lstStyle/>
                    <a:p>
                      <a:pPr marL="73025" marR="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Viewing Student Records</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25150">
                <a:tc>
                  <a:txBody>
                    <a:bodyPr/>
                    <a:lstStyle/>
                    <a:p>
                      <a:pPr marL="73025" marR="267335"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Uploading Student Test Settings</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8B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00">
                <a:tc>
                  <a:txBody>
                    <a:bodyPr/>
                    <a:lstStyle/>
                    <a:p>
                      <a:pPr marL="73025" marR="49403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EOC Exam Eligibility by subject</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8B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00">
                <a:tc>
                  <a:txBody>
                    <a:bodyPr/>
                    <a:lstStyle/>
                    <a:p>
                      <a:pPr marL="73025" marR="324485"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Interim Testing Grade by subject</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20050">
                <a:tc>
                  <a:txBody>
                    <a:bodyPr/>
                    <a:lstStyle/>
                    <a:p>
                      <a:pPr marL="73025" marR="127000"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a:t>
                      </a:r>
                      <a:r>
                        <a:rPr lang="en-US" sz="1000" b="1" u="none" strike="noStrike" cap="none">
                          <a:latin typeface="Arial"/>
                          <a:ea typeface="Arial"/>
                          <a:cs typeface="Arial"/>
                          <a:sym typeface="Arial"/>
                        </a:rPr>
                        <a:t>Designated Supports </a:t>
                      </a:r>
                      <a:r>
                        <a:rPr lang="en-US" sz="1000" u="none" strike="noStrike" cap="none">
                          <a:latin typeface="Arial"/>
                          <a:ea typeface="Arial"/>
                          <a:cs typeface="Arial"/>
                          <a:sym typeface="Arial"/>
                        </a:rPr>
                        <a:t>and adjusting</a:t>
                      </a:r>
                      <a:r>
                        <a:rPr lang="en-US" sz="1000" b="1" u="none" strike="noStrike" cap="none">
                          <a:latin typeface="Arial"/>
                          <a:ea typeface="Arial"/>
                          <a:cs typeface="Arial"/>
                          <a:sym typeface="Arial"/>
                        </a:rPr>
                        <a:t> Universal Tools </a:t>
                      </a:r>
                      <a:endParaRPr sz="10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635" lvl="0" indent="0" algn="ctr" rtl="0">
                        <a:lnSpc>
                          <a:spcPct val="100000"/>
                        </a:lnSpc>
                        <a:spcBef>
                          <a:spcPts val="0"/>
                        </a:spcBef>
                        <a:spcAft>
                          <a:spcPts val="0"/>
                        </a:spcAft>
                        <a:buClr>
                          <a:schemeClr val="dk1"/>
                        </a:buClr>
                        <a:buSzPts val="1000"/>
                        <a:buFont typeface="Noto Sans Symbols"/>
                        <a:buNone/>
                      </a:pPr>
                      <a:r>
                        <a:rPr lang="en-US" sz="1000" b="1" u="none" strike="noStrike" cap="none">
                          <a:latin typeface="Noto Sans Symbols"/>
                          <a:ea typeface="Noto Sans Symbols"/>
                          <a:cs typeface="Noto Sans Symbols"/>
                          <a:sym typeface="Noto Sans Symbols"/>
                        </a:rPr>
                        <a:t>✔</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b="1" u="none" strike="noStrike" cap="none">
                          <a:latin typeface="Arial"/>
                          <a:ea typeface="Arial"/>
                          <a:cs typeface="Arial"/>
                          <a:sym typeface="Arial"/>
                        </a:rPr>
                        <a:t> </a:t>
                      </a:r>
                      <a:endParaRPr sz="1100" u="none" strike="noStrike" cap="none">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00025">
                <a:tc>
                  <a:txBody>
                    <a:bodyPr/>
                    <a:lstStyle/>
                    <a:p>
                      <a:pPr marL="73025" marR="302895" lvl="0" indent="0" algn="l"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Setting </a:t>
                      </a:r>
                      <a:r>
                        <a:rPr lang="en-US" sz="1000" b="1" u="none" strike="noStrike" cap="none">
                          <a:latin typeface="Arial"/>
                          <a:ea typeface="Arial"/>
                          <a:cs typeface="Arial"/>
                          <a:sym typeface="Arial"/>
                        </a:rPr>
                        <a:t>Accommodations </a:t>
                      </a:r>
                      <a:r>
                        <a:rPr lang="en-US" sz="1000" u="none" strike="noStrike" cap="none">
                          <a:latin typeface="Arial"/>
                          <a:ea typeface="Arial"/>
                          <a:cs typeface="Arial"/>
                          <a:sym typeface="Arial"/>
                        </a:rPr>
                        <a:t>for Smarter Balanced ELA and Math as well as HSA Science and EOCs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marR="0" lvl="0" indent="0" algn="l" rtl="0">
                        <a:lnSpc>
                          <a:spcPct val="100000"/>
                        </a:lnSpc>
                        <a:spcBef>
                          <a:spcPts val="0"/>
                        </a:spcBef>
                        <a:spcAft>
                          <a:spcPts val="0"/>
                        </a:spcAft>
                        <a:buClr>
                          <a:schemeClr val="dk1"/>
                        </a:buClr>
                        <a:buSzPts val="1100"/>
                        <a:buFont typeface="Arial"/>
                        <a:buNone/>
                      </a:pPr>
                      <a:r>
                        <a:rPr lang="en-US" sz="1100" u="none" strike="noStrike" cap="none">
                          <a:latin typeface="Arial"/>
                          <a:ea typeface="Arial"/>
                          <a:cs typeface="Arial"/>
                          <a:sym typeface="Arial"/>
                        </a:rPr>
                        <a:t> </a:t>
                      </a:r>
                      <a:endParaRPr sz="1800" u="none" strike="noStrike" cap="none"/>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8">
                  <a:txBody>
                    <a:bodyPr/>
                    <a:lstStyle/>
                    <a:p>
                      <a:pPr marL="285750" marR="0" lvl="0" indent="0" algn="l" rtl="0">
                        <a:lnSpc>
                          <a:spcPct val="100000"/>
                        </a:lnSpc>
                        <a:spcBef>
                          <a:spcPts val="0"/>
                        </a:spcBef>
                        <a:spcAft>
                          <a:spcPts val="0"/>
                        </a:spcAft>
                        <a:buClr>
                          <a:schemeClr val="dk1"/>
                        </a:buClr>
                        <a:buSzPts val="1100"/>
                        <a:buFont typeface="Arial"/>
                        <a:buNone/>
                      </a:pPr>
                      <a:r>
                        <a:rPr lang="en-US" sz="1100" u="none" strike="noStrike" cap="none" dirty="0">
                          <a:latin typeface="Arial"/>
                          <a:ea typeface="Arial"/>
                          <a:cs typeface="Arial"/>
                          <a:sym typeface="Arial"/>
                        </a:rPr>
                        <a:t> </a:t>
                      </a:r>
                      <a:endParaRPr sz="1800" u="none" strike="noStrike" cap="none" dirty="0"/>
                    </a:p>
                    <a:p>
                      <a:pPr marL="285750" marR="0" lvl="0" indent="0" algn="l" rtl="0">
                        <a:lnSpc>
                          <a:spcPct val="100000"/>
                        </a:lnSpc>
                        <a:spcBef>
                          <a:spcPts val="0"/>
                        </a:spcBef>
                        <a:spcAft>
                          <a:spcPts val="0"/>
                        </a:spcAft>
                        <a:buClr>
                          <a:schemeClr val="dk1"/>
                        </a:buClr>
                        <a:buSzPts val="1000"/>
                        <a:buFont typeface="Arial"/>
                        <a:buNone/>
                      </a:pPr>
                      <a:r>
                        <a:rPr lang="en-US" sz="1000" u="none" strike="noStrike" cap="none" dirty="0">
                          <a:latin typeface="Arial"/>
                          <a:ea typeface="Arial"/>
                          <a:cs typeface="Arial"/>
                          <a:sym typeface="Arial"/>
                        </a:rPr>
                        <a:t>Principal or TC submits request form to the Assessment Section for activation in TIDE</a:t>
                      </a:r>
                      <a:endParaRPr sz="1100" u="none" strike="noStrike" cap="none" dirty="0">
                        <a:latin typeface="Arial"/>
                        <a:ea typeface="Arial"/>
                        <a:cs typeface="Arial"/>
                        <a:sym typeface="Arial"/>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8B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958" name="Google Shape;958;p83"/>
          <p:cNvSpPr txBox="1"/>
          <p:nvPr/>
        </p:nvSpPr>
        <p:spPr>
          <a:xfrm>
            <a:off x="1656227" y="137576"/>
            <a:ext cx="8932126" cy="46459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88A9"/>
                </a:solidFill>
                <a:latin typeface="Calibri"/>
                <a:ea typeface="Calibri"/>
                <a:cs typeface="Calibri"/>
                <a:sym typeface="Calibri"/>
              </a:rPr>
              <a:t>Working with Student Information</a:t>
            </a:r>
            <a:endParaRPr sz="1800" b="0" i="0" u="none" strike="noStrike" cap="none">
              <a:solidFill>
                <a:schemeClr val="dk1"/>
              </a:solidFill>
              <a:latin typeface="Arial"/>
              <a:ea typeface="Arial"/>
              <a:cs typeface="Arial"/>
              <a:sym typeface="Arial"/>
            </a:endParaRPr>
          </a:p>
        </p:txBody>
      </p:sp>
      <p:pic>
        <p:nvPicPr>
          <p:cNvPr id="959" name="Google Shape;959;p83"/>
          <p:cNvPicPr preferRelativeResize="0"/>
          <p:nvPr/>
        </p:nvPicPr>
        <p:blipFill rotWithShape="1">
          <a:blip r:embed="rId3">
            <a:alphaModFix/>
          </a:blip>
          <a:srcRect/>
          <a:stretch/>
        </p:blipFill>
        <p:spPr>
          <a:xfrm>
            <a:off x="1346062" y="2793632"/>
            <a:ext cx="2100644" cy="1782007"/>
          </a:xfrm>
          <a:prstGeom prst="rect">
            <a:avLst/>
          </a:prstGeom>
          <a:noFill/>
          <a:ln>
            <a:noFill/>
          </a:ln>
        </p:spPr>
      </p:pic>
      <p:pic>
        <p:nvPicPr>
          <p:cNvPr id="960" name="Google Shape;960;p83"/>
          <p:cNvPicPr preferRelativeResize="0"/>
          <p:nvPr/>
        </p:nvPicPr>
        <p:blipFill rotWithShape="1">
          <a:blip r:embed="rId4">
            <a:alphaModFix/>
          </a:blip>
          <a:srcRect/>
          <a:stretch/>
        </p:blipFill>
        <p:spPr>
          <a:xfrm>
            <a:off x="3989092" y="2705791"/>
            <a:ext cx="5566508" cy="2420937"/>
          </a:xfrm>
          <a:prstGeom prst="rect">
            <a:avLst/>
          </a:prstGeom>
          <a:noFill/>
          <a:ln>
            <a:noFill/>
          </a:ln>
        </p:spPr>
      </p:pic>
      <p:pic>
        <p:nvPicPr>
          <p:cNvPr id="961" name="Google Shape;961;p83"/>
          <p:cNvPicPr preferRelativeResize="0"/>
          <p:nvPr/>
        </p:nvPicPr>
        <p:blipFill rotWithShape="1">
          <a:blip r:embed="rId5">
            <a:alphaModFix/>
          </a:blip>
          <a:srcRect/>
          <a:stretch/>
        </p:blipFill>
        <p:spPr>
          <a:xfrm>
            <a:off x="1885224" y="5126728"/>
            <a:ext cx="8376742" cy="414620"/>
          </a:xfrm>
          <a:prstGeom prst="rect">
            <a:avLst/>
          </a:prstGeom>
          <a:noFill/>
          <a:ln>
            <a:noFill/>
          </a:ln>
        </p:spPr>
      </p:pic>
      <p:pic>
        <p:nvPicPr>
          <p:cNvPr id="962" name="Google Shape;962;p83"/>
          <p:cNvPicPr preferRelativeResize="0"/>
          <p:nvPr/>
        </p:nvPicPr>
        <p:blipFill rotWithShape="1">
          <a:blip r:embed="rId6">
            <a:alphaModFix/>
          </a:blip>
          <a:srcRect/>
          <a:stretch/>
        </p:blipFill>
        <p:spPr>
          <a:xfrm>
            <a:off x="6247335" y="5607509"/>
            <a:ext cx="2287629" cy="609206"/>
          </a:xfrm>
          <a:prstGeom prst="rect">
            <a:avLst/>
          </a:prstGeom>
          <a:noFill/>
          <a:ln>
            <a:noFill/>
          </a:ln>
        </p:spPr>
      </p:pic>
      <p:sp>
        <p:nvSpPr>
          <p:cNvPr id="963" name="Google Shape;963;p83"/>
          <p:cNvSpPr txBox="1"/>
          <p:nvPr/>
        </p:nvSpPr>
        <p:spPr>
          <a:xfrm>
            <a:off x="2542750" y="5539909"/>
            <a:ext cx="358546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You can also search by SSID# located at the top right of the TIDE screen</a:t>
            </a:r>
            <a:endParaRPr sz="18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84"/>
          <p:cNvSpPr txBox="1">
            <a:spLocks noGrp="1"/>
          </p:cNvSpPr>
          <p:nvPr>
            <p:ph type="title"/>
          </p:nvPr>
        </p:nvSpPr>
        <p:spPr>
          <a:xfrm>
            <a:off x="1903412" y="228167"/>
            <a:ext cx="9982200" cy="7289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Student Demographics and Designated Supports/Accommodations</a:t>
            </a:r>
            <a:endParaRPr/>
          </a:p>
        </p:txBody>
      </p:sp>
      <p:pic>
        <p:nvPicPr>
          <p:cNvPr id="970" name="Google Shape;970;p84"/>
          <p:cNvPicPr preferRelativeResize="0">
            <a:picLocks noGrp="1"/>
          </p:cNvPicPr>
          <p:nvPr>
            <p:ph type="body" idx="1"/>
          </p:nvPr>
        </p:nvPicPr>
        <p:blipFill rotWithShape="1">
          <a:blip r:embed="rId3">
            <a:alphaModFix/>
          </a:blip>
          <a:srcRect/>
          <a:stretch/>
        </p:blipFill>
        <p:spPr>
          <a:xfrm>
            <a:off x="1700430" y="1096992"/>
            <a:ext cx="5868219" cy="3441648"/>
          </a:xfrm>
          <a:prstGeom prst="rect">
            <a:avLst/>
          </a:prstGeom>
          <a:noFill/>
          <a:ln>
            <a:noFill/>
          </a:ln>
        </p:spPr>
      </p:pic>
      <p:pic>
        <p:nvPicPr>
          <p:cNvPr id="971" name="Google Shape;971;p84"/>
          <p:cNvPicPr preferRelativeResize="0"/>
          <p:nvPr/>
        </p:nvPicPr>
        <p:blipFill rotWithShape="1">
          <a:blip r:embed="rId4">
            <a:alphaModFix/>
          </a:blip>
          <a:srcRect/>
          <a:stretch/>
        </p:blipFill>
        <p:spPr>
          <a:xfrm rot="1279974">
            <a:off x="4510953" y="1979897"/>
            <a:ext cx="6003949" cy="2023397"/>
          </a:xfrm>
          <a:prstGeom prst="rect">
            <a:avLst/>
          </a:prstGeom>
          <a:noFill/>
          <a:ln>
            <a:noFill/>
          </a:ln>
        </p:spPr>
      </p:pic>
      <p:pic>
        <p:nvPicPr>
          <p:cNvPr id="972" name="Google Shape;972;p84"/>
          <p:cNvPicPr preferRelativeResize="0"/>
          <p:nvPr/>
        </p:nvPicPr>
        <p:blipFill rotWithShape="1">
          <a:blip r:embed="rId5">
            <a:alphaModFix/>
          </a:blip>
          <a:srcRect/>
          <a:stretch/>
        </p:blipFill>
        <p:spPr>
          <a:xfrm>
            <a:off x="2026292" y="3769568"/>
            <a:ext cx="6944240" cy="2357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0"/>
                                        </p:tgtEl>
                                        <p:attrNameLst>
                                          <p:attrName>style.visibility</p:attrName>
                                        </p:attrNameLst>
                                      </p:cBhvr>
                                      <p:to>
                                        <p:strVal val="visible"/>
                                      </p:to>
                                    </p:set>
                                    <p:anim calcmode="lin" valueType="num">
                                      <p:cBhvr additive="base">
                                        <p:cTn id="7" dur="500"/>
                                        <p:tgtEl>
                                          <p:spTgt spid="97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1"/>
                                        </p:tgtEl>
                                        <p:attrNameLst>
                                          <p:attrName>style.visibility</p:attrName>
                                        </p:attrNameLst>
                                      </p:cBhvr>
                                      <p:to>
                                        <p:strVal val="visible"/>
                                      </p:to>
                                    </p:set>
                                    <p:anim calcmode="lin" valueType="num">
                                      <p:cBhvr additive="base">
                                        <p:cTn id="12" dur="500"/>
                                        <p:tgtEl>
                                          <p:spTgt spid="97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2"/>
                                        </p:tgtEl>
                                        <p:attrNameLst>
                                          <p:attrName>style.visibility</p:attrName>
                                        </p:attrNameLst>
                                      </p:cBhvr>
                                      <p:to>
                                        <p:strVal val="visible"/>
                                      </p:to>
                                    </p:set>
                                    <p:anim calcmode="lin" valueType="num">
                                      <p:cBhvr additive="base">
                                        <p:cTn id="17" dur="500"/>
                                        <p:tgtEl>
                                          <p:spTgt spid="9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85"/>
          <p:cNvSpPr txBox="1">
            <a:spLocks noGrp="1"/>
          </p:cNvSpPr>
          <p:nvPr>
            <p:ph type="title"/>
          </p:nvPr>
        </p:nvSpPr>
        <p:spPr>
          <a:xfrm>
            <a:off x="1979612" y="38419"/>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a:t>What’s New</a:t>
            </a:r>
            <a:endParaRPr/>
          </a:p>
        </p:txBody>
      </p:sp>
      <p:sp>
        <p:nvSpPr>
          <p:cNvPr id="978" name="Google Shape;978;p85"/>
          <p:cNvSpPr txBox="1">
            <a:spLocks noGrp="1"/>
          </p:cNvSpPr>
          <p:nvPr>
            <p:ph type="body" idx="1"/>
          </p:nvPr>
        </p:nvSpPr>
        <p:spPr>
          <a:xfrm>
            <a:off x="1979612" y="1181419"/>
            <a:ext cx="7543800" cy="3289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t>Changes in TIDE </a:t>
            </a:r>
            <a:endParaRPr/>
          </a:p>
          <a:p>
            <a:pPr marL="742950" lvl="1" indent="-285750" algn="l" rtl="0">
              <a:lnSpc>
                <a:spcPct val="90000"/>
              </a:lnSpc>
              <a:spcBef>
                <a:spcPts val="560"/>
              </a:spcBef>
              <a:spcAft>
                <a:spcPts val="0"/>
              </a:spcAft>
              <a:buClr>
                <a:schemeClr val="dk1"/>
              </a:buClr>
              <a:buSzPts val="2800"/>
              <a:buFont typeface="Noto Sans Symbols"/>
              <a:buChar char="▪"/>
            </a:pPr>
            <a:r>
              <a:rPr lang="en-US"/>
              <a:t>Student demographics</a:t>
            </a:r>
            <a:endParaRPr/>
          </a:p>
          <a:p>
            <a:pPr marL="1143000" lvl="2" indent="-228600" algn="l" rtl="0">
              <a:lnSpc>
                <a:spcPct val="90000"/>
              </a:lnSpc>
              <a:spcBef>
                <a:spcPts val="480"/>
              </a:spcBef>
              <a:spcAft>
                <a:spcPts val="0"/>
              </a:spcAft>
              <a:buClr>
                <a:schemeClr val="dk1"/>
              </a:buClr>
              <a:buSzPts val="2400"/>
              <a:buFont typeface="Noto Sans Symbols"/>
              <a:buChar char="▪"/>
            </a:pPr>
            <a:r>
              <a:rPr lang="en-US"/>
              <a:t>New fields: Section 504/ELL Student/IDEA Student /Special Education</a:t>
            </a:r>
            <a:endParaRPr/>
          </a:p>
          <a:p>
            <a:pPr marL="1143000" lvl="2" indent="-228600" algn="l" rtl="0">
              <a:lnSpc>
                <a:spcPct val="90000"/>
              </a:lnSpc>
              <a:spcBef>
                <a:spcPts val="480"/>
              </a:spcBef>
              <a:spcAft>
                <a:spcPts val="0"/>
              </a:spcAft>
              <a:buClr>
                <a:schemeClr val="dk1"/>
              </a:buClr>
              <a:buSzPts val="2400"/>
              <a:buFont typeface="Noto Sans Symbols"/>
              <a:buChar char="▪"/>
            </a:pPr>
            <a:r>
              <a:rPr lang="en-US"/>
              <a:t>Test Eligibility</a:t>
            </a:r>
            <a:endParaRPr/>
          </a:p>
          <a:p>
            <a:pPr marL="1600200" lvl="3" indent="-228600" algn="l" rtl="0">
              <a:lnSpc>
                <a:spcPct val="90000"/>
              </a:lnSpc>
              <a:spcBef>
                <a:spcPts val="400"/>
              </a:spcBef>
              <a:spcAft>
                <a:spcPts val="0"/>
              </a:spcAft>
              <a:buClr>
                <a:schemeClr val="dk1"/>
              </a:buClr>
              <a:buSzPts val="2000"/>
              <a:buFont typeface="Noto Sans Symbols"/>
              <a:buChar char="▪"/>
            </a:pPr>
            <a:r>
              <a:rPr lang="en-US"/>
              <a:t>Interim Testing Grade Eligibility </a:t>
            </a:r>
            <a:endParaRPr/>
          </a:p>
          <a:p>
            <a:pPr marL="742950" lvl="1" indent="-285750" algn="l" rtl="0">
              <a:lnSpc>
                <a:spcPct val="90000"/>
              </a:lnSpc>
              <a:spcBef>
                <a:spcPts val="480"/>
              </a:spcBef>
              <a:spcAft>
                <a:spcPts val="0"/>
              </a:spcAft>
              <a:buClr>
                <a:schemeClr val="dk1"/>
              </a:buClr>
              <a:buSzPts val="2400"/>
              <a:buFont typeface="Noto Sans Symbols"/>
              <a:buChar char="▪"/>
            </a:pPr>
            <a:r>
              <a:rPr lang="en-US"/>
              <a:t>Participation Students</a:t>
            </a:r>
            <a:endParaRPr/>
          </a:p>
          <a:p>
            <a:pPr marL="1600200" lvl="3" indent="-228600" algn="l" rtl="0">
              <a:lnSpc>
                <a:spcPct val="90000"/>
              </a:lnSpc>
              <a:spcBef>
                <a:spcPts val="400"/>
              </a:spcBef>
              <a:spcAft>
                <a:spcPts val="0"/>
              </a:spcAft>
              <a:buClr>
                <a:schemeClr val="dk1"/>
              </a:buClr>
              <a:buSzPts val="2000"/>
              <a:buFont typeface="Noto Sans Symbols"/>
              <a:buChar char="▪"/>
            </a:pPr>
            <a:r>
              <a:rPr lang="en-US"/>
              <a:t>ELA/Math IAB/ICA (Also NGSS)</a:t>
            </a:r>
            <a:endParaRPr/>
          </a:p>
          <a:p>
            <a:pPr marL="1600200" lvl="3" indent="-101600" algn="l" rtl="0">
              <a:lnSpc>
                <a:spcPct val="90000"/>
              </a:lnSpc>
              <a:spcBef>
                <a:spcPts val="400"/>
              </a:spcBef>
              <a:spcAft>
                <a:spcPts val="0"/>
              </a:spcAft>
              <a:buClr>
                <a:schemeClr val="dk1"/>
              </a:buClr>
              <a:buSzPts val="2000"/>
              <a:buNone/>
            </a:pPr>
            <a:endParaRPr/>
          </a:p>
          <a:p>
            <a:pPr marL="425196" lvl="3" indent="0" algn="l" rtl="0">
              <a:lnSpc>
                <a:spcPct val="90000"/>
              </a:lnSpc>
              <a:spcBef>
                <a:spcPts val="400"/>
              </a:spcBef>
              <a:spcAft>
                <a:spcPts val="0"/>
              </a:spcAft>
              <a:buClr>
                <a:schemeClr val="dk1"/>
              </a:buClr>
              <a:buSzPts val="2000"/>
              <a:buNone/>
            </a:pPr>
            <a:endParaRPr/>
          </a:p>
          <a:p>
            <a:pPr marL="1600200" lvl="3" indent="-101600" algn="l" rtl="0">
              <a:lnSpc>
                <a:spcPct val="90000"/>
              </a:lnSpc>
              <a:spcBef>
                <a:spcPts val="400"/>
              </a:spcBef>
              <a:spcAft>
                <a:spcPts val="0"/>
              </a:spcAft>
              <a:buClr>
                <a:schemeClr val="dk1"/>
              </a:buClr>
              <a:buSzPts val="2000"/>
              <a:buNone/>
            </a:pPr>
            <a:endParaRPr/>
          </a:p>
          <a:p>
            <a:pPr marL="1600200" lvl="3" indent="-101600" algn="l" rtl="0">
              <a:lnSpc>
                <a:spcPct val="90000"/>
              </a:lnSpc>
              <a:spcBef>
                <a:spcPts val="400"/>
              </a:spcBef>
              <a:spcAft>
                <a:spcPts val="0"/>
              </a:spcAft>
              <a:buClr>
                <a:schemeClr val="dk1"/>
              </a:buClr>
              <a:buSzPts val="2000"/>
              <a:buNone/>
            </a:pPr>
            <a:endParaRPr/>
          </a:p>
        </p:txBody>
      </p:sp>
      <p:pic>
        <p:nvPicPr>
          <p:cNvPr id="979" name="Google Shape;979;p85"/>
          <p:cNvPicPr preferRelativeResize="0"/>
          <p:nvPr/>
        </p:nvPicPr>
        <p:blipFill rotWithShape="1">
          <a:blip r:embed="rId3">
            <a:alphaModFix/>
          </a:blip>
          <a:srcRect/>
          <a:stretch/>
        </p:blipFill>
        <p:spPr>
          <a:xfrm>
            <a:off x="7326288" y="2826275"/>
            <a:ext cx="3237327" cy="1644856"/>
          </a:xfrm>
          <a:prstGeom prst="rect">
            <a:avLst/>
          </a:prstGeom>
          <a:noFill/>
          <a:ln>
            <a:noFill/>
          </a:ln>
        </p:spPr>
      </p:pic>
      <p:pic>
        <p:nvPicPr>
          <p:cNvPr id="980" name="Google Shape;980;p85"/>
          <p:cNvPicPr preferRelativeResize="0"/>
          <p:nvPr/>
        </p:nvPicPr>
        <p:blipFill rotWithShape="1">
          <a:blip r:embed="rId4">
            <a:alphaModFix/>
          </a:blip>
          <a:srcRect/>
          <a:stretch/>
        </p:blipFill>
        <p:spPr>
          <a:xfrm>
            <a:off x="7614987" y="534257"/>
            <a:ext cx="2832951" cy="1587698"/>
          </a:xfrm>
          <a:prstGeom prst="rect">
            <a:avLst/>
          </a:prstGeom>
          <a:noFill/>
          <a:ln>
            <a:noFill/>
          </a:ln>
        </p:spPr>
      </p:pic>
      <p:pic>
        <p:nvPicPr>
          <p:cNvPr id="981" name="Google Shape;981;p85"/>
          <p:cNvPicPr preferRelativeResize="0"/>
          <p:nvPr/>
        </p:nvPicPr>
        <p:blipFill rotWithShape="1">
          <a:blip r:embed="rId5">
            <a:alphaModFix/>
          </a:blip>
          <a:srcRect/>
          <a:stretch/>
        </p:blipFill>
        <p:spPr>
          <a:xfrm>
            <a:off x="1753386" y="4691351"/>
            <a:ext cx="8149403" cy="1577474"/>
          </a:xfrm>
          <a:prstGeom prst="rect">
            <a:avLst/>
          </a:prstGeom>
          <a:noFill/>
          <a:ln>
            <a:noFill/>
          </a:ln>
        </p:spPr>
      </p:pic>
      <p:pic>
        <p:nvPicPr>
          <p:cNvPr id="982" name="Google Shape;982;p85"/>
          <p:cNvPicPr preferRelativeResize="0"/>
          <p:nvPr/>
        </p:nvPicPr>
        <p:blipFill rotWithShape="1">
          <a:blip r:embed="rId6">
            <a:alphaModFix/>
          </a:blip>
          <a:srcRect/>
          <a:stretch/>
        </p:blipFill>
        <p:spPr>
          <a:xfrm>
            <a:off x="1889365" y="2445012"/>
            <a:ext cx="716850" cy="71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86"/>
          <p:cNvSpPr txBox="1">
            <a:spLocks noGrp="1"/>
          </p:cNvSpPr>
          <p:nvPr>
            <p:ph type="title"/>
          </p:nvPr>
        </p:nvSpPr>
        <p:spPr>
          <a:xfrm>
            <a:off x="1979612" y="274638"/>
            <a:ext cx="8229600" cy="14160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57575"/>
              </a:buClr>
              <a:buSzPts val="4293"/>
              <a:buFont typeface="Arial"/>
              <a:buNone/>
            </a:pPr>
            <a:r>
              <a:rPr lang="en-US" sz="4293">
                <a:solidFill>
                  <a:srgbClr val="757575"/>
                </a:solidFill>
              </a:rPr>
              <a:t>TIDE: Preparing for Testing</a:t>
            </a:r>
            <a:br>
              <a:rPr lang="en-US" sz="3563">
                <a:solidFill>
                  <a:srgbClr val="757575"/>
                </a:solidFill>
              </a:rPr>
            </a:br>
            <a:r>
              <a:rPr lang="en-US" sz="2916">
                <a:solidFill>
                  <a:srgbClr val="757575"/>
                </a:solidFill>
              </a:rPr>
              <a:t>(Test Setting and Tools)</a:t>
            </a:r>
            <a:br>
              <a:rPr lang="en-US" sz="3563">
                <a:solidFill>
                  <a:srgbClr val="757575"/>
                </a:solidFill>
              </a:rPr>
            </a:br>
            <a:endParaRPr sz="3563">
              <a:solidFill>
                <a:srgbClr val="757575"/>
              </a:solidFill>
            </a:endParaRPr>
          </a:p>
        </p:txBody>
      </p:sp>
      <p:pic>
        <p:nvPicPr>
          <p:cNvPr id="989" name="Google Shape;989;p86"/>
          <p:cNvPicPr preferRelativeResize="0">
            <a:picLocks noGrp="1"/>
          </p:cNvPicPr>
          <p:nvPr>
            <p:ph type="body" idx="1"/>
          </p:nvPr>
        </p:nvPicPr>
        <p:blipFill rotWithShape="1">
          <a:blip r:embed="rId3">
            <a:alphaModFix/>
          </a:blip>
          <a:srcRect/>
          <a:stretch/>
        </p:blipFill>
        <p:spPr>
          <a:xfrm>
            <a:off x="4603057" y="1690688"/>
            <a:ext cx="2982710" cy="2535304"/>
          </a:xfrm>
          <a:prstGeom prst="rect">
            <a:avLst/>
          </a:prstGeom>
          <a:noFill/>
          <a:ln>
            <a:noFill/>
          </a:ln>
        </p:spPr>
      </p:pic>
      <p:pic>
        <p:nvPicPr>
          <p:cNvPr id="990" name="Google Shape;990;p86"/>
          <p:cNvPicPr preferRelativeResize="0"/>
          <p:nvPr/>
        </p:nvPicPr>
        <p:blipFill rotWithShape="1">
          <a:blip r:embed="rId4">
            <a:alphaModFix/>
          </a:blip>
          <a:srcRect/>
          <a:stretch/>
        </p:blipFill>
        <p:spPr>
          <a:xfrm>
            <a:off x="3111044" y="4774203"/>
            <a:ext cx="5546335" cy="9787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pic>
        <p:nvPicPr>
          <p:cNvPr id="996" name="Google Shape;996;p87"/>
          <p:cNvPicPr preferRelativeResize="0"/>
          <p:nvPr/>
        </p:nvPicPr>
        <p:blipFill rotWithShape="1">
          <a:blip r:embed="rId3">
            <a:alphaModFix/>
          </a:blip>
          <a:srcRect/>
          <a:stretch/>
        </p:blipFill>
        <p:spPr>
          <a:xfrm>
            <a:off x="1646977" y="824728"/>
            <a:ext cx="6222618" cy="2622606"/>
          </a:xfrm>
          <a:prstGeom prst="rect">
            <a:avLst/>
          </a:prstGeom>
          <a:noFill/>
          <a:ln w="9525" cap="flat" cmpd="sng">
            <a:solidFill>
              <a:schemeClr val="dk1"/>
            </a:solidFill>
            <a:prstDash val="solid"/>
            <a:round/>
            <a:headEnd type="none" w="sm" len="sm"/>
            <a:tailEnd type="none" w="sm" len="sm"/>
          </a:ln>
        </p:spPr>
      </p:pic>
      <p:sp>
        <p:nvSpPr>
          <p:cNvPr id="997" name="Google Shape;997;p87"/>
          <p:cNvSpPr txBox="1">
            <a:spLocks noGrp="1"/>
          </p:cNvSpPr>
          <p:nvPr>
            <p:ph type="title"/>
          </p:nvPr>
        </p:nvSpPr>
        <p:spPr>
          <a:xfrm>
            <a:off x="2032366" y="151512"/>
            <a:ext cx="9396046" cy="67321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rPr>
              <a:t>Print Test Tickets/Test Settings and Tools</a:t>
            </a:r>
            <a:endParaRPr/>
          </a:p>
        </p:txBody>
      </p:sp>
      <p:pic>
        <p:nvPicPr>
          <p:cNvPr id="998" name="Google Shape;998;p87"/>
          <p:cNvPicPr preferRelativeResize="0">
            <a:picLocks noGrp="1"/>
          </p:cNvPicPr>
          <p:nvPr>
            <p:ph type="body" idx="1"/>
          </p:nvPr>
        </p:nvPicPr>
        <p:blipFill rotWithShape="1">
          <a:blip r:embed="rId4">
            <a:alphaModFix/>
          </a:blip>
          <a:srcRect/>
          <a:stretch/>
        </p:blipFill>
        <p:spPr>
          <a:xfrm>
            <a:off x="3021937" y="1652971"/>
            <a:ext cx="7442253" cy="3182500"/>
          </a:xfrm>
          <a:prstGeom prst="rect">
            <a:avLst/>
          </a:prstGeom>
          <a:noFill/>
          <a:ln>
            <a:noFill/>
          </a:ln>
        </p:spPr>
      </p:pic>
      <p:pic>
        <p:nvPicPr>
          <p:cNvPr id="999" name="Google Shape;999;p87"/>
          <p:cNvPicPr preferRelativeResize="0"/>
          <p:nvPr/>
        </p:nvPicPr>
        <p:blipFill rotWithShape="1">
          <a:blip r:embed="rId5">
            <a:alphaModFix/>
          </a:blip>
          <a:srcRect/>
          <a:stretch/>
        </p:blipFill>
        <p:spPr>
          <a:xfrm>
            <a:off x="1681842" y="4200856"/>
            <a:ext cx="3991131" cy="1939498"/>
          </a:xfrm>
          <a:prstGeom prst="rect">
            <a:avLst/>
          </a:prstGeom>
          <a:noFill/>
          <a:ln>
            <a:noFill/>
          </a:ln>
        </p:spPr>
      </p:pic>
      <p:pic>
        <p:nvPicPr>
          <p:cNvPr id="1000" name="Google Shape;1000;p87"/>
          <p:cNvPicPr preferRelativeResize="0"/>
          <p:nvPr/>
        </p:nvPicPr>
        <p:blipFill rotWithShape="1">
          <a:blip r:embed="rId6">
            <a:alphaModFix/>
          </a:blip>
          <a:srcRect/>
          <a:stretch/>
        </p:blipFill>
        <p:spPr>
          <a:xfrm>
            <a:off x="4710065" y="3209732"/>
            <a:ext cx="5551902" cy="29306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92"/>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TIDE- Administering Tests</a:t>
            </a:r>
            <a:br>
              <a:rPr lang="en-US" b="1">
                <a:solidFill>
                  <a:srgbClr val="0088A9"/>
                </a:solidFill>
                <a:latin typeface="Calibri"/>
                <a:ea typeface="Calibri"/>
                <a:cs typeface="Calibri"/>
                <a:sym typeface="Calibri"/>
              </a:rPr>
            </a:br>
            <a:r>
              <a:rPr lang="en-US" sz="3200" b="1">
                <a:solidFill>
                  <a:srgbClr val="0088A9"/>
                </a:solidFill>
                <a:latin typeface="Calibri"/>
                <a:ea typeface="Calibri"/>
                <a:cs typeface="Calibri"/>
                <a:sym typeface="Calibri"/>
              </a:rPr>
              <a:t>Monitoring Test Progress</a:t>
            </a:r>
            <a:endParaRPr/>
          </a:p>
        </p:txBody>
      </p:sp>
      <p:pic>
        <p:nvPicPr>
          <p:cNvPr id="1041" name="Google Shape;1041;p92"/>
          <p:cNvPicPr preferRelativeResize="0">
            <a:picLocks noGrp="1"/>
          </p:cNvPicPr>
          <p:nvPr>
            <p:ph type="body" idx="1"/>
          </p:nvPr>
        </p:nvPicPr>
        <p:blipFill rotWithShape="1">
          <a:blip r:embed="rId3">
            <a:alphaModFix/>
          </a:blip>
          <a:srcRect/>
          <a:stretch/>
        </p:blipFill>
        <p:spPr>
          <a:xfrm>
            <a:off x="4820682" y="2004654"/>
            <a:ext cx="2749605" cy="2460173"/>
          </a:xfrm>
          <a:prstGeom prst="rect">
            <a:avLst/>
          </a:prstGeom>
          <a:noFill/>
          <a:ln>
            <a:noFill/>
          </a:ln>
        </p:spPr>
      </p:pic>
      <p:pic>
        <p:nvPicPr>
          <p:cNvPr id="1042" name="Google Shape;1042;p92"/>
          <p:cNvPicPr preferRelativeResize="0"/>
          <p:nvPr/>
        </p:nvPicPr>
        <p:blipFill rotWithShape="1">
          <a:blip r:embed="rId4">
            <a:alphaModFix/>
          </a:blip>
          <a:srcRect/>
          <a:stretch/>
        </p:blipFill>
        <p:spPr>
          <a:xfrm>
            <a:off x="3622634" y="4940001"/>
            <a:ext cx="4738122" cy="8030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93"/>
          <p:cNvSpPr txBox="1">
            <a:spLocks noGrp="1"/>
          </p:cNvSpPr>
          <p:nvPr>
            <p:ph type="title"/>
          </p:nvPr>
        </p:nvSpPr>
        <p:spPr>
          <a:xfrm>
            <a:off x="1979612" y="14289"/>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How to Monitor Test Progress in TIDE</a:t>
            </a:r>
            <a:endParaRPr/>
          </a:p>
        </p:txBody>
      </p:sp>
      <p:sp>
        <p:nvSpPr>
          <p:cNvPr id="1049" name="Google Shape;1049;p93"/>
          <p:cNvSpPr txBox="1">
            <a:spLocks noGrp="1"/>
          </p:cNvSpPr>
          <p:nvPr>
            <p:ph type="body" idx="1"/>
          </p:nvPr>
        </p:nvSpPr>
        <p:spPr>
          <a:xfrm>
            <a:off x="1979612" y="1157289"/>
            <a:ext cx="8229600" cy="502761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Click on the </a:t>
            </a:r>
            <a:r>
              <a:rPr lang="en-US" sz="2000" b="1"/>
              <a:t>TIDE</a:t>
            </a:r>
            <a:r>
              <a:rPr lang="en-US" sz="2000"/>
              <a:t> icon: </a:t>
            </a:r>
            <a:endParaRPr/>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Once in TIDE, under Administering Tests</a:t>
            </a:r>
            <a:br>
              <a:rPr lang="en-US" sz="2000"/>
            </a:br>
            <a:r>
              <a:rPr lang="en-US" sz="2000"/>
              <a:t>click </a:t>
            </a:r>
            <a:r>
              <a:rPr lang="en-US" sz="2000" b="1"/>
              <a:t>Testing Incident:</a:t>
            </a:r>
            <a:br>
              <a:rPr lang="en-US" sz="2000" b="1"/>
            </a:br>
            <a:endParaRPr sz="2000" b="1"/>
          </a:p>
          <a:p>
            <a:pPr marL="342900" lvl="0" indent="-215900" algn="l" rtl="0">
              <a:lnSpc>
                <a:spcPct val="90000"/>
              </a:lnSpc>
              <a:spcBef>
                <a:spcPts val="400"/>
              </a:spcBef>
              <a:spcAft>
                <a:spcPts val="0"/>
              </a:spcAft>
              <a:buClr>
                <a:schemeClr val="dk1"/>
              </a:buClr>
              <a:buSzPts val="2000"/>
              <a:buNone/>
            </a:pPr>
            <a:endParaRPr sz="2000" b="1"/>
          </a:p>
          <a:p>
            <a:pPr marL="0" lvl="0" indent="0" algn="l" rtl="0">
              <a:lnSpc>
                <a:spcPct val="90000"/>
              </a:lnSpc>
              <a:spcBef>
                <a:spcPts val="400"/>
              </a:spcBef>
              <a:spcAft>
                <a:spcPts val="0"/>
              </a:spcAft>
              <a:buClr>
                <a:schemeClr val="dk1"/>
              </a:buClr>
              <a:buSzPts val="2000"/>
              <a:buNone/>
            </a:pPr>
            <a:endParaRPr sz="2000" b="1"/>
          </a:p>
          <a:p>
            <a:pPr marL="0" lvl="0" indent="0" algn="l" rtl="0">
              <a:lnSpc>
                <a:spcPct val="90000"/>
              </a:lnSpc>
              <a:spcBef>
                <a:spcPts val="400"/>
              </a:spcBef>
              <a:spcAft>
                <a:spcPts val="0"/>
              </a:spcAft>
              <a:buClr>
                <a:schemeClr val="dk1"/>
              </a:buClr>
              <a:buSzPts val="2000"/>
              <a:buNone/>
            </a:pPr>
            <a:endParaRPr sz="2000" b="1"/>
          </a:p>
          <a:p>
            <a:pPr marL="342900" lvl="0" indent="-342900" algn="l" rtl="0">
              <a:lnSpc>
                <a:spcPct val="90000"/>
              </a:lnSpc>
              <a:spcBef>
                <a:spcPts val="400"/>
              </a:spcBef>
              <a:spcAft>
                <a:spcPts val="0"/>
              </a:spcAft>
              <a:buClr>
                <a:schemeClr val="dk1"/>
              </a:buClr>
              <a:buSzPts val="2000"/>
              <a:buChar char="•"/>
            </a:pPr>
            <a:r>
              <a:rPr lang="en-US" sz="2000"/>
              <a:t>Then click on </a:t>
            </a:r>
            <a:r>
              <a:rPr lang="en-US" sz="2000" b="1"/>
              <a:t>Plan and Manage Testing</a:t>
            </a:r>
            <a:r>
              <a:rPr lang="en-US" sz="2000"/>
              <a:t>:</a:t>
            </a:r>
            <a:endParaRPr sz="2000"/>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b="1"/>
          </a:p>
        </p:txBody>
      </p:sp>
      <p:pic>
        <p:nvPicPr>
          <p:cNvPr id="1050" name="Google Shape;1050;p93"/>
          <p:cNvPicPr preferRelativeResize="0"/>
          <p:nvPr/>
        </p:nvPicPr>
        <p:blipFill rotWithShape="1">
          <a:blip r:embed="rId3">
            <a:alphaModFix/>
          </a:blip>
          <a:srcRect/>
          <a:stretch/>
        </p:blipFill>
        <p:spPr>
          <a:xfrm>
            <a:off x="6293093" y="979488"/>
            <a:ext cx="913959" cy="952500"/>
          </a:xfrm>
          <a:prstGeom prst="rect">
            <a:avLst/>
          </a:prstGeom>
          <a:noFill/>
          <a:ln>
            <a:noFill/>
          </a:ln>
        </p:spPr>
      </p:pic>
      <p:pic>
        <p:nvPicPr>
          <p:cNvPr id="1051" name="Google Shape;1051;p93"/>
          <p:cNvPicPr preferRelativeResize="0"/>
          <p:nvPr/>
        </p:nvPicPr>
        <p:blipFill rotWithShape="1">
          <a:blip r:embed="rId4">
            <a:alphaModFix/>
          </a:blip>
          <a:srcRect/>
          <a:stretch/>
        </p:blipFill>
        <p:spPr>
          <a:xfrm>
            <a:off x="5221537" y="2514600"/>
            <a:ext cx="3362191" cy="1326262"/>
          </a:xfrm>
          <a:prstGeom prst="rect">
            <a:avLst/>
          </a:prstGeom>
          <a:noFill/>
          <a:ln>
            <a:noFill/>
          </a:ln>
        </p:spPr>
      </p:pic>
      <p:pic>
        <p:nvPicPr>
          <p:cNvPr id="1052" name="Google Shape;1052;p93"/>
          <p:cNvPicPr preferRelativeResize="0"/>
          <p:nvPr/>
        </p:nvPicPr>
        <p:blipFill rotWithShape="1">
          <a:blip r:embed="rId5">
            <a:alphaModFix/>
          </a:blip>
          <a:srcRect/>
          <a:stretch/>
        </p:blipFill>
        <p:spPr>
          <a:xfrm>
            <a:off x="7217437" y="4239928"/>
            <a:ext cx="2809524" cy="19619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94"/>
          <p:cNvSpPr txBox="1">
            <a:spLocks noGrp="1"/>
          </p:cNvSpPr>
          <p:nvPr>
            <p:ph type="title"/>
          </p:nvPr>
        </p:nvSpPr>
        <p:spPr>
          <a:xfrm>
            <a:off x="2151062" y="42948"/>
            <a:ext cx="7886700" cy="12545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Calibri"/>
              <a:buNone/>
            </a:pPr>
            <a:r>
              <a:rPr lang="en-US" b="1">
                <a:solidFill>
                  <a:srgbClr val="0088A9"/>
                </a:solidFill>
                <a:latin typeface="Calibri"/>
                <a:ea typeface="Calibri"/>
                <a:cs typeface="Calibri"/>
                <a:sym typeface="Calibri"/>
              </a:rPr>
              <a:t>Plan and Manage Testing</a:t>
            </a:r>
            <a:endParaRPr/>
          </a:p>
        </p:txBody>
      </p:sp>
      <p:sp>
        <p:nvSpPr>
          <p:cNvPr id="1059" name="Google Shape;1059;p94"/>
          <p:cNvSpPr txBox="1">
            <a:spLocks noGrp="1"/>
          </p:cNvSpPr>
          <p:nvPr>
            <p:ph type="body" idx="1"/>
          </p:nvPr>
        </p:nvSpPr>
        <p:spPr>
          <a:xfrm>
            <a:off x="2151062" y="1106906"/>
            <a:ext cx="7886700" cy="507005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TIDE includes a Plan and Manage Testing report that details all of a student’s test opportunities and the status of those test opportunities.</a:t>
            </a:r>
            <a:endParaRPr/>
          </a:p>
          <a:p>
            <a:pPr marL="742950" lvl="1" indent="-285750" algn="l" rtl="0">
              <a:lnSpc>
                <a:spcPct val="90000"/>
              </a:lnSpc>
              <a:spcBef>
                <a:spcPts val="400"/>
              </a:spcBef>
              <a:spcAft>
                <a:spcPts val="0"/>
              </a:spcAft>
              <a:buClr>
                <a:schemeClr val="dk1"/>
              </a:buClr>
              <a:buSzPts val="2000"/>
              <a:buChar char="–"/>
            </a:pPr>
            <a:r>
              <a:rPr lang="en-US" sz="2000"/>
              <a:t>To generate a Plan and Manage Testing Report:</a:t>
            </a:r>
            <a:endParaRPr/>
          </a:p>
          <a:p>
            <a:pPr marL="1143000" lvl="2" indent="-228600" algn="l" rtl="0">
              <a:lnSpc>
                <a:spcPct val="90000"/>
              </a:lnSpc>
              <a:spcBef>
                <a:spcPts val="400"/>
              </a:spcBef>
              <a:spcAft>
                <a:spcPts val="0"/>
              </a:spcAft>
              <a:buClr>
                <a:schemeClr val="dk1"/>
              </a:buClr>
              <a:buSzPts val="2000"/>
              <a:buChar char="•"/>
            </a:pPr>
            <a:r>
              <a:rPr lang="en-US"/>
              <a:t>click on Monitor Test Progress</a:t>
            </a:r>
            <a:endParaRPr/>
          </a:p>
          <a:p>
            <a:pPr marL="1143000" lvl="2" indent="-228600" algn="l" rtl="0">
              <a:lnSpc>
                <a:spcPct val="90000"/>
              </a:lnSpc>
              <a:spcBef>
                <a:spcPts val="400"/>
              </a:spcBef>
              <a:spcAft>
                <a:spcPts val="0"/>
              </a:spcAft>
              <a:buClr>
                <a:schemeClr val="dk1"/>
              </a:buClr>
              <a:buSzPts val="2000"/>
              <a:buChar char="•"/>
            </a:pPr>
            <a:r>
              <a:rPr lang="en-US"/>
              <a:t>Then Plan and Manage Testing</a:t>
            </a:r>
            <a:endParaRPr/>
          </a:p>
          <a:p>
            <a:pPr marL="457200" lvl="1" indent="0" algn="l" rtl="0">
              <a:lnSpc>
                <a:spcPct val="90000"/>
              </a:lnSpc>
              <a:spcBef>
                <a:spcPts val="400"/>
              </a:spcBef>
              <a:spcAft>
                <a:spcPts val="0"/>
              </a:spcAft>
              <a:buClr>
                <a:schemeClr val="dk1"/>
              </a:buClr>
              <a:buSzPts val="2000"/>
              <a:buNone/>
            </a:pPr>
            <a:endParaRPr sz="2000"/>
          </a:p>
          <a:p>
            <a:pPr marL="457200" lvl="1"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Step 1: Choose What panel, select parameters</a:t>
            </a:r>
            <a:endParaRPr/>
          </a:p>
          <a:p>
            <a:pPr marL="0" lvl="0" indent="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742950" lvl="1" indent="-158750" algn="l" rtl="0">
              <a:lnSpc>
                <a:spcPct val="90000"/>
              </a:lnSpc>
              <a:spcBef>
                <a:spcPts val="400"/>
              </a:spcBef>
              <a:spcAft>
                <a:spcPts val="0"/>
              </a:spcAft>
              <a:buClr>
                <a:schemeClr val="dk1"/>
              </a:buClr>
              <a:buSzPts val="2000"/>
              <a:buNone/>
            </a:pPr>
            <a:endParaRPr sz="2000"/>
          </a:p>
        </p:txBody>
      </p:sp>
      <p:pic>
        <p:nvPicPr>
          <p:cNvPr id="1060" name="Google Shape;1060;p94"/>
          <p:cNvPicPr preferRelativeResize="0"/>
          <p:nvPr/>
        </p:nvPicPr>
        <p:blipFill rotWithShape="1">
          <a:blip r:embed="rId3">
            <a:alphaModFix/>
          </a:blip>
          <a:srcRect/>
          <a:stretch/>
        </p:blipFill>
        <p:spPr>
          <a:xfrm>
            <a:off x="1654297" y="4325974"/>
            <a:ext cx="8790543" cy="1283519"/>
          </a:xfrm>
          <a:prstGeom prst="rect">
            <a:avLst/>
          </a:prstGeom>
          <a:noFill/>
          <a:ln>
            <a:noFill/>
          </a:ln>
        </p:spPr>
      </p:pic>
      <p:pic>
        <p:nvPicPr>
          <p:cNvPr id="1061" name="Google Shape;1061;p94"/>
          <p:cNvPicPr preferRelativeResize="0"/>
          <p:nvPr/>
        </p:nvPicPr>
        <p:blipFill rotWithShape="1">
          <a:blip r:embed="rId4">
            <a:alphaModFix/>
          </a:blip>
          <a:srcRect/>
          <a:stretch/>
        </p:blipFill>
        <p:spPr>
          <a:xfrm>
            <a:off x="8176069" y="2336031"/>
            <a:ext cx="2480288" cy="1731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2047677" y="328124"/>
            <a:ext cx="6813600" cy="6904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8A9"/>
              </a:buClr>
              <a:buSzPts val="3600"/>
              <a:buFont typeface="Arial"/>
              <a:buNone/>
            </a:pPr>
            <a:r>
              <a:rPr lang="en-US" b="1">
                <a:solidFill>
                  <a:srgbClr val="0088A9"/>
                </a:solidFill>
                <a:latin typeface="Arial"/>
                <a:ea typeface="Arial"/>
                <a:cs typeface="Arial"/>
                <a:sym typeface="Arial"/>
              </a:rPr>
              <a:t>NGSS (cont.)</a:t>
            </a:r>
            <a:endParaRPr b="1">
              <a:solidFill>
                <a:srgbClr val="0088A9"/>
              </a:solidFill>
            </a:endParaRPr>
          </a:p>
        </p:txBody>
      </p:sp>
      <p:sp>
        <p:nvSpPr>
          <p:cNvPr id="211" name="Google Shape;211;p12"/>
          <p:cNvSpPr txBox="1">
            <a:spLocks noGrp="1"/>
          </p:cNvSpPr>
          <p:nvPr>
            <p:ph type="body" idx="1"/>
          </p:nvPr>
        </p:nvSpPr>
        <p:spPr>
          <a:xfrm>
            <a:off x="1682577" y="1211560"/>
            <a:ext cx="7960793" cy="4673194"/>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960"/>
              </a:spcBef>
              <a:spcAft>
                <a:spcPts val="0"/>
              </a:spcAft>
              <a:buClr>
                <a:srgbClr val="1CADE4"/>
              </a:buClr>
              <a:buSzPts val="1800"/>
              <a:buNone/>
            </a:pPr>
            <a:r>
              <a:rPr lang="en-US" sz="1800">
                <a:solidFill>
                  <a:srgbClr val="3F3F3F"/>
                </a:solidFill>
              </a:rPr>
              <a:t>The new science assessments will be quite different from the past assessments. </a:t>
            </a:r>
            <a:endParaRPr sz="1800"/>
          </a:p>
          <a:p>
            <a:pPr marL="742950" lvl="1" indent="-285750" algn="l" rtl="0">
              <a:lnSpc>
                <a:spcPct val="90000"/>
              </a:lnSpc>
              <a:spcBef>
                <a:spcPts val="960"/>
              </a:spcBef>
              <a:spcAft>
                <a:spcPts val="0"/>
              </a:spcAft>
              <a:buClr>
                <a:srgbClr val="3F3F3F"/>
              </a:buClr>
              <a:buSzPts val="1800"/>
              <a:buFont typeface="Noto Sans Symbols"/>
              <a:buChar char="❖"/>
            </a:pPr>
            <a:r>
              <a:rPr lang="en-US" sz="1800">
                <a:solidFill>
                  <a:srgbClr val="3F3F3F"/>
                </a:solidFill>
              </a:rPr>
              <a:t>The NGSS assessments at each grade include item clusters and stand-alone items. Item clusters</a:t>
            </a:r>
            <a:r>
              <a:rPr lang="en-US" sz="1800" b="1">
                <a:solidFill>
                  <a:srgbClr val="3F3F3F"/>
                </a:solidFill>
              </a:rPr>
              <a:t> </a:t>
            </a:r>
            <a:r>
              <a:rPr lang="en-US" sz="1800">
                <a:solidFill>
                  <a:srgbClr val="3F3F3F"/>
                </a:solidFill>
              </a:rPr>
              <a:t>include a stimulus and a series of questions that generally take students about 6 to 12 minutes to complete. Stand-alone items</a:t>
            </a:r>
            <a:r>
              <a:rPr lang="en-US" sz="1800" b="1">
                <a:solidFill>
                  <a:srgbClr val="3F3F3F"/>
                </a:solidFill>
              </a:rPr>
              <a:t> </a:t>
            </a:r>
            <a:r>
              <a:rPr lang="en-US" sz="1800">
                <a:solidFill>
                  <a:srgbClr val="3F3F3F"/>
                </a:solidFill>
              </a:rPr>
              <a:t>are shorter and generally take students 2 to 3 minutes to complete. </a:t>
            </a:r>
            <a:endParaRPr sz="1800"/>
          </a:p>
          <a:p>
            <a:pPr marL="742950" lvl="1" indent="-285750" algn="l" rtl="0">
              <a:lnSpc>
                <a:spcPct val="90000"/>
              </a:lnSpc>
              <a:spcBef>
                <a:spcPts val="960"/>
              </a:spcBef>
              <a:spcAft>
                <a:spcPts val="0"/>
              </a:spcAft>
              <a:buClr>
                <a:srgbClr val="3F3F3F"/>
              </a:buClr>
              <a:buSzPts val="1800"/>
              <a:buFont typeface="Noto Sans Symbols"/>
              <a:buChar char="❖"/>
            </a:pPr>
            <a:r>
              <a:rPr lang="en-US" sz="1800">
                <a:solidFill>
                  <a:srgbClr val="3F3F3F"/>
                </a:solidFill>
              </a:rPr>
              <a:t>Science (NGSS) assessments is administered in </a:t>
            </a:r>
            <a:r>
              <a:rPr lang="en-US" sz="1800" b="1">
                <a:solidFill>
                  <a:srgbClr val="3F3F3F"/>
                </a:solidFill>
              </a:rPr>
              <a:t>Grade 5</a:t>
            </a:r>
            <a:r>
              <a:rPr lang="en-US" sz="1800">
                <a:solidFill>
                  <a:srgbClr val="3F3F3F"/>
                </a:solidFill>
              </a:rPr>
              <a:t> covering the NGSS PEs for grades 3 through 5 and </a:t>
            </a:r>
            <a:r>
              <a:rPr lang="en-US" sz="1800" b="1">
                <a:solidFill>
                  <a:srgbClr val="3F3F3F"/>
                </a:solidFill>
              </a:rPr>
              <a:t>Grade 8 </a:t>
            </a:r>
            <a:r>
              <a:rPr lang="en-US" sz="1800">
                <a:solidFill>
                  <a:srgbClr val="3F3F3F"/>
                </a:solidFill>
              </a:rPr>
              <a:t>covering NGSS PEs for grades 6 through 8. Students are required to take this test once but will have an optional second opportunity. </a:t>
            </a:r>
            <a:endParaRPr sz="1800"/>
          </a:p>
          <a:p>
            <a:pPr marL="742950" lvl="1" indent="-285750" algn="l" rtl="0">
              <a:lnSpc>
                <a:spcPct val="90000"/>
              </a:lnSpc>
              <a:spcBef>
                <a:spcPts val="960"/>
              </a:spcBef>
              <a:spcAft>
                <a:spcPts val="0"/>
              </a:spcAft>
              <a:buClr>
                <a:srgbClr val="3F3F3F"/>
              </a:buClr>
              <a:buSzPts val="1800"/>
              <a:buFont typeface="Noto Sans Symbols"/>
              <a:buChar char="❖"/>
            </a:pPr>
            <a:r>
              <a:rPr lang="en-US" sz="1800">
                <a:solidFill>
                  <a:srgbClr val="3F3F3F"/>
                </a:solidFill>
              </a:rPr>
              <a:t>The </a:t>
            </a:r>
            <a:r>
              <a:rPr lang="en-US" sz="1800" b="1">
                <a:solidFill>
                  <a:srgbClr val="3F3F3F"/>
                </a:solidFill>
              </a:rPr>
              <a:t>Biology EOC </a:t>
            </a:r>
            <a:r>
              <a:rPr lang="en-US" sz="1800">
                <a:solidFill>
                  <a:srgbClr val="3F3F3F"/>
                </a:solidFill>
              </a:rPr>
              <a:t>will cover the NGSS high school NGSS Life Science PEs as well as Earth Space Science PEs  HS-ESS 2-6, HS-ESS2-7, and HS-ESS3-3. </a:t>
            </a:r>
            <a:r>
              <a:rPr lang="en-US" sz="1800"/>
              <a:t>Students will have 1 opportunity to take the Biology EOC.</a:t>
            </a:r>
            <a:endParaRPr sz="1800">
              <a:solidFill>
                <a:srgbClr val="3F3F3F"/>
              </a:solidFill>
            </a:endParaRPr>
          </a:p>
          <a:p>
            <a:pPr marL="742950" lvl="1" indent="-190500" algn="l" rtl="0">
              <a:lnSpc>
                <a:spcPct val="90000"/>
              </a:lnSpc>
              <a:spcBef>
                <a:spcPts val="300"/>
              </a:spcBef>
              <a:spcAft>
                <a:spcPts val="0"/>
              </a:spcAft>
              <a:buClr>
                <a:srgbClr val="1CADE4"/>
              </a:buClr>
              <a:buSzPts val="1500"/>
              <a:buNone/>
            </a:pPr>
            <a:endParaRPr sz="1500">
              <a:solidFill>
                <a:srgbClr val="3F3F3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95"/>
          <p:cNvSpPr txBox="1">
            <a:spLocks noGrp="1"/>
          </p:cNvSpPr>
          <p:nvPr>
            <p:ph type="body" idx="1"/>
          </p:nvPr>
        </p:nvSpPr>
        <p:spPr>
          <a:xfrm>
            <a:off x="2151062" y="401053"/>
            <a:ext cx="8154865" cy="577591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000"/>
              <a:buChar char="•"/>
            </a:pPr>
            <a:r>
              <a:rPr lang="en-US" sz="2000"/>
              <a:t>Step 2: Choose Search Students panel, select the parameters for whose information to include.</a:t>
            </a:r>
            <a:endParaRPr/>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342900" lvl="0" indent="-21590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0" lvl="0" indent="0" algn="l" rtl="0">
              <a:lnSpc>
                <a:spcPct val="90000"/>
              </a:lnSpc>
              <a:spcBef>
                <a:spcPts val="400"/>
              </a:spcBef>
              <a:spcAft>
                <a:spcPts val="0"/>
              </a:spcAft>
              <a:buClr>
                <a:schemeClr val="dk1"/>
              </a:buClr>
              <a:buSzPts val="2000"/>
              <a:buNone/>
            </a:pPr>
            <a:endParaRPr sz="2000"/>
          </a:p>
          <a:p>
            <a:pPr marL="342900" lvl="0" indent="-342900" algn="l" rtl="0">
              <a:lnSpc>
                <a:spcPct val="90000"/>
              </a:lnSpc>
              <a:spcBef>
                <a:spcPts val="400"/>
              </a:spcBef>
              <a:spcAft>
                <a:spcPts val="0"/>
              </a:spcAft>
              <a:buClr>
                <a:schemeClr val="dk1"/>
              </a:buClr>
              <a:buSzPts val="2000"/>
              <a:buChar char="•"/>
            </a:pPr>
            <a:r>
              <a:rPr lang="en-US" sz="2000"/>
              <a:t>Step 3: Get Specific panel, select radio button for one of the options and then set the parameters for the option. Then click “Generate Report.”</a:t>
            </a:r>
            <a:endParaRPr/>
          </a:p>
          <a:p>
            <a:pPr marL="342900" lvl="0" indent="-215900" algn="l" rtl="0">
              <a:lnSpc>
                <a:spcPct val="90000"/>
              </a:lnSpc>
              <a:spcBef>
                <a:spcPts val="400"/>
              </a:spcBef>
              <a:spcAft>
                <a:spcPts val="0"/>
              </a:spcAft>
              <a:buClr>
                <a:schemeClr val="dk1"/>
              </a:buClr>
              <a:buSzPts val="2000"/>
              <a:buNone/>
            </a:pPr>
            <a:endParaRPr sz="2000"/>
          </a:p>
        </p:txBody>
      </p:sp>
      <p:pic>
        <p:nvPicPr>
          <p:cNvPr id="1068" name="Google Shape;1068;p95"/>
          <p:cNvPicPr preferRelativeResize="0"/>
          <p:nvPr/>
        </p:nvPicPr>
        <p:blipFill rotWithShape="1">
          <a:blip r:embed="rId3">
            <a:alphaModFix/>
          </a:blip>
          <a:srcRect/>
          <a:stretch/>
        </p:blipFill>
        <p:spPr>
          <a:xfrm>
            <a:off x="1773060" y="1260674"/>
            <a:ext cx="8423031" cy="1204151"/>
          </a:xfrm>
          <a:prstGeom prst="rect">
            <a:avLst/>
          </a:prstGeom>
          <a:noFill/>
          <a:ln>
            <a:noFill/>
          </a:ln>
        </p:spPr>
      </p:pic>
      <p:pic>
        <p:nvPicPr>
          <p:cNvPr id="1069" name="Google Shape;1069;p95"/>
          <p:cNvPicPr preferRelativeResize="0"/>
          <p:nvPr/>
        </p:nvPicPr>
        <p:blipFill rotWithShape="1">
          <a:blip r:embed="rId4">
            <a:alphaModFix/>
          </a:blip>
          <a:srcRect/>
          <a:stretch/>
        </p:blipFill>
        <p:spPr>
          <a:xfrm>
            <a:off x="2287409" y="3680835"/>
            <a:ext cx="7394330" cy="24961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96"/>
          <p:cNvSpPr txBox="1">
            <a:spLocks noGrp="1"/>
          </p:cNvSpPr>
          <p:nvPr>
            <p:ph type="title"/>
          </p:nvPr>
        </p:nvSpPr>
        <p:spPr>
          <a:xfrm>
            <a:off x="1979612"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8BA9"/>
              </a:buClr>
              <a:buSzPts val="3600"/>
              <a:buFont typeface="Arial"/>
              <a:buNone/>
            </a:pPr>
            <a:r>
              <a:rPr lang="en-US" b="1">
                <a:solidFill>
                  <a:srgbClr val="008BA9"/>
                </a:solidFill>
              </a:rPr>
              <a:t>Test Session Monitoring Report</a:t>
            </a:r>
            <a:endParaRPr/>
          </a:p>
        </p:txBody>
      </p:sp>
      <p:pic>
        <p:nvPicPr>
          <p:cNvPr id="1075" name="Google Shape;1075;p96"/>
          <p:cNvPicPr preferRelativeResize="0">
            <a:picLocks noGrp="1"/>
          </p:cNvPicPr>
          <p:nvPr>
            <p:ph type="body" idx="1"/>
          </p:nvPr>
        </p:nvPicPr>
        <p:blipFill rotWithShape="1">
          <a:blip r:embed="rId3">
            <a:alphaModFix/>
          </a:blip>
          <a:srcRect/>
          <a:stretch/>
        </p:blipFill>
        <p:spPr>
          <a:xfrm>
            <a:off x="4920569" y="1092994"/>
            <a:ext cx="2182951" cy="1524366"/>
          </a:xfrm>
          <a:prstGeom prst="rect">
            <a:avLst/>
          </a:prstGeom>
          <a:noFill/>
          <a:ln>
            <a:noFill/>
          </a:ln>
        </p:spPr>
      </p:pic>
      <p:sp>
        <p:nvSpPr>
          <p:cNvPr id="1076" name="Google Shape;1076;p96"/>
          <p:cNvSpPr/>
          <p:nvPr/>
        </p:nvSpPr>
        <p:spPr>
          <a:xfrm>
            <a:off x="1843331" y="2617360"/>
            <a:ext cx="8462596" cy="21852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School Principals and Test Coordinators can view status reports of active and inactive test sessions happening in their school. These reports show each active and inactive session ID for a school, along with information like proctor name, test name, the start time of the test session, the total number of students taking the test, and the number of students who have started, paused, and completed the test.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Calibri"/>
                <a:ea typeface="Calibri"/>
                <a:cs typeface="Calibri"/>
                <a:sym typeface="Calibri"/>
              </a:rPr>
              <a:t>Note: A test session will only appear in this real-time report once the first student has been approved by the TA into that session for testing.</a:t>
            </a:r>
            <a:endParaRPr sz="1800" b="0" i="0" u="none" strike="noStrike" cap="none">
              <a:solidFill>
                <a:schemeClr val="dk1"/>
              </a:solidFill>
              <a:latin typeface="Arial"/>
              <a:ea typeface="Arial"/>
              <a:cs typeface="Arial"/>
              <a:sym typeface="Arial"/>
            </a:endParaRPr>
          </a:p>
        </p:txBody>
      </p:sp>
      <p:pic>
        <p:nvPicPr>
          <p:cNvPr id="1077" name="Google Shape;1077;p96"/>
          <p:cNvPicPr preferRelativeResize="0"/>
          <p:nvPr/>
        </p:nvPicPr>
        <p:blipFill rotWithShape="1">
          <a:blip r:embed="rId4">
            <a:alphaModFix/>
          </a:blip>
          <a:srcRect/>
          <a:stretch/>
        </p:blipFill>
        <p:spPr>
          <a:xfrm>
            <a:off x="1502629" y="4772387"/>
            <a:ext cx="9144000" cy="13602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97"/>
          <p:cNvSpPr txBox="1">
            <a:spLocks noGrp="1"/>
          </p:cNvSpPr>
          <p:nvPr>
            <p:ph type="title"/>
          </p:nvPr>
        </p:nvSpPr>
        <p:spPr>
          <a:xfrm>
            <a:off x="2344077" y="515218"/>
            <a:ext cx="6283842" cy="894943"/>
          </a:xfrm>
          <a:prstGeom prst="rect">
            <a:avLst/>
          </a:prstGeom>
          <a:noFill/>
          <a:ln>
            <a:noFill/>
          </a:ln>
        </p:spPr>
        <p:txBody>
          <a:bodyPr spcFirstLastPara="1" wrap="square" lIns="91425" tIns="45700" rIns="91425" bIns="45700" anchor="ctr" anchorCtr="0">
            <a:noAutofit/>
          </a:bodyPr>
          <a:lstStyle/>
          <a:p>
            <a:pPr lvl="0" algn="ctr">
              <a:buClr>
                <a:srgbClr val="008BA9"/>
              </a:buClr>
              <a:buSzPts val="3600"/>
            </a:pPr>
            <a:r>
              <a:rPr lang="en-US" sz="4800" b="1" dirty="0">
                <a:solidFill>
                  <a:srgbClr val="008BA9"/>
                </a:solidFill>
              </a:rPr>
              <a:t>Activity #2</a:t>
            </a:r>
            <a:br>
              <a:rPr lang="en-US" sz="4800" b="1" dirty="0">
                <a:solidFill>
                  <a:srgbClr val="008BA9"/>
                </a:solidFill>
              </a:rPr>
            </a:br>
            <a:r>
              <a:rPr lang="en-US" b="1" dirty="0">
                <a:solidFill>
                  <a:srgbClr val="008BA9"/>
                </a:solidFill>
              </a:rPr>
              <a:t>Breakout  Open Discussion</a:t>
            </a:r>
            <a:endParaRPr dirty="0"/>
          </a:p>
        </p:txBody>
      </p:sp>
      <p:sp>
        <p:nvSpPr>
          <p:cNvPr id="1083" name="Google Shape;1083;p97"/>
          <p:cNvSpPr txBox="1">
            <a:spLocks noGrp="1"/>
          </p:cNvSpPr>
          <p:nvPr>
            <p:ph type="body" idx="1"/>
          </p:nvPr>
        </p:nvSpPr>
        <p:spPr>
          <a:xfrm>
            <a:off x="1692533" y="1765627"/>
            <a:ext cx="8229600" cy="4628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t>Based on what you’ve just heard….</a:t>
            </a:r>
            <a:endParaRPr dirty="0"/>
          </a:p>
          <a:p>
            <a:pPr marL="0" lvl="0" indent="0" algn="l" rtl="0">
              <a:lnSpc>
                <a:spcPct val="90000"/>
              </a:lnSpc>
              <a:spcBef>
                <a:spcPts val="640"/>
              </a:spcBef>
              <a:spcAft>
                <a:spcPts val="0"/>
              </a:spcAft>
              <a:buClr>
                <a:schemeClr val="dk1"/>
              </a:buClr>
              <a:buSzPts val="3200"/>
              <a:buNone/>
            </a:pPr>
            <a:endParaRPr dirty="0"/>
          </a:p>
          <a:p>
            <a:pPr marL="400050" lvl="1" indent="0" algn="l" rtl="0">
              <a:lnSpc>
                <a:spcPct val="90000"/>
              </a:lnSpc>
              <a:spcBef>
                <a:spcPts val="400"/>
              </a:spcBef>
              <a:spcAft>
                <a:spcPts val="0"/>
              </a:spcAft>
              <a:buClr>
                <a:schemeClr val="dk1"/>
              </a:buClr>
              <a:buSzPts val="2000"/>
              <a:buNone/>
            </a:pPr>
            <a:endParaRPr sz="2000" dirty="0"/>
          </a:p>
          <a:p>
            <a:pPr marL="400050" lvl="1" indent="0" algn="l" rtl="0">
              <a:lnSpc>
                <a:spcPct val="90000"/>
              </a:lnSpc>
              <a:spcBef>
                <a:spcPts val="400"/>
              </a:spcBef>
              <a:spcAft>
                <a:spcPts val="0"/>
              </a:spcAft>
              <a:buClr>
                <a:schemeClr val="dk1"/>
              </a:buClr>
              <a:buSzPts val="2000"/>
              <a:buNone/>
            </a:pPr>
            <a:r>
              <a:rPr lang="en-US" sz="3200" dirty="0"/>
              <a:t>Share ideas regarding the necessary tasks you need to do in TIDE to prepare for testing?</a:t>
            </a:r>
            <a:endParaRPr sz="3200" dirty="0"/>
          </a:p>
          <a:p>
            <a:pPr marL="400050" lvl="1" indent="0" algn="l" rtl="0">
              <a:lnSpc>
                <a:spcPct val="90000"/>
              </a:lnSpc>
              <a:spcBef>
                <a:spcPts val="400"/>
              </a:spcBef>
              <a:spcAft>
                <a:spcPts val="0"/>
              </a:spcAft>
              <a:buClr>
                <a:schemeClr val="dk1"/>
              </a:buClr>
              <a:buSzPts val="2000"/>
              <a:buNone/>
            </a:pPr>
            <a:endParaRPr sz="3200" dirty="0"/>
          </a:p>
          <a:p>
            <a:pPr marL="400050" lvl="1" indent="0" algn="l" rtl="0">
              <a:lnSpc>
                <a:spcPct val="90000"/>
              </a:lnSpc>
              <a:spcBef>
                <a:spcPts val="400"/>
              </a:spcBef>
              <a:spcAft>
                <a:spcPts val="0"/>
              </a:spcAft>
              <a:buClr>
                <a:schemeClr val="dk1"/>
              </a:buClr>
              <a:buSzPts val="2000"/>
              <a:buNone/>
            </a:pPr>
            <a:r>
              <a:rPr lang="en-US" sz="3200" dirty="0"/>
              <a:t>What general questions do you still have?</a:t>
            </a:r>
            <a:endParaRPr sz="3200" dirty="0"/>
          </a:p>
        </p:txBody>
      </p:sp>
      <p:pic>
        <p:nvPicPr>
          <p:cNvPr id="1084" name="Google Shape;1084;p97"/>
          <p:cNvPicPr preferRelativeResize="0"/>
          <p:nvPr/>
        </p:nvPicPr>
        <p:blipFill rotWithShape="1">
          <a:blip r:embed="rId3">
            <a:alphaModFix/>
          </a:blip>
          <a:srcRect/>
          <a:stretch/>
        </p:blipFill>
        <p:spPr>
          <a:xfrm rot="1234021">
            <a:off x="9218030" y="358690"/>
            <a:ext cx="2404089" cy="24040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pic>
        <p:nvPicPr>
          <p:cNvPr id="1089" name="Google Shape;1089;p98"/>
          <p:cNvPicPr preferRelativeResize="0">
            <a:picLocks noGrp="1"/>
          </p:cNvPicPr>
          <p:nvPr>
            <p:ph type="body" idx="1"/>
          </p:nvPr>
        </p:nvPicPr>
        <p:blipFill rotWithShape="1">
          <a:blip r:embed="rId3">
            <a:alphaModFix/>
          </a:blip>
          <a:srcRect/>
          <a:stretch/>
        </p:blipFill>
        <p:spPr>
          <a:xfrm>
            <a:off x="2674670" y="37454"/>
            <a:ext cx="8211084" cy="2928620"/>
          </a:xfrm>
          <a:prstGeom prst="rect">
            <a:avLst/>
          </a:prstGeom>
          <a:noFill/>
          <a:ln>
            <a:noFill/>
          </a:ln>
        </p:spPr>
      </p:pic>
      <p:pic>
        <p:nvPicPr>
          <p:cNvPr id="1090" name="Google Shape;1090;p98"/>
          <p:cNvPicPr preferRelativeResize="0"/>
          <p:nvPr/>
        </p:nvPicPr>
        <p:blipFill rotWithShape="1">
          <a:blip r:embed="rId4">
            <a:alphaModFix/>
          </a:blip>
          <a:srcRect/>
          <a:stretch/>
        </p:blipFill>
        <p:spPr>
          <a:xfrm>
            <a:off x="2970212" y="3276600"/>
            <a:ext cx="7620000" cy="271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99"/>
          <p:cNvSpPr txBox="1">
            <a:spLocks noGrp="1"/>
          </p:cNvSpPr>
          <p:nvPr>
            <p:ph type="title"/>
          </p:nvPr>
        </p:nvSpPr>
        <p:spPr>
          <a:xfrm>
            <a:off x="2360612" y="4724400"/>
            <a:ext cx="7772400" cy="13620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43F49"/>
              </a:buClr>
              <a:buSzPts val="5400"/>
              <a:buFont typeface="Arial"/>
              <a:buNone/>
            </a:pPr>
            <a:r>
              <a:rPr lang="en-US" b="1"/>
              <a:t>WE WILL RESUME</a:t>
            </a:r>
            <a:r>
              <a:rPr lang="en-US"/>
              <a:t> TOMORROW</a:t>
            </a:r>
            <a:r>
              <a:rPr lang="en-US" b="1"/>
              <a:t>!</a:t>
            </a:r>
            <a:endParaRPr/>
          </a:p>
        </p:txBody>
      </p:sp>
      <p:pic>
        <p:nvPicPr>
          <p:cNvPr id="1097" name="Google Shape;1097;p99"/>
          <p:cNvPicPr preferRelativeResize="0"/>
          <p:nvPr/>
        </p:nvPicPr>
        <p:blipFill rotWithShape="1">
          <a:blip r:embed="rId3">
            <a:alphaModFix/>
          </a:blip>
          <a:srcRect/>
          <a:stretch/>
        </p:blipFill>
        <p:spPr>
          <a:xfrm>
            <a:off x="2894012" y="381000"/>
            <a:ext cx="6553200" cy="36820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8060</Words>
  <Application>Microsoft Office PowerPoint</Application>
  <PresentationFormat>Custom</PresentationFormat>
  <Paragraphs>768</Paragraphs>
  <Slides>94</Slides>
  <Notes>94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94</vt:i4>
      </vt:variant>
    </vt:vector>
  </HeadingPairs>
  <TitlesOfParts>
    <vt:vector size="101" baseType="lpstr">
      <vt:lpstr>Symbol</vt:lpstr>
      <vt:lpstr>Libre Franklin</vt:lpstr>
      <vt:lpstr>Arial</vt:lpstr>
      <vt:lpstr>Noto Sans Symbols</vt:lpstr>
      <vt:lpstr>Calibri</vt:lpstr>
      <vt:lpstr>Times New Roman</vt:lpstr>
      <vt:lpstr>Math 16x9</vt:lpstr>
      <vt:lpstr> 2020 – 2021 Assessments  Ensuring Successful Administration          NEW Test Coordinators Training FALL 2020 PowerPoint Download:  https://bit.ly/3p61SrZ</vt:lpstr>
      <vt:lpstr>PowerPoint Presentation</vt:lpstr>
      <vt:lpstr>Agenda: Day 1</vt:lpstr>
      <vt:lpstr>Agenda: Day 2</vt:lpstr>
      <vt:lpstr>PowerPoint Presentation</vt:lpstr>
      <vt:lpstr>PowerPoint Presentation</vt:lpstr>
      <vt:lpstr>SB Test Windows and Estimated Test Times</vt:lpstr>
      <vt:lpstr>HSA Science (NGSS) and  Biology 1 EOC </vt:lpstr>
      <vt:lpstr>NGSS (cont.)</vt:lpstr>
      <vt:lpstr>PowerPoint Presentation</vt:lpstr>
      <vt:lpstr>HSA Science (NGSS) and  Biology 1 EOC </vt:lpstr>
      <vt:lpstr>HSA-Alternate Assessments</vt:lpstr>
      <vt:lpstr>WIDA      KĀ‘EO</vt:lpstr>
      <vt:lpstr>ACT    Seal of Biliteracy    NAEP</vt:lpstr>
      <vt:lpstr>PowerPoint Presentation</vt:lpstr>
      <vt:lpstr>Developing Testing Schedules</vt:lpstr>
      <vt:lpstr>The Test Coordinator and Assessment Team</vt:lpstr>
      <vt:lpstr>Overview of Online HSAP Process</vt:lpstr>
      <vt:lpstr>PowerPoint Presentation</vt:lpstr>
      <vt:lpstr>Preparing for Testing</vt:lpstr>
      <vt:lpstr>Get the Team on Board </vt:lpstr>
      <vt:lpstr>Key Tasks for the Test Coordinator</vt:lpstr>
      <vt:lpstr>Key Tasks for the Principal</vt:lpstr>
      <vt:lpstr>Key Tasks for the Technology Coordinator</vt:lpstr>
      <vt:lpstr>Test Administrator Role and Responsibilities</vt:lpstr>
      <vt:lpstr>Personnel Who May Serve as Test Administrators</vt:lpstr>
      <vt:lpstr>TA Training/Certification Navigation Training Packet</vt:lpstr>
      <vt:lpstr>Student Services Coordinator Role and Responsibilities</vt:lpstr>
      <vt:lpstr>Curriculum Coordinator and Data Assessment Team Advisor Roles and Responsibilities</vt:lpstr>
      <vt:lpstr>Add Accommodations/Designated Supports In TIDE</vt:lpstr>
      <vt:lpstr>Breakout Room Discussions</vt:lpstr>
      <vt:lpstr>Activity #1: Breakouts  Discussion About Your Assessment Team</vt:lpstr>
      <vt:lpstr>General Facts About the Test Administration</vt:lpstr>
      <vt:lpstr>Procedures Prior to Administration of Smarter Balanced Assessments </vt:lpstr>
      <vt:lpstr>Procedures Prior to Administration of Smarter Balanced Assessments </vt:lpstr>
      <vt:lpstr>Procedures Prior to Administration of Smarter Balanced Assessments (cont.)</vt:lpstr>
      <vt:lpstr>Assessment Implementation</vt:lpstr>
      <vt:lpstr>Smarter  Balanced Summative  ELA/Literacy and Mathematics Participation</vt:lpstr>
      <vt:lpstr>Administration Tips </vt:lpstr>
      <vt:lpstr>More Administration Tips </vt:lpstr>
      <vt:lpstr>Test Expiration</vt:lpstr>
      <vt:lpstr>Pause Rules</vt:lpstr>
      <vt:lpstr>Major Disruptions Grace Period Extension</vt:lpstr>
      <vt:lpstr>Things to Remember for SY 2020-2021</vt:lpstr>
      <vt:lpstr>Activity #2 Breakout  Open Discussion</vt:lpstr>
      <vt:lpstr>10 Minute Break </vt:lpstr>
      <vt:lpstr>Task 1:School Contact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HSAP Systems</vt:lpstr>
      <vt:lpstr>Into the Weeds</vt:lpstr>
      <vt:lpstr>PowerPoint Presentation</vt:lpstr>
      <vt:lpstr>Critical Resources</vt:lpstr>
      <vt:lpstr>PowerPoint Presentation</vt:lpstr>
      <vt:lpstr>PIBs and Parent Letters</vt:lpstr>
      <vt:lpstr>alohahsap.org for Students and Families</vt:lpstr>
      <vt:lpstr>PowerPoint Presentation</vt:lpstr>
      <vt:lpstr>Opt Out Requests</vt:lpstr>
      <vt:lpstr>PowerPoint Presentation</vt:lpstr>
      <vt:lpstr>Getting to Know TIDE (Test Information Distribution Engine)</vt:lpstr>
      <vt:lpstr>PowerPoint Presentation</vt:lpstr>
      <vt:lpstr>PowerPoint Presentation</vt:lpstr>
      <vt:lpstr>TIDE Roles</vt:lpstr>
      <vt:lpstr>PowerPoint Presentation</vt:lpstr>
      <vt:lpstr>Navigating TIDE</vt:lpstr>
      <vt:lpstr>PowerPoint Presentation</vt:lpstr>
      <vt:lpstr>TIDE: Preparing for Testing (Users) </vt:lpstr>
      <vt:lpstr>School Contact Information</vt:lpstr>
      <vt:lpstr>Clean Up Users In TIDE</vt:lpstr>
      <vt:lpstr>Add New Users In TIDE</vt:lpstr>
      <vt:lpstr>Online HSAP Systems: Secure Login</vt:lpstr>
      <vt:lpstr>TA: Dual Authentication</vt:lpstr>
      <vt:lpstr>Identifying and Certifying TAs</vt:lpstr>
      <vt:lpstr>Task 3:Take a Few Minutes</vt:lpstr>
      <vt:lpstr>TIDE: Preparing for Testing Student Setting</vt:lpstr>
      <vt:lpstr>Student “Data” in TIDE</vt:lpstr>
      <vt:lpstr>PowerPoint Presentation</vt:lpstr>
      <vt:lpstr>Student Demographics and Designated Supports/Accommodations</vt:lpstr>
      <vt:lpstr>What’s New</vt:lpstr>
      <vt:lpstr>TIDE: Preparing for Testing (Test Setting and Tools) </vt:lpstr>
      <vt:lpstr>Print Test Tickets/Test Settings and Tools</vt:lpstr>
      <vt:lpstr>TIDE- Administering Tests Monitoring Test Progress</vt:lpstr>
      <vt:lpstr>How to Monitor Test Progress in TIDE</vt:lpstr>
      <vt:lpstr>Plan and Manage Testing</vt:lpstr>
      <vt:lpstr>PowerPoint Presentation</vt:lpstr>
      <vt:lpstr>Test Session Monitoring Report</vt:lpstr>
      <vt:lpstr>Activity #2 Breakout  Open Discussion</vt:lpstr>
      <vt:lpstr>PowerPoint Presentation</vt:lpstr>
      <vt:lpstr>WE WILL RESUME TOMORROW!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Paul Dumas</dc:creator>
  <cp:lastModifiedBy>Emily MacGillivray</cp:lastModifiedBy>
  <cp:revision>51</cp:revision>
  <dcterms:modified xsi:type="dcterms:W3CDTF">2020-11-17T18:07:11Z</dcterms:modified>
</cp:coreProperties>
</file>