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80"/>
  </p:notesMasterIdLst>
  <p:sldIdLst>
    <p:sldId id="358" r:id="rId2"/>
    <p:sldId id="256" r:id="rId3"/>
    <p:sldId id="257" r:id="rId4"/>
    <p:sldId id="258" r:id="rId5"/>
    <p:sldId id="259" r:id="rId6"/>
    <p:sldId id="260" r:id="rId7"/>
    <p:sldId id="261" r:id="rId8"/>
    <p:sldId id="262" r:id="rId9"/>
    <p:sldId id="263" r:id="rId10"/>
    <p:sldId id="264" r:id="rId11"/>
    <p:sldId id="268" r:id="rId12"/>
    <p:sldId id="269" r:id="rId13"/>
    <p:sldId id="265" r:id="rId14"/>
    <p:sldId id="266" r:id="rId15"/>
    <p:sldId id="267" r:id="rId16"/>
    <p:sldId id="270" r:id="rId17"/>
    <p:sldId id="271" r:id="rId18"/>
    <p:sldId id="272" r:id="rId19"/>
    <p:sldId id="363" r:id="rId20"/>
    <p:sldId id="364" r:id="rId21"/>
    <p:sldId id="365" r:id="rId22"/>
    <p:sldId id="366" r:id="rId23"/>
    <p:sldId id="274"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78"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59" r:id="rId62"/>
    <p:sldId id="314" r:id="rId63"/>
    <p:sldId id="360" r:id="rId64"/>
    <p:sldId id="361" r:id="rId65"/>
    <p:sldId id="331" r:id="rId66"/>
    <p:sldId id="335" r:id="rId67"/>
    <p:sldId id="336" r:id="rId68"/>
    <p:sldId id="337" r:id="rId69"/>
    <p:sldId id="340" r:id="rId70"/>
    <p:sldId id="338" r:id="rId71"/>
    <p:sldId id="339" r:id="rId72"/>
    <p:sldId id="342" r:id="rId73"/>
    <p:sldId id="341" r:id="rId74"/>
    <p:sldId id="362" r:id="rId75"/>
    <p:sldId id="367" r:id="rId76"/>
    <p:sldId id="332" r:id="rId77"/>
    <p:sldId id="333" r:id="rId78"/>
    <p:sldId id="334" r:id="rId79"/>
  </p:sldIdLst>
  <p:sldSz cx="12188825" cy="6858000"/>
  <p:notesSz cx="6858000" cy="9144000"/>
  <p:embeddedFontLst>
    <p:embeddedFont>
      <p:font typeface="Libre Franklin" panose="00000500000000000000" charset="0"/>
      <p:regular r:id="rId81"/>
      <p:bold r:id="rId82"/>
      <p:italic r:id="rId83"/>
      <p:boldItalic r:id="rId84"/>
    </p:embeddedFont>
    <p:embeddedFont>
      <p:font typeface="Calibri" panose="020F0502020204030204" pitchFamily="34" charset="0"/>
      <p:regular r:id="rId85"/>
      <p:bold r:id="rId86"/>
      <p:italic r:id="rId87"/>
      <p:boldItalic r:id="rId88"/>
    </p:embeddedFont>
    <p:embeddedFont>
      <p:font typeface="Corbel" panose="020B050302020402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guide id="3"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18DB14-7E06-4A69-9789-478DD0E144F0}">
  <a:tblStyle styleId="{2F18DB14-7E06-4A69-9789-478DD0E144F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94660"/>
  </p:normalViewPr>
  <p:slideViewPr>
    <p:cSldViewPr snapToGrid="0">
      <p:cViewPr varScale="1">
        <p:scale>
          <a:sx n="106" d="100"/>
          <a:sy n="106" d="100"/>
        </p:scale>
        <p:origin x="300" y="114"/>
      </p:cViewPr>
      <p:guideLst>
        <p:guide orient="horz" pos="2160"/>
        <p:guide pos="3839"/>
        <p:guide pos="1007"/>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45016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alohahsap.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10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There are a number of tools that are available in different categories. These usually have different criteria for each instance.</a:t>
            </a:r>
            <a:endParaRPr/>
          </a:p>
          <a:p>
            <a:pPr marL="0" lvl="0" indent="0" algn="l" rtl="0">
              <a:lnSpc>
                <a:spcPct val="100000"/>
              </a:lnSpc>
              <a:spcBef>
                <a:spcPts val="363"/>
              </a:spcBef>
              <a:spcAft>
                <a:spcPts val="0"/>
              </a:spcAft>
              <a:buClr>
                <a:schemeClr val="dk2"/>
              </a:buClr>
              <a:buSzPts val="1200"/>
              <a:buFont typeface="Arial"/>
              <a:buNone/>
            </a:pPr>
            <a:endParaRPr/>
          </a:p>
        </p:txBody>
      </p:sp>
      <p:sp>
        <p:nvSpPr>
          <p:cNvPr id="194" name="Google Shape;194;p9: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10</a:t>
            </a:fld>
            <a:endParaRPr>
              <a:solidFill>
                <a:srgbClr val="000000"/>
              </a:solidFill>
            </a:endParaRPr>
          </a:p>
        </p:txBody>
      </p:sp>
    </p:spTree>
    <p:extLst>
      <p:ext uri="{BB962C8B-B14F-4D97-AF65-F5344CB8AC3E}">
        <p14:creationId xmlns:p14="http://schemas.microsoft.com/office/powerpoint/2010/main" val="276143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3: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Stress the need for a documented need/diagnoses and likelihood of being a lifelong learner.</a:t>
            </a:r>
            <a:endParaRPr/>
          </a:p>
          <a:p>
            <a:pPr marL="0" lvl="0" indent="0" algn="l" rtl="0">
              <a:lnSpc>
                <a:spcPct val="100000"/>
              </a:lnSpc>
              <a:spcBef>
                <a:spcPts val="363"/>
              </a:spcBef>
              <a:spcAft>
                <a:spcPts val="0"/>
              </a:spcAft>
              <a:buClr>
                <a:schemeClr val="dk2"/>
              </a:buClr>
              <a:buSzPts val="1200"/>
              <a:buFont typeface="Arial"/>
              <a:buNone/>
            </a:pPr>
            <a:endParaRPr/>
          </a:p>
          <a:p>
            <a:pPr marL="0" lvl="0" indent="0" algn="l" rtl="0">
              <a:lnSpc>
                <a:spcPct val="100000"/>
              </a:lnSpc>
              <a:spcBef>
                <a:spcPts val="363"/>
              </a:spcBef>
              <a:spcAft>
                <a:spcPts val="0"/>
              </a:spcAft>
              <a:buClr>
                <a:schemeClr val="dk2"/>
              </a:buClr>
              <a:buSzPts val="1200"/>
              <a:buFont typeface="Arial"/>
              <a:buNone/>
            </a:pPr>
            <a:r>
              <a:rPr lang="en-US"/>
              <a:t>Emphasize the fact the designated support can be a big distraction !!</a:t>
            </a:r>
            <a:endParaRPr/>
          </a:p>
        </p:txBody>
      </p:sp>
      <p:sp>
        <p:nvSpPr>
          <p:cNvPr id="246" name="Google Shape;246;p13: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11</a:t>
            </a:fld>
            <a:endParaRPr>
              <a:solidFill>
                <a:srgbClr val="000000"/>
              </a:solidFill>
            </a:endParaRPr>
          </a:p>
        </p:txBody>
      </p:sp>
    </p:spTree>
    <p:extLst>
      <p:ext uri="{BB962C8B-B14F-4D97-AF65-F5344CB8AC3E}">
        <p14:creationId xmlns:p14="http://schemas.microsoft.com/office/powerpoint/2010/main" val="245039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4: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260" name="Google Shape;260;p14: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12</a:t>
            </a:fld>
            <a:endParaRPr>
              <a:solidFill>
                <a:srgbClr val="000000"/>
              </a:solidFill>
            </a:endParaRPr>
          </a:p>
        </p:txBody>
      </p:sp>
    </p:spTree>
    <p:extLst>
      <p:ext uri="{BB962C8B-B14F-4D97-AF65-F5344CB8AC3E}">
        <p14:creationId xmlns:p14="http://schemas.microsoft.com/office/powerpoint/2010/main" val="162534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211" name="Google Shape;211;p1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9621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702310" y="4421823"/>
            <a:ext cx="5618409" cy="4189017"/>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363"/>
              </a:spcBef>
              <a:spcAft>
                <a:spcPts val="0"/>
              </a:spcAft>
              <a:buClr>
                <a:schemeClr val="dk2"/>
              </a:buClr>
              <a:buSzPts val="1200"/>
              <a:buFont typeface="Arial"/>
              <a:buNone/>
            </a:pPr>
            <a:endParaRPr/>
          </a:p>
        </p:txBody>
      </p:sp>
      <p:sp>
        <p:nvSpPr>
          <p:cNvPr id="221" name="Google Shape;221;p11:notes"/>
          <p:cNvSpPr txBox="1">
            <a:spLocks noGrp="1"/>
          </p:cNvSpPr>
          <p:nvPr>
            <p:ph type="sldNum" idx="12"/>
          </p:nvPr>
        </p:nvSpPr>
        <p:spPr>
          <a:xfrm>
            <a:off x="3978132" y="8842029"/>
            <a:ext cx="3043381" cy="465413"/>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299359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234" name="Google Shape;234;p1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123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363"/>
              </a:spcBef>
              <a:spcAft>
                <a:spcPts val="0"/>
              </a:spcAft>
              <a:buClr>
                <a:schemeClr val="dk2"/>
              </a:buClr>
              <a:buSzPts val="1200"/>
              <a:buFont typeface="Arial"/>
              <a:buNone/>
            </a:pPr>
            <a:endParaRPr/>
          </a:p>
        </p:txBody>
      </p:sp>
      <p:sp>
        <p:nvSpPr>
          <p:cNvPr id="274" name="Google Shape;274;p15: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448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363"/>
              </a:spcBef>
              <a:spcAft>
                <a:spcPts val="0"/>
              </a:spcAft>
              <a:buClr>
                <a:schemeClr val="dk2"/>
              </a:buClr>
              <a:buSzPts val="1200"/>
              <a:buFont typeface="Arial"/>
              <a:buNone/>
            </a:pPr>
            <a:endParaRPr/>
          </a:p>
        </p:txBody>
      </p:sp>
      <p:sp>
        <p:nvSpPr>
          <p:cNvPr id="282" name="Google Shape;282;p16: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298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466725" y="700088"/>
            <a:ext cx="6213475" cy="3497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7:notes"/>
          <p:cNvSpPr txBox="1">
            <a:spLocks noGrp="1"/>
          </p:cNvSpPr>
          <p:nvPr>
            <p:ph type="body" idx="1"/>
          </p:nvPr>
        </p:nvSpPr>
        <p:spPr>
          <a:xfrm>
            <a:off x="714750" y="4430133"/>
            <a:ext cx="5718002" cy="4196968"/>
          </a:xfrm>
          <a:prstGeom prst="rect">
            <a:avLst/>
          </a:prstGeom>
          <a:noFill/>
          <a:ln>
            <a:noFill/>
          </a:ln>
        </p:spPr>
        <p:txBody>
          <a:bodyPr spcFirstLastPara="1" wrap="square" lIns="94100" tIns="94100" rIns="94100" bIns="9410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Tree>
    <p:extLst>
      <p:ext uri="{BB962C8B-B14F-4D97-AF65-F5344CB8AC3E}">
        <p14:creationId xmlns:p14="http://schemas.microsoft.com/office/powerpoint/2010/main" val="3403498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20" name="Google Shape;320;p1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42086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2"/>
              </a:buClr>
              <a:buSzPts val="1200"/>
              <a:buFont typeface="Arial"/>
              <a:buNone/>
            </a:pPr>
            <a:r>
              <a:rPr lang="en-US">
                <a:latin typeface="Arial"/>
                <a:ea typeface="Arial"/>
                <a:cs typeface="Arial"/>
                <a:sym typeface="Arial"/>
              </a:rPr>
              <a:t>Smarter Balanced is built on a framework of accessibility for </a:t>
            </a:r>
            <a:r>
              <a:rPr lang="en-US" b="1">
                <a:latin typeface="Arial"/>
                <a:ea typeface="Arial"/>
                <a:cs typeface="Arial"/>
                <a:sym typeface="Arial"/>
              </a:rPr>
              <a:t>all </a:t>
            </a:r>
            <a:r>
              <a:rPr lang="en-US">
                <a:latin typeface="Arial"/>
                <a:ea typeface="Arial"/>
                <a:cs typeface="Arial"/>
                <a:sym typeface="Arial"/>
              </a:rPr>
              <a:t>students, including students with disabilities and English learners, in order to provide accurate measures of achievement and growth.</a:t>
            </a:r>
            <a:endParaRPr>
              <a:solidFill>
                <a:srgbClr val="000000"/>
              </a:solidFill>
              <a:latin typeface="Arial"/>
              <a:ea typeface="Arial"/>
              <a:cs typeface="Arial"/>
              <a:sym typeface="Arial"/>
            </a:endParaRPr>
          </a:p>
        </p:txBody>
      </p:sp>
      <p:sp>
        <p:nvSpPr>
          <p:cNvPr id="125" name="Google Shape;125;p1: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68628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411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59" name="Google Shape;359;p2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3413086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187944" lvl="0" indent="-187944" algn="l" rtl="0">
              <a:lnSpc>
                <a:spcPct val="120000"/>
              </a:lnSpc>
              <a:spcBef>
                <a:spcPts val="0"/>
              </a:spcBef>
              <a:spcAft>
                <a:spcPts val="0"/>
              </a:spcAft>
              <a:buClr>
                <a:schemeClr val="dk2"/>
              </a:buClr>
              <a:buSzPts val="1200"/>
              <a:buFont typeface="Arial"/>
              <a:buNone/>
            </a:pPr>
            <a:r>
              <a:rPr lang="en-US"/>
              <a:t>Remember the </a:t>
            </a:r>
            <a:r>
              <a:rPr lang="en-US" b="1" i="1"/>
              <a:t>Training Test </a:t>
            </a:r>
            <a:r>
              <a:rPr lang="en-US"/>
              <a:t>allows students to become familiar with the assessment software, tools, etc., </a:t>
            </a:r>
            <a:r>
              <a:rPr lang="en-US" sz="1100"/>
              <a:t>while the </a:t>
            </a:r>
            <a:r>
              <a:rPr lang="en-US" b="1" i="1"/>
              <a:t>Practice Test </a:t>
            </a:r>
            <a:r>
              <a:rPr lang="en-US"/>
              <a:t>includes about 30 items at each grade level and provides access to the designated supports and accommodations if administered using the secure browser.</a:t>
            </a:r>
            <a:endParaRPr/>
          </a:p>
          <a:p>
            <a:pPr marL="179843" lvl="0" indent="-179843" algn="l" rtl="0">
              <a:lnSpc>
                <a:spcPct val="120000"/>
              </a:lnSpc>
              <a:spcBef>
                <a:spcPts val="1071"/>
              </a:spcBef>
              <a:spcAft>
                <a:spcPts val="0"/>
              </a:spcAft>
              <a:buClr>
                <a:schemeClr val="dk2"/>
              </a:buClr>
              <a:buSzPts val="1200"/>
              <a:buFont typeface="Arial"/>
              <a:buNone/>
            </a:pPr>
            <a:endParaRPr/>
          </a:p>
          <a:p>
            <a:pPr marL="179843" lvl="0" indent="-179843" algn="l" rtl="0">
              <a:lnSpc>
                <a:spcPct val="120000"/>
              </a:lnSpc>
              <a:spcBef>
                <a:spcPts val="1071"/>
              </a:spcBef>
              <a:spcAft>
                <a:spcPts val="0"/>
              </a:spcAft>
              <a:buClr>
                <a:schemeClr val="dk2"/>
              </a:buClr>
              <a:buSzPts val="1200"/>
              <a:buFont typeface="Arial"/>
              <a:buNone/>
            </a:pPr>
            <a:r>
              <a:rPr lang="en-US"/>
              <a:t>Both tests can be conducted in a testing session administered by a Test Administrator using the TA Practice Site and secure browser </a:t>
            </a:r>
            <a:r>
              <a:rPr lang="en-US" b="1" u="sng"/>
              <a:t>or</a:t>
            </a:r>
            <a:r>
              <a:rPr lang="en-US"/>
              <a:t> in a “guest session” using any browser from any location.</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0"/>
              </a:spcBef>
              <a:spcAft>
                <a:spcPts val="0"/>
              </a:spcAft>
              <a:buClr>
                <a:srgbClr val="953734"/>
              </a:buClr>
              <a:buSzPts val="1200"/>
              <a:buFont typeface="Arial"/>
              <a:buNone/>
            </a:pPr>
            <a:r>
              <a:rPr lang="en-US">
                <a:solidFill>
                  <a:srgbClr val="953734"/>
                </a:solidFill>
              </a:rPr>
              <a:t>alohahsap.org &gt;&gt;Smarter Balanced&gt;&gt; Students and Families&gt;&gt;Training and Practice Tests</a:t>
            </a:r>
            <a:endParaRPr/>
          </a:p>
          <a:p>
            <a:pPr marL="0" lvl="0" indent="0" algn="l" rtl="0">
              <a:lnSpc>
                <a:spcPct val="100000"/>
              </a:lnSpc>
              <a:spcBef>
                <a:spcPts val="360"/>
              </a:spcBef>
              <a:spcAft>
                <a:spcPts val="0"/>
              </a:spcAft>
              <a:buClr>
                <a:schemeClr val="dk2"/>
              </a:buClr>
              <a:buSzPts val="1200"/>
              <a:buFont typeface="Arial"/>
              <a:buNone/>
            </a:pPr>
            <a:endParaRPr/>
          </a:p>
        </p:txBody>
      </p:sp>
      <p:sp>
        <p:nvSpPr>
          <p:cNvPr id="370" name="Google Shape;370;p2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1718808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6: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187906" lvl="0" indent="-187906" algn="l" rtl="0">
              <a:lnSpc>
                <a:spcPct val="120000"/>
              </a:lnSpc>
              <a:spcBef>
                <a:spcPts val="0"/>
              </a:spcBef>
              <a:spcAft>
                <a:spcPts val="0"/>
              </a:spcAft>
              <a:buClr>
                <a:schemeClr val="dk2"/>
              </a:buClr>
              <a:buSzPts val="1200"/>
              <a:buFont typeface="Arial"/>
              <a:buNone/>
            </a:pPr>
            <a:r>
              <a:rPr lang="en-US"/>
              <a:t>Remember the </a:t>
            </a:r>
            <a:r>
              <a:rPr lang="en-US" b="1" i="1"/>
              <a:t>Training Test </a:t>
            </a:r>
            <a:r>
              <a:rPr lang="en-US"/>
              <a:t>allows students to become familiar with the assessment software, tools, etc., </a:t>
            </a:r>
            <a:r>
              <a:rPr lang="en-US" sz="1100"/>
              <a:t>while the </a:t>
            </a:r>
            <a:r>
              <a:rPr lang="en-US" b="1" i="1"/>
              <a:t>Practice Test </a:t>
            </a:r>
            <a:r>
              <a:rPr lang="en-US"/>
              <a:t>includes about 30 items at each grade level and provides access to the designated supports and accommodations if administered using the secure browser.</a:t>
            </a:r>
            <a:endParaRPr/>
          </a:p>
          <a:p>
            <a:pPr marL="179808" lvl="0" indent="-179808" algn="l" rtl="0">
              <a:lnSpc>
                <a:spcPct val="120000"/>
              </a:lnSpc>
              <a:spcBef>
                <a:spcPts val="1071"/>
              </a:spcBef>
              <a:spcAft>
                <a:spcPts val="0"/>
              </a:spcAft>
              <a:buClr>
                <a:schemeClr val="dk2"/>
              </a:buClr>
              <a:buSzPts val="1200"/>
              <a:buFont typeface="Arial"/>
              <a:buNone/>
            </a:pPr>
            <a:endParaRPr/>
          </a:p>
          <a:p>
            <a:pPr marL="179808" lvl="0" indent="-179808" algn="l" rtl="0">
              <a:lnSpc>
                <a:spcPct val="120000"/>
              </a:lnSpc>
              <a:spcBef>
                <a:spcPts val="1071"/>
              </a:spcBef>
              <a:spcAft>
                <a:spcPts val="0"/>
              </a:spcAft>
              <a:buClr>
                <a:schemeClr val="dk2"/>
              </a:buClr>
              <a:buSzPts val="1200"/>
              <a:buFont typeface="Arial"/>
              <a:buNone/>
            </a:pPr>
            <a:r>
              <a:rPr lang="en-US"/>
              <a:t>Both tests can be conducted in a testing session administered by a Test Administrator using the TA Practice Site and secure browser </a:t>
            </a:r>
            <a:r>
              <a:rPr lang="en-US" b="1" u="sng"/>
              <a:t>or</a:t>
            </a:r>
            <a:r>
              <a:rPr lang="en-US"/>
              <a:t> in a “guest session” using any browser from any location.</a:t>
            </a:r>
            <a:endParaRPr/>
          </a:p>
          <a:p>
            <a:pPr marL="0" lvl="0" indent="0" algn="l" rtl="0">
              <a:lnSpc>
                <a:spcPct val="100000"/>
              </a:lnSpc>
              <a:spcBef>
                <a:spcPts val="363"/>
              </a:spcBef>
              <a:spcAft>
                <a:spcPts val="0"/>
              </a:spcAft>
              <a:buClr>
                <a:schemeClr val="dk2"/>
              </a:buClr>
              <a:buSzPts val="1200"/>
              <a:buFont typeface="Arial"/>
              <a:buNone/>
            </a:pPr>
            <a:endParaRPr/>
          </a:p>
          <a:p>
            <a:pPr marL="0" lvl="0" indent="0" algn="l" rtl="0">
              <a:lnSpc>
                <a:spcPct val="100000"/>
              </a:lnSpc>
              <a:spcBef>
                <a:spcPts val="0"/>
              </a:spcBef>
              <a:spcAft>
                <a:spcPts val="0"/>
              </a:spcAft>
              <a:buClr>
                <a:srgbClr val="953734"/>
              </a:buClr>
              <a:buSzPts val="1200"/>
              <a:buFont typeface="Arial"/>
              <a:buNone/>
            </a:pPr>
            <a:r>
              <a:rPr lang="en-US">
                <a:solidFill>
                  <a:srgbClr val="953734"/>
                </a:solidFill>
              </a:rPr>
              <a:t>alohahsap.org &gt;&gt;Smarter Balanced&gt;&gt; Students and Families&gt;&gt;Training and Practice Tests</a:t>
            </a:r>
            <a:endParaRPr/>
          </a:p>
          <a:p>
            <a:pPr marL="0" lvl="0" indent="0" algn="l" rtl="0">
              <a:lnSpc>
                <a:spcPct val="100000"/>
              </a:lnSpc>
              <a:spcBef>
                <a:spcPts val="363"/>
              </a:spcBef>
              <a:spcAft>
                <a:spcPts val="0"/>
              </a:spcAft>
              <a:buClr>
                <a:schemeClr val="dk2"/>
              </a:buClr>
              <a:buSzPts val="1200"/>
              <a:buFont typeface="Arial"/>
              <a:buNone/>
            </a:pPr>
            <a:endParaRPr/>
          </a:p>
        </p:txBody>
      </p:sp>
      <p:sp>
        <p:nvSpPr>
          <p:cNvPr id="380" name="Google Shape;380;p26: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4252150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5" name="Google Shape;405;p2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Dictionary/Thesaurus button  The Dictionary and Thesaurus is an embedded universal tool that is available for the </a:t>
            </a:r>
            <a:r>
              <a:rPr lang="en-US" b="1">
                <a:latin typeface="Arial"/>
                <a:ea typeface="Arial"/>
                <a:cs typeface="Arial"/>
                <a:sym typeface="Arial"/>
              </a:rPr>
              <a:t>full-write </a:t>
            </a:r>
            <a:r>
              <a:rPr lang="en-US">
                <a:latin typeface="Arial"/>
                <a:ea typeface="Arial"/>
                <a:cs typeface="Arial"/>
                <a:sym typeface="Arial"/>
              </a:rPr>
              <a:t>portion (the 2</a:t>
            </a:r>
            <a:r>
              <a:rPr lang="en-US" baseline="30000">
                <a:latin typeface="Arial"/>
                <a:ea typeface="Arial"/>
                <a:cs typeface="Arial"/>
                <a:sym typeface="Arial"/>
              </a:rPr>
              <a:t>nd</a:t>
            </a:r>
            <a:r>
              <a:rPr lang="en-US">
                <a:latin typeface="Arial"/>
                <a:ea typeface="Arial"/>
                <a:cs typeface="Arial"/>
                <a:sym typeface="Arial"/>
              </a:rPr>
              <a:t> part) of the ELA performance task. With this embedded universal tool, the student can access a Dictionary or Thesaurus to view more information about a word. To access this embedded universal tool simply click on the Dictionary button in the upper left-hand corner. A pop up will appear that gives access to both a dictionary and a thesaurus. </a:t>
            </a:r>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The student types the word he or she wants to use in the blank space and then clicks either “Dictionary” or “Thesaurus.” The definition for the word will appear if you selected “Dictionary” or the synonym will appear if you selected “Thesaurus.” You can switch between the “Dictionary” and “Thesaurus” for the same word by simply selecting the button that corresponds to each. To close the Dictionary/Thesaurus click the X in the upper-right-hand corner. </a:t>
            </a: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p:txBody>
      </p:sp>
      <p:sp>
        <p:nvSpPr>
          <p:cNvPr id="406" name="Google Shape;406;p2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3740193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8: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8: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15" name="Google Shape;415;p2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4063856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23" name="Google Shape;423;p2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938046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Interim Assessments are administered in the same way as the SB summative assessments. </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Students will have access to the appropriate tools and supports if they have been “set” in TIDE </a:t>
            </a:r>
            <a:endParaRPr/>
          </a:p>
        </p:txBody>
      </p:sp>
      <p:sp>
        <p:nvSpPr>
          <p:cNvPr id="431" name="Google Shape;431;p3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3923381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Training and Practice Tests can be taken as a guest or in a testing session set up in the Training Site by any Teacher</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“Actual Assessments” – HSA Science, End of Course Exams, Smarter Balanced Interim and Summative Assessments, and HSA-Alt Assessments can only be administered by a trained certified test administrator using the TA Live Site and with students using the HI Secure Browser.</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For SY 2015-16…</a:t>
            </a:r>
            <a:endParaRPr/>
          </a:p>
          <a:p>
            <a:pPr marL="457200" lvl="1" indent="0" algn="l" rtl="0">
              <a:lnSpc>
                <a:spcPct val="100000"/>
              </a:lnSpc>
              <a:spcBef>
                <a:spcPts val="360"/>
              </a:spcBef>
              <a:spcAft>
                <a:spcPts val="0"/>
              </a:spcAft>
              <a:buClr>
                <a:schemeClr val="dk2"/>
              </a:buClr>
              <a:buSzPts val="1200"/>
              <a:buFont typeface="Arial"/>
              <a:buNone/>
            </a:pPr>
            <a:r>
              <a:rPr lang="en-US"/>
              <a:t>The TA Live Site has a new look and feel.</a:t>
            </a:r>
            <a:endParaRPr/>
          </a:p>
          <a:p>
            <a:pPr marL="457200" lvl="1" indent="0" algn="l" rtl="0">
              <a:lnSpc>
                <a:spcPct val="100000"/>
              </a:lnSpc>
              <a:spcBef>
                <a:spcPts val="360"/>
              </a:spcBef>
              <a:spcAft>
                <a:spcPts val="0"/>
              </a:spcAft>
              <a:buClr>
                <a:schemeClr val="dk2"/>
              </a:buClr>
              <a:buSzPts val="1200"/>
              <a:buFont typeface="Arial"/>
              <a:buNone/>
            </a:pPr>
            <a:r>
              <a:rPr lang="en-US"/>
              <a:t>For Smarter Balanced Summative Assessments, more than one Performance Task will appear for each grade level in both ELA and Math. All PTs that appear should be started. This is because, with the removal of classroom activities, students in the same grade/classroom will not all be asked to complete the same performance task.</a:t>
            </a:r>
            <a:endParaRPr/>
          </a:p>
          <a:p>
            <a:pPr marL="0" lvl="0" indent="0" algn="l" rtl="0">
              <a:lnSpc>
                <a:spcPct val="100000"/>
              </a:lnSpc>
              <a:spcBef>
                <a:spcPts val="360"/>
              </a:spcBef>
              <a:spcAft>
                <a:spcPts val="0"/>
              </a:spcAft>
              <a:buClr>
                <a:schemeClr val="dk2"/>
              </a:buClr>
              <a:buSzPts val="1200"/>
              <a:buFont typeface="Arial"/>
              <a:buNone/>
            </a:pPr>
            <a:endParaRPr/>
          </a:p>
        </p:txBody>
      </p:sp>
      <p:sp>
        <p:nvSpPr>
          <p:cNvPr id="452" name="Google Shape;452;p3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3136917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33</a:t>
            </a:fld>
            <a:endParaRPr/>
          </a:p>
        </p:txBody>
      </p:sp>
      <p:sp>
        <p:nvSpPr>
          <p:cNvPr id="474" name="Google Shape;474;p3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b="1"/>
              <a:t>This slide has animations</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The TA Live Site has a “tree structure” that allows the TA to open various branches until they reach the tests they will be administering then select and launch those tests.</a:t>
            </a:r>
            <a:endParaRPr/>
          </a:p>
          <a:p>
            <a:pPr marL="0" lvl="0" indent="0" algn="l" rtl="0">
              <a:lnSpc>
                <a:spcPct val="100000"/>
              </a:lnSpc>
              <a:spcBef>
                <a:spcPts val="360"/>
              </a:spcBef>
              <a:spcAft>
                <a:spcPts val="0"/>
              </a:spcAft>
              <a:buClr>
                <a:schemeClr val="dk2"/>
              </a:buClr>
              <a:buSzPts val="1200"/>
              <a:buFont typeface="Arial"/>
              <a:buNone/>
            </a:pPr>
            <a:r>
              <a:rPr lang="en-US" u="sng"/>
              <a:t>Multiple tests can be launched in the same session but care must be taken to ensure that students select and are admitted to the correct test.</a:t>
            </a:r>
            <a:endParaRPr/>
          </a:p>
          <a:p>
            <a:pPr marL="0" lvl="0" indent="0" algn="l" rtl="0">
              <a:lnSpc>
                <a:spcPct val="100000"/>
              </a:lnSpc>
              <a:spcBef>
                <a:spcPts val="360"/>
              </a:spcBef>
              <a:spcAft>
                <a:spcPts val="0"/>
              </a:spcAft>
              <a:buClr>
                <a:schemeClr val="dk2"/>
              </a:buClr>
              <a:buSzPts val="1200"/>
              <a:buFont typeface="Arial"/>
              <a:buNone/>
            </a:pPr>
            <a:endParaRPr u="sng"/>
          </a:p>
          <a:p>
            <a:pPr marL="0" lvl="0" indent="0" algn="l" rtl="0">
              <a:lnSpc>
                <a:spcPct val="100000"/>
              </a:lnSpc>
              <a:spcBef>
                <a:spcPts val="360"/>
              </a:spcBef>
              <a:spcAft>
                <a:spcPts val="0"/>
              </a:spcAft>
              <a:buClr>
                <a:schemeClr val="dk2"/>
              </a:buClr>
              <a:buSzPts val="1200"/>
              <a:buFont typeface="Arial"/>
              <a:buNone/>
            </a:pPr>
            <a:r>
              <a:rPr lang="en-US" u="none"/>
              <a:t>Once a TA selects tests and </a:t>
            </a:r>
            <a:r>
              <a:rPr lang="en-US" b="1" u="none"/>
              <a:t>Starts a Live Session </a:t>
            </a:r>
            <a:r>
              <a:rPr lang="en-US" u="none"/>
              <a:t>the session ID appears</a:t>
            </a:r>
            <a:endParaRPr u="none"/>
          </a:p>
        </p:txBody>
      </p:sp>
    </p:spTree>
    <p:extLst>
      <p:ext uri="{BB962C8B-B14F-4D97-AF65-F5344CB8AC3E}">
        <p14:creationId xmlns:p14="http://schemas.microsoft.com/office/powerpoint/2010/main" val="196864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2"/>
              </a:buClr>
              <a:buSzPts val="1200"/>
              <a:buFont typeface="Arial"/>
              <a:buNone/>
            </a:pPr>
            <a:r>
              <a:rPr lang="en-US">
                <a:latin typeface="Arial"/>
                <a:ea typeface="Arial"/>
                <a:cs typeface="Arial"/>
                <a:sym typeface="Arial"/>
              </a:rPr>
              <a:t>It’s the goal of the Smarter Balanced Assessment System to provide each student with a positive and productive assessment experience, generating results that are a fair and accurate estimate of each student’s achievement.</a:t>
            </a:r>
            <a:endParaRPr>
              <a:solidFill>
                <a:srgbClr val="000000"/>
              </a:solidFill>
              <a:latin typeface="Arial"/>
              <a:ea typeface="Arial"/>
              <a:cs typeface="Arial"/>
              <a:sym typeface="Arial"/>
            </a:endParaRPr>
          </a:p>
        </p:txBody>
      </p:sp>
      <p:sp>
        <p:nvSpPr>
          <p:cNvPr id="134" name="Google Shape;134;p2: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982890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488" name="Google Shape;488;p3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4385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35</a:t>
            </a:fld>
            <a:endParaRPr/>
          </a:p>
        </p:txBody>
      </p:sp>
      <p:sp>
        <p:nvSpPr>
          <p:cNvPr id="500" name="Google Shape;500;p3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b="1" u="none"/>
              <a:t>This Slide has animations.</a:t>
            </a:r>
            <a:endParaRPr/>
          </a:p>
          <a:p>
            <a:pPr marL="0" lvl="0" indent="0" algn="l" rtl="0">
              <a:lnSpc>
                <a:spcPct val="100000"/>
              </a:lnSpc>
              <a:spcBef>
                <a:spcPts val="0"/>
              </a:spcBef>
              <a:spcAft>
                <a:spcPts val="0"/>
              </a:spcAft>
              <a:buClr>
                <a:schemeClr val="dk2"/>
              </a:buClr>
              <a:buSzPts val="1200"/>
              <a:buFont typeface="Arial"/>
              <a:buNone/>
            </a:pPr>
            <a:endParaRPr u="none"/>
          </a:p>
          <a:p>
            <a:pPr marL="0" lvl="0" indent="0" algn="l" rtl="0">
              <a:lnSpc>
                <a:spcPct val="100000"/>
              </a:lnSpc>
              <a:spcBef>
                <a:spcPts val="0"/>
              </a:spcBef>
              <a:spcAft>
                <a:spcPts val="0"/>
              </a:spcAft>
              <a:buClr>
                <a:schemeClr val="dk2"/>
              </a:buClr>
              <a:buSzPts val="1200"/>
              <a:buFont typeface="Arial"/>
              <a:buNone/>
            </a:pPr>
            <a:r>
              <a:rPr lang="en-US" u="none"/>
              <a:t>Once you have set up a test session and have a Session ID, students can begin logging in</a:t>
            </a:r>
            <a:endParaRPr/>
          </a:p>
          <a:p>
            <a:pPr marL="0" lvl="0" indent="0" algn="l" rtl="0">
              <a:lnSpc>
                <a:spcPct val="100000"/>
              </a:lnSpc>
              <a:spcBef>
                <a:spcPts val="0"/>
              </a:spcBef>
              <a:spcAft>
                <a:spcPts val="0"/>
              </a:spcAft>
              <a:buClr>
                <a:schemeClr val="dk2"/>
              </a:buClr>
              <a:buSzPts val="1200"/>
              <a:buFont typeface="Arial"/>
              <a:buNone/>
            </a:pPr>
            <a:endParaRPr u="none"/>
          </a:p>
          <a:p>
            <a:pPr marL="0" lvl="0" indent="0" algn="l" rtl="0">
              <a:lnSpc>
                <a:spcPct val="100000"/>
              </a:lnSpc>
              <a:spcBef>
                <a:spcPts val="0"/>
              </a:spcBef>
              <a:spcAft>
                <a:spcPts val="0"/>
              </a:spcAft>
              <a:buClr>
                <a:schemeClr val="dk2"/>
              </a:buClr>
              <a:buSzPts val="1200"/>
              <a:buFont typeface="Arial"/>
              <a:buNone/>
            </a:pPr>
            <a:r>
              <a:rPr lang="en-US" u="none"/>
              <a:t>To begin testing, students launch the Secure Browser and login using their legal first name, SSID and the Session ID</a:t>
            </a:r>
            <a:endParaRPr/>
          </a:p>
          <a:p>
            <a:pPr marL="0" lvl="0" indent="0" algn="l" rtl="0">
              <a:lnSpc>
                <a:spcPct val="100000"/>
              </a:lnSpc>
              <a:spcBef>
                <a:spcPts val="0"/>
              </a:spcBef>
              <a:spcAft>
                <a:spcPts val="0"/>
              </a:spcAft>
              <a:buClr>
                <a:schemeClr val="dk2"/>
              </a:buClr>
              <a:buSzPts val="1200"/>
              <a:buFont typeface="Arial"/>
              <a:buNone/>
            </a:pPr>
            <a:endParaRPr u="none"/>
          </a:p>
          <a:p>
            <a:pPr marL="0" lvl="0" indent="0" algn="l" rtl="0">
              <a:lnSpc>
                <a:spcPct val="100000"/>
              </a:lnSpc>
              <a:spcBef>
                <a:spcPts val="0"/>
              </a:spcBef>
              <a:spcAft>
                <a:spcPts val="0"/>
              </a:spcAft>
              <a:buClr>
                <a:schemeClr val="dk2"/>
              </a:buClr>
              <a:buSzPts val="1200"/>
              <a:buFont typeface="Arial"/>
              <a:buNone/>
            </a:pPr>
            <a:r>
              <a:rPr lang="en-US" u="none"/>
              <a:t>When students start signing in to the test session, an [Approvals] button also appears next to the session ID. Once you approve students for testing, the Test Session table appears in the center of the TA Interface, displaying students’ testing progress.</a:t>
            </a:r>
            <a:endParaRPr u="none"/>
          </a:p>
          <a:p>
            <a:pPr marL="0" lvl="0" indent="0" algn="l" rtl="0">
              <a:lnSpc>
                <a:spcPct val="100000"/>
              </a:lnSpc>
              <a:spcBef>
                <a:spcPts val="0"/>
              </a:spcBef>
              <a:spcAft>
                <a:spcPts val="0"/>
              </a:spcAft>
              <a:buClr>
                <a:schemeClr val="dk2"/>
              </a:buClr>
              <a:buSzPts val="1200"/>
              <a:buFont typeface="Arial"/>
              <a:buNone/>
            </a:pPr>
            <a:endParaRPr u="none"/>
          </a:p>
          <a:p>
            <a:pPr marL="0" lvl="0" indent="0" algn="l" rtl="0">
              <a:lnSpc>
                <a:spcPct val="100000"/>
              </a:lnSpc>
              <a:spcBef>
                <a:spcPts val="0"/>
              </a:spcBef>
              <a:spcAft>
                <a:spcPts val="0"/>
              </a:spcAft>
              <a:buClr>
                <a:schemeClr val="dk2"/>
              </a:buClr>
              <a:buSzPts val="1200"/>
              <a:buFont typeface="Arial"/>
              <a:buNone/>
            </a:pPr>
            <a:r>
              <a:rPr lang="en-US" u="none"/>
              <a:t>Additional features are available in the banner at the top of the screen. </a:t>
            </a:r>
            <a:endParaRPr/>
          </a:p>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In the </a:t>
            </a:r>
            <a:r>
              <a:rPr lang="en-US" b="0" u="none">
                <a:latin typeface="Arial"/>
                <a:ea typeface="Arial"/>
                <a:cs typeface="Arial"/>
                <a:sym typeface="Arial"/>
              </a:rPr>
              <a:t>banner</a:t>
            </a:r>
            <a:r>
              <a:rPr lang="en-US">
                <a:latin typeface="Arial"/>
                <a:ea typeface="Arial"/>
                <a:cs typeface="Arial"/>
                <a:sym typeface="Arial"/>
              </a:rPr>
              <a:t>, you will see </a:t>
            </a:r>
            <a:r>
              <a:rPr lang="en-US" u="none">
                <a:latin typeface="Arial"/>
                <a:ea typeface="Arial"/>
                <a:cs typeface="Arial"/>
                <a:sym typeface="Arial"/>
              </a:rPr>
              <a:t>a set of buttons and your </a:t>
            </a:r>
            <a:r>
              <a:rPr lang="en-US">
                <a:latin typeface="Arial"/>
                <a:ea typeface="Arial"/>
                <a:cs typeface="Arial"/>
                <a:sym typeface="Arial"/>
              </a:rPr>
              <a:t>username.  </a:t>
            </a:r>
            <a:endParaRPr/>
          </a:p>
          <a:p>
            <a:pPr marL="0" lvl="0" indent="0" algn="l" rtl="0">
              <a:lnSpc>
                <a:spcPct val="100000"/>
              </a:lnSpc>
              <a:spcBef>
                <a:spcPts val="0"/>
              </a:spcBef>
              <a:spcAft>
                <a:spcPts val="0"/>
              </a:spcAft>
              <a:buClr>
                <a:schemeClr val="dk2"/>
              </a:buClr>
              <a:buSzPts val="1200"/>
              <a:buFont typeface="Arial"/>
              <a:buNone/>
            </a:pPr>
            <a:r>
              <a:rPr lang="en-US" u="none">
                <a:latin typeface="Arial"/>
                <a:ea typeface="Arial"/>
                <a:cs typeface="Arial"/>
                <a:sym typeface="Arial"/>
              </a:rPr>
              <a:t>You can click the [Student Lookup] button to search for student login information.</a:t>
            </a:r>
            <a:endParaRPr/>
          </a:p>
          <a:p>
            <a:pPr marL="0" lvl="0" indent="0" algn="l" rtl="0">
              <a:lnSpc>
                <a:spcPct val="100000"/>
              </a:lnSpc>
              <a:spcBef>
                <a:spcPts val="0"/>
              </a:spcBef>
              <a:spcAft>
                <a:spcPts val="0"/>
              </a:spcAft>
              <a:buClr>
                <a:schemeClr val="dk2"/>
              </a:buClr>
              <a:buSzPts val="1200"/>
              <a:buFont typeface="Arial"/>
              <a:buNone/>
            </a:pPr>
            <a:r>
              <a:rPr lang="en-US" u="none">
                <a:latin typeface="Arial"/>
                <a:ea typeface="Arial"/>
                <a:cs typeface="Arial"/>
                <a:sym typeface="Arial"/>
              </a:rPr>
              <a:t>Click the [Approved Requests] button to view a list of requests you approved during the test session.</a:t>
            </a:r>
            <a:endParaRPr/>
          </a:p>
          <a:p>
            <a:pPr marL="0" lvl="0" indent="0" algn="l" rtl="0">
              <a:lnSpc>
                <a:spcPct val="100000"/>
              </a:lnSpc>
              <a:spcBef>
                <a:spcPts val="0"/>
              </a:spcBef>
              <a:spcAft>
                <a:spcPts val="0"/>
              </a:spcAft>
              <a:buClr>
                <a:schemeClr val="dk2"/>
              </a:buClr>
              <a:buSzPts val="1200"/>
              <a:buFont typeface="Arial"/>
              <a:buNone/>
            </a:pPr>
            <a:r>
              <a:rPr lang="en-US" u="none">
                <a:latin typeface="Arial"/>
                <a:ea typeface="Arial"/>
                <a:cs typeface="Arial"/>
                <a:sym typeface="Arial"/>
              </a:rPr>
              <a:t>Click the [Print Session] button to print a screenshot of the TA Interface.</a:t>
            </a:r>
            <a:endParaRPr/>
          </a:p>
          <a:p>
            <a:pPr marL="0" lvl="0" indent="0" algn="l" rtl="0">
              <a:lnSpc>
                <a:spcPct val="100000"/>
              </a:lnSpc>
              <a:spcBef>
                <a:spcPts val="0"/>
              </a:spcBef>
              <a:spcAft>
                <a:spcPts val="0"/>
              </a:spcAft>
              <a:buClr>
                <a:schemeClr val="dk2"/>
              </a:buClr>
              <a:buSzPts val="1200"/>
              <a:buFont typeface="Arial"/>
              <a:buNone/>
            </a:pPr>
            <a:r>
              <a:rPr lang="en-US" u="none">
                <a:latin typeface="Arial"/>
                <a:ea typeface="Arial"/>
                <a:cs typeface="Arial"/>
                <a:sym typeface="Arial"/>
              </a:rPr>
              <a:t>Click the [Alerts] button to view messages sent by the state department of education.</a:t>
            </a:r>
            <a:endParaRPr u="none">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Click the </a:t>
            </a:r>
            <a:r>
              <a:rPr lang="en-US" b="0">
                <a:latin typeface="Arial"/>
                <a:ea typeface="Arial"/>
                <a:cs typeface="Arial"/>
                <a:sym typeface="Arial"/>
              </a:rPr>
              <a:t>[</a:t>
            </a:r>
            <a:r>
              <a:rPr lang="en-US" b="0" u="none">
                <a:latin typeface="Arial"/>
                <a:ea typeface="Arial"/>
                <a:cs typeface="Arial"/>
                <a:sym typeface="Arial"/>
              </a:rPr>
              <a:t>Help Guide</a:t>
            </a:r>
            <a:r>
              <a:rPr lang="en-US">
                <a:latin typeface="Arial"/>
                <a:ea typeface="Arial"/>
                <a:cs typeface="Arial"/>
                <a:sym typeface="Arial"/>
              </a:rPr>
              <a:t>] </a:t>
            </a:r>
            <a:r>
              <a:rPr lang="en-US" u="none">
                <a:latin typeface="Arial"/>
                <a:ea typeface="Arial"/>
                <a:cs typeface="Arial"/>
                <a:sym typeface="Arial"/>
              </a:rPr>
              <a:t>button</a:t>
            </a:r>
            <a:r>
              <a:rPr lang="en-US">
                <a:latin typeface="Arial"/>
                <a:ea typeface="Arial"/>
                <a:cs typeface="Arial"/>
                <a:sym typeface="Arial"/>
              </a:rPr>
              <a:t> to access additional information about the TA Interface. </a:t>
            </a:r>
            <a:endParaRPr/>
          </a:p>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Click [</a:t>
            </a:r>
            <a:r>
              <a:rPr lang="en-US" b="0">
                <a:latin typeface="Arial"/>
                <a:ea typeface="Arial"/>
                <a:cs typeface="Arial"/>
                <a:sym typeface="Arial"/>
              </a:rPr>
              <a:t>Log Out</a:t>
            </a:r>
            <a:r>
              <a:rPr lang="en-US">
                <a:latin typeface="Arial"/>
                <a:ea typeface="Arial"/>
                <a:cs typeface="Arial"/>
                <a:sym typeface="Arial"/>
              </a:rPr>
              <a:t>] button when you want to exit the TA Interface. </a:t>
            </a:r>
            <a:endParaRPr/>
          </a:p>
          <a:p>
            <a:pPr marL="0" lvl="0" indent="0" algn="l" rtl="0">
              <a:lnSpc>
                <a:spcPct val="100000"/>
              </a:lnSpc>
              <a:spcBef>
                <a:spcPts val="0"/>
              </a:spcBef>
              <a:spcAft>
                <a:spcPts val="0"/>
              </a:spcAft>
              <a:buClr>
                <a:schemeClr val="dk2"/>
              </a:buClr>
              <a:buSzPts val="1200"/>
              <a:buFont typeface="Arial"/>
              <a:buNone/>
            </a:pPr>
            <a:endParaRPr u="none"/>
          </a:p>
          <a:p>
            <a:pPr marL="0" lvl="0" indent="0" algn="l" rtl="0">
              <a:lnSpc>
                <a:spcPct val="100000"/>
              </a:lnSpc>
              <a:spcBef>
                <a:spcPts val="360"/>
              </a:spcBef>
              <a:spcAft>
                <a:spcPts val="0"/>
              </a:spcAft>
              <a:buClr>
                <a:schemeClr val="dk2"/>
              </a:buClr>
              <a:buSzPts val="1200"/>
              <a:buFont typeface="Arial"/>
              <a:buNone/>
            </a:pPr>
            <a:endParaRPr/>
          </a:p>
        </p:txBody>
      </p:sp>
    </p:spTree>
    <p:extLst>
      <p:ext uri="{BB962C8B-B14F-4D97-AF65-F5344CB8AC3E}">
        <p14:creationId xmlns:p14="http://schemas.microsoft.com/office/powerpoint/2010/main" val="2402172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9" name="Google Shape;509;p3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Ideally, student settings should be set in TIDE before students enter a testing session but it is possible for the TA to adjust many settings before accepting a student into a session. Some of the universal tools available by default may not be appropriate for some students. If you need to turn a universal tool off or on for a student, you must do so before testing begins. Use the selectors in the Test Settings screen to enable or disable the appropriate settings.  </a:t>
            </a:r>
            <a:endParaRPr/>
          </a:p>
          <a:p>
            <a:pPr marL="0" lvl="0" indent="0" algn="l" rtl="0">
              <a:lnSpc>
                <a:spcPct val="100000"/>
              </a:lnSpc>
              <a:spcBef>
                <a:spcPts val="0"/>
              </a:spcBef>
              <a:spcAft>
                <a:spcPts val="0"/>
              </a:spcAft>
              <a:buClr>
                <a:schemeClr val="dk2"/>
              </a:buClr>
              <a:buSzPts val="1200"/>
              <a:buFont typeface="Arial"/>
              <a:buNone/>
            </a:pPr>
            <a:endParaRPr/>
          </a:p>
          <a:p>
            <a:pPr marL="0" lvl="0" indent="0" algn="l" rtl="0">
              <a:lnSpc>
                <a:spcPct val="100000"/>
              </a:lnSpc>
              <a:spcBef>
                <a:spcPts val="0"/>
              </a:spcBef>
              <a:spcAft>
                <a:spcPts val="0"/>
              </a:spcAft>
              <a:buClr>
                <a:schemeClr val="dk2"/>
              </a:buClr>
              <a:buSzPts val="1200"/>
              <a:buFont typeface="Arial"/>
              <a:buNone/>
            </a:pPr>
            <a:r>
              <a:rPr lang="en-US"/>
              <a:t>Some accessibility resources, particularly accommodations </a:t>
            </a:r>
            <a:r>
              <a:rPr lang="en-US" b="1"/>
              <a:t>must be set up in TIDE </a:t>
            </a:r>
            <a:r>
              <a:rPr lang="en-US"/>
              <a:t>prior to testing. For more information, consult the </a:t>
            </a:r>
            <a:r>
              <a:rPr lang="en-US" i="1"/>
              <a:t>Usability, Accessibility and Accommodations Guidelines</a:t>
            </a:r>
            <a:r>
              <a:rPr lang="en-US"/>
              <a:t>, available on the </a:t>
            </a:r>
            <a:r>
              <a:rPr lang="en-US" u="sng">
                <a:solidFill>
                  <a:schemeClr val="hlink"/>
                </a:solidFill>
                <a:hlinkClick r:id="rId3"/>
              </a:rPr>
              <a:t>alohahsap.org</a:t>
            </a:r>
            <a:r>
              <a:rPr lang="en-US" strike="noStrike"/>
              <a:t> </a:t>
            </a:r>
            <a:r>
              <a:rPr lang="en-US"/>
              <a:t>website. As noted previously, the </a:t>
            </a:r>
            <a:r>
              <a:rPr lang="en-US" u="none" strike="noStrike"/>
              <a:t>Test Settings </a:t>
            </a:r>
            <a:r>
              <a:rPr lang="en-US"/>
              <a:t>screen may not appear exactly as shown here, depending upon your user role and permissions.</a:t>
            </a:r>
            <a:endParaRPr/>
          </a:p>
          <a:p>
            <a:pPr marL="0" lvl="0" indent="0" algn="l" rtl="0">
              <a:lnSpc>
                <a:spcPct val="100000"/>
              </a:lnSpc>
              <a:spcBef>
                <a:spcPts val="0"/>
              </a:spcBef>
              <a:spcAft>
                <a:spcPts val="0"/>
              </a:spcAft>
              <a:buClr>
                <a:schemeClr val="dk2"/>
              </a:buClr>
              <a:buSzPts val="1200"/>
              <a:buFont typeface="Arial"/>
              <a:buNone/>
            </a:pPr>
            <a:endParaRPr/>
          </a:p>
          <a:p>
            <a:pPr marL="0" lvl="0" indent="0" algn="l" rtl="0">
              <a:lnSpc>
                <a:spcPct val="100000"/>
              </a:lnSpc>
              <a:spcBef>
                <a:spcPts val="0"/>
              </a:spcBef>
              <a:spcAft>
                <a:spcPts val="0"/>
              </a:spcAft>
              <a:buClr>
                <a:schemeClr val="dk2"/>
              </a:buClr>
              <a:buSzPts val="1200"/>
              <a:buFont typeface="Arial"/>
              <a:buNone/>
            </a:pPr>
            <a:r>
              <a:rPr lang="en-US"/>
              <a:t>This is not a TA Training and all TAs should be familiar with the Test Administration Manual, view the </a:t>
            </a:r>
            <a:r>
              <a:rPr lang="en-US" i="1">
                <a:solidFill>
                  <a:srgbClr val="FF0000"/>
                </a:solidFill>
              </a:rPr>
              <a:t>Test Administrator (TA) Interface for Online Testing </a:t>
            </a:r>
            <a:r>
              <a:rPr lang="en-US" i="0"/>
              <a:t>training PowerPoint, and must complete the Certification Course </a:t>
            </a:r>
            <a:endParaRPr/>
          </a:p>
        </p:txBody>
      </p:sp>
      <p:sp>
        <p:nvSpPr>
          <p:cNvPr id="510" name="Google Shape;510;p3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a:solidFill>
                  <a:schemeClr val="dk1"/>
                </a:solidFill>
                <a:latin typeface="Arial"/>
                <a:ea typeface="Arial"/>
                <a:cs typeface="Arial"/>
                <a:sym typeface="Arial"/>
              </a:rPr>
              <a:t>36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244125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19" name="Google Shape;519;p3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4181347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3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34" name="Google Shape;534;p3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1340569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393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8:notes"/>
          <p:cNvSpPr>
            <a:spLocks noGrp="1" noRot="1" noChangeAspect="1"/>
          </p:cNvSpPr>
          <p:nvPr>
            <p:ph type="sldImg" idx="2"/>
          </p:nvPr>
        </p:nvSpPr>
        <p:spPr>
          <a:xfrm>
            <a:off x="438150" y="246063"/>
            <a:ext cx="6042025"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8: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The security of assessment instruments and the confidentiality of student information are vital to maintaining the validity, reliability, and fairness of the results. </a:t>
            </a:r>
            <a:endParaRPr/>
          </a:p>
        </p:txBody>
      </p:sp>
      <p:sp>
        <p:nvSpPr>
          <p:cNvPr id="542" name="Google Shape;542;p3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40</a:t>
            </a:fld>
            <a:endParaRPr>
              <a:solidFill>
                <a:srgbClr val="000000"/>
              </a:solidFill>
            </a:endParaRPr>
          </a:p>
        </p:txBody>
      </p:sp>
    </p:spTree>
    <p:extLst>
      <p:ext uri="{BB962C8B-B14F-4D97-AF65-F5344CB8AC3E}">
        <p14:creationId xmlns:p14="http://schemas.microsoft.com/office/powerpoint/2010/main" val="2100577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51" name="Google Shape;551;p3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1766081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4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59" name="Google Shape;559;p4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3590470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67" name="Google Shape;567;p4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378345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UAAG Developed by SB in partnership with the U.S. Dept of Ed OSIP funded National Center on Educational Outcomes. Intended for school-level personnel and decision-making teams, particularly IEP teams as they implement the SB assessment system.</a:t>
            </a:r>
            <a:endParaRPr/>
          </a:p>
          <a:p>
            <a:pPr marL="0" lvl="0" indent="0" algn="l" rtl="0">
              <a:lnSpc>
                <a:spcPct val="100000"/>
              </a:lnSpc>
              <a:spcBef>
                <a:spcPts val="363"/>
              </a:spcBef>
              <a:spcAft>
                <a:spcPts val="0"/>
              </a:spcAft>
              <a:buClr>
                <a:schemeClr val="dk2"/>
              </a:buClr>
              <a:buSzPts val="1200"/>
              <a:buFont typeface="Arial"/>
              <a:buNone/>
            </a:pPr>
            <a:r>
              <a:rPr lang="en-US"/>
              <a:t>FAQs in Appendix C on page 26.</a:t>
            </a:r>
            <a:endParaRPr/>
          </a:p>
        </p:txBody>
      </p:sp>
      <p:sp>
        <p:nvSpPr>
          <p:cNvPr id="142" name="Google Shape;142;p3: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4</a:t>
            </a:fld>
            <a:endParaRPr>
              <a:solidFill>
                <a:srgbClr val="000000"/>
              </a:solidFill>
            </a:endParaRPr>
          </a:p>
        </p:txBody>
      </p:sp>
    </p:spTree>
    <p:extLst>
      <p:ext uri="{BB962C8B-B14F-4D97-AF65-F5344CB8AC3E}">
        <p14:creationId xmlns:p14="http://schemas.microsoft.com/office/powerpoint/2010/main" val="504936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4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75" name="Google Shape;575;p4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912849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84" name="Google Shape;584;p4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45</a:t>
            </a:fld>
            <a:endParaRPr/>
          </a:p>
        </p:txBody>
      </p:sp>
    </p:spTree>
    <p:extLst>
      <p:ext uri="{BB962C8B-B14F-4D97-AF65-F5344CB8AC3E}">
        <p14:creationId xmlns:p14="http://schemas.microsoft.com/office/powerpoint/2010/main" val="810960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4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94" name="Google Shape;594;p4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2355697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4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04" name="Google Shape;604;p4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47</a:t>
            </a:fld>
            <a:endParaRPr/>
          </a:p>
        </p:txBody>
      </p:sp>
    </p:spTree>
    <p:extLst>
      <p:ext uri="{BB962C8B-B14F-4D97-AF65-F5344CB8AC3E}">
        <p14:creationId xmlns:p14="http://schemas.microsoft.com/office/powerpoint/2010/main" val="2880954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12" name="Google Shape;612;p4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48</a:t>
            </a:fld>
            <a:endParaRPr/>
          </a:p>
        </p:txBody>
      </p:sp>
    </p:spTree>
    <p:extLst>
      <p:ext uri="{BB962C8B-B14F-4D97-AF65-F5344CB8AC3E}">
        <p14:creationId xmlns:p14="http://schemas.microsoft.com/office/powerpoint/2010/main" val="197306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4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22" name="Google Shape;622;p4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49</a:t>
            </a:fld>
            <a:endParaRPr/>
          </a:p>
        </p:txBody>
      </p:sp>
    </p:spTree>
    <p:extLst>
      <p:ext uri="{BB962C8B-B14F-4D97-AF65-F5344CB8AC3E}">
        <p14:creationId xmlns:p14="http://schemas.microsoft.com/office/powerpoint/2010/main" val="2767952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8: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8: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32" name="Google Shape;632;p4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3887753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40" name="Google Shape;640;p4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51</a:t>
            </a:fld>
            <a:endParaRPr/>
          </a:p>
        </p:txBody>
      </p:sp>
    </p:spTree>
    <p:extLst>
      <p:ext uri="{BB962C8B-B14F-4D97-AF65-F5344CB8AC3E}">
        <p14:creationId xmlns:p14="http://schemas.microsoft.com/office/powerpoint/2010/main" val="847756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5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5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48" name="Google Shape;648;p5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52</a:t>
            </a:fld>
            <a:endParaRPr/>
          </a:p>
        </p:txBody>
      </p:sp>
    </p:spTree>
    <p:extLst>
      <p:ext uri="{BB962C8B-B14F-4D97-AF65-F5344CB8AC3E}">
        <p14:creationId xmlns:p14="http://schemas.microsoft.com/office/powerpoint/2010/main" val="139158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1: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655" name="Google Shape;655;p51: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264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UAAG Developed by SB in partnership with the U.S. Dept of Ed OSIP funded National Center on Educational Outcomes. Intended for school-level personnel and decision-making teams, particularly IEP teams as they implement the SB assessment system.</a:t>
            </a:r>
            <a:endParaRPr/>
          </a:p>
          <a:p>
            <a:pPr marL="0" lvl="0" indent="0" algn="l" rtl="0">
              <a:lnSpc>
                <a:spcPct val="100000"/>
              </a:lnSpc>
              <a:spcBef>
                <a:spcPts val="363"/>
              </a:spcBef>
              <a:spcAft>
                <a:spcPts val="0"/>
              </a:spcAft>
              <a:buClr>
                <a:schemeClr val="dk2"/>
              </a:buClr>
              <a:buSzPts val="1200"/>
              <a:buFont typeface="Arial"/>
              <a:buNone/>
            </a:pPr>
            <a:r>
              <a:rPr lang="en-US"/>
              <a:t>FAQs in Appendix C on page 26.</a:t>
            </a:r>
            <a:endParaRPr/>
          </a:p>
        </p:txBody>
      </p:sp>
      <p:sp>
        <p:nvSpPr>
          <p:cNvPr id="153" name="Google Shape;153;p4: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5</a:t>
            </a:fld>
            <a:endParaRPr>
              <a:solidFill>
                <a:srgbClr val="000000"/>
              </a:solidFill>
            </a:endParaRPr>
          </a:p>
        </p:txBody>
      </p:sp>
    </p:spTree>
    <p:extLst>
      <p:ext uri="{BB962C8B-B14F-4D97-AF65-F5344CB8AC3E}">
        <p14:creationId xmlns:p14="http://schemas.microsoft.com/office/powerpoint/2010/main" val="3368048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2: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661" name="Google Shape;661;p5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9261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3:notes"/>
          <p:cNvSpPr>
            <a:spLocks noGrp="1" noRot="1" noChangeAspect="1"/>
          </p:cNvSpPr>
          <p:nvPr>
            <p:ph type="sldImg" idx="2"/>
          </p:nvPr>
        </p:nvSpPr>
        <p:spPr>
          <a:xfrm>
            <a:off x="512763" y="249238"/>
            <a:ext cx="6116637"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5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Once a Test Incident is identified, you will need to input it into TIDE.</a:t>
            </a:r>
            <a:endParaRPr/>
          </a:p>
          <a:p>
            <a:pPr marL="0" lvl="0" indent="0" algn="l" rtl="0">
              <a:lnSpc>
                <a:spcPct val="100000"/>
              </a:lnSpc>
              <a:spcBef>
                <a:spcPts val="360"/>
              </a:spcBef>
              <a:spcAft>
                <a:spcPts val="0"/>
              </a:spcAft>
              <a:buClr>
                <a:schemeClr val="dk2"/>
              </a:buClr>
              <a:buSzPts val="1200"/>
              <a:buFont typeface="Arial"/>
              <a:buNone/>
            </a:pPr>
            <a:r>
              <a:rPr lang="en-US"/>
              <a:t>This is how you enter a Test Security Incident in TIDE. </a:t>
            </a:r>
            <a:endParaRPr/>
          </a:p>
          <a:p>
            <a:pPr marL="0" lvl="0" indent="0" algn="l" rtl="0">
              <a:lnSpc>
                <a:spcPct val="100000"/>
              </a:lnSpc>
              <a:spcBef>
                <a:spcPts val="360"/>
              </a:spcBef>
              <a:spcAft>
                <a:spcPts val="0"/>
              </a:spcAft>
              <a:buClr>
                <a:schemeClr val="dk2"/>
              </a:buClr>
              <a:buSzPts val="1200"/>
              <a:buFont typeface="Arial"/>
              <a:buNone/>
            </a:pPr>
            <a:r>
              <a:rPr lang="en-US"/>
              <a:t>*Read steps to input Test Incident into TIDE.</a:t>
            </a:r>
            <a:endParaRPr/>
          </a:p>
        </p:txBody>
      </p:sp>
      <p:sp>
        <p:nvSpPr>
          <p:cNvPr id="667" name="Google Shape;667;p5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55</a:t>
            </a:fld>
            <a:endParaRPr>
              <a:solidFill>
                <a:srgbClr val="000000"/>
              </a:solidFill>
            </a:endParaRPr>
          </a:p>
        </p:txBody>
      </p:sp>
    </p:spTree>
    <p:extLst>
      <p:ext uri="{BB962C8B-B14F-4D97-AF65-F5344CB8AC3E}">
        <p14:creationId xmlns:p14="http://schemas.microsoft.com/office/powerpoint/2010/main" val="113459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54:notes"/>
          <p:cNvSpPr>
            <a:spLocks noGrp="1" noRot="1" noChangeAspect="1"/>
          </p:cNvSpPr>
          <p:nvPr>
            <p:ph type="sldImg" idx="2"/>
          </p:nvPr>
        </p:nvSpPr>
        <p:spPr>
          <a:xfrm>
            <a:off x="512763" y="249238"/>
            <a:ext cx="6116637"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5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77" name="Google Shape;677;p5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56</a:t>
            </a:fld>
            <a:endParaRPr>
              <a:solidFill>
                <a:srgbClr val="000000"/>
              </a:solidFill>
            </a:endParaRPr>
          </a:p>
        </p:txBody>
      </p:sp>
    </p:spTree>
    <p:extLst>
      <p:ext uri="{BB962C8B-B14F-4D97-AF65-F5344CB8AC3E}">
        <p14:creationId xmlns:p14="http://schemas.microsoft.com/office/powerpoint/2010/main" val="13144370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5:notes"/>
          <p:cNvSpPr>
            <a:spLocks noGrp="1" noRot="1" noChangeAspect="1"/>
          </p:cNvSpPr>
          <p:nvPr>
            <p:ph type="sldImg" idx="2"/>
          </p:nvPr>
        </p:nvSpPr>
        <p:spPr>
          <a:xfrm>
            <a:off x="512763" y="249238"/>
            <a:ext cx="6116637"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5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88" name="Google Shape;688;p5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57</a:t>
            </a:fld>
            <a:endParaRPr>
              <a:solidFill>
                <a:srgbClr val="000000"/>
              </a:solidFill>
            </a:endParaRPr>
          </a:p>
        </p:txBody>
      </p:sp>
    </p:spTree>
    <p:extLst>
      <p:ext uri="{BB962C8B-B14F-4D97-AF65-F5344CB8AC3E}">
        <p14:creationId xmlns:p14="http://schemas.microsoft.com/office/powerpoint/2010/main" val="30017950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5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99" name="Google Shape;699;p5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58</a:t>
            </a:fld>
            <a:endParaRPr/>
          </a:p>
        </p:txBody>
      </p:sp>
    </p:spTree>
    <p:extLst>
      <p:ext uri="{BB962C8B-B14F-4D97-AF65-F5344CB8AC3E}">
        <p14:creationId xmlns:p14="http://schemas.microsoft.com/office/powerpoint/2010/main" val="33241769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5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1929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5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5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713" name="Google Shape;713;p5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60</a:t>
            </a:fld>
            <a:endParaRPr/>
          </a:p>
        </p:txBody>
      </p:sp>
    </p:spTree>
    <p:extLst>
      <p:ext uri="{BB962C8B-B14F-4D97-AF65-F5344CB8AC3E}">
        <p14:creationId xmlns:p14="http://schemas.microsoft.com/office/powerpoint/2010/main" val="3129299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6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6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724" name="Google Shape;724;p6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62</a:t>
            </a:fld>
            <a:endParaRPr/>
          </a:p>
        </p:txBody>
      </p:sp>
    </p:spTree>
    <p:extLst>
      <p:ext uri="{BB962C8B-B14F-4D97-AF65-F5344CB8AC3E}">
        <p14:creationId xmlns:p14="http://schemas.microsoft.com/office/powerpoint/2010/main" val="39253649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7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7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34" name="Google Shape;934;p7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65</a:t>
            </a:fld>
            <a:endParaRPr/>
          </a:p>
        </p:txBody>
      </p:sp>
    </p:spTree>
    <p:extLst>
      <p:ext uri="{BB962C8B-B14F-4D97-AF65-F5344CB8AC3E}">
        <p14:creationId xmlns:p14="http://schemas.microsoft.com/office/powerpoint/2010/main" val="3405743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8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966" name="Google Shape;966;p8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187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There are 3 classifications of supports – universal tools, designated supports, and accommodations</a:t>
            </a:r>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They are divided into 2 categories – embedded (built into the test delivery system) and non-embedded (made available outside of the “system”)</a:t>
            </a: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a:p>
            <a:pPr marL="0" lvl="0" indent="0" algn="l" rtl="0">
              <a:lnSpc>
                <a:spcPct val="100000"/>
              </a:lnSpc>
              <a:spcBef>
                <a:spcPts val="363"/>
              </a:spcBef>
              <a:spcAft>
                <a:spcPts val="0"/>
              </a:spcAft>
              <a:buClr>
                <a:schemeClr val="dk2"/>
              </a:buClr>
              <a:buSzPts val="1200"/>
              <a:buFont typeface="Arial"/>
              <a:buNone/>
            </a:pPr>
            <a:endParaRPr/>
          </a:p>
        </p:txBody>
      </p:sp>
      <p:sp>
        <p:nvSpPr>
          <p:cNvPr id="166" name="Google Shape;166;p5: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1765664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82: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977" name="Google Shape;977;p8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16798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8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1004" name="Google Shape;1004;p8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48358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8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27" name="Google Shape;1027;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69</a:t>
            </a:fld>
            <a:endParaRPr/>
          </a:p>
        </p:txBody>
      </p:sp>
    </p:spTree>
    <p:extLst>
      <p:ext uri="{BB962C8B-B14F-4D97-AF65-F5344CB8AC3E}">
        <p14:creationId xmlns:p14="http://schemas.microsoft.com/office/powerpoint/2010/main" val="37681938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84:notes"/>
          <p:cNvSpPr>
            <a:spLocks noGrp="1" noRot="1" noChangeAspect="1"/>
          </p:cNvSpPr>
          <p:nvPr>
            <p:ph type="sldImg" idx="2"/>
          </p:nvPr>
        </p:nvSpPr>
        <p:spPr>
          <a:xfrm>
            <a:off x="455613" y="249238"/>
            <a:ext cx="6105525" cy="3435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84: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a:t>
            </a:r>
            <a:r>
              <a:rPr lang="en-US" b="1"/>
              <a:t> Interim Assessments </a:t>
            </a:r>
            <a:r>
              <a:rPr lang="en-US"/>
              <a:t>are intended to support teaching and learning by gauging student progress towards attaining the knowledge and skills called for in the Common Core State Standards as they are measured by the Smarter Balanced Summative Assessment.</a:t>
            </a:r>
            <a:endParaRPr/>
          </a:p>
          <a:p>
            <a:pPr marL="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360"/>
              </a:spcBef>
              <a:spcAft>
                <a:spcPts val="0"/>
              </a:spcAft>
              <a:buClr>
                <a:schemeClr val="dk1"/>
              </a:buClr>
              <a:buSzPts val="1200"/>
              <a:buFont typeface="Calibri"/>
              <a:buNone/>
            </a:pPr>
            <a:r>
              <a:rPr lang="en-US"/>
              <a:t>The </a:t>
            </a:r>
            <a:r>
              <a:rPr lang="en-US" b="1"/>
              <a:t>Interim Comprehensive Assessment </a:t>
            </a:r>
            <a:r>
              <a:rPr lang="en-US"/>
              <a:t>(ICA) is a complete assessment based on the Summative Assessment blueprint including Computer Adaptive Test , Performance Tasks. The classroom Activities will be discussed more a little later.</a:t>
            </a:r>
            <a:endParaRPr/>
          </a:p>
          <a:p>
            <a:pPr marL="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360"/>
              </a:spcBef>
              <a:spcAft>
                <a:spcPts val="0"/>
              </a:spcAft>
              <a:buClr>
                <a:schemeClr val="dk1"/>
              </a:buClr>
              <a:buSzPts val="1200"/>
              <a:buFont typeface="Calibri"/>
              <a:buNone/>
            </a:pPr>
            <a:r>
              <a:rPr lang="en-US"/>
              <a:t>The </a:t>
            </a:r>
            <a:r>
              <a:rPr lang="en-US" b="1"/>
              <a:t>Interim Assessment Blocks </a:t>
            </a:r>
            <a:r>
              <a:rPr lang="en-US"/>
              <a:t>(IABs) are shorter, focused assessments that provide more detailed information for instructional purposes. </a:t>
            </a:r>
            <a:endParaRPr/>
          </a:p>
          <a:p>
            <a:pPr marL="0" lvl="0" indent="0" algn="l" rtl="0">
              <a:lnSpc>
                <a:spcPct val="100000"/>
              </a:lnSpc>
              <a:spcBef>
                <a:spcPts val="360"/>
              </a:spcBef>
              <a:spcAft>
                <a:spcPts val="0"/>
              </a:spcAft>
              <a:buClr>
                <a:schemeClr val="dk1"/>
              </a:buClr>
              <a:buSzPts val="1200"/>
              <a:buFont typeface="Calibri"/>
              <a:buNone/>
            </a:pPr>
            <a:r>
              <a:rPr lang="en-US"/>
              <a:t>Grades 3-8 and high school are supported. At the high school level, the assessments are consistent with the grade 11 summative design and may be administered in grades 9, 10, 11, and/or 12. </a:t>
            </a:r>
            <a:endParaRPr/>
          </a:p>
          <a:p>
            <a:pPr marL="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360"/>
              </a:spcBef>
              <a:spcAft>
                <a:spcPts val="0"/>
              </a:spcAft>
              <a:buClr>
                <a:schemeClr val="dk1"/>
              </a:buClr>
              <a:buSzPts val="1200"/>
              <a:buFont typeface="Calibri"/>
              <a:buNone/>
            </a:pPr>
            <a:r>
              <a:rPr lang="en-US"/>
              <a:t>Both the ICA and IABs can only be administered in a proctored test session set up by a certified Test Administrator using the TA Live Site and accessed by students using the HISecure Browser. </a:t>
            </a:r>
            <a:endParaRPr/>
          </a:p>
          <a:p>
            <a:pPr marL="0" lvl="0" indent="0" algn="l" rtl="0">
              <a:lnSpc>
                <a:spcPct val="100000"/>
              </a:lnSpc>
              <a:spcBef>
                <a:spcPts val="360"/>
              </a:spcBef>
              <a:spcAft>
                <a:spcPts val="0"/>
              </a:spcAft>
              <a:buClr>
                <a:schemeClr val="dk1"/>
              </a:buClr>
              <a:buSzPts val="1200"/>
              <a:buFont typeface="Calibri"/>
              <a:buNone/>
            </a:pPr>
            <a:r>
              <a:rPr lang="en-US"/>
              <a:t>Constructed response items within the CAT portion of the ICA and the ICA Performance Tasks require hand scoring at the school level. This scoring must be completed for students results to become available.</a:t>
            </a:r>
            <a:endParaRPr/>
          </a:p>
          <a:p>
            <a:pPr marL="0" lvl="0" indent="0" algn="l" rtl="0">
              <a:lnSpc>
                <a:spcPct val="100000"/>
              </a:lnSpc>
              <a:spcBef>
                <a:spcPts val="360"/>
              </a:spcBef>
              <a:spcAft>
                <a:spcPts val="0"/>
              </a:spcAft>
              <a:buClr>
                <a:schemeClr val="dk1"/>
              </a:buClr>
              <a:buSzPts val="1200"/>
              <a:buFont typeface="Calibri"/>
              <a:buNone/>
            </a:pPr>
            <a:endParaRPr/>
          </a:p>
          <a:p>
            <a:pPr marL="0" lvl="2" indent="0" algn="l" rtl="0">
              <a:lnSpc>
                <a:spcPct val="100000"/>
              </a:lnSpc>
              <a:spcBef>
                <a:spcPts val="360"/>
              </a:spcBef>
              <a:spcAft>
                <a:spcPts val="0"/>
              </a:spcAft>
              <a:buClr>
                <a:schemeClr val="dk1"/>
              </a:buClr>
              <a:buSzPts val="1200"/>
              <a:buFont typeface="Calibri"/>
              <a:buNone/>
            </a:pPr>
            <a:r>
              <a:rPr lang="en-US" b="1" i="1" u="sng"/>
              <a:t>Both </a:t>
            </a:r>
            <a:r>
              <a:rPr lang="en-US" b="1" i="1"/>
              <a:t>the </a:t>
            </a:r>
            <a:r>
              <a:rPr lang="en-US" b="1" i="1" u="sng"/>
              <a:t>CAT</a:t>
            </a:r>
            <a:r>
              <a:rPr lang="en-US" b="1" i="1"/>
              <a:t> and</a:t>
            </a:r>
            <a:r>
              <a:rPr lang="en-US" b="1" i="1" u="sng"/>
              <a:t> PT</a:t>
            </a:r>
            <a:r>
              <a:rPr lang="en-US" i="1"/>
              <a:t> and </a:t>
            </a:r>
            <a:r>
              <a:rPr lang="en-US" b="1" i="1" u="sng"/>
              <a:t>all hand scoring </a:t>
            </a:r>
            <a:r>
              <a:rPr lang="en-US" i="1"/>
              <a:t>must be completed for a student to get results.</a:t>
            </a:r>
            <a:r>
              <a:rPr lang="en-US"/>
              <a:t> </a:t>
            </a:r>
            <a:endParaRPr/>
          </a:p>
          <a:p>
            <a:pPr marL="0" lvl="0" indent="0" algn="l" rtl="0">
              <a:lnSpc>
                <a:spcPct val="100000"/>
              </a:lnSpc>
              <a:spcBef>
                <a:spcPts val="360"/>
              </a:spcBef>
              <a:spcAft>
                <a:spcPts val="0"/>
              </a:spcAft>
              <a:buClr>
                <a:schemeClr val="dk1"/>
              </a:buClr>
              <a:buSzPts val="1200"/>
              <a:buFont typeface="Calibri"/>
              <a:buNone/>
            </a:pPr>
            <a:endParaRPr/>
          </a:p>
        </p:txBody>
      </p:sp>
      <p:sp>
        <p:nvSpPr>
          <p:cNvPr id="1012" name="Google Shape;1012;p84: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70</a:t>
            </a:fld>
            <a:endParaRPr/>
          </a:p>
        </p:txBody>
      </p:sp>
    </p:spTree>
    <p:extLst>
      <p:ext uri="{BB962C8B-B14F-4D97-AF65-F5344CB8AC3E}">
        <p14:creationId xmlns:p14="http://schemas.microsoft.com/office/powerpoint/2010/main" val="5012066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85:notes"/>
          <p:cNvSpPr>
            <a:spLocks noGrp="1" noRot="1" noChangeAspect="1"/>
          </p:cNvSpPr>
          <p:nvPr>
            <p:ph type="sldImg" idx="2"/>
          </p:nvPr>
        </p:nvSpPr>
        <p:spPr>
          <a:xfrm>
            <a:off x="455613" y="249238"/>
            <a:ext cx="6105525" cy="3435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p85: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a:t>
            </a:r>
            <a:r>
              <a:rPr lang="en-US" b="1"/>
              <a:t> Interim Assessments </a:t>
            </a:r>
            <a:r>
              <a:rPr lang="en-US"/>
              <a:t>are intended to support teaching and learning by gauging student progress towards attaining the knowledge and skills called for in the Common Core State Standards as they are measured by the Smarter Balanced Summative Assessment.</a:t>
            </a:r>
            <a:endParaRPr/>
          </a:p>
          <a:p>
            <a:pPr marL="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360"/>
              </a:spcBef>
              <a:spcAft>
                <a:spcPts val="0"/>
              </a:spcAft>
              <a:buClr>
                <a:schemeClr val="dk1"/>
              </a:buClr>
              <a:buSzPts val="1200"/>
              <a:buFont typeface="Calibri"/>
              <a:buNone/>
            </a:pPr>
            <a:r>
              <a:rPr lang="en-US"/>
              <a:t>The </a:t>
            </a:r>
            <a:r>
              <a:rPr lang="en-US" b="1"/>
              <a:t>Interim Comprehensive Assessment </a:t>
            </a:r>
            <a:r>
              <a:rPr lang="en-US"/>
              <a:t>(ICA) is a complete assessment based on the Summative Assessment blueprint including Computer Adaptive Test , Performance Tasks. The classroom Activities will be discussed more a little later.</a:t>
            </a:r>
            <a:endParaRPr/>
          </a:p>
          <a:p>
            <a:pPr marL="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360"/>
              </a:spcBef>
              <a:spcAft>
                <a:spcPts val="0"/>
              </a:spcAft>
              <a:buClr>
                <a:schemeClr val="dk1"/>
              </a:buClr>
              <a:buSzPts val="1200"/>
              <a:buFont typeface="Calibri"/>
              <a:buNone/>
            </a:pPr>
            <a:r>
              <a:rPr lang="en-US"/>
              <a:t>The </a:t>
            </a:r>
            <a:r>
              <a:rPr lang="en-US" b="1"/>
              <a:t>Interim Assessment Blocks </a:t>
            </a:r>
            <a:r>
              <a:rPr lang="en-US"/>
              <a:t>(IABs) are shorter, focused assessments that provide more detailed information for instructional purposes. </a:t>
            </a:r>
            <a:endParaRPr/>
          </a:p>
          <a:p>
            <a:pPr marL="0" lvl="0" indent="0" algn="l" rtl="0">
              <a:lnSpc>
                <a:spcPct val="100000"/>
              </a:lnSpc>
              <a:spcBef>
                <a:spcPts val="360"/>
              </a:spcBef>
              <a:spcAft>
                <a:spcPts val="0"/>
              </a:spcAft>
              <a:buClr>
                <a:schemeClr val="dk1"/>
              </a:buClr>
              <a:buSzPts val="1200"/>
              <a:buFont typeface="Calibri"/>
              <a:buNone/>
            </a:pPr>
            <a:r>
              <a:rPr lang="en-US"/>
              <a:t>Grades 3-8 and high school are supported. At the high school level, the assessments are consistent with the grade 11 summative design and may be administered in grades 9, 10, 11, and/or 12. </a:t>
            </a:r>
            <a:endParaRPr/>
          </a:p>
          <a:p>
            <a:pPr marL="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360"/>
              </a:spcBef>
              <a:spcAft>
                <a:spcPts val="0"/>
              </a:spcAft>
              <a:buClr>
                <a:schemeClr val="dk1"/>
              </a:buClr>
              <a:buSzPts val="1200"/>
              <a:buFont typeface="Calibri"/>
              <a:buNone/>
            </a:pPr>
            <a:r>
              <a:rPr lang="en-US"/>
              <a:t>Both the ICA and IABs can only be administered in a proctored test session set up by a certified Test Administrator using the TA Live Site and accessed by students using the HISecure Browser. </a:t>
            </a:r>
            <a:endParaRPr/>
          </a:p>
          <a:p>
            <a:pPr marL="0" lvl="0" indent="0" algn="l" rtl="0">
              <a:lnSpc>
                <a:spcPct val="100000"/>
              </a:lnSpc>
              <a:spcBef>
                <a:spcPts val="360"/>
              </a:spcBef>
              <a:spcAft>
                <a:spcPts val="0"/>
              </a:spcAft>
              <a:buClr>
                <a:schemeClr val="dk1"/>
              </a:buClr>
              <a:buSzPts val="1200"/>
              <a:buFont typeface="Calibri"/>
              <a:buNone/>
            </a:pPr>
            <a:r>
              <a:rPr lang="en-US"/>
              <a:t>Constructed response items within the CAT portion of the ICA and the ICA Performance Tasks require hand scoring at the school level. This scoring must be completed for students results to become available.</a:t>
            </a:r>
            <a:endParaRPr/>
          </a:p>
          <a:p>
            <a:pPr marL="0" lvl="0" indent="0" algn="l" rtl="0">
              <a:lnSpc>
                <a:spcPct val="100000"/>
              </a:lnSpc>
              <a:spcBef>
                <a:spcPts val="360"/>
              </a:spcBef>
              <a:spcAft>
                <a:spcPts val="0"/>
              </a:spcAft>
              <a:buClr>
                <a:schemeClr val="dk1"/>
              </a:buClr>
              <a:buSzPts val="1200"/>
              <a:buFont typeface="Calibri"/>
              <a:buNone/>
            </a:pPr>
            <a:endParaRPr/>
          </a:p>
          <a:p>
            <a:pPr marL="0" lvl="2" indent="0" algn="l" rtl="0">
              <a:lnSpc>
                <a:spcPct val="100000"/>
              </a:lnSpc>
              <a:spcBef>
                <a:spcPts val="360"/>
              </a:spcBef>
              <a:spcAft>
                <a:spcPts val="0"/>
              </a:spcAft>
              <a:buClr>
                <a:schemeClr val="dk1"/>
              </a:buClr>
              <a:buSzPts val="1200"/>
              <a:buFont typeface="Calibri"/>
              <a:buNone/>
            </a:pPr>
            <a:r>
              <a:rPr lang="en-US" b="1" i="1" u="sng"/>
              <a:t>Both </a:t>
            </a:r>
            <a:r>
              <a:rPr lang="en-US" b="1" i="1"/>
              <a:t>the </a:t>
            </a:r>
            <a:r>
              <a:rPr lang="en-US" b="1" i="1" u="sng"/>
              <a:t>CAT</a:t>
            </a:r>
            <a:r>
              <a:rPr lang="en-US" b="1" i="1"/>
              <a:t> and</a:t>
            </a:r>
            <a:r>
              <a:rPr lang="en-US" b="1" i="1" u="sng"/>
              <a:t> PT</a:t>
            </a:r>
            <a:r>
              <a:rPr lang="en-US" i="1"/>
              <a:t> and </a:t>
            </a:r>
            <a:r>
              <a:rPr lang="en-US" b="1" i="1" u="sng"/>
              <a:t>all hand scoring </a:t>
            </a:r>
            <a:r>
              <a:rPr lang="en-US" i="1"/>
              <a:t>must be completed for a student to get results.</a:t>
            </a:r>
            <a:r>
              <a:rPr lang="en-US"/>
              <a:t> </a:t>
            </a:r>
            <a:endParaRPr/>
          </a:p>
          <a:p>
            <a:pPr marL="0" lvl="0" indent="0" algn="l" rtl="0">
              <a:lnSpc>
                <a:spcPct val="100000"/>
              </a:lnSpc>
              <a:spcBef>
                <a:spcPts val="360"/>
              </a:spcBef>
              <a:spcAft>
                <a:spcPts val="0"/>
              </a:spcAft>
              <a:buClr>
                <a:schemeClr val="dk1"/>
              </a:buClr>
              <a:buSzPts val="1200"/>
              <a:buFont typeface="Calibri"/>
              <a:buNone/>
            </a:pPr>
            <a:endParaRPr/>
          </a:p>
        </p:txBody>
      </p:sp>
      <p:sp>
        <p:nvSpPr>
          <p:cNvPr id="1019" name="Google Shape;1019;p85: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71</a:t>
            </a:fld>
            <a:endParaRPr/>
          </a:p>
        </p:txBody>
      </p:sp>
    </p:spTree>
    <p:extLst>
      <p:ext uri="{BB962C8B-B14F-4D97-AF65-F5344CB8AC3E}">
        <p14:creationId xmlns:p14="http://schemas.microsoft.com/office/powerpoint/2010/main" val="6778853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8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8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Interim Assessments and the information gained from them as well as the resources available to support teachers to “act on the results” continue to grow every year.</a:t>
            </a:r>
            <a:endParaRPr/>
          </a:p>
          <a:p>
            <a:pPr marL="0" lvl="0" indent="0" algn="l" rtl="0">
              <a:lnSpc>
                <a:spcPct val="100000"/>
              </a:lnSpc>
              <a:spcBef>
                <a:spcPts val="360"/>
              </a:spcBef>
              <a:spcAft>
                <a:spcPts val="0"/>
              </a:spcAft>
              <a:buClr>
                <a:schemeClr val="dk1"/>
              </a:buClr>
              <a:buSzPts val="1200"/>
              <a:buFont typeface="Calibri"/>
              <a:buNone/>
            </a:pPr>
            <a:r>
              <a:rPr lang="en-US"/>
              <a:t>There are now…AVA…etc.</a:t>
            </a:r>
            <a:endParaRPr/>
          </a:p>
          <a:p>
            <a:pPr marL="0" lvl="0" indent="0" algn="l" rtl="0">
              <a:lnSpc>
                <a:spcPct val="100000"/>
              </a:lnSpc>
              <a:spcBef>
                <a:spcPts val="360"/>
              </a:spcBef>
              <a:spcAft>
                <a:spcPts val="0"/>
              </a:spcAft>
              <a:buClr>
                <a:schemeClr val="dk1"/>
              </a:buClr>
              <a:buSzPts val="1200"/>
              <a:buFont typeface="Calibri"/>
              <a:buNone/>
            </a:pPr>
            <a:r>
              <a:rPr lang="en-US"/>
              <a:t>Do remember the Interims are administered in the same way as the summative assessments…TA Live and Secure Browser !!!</a:t>
            </a:r>
            <a:endParaRPr/>
          </a:p>
        </p:txBody>
      </p:sp>
      <p:sp>
        <p:nvSpPr>
          <p:cNvPr id="1042" name="Google Shape;1042;p88: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72</a:t>
            </a:fld>
            <a:endParaRPr/>
          </a:p>
        </p:txBody>
      </p:sp>
    </p:spTree>
    <p:extLst>
      <p:ext uri="{BB962C8B-B14F-4D97-AF65-F5344CB8AC3E}">
        <p14:creationId xmlns:p14="http://schemas.microsoft.com/office/powerpoint/2010/main" val="13788787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8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1033" name="Google Shape;1033;p8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9141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78: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78: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42" name="Google Shape;942;p7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76</a:t>
            </a:fld>
            <a:endParaRPr/>
          </a:p>
        </p:txBody>
      </p:sp>
    </p:spTree>
    <p:extLst>
      <p:ext uri="{BB962C8B-B14F-4D97-AF65-F5344CB8AC3E}">
        <p14:creationId xmlns:p14="http://schemas.microsoft.com/office/powerpoint/2010/main" val="40625888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7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7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49" name="Google Shape;949;p7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77</a:t>
            </a:fld>
            <a:endParaRPr/>
          </a:p>
        </p:txBody>
      </p:sp>
    </p:spTree>
    <p:extLst>
      <p:ext uri="{BB962C8B-B14F-4D97-AF65-F5344CB8AC3E}">
        <p14:creationId xmlns:p14="http://schemas.microsoft.com/office/powerpoint/2010/main" val="9213067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80:notes"/>
          <p:cNvSpPr>
            <a:spLocks noGrp="1" noRot="1" noChangeAspect="1"/>
          </p:cNvSpPr>
          <p:nvPr>
            <p:ph type="sldImg" idx="2"/>
          </p:nvPr>
        </p:nvSpPr>
        <p:spPr>
          <a:xfrm>
            <a:off x="720725" y="1163638"/>
            <a:ext cx="5581650"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p80: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957" name="Google Shape;957;p80: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78</a:t>
            </a:fld>
            <a:endParaRPr/>
          </a:p>
        </p:txBody>
      </p:sp>
    </p:spTree>
    <p:extLst>
      <p:ext uri="{BB962C8B-B14F-4D97-AF65-F5344CB8AC3E}">
        <p14:creationId xmlns:p14="http://schemas.microsoft.com/office/powerpoint/2010/main" val="162253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The first resource category is </a:t>
            </a:r>
            <a:r>
              <a:rPr lang="en-US" b="1">
                <a:latin typeface="Arial"/>
                <a:ea typeface="Arial"/>
                <a:cs typeface="Arial"/>
                <a:sym typeface="Arial"/>
              </a:rPr>
              <a:t>universal tools</a:t>
            </a:r>
            <a:r>
              <a:rPr lang="en-US">
                <a:latin typeface="Arial"/>
                <a:ea typeface="Arial"/>
                <a:cs typeface="Arial"/>
                <a:sym typeface="Arial"/>
              </a:rPr>
              <a:t> (available for</a:t>
            </a:r>
            <a:r>
              <a:rPr lang="en-US" b="1">
                <a:latin typeface="Arial"/>
                <a:ea typeface="Arial"/>
                <a:cs typeface="Arial"/>
                <a:sym typeface="Arial"/>
              </a:rPr>
              <a:t> all </a:t>
            </a:r>
            <a:r>
              <a:rPr lang="en-US">
                <a:latin typeface="Arial"/>
                <a:ea typeface="Arial"/>
                <a:cs typeface="Arial"/>
                <a:sym typeface="Arial"/>
              </a:rPr>
              <a:t>students, including those receiving designated supports and/or accommodations). </a:t>
            </a:r>
            <a:r>
              <a:rPr lang="en-US" b="1">
                <a:solidFill>
                  <a:srgbClr val="000000"/>
                </a:solidFill>
                <a:latin typeface="Arial"/>
                <a:ea typeface="Arial"/>
                <a:cs typeface="Arial"/>
                <a:sym typeface="Arial"/>
              </a:rPr>
              <a:t>Universal tools</a:t>
            </a:r>
            <a:r>
              <a:rPr lang="en-US">
                <a:solidFill>
                  <a:srgbClr val="000000"/>
                </a:solidFill>
                <a:latin typeface="Arial"/>
                <a:ea typeface="Arial"/>
                <a:cs typeface="Arial"/>
                <a:sym typeface="Arial"/>
              </a:rPr>
              <a:t> are described in detail in the training module titled “Embedded Universal Tools and Online Features.”</a:t>
            </a:r>
            <a:endParaRPr/>
          </a:p>
          <a:p>
            <a:pPr marL="0" lvl="0" indent="0" algn="l" rtl="0">
              <a:lnSpc>
                <a:spcPct val="100000"/>
              </a:lnSpc>
              <a:spcBef>
                <a:spcPts val="363"/>
              </a:spcBef>
              <a:spcAft>
                <a:spcPts val="0"/>
              </a:spcAft>
              <a:buClr>
                <a:schemeClr val="dk2"/>
              </a:buClr>
              <a:buSzPts val="1200"/>
              <a:buFont typeface="Arial"/>
              <a:buNone/>
            </a:pPr>
            <a:endParaRPr/>
          </a:p>
          <a:p>
            <a:pPr marL="0" lvl="0" indent="0" algn="l" rtl="0">
              <a:lnSpc>
                <a:spcPct val="100000"/>
              </a:lnSpc>
              <a:spcBef>
                <a:spcPts val="363"/>
              </a:spcBef>
              <a:spcAft>
                <a:spcPts val="0"/>
              </a:spcAft>
              <a:buClr>
                <a:schemeClr val="dk2"/>
              </a:buClr>
              <a:buSzPts val="1200"/>
              <a:buFont typeface="Arial"/>
              <a:buNone/>
            </a:pPr>
            <a:r>
              <a:rPr lang="en-US"/>
              <a:t>The non-embedded universal tools may be provided to any/all students. Any student who needs a restroom break is allowed to pause his/her test and take a break. Only one student at a time should be allowed to take a restroom break. When the student returns from the break he/she will have access to previously answered questions as long as the break was not more than 30 minutes.</a:t>
            </a:r>
            <a:endParaRPr/>
          </a:p>
          <a:p>
            <a:pPr marL="0" lvl="0" indent="0" algn="l" rtl="0">
              <a:lnSpc>
                <a:spcPct val="100000"/>
              </a:lnSpc>
              <a:spcBef>
                <a:spcPts val="363"/>
              </a:spcBef>
              <a:spcAft>
                <a:spcPts val="0"/>
              </a:spcAft>
              <a:buClr>
                <a:schemeClr val="dk2"/>
              </a:buClr>
              <a:buSzPts val="1200"/>
              <a:buFont typeface="Arial"/>
              <a:buNone/>
            </a:pPr>
            <a:r>
              <a:rPr lang="en-US"/>
              <a:t>English Dictionaries and Thesauruses are allowed for the ELA PT full write only. </a:t>
            </a:r>
            <a:endParaRPr/>
          </a:p>
          <a:p>
            <a:pPr marL="0" lvl="0" indent="0" algn="l" rtl="0">
              <a:lnSpc>
                <a:spcPct val="100000"/>
              </a:lnSpc>
              <a:spcBef>
                <a:spcPts val="363"/>
              </a:spcBef>
              <a:spcAft>
                <a:spcPts val="0"/>
              </a:spcAft>
              <a:buClr>
                <a:schemeClr val="dk2"/>
              </a:buClr>
              <a:buSzPts val="1200"/>
              <a:buFont typeface="Arial"/>
              <a:buNone/>
            </a:pPr>
            <a:r>
              <a:rPr lang="en-US"/>
              <a:t>All students may use scratch paper to make notes. The scratch paper must be collected after the CAT portion of the assessment and securely destroyed. For the PT, scratch paper is collected at the end of the session and may be given back to a student who needs to complete the PT at a later time. Once the student completes the PT the scratch paper must be collected and securely destroyed.</a:t>
            </a:r>
            <a:endParaRPr/>
          </a:p>
          <a:p>
            <a:pPr marL="0" lvl="0" indent="0" algn="l" rtl="0">
              <a:lnSpc>
                <a:spcPct val="100000"/>
              </a:lnSpc>
              <a:spcBef>
                <a:spcPts val="363"/>
              </a:spcBef>
              <a:spcAft>
                <a:spcPts val="0"/>
              </a:spcAft>
              <a:buClr>
                <a:schemeClr val="dk2"/>
              </a:buClr>
              <a:buSzPts val="1200"/>
              <a:buFont typeface="Arial"/>
              <a:buNone/>
            </a:pPr>
            <a:endParaRPr/>
          </a:p>
          <a:p>
            <a:pPr marL="0" lvl="0" indent="0" algn="l" rtl="0">
              <a:lnSpc>
                <a:spcPct val="100000"/>
              </a:lnSpc>
              <a:spcBef>
                <a:spcPts val="0"/>
              </a:spcBef>
              <a:spcAft>
                <a:spcPts val="0"/>
              </a:spcAft>
              <a:buClr>
                <a:srgbClr val="000000"/>
              </a:buClr>
              <a:buSzPts val="1200"/>
              <a:buFont typeface="Arial"/>
              <a:buNone/>
            </a:pPr>
            <a:r>
              <a:rPr lang="en-US">
                <a:solidFill>
                  <a:srgbClr val="000000"/>
                </a:solidFill>
                <a:latin typeface="Arial"/>
                <a:ea typeface="Arial"/>
                <a:cs typeface="Arial"/>
                <a:sym typeface="Arial"/>
              </a:rPr>
              <a:t>The second Smarter Balanced assessment resource category is </a:t>
            </a:r>
            <a:r>
              <a:rPr lang="en-US" b="1">
                <a:solidFill>
                  <a:srgbClr val="000000"/>
                </a:solidFill>
                <a:latin typeface="Arial"/>
                <a:ea typeface="Arial"/>
                <a:cs typeface="Arial"/>
                <a:sym typeface="Arial"/>
              </a:rPr>
              <a:t>designated supports</a:t>
            </a:r>
            <a:r>
              <a:rPr lang="en-US">
                <a:solidFill>
                  <a:srgbClr val="000000"/>
                </a:solidFill>
                <a:latin typeface="Arial"/>
                <a:ea typeface="Arial"/>
                <a:cs typeface="Arial"/>
                <a:sym typeface="Arial"/>
              </a:rPr>
              <a:t>. Designated supports are available for students who have a </a:t>
            </a:r>
            <a:r>
              <a:rPr lang="en-US" u="sng">
                <a:solidFill>
                  <a:srgbClr val="000000"/>
                </a:solidFill>
                <a:latin typeface="Arial"/>
                <a:ea typeface="Arial"/>
                <a:cs typeface="Arial"/>
                <a:sym typeface="Arial"/>
              </a:rPr>
              <a:t>need</a:t>
            </a:r>
            <a:r>
              <a:rPr lang="en-US">
                <a:solidFill>
                  <a:srgbClr val="000000"/>
                </a:solidFill>
                <a:latin typeface="Arial"/>
                <a:ea typeface="Arial"/>
                <a:cs typeface="Arial"/>
                <a:sym typeface="Arial"/>
              </a:rPr>
              <a:t> indicated by an educator (or team of educators with a parent/guardian or the student). The educator making the decision must be knowledgeable of the student's needs as well as the student's familiarity and success with resources available.</a:t>
            </a:r>
            <a:endParaRPr/>
          </a:p>
          <a:p>
            <a:pPr marL="0" lvl="0" indent="0" algn="l" rtl="0">
              <a:lnSpc>
                <a:spcPct val="100000"/>
              </a:lnSpc>
              <a:spcBef>
                <a:spcPts val="363"/>
              </a:spcBef>
              <a:spcAft>
                <a:spcPts val="0"/>
              </a:spcAft>
              <a:buClr>
                <a:schemeClr val="dk2"/>
              </a:buClr>
              <a:buSzPts val="1200"/>
              <a:buFont typeface="Arial"/>
              <a:buNone/>
            </a:pPr>
            <a:endParaRPr/>
          </a:p>
          <a:p>
            <a:pPr marL="0" lvl="0" indent="0" algn="l" rtl="0">
              <a:lnSpc>
                <a:spcPct val="100000"/>
              </a:lnSpc>
              <a:spcBef>
                <a:spcPts val="0"/>
              </a:spcBef>
              <a:spcAft>
                <a:spcPts val="0"/>
              </a:spcAft>
              <a:buClr>
                <a:schemeClr val="dk2"/>
              </a:buClr>
              <a:buSzPts val="1200"/>
              <a:buFont typeface="Arial"/>
              <a:buNone/>
            </a:pPr>
            <a:r>
              <a:rPr lang="en-US">
                <a:latin typeface="Arial"/>
                <a:ea typeface="Arial"/>
                <a:cs typeface="Arial"/>
                <a:sym typeface="Arial"/>
              </a:rPr>
              <a:t>Assigning a designated support does not require documentation of need in an IEP or 504 plan. It is recommended that a consistent process be used to determine these supports for individual students.</a:t>
            </a:r>
            <a:endParaRPr/>
          </a:p>
          <a:p>
            <a:pPr marL="0" lvl="0" indent="0" algn="l" rtl="0">
              <a:lnSpc>
                <a:spcPct val="100000"/>
              </a:lnSpc>
              <a:spcBef>
                <a:spcPts val="0"/>
              </a:spcBef>
              <a:spcAft>
                <a:spcPts val="0"/>
              </a:spcAft>
              <a:buClr>
                <a:schemeClr val="dk2"/>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r>
              <a:rPr lang="en-US"/>
              <a:t>The third resource category is </a:t>
            </a:r>
            <a:r>
              <a:rPr lang="en-US" b="1"/>
              <a:t>accommodations</a:t>
            </a:r>
            <a:r>
              <a:rPr lang="en-US"/>
              <a:t>.  Accommodations are available when the </a:t>
            </a:r>
            <a:r>
              <a:rPr lang="en-US" u="sng"/>
              <a:t>need</a:t>
            </a:r>
            <a:r>
              <a:rPr lang="en-US"/>
              <a:t> is documented in an Individualized Education Program (IEP) or 504 plan, or in unique circumstances where a student who may not typically require an accommodation may make use of one. For example, if a student who has not needed an accommodation in the past were to break his or her arm, then this student might use a scribe if appropriately documented.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2"/>
              </a:buClr>
              <a:buSzPts val="1200"/>
              <a:buFont typeface="Arial"/>
              <a:buNone/>
            </a:pPr>
            <a:endParaRPr/>
          </a:p>
          <a:p>
            <a:pPr marL="0" lvl="0" indent="0" algn="l" rtl="0">
              <a:lnSpc>
                <a:spcPct val="100000"/>
              </a:lnSpc>
              <a:spcBef>
                <a:spcPts val="0"/>
              </a:spcBef>
              <a:spcAft>
                <a:spcPts val="0"/>
              </a:spcAft>
              <a:buClr>
                <a:schemeClr val="dk2"/>
              </a:buClr>
              <a:buSzPts val="1200"/>
              <a:buFont typeface="Arial"/>
              <a:buNone/>
            </a:pPr>
            <a:r>
              <a:rPr lang="en-US" b="1"/>
              <a:t>Accommodations </a:t>
            </a:r>
            <a:r>
              <a:rPr lang="en-US"/>
              <a:t>are changes in procedures or materials that increase equitable access during the Smarter Balanced assessments. Assessment accommodations generate valid assessment results for students who need them; they allow these students to show what they know and can do.</a:t>
            </a:r>
            <a:endParaRPr>
              <a:latin typeface="Arial"/>
              <a:ea typeface="Arial"/>
              <a:cs typeface="Arial"/>
              <a:sym typeface="Arial"/>
            </a:endParaRPr>
          </a:p>
          <a:p>
            <a:pPr marL="0" lvl="0" indent="0" algn="l" rtl="0">
              <a:lnSpc>
                <a:spcPct val="100000"/>
              </a:lnSpc>
              <a:spcBef>
                <a:spcPts val="363"/>
              </a:spcBef>
              <a:spcAft>
                <a:spcPts val="0"/>
              </a:spcAft>
              <a:buClr>
                <a:schemeClr val="dk2"/>
              </a:buClr>
              <a:buSzPts val="1200"/>
              <a:buFont typeface="Arial"/>
              <a:buNone/>
            </a:pPr>
            <a:endParaRPr/>
          </a:p>
        </p:txBody>
      </p:sp>
      <p:sp>
        <p:nvSpPr>
          <p:cNvPr id="173" name="Google Shape;173;p6: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7</a:t>
            </a:fld>
            <a:endParaRPr>
              <a:solidFill>
                <a:srgbClr val="000000"/>
              </a:solidFill>
            </a:endParaRPr>
          </a:p>
        </p:txBody>
      </p:sp>
    </p:spTree>
    <p:extLst>
      <p:ext uri="{BB962C8B-B14F-4D97-AF65-F5344CB8AC3E}">
        <p14:creationId xmlns:p14="http://schemas.microsoft.com/office/powerpoint/2010/main" val="302524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UAAG p. 29</a:t>
            </a:r>
            <a:endParaRPr/>
          </a:p>
          <a:p>
            <a:pPr marL="0" lvl="0" indent="0" algn="l" rtl="0">
              <a:lnSpc>
                <a:spcPct val="100000"/>
              </a:lnSpc>
              <a:spcBef>
                <a:spcPts val="0"/>
              </a:spcBef>
              <a:spcAft>
                <a:spcPts val="0"/>
              </a:spcAft>
              <a:buClr>
                <a:schemeClr val="dk2"/>
              </a:buClr>
              <a:buSzPts val="1200"/>
              <a:buFont typeface="Arial"/>
              <a:buNone/>
            </a:pPr>
            <a:r>
              <a:rPr lang="en-US"/>
              <a:t>There are </a:t>
            </a:r>
            <a:r>
              <a:rPr lang="en-US">
                <a:solidFill>
                  <a:srgbClr val="FF0000"/>
                </a:solidFill>
              </a:rPr>
              <a:t>60</a:t>
            </a:r>
            <a:r>
              <a:rPr lang="en-US"/>
              <a:t> tools, supports and accommodations in the SB assessment system. It would be a highly unusual situation in which any particular student is assigned a large number of these designated supports or accommodations. Rather, these supports and accommodations are selected specifically according to the unique need of the student that has been indicated by an educator or a team of educators with a parent/guardian or the student. Another variable is the student’s familiarity with a tool and how effective the tool has been in the past for that student. </a:t>
            </a:r>
            <a:endParaRPr/>
          </a:p>
          <a:p>
            <a:pPr marL="0" lvl="0" indent="0" algn="l" rtl="0">
              <a:lnSpc>
                <a:spcPct val="100000"/>
              </a:lnSpc>
              <a:spcBef>
                <a:spcPts val="0"/>
              </a:spcBef>
              <a:spcAft>
                <a:spcPts val="0"/>
              </a:spcAft>
              <a:buClr>
                <a:schemeClr val="dk2"/>
              </a:buClr>
              <a:buSzPts val="1200"/>
              <a:buFont typeface="Arial"/>
              <a:buNone/>
            </a:pPr>
            <a:endParaRPr/>
          </a:p>
          <a:p>
            <a:pPr marL="0" lvl="0" indent="0" algn="l" rtl="0">
              <a:lnSpc>
                <a:spcPct val="100000"/>
              </a:lnSpc>
              <a:spcBef>
                <a:spcPts val="0"/>
              </a:spcBef>
              <a:spcAft>
                <a:spcPts val="0"/>
              </a:spcAft>
              <a:buClr>
                <a:schemeClr val="dk2"/>
              </a:buClr>
              <a:buSzPts val="1200"/>
              <a:buFont typeface="Arial"/>
              <a:buNone/>
            </a:pPr>
            <a:r>
              <a:rPr lang="en-US"/>
              <a:t>Remember that many of the tools lead to additional testing time and, in the case of non-embedded supports, “more complicated” test administration.</a:t>
            </a:r>
            <a:endParaRPr/>
          </a:p>
          <a:p>
            <a:pPr marL="0" lvl="0" indent="0" algn="l" rtl="0">
              <a:lnSpc>
                <a:spcPct val="100000"/>
              </a:lnSpc>
              <a:spcBef>
                <a:spcPts val="363"/>
              </a:spcBef>
              <a:spcAft>
                <a:spcPts val="0"/>
              </a:spcAft>
              <a:buClr>
                <a:schemeClr val="dk2"/>
              </a:buClr>
              <a:buSzPts val="1200"/>
              <a:buFont typeface="Arial"/>
              <a:buNone/>
            </a:pPr>
            <a:endParaRPr/>
          </a:p>
        </p:txBody>
      </p:sp>
      <p:sp>
        <p:nvSpPr>
          <p:cNvPr id="180" name="Google Shape;180;p7:notes"/>
          <p:cNvSpPr txBox="1">
            <a:spLocks noGrp="1"/>
          </p:cNvSpPr>
          <p:nvPr>
            <p:ph type="sldNum" idx="12"/>
          </p:nvPr>
        </p:nvSpPr>
        <p:spPr>
          <a:xfrm>
            <a:off x="3978133" y="8842029"/>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000000"/>
                </a:solidFill>
              </a:rPr>
              <a:t>8</a:t>
            </a:fld>
            <a:endParaRPr>
              <a:solidFill>
                <a:srgbClr val="000000"/>
              </a:solidFill>
            </a:endParaRPr>
          </a:p>
        </p:txBody>
      </p:sp>
    </p:spTree>
    <p:extLst>
      <p:ext uri="{BB962C8B-B14F-4D97-AF65-F5344CB8AC3E}">
        <p14:creationId xmlns:p14="http://schemas.microsoft.com/office/powerpoint/2010/main" val="279794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702310" y="4421823"/>
            <a:ext cx="5618480" cy="4189095"/>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363"/>
              </a:spcBef>
              <a:spcAft>
                <a:spcPts val="0"/>
              </a:spcAft>
              <a:buClr>
                <a:schemeClr val="dk2"/>
              </a:buClr>
              <a:buSzPts val="1200"/>
              <a:buFont typeface="Arial"/>
              <a:buNone/>
            </a:pPr>
            <a:endParaRPr/>
          </a:p>
        </p:txBody>
      </p:sp>
      <p:sp>
        <p:nvSpPr>
          <p:cNvPr id="187" name="Google Shape;187;p8: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391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2"/>
          <p:cNvSpPr txBox="1">
            <a:spLocks noGrp="1"/>
          </p:cNvSpPr>
          <p:nvPr>
            <p:ph type="sldNum" idx="12"/>
          </p:nvPr>
        </p:nvSpPr>
        <p:spPr>
          <a:xfrm>
            <a:off x="11522955" y="6510896"/>
            <a:ext cx="66587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1"/>
          <p:cNvSpPr txBox="1">
            <a:spLocks noGrp="1"/>
          </p:cNvSpPr>
          <p:nvPr>
            <p:ph type="body" idx="1"/>
          </p:nvPr>
        </p:nvSpPr>
        <p:spPr>
          <a:xfrm>
            <a:off x="1593436" y="1499616"/>
            <a:ext cx="4818888" cy="93878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dk1"/>
              </a:buClr>
              <a:buSzPts val="2400"/>
              <a:buNone/>
              <a:defRPr sz="2400" b="0" cap="none"/>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96" name="Google Shape;96;p11"/>
          <p:cNvSpPr txBox="1">
            <a:spLocks noGrp="1"/>
          </p:cNvSpPr>
          <p:nvPr>
            <p:ph type="body" idx="2"/>
          </p:nvPr>
        </p:nvSpPr>
        <p:spPr>
          <a:xfrm>
            <a:off x="1593436" y="2514706"/>
            <a:ext cx="4814586" cy="365749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400"/>
              </a:spcBef>
              <a:spcAft>
                <a:spcPts val="0"/>
              </a:spcAft>
              <a:buClr>
                <a:schemeClr val="dk1"/>
              </a:buClr>
              <a:buSzPts val="2400"/>
              <a:buChar char="›"/>
              <a:defRPr sz="2400"/>
            </a:lvl1pPr>
            <a:lvl2pPr marL="914400" lvl="1" indent="-355600" algn="l">
              <a:lnSpc>
                <a:spcPct val="90000"/>
              </a:lnSpc>
              <a:spcBef>
                <a:spcPts val="600"/>
              </a:spcBef>
              <a:spcAft>
                <a:spcPts val="0"/>
              </a:spcAft>
              <a:buClr>
                <a:schemeClr val="dk1"/>
              </a:buClr>
              <a:buSzPts val="2000"/>
              <a:buChar char="–"/>
              <a:defRPr sz="2000"/>
            </a:lvl2pPr>
            <a:lvl3pPr marL="1371600" lvl="2" indent="-342900" algn="l">
              <a:lnSpc>
                <a:spcPct val="90000"/>
              </a:lnSpc>
              <a:spcBef>
                <a:spcPts val="600"/>
              </a:spcBef>
              <a:spcAft>
                <a:spcPts val="0"/>
              </a:spcAft>
              <a:buClr>
                <a:schemeClr val="dk1"/>
              </a:buClr>
              <a:buSzPts val="1800"/>
              <a:buChar char="›"/>
              <a:defRPr sz="18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0"/>
              </a:spcAft>
              <a:buClr>
                <a:schemeClr val="dk1"/>
              </a:buClr>
              <a:buSzPts val="1600"/>
              <a:buChar char="›"/>
              <a:defRPr sz="1600"/>
            </a:lvl9pPr>
          </a:lstStyle>
          <a:p>
            <a:endParaRPr/>
          </a:p>
        </p:txBody>
      </p:sp>
      <p:sp>
        <p:nvSpPr>
          <p:cNvPr id="97" name="Google Shape;97;p11"/>
          <p:cNvSpPr txBox="1">
            <a:spLocks noGrp="1"/>
          </p:cNvSpPr>
          <p:nvPr>
            <p:ph type="body" idx="3"/>
          </p:nvPr>
        </p:nvSpPr>
        <p:spPr>
          <a:xfrm>
            <a:off x="6557349" y="1499616"/>
            <a:ext cx="4818888" cy="93878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dk1"/>
              </a:buClr>
              <a:buSzPts val="2400"/>
              <a:buNone/>
              <a:defRPr sz="2400" b="0" cap="none"/>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98" name="Google Shape;98;p11"/>
          <p:cNvSpPr txBox="1">
            <a:spLocks noGrp="1"/>
          </p:cNvSpPr>
          <p:nvPr>
            <p:ph type="body" idx="4"/>
          </p:nvPr>
        </p:nvSpPr>
        <p:spPr>
          <a:xfrm>
            <a:off x="6557349" y="2514600"/>
            <a:ext cx="4818888" cy="365556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400"/>
              </a:spcBef>
              <a:spcAft>
                <a:spcPts val="0"/>
              </a:spcAft>
              <a:buClr>
                <a:schemeClr val="dk1"/>
              </a:buClr>
              <a:buSzPts val="2400"/>
              <a:buChar char="›"/>
              <a:defRPr sz="2400"/>
            </a:lvl1pPr>
            <a:lvl2pPr marL="914400" lvl="1" indent="-355600" algn="l">
              <a:lnSpc>
                <a:spcPct val="90000"/>
              </a:lnSpc>
              <a:spcBef>
                <a:spcPts val="600"/>
              </a:spcBef>
              <a:spcAft>
                <a:spcPts val="0"/>
              </a:spcAft>
              <a:buClr>
                <a:schemeClr val="dk1"/>
              </a:buClr>
              <a:buSzPts val="2000"/>
              <a:buChar char="–"/>
              <a:defRPr sz="2000"/>
            </a:lvl2pPr>
            <a:lvl3pPr marL="1371600" lvl="2" indent="-342900" algn="l">
              <a:lnSpc>
                <a:spcPct val="90000"/>
              </a:lnSpc>
              <a:spcBef>
                <a:spcPts val="600"/>
              </a:spcBef>
              <a:spcAft>
                <a:spcPts val="0"/>
              </a:spcAft>
              <a:buClr>
                <a:schemeClr val="dk1"/>
              </a:buClr>
              <a:buSzPts val="1800"/>
              <a:buChar char="›"/>
              <a:defRPr sz="18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0"/>
              </a:spcAft>
              <a:buClr>
                <a:schemeClr val="dk1"/>
              </a:buClr>
              <a:buSzPts val="1600"/>
              <a:buChar char="›"/>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body" idx="1"/>
          </p:nvPr>
        </p:nvSpPr>
        <p:spPr>
          <a:xfrm>
            <a:off x="1593436" y="1600200"/>
            <a:ext cx="9782801"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13"/>
          <p:cNvSpPr/>
          <p:nvPr/>
        </p:nvSpPr>
        <p:spPr>
          <a:xfrm>
            <a:off x="4875529" y="-8466"/>
            <a:ext cx="7313295" cy="6858000"/>
          </a:xfrm>
          <a:prstGeom prst="rect">
            <a:avLst/>
          </a:prstGeom>
          <a:solidFill>
            <a:srgbClr val="C1CBD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13"/>
          <p:cNvSpPr txBox="1">
            <a:spLocks noGrp="1"/>
          </p:cNvSpPr>
          <p:nvPr>
            <p:ph type="title"/>
          </p:nvPr>
        </p:nvSpPr>
        <p:spPr>
          <a:xfrm>
            <a:off x="1446426" y="365919"/>
            <a:ext cx="3293422" cy="137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2800"/>
              <a:buFont typeface="Arial"/>
              <a:buNone/>
              <a:defRPr sz="2800" b="0" cap="none">
                <a:solidFill>
                  <a:srgbClr val="343F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p:nvPr/>
        </p:nvSpPr>
        <p:spPr>
          <a:xfrm>
            <a:off x="-8872" y="5631204"/>
            <a:ext cx="1216152" cy="1209764"/>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13" descr="An empty placeholder to add an image. Click on the placeholder and select the image that you wish to add"/>
          <p:cNvSpPr>
            <a:spLocks noGrp="1"/>
          </p:cNvSpPr>
          <p:nvPr>
            <p:ph type="pic" idx="2"/>
          </p:nvPr>
        </p:nvSpPr>
        <p:spPr>
          <a:xfrm>
            <a:off x="5180250" y="482600"/>
            <a:ext cx="6857761" cy="56896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40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l" rtl="0">
              <a:lnSpc>
                <a:spcPct val="90000"/>
              </a:lnSpc>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7" name="Google Shape;107;p13"/>
          <p:cNvSpPr txBox="1">
            <a:spLocks noGrp="1"/>
          </p:cNvSpPr>
          <p:nvPr>
            <p:ph type="body" idx="1"/>
          </p:nvPr>
        </p:nvSpPr>
        <p:spPr>
          <a:xfrm>
            <a:off x="1446426" y="1886215"/>
            <a:ext cx="3293422" cy="4343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400"/>
              </a:spcBef>
              <a:spcAft>
                <a:spcPts val="0"/>
              </a:spcAft>
              <a:buClr>
                <a:schemeClr val="dk1"/>
              </a:buClr>
              <a:buSzPts val="2000"/>
              <a:buNone/>
              <a:defRPr sz="2000">
                <a:solidFill>
                  <a:schemeClr val="dk1"/>
                </a:solidFill>
              </a:defRPr>
            </a:lvl1pPr>
            <a:lvl2pPr marL="914400" lvl="1" indent="-228600" algn="l">
              <a:lnSpc>
                <a:spcPct val="90000"/>
              </a:lnSpc>
              <a:spcBef>
                <a:spcPts val="600"/>
              </a:spcBef>
              <a:spcAft>
                <a:spcPts val="0"/>
              </a:spcAft>
              <a:buClr>
                <a:schemeClr val="dk1"/>
              </a:buClr>
              <a:buSzPts val="1200"/>
              <a:buNone/>
              <a:defRPr sz="1200"/>
            </a:lvl2pPr>
            <a:lvl3pPr marL="1371600" lvl="2" indent="-228600" algn="l">
              <a:lnSpc>
                <a:spcPct val="90000"/>
              </a:lnSpc>
              <a:spcBef>
                <a:spcPts val="600"/>
              </a:spcBef>
              <a:spcAft>
                <a:spcPts val="0"/>
              </a:spcAft>
              <a:buClr>
                <a:schemeClr val="dk1"/>
              </a:buClr>
              <a:buSzPts val="1000"/>
              <a:buNone/>
              <a:defRPr sz="1000"/>
            </a:lvl3pPr>
            <a:lvl4pPr marL="1828800" lvl="3" indent="-228600" algn="l">
              <a:lnSpc>
                <a:spcPct val="90000"/>
              </a:lnSpc>
              <a:spcBef>
                <a:spcPts val="600"/>
              </a:spcBef>
              <a:spcAft>
                <a:spcPts val="0"/>
              </a:spcAft>
              <a:buClr>
                <a:schemeClr val="dk1"/>
              </a:buClr>
              <a:buSzPts val="900"/>
              <a:buNone/>
              <a:defRPr sz="900"/>
            </a:lvl4pPr>
            <a:lvl5pPr marL="2286000" lvl="4" indent="-228600" algn="l">
              <a:lnSpc>
                <a:spcPct val="90000"/>
              </a:lnSpc>
              <a:spcBef>
                <a:spcPts val="600"/>
              </a:spcBef>
              <a:spcAft>
                <a:spcPts val="0"/>
              </a:spcAft>
              <a:buClr>
                <a:schemeClr val="dk1"/>
              </a:buClr>
              <a:buSzPts val="900"/>
              <a:buNone/>
              <a:defRPr sz="900"/>
            </a:lvl5pPr>
            <a:lvl6pPr marL="2743200" lvl="5" indent="-228600" algn="l">
              <a:lnSpc>
                <a:spcPct val="90000"/>
              </a:lnSpc>
              <a:spcBef>
                <a:spcPts val="600"/>
              </a:spcBef>
              <a:spcAft>
                <a:spcPts val="0"/>
              </a:spcAft>
              <a:buClr>
                <a:schemeClr val="dk1"/>
              </a:buClr>
              <a:buSzPts val="900"/>
              <a:buNone/>
              <a:defRPr sz="900"/>
            </a:lvl6pPr>
            <a:lvl7pPr marL="3200400" lvl="6" indent="-228600" algn="l">
              <a:lnSpc>
                <a:spcPct val="90000"/>
              </a:lnSpc>
              <a:spcBef>
                <a:spcPts val="600"/>
              </a:spcBef>
              <a:spcAft>
                <a:spcPts val="0"/>
              </a:spcAft>
              <a:buClr>
                <a:schemeClr val="dk1"/>
              </a:buClr>
              <a:buSzPts val="900"/>
              <a:buNone/>
              <a:defRPr sz="900"/>
            </a:lvl7pPr>
            <a:lvl8pPr marL="3657600" lvl="7" indent="-228600" algn="l">
              <a:lnSpc>
                <a:spcPct val="90000"/>
              </a:lnSpc>
              <a:spcBef>
                <a:spcPts val="600"/>
              </a:spcBef>
              <a:spcAft>
                <a:spcPts val="0"/>
              </a:spcAft>
              <a:buClr>
                <a:schemeClr val="dk1"/>
              </a:buClr>
              <a:buSzPts val="900"/>
              <a:buNone/>
              <a:defRPr sz="900"/>
            </a:lvl8pPr>
            <a:lvl9pPr marL="4114800" lvl="8" indent="-228600" algn="l">
              <a:lnSpc>
                <a:spcPct val="90000"/>
              </a:lnSpc>
              <a:spcBef>
                <a:spcPts val="600"/>
              </a:spcBef>
              <a:spcAft>
                <a:spcPts val="0"/>
              </a:spcAft>
              <a:buClr>
                <a:schemeClr val="dk1"/>
              </a:buClr>
              <a:buSzPts val="900"/>
              <a:buNone/>
              <a:defRPr sz="900"/>
            </a:lvl9pPr>
          </a:lstStyle>
          <a:p>
            <a:endParaRPr/>
          </a:p>
        </p:txBody>
      </p:sp>
      <p:sp>
        <p:nvSpPr>
          <p:cNvPr id="108" name="Google Shape;108;p13"/>
          <p:cNvSpPr/>
          <p:nvPr/>
        </p:nvSpPr>
        <p:spPr>
          <a:xfrm>
            <a:off x="11713898" y="6354762"/>
            <a:ext cx="474928" cy="503237"/>
          </a:xfrm>
          <a:prstGeom prst="rect">
            <a:avLst/>
          </a:prstGeom>
          <a:solidFill>
            <a:srgbClr val="6A8093">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13"/>
          <p:cNvSpPr/>
          <p:nvPr/>
        </p:nvSpPr>
        <p:spPr>
          <a:xfrm>
            <a:off x="-7282" y="0"/>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10" name="Google Shape;110;p13"/>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sp>
        <p:nvSpPr>
          <p:cNvPr id="111" name="Google Shape;111;p13"/>
          <p:cNvSpPr/>
          <p:nvPr/>
        </p:nvSpPr>
        <p:spPr>
          <a:xfrm>
            <a:off x="0" y="0"/>
            <a:ext cx="1216152" cy="15494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12" name="Google Shape;112;p13"/>
          <p:cNvCxnSpPr/>
          <p:nvPr/>
        </p:nvCxnSpPr>
        <p:spPr>
          <a:xfrm>
            <a:off x="-15345" y="1552339"/>
            <a:ext cx="1246842" cy="11928"/>
          </a:xfrm>
          <a:prstGeom prst="straightConnector1">
            <a:avLst/>
          </a:prstGeom>
          <a:noFill/>
          <a:ln w="19050" cap="flat" cmpd="sng">
            <a:solidFill>
              <a:schemeClr val="lt1"/>
            </a:solidFill>
            <a:prstDash val="solid"/>
            <a:miter lim="800000"/>
            <a:headEnd type="none" w="sm" len="sm"/>
            <a:tailEnd type="none" w="sm" len="sm"/>
          </a:ln>
        </p:spPr>
      </p:cxnSp>
      <p:pic>
        <p:nvPicPr>
          <p:cNvPr id="113" name="Google Shape;113;p13" descr="Home - SmarterBalanced"/>
          <p:cNvPicPr preferRelativeResize="0"/>
          <p:nvPr/>
        </p:nvPicPr>
        <p:blipFill rotWithShape="1">
          <a:blip r:embed="rId2">
            <a:alphaModFix/>
          </a:blip>
          <a:srcRect l="10105" t="8128" r="9474" b="9604"/>
          <a:stretch/>
        </p:blipFill>
        <p:spPr>
          <a:xfrm>
            <a:off x="170984" y="78366"/>
            <a:ext cx="904875" cy="752475"/>
          </a:xfrm>
          <a:prstGeom prst="rect">
            <a:avLst/>
          </a:prstGeom>
          <a:noFill/>
          <a:ln>
            <a:noFill/>
          </a:ln>
        </p:spPr>
      </p:pic>
      <p:sp>
        <p:nvSpPr>
          <p:cNvPr id="114" name="Google Shape;114;p13"/>
          <p:cNvSpPr txBox="1"/>
          <p:nvPr/>
        </p:nvSpPr>
        <p:spPr>
          <a:xfrm>
            <a:off x="-24279" y="948921"/>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115" name="Google Shape;115;p13"/>
          <p:cNvSpPr/>
          <p:nvPr/>
        </p:nvSpPr>
        <p:spPr>
          <a:xfrm>
            <a:off x="1226584" y="6354763"/>
            <a:ext cx="10481222" cy="514206"/>
          </a:xfrm>
          <a:prstGeom prst="rect">
            <a:avLst/>
          </a:prstGeom>
          <a:solidFill>
            <a:srgbClr val="879AA8">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13"/>
          <p:cNvSpPr txBox="1"/>
          <p:nvPr/>
        </p:nvSpPr>
        <p:spPr>
          <a:xfrm>
            <a:off x="1332381" y="6435047"/>
            <a:ext cx="1024843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pic>
        <p:nvPicPr>
          <p:cNvPr id="117" name="Google Shape;117;p13"/>
          <p:cNvPicPr preferRelativeResize="0"/>
          <p:nvPr/>
        </p:nvPicPr>
        <p:blipFill rotWithShape="1">
          <a:blip r:embed="rId3">
            <a:alphaModFix/>
          </a:blip>
          <a:srcRect/>
          <a:stretch/>
        </p:blipFill>
        <p:spPr>
          <a:xfrm>
            <a:off x="85553" y="2829735"/>
            <a:ext cx="1045045" cy="1129779"/>
          </a:xfrm>
          <a:prstGeom prst="rect">
            <a:avLst/>
          </a:prstGeom>
          <a:noFill/>
          <a:ln>
            <a:noFill/>
          </a:ln>
        </p:spPr>
      </p:pic>
      <p:sp>
        <p:nvSpPr>
          <p:cNvPr id="118" name="Google Shape;118;p13"/>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119" name="Google Shape;119;p13"/>
          <p:cNvSpPr/>
          <p:nvPr/>
        </p:nvSpPr>
        <p:spPr>
          <a:xfrm>
            <a:off x="-8872" y="5638800"/>
            <a:ext cx="1216152" cy="12192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0" name="Google Shape;120;p13"/>
          <p:cNvPicPr preferRelativeResize="0"/>
          <p:nvPr/>
        </p:nvPicPr>
        <p:blipFill rotWithShape="1">
          <a:blip r:embed="rId4">
            <a:alphaModFix/>
          </a:blip>
          <a:srcRect/>
          <a:stretch/>
        </p:blipFill>
        <p:spPr>
          <a:xfrm rot="-747568">
            <a:off x="238991" y="6005337"/>
            <a:ext cx="738170" cy="773628"/>
          </a:xfrm>
          <a:prstGeom prst="rect">
            <a:avLst/>
          </a:prstGeom>
          <a:noFill/>
          <a:ln>
            <a:noFill/>
          </a:ln>
        </p:spPr>
      </p:pic>
      <p:sp>
        <p:nvSpPr>
          <p:cNvPr id="121" name="Google Shape;121;p13"/>
          <p:cNvSpPr/>
          <p:nvPr/>
        </p:nvSpPr>
        <p:spPr>
          <a:xfrm>
            <a:off x="260866"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1593436" y="1600200"/>
            <a:ext cx="9782801"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09441" y="274637"/>
            <a:ext cx="10969943" cy="11432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rgbClr val="343F49"/>
              </a:buClr>
              <a:buSzPts val="1400"/>
              <a:buFont typeface="Arial"/>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09441" y="1600202"/>
            <a:ext cx="10969943" cy="4501661"/>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a:lvl1pPr>
            <a:lvl2pPr marL="914400" lvl="1" indent="-406400" algn="l">
              <a:lnSpc>
                <a:spcPct val="90000"/>
              </a:lnSpc>
              <a:spcBef>
                <a:spcPts val="0"/>
              </a:spcBef>
              <a:spcAft>
                <a:spcPts val="0"/>
              </a:spcAft>
              <a:buClr>
                <a:schemeClr val="dk1"/>
              </a:buClr>
              <a:buSzPts val="2800"/>
              <a:buChar char="–"/>
              <a:defRPr/>
            </a:lvl2pPr>
            <a:lvl3pPr marL="1371600" lvl="2" indent="-381000" algn="l">
              <a:lnSpc>
                <a:spcPct val="90000"/>
              </a:lnSpc>
              <a:spcBef>
                <a:spcPts val="0"/>
              </a:spcBef>
              <a:spcAft>
                <a:spcPts val="0"/>
              </a:spcAft>
              <a:buClr>
                <a:schemeClr val="dk1"/>
              </a:buClr>
              <a:buSzPts val="2400"/>
              <a:buChar char="•"/>
              <a:defRPr/>
            </a:lvl3pPr>
            <a:lvl4pPr marL="1828800" lvl="3" indent="-355600" algn="l">
              <a:lnSpc>
                <a:spcPct val="90000"/>
              </a:lnSpc>
              <a:spcBef>
                <a:spcPts val="0"/>
              </a:spcBef>
              <a:spcAft>
                <a:spcPts val="0"/>
              </a:spcAft>
              <a:buClr>
                <a:schemeClr val="dk1"/>
              </a:buClr>
              <a:buSzPts val="2000"/>
              <a:buChar char="–"/>
              <a:defRPr/>
            </a:lvl4pPr>
            <a:lvl5pPr marL="2286000" lvl="4" indent="-355600" algn="l">
              <a:lnSpc>
                <a:spcPct val="90000"/>
              </a:lnSpc>
              <a:spcBef>
                <a:spcPts val="0"/>
              </a:spcBef>
              <a:spcAft>
                <a:spcPts val="0"/>
              </a:spcAft>
              <a:buClr>
                <a:schemeClr val="dk1"/>
              </a:buClr>
              <a:buSzPts val="2000"/>
              <a:buChar char="»"/>
              <a:defRPr/>
            </a:lvl5pPr>
            <a:lvl6pPr marL="2743200" lvl="5" indent="-355600" algn="l">
              <a:lnSpc>
                <a:spcPct val="90000"/>
              </a:lnSpc>
              <a:spcBef>
                <a:spcPts val="0"/>
              </a:spcBef>
              <a:spcAft>
                <a:spcPts val="0"/>
              </a:spcAft>
              <a:buClr>
                <a:schemeClr val="dk1"/>
              </a:buClr>
              <a:buSzPts val="2000"/>
              <a:buChar char="•"/>
              <a:defRPr/>
            </a:lvl6pPr>
            <a:lvl7pPr marL="3200400" lvl="6" indent="-355600" algn="l">
              <a:lnSpc>
                <a:spcPct val="90000"/>
              </a:lnSpc>
              <a:spcBef>
                <a:spcPts val="0"/>
              </a:spcBef>
              <a:spcAft>
                <a:spcPts val="0"/>
              </a:spcAft>
              <a:buClr>
                <a:schemeClr val="dk1"/>
              </a:buClr>
              <a:buSzPts val="2000"/>
              <a:buChar char="•"/>
              <a:defRPr/>
            </a:lvl7pPr>
            <a:lvl8pPr marL="3657600" lvl="7" indent="-355600" algn="l">
              <a:lnSpc>
                <a:spcPct val="90000"/>
              </a:lnSpc>
              <a:spcBef>
                <a:spcPts val="0"/>
              </a:spcBef>
              <a:spcAft>
                <a:spcPts val="0"/>
              </a:spcAft>
              <a:buClr>
                <a:schemeClr val="dk1"/>
              </a:buClr>
              <a:buSzPts val="2000"/>
              <a:buChar char="•"/>
              <a:defRPr/>
            </a:lvl8pPr>
            <a:lvl9pPr marL="4114800" lvl="8" indent="-355600" algn="l">
              <a:lnSpc>
                <a:spcPct val="90000"/>
              </a:lnSpc>
              <a:spcBef>
                <a:spcPts val="0"/>
              </a:spcBef>
              <a:spcAft>
                <a:spcPts val="0"/>
              </a:spcAft>
              <a:buClr>
                <a:schemeClr val="dk1"/>
              </a:buClr>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43F49"/>
              </a:buClr>
              <a:buSzPts val="1400"/>
              <a:buFont typeface="Arial"/>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11579384" y="6510896"/>
            <a:ext cx="60944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7"/>
        <p:cNvGrpSpPr/>
        <p:nvPr/>
      </p:nvGrpSpPr>
      <p:grpSpPr>
        <a:xfrm>
          <a:off x="0" y="0"/>
          <a:ext cx="0" cy="0"/>
          <a:chOff x="0" y="0"/>
          <a:chExt cx="0" cy="0"/>
        </a:xfrm>
      </p:grpSpPr>
      <p:sp>
        <p:nvSpPr>
          <p:cNvPr id="38" name="Google Shape;38;p6"/>
          <p:cNvSpPr txBox="1"/>
          <p:nvPr/>
        </p:nvSpPr>
        <p:spPr>
          <a:xfrm>
            <a:off x="10815467" y="5807075"/>
            <a:ext cx="245469" cy="3698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6"/>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43F49"/>
              </a:buClr>
              <a:buSzPts val="1400"/>
              <a:buFont typeface="Arial"/>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11579384" y="6510896"/>
            <a:ext cx="60944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09441" y="458570"/>
            <a:ext cx="10969943" cy="89025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43F49"/>
              </a:buClr>
              <a:buSzPts val="1400"/>
              <a:buFont typeface="Arial"/>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609441" y="1600201"/>
            <a:ext cx="10969943" cy="4628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
              </a:spcBef>
              <a:spcAft>
                <a:spcPts val="0"/>
              </a:spcAft>
              <a:buClr>
                <a:schemeClr val="dk1"/>
              </a:buClr>
              <a:buSzPts val="1800"/>
              <a:buChar char="•"/>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44" name="Google Shape;44;p7"/>
          <p:cNvSpPr txBox="1">
            <a:spLocks noGrp="1"/>
          </p:cNvSpPr>
          <p:nvPr>
            <p:ph type="body" idx="2"/>
          </p:nvPr>
        </p:nvSpPr>
        <p:spPr>
          <a:xfrm>
            <a:off x="3478310" y="218587"/>
            <a:ext cx="5231037" cy="336550"/>
          </a:xfrm>
          <a:prstGeom prst="rect">
            <a:avLst/>
          </a:prstGeom>
          <a:noFill/>
          <a:ln>
            <a:noFill/>
          </a:ln>
        </p:spPr>
        <p:txBody>
          <a:bodyPr spcFirstLastPara="1" wrap="square" lIns="91425" tIns="45700" rIns="91425" bIns="45700" anchor="t" anchorCtr="0">
            <a:noAutofit/>
          </a:bodyPr>
          <a:lstStyle>
            <a:lvl1pPr marL="457200" lvl="0" indent="-330200" algn="ctr">
              <a:lnSpc>
                <a:spcPct val="90000"/>
              </a:lnSpc>
              <a:spcBef>
                <a:spcPts val="320"/>
              </a:spcBef>
              <a:spcAft>
                <a:spcPts val="0"/>
              </a:spcAft>
              <a:buClr>
                <a:srgbClr val="FFFFFF"/>
              </a:buClr>
              <a:buSzPts val="1600"/>
              <a:buChar char="•"/>
              <a:defRPr sz="1600" b="1" i="1" cap="none">
                <a:solidFill>
                  <a:srgbClr val="FFFFFF"/>
                </a:solidFill>
              </a:defRPr>
            </a:lvl1pPr>
            <a:lvl2pPr marL="914400" lvl="1" indent="-406400" algn="ctr">
              <a:lnSpc>
                <a:spcPct val="90000"/>
              </a:lnSpc>
              <a:spcBef>
                <a:spcPts val="560"/>
              </a:spcBef>
              <a:spcAft>
                <a:spcPts val="0"/>
              </a:spcAft>
              <a:buClr>
                <a:schemeClr val="dk1"/>
              </a:buClr>
              <a:buSzPts val="2800"/>
              <a:buChar char="–"/>
              <a:defRPr cap="none"/>
            </a:lvl2pPr>
            <a:lvl3pPr marL="1371600" lvl="2" indent="-381000" algn="ctr">
              <a:lnSpc>
                <a:spcPct val="90000"/>
              </a:lnSpc>
              <a:spcBef>
                <a:spcPts val="480"/>
              </a:spcBef>
              <a:spcAft>
                <a:spcPts val="0"/>
              </a:spcAft>
              <a:buClr>
                <a:schemeClr val="dk1"/>
              </a:buClr>
              <a:buSzPts val="2400"/>
              <a:buChar char="•"/>
              <a:defRPr cap="none"/>
            </a:lvl3pPr>
            <a:lvl4pPr marL="1828800" lvl="3" indent="-355600" algn="ctr">
              <a:lnSpc>
                <a:spcPct val="90000"/>
              </a:lnSpc>
              <a:spcBef>
                <a:spcPts val="400"/>
              </a:spcBef>
              <a:spcAft>
                <a:spcPts val="0"/>
              </a:spcAft>
              <a:buClr>
                <a:schemeClr val="dk1"/>
              </a:buClr>
              <a:buSzPts val="2000"/>
              <a:buChar char="–"/>
              <a:defRPr cap="none"/>
            </a:lvl4pPr>
            <a:lvl5pPr marL="2286000" lvl="4" indent="-355600" algn="ctr">
              <a:lnSpc>
                <a:spcPct val="90000"/>
              </a:lnSpc>
              <a:spcBef>
                <a:spcPts val="400"/>
              </a:spcBef>
              <a:spcAft>
                <a:spcPts val="0"/>
              </a:spcAft>
              <a:buClr>
                <a:schemeClr val="dk1"/>
              </a:buClr>
              <a:buSzPts val="2000"/>
              <a:buChar char="»"/>
              <a:defRPr cap="none"/>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45" name="Google Shape;45;p7"/>
          <p:cNvSpPr txBox="1">
            <a:spLocks noGrp="1"/>
          </p:cNvSpPr>
          <p:nvPr>
            <p:ph type="sldNum" idx="12"/>
          </p:nvPr>
        </p:nvSpPr>
        <p:spPr>
          <a:xfrm>
            <a:off x="11579384" y="6510896"/>
            <a:ext cx="60944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46"/>
        <p:cNvGrpSpPr/>
        <p:nvPr/>
      </p:nvGrpSpPr>
      <p:grpSpPr>
        <a:xfrm>
          <a:off x="0" y="0"/>
          <a:ext cx="0" cy="0"/>
          <a:chOff x="0" y="0"/>
          <a:chExt cx="0" cy="0"/>
        </a:xfrm>
      </p:grpSpPr>
      <p:sp>
        <p:nvSpPr>
          <p:cNvPr id="47" name="Google Shape;47;p8"/>
          <p:cNvSpPr/>
          <p:nvPr/>
        </p:nvSpPr>
        <p:spPr>
          <a:xfrm>
            <a:off x="11579384" y="6226460"/>
            <a:ext cx="609441" cy="631539"/>
          </a:xfrm>
          <a:prstGeom prst="rect">
            <a:avLst/>
          </a:prstGeom>
          <a:solidFill>
            <a:schemeClr val="accent1"/>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8"/>
          <p:cNvSpPr/>
          <p:nvPr/>
        </p:nvSpPr>
        <p:spPr>
          <a:xfrm>
            <a:off x="0" y="0"/>
            <a:ext cx="1218883" cy="6858000"/>
          </a:xfrm>
          <a:prstGeom prst="rect">
            <a:avLst/>
          </a:prstGeom>
          <a:solidFill>
            <a:srgbClr val="6A809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8"/>
          <p:cNvSpPr/>
          <p:nvPr/>
        </p:nvSpPr>
        <p:spPr>
          <a:xfrm>
            <a:off x="0" y="6226461"/>
            <a:ext cx="12188825" cy="631538"/>
          </a:xfrm>
          <a:prstGeom prst="rect">
            <a:avLst/>
          </a:prstGeom>
          <a:solidFill>
            <a:srgbClr val="6A8093">
              <a:alpha val="4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0" name="Google Shape;50;p8"/>
          <p:cNvCxnSpPr/>
          <p:nvPr/>
        </p:nvCxnSpPr>
        <p:spPr>
          <a:xfrm>
            <a:off x="11573293" y="5638800"/>
            <a:ext cx="0" cy="1219200"/>
          </a:xfrm>
          <a:prstGeom prst="straightConnector1">
            <a:avLst/>
          </a:prstGeom>
          <a:noFill/>
          <a:ln w="19050" cap="flat" cmpd="sng">
            <a:solidFill>
              <a:schemeClr val="lt1"/>
            </a:solidFill>
            <a:prstDash val="solid"/>
            <a:miter lim="800000"/>
            <a:headEnd type="none" w="sm" len="sm"/>
            <a:tailEnd type="none" w="sm" len="sm"/>
          </a:ln>
        </p:spPr>
      </p:cxnSp>
      <p:sp>
        <p:nvSpPr>
          <p:cNvPr id="51" name="Google Shape;51;p8"/>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 name="Google Shape;52;p8"/>
          <p:cNvCxnSpPr/>
          <p:nvPr/>
        </p:nvCxnSpPr>
        <p:spPr>
          <a:xfrm>
            <a:off x="1218884" y="0"/>
            <a:ext cx="0" cy="6858000"/>
          </a:xfrm>
          <a:prstGeom prst="straightConnector1">
            <a:avLst/>
          </a:prstGeom>
          <a:noFill/>
          <a:ln w="19050" cap="flat" cmpd="sng">
            <a:solidFill>
              <a:schemeClr val="lt1"/>
            </a:solidFill>
            <a:prstDash val="solid"/>
            <a:miter lim="800000"/>
            <a:headEnd type="none" w="sm" len="sm"/>
            <a:tailEnd type="none" w="sm" len="sm"/>
          </a:ln>
        </p:spPr>
      </p:cxnSp>
      <p:sp>
        <p:nvSpPr>
          <p:cNvPr id="53" name="Google Shape;53;p8"/>
          <p:cNvSpPr/>
          <p:nvPr/>
        </p:nvSpPr>
        <p:spPr>
          <a:xfrm>
            <a:off x="0" y="0"/>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 name="Google Shape;54;p8"/>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55" name="Google Shape;55;p8"/>
          <p:cNvPicPr preferRelativeResize="0"/>
          <p:nvPr/>
        </p:nvPicPr>
        <p:blipFill rotWithShape="1">
          <a:blip r:embed="rId2">
            <a:alphaModFix/>
          </a:blip>
          <a:srcRect/>
          <a:stretch/>
        </p:blipFill>
        <p:spPr>
          <a:xfrm rot="-747568">
            <a:off x="190992" y="6024821"/>
            <a:ext cx="738170" cy="773628"/>
          </a:xfrm>
          <a:prstGeom prst="rect">
            <a:avLst/>
          </a:prstGeom>
          <a:noFill/>
          <a:ln>
            <a:noFill/>
          </a:ln>
        </p:spPr>
      </p:pic>
      <p:sp>
        <p:nvSpPr>
          <p:cNvPr id="56" name="Google Shape;56;p8"/>
          <p:cNvSpPr txBox="1"/>
          <p:nvPr/>
        </p:nvSpPr>
        <p:spPr>
          <a:xfrm>
            <a:off x="2536379" y="6359494"/>
            <a:ext cx="673417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sp>
        <p:nvSpPr>
          <p:cNvPr id="57" name="Google Shape;57;p8"/>
          <p:cNvSpPr/>
          <p:nvPr/>
        </p:nvSpPr>
        <p:spPr>
          <a:xfrm>
            <a:off x="0" y="0"/>
            <a:ext cx="1216152" cy="1534732"/>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8" name="Google Shape;58;p8"/>
          <p:cNvCxnSpPr/>
          <p:nvPr/>
        </p:nvCxnSpPr>
        <p:spPr>
          <a:xfrm>
            <a:off x="15345" y="1556671"/>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59" name="Google Shape;59;p8" descr="Home - SmarterBalanced"/>
          <p:cNvPicPr preferRelativeResize="0"/>
          <p:nvPr/>
        </p:nvPicPr>
        <p:blipFill rotWithShape="1">
          <a:blip r:embed="rId3">
            <a:alphaModFix/>
          </a:blip>
          <a:srcRect l="10105" t="8128" r="9474" b="9604"/>
          <a:stretch/>
        </p:blipFill>
        <p:spPr>
          <a:xfrm>
            <a:off x="212867" y="86833"/>
            <a:ext cx="904875" cy="752475"/>
          </a:xfrm>
          <a:prstGeom prst="rect">
            <a:avLst/>
          </a:prstGeom>
          <a:noFill/>
          <a:ln>
            <a:noFill/>
          </a:ln>
        </p:spPr>
      </p:pic>
      <p:sp>
        <p:nvSpPr>
          <p:cNvPr id="60" name="Google Shape;60;p8"/>
          <p:cNvSpPr txBox="1"/>
          <p:nvPr/>
        </p:nvSpPr>
        <p:spPr>
          <a:xfrm>
            <a:off x="-39624" y="865549"/>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61" name="Google Shape;61;p8"/>
          <p:cNvSpPr/>
          <p:nvPr/>
        </p:nvSpPr>
        <p:spPr>
          <a:xfrm>
            <a:off x="212867"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pic>
        <p:nvPicPr>
          <p:cNvPr id="62" name="Google Shape;62;p8"/>
          <p:cNvPicPr preferRelativeResize="0"/>
          <p:nvPr/>
        </p:nvPicPr>
        <p:blipFill rotWithShape="1">
          <a:blip r:embed="rId4">
            <a:alphaModFix/>
          </a:blip>
          <a:srcRect/>
          <a:stretch/>
        </p:blipFill>
        <p:spPr>
          <a:xfrm>
            <a:off x="85553" y="2829735"/>
            <a:ext cx="1045045" cy="1129779"/>
          </a:xfrm>
          <a:prstGeom prst="rect">
            <a:avLst/>
          </a:prstGeom>
          <a:noFill/>
          <a:ln>
            <a:noFill/>
          </a:ln>
        </p:spPr>
      </p:pic>
      <p:sp>
        <p:nvSpPr>
          <p:cNvPr id="63" name="Google Shape;63;p8"/>
          <p:cNvSpPr txBox="1">
            <a:spLocks noGrp="1"/>
          </p:cNvSpPr>
          <p:nvPr>
            <p:ph type="title"/>
          </p:nvPr>
        </p:nvSpPr>
        <p:spPr>
          <a:xfrm>
            <a:off x="1593436" y="177800"/>
            <a:ext cx="10368376"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body" idx="1"/>
          </p:nvPr>
        </p:nvSpPr>
        <p:spPr>
          <a:xfrm>
            <a:off x="1593436" y="1600200"/>
            <a:ext cx="10368376"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5" name="Google Shape;65;p8"/>
          <p:cNvSpPr txBox="1">
            <a:spLocks noGrp="1"/>
          </p:cNvSpPr>
          <p:nvPr>
            <p:ph type="sldNum" idx="12"/>
          </p:nvPr>
        </p:nvSpPr>
        <p:spPr>
          <a:xfrm>
            <a:off x="11567203" y="6368988"/>
            <a:ext cx="615531"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6"/>
        <p:cNvGrpSpPr/>
        <p:nvPr/>
      </p:nvGrpSpPr>
      <p:grpSpPr>
        <a:xfrm>
          <a:off x="0" y="0"/>
          <a:ext cx="0" cy="0"/>
          <a:chOff x="0" y="0"/>
          <a:chExt cx="0" cy="0"/>
        </a:xfrm>
      </p:grpSpPr>
      <p:sp>
        <p:nvSpPr>
          <p:cNvPr id="67" name="Google Shape;67;p9"/>
          <p:cNvSpPr/>
          <p:nvPr/>
        </p:nvSpPr>
        <p:spPr>
          <a:xfrm>
            <a:off x="11713898" y="0"/>
            <a:ext cx="474928" cy="6858000"/>
          </a:xfrm>
          <a:prstGeom prst="rect">
            <a:avLst/>
          </a:prstGeom>
          <a:solidFill>
            <a:srgbClr val="6A8093">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9"/>
          <p:cNvSpPr/>
          <p:nvPr/>
        </p:nvSpPr>
        <p:spPr>
          <a:xfrm>
            <a:off x="0" y="0"/>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9"/>
          <p:cNvSpPr/>
          <p:nvPr/>
        </p:nvSpPr>
        <p:spPr>
          <a:xfrm>
            <a:off x="0" y="0"/>
            <a:ext cx="1216152" cy="15494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0" name="Google Shape;70;p9"/>
          <p:cNvCxnSpPr/>
          <p:nvPr/>
        </p:nvCxnSpPr>
        <p:spPr>
          <a:xfrm>
            <a:off x="11573293" y="5638800"/>
            <a:ext cx="0" cy="1219200"/>
          </a:xfrm>
          <a:prstGeom prst="straightConnector1">
            <a:avLst/>
          </a:prstGeom>
          <a:noFill/>
          <a:ln w="19050" cap="flat" cmpd="sng">
            <a:solidFill>
              <a:schemeClr val="lt1"/>
            </a:solidFill>
            <a:prstDash val="solid"/>
            <a:miter lim="800000"/>
            <a:headEnd type="none" w="sm" len="sm"/>
            <a:tailEnd type="none" w="sm" len="sm"/>
          </a:ln>
        </p:spPr>
      </p:cxnSp>
      <p:sp>
        <p:nvSpPr>
          <p:cNvPr id="71" name="Google Shape;71;p9"/>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 name="Google Shape;72;p9"/>
          <p:cNvCxnSpPr/>
          <p:nvPr/>
        </p:nvCxnSpPr>
        <p:spPr>
          <a:xfrm>
            <a:off x="1216152" y="5638800"/>
            <a:ext cx="0" cy="1219200"/>
          </a:xfrm>
          <a:prstGeom prst="straightConnector1">
            <a:avLst/>
          </a:prstGeom>
          <a:noFill/>
          <a:ln w="19050" cap="flat" cmpd="sng">
            <a:solidFill>
              <a:schemeClr val="lt1"/>
            </a:solidFill>
            <a:prstDash val="solid"/>
            <a:miter lim="800000"/>
            <a:headEnd type="none" w="sm" len="sm"/>
            <a:tailEnd type="none" w="sm" len="sm"/>
          </a:ln>
        </p:spPr>
      </p:cxnSp>
      <p:sp>
        <p:nvSpPr>
          <p:cNvPr id="73" name="Google Shape;73;p9"/>
          <p:cNvSpPr/>
          <p:nvPr/>
        </p:nvSpPr>
        <p:spPr>
          <a:xfrm>
            <a:off x="-2" y="0"/>
            <a:ext cx="1218883" cy="609600"/>
          </a:xfrm>
          <a:prstGeom prst="rect">
            <a:avLst/>
          </a:prstGeom>
          <a:solidFill>
            <a:srgbClr val="6A809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4" name="Google Shape;74;p9"/>
          <p:cNvCxnSpPr/>
          <p:nvPr/>
        </p:nvCxnSpPr>
        <p:spPr>
          <a:xfrm>
            <a:off x="11573293" y="0"/>
            <a:ext cx="0" cy="609600"/>
          </a:xfrm>
          <a:prstGeom prst="straightConnector1">
            <a:avLst/>
          </a:prstGeom>
          <a:noFill/>
          <a:ln w="19050" cap="flat" cmpd="sng">
            <a:solidFill>
              <a:schemeClr val="lt1"/>
            </a:solidFill>
            <a:prstDash val="solid"/>
            <a:miter lim="800000"/>
            <a:headEnd type="none" w="sm" len="sm"/>
            <a:tailEnd type="none" w="sm" len="sm"/>
          </a:ln>
        </p:spPr>
      </p:cxnSp>
      <p:sp>
        <p:nvSpPr>
          <p:cNvPr id="75" name="Google Shape;75;p9"/>
          <p:cNvSpPr/>
          <p:nvPr/>
        </p:nvSpPr>
        <p:spPr>
          <a:xfrm>
            <a:off x="0" y="0"/>
            <a:ext cx="1216152" cy="6096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6" name="Google Shape;76;p9"/>
          <p:cNvCxnSpPr/>
          <p:nvPr/>
        </p:nvCxnSpPr>
        <p:spPr>
          <a:xfrm>
            <a:off x="1218884" y="0"/>
            <a:ext cx="0" cy="609600"/>
          </a:xfrm>
          <a:prstGeom prst="straightConnector1">
            <a:avLst/>
          </a:prstGeom>
          <a:noFill/>
          <a:ln w="19050" cap="flat" cmpd="sng">
            <a:solidFill>
              <a:schemeClr val="lt1"/>
            </a:solidFill>
            <a:prstDash val="solid"/>
            <a:miter lim="800000"/>
            <a:headEnd type="none" w="sm" len="sm"/>
            <a:tailEnd type="none" w="sm" len="sm"/>
          </a:ln>
        </p:spPr>
      </p:cxnSp>
      <p:sp>
        <p:nvSpPr>
          <p:cNvPr id="77" name="Google Shape;77;p9"/>
          <p:cNvSpPr txBox="1">
            <a:spLocks noGrp="1"/>
          </p:cNvSpPr>
          <p:nvPr>
            <p:ph type="title"/>
          </p:nvPr>
        </p:nvSpPr>
        <p:spPr>
          <a:xfrm>
            <a:off x="1674812" y="410204"/>
            <a:ext cx="8283272" cy="171523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5400"/>
              <a:buFont typeface="Arial"/>
              <a:buNone/>
              <a:defRPr sz="5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1598613" y="4259996"/>
            <a:ext cx="7264623" cy="11502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1"/>
              </a:buClr>
              <a:buSzPts val="3200"/>
              <a:buNone/>
              <a:defRPr sz="3200">
                <a:solidFill>
                  <a:schemeClr val="dk1"/>
                </a:solidFill>
              </a:defRPr>
            </a:lvl1pPr>
            <a:lvl2pPr marL="914400" lvl="1" indent="-228600" algn="l">
              <a:lnSpc>
                <a:spcPct val="90000"/>
              </a:lnSpc>
              <a:spcBef>
                <a:spcPts val="600"/>
              </a:spcBef>
              <a:spcAft>
                <a:spcPts val="0"/>
              </a:spcAft>
              <a:buClr>
                <a:srgbClr val="92979C"/>
              </a:buClr>
              <a:buSzPts val="1800"/>
              <a:buNone/>
              <a:defRPr sz="1800">
                <a:solidFill>
                  <a:srgbClr val="92979C"/>
                </a:solidFill>
              </a:defRPr>
            </a:lvl2pPr>
            <a:lvl3pPr marL="1371600" lvl="2" indent="-228600" algn="l">
              <a:lnSpc>
                <a:spcPct val="90000"/>
              </a:lnSpc>
              <a:spcBef>
                <a:spcPts val="600"/>
              </a:spcBef>
              <a:spcAft>
                <a:spcPts val="0"/>
              </a:spcAft>
              <a:buClr>
                <a:srgbClr val="92979C"/>
              </a:buClr>
              <a:buSzPts val="1600"/>
              <a:buNone/>
              <a:defRPr sz="1600">
                <a:solidFill>
                  <a:srgbClr val="92979C"/>
                </a:solidFill>
              </a:defRPr>
            </a:lvl3pPr>
            <a:lvl4pPr marL="1828800" lvl="3" indent="-228600" algn="l">
              <a:lnSpc>
                <a:spcPct val="90000"/>
              </a:lnSpc>
              <a:spcBef>
                <a:spcPts val="600"/>
              </a:spcBef>
              <a:spcAft>
                <a:spcPts val="0"/>
              </a:spcAft>
              <a:buClr>
                <a:srgbClr val="92979C"/>
              </a:buClr>
              <a:buSzPts val="1400"/>
              <a:buNone/>
              <a:defRPr sz="1400">
                <a:solidFill>
                  <a:srgbClr val="92979C"/>
                </a:solidFill>
              </a:defRPr>
            </a:lvl4pPr>
            <a:lvl5pPr marL="2286000" lvl="4" indent="-228600" algn="l">
              <a:lnSpc>
                <a:spcPct val="90000"/>
              </a:lnSpc>
              <a:spcBef>
                <a:spcPts val="600"/>
              </a:spcBef>
              <a:spcAft>
                <a:spcPts val="0"/>
              </a:spcAft>
              <a:buClr>
                <a:srgbClr val="92979C"/>
              </a:buClr>
              <a:buSzPts val="1400"/>
              <a:buNone/>
              <a:defRPr sz="1400">
                <a:solidFill>
                  <a:srgbClr val="92979C"/>
                </a:solidFill>
              </a:defRPr>
            </a:lvl5pPr>
            <a:lvl6pPr marL="2743200" lvl="5" indent="-228600" algn="l">
              <a:lnSpc>
                <a:spcPct val="90000"/>
              </a:lnSpc>
              <a:spcBef>
                <a:spcPts val="600"/>
              </a:spcBef>
              <a:spcAft>
                <a:spcPts val="0"/>
              </a:spcAft>
              <a:buClr>
                <a:srgbClr val="92979C"/>
              </a:buClr>
              <a:buSzPts val="1400"/>
              <a:buNone/>
              <a:defRPr sz="1400">
                <a:solidFill>
                  <a:srgbClr val="92979C"/>
                </a:solidFill>
              </a:defRPr>
            </a:lvl6pPr>
            <a:lvl7pPr marL="3200400" lvl="6" indent="-228600" algn="l">
              <a:lnSpc>
                <a:spcPct val="90000"/>
              </a:lnSpc>
              <a:spcBef>
                <a:spcPts val="600"/>
              </a:spcBef>
              <a:spcAft>
                <a:spcPts val="0"/>
              </a:spcAft>
              <a:buClr>
                <a:srgbClr val="92979C"/>
              </a:buClr>
              <a:buSzPts val="1400"/>
              <a:buNone/>
              <a:defRPr sz="1400">
                <a:solidFill>
                  <a:srgbClr val="92979C"/>
                </a:solidFill>
              </a:defRPr>
            </a:lvl7pPr>
            <a:lvl8pPr marL="3657600" lvl="7" indent="-228600" algn="l">
              <a:lnSpc>
                <a:spcPct val="90000"/>
              </a:lnSpc>
              <a:spcBef>
                <a:spcPts val="600"/>
              </a:spcBef>
              <a:spcAft>
                <a:spcPts val="0"/>
              </a:spcAft>
              <a:buClr>
                <a:srgbClr val="92979C"/>
              </a:buClr>
              <a:buSzPts val="1400"/>
              <a:buNone/>
              <a:defRPr sz="1400">
                <a:solidFill>
                  <a:srgbClr val="92979C"/>
                </a:solidFill>
              </a:defRPr>
            </a:lvl8pPr>
            <a:lvl9pPr marL="4114800" lvl="8" indent="-228600" algn="l">
              <a:lnSpc>
                <a:spcPct val="90000"/>
              </a:lnSpc>
              <a:spcBef>
                <a:spcPts val="600"/>
              </a:spcBef>
              <a:spcAft>
                <a:spcPts val="0"/>
              </a:spcAft>
              <a:buClr>
                <a:srgbClr val="92979C"/>
              </a:buClr>
              <a:buSzPts val="1400"/>
              <a:buNone/>
              <a:defRPr sz="1400">
                <a:solidFill>
                  <a:srgbClr val="92979C"/>
                </a:solidFill>
              </a:defRPr>
            </a:lvl9pPr>
          </a:lstStyle>
          <a:p>
            <a:endParaRPr/>
          </a:p>
        </p:txBody>
      </p:sp>
      <p:sp>
        <p:nvSpPr>
          <p:cNvPr id="79" name="Google Shape;79;p9"/>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0" name="Google Shape;80;p9"/>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81" name="Google Shape;81;p9"/>
          <p:cNvPicPr preferRelativeResize="0"/>
          <p:nvPr/>
        </p:nvPicPr>
        <p:blipFill rotWithShape="1">
          <a:blip r:embed="rId2">
            <a:alphaModFix/>
          </a:blip>
          <a:srcRect/>
          <a:stretch/>
        </p:blipFill>
        <p:spPr>
          <a:xfrm rot="-747568">
            <a:off x="238991" y="6024821"/>
            <a:ext cx="738170" cy="773628"/>
          </a:xfrm>
          <a:prstGeom prst="rect">
            <a:avLst/>
          </a:prstGeom>
          <a:noFill/>
          <a:ln>
            <a:noFill/>
          </a:ln>
        </p:spPr>
      </p:pic>
      <p:cxnSp>
        <p:nvCxnSpPr>
          <p:cNvPr id="82" name="Google Shape;82;p9"/>
          <p:cNvCxnSpPr/>
          <p:nvPr/>
        </p:nvCxnSpPr>
        <p:spPr>
          <a:xfrm>
            <a:off x="-15345" y="1552339"/>
            <a:ext cx="1246842" cy="11928"/>
          </a:xfrm>
          <a:prstGeom prst="straightConnector1">
            <a:avLst/>
          </a:prstGeom>
          <a:noFill/>
          <a:ln w="19050" cap="flat" cmpd="sng">
            <a:solidFill>
              <a:schemeClr val="lt1"/>
            </a:solidFill>
            <a:prstDash val="solid"/>
            <a:miter lim="800000"/>
            <a:headEnd type="none" w="sm" len="sm"/>
            <a:tailEnd type="none" w="sm" len="sm"/>
          </a:ln>
        </p:spPr>
      </p:cxnSp>
      <p:pic>
        <p:nvPicPr>
          <p:cNvPr id="83" name="Google Shape;83;p9" descr="Home - SmarterBalanced"/>
          <p:cNvPicPr preferRelativeResize="0"/>
          <p:nvPr/>
        </p:nvPicPr>
        <p:blipFill rotWithShape="1">
          <a:blip r:embed="rId3">
            <a:alphaModFix/>
          </a:blip>
          <a:srcRect l="10105" t="8128" r="9474" b="9604"/>
          <a:stretch/>
        </p:blipFill>
        <p:spPr>
          <a:xfrm>
            <a:off x="170984" y="86833"/>
            <a:ext cx="904875" cy="752475"/>
          </a:xfrm>
          <a:prstGeom prst="rect">
            <a:avLst/>
          </a:prstGeom>
          <a:noFill/>
          <a:ln>
            <a:noFill/>
          </a:ln>
        </p:spPr>
      </p:pic>
      <p:sp>
        <p:nvSpPr>
          <p:cNvPr id="84" name="Google Shape;84;p9"/>
          <p:cNvSpPr txBox="1"/>
          <p:nvPr/>
        </p:nvSpPr>
        <p:spPr>
          <a:xfrm>
            <a:off x="-24279" y="948921"/>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85" name="Google Shape;85;p9"/>
          <p:cNvSpPr/>
          <p:nvPr/>
        </p:nvSpPr>
        <p:spPr>
          <a:xfrm>
            <a:off x="260866"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
        <p:nvSpPr>
          <p:cNvPr id="86" name="Google Shape;86;p9"/>
          <p:cNvSpPr/>
          <p:nvPr/>
        </p:nvSpPr>
        <p:spPr>
          <a:xfrm>
            <a:off x="1226584" y="6354763"/>
            <a:ext cx="10481222" cy="514206"/>
          </a:xfrm>
          <a:prstGeom prst="rect">
            <a:avLst/>
          </a:prstGeom>
          <a:solidFill>
            <a:srgbClr val="879AA8">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9"/>
          <p:cNvSpPr txBox="1"/>
          <p:nvPr/>
        </p:nvSpPr>
        <p:spPr>
          <a:xfrm>
            <a:off x="1332381" y="6435047"/>
            <a:ext cx="1024843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sp>
        <p:nvSpPr>
          <p:cNvPr id="88" name="Google Shape;88;p9"/>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
          <p:cNvSpPr txBox="1">
            <a:spLocks noGrp="1"/>
          </p:cNvSpPr>
          <p:nvPr>
            <p:ph type="body" idx="1"/>
          </p:nvPr>
        </p:nvSpPr>
        <p:spPr>
          <a:xfrm>
            <a:off x="1593436" y="1600200"/>
            <a:ext cx="4814586" cy="4572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400"/>
              </a:spcBef>
              <a:spcAft>
                <a:spcPts val="0"/>
              </a:spcAft>
              <a:buClr>
                <a:schemeClr val="dk1"/>
              </a:buClr>
              <a:buSzPts val="2800"/>
              <a:buChar char="›"/>
              <a:defRPr sz="2800"/>
            </a:lvl1pPr>
            <a:lvl2pPr marL="914400" lvl="1" indent="-381000" algn="l">
              <a:lnSpc>
                <a:spcPct val="90000"/>
              </a:lnSpc>
              <a:spcBef>
                <a:spcPts val="600"/>
              </a:spcBef>
              <a:spcAft>
                <a:spcPts val="0"/>
              </a:spcAft>
              <a:buClr>
                <a:schemeClr val="dk1"/>
              </a:buClr>
              <a:buSzPts val="2400"/>
              <a:buChar char="–"/>
              <a:defRPr sz="2400"/>
            </a:lvl2pPr>
            <a:lvl3pPr marL="1371600" lvl="2" indent="-355600" algn="l">
              <a:lnSpc>
                <a:spcPct val="90000"/>
              </a:lnSpc>
              <a:spcBef>
                <a:spcPts val="600"/>
              </a:spcBef>
              <a:spcAft>
                <a:spcPts val="0"/>
              </a:spcAft>
              <a:buClr>
                <a:schemeClr val="dk1"/>
              </a:buClr>
              <a:buSzPts val="2000"/>
              <a:buChar char="›"/>
              <a:defRPr sz="2000"/>
            </a:lvl3pPr>
            <a:lvl4pPr marL="1828800" lvl="3" indent="-342900" algn="l">
              <a:lnSpc>
                <a:spcPct val="90000"/>
              </a:lnSpc>
              <a:spcBef>
                <a:spcPts val="6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sz="1800"/>
            </a:lvl6pPr>
            <a:lvl7pPr marL="3200400" lvl="6" indent="-342900" algn="l">
              <a:lnSpc>
                <a:spcPct val="90000"/>
              </a:lnSpc>
              <a:spcBef>
                <a:spcPts val="600"/>
              </a:spcBef>
              <a:spcAft>
                <a:spcPts val="0"/>
              </a:spcAft>
              <a:buClr>
                <a:schemeClr val="dk1"/>
              </a:buClr>
              <a:buSzPts val="1800"/>
              <a:buChar char="›"/>
              <a:defRPr sz="1800"/>
            </a:lvl7pPr>
            <a:lvl8pPr marL="3657600" lvl="7" indent="-342900" algn="l">
              <a:lnSpc>
                <a:spcPct val="90000"/>
              </a:lnSpc>
              <a:spcBef>
                <a:spcPts val="600"/>
              </a:spcBef>
              <a:spcAft>
                <a:spcPts val="0"/>
              </a:spcAft>
              <a:buClr>
                <a:schemeClr val="dk1"/>
              </a:buClr>
              <a:buSzPts val="1800"/>
              <a:buChar char="–"/>
              <a:defRPr sz="1800"/>
            </a:lvl8pPr>
            <a:lvl9pPr marL="4114800" lvl="8" indent="-342900" algn="l">
              <a:lnSpc>
                <a:spcPct val="90000"/>
              </a:lnSpc>
              <a:spcBef>
                <a:spcPts val="600"/>
              </a:spcBef>
              <a:spcAft>
                <a:spcPts val="0"/>
              </a:spcAft>
              <a:buClr>
                <a:schemeClr val="dk1"/>
              </a:buClr>
              <a:buSzPts val="1800"/>
              <a:buChar char="›"/>
              <a:defRPr sz="1800"/>
            </a:lvl9pPr>
          </a:lstStyle>
          <a:p>
            <a:endParaRPr/>
          </a:p>
        </p:txBody>
      </p:sp>
      <p:sp>
        <p:nvSpPr>
          <p:cNvPr id="92" name="Google Shape;92;p10"/>
          <p:cNvSpPr txBox="1">
            <a:spLocks noGrp="1"/>
          </p:cNvSpPr>
          <p:nvPr>
            <p:ph type="body" idx="2"/>
          </p:nvPr>
        </p:nvSpPr>
        <p:spPr>
          <a:xfrm>
            <a:off x="6561651" y="1600200"/>
            <a:ext cx="4814586" cy="4572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400"/>
              </a:spcBef>
              <a:spcAft>
                <a:spcPts val="0"/>
              </a:spcAft>
              <a:buClr>
                <a:schemeClr val="dk1"/>
              </a:buClr>
              <a:buSzPts val="2800"/>
              <a:buChar char="›"/>
              <a:defRPr sz="2800"/>
            </a:lvl1pPr>
            <a:lvl2pPr marL="914400" lvl="1" indent="-381000" algn="l">
              <a:lnSpc>
                <a:spcPct val="90000"/>
              </a:lnSpc>
              <a:spcBef>
                <a:spcPts val="600"/>
              </a:spcBef>
              <a:spcAft>
                <a:spcPts val="0"/>
              </a:spcAft>
              <a:buClr>
                <a:schemeClr val="dk1"/>
              </a:buClr>
              <a:buSzPts val="2400"/>
              <a:buChar char="–"/>
              <a:defRPr sz="2400"/>
            </a:lvl2pPr>
            <a:lvl3pPr marL="1371600" lvl="2" indent="-355600" algn="l">
              <a:lnSpc>
                <a:spcPct val="90000"/>
              </a:lnSpc>
              <a:spcBef>
                <a:spcPts val="600"/>
              </a:spcBef>
              <a:spcAft>
                <a:spcPts val="0"/>
              </a:spcAft>
              <a:buClr>
                <a:schemeClr val="dk1"/>
              </a:buClr>
              <a:buSzPts val="2000"/>
              <a:buChar char="›"/>
              <a:defRPr sz="2000"/>
            </a:lvl3pPr>
            <a:lvl4pPr marL="1828800" lvl="3" indent="-342900" algn="l">
              <a:lnSpc>
                <a:spcPct val="90000"/>
              </a:lnSpc>
              <a:spcBef>
                <a:spcPts val="6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sz="1800"/>
            </a:lvl6pPr>
            <a:lvl7pPr marL="3200400" lvl="6" indent="-342900" algn="l">
              <a:lnSpc>
                <a:spcPct val="90000"/>
              </a:lnSpc>
              <a:spcBef>
                <a:spcPts val="600"/>
              </a:spcBef>
              <a:spcAft>
                <a:spcPts val="0"/>
              </a:spcAft>
              <a:buClr>
                <a:schemeClr val="dk1"/>
              </a:buClr>
              <a:buSzPts val="1800"/>
              <a:buChar char="›"/>
              <a:defRPr sz="1800"/>
            </a:lvl7pPr>
            <a:lvl8pPr marL="3657600" lvl="7" indent="-342900" algn="l">
              <a:lnSpc>
                <a:spcPct val="90000"/>
              </a:lnSpc>
              <a:spcBef>
                <a:spcPts val="600"/>
              </a:spcBef>
              <a:spcAft>
                <a:spcPts val="0"/>
              </a:spcAft>
              <a:buClr>
                <a:schemeClr val="dk1"/>
              </a:buClr>
              <a:buSzPts val="1800"/>
              <a:buChar char="–"/>
              <a:defRPr sz="1800"/>
            </a:lvl8pPr>
            <a:lvl9pPr marL="4114800" lvl="8" indent="-342900" algn="l">
              <a:lnSpc>
                <a:spcPct val="90000"/>
              </a:lnSpc>
              <a:spcBef>
                <a:spcPts val="600"/>
              </a:spcBef>
              <a:spcAft>
                <a:spcPts val="0"/>
              </a:spcAft>
              <a:buClr>
                <a:schemeClr val="dk1"/>
              </a:buClr>
              <a:buSzPts val="1800"/>
              <a:buChar char="›"/>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1713898" y="6354762"/>
            <a:ext cx="474928" cy="503237"/>
          </a:xfrm>
          <a:prstGeom prst="rect">
            <a:avLst/>
          </a:prstGeom>
          <a:solidFill>
            <a:srgbClr val="6A8093">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
          <p:cNvSpPr/>
          <p:nvPr/>
        </p:nvSpPr>
        <p:spPr>
          <a:xfrm>
            <a:off x="0" y="-8467"/>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1"/>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343F49"/>
              </a:buClr>
              <a:buSzPts val="3600"/>
              <a:buFont typeface="Arial"/>
              <a:buNone/>
              <a:defRPr sz="3600" b="0" i="0" u="none" strike="noStrike" cap="none">
                <a:solidFill>
                  <a:srgbClr val="343F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1593436" y="1600200"/>
            <a:ext cx="9782801" cy="4572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4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 name="Google Shape;15;p1"/>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16" name="Google Shape;16;p1"/>
          <p:cNvPicPr preferRelativeResize="0"/>
          <p:nvPr/>
        </p:nvPicPr>
        <p:blipFill rotWithShape="1">
          <a:blip r:embed="rId14">
            <a:alphaModFix/>
          </a:blip>
          <a:srcRect/>
          <a:stretch/>
        </p:blipFill>
        <p:spPr>
          <a:xfrm rot="-747568">
            <a:off x="238991" y="6024821"/>
            <a:ext cx="738170" cy="773628"/>
          </a:xfrm>
          <a:prstGeom prst="rect">
            <a:avLst/>
          </a:prstGeom>
          <a:noFill/>
          <a:ln>
            <a:noFill/>
          </a:ln>
        </p:spPr>
      </p:pic>
      <p:sp>
        <p:nvSpPr>
          <p:cNvPr id="17" name="Google Shape;17;p1"/>
          <p:cNvSpPr/>
          <p:nvPr/>
        </p:nvSpPr>
        <p:spPr>
          <a:xfrm>
            <a:off x="0" y="0"/>
            <a:ext cx="1216152" cy="15494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 name="Google Shape;18;p1"/>
          <p:cNvCxnSpPr/>
          <p:nvPr/>
        </p:nvCxnSpPr>
        <p:spPr>
          <a:xfrm>
            <a:off x="-15345" y="1552339"/>
            <a:ext cx="1246842" cy="11928"/>
          </a:xfrm>
          <a:prstGeom prst="straightConnector1">
            <a:avLst/>
          </a:prstGeom>
          <a:noFill/>
          <a:ln w="19050" cap="flat" cmpd="sng">
            <a:solidFill>
              <a:schemeClr val="lt1"/>
            </a:solidFill>
            <a:prstDash val="solid"/>
            <a:miter lim="800000"/>
            <a:headEnd type="none" w="sm" len="sm"/>
            <a:tailEnd type="none" w="sm" len="sm"/>
          </a:ln>
        </p:spPr>
      </p:cxnSp>
      <p:pic>
        <p:nvPicPr>
          <p:cNvPr id="19" name="Google Shape;19;p1" descr="Home - SmarterBalanced"/>
          <p:cNvPicPr preferRelativeResize="0"/>
          <p:nvPr/>
        </p:nvPicPr>
        <p:blipFill rotWithShape="1">
          <a:blip r:embed="rId15">
            <a:alphaModFix/>
          </a:blip>
          <a:srcRect l="10105" t="8128" r="9474" b="9604"/>
          <a:stretch/>
        </p:blipFill>
        <p:spPr>
          <a:xfrm>
            <a:off x="170984" y="78366"/>
            <a:ext cx="904875" cy="752475"/>
          </a:xfrm>
          <a:prstGeom prst="rect">
            <a:avLst/>
          </a:prstGeom>
          <a:noFill/>
          <a:ln>
            <a:noFill/>
          </a:ln>
        </p:spPr>
      </p:pic>
      <p:sp>
        <p:nvSpPr>
          <p:cNvPr id="20" name="Google Shape;20;p1"/>
          <p:cNvSpPr txBox="1"/>
          <p:nvPr/>
        </p:nvSpPr>
        <p:spPr>
          <a:xfrm>
            <a:off x="-24279" y="948921"/>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21" name="Google Shape;21;p1"/>
          <p:cNvSpPr/>
          <p:nvPr/>
        </p:nvSpPr>
        <p:spPr>
          <a:xfrm>
            <a:off x="260866"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
        <p:nvSpPr>
          <p:cNvPr id="22" name="Google Shape;22;p1"/>
          <p:cNvSpPr/>
          <p:nvPr/>
        </p:nvSpPr>
        <p:spPr>
          <a:xfrm>
            <a:off x="1226584" y="6354763"/>
            <a:ext cx="10481222" cy="514206"/>
          </a:xfrm>
          <a:prstGeom prst="rect">
            <a:avLst/>
          </a:prstGeom>
          <a:solidFill>
            <a:srgbClr val="879AA8">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
          <p:cNvSpPr txBox="1"/>
          <p:nvPr/>
        </p:nvSpPr>
        <p:spPr>
          <a:xfrm>
            <a:off x="1332381" y="6435047"/>
            <a:ext cx="1024843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pic>
        <p:nvPicPr>
          <p:cNvPr id="24" name="Google Shape;24;p1"/>
          <p:cNvPicPr preferRelativeResize="0"/>
          <p:nvPr/>
        </p:nvPicPr>
        <p:blipFill rotWithShape="1">
          <a:blip r:embed="rId16">
            <a:alphaModFix/>
          </a:blip>
          <a:srcRect/>
          <a:stretch/>
        </p:blipFill>
        <p:spPr>
          <a:xfrm>
            <a:off x="85553" y="2829735"/>
            <a:ext cx="1045045" cy="1129779"/>
          </a:xfrm>
          <a:prstGeom prst="rect">
            <a:avLst/>
          </a:prstGeom>
          <a:noFill/>
          <a:ln>
            <a:noFill/>
          </a:ln>
        </p:spPr>
      </p:pic>
      <p:sp>
        <p:nvSpPr>
          <p:cNvPr id="25" name="Google Shape;25;p1"/>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www.surveymonkey.com/r/HIDOE_AC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urveymonkey.com/r/HIDOE_ACC"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bit.ly/3k7hZS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smarterbalanced.alohahsap.org/resources/accessibility-and-accommodations/" TargetMode="External"/><Relationship Id="rId4" Type="http://schemas.openxmlformats.org/officeDocument/2006/relationships/hyperlink" Target="http://alohahsap.org/SMARTERBALANCED/resourc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smarterbalanced.alohahsap.org/core/fileparse.php/3410/urlt/Simplified-Test-Directions-Guidelines.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gif"/></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4.png"/><Relationship Id="rId7"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2.gif"/><Relationship Id="rId5" Type="http://schemas.openxmlformats.org/officeDocument/2006/relationships/hyperlink" Target="http://hsa.alohahsap.org/" TargetMode="Externa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5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58.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61.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jpg"/><Relationship Id="rId1" Type="http://schemas.openxmlformats.org/officeDocument/2006/relationships/slideLayout" Target="../slideLayouts/slideLayout2.xml"/><Relationship Id="rId4" Type="http://schemas.openxmlformats.org/officeDocument/2006/relationships/image" Target="../media/image112.jpg"/></Relationships>
</file>

<file path=ppt/slides/_rels/slide62.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jpg"/><Relationship Id="rId7" Type="http://schemas.openxmlformats.org/officeDocument/2006/relationships/image" Target="../media/image117.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10" Type="http://schemas.openxmlformats.org/officeDocument/2006/relationships/image" Target="../media/image29.png"/><Relationship Id="rId4" Type="http://schemas.openxmlformats.org/officeDocument/2006/relationships/image" Target="../media/image114.png"/><Relationship Id="rId9" Type="http://schemas.openxmlformats.org/officeDocument/2006/relationships/image" Target="../media/image1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hyperlink" Target="https://files.portal.cambiumast.com/Media/RS+1+Final/RS+1+Final.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jpg"/></Relationships>
</file>

<file path=ppt/slides/_rels/slide67.xml.rels><?xml version="1.0" encoding="UTF-8" standalone="yes"?>
<Relationships xmlns="http://schemas.openxmlformats.org/package/2006/relationships"><Relationship Id="rId8" Type="http://schemas.openxmlformats.org/officeDocument/2006/relationships/hyperlink" Target="https://sbdigitallibrary.org/" TargetMode="External"/><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10" Type="http://schemas.openxmlformats.org/officeDocument/2006/relationships/image" Target="../media/image132.png"/><Relationship Id="rId4" Type="http://schemas.openxmlformats.org/officeDocument/2006/relationships/image" Target="../media/image127.png"/><Relationship Id="rId9" Type="http://schemas.openxmlformats.org/officeDocument/2006/relationships/image" Target="../media/image13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73.xml.rels><?xml version="1.0" encoding="UTF-8" standalone="yes"?>
<Relationships xmlns="http://schemas.openxmlformats.org/package/2006/relationships"><Relationship Id="rId3" Type="http://schemas.openxmlformats.org/officeDocument/2006/relationships/hyperlink" Target="https://remote.smartertoolsforteachers.org/" TargetMode="External"/><Relationship Id="rId7" Type="http://schemas.openxmlformats.org/officeDocument/2006/relationships/image" Target="../media/image142.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jPSTH7vM37s" TargetMode="External"/><Relationship Id="rId2" Type="http://schemas.openxmlformats.org/officeDocument/2006/relationships/hyperlink" Target="https://www.youtube.com/watch?v=YI6bM_3qCos&amp;feature=youtu.be" TargetMode="External"/><Relationship Id="rId1" Type="http://schemas.openxmlformats.org/officeDocument/2006/relationships/slideLayout" Target="../slideLayouts/slideLayout2.xml"/><Relationship Id="rId4" Type="http://schemas.openxmlformats.org/officeDocument/2006/relationships/image" Target="../media/image12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alohahsap.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hyperlink" Target="mailto:HSAPHelpDesk@air.or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1593435" y="706437"/>
            <a:ext cx="9782801" cy="72231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800"/>
              <a:buNone/>
            </a:pPr>
            <a:r>
              <a:rPr lang="en-US" dirty="0"/>
              <a:t>Agenda: Day 2</a:t>
            </a:r>
            <a:endParaRPr dirty="0"/>
          </a:p>
        </p:txBody>
      </p:sp>
      <p:sp>
        <p:nvSpPr>
          <p:cNvPr id="170" name="Google Shape;170;p7"/>
          <p:cNvSpPr txBox="1">
            <a:spLocks noGrp="1"/>
          </p:cNvSpPr>
          <p:nvPr>
            <p:ph type="body" idx="1"/>
          </p:nvPr>
        </p:nvSpPr>
        <p:spPr>
          <a:xfrm>
            <a:off x="1593436" y="1600200"/>
            <a:ext cx="9782801"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400"/>
              </a:spcBef>
              <a:spcAft>
                <a:spcPts val="0"/>
              </a:spcAft>
              <a:buClr>
                <a:schemeClr val="dk1"/>
              </a:buClr>
              <a:buSzPts val="1800"/>
              <a:buChar char="›"/>
            </a:pPr>
            <a:r>
              <a:rPr lang="en-US" dirty="0"/>
              <a:t>Accessibility and Accommodations</a:t>
            </a:r>
            <a:endParaRPr dirty="0"/>
          </a:p>
          <a:p>
            <a:pPr marL="457200" lvl="0" indent="-342900" algn="l" rtl="0">
              <a:lnSpc>
                <a:spcPct val="90000"/>
              </a:lnSpc>
              <a:spcBef>
                <a:spcPts val="1400"/>
              </a:spcBef>
              <a:spcAft>
                <a:spcPts val="0"/>
              </a:spcAft>
              <a:buClr>
                <a:schemeClr val="dk1"/>
              </a:buClr>
              <a:buSzPts val="1800"/>
              <a:buChar char="›"/>
            </a:pPr>
            <a:r>
              <a:rPr lang="en-US" dirty="0" smtClean="0"/>
              <a:t>Administering the Tests</a:t>
            </a:r>
          </a:p>
          <a:p>
            <a:pPr marL="457200" lvl="0" indent="-342900" algn="l" rtl="0">
              <a:lnSpc>
                <a:spcPct val="90000"/>
              </a:lnSpc>
              <a:spcBef>
                <a:spcPts val="1400"/>
              </a:spcBef>
              <a:spcAft>
                <a:spcPts val="0"/>
              </a:spcAft>
              <a:buClr>
                <a:schemeClr val="dk1"/>
              </a:buClr>
              <a:buSzPts val="1800"/>
              <a:buChar char="›"/>
            </a:pPr>
            <a:r>
              <a:rPr lang="en-US" dirty="0" smtClean="0"/>
              <a:t>Test </a:t>
            </a:r>
            <a:r>
              <a:rPr lang="en-US" dirty="0"/>
              <a:t>Security</a:t>
            </a:r>
            <a:endParaRPr dirty="0"/>
          </a:p>
          <a:p>
            <a:r>
              <a:rPr lang="en-US" dirty="0"/>
              <a:t>The Centralized Reporting System</a:t>
            </a:r>
          </a:p>
          <a:p>
            <a:pPr marL="457200" lvl="0" indent="-342900" algn="l" rtl="0">
              <a:lnSpc>
                <a:spcPct val="90000"/>
              </a:lnSpc>
              <a:spcBef>
                <a:spcPts val="1400"/>
              </a:spcBef>
              <a:spcAft>
                <a:spcPts val="0"/>
              </a:spcAft>
              <a:buClr>
                <a:schemeClr val="dk1"/>
              </a:buClr>
              <a:buSzPts val="1800"/>
              <a:buChar char="›"/>
            </a:pPr>
            <a:r>
              <a:rPr lang="en-US" dirty="0" smtClean="0"/>
              <a:t>Interim </a:t>
            </a:r>
            <a:r>
              <a:rPr lang="en-US" dirty="0"/>
              <a:t>Assessment and Tool for Teachers (formerly the Digital Library) </a:t>
            </a:r>
            <a:r>
              <a:rPr lang="en-US" dirty="0" smtClean="0"/>
              <a:t>Updates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437" y="300038"/>
            <a:ext cx="2225676" cy="1817830"/>
          </a:xfrm>
          <a:prstGeom prst="rect">
            <a:avLst/>
          </a:prstGeom>
        </p:spPr>
      </p:pic>
      <p:sp>
        <p:nvSpPr>
          <p:cNvPr id="6" name="Google Shape;129;p14"/>
          <p:cNvSpPr txBox="1"/>
          <p:nvPr/>
        </p:nvSpPr>
        <p:spPr>
          <a:xfrm>
            <a:off x="3573003" y="5326995"/>
            <a:ext cx="5362767" cy="52322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lvl="0">
              <a:buSzPts val="2800"/>
            </a:pPr>
            <a:r>
              <a:rPr lang="en-US" sz="2800" dirty="0" smtClean="0">
                <a:solidFill>
                  <a:schemeClr val="tx1"/>
                </a:solidFill>
                <a:latin typeface="Calibri"/>
                <a:ea typeface="Calibri"/>
                <a:cs typeface="Calibri"/>
                <a:sym typeface="Calibri"/>
              </a:rPr>
              <a:t>PowerPoint: </a:t>
            </a:r>
            <a:r>
              <a:rPr lang="en-US" sz="2800" u="sng" dirty="0" smtClean="0">
                <a:solidFill>
                  <a:schemeClr val="hlink"/>
                </a:solidFill>
                <a:latin typeface="Calibri"/>
                <a:ea typeface="Calibri"/>
                <a:cs typeface="Calibri"/>
                <a:sym typeface="Calibri"/>
              </a:rPr>
              <a:t>https</a:t>
            </a:r>
            <a:r>
              <a:rPr lang="en-US" sz="2800" u="sng" dirty="0">
                <a:solidFill>
                  <a:schemeClr val="hlink"/>
                </a:solidFill>
                <a:latin typeface="Calibri"/>
                <a:ea typeface="Calibri"/>
                <a:cs typeface="Calibri"/>
                <a:sym typeface="Calibri"/>
              </a:rPr>
              <a:t>://bit.ly/3oZm4vt</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81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p:nvPr/>
        </p:nvSpPr>
        <p:spPr>
          <a:xfrm>
            <a:off x="1973883" y="72364"/>
            <a:ext cx="8229600" cy="909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88A9"/>
                </a:solidFill>
                <a:latin typeface="Calibri"/>
                <a:ea typeface="Calibri"/>
                <a:cs typeface="Calibri"/>
                <a:sym typeface="Calibri"/>
              </a:rPr>
              <a:t>Some Appear in Multiple Types or Categories</a:t>
            </a:r>
            <a:endParaRPr sz="1800" b="0" i="0" u="none" strike="noStrike" cap="none">
              <a:solidFill>
                <a:schemeClr val="dk1"/>
              </a:solidFill>
              <a:latin typeface="Calibri"/>
              <a:ea typeface="Calibri"/>
              <a:cs typeface="Calibri"/>
              <a:sym typeface="Calibri"/>
            </a:endParaRPr>
          </a:p>
        </p:txBody>
      </p:sp>
      <p:graphicFrame>
        <p:nvGraphicFramePr>
          <p:cNvPr id="197" name="Google Shape;197;p22"/>
          <p:cNvGraphicFramePr/>
          <p:nvPr>
            <p:extLst>
              <p:ext uri="{D42A27DB-BD31-4B8C-83A1-F6EECF244321}">
                <p14:modId xmlns:p14="http://schemas.microsoft.com/office/powerpoint/2010/main" val="2300462176"/>
              </p:ext>
            </p:extLst>
          </p:nvPr>
        </p:nvGraphicFramePr>
        <p:xfrm>
          <a:off x="2693283" y="1066800"/>
          <a:ext cx="7510200" cy="5414390"/>
        </p:xfrm>
        <a:graphic>
          <a:graphicData uri="http://schemas.openxmlformats.org/drawingml/2006/table">
            <a:tbl>
              <a:tblPr>
                <a:noFill/>
                <a:tableStyleId>{2F18DB14-7E06-4A69-9789-478DD0E144F0}</a:tableStyleId>
              </a:tblPr>
              <a:tblGrid>
                <a:gridCol w="1192475"/>
                <a:gridCol w="2152925"/>
                <a:gridCol w="2081250"/>
                <a:gridCol w="2083550"/>
              </a:tblGrid>
              <a:tr h="255650">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solidFill>
                            <a:schemeClr val="dk1"/>
                          </a:solidFill>
                        </a:rPr>
                        <a:t> </a:t>
                      </a:r>
                      <a:endParaRPr sz="120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21969"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Universal Tools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052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Designated Supports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4196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Accommodations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621300">
                <a:tc>
                  <a:txBody>
                    <a:bodyPr/>
                    <a:lstStyle/>
                    <a:p>
                      <a:pPr marL="0" marR="68580" lvl="0" indent="0" algn="r"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Embedded</a:t>
                      </a:r>
                      <a:endParaRPr sz="1200" u="none" strike="noStrike" cap="none">
                        <a:solidFill>
                          <a:schemeClr val="dk1"/>
                        </a:solidFill>
                        <a:latin typeface="Libre Franklin"/>
                        <a:ea typeface="Libre Franklin"/>
                        <a:cs typeface="Libre Franklin"/>
                        <a:sym typeface="Libre Frankli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0485" marR="93853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Breaks </a:t>
                      </a:r>
                      <a:endParaRPr sz="1800" u="none" strike="noStrike" cap="none" dirty="0"/>
                    </a:p>
                    <a:p>
                      <a:pPr marL="70485" marR="938530" lvl="0" indent="0" algn="l" rtl="0">
                        <a:lnSpc>
                          <a:spcPct val="100000"/>
                        </a:lnSpc>
                        <a:spcBef>
                          <a:spcPts val="60"/>
                        </a:spcBef>
                        <a:spcAft>
                          <a:spcPts val="0"/>
                        </a:spcAft>
                        <a:buClr>
                          <a:schemeClr val="dk1"/>
                        </a:buClr>
                        <a:buSzPts val="1200"/>
                        <a:buFont typeface="Calibri"/>
                        <a:buNone/>
                      </a:pPr>
                      <a:r>
                        <a:rPr lang="en-US" sz="1200" b="0" u="none" strike="noStrike" cap="none" dirty="0">
                          <a:solidFill>
                            <a:schemeClr val="dk1"/>
                          </a:solidFill>
                        </a:rPr>
                        <a:t>Calculator</a:t>
                      </a:r>
                      <a:endParaRPr sz="1800" u="none" strike="noStrike" cap="none" dirty="0"/>
                    </a:p>
                    <a:p>
                      <a:pPr marL="70485" marR="938530" lvl="0" indent="0" algn="l" rtl="0">
                        <a:lnSpc>
                          <a:spcPct val="100000"/>
                        </a:lnSpc>
                        <a:spcBef>
                          <a:spcPts val="60"/>
                        </a:spcBef>
                        <a:spcAft>
                          <a:spcPts val="0"/>
                        </a:spcAft>
                        <a:buClr>
                          <a:schemeClr val="dk1"/>
                        </a:buClr>
                        <a:buSzPts val="1200"/>
                        <a:buFont typeface="Calibri"/>
                        <a:buNone/>
                      </a:pPr>
                      <a:r>
                        <a:rPr lang="en-US" sz="1200" b="0" u="none" strike="noStrike" cap="none" dirty="0">
                          <a:solidFill>
                            <a:schemeClr val="dk1"/>
                          </a:solidFill>
                        </a:rPr>
                        <a:t>Digital Notepad</a:t>
                      </a:r>
                      <a:endParaRPr sz="1800" u="none" strike="noStrike" cap="none" dirty="0"/>
                    </a:p>
                    <a:p>
                      <a:pPr marL="69850" marR="63246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English Dictionary</a:t>
                      </a:r>
                      <a:endParaRPr sz="1800" u="none" strike="noStrike" cap="none" dirty="0"/>
                    </a:p>
                    <a:p>
                      <a:pPr marL="69850" marR="63246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English Glossary Expandable Passages Global Notes Highlighter</a:t>
                      </a:r>
                      <a:endParaRPr sz="1800" u="none" strike="noStrike" cap="none" dirty="0"/>
                    </a:p>
                    <a:p>
                      <a:pPr marL="69850" marR="683895"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Keyboard Navigation Mark for Review </a:t>
                      </a:r>
                      <a:endParaRPr sz="1800" u="none" strike="noStrike" cap="none" dirty="0"/>
                    </a:p>
                    <a:p>
                      <a:pPr marL="69850" marR="683895"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Math Tools</a:t>
                      </a:r>
                      <a:endParaRPr sz="1800" u="none" strike="noStrike" cap="none" dirty="0"/>
                    </a:p>
                    <a:p>
                      <a:pPr marL="70485" marR="101981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Spell Check Strikethrough Writing Tools</a:t>
                      </a:r>
                      <a:endParaRPr sz="1800" u="none" strike="noStrike" cap="none" dirty="0"/>
                    </a:p>
                    <a:p>
                      <a:pPr marL="70485" marR="101981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Zoom</a:t>
                      </a:r>
                      <a:endParaRPr sz="1200" b="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69850" marR="939164"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Color Contrast Masking</a:t>
                      </a:r>
                      <a:endParaRPr sz="1800" u="none" strike="noStrike" cap="none"/>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Text-to-Speech</a:t>
                      </a:r>
                      <a:endParaRPr sz="1800" u="none" strike="noStrike" cap="none"/>
                    </a:p>
                    <a:p>
                      <a:pPr marL="69850" marR="29654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Translated Test Directions</a:t>
                      </a:r>
                      <a:endParaRPr sz="1800" u="none" strike="noStrike" cap="none"/>
                    </a:p>
                    <a:p>
                      <a:pPr marL="69850" marR="29654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Translations (Glossary) Translations (Stacked) </a:t>
                      </a:r>
                      <a:endParaRPr sz="1800" u="none" strike="noStrike" cap="none"/>
                    </a:p>
                    <a:p>
                      <a:pPr marL="69850" marR="29654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Turn off Any Universal Tools</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69850" marR="346075" lvl="0" indent="-635"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American Sign Language Braille</a:t>
                      </a:r>
                      <a:endParaRPr sz="1800" u="none" strike="noStrike" cap="none" dirty="0"/>
                    </a:p>
                    <a:p>
                      <a:pPr marL="69850" marR="668655"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Closed Captioning</a:t>
                      </a:r>
                      <a:endParaRPr sz="1800" u="none" strike="noStrike" cap="none" dirty="0"/>
                    </a:p>
                    <a:p>
                      <a:pPr marL="69850" marR="668655"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Streamline</a:t>
                      </a:r>
                      <a:endParaRPr sz="1800" u="none" strike="noStrike" cap="none" dirty="0"/>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Text-to-Speech</a:t>
                      </a:r>
                      <a:endParaRPr sz="1200" b="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r>
              <a:tr h="1922300">
                <a:tc>
                  <a:txBody>
                    <a:bodyPr/>
                    <a:lstStyle/>
                    <a:p>
                      <a:pPr marL="0" marR="67945" lvl="0" indent="0" algn="r"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Non-embedded</a:t>
                      </a:r>
                      <a:endParaRPr sz="1200" u="none" strike="noStrike" cap="none">
                        <a:solidFill>
                          <a:schemeClr val="dk1"/>
                        </a:solidFill>
                        <a:latin typeface="Libre Franklin"/>
                        <a:ea typeface="Libre Franklin"/>
                        <a:cs typeface="Libre Franklin"/>
                        <a:sym typeface="Libre Frankli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0485" marR="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Breaks</a:t>
                      </a:r>
                      <a:endParaRPr sz="1800" u="none" strike="noStrike" cap="none" dirty="0"/>
                    </a:p>
                    <a:p>
                      <a:pPr marL="70485" marR="735965"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English Dictionary Scratch Paper Thesaurus</a:t>
                      </a:r>
                      <a:endParaRPr sz="1200" b="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9850" marR="611505"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Bilingual Dictionary</a:t>
                      </a:r>
                      <a:endParaRPr sz="1800" u="none" strike="noStrike" cap="none" dirty="0"/>
                    </a:p>
                    <a:p>
                      <a:pPr marL="69850" marR="611505" lvl="0" indent="0" algn="l" rtl="0">
                        <a:lnSpc>
                          <a:spcPct val="100000"/>
                        </a:lnSpc>
                        <a:spcBef>
                          <a:spcPts val="75"/>
                        </a:spcBef>
                        <a:spcAft>
                          <a:spcPts val="0"/>
                        </a:spcAft>
                        <a:buClr>
                          <a:schemeClr val="dk1"/>
                        </a:buClr>
                        <a:buSzPts val="1200"/>
                        <a:buFont typeface="Calibri"/>
                        <a:buNone/>
                      </a:pPr>
                      <a:r>
                        <a:rPr lang="en-US" sz="1200" b="0" u="none" strike="noStrike" cap="none" dirty="0">
                          <a:solidFill>
                            <a:schemeClr val="dk1"/>
                          </a:solidFill>
                        </a:rPr>
                        <a:t>Color Contrast</a:t>
                      </a:r>
                      <a:endParaRPr sz="1800" u="none" strike="noStrike" cap="none" dirty="0"/>
                    </a:p>
                    <a:p>
                      <a:pPr marL="69850" marR="81915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Color Overlay Magnification Read Aloud</a:t>
                      </a:r>
                      <a:endParaRPr sz="1800" u="none" strike="noStrike" cap="none" dirty="0"/>
                    </a:p>
                    <a:p>
                      <a:pPr marL="69850" marR="81915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 Noise Buffers Scribe </a:t>
                      </a:r>
                      <a:endParaRPr sz="1800" u="none" strike="noStrike" cap="none" dirty="0"/>
                    </a:p>
                    <a:p>
                      <a:pPr marL="69850" marR="81915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Separate Setting</a:t>
                      </a:r>
                      <a:endParaRPr sz="1800" u="none" strike="noStrike" cap="none" dirty="0"/>
                    </a:p>
                    <a:p>
                      <a:pPr marL="69850" marR="379095" lvl="0" indent="0" algn="just"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Simplified Test Directions Translated Test Directions Translations (Glossary)</a:t>
                      </a:r>
                      <a:endParaRPr sz="1200" b="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100s Number Table</a:t>
                      </a:r>
                      <a:endParaRPr sz="1800" u="none" strike="noStrike" cap="none" dirty="0"/>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Abacus</a:t>
                      </a:r>
                      <a:endParaRPr sz="1800" u="none" strike="noStrike" cap="none" dirty="0"/>
                    </a:p>
                    <a:p>
                      <a:pPr marL="69850" marR="197485"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Alternate Response </a:t>
                      </a:r>
                      <a:r>
                        <a:rPr lang="en-US" sz="1200" b="0" u="none" strike="noStrike" cap="none" dirty="0" smtClean="0">
                          <a:solidFill>
                            <a:schemeClr val="dk1"/>
                          </a:solidFill>
                        </a:rPr>
                        <a:t>Calculator</a:t>
                      </a:r>
                      <a:endParaRPr sz="1800" u="none" strike="noStrike" cap="none" dirty="0"/>
                    </a:p>
                    <a:p>
                      <a:pPr marL="69850" marR="59436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Multiplication Table</a:t>
                      </a:r>
                      <a:endParaRPr sz="1800" u="none" strike="noStrike" cap="none" dirty="0"/>
                    </a:p>
                    <a:p>
                      <a:pPr marL="69850" marR="59436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Print on Demand </a:t>
                      </a:r>
                      <a:endParaRPr sz="1800" u="none" strike="noStrike" cap="none" dirty="0"/>
                    </a:p>
                    <a:p>
                      <a:pPr marL="69850" marR="59436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Read Aloud</a:t>
                      </a:r>
                      <a:endParaRPr sz="1800" u="none" strike="noStrike" cap="none" dirty="0"/>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Scribe</a:t>
                      </a:r>
                      <a:endParaRPr sz="1800" u="none" strike="noStrike" cap="none" dirty="0"/>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Speech-to-Text</a:t>
                      </a:r>
                      <a:endParaRPr sz="1200" b="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198" name="Google Shape;198;p22"/>
          <p:cNvSpPr/>
          <p:nvPr/>
        </p:nvSpPr>
        <p:spPr>
          <a:xfrm>
            <a:off x="8146083" y="2061975"/>
            <a:ext cx="1226634" cy="203164"/>
          </a:xfrm>
          <a:prstGeom prst="rect">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22"/>
          <p:cNvSpPr/>
          <p:nvPr/>
        </p:nvSpPr>
        <p:spPr>
          <a:xfrm>
            <a:off x="6120962" y="1691268"/>
            <a:ext cx="1226634" cy="223025"/>
          </a:xfrm>
          <a:prstGeom prst="rect">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22"/>
          <p:cNvSpPr/>
          <p:nvPr/>
        </p:nvSpPr>
        <p:spPr>
          <a:xfrm>
            <a:off x="3960812" y="1885559"/>
            <a:ext cx="1226634" cy="22302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22"/>
          <p:cNvSpPr/>
          <p:nvPr/>
        </p:nvSpPr>
        <p:spPr>
          <a:xfrm>
            <a:off x="3960812" y="4453053"/>
            <a:ext cx="1226634" cy="22302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22"/>
          <p:cNvSpPr/>
          <p:nvPr/>
        </p:nvSpPr>
        <p:spPr>
          <a:xfrm>
            <a:off x="3952484" y="1508438"/>
            <a:ext cx="909278" cy="223025"/>
          </a:xfrm>
          <a:prstGeom prst="rect">
            <a:avLst/>
          </a:prstGeom>
          <a:noFill/>
          <a:ln w="19050" cap="flat" cmpd="sng">
            <a:solidFill>
              <a:srgbClr val="1CEA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22"/>
          <p:cNvSpPr/>
          <p:nvPr/>
        </p:nvSpPr>
        <p:spPr>
          <a:xfrm>
            <a:off x="8151812" y="4808117"/>
            <a:ext cx="802065" cy="223025"/>
          </a:xfrm>
          <a:prstGeom prst="rect">
            <a:avLst/>
          </a:prstGeom>
          <a:noFill/>
          <a:ln w="19050" cap="flat" cmpd="sng">
            <a:solidFill>
              <a:srgbClr val="1CEA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22"/>
          <p:cNvSpPr/>
          <p:nvPr/>
        </p:nvSpPr>
        <p:spPr>
          <a:xfrm>
            <a:off x="6088683" y="5407085"/>
            <a:ext cx="1226634" cy="179749"/>
          </a:xfrm>
          <a:prstGeom prst="rect">
            <a:avLst/>
          </a:prstGeom>
          <a:noFill/>
          <a:ln w="190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22"/>
          <p:cNvSpPr/>
          <p:nvPr/>
        </p:nvSpPr>
        <p:spPr>
          <a:xfrm>
            <a:off x="8146083" y="5602775"/>
            <a:ext cx="1226634" cy="173336"/>
          </a:xfrm>
          <a:prstGeom prst="rect">
            <a:avLst/>
          </a:prstGeom>
          <a:noFill/>
          <a:ln w="190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22"/>
          <p:cNvSpPr/>
          <p:nvPr/>
        </p:nvSpPr>
        <p:spPr>
          <a:xfrm>
            <a:off x="6088683" y="5029964"/>
            <a:ext cx="1226634" cy="223025"/>
          </a:xfrm>
          <a:prstGeom prst="rect">
            <a:avLst/>
          </a:prstGeom>
          <a:noFill/>
          <a:ln w="190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22"/>
          <p:cNvSpPr/>
          <p:nvPr/>
        </p:nvSpPr>
        <p:spPr>
          <a:xfrm>
            <a:off x="8146083" y="5386695"/>
            <a:ext cx="1226634" cy="200139"/>
          </a:xfrm>
          <a:prstGeom prst="rect">
            <a:avLst/>
          </a:prstGeom>
          <a:noFill/>
          <a:ln w="190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p:nvPr/>
        </p:nvSpPr>
        <p:spPr>
          <a:xfrm>
            <a:off x="1244312" y="2024419"/>
            <a:ext cx="2565971" cy="13488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70000"/>
              </a:lnSpc>
              <a:spcBef>
                <a:spcPts val="0"/>
              </a:spcBef>
              <a:spcAft>
                <a:spcPts val="0"/>
              </a:spcAft>
              <a:buClr>
                <a:srgbClr val="000000"/>
              </a:buClr>
              <a:buSzPts val="2738"/>
              <a:buFont typeface="Arial"/>
              <a:buNone/>
            </a:pPr>
            <a:r>
              <a:rPr lang="en-US" sz="2738" b="1" i="0" u="none" strike="noStrike" cap="none">
                <a:solidFill>
                  <a:srgbClr val="0088A9"/>
                </a:solidFill>
                <a:latin typeface="Calibri"/>
                <a:ea typeface="Calibri"/>
                <a:cs typeface="Calibri"/>
                <a:sym typeface="Calibri"/>
              </a:rPr>
              <a:t>Some Appear in Multiple Types or Categories: Text-to-Speech</a:t>
            </a:r>
            <a:endParaRPr sz="1665" b="0" i="0" u="none" strike="noStrike" cap="none">
              <a:solidFill>
                <a:schemeClr val="dk1"/>
              </a:solidFill>
              <a:latin typeface="Calibri"/>
              <a:ea typeface="Calibri"/>
              <a:cs typeface="Calibri"/>
              <a:sym typeface="Calibri"/>
            </a:endParaRPr>
          </a:p>
        </p:txBody>
      </p:sp>
      <p:graphicFrame>
        <p:nvGraphicFramePr>
          <p:cNvPr id="249" name="Google Shape;249;p26"/>
          <p:cNvGraphicFramePr/>
          <p:nvPr/>
        </p:nvGraphicFramePr>
        <p:xfrm>
          <a:off x="4189412" y="2362200"/>
          <a:ext cx="7510200" cy="3874910"/>
        </p:xfrm>
        <a:graphic>
          <a:graphicData uri="http://schemas.openxmlformats.org/drawingml/2006/table">
            <a:tbl>
              <a:tblPr>
                <a:noFill/>
                <a:tableStyleId>{2F18DB14-7E06-4A69-9789-478DD0E144F0}</a:tableStyleId>
              </a:tblPr>
              <a:tblGrid>
                <a:gridCol w="1192475"/>
                <a:gridCol w="2152925"/>
                <a:gridCol w="2081250"/>
                <a:gridCol w="2083550"/>
              </a:tblGrid>
              <a:tr h="167550">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 </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21969"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Universal Tools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052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Designated Supports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4196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Accommodations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536400">
                <a:tc>
                  <a:txBody>
                    <a:bodyPr/>
                    <a:lstStyle/>
                    <a:p>
                      <a:pPr marL="0" marR="68580" lvl="0" indent="0" algn="r"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Embedded</a:t>
                      </a:r>
                      <a:endParaRPr sz="1200" u="none" strike="noStrike" cap="none">
                        <a:solidFill>
                          <a:schemeClr val="dk1"/>
                        </a:solidFill>
                        <a:latin typeface="Libre Franklin"/>
                        <a:ea typeface="Libre Franklin"/>
                        <a:cs typeface="Libre Franklin"/>
                        <a:sym typeface="Libre Frankli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0485" marR="93853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Breaks </a:t>
                      </a:r>
                      <a:endParaRPr sz="1800" u="none" strike="noStrike" cap="none"/>
                    </a:p>
                    <a:p>
                      <a:pPr marL="70485" marR="938530" lvl="0" indent="0" algn="l" rtl="0">
                        <a:lnSpc>
                          <a:spcPct val="100000"/>
                        </a:lnSpc>
                        <a:spcBef>
                          <a:spcPts val="60"/>
                        </a:spcBef>
                        <a:spcAft>
                          <a:spcPts val="0"/>
                        </a:spcAft>
                        <a:buClr>
                          <a:schemeClr val="dk1"/>
                        </a:buClr>
                        <a:buSzPts val="1200"/>
                        <a:buFont typeface="Calibri"/>
                        <a:buNone/>
                      </a:pPr>
                      <a:r>
                        <a:rPr lang="en-US" sz="1200" b="0" u="none" strike="noStrike" cap="none">
                          <a:solidFill>
                            <a:schemeClr val="dk1"/>
                          </a:solidFill>
                        </a:rPr>
                        <a:t>Calculator</a:t>
                      </a:r>
                      <a:endParaRPr sz="1800" u="none" strike="noStrike" cap="none"/>
                    </a:p>
                    <a:p>
                      <a:pPr marL="70485" marR="938530" lvl="0" indent="0" algn="l" rtl="0">
                        <a:lnSpc>
                          <a:spcPct val="100000"/>
                        </a:lnSpc>
                        <a:spcBef>
                          <a:spcPts val="60"/>
                        </a:spcBef>
                        <a:spcAft>
                          <a:spcPts val="0"/>
                        </a:spcAft>
                        <a:buClr>
                          <a:schemeClr val="dk1"/>
                        </a:buClr>
                        <a:buSzPts val="1200"/>
                        <a:buFont typeface="Calibri"/>
                        <a:buNone/>
                      </a:pPr>
                      <a:r>
                        <a:rPr lang="en-US" sz="1200" b="0" u="none" strike="noStrike" cap="none">
                          <a:solidFill>
                            <a:schemeClr val="dk1"/>
                          </a:solidFill>
                        </a:rPr>
                        <a:t>Digital Notepad</a:t>
                      </a:r>
                      <a:endParaRPr sz="1800" u="none" strike="noStrike" cap="none"/>
                    </a:p>
                    <a:p>
                      <a:pPr marL="69850" marR="63246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English Dictionary</a:t>
                      </a:r>
                      <a:endParaRPr sz="1800" u="none" strike="noStrike" cap="none"/>
                    </a:p>
                    <a:p>
                      <a:pPr marL="69850" marR="63246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English Glossary Expandable Passages Global Notes Highlighter</a:t>
                      </a:r>
                      <a:endParaRPr sz="1800" u="none" strike="noStrike" cap="none"/>
                    </a:p>
                    <a:p>
                      <a:pPr marL="69850" marR="68389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Keyboard Navigation Mark for Review </a:t>
                      </a:r>
                      <a:endParaRPr sz="1800" u="none" strike="noStrike" cap="none"/>
                    </a:p>
                    <a:p>
                      <a:pPr marL="69850" marR="68389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Math Tools</a:t>
                      </a:r>
                      <a:endParaRPr sz="1800" u="none" strike="noStrike" cap="none"/>
                    </a:p>
                    <a:p>
                      <a:pPr marL="70485" marR="101981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Spell Check Strikethrough Writing Tools</a:t>
                      </a:r>
                      <a:endParaRPr sz="1800" u="none" strike="noStrike" cap="none"/>
                    </a:p>
                    <a:p>
                      <a:pPr marL="70485" marR="101981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Zoom</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69850" marR="939164"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Color Contrast Masking</a:t>
                      </a:r>
                      <a:endParaRPr sz="1800" u="none" strike="noStrike" cap="none"/>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Text-to-Speech</a:t>
                      </a:r>
                      <a:endParaRPr sz="1800" u="none" strike="noStrike" cap="none"/>
                    </a:p>
                    <a:p>
                      <a:pPr marL="69850" marR="29654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Translated Test Directions</a:t>
                      </a:r>
                      <a:endParaRPr sz="1800" u="none" strike="noStrike" cap="none"/>
                    </a:p>
                    <a:p>
                      <a:pPr marL="69850" marR="29654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Translations (Glossary) Translations (Stacked) </a:t>
                      </a:r>
                      <a:endParaRPr sz="1800" u="none" strike="noStrike" cap="none"/>
                    </a:p>
                    <a:p>
                      <a:pPr marL="69850" marR="29654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Turn off Any Universal Tools</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69850" marR="346075" lvl="0" indent="-635"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American Sign Language Braille</a:t>
                      </a:r>
                      <a:endParaRPr sz="1800" u="none" strike="noStrike" cap="none"/>
                    </a:p>
                    <a:p>
                      <a:pPr marL="69850" marR="66865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Closed Captioning</a:t>
                      </a:r>
                      <a:endParaRPr sz="1800" u="none" strike="noStrike" cap="none"/>
                    </a:p>
                    <a:p>
                      <a:pPr marL="69850" marR="66865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Streamline</a:t>
                      </a:r>
                      <a:endParaRPr sz="1800" u="none" strike="noStrike" cap="none"/>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Text-to-Speech</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r>
              <a:tr h="740550">
                <a:tc>
                  <a:txBody>
                    <a:bodyPr/>
                    <a:lstStyle/>
                    <a:p>
                      <a:pPr marL="0" marR="67945" lvl="0" indent="0" algn="r" rtl="0">
                        <a:lnSpc>
                          <a:spcPct val="100000"/>
                        </a:lnSpc>
                        <a:spcBef>
                          <a:spcPts val="0"/>
                        </a:spcBef>
                        <a:spcAft>
                          <a:spcPts val="0"/>
                        </a:spcAft>
                        <a:buClr>
                          <a:schemeClr val="dk1"/>
                        </a:buClr>
                        <a:buSzPts val="1200"/>
                        <a:buFont typeface="Calibri"/>
                        <a:buNone/>
                      </a:pPr>
                      <a:endParaRPr sz="1200" u="none" strike="noStrike" cap="none">
                        <a:solidFill>
                          <a:schemeClr val="dk1"/>
                        </a:solidFill>
                      </a:endParaRPr>
                    </a:p>
                    <a:p>
                      <a:pPr marL="0" marR="67945" lvl="0" indent="0" algn="r" rtl="0">
                        <a:lnSpc>
                          <a:spcPct val="100000"/>
                        </a:lnSpc>
                        <a:spcBef>
                          <a:spcPts val="75"/>
                        </a:spcBef>
                        <a:spcAft>
                          <a:spcPts val="0"/>
                        </a:spcAft>
                        <a:buClr>
                          <a:schemeClr val="dk1"/>
                        </a:buClr>
                        <a:buSzPts val="1200"/>
                        <a:buFont typeface="Calibri"/>
                        <a:buNone/>
                      </a:pPr>
                      <a:endParaRPr sz="1200" u="none" strike="noStrike" cap="none">
                        <a:solidFill>
                          <a:schemeClr val="dk1"/>
                        </a:solidFill>
                      </a:endParaRPr>
                    </a:p>
                    <a:p>
                      <a:pPr marL="0" marR="67945" lvl="0" indent="0" algn="r" rtl="0">
                        <a:lnSpc>
                          <a:spcPct val="100000"/>
                        </a:lnSpc>
                        <a:spcBef>
                          <a:spcPts val="75"/>
                        </a:spcBef>
                        <a:spcAft>
                          <a:spcPts val="0"/>
                        </a:spcAft>
                        <a:buClr>
                          <a:schemeClr val="dk1"/>
                        </a:buClr>
                        <a:buSzPts val="1200"/>
                        <a:buFont typeface="Calibri"/>
                        <a:buNone/>
                      </a:pPr>
                      <a:r>
                        <a:rPr lang="en-US" sz="1200" u="none" strike="noStrike" cap="none">
                          <a:solidFill>
                            <a:schemeClr val="dk1"/>
                          </a:solidFill>
                        </a:rPr>
                        <a:t>Non-embedded</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0485"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Breaks</a:t>
                      </a:r>
                      <a:endParaRPr sz="1800" u="none" strike="noStrike" cap="none"/>
                    </a:p>
                    <a:p>
                      <a:pPr marL="70485" marR="73596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English Dictionary Scratch Paper</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9850" marR="61150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Bilingual Dictionary</a:t>
                      </a:r>
                      <a:endParaRPr sz="1800" u="none" strike="noStrike" cap="none"/>
                    </a:p>
                    <a:p>
                      <a:pPr marL="69850" marR="611505" lvl="0" indent="0" algn="l" rtl="0">
                        <a:lnSpc>
                          <a:spcPct val="100000"/>
                        </a:lnSpc>
                        <a:spcBef>
                          <a:spcPts val="75"/>
                        </a:spcBef>
                        <a:spcAft>
                          <a:spcPts val="0"/>
                        </a:spcAft>
                        <a:buClr>
                          <a:schemeClr val="dk1"/>
                        </a:buClr>
                        <a:buSzPts val="1200"/>
                        <a:buFont typeface="Calibri"/>
                        <a:buNone/>
                      </a:pPr>
                      <a:r>
                        <a:rPr lang="en-US" sz="1200" b="0" u="none" strike="noStrike" cap="none">
                          <a:solidFill>
                            <a:schemeClr val="dk1"/>
                          </a:solidFill>
                        </a:rPr>
                        <a:t>Color Contrast</a:t>
                      </a:r>
                      <a:endParaRPr sz="1800" u="none" strike="noStrike" cap="none"/>
                    </a:p>
                    <a:p>
                      <a:pPr marL="69850" marR="81915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Color Overlay</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100s Number Table</a:t>
                      </a:r>
                      <a:endParaRPr sz="1800" u="none" strike="noStrike" cap="none"/>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Abacus</a:t>
                      </a:r>
                      <a:endParaRPr sz="1800" u="none" strike="noStrike" cap="none"/>
                    </a:p>
                    <a:p>
                      <a:pPr marL="69850" marR="19748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Alternate Response Options</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250" name="Google Shape;250;p26"/>
          <p:cNvSpPr/>
          <p:nvPr/>
        </p:nvSpPr>
        <p:spPr>
          <a:xfrm>
            <a:off x="9620601" y="3281969"/>
            <a:ext cx="1226634" cy="223025"/>
          </a:xfrm>
          <a:prstGeom prst="rect">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26"/>
          <p:cNvSpPr/>
          <p:nvPr/>
        </p:nvSpPr>
        <p:spPr>
          <a:xfrm>
            <a:off x="7487184" y="2891794"/>
            <a:ext cx="1226634" cy="223025"/>
          </a:xfrm>
          <a:prstGeom prst="rect">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52" name="Google Shape;252;p26"/>
          <p:cNvGraphicFramePr/>
          <p:nvPr/>
        </p:nvGraphicFramePr>
        <p:xfrm>
          <a:off x="6580299" y="4265246"/>
          <a:ext cx="5390525" cy="1477772"/>
        </p:xfrm>
        <a:graphic>
          <a:graphicData uri="http://schemas.openxmlformats.org/drawingml/2006/table">
            <a:tbl>
              <a:tblPr>
                <a:noFill/>
                <a:tableStyleId>{2F18DB14-7E06-4A69-9789-478DD0E144F0}</a:tableStyleId>
              </a:tblPr>
              <a:tblGrid>
                <a:gridCol w="1312550"/>
                <a:gridCol w="1656075"/>
                <a:gridCol w="2421900"/>
              </a:tblGrid>
              <a:tr h="766450">
                <a:tc>
                  <a:txBody>
                    <a:bodyPr/>
                    <a:lstStyle/>
                    <a:p>
                      <a:pPr marL="69850" marR="0" lvl="0" indent="0" algn="l" rtl="0">
                        <a:lnSpc>
                          <a:spcPct val="115000"/>
                        </a:lnSpc>
                        <a:spcBef>
                          <a:spcPts val="0"/>
                        </a:spcBef>
                        <a:spcAft>
                          <a:spcPts val="0"/>
                        </a:spcAft>
                        <a:buClr>
                          <a:schemeClr val="dk1"/>
                        </a:buClr>
                        <a:buSzPts val="1200"/>
                        <a:buFont typeface="Calibri"/>
                        <a:buNone/>
                      </a:pPr>
                      <a:r>
                        <a:rPr lang="en-US" sz="1200" b="0" u="none" strike="noStrike" cap="none">
                          <a:solidFill>
                            <a:schemeClr val="dk1"/>
                          </a:solidFill>
                        </a:rPr>
                        <a:t>Text-to-speech</a:t>
                      </a:r>
                      <a:endParaRPr sz="1800" u="none" strike="noStrike" cap="none"/>
                    </a:p>
                    <a:p>
                      <a:pPr marL="69850" marR="90805" lvl="0" indent="0" algn="l" rtl="0">
                        <a:lnSpc>
                          <a:spcPct val="115000"/>
                        </a:lnSpc>
                        <a:spcBef>
                          <a:spcPts val="710"/>
                        </a:spcBef>
                        <a:spcAft>
                          <a:spcPts val="0"/>
                        </a:spcAft>
                        <a:buClr>
                          <a:schemeClr val="dk1"/>
                        </a:buClr>
                        <a:buSzPts val="1200"/>
                        <a:buFont typeface="Calibri"/>
                        <a:buNone/>
                      </a:pPr>
                      <a:r>
                        <a:rPr lang="en-US" sz="1200" b="0" u="none" strike="noStrike" cap="none">
                          <a:solidFill>
                            <a:schemeClr val="dk1"/>
                          </a:solidFill>
                        </a:rPr>
                        <a:t>(available for ELA reading passages, all grades) </a:t>
                      </a:r>
                      <a:endParaRPr sz="1800" u="none" strike="noStrike" cap="none"/>
                    </a:p>
                    <a:p>
                      <a:pPr marL="69850" marR="90805" lvl="0" indent="0" algn="l" rtl="0">
                        <a:lnSpc>
                          <a:spcPct val="115000"/>
                        </a:lnSpc>
                        <a:spcBef>
                          <a:spcPts val="710"/>
                        </a:spcBef>
                        <a:spcAft>
                          <a:spcPts val="0"/>
                        </a:spcAft>
                        <a:buClr>
                          <a:schemeClr val="dk1"/>
                        </a:buClr>
                        <a:buSzPts val="1200"/>
                        <a:buFont typeface="Calibri"/>
                        <a:buNone/>
                      </a:pPr>
                      <a:r>
                        <a:rPr lang="en-US" sz="1200" b="0" i="1" u="sng" strike="noStrike" cap="none">
                          <a:solidFill>
                            <a:schemeClr val="dk1"/>
                          </a:solidFill>
                        </a:rPr>
                        <a:t>UAAG p 18</a:t>
                      </a:r>
                      <a:endParaRPr sz="1200" b="0" i="1" u="sng"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68580" marR="61595" lvl="0" indent="0" algn="l" rtl="0">
                        <a:lnSpc>
                          <a:spcPct val="115000"/>
                        </a:lnSpc>
                        <a:spcBef>
                          <a:spcPts val="0"/>
                        </a:spcBef>
                        <a:spcAft>
                          <a:spcPts val="0"/>
                        </a:spcAft>
                        <a:buClr>
                          <a:schemeClr val="dk1"/>
                        </a:buClr>
                        <a:buSzPts val="1200"/>
                        <a:buFont typeface="Calibri"/>
                        <a:buNone/>
                      </a:pPr>
                      <a:r>
                        <a:rPr lang="en-US" sz="1200" b="0" u="none" strike="noStrike" cap="none">
                          <a:solidFill>
                            <a:schemeClr val="dk1"/>
                          </a:solidFill>
                        </a:rPr>
                        <a:t>Text is read aloud to the student via embedded text-to-speech technology. </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69850" marR="102870" lvl="0" indent="0" algn="l" rtl="0">
                        <a:lnSpc>
                          <a:spcPct val="101000"/>
                        </a:lnSpc>
                        <a:spcBef>
                          <a:spcPts val="0"/>
                        </a:spcBef>
                        <a:spcAft>
                          <a:spcPts val="0"/>
                        </a:spcAft>
                        <a:buClr>
                          <a:schemeClr val="dk1"/>
                        </a:buClr>
                        <a:buSzPts val="1200"/>
                        <a:buFont typeface="Calibri"/>
                        <a:buNone/>
                      </a:pPr>
                      <a:r>
                        <a:rPr lang="en-US" sz="1200" b="0" u="none" strike="noStrike" cap="none">
                          <a:solidFill>
                            <a:schemeClr val="dk1"/>
                          </a:solidFill>
                        </a:rPr>
                        <a:t>This accommodation is appropriate for a very small number of students. Text-to- speech is available as an accommodation for students whose need is documented, i.e. diagnosed dyslexia, in an IEP or 504 plan. (See Read Aloud)</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bl>
          </a:graphicData>
        </a:graphic>
      </p:graphicFrame>
      <p:graphicFrame>
        <p:nvGraphicFramePr>
          <p:cNvPr id="253" name="Google Shape;253;p26"/>
          <p:cNvGraphicFramePr/>
          <p:nvPr/>
        </p:nvGraphicFramePr>
        <p:xfrm>
          <a:off x="3783583" y="553401"/>
          <a:ext cx="6961475" cy="1694975"/>
        </p:xfrm>
        <a:graphic>
          <a:graphicData uri="http://schemas.openxmlformats.org/drawingml/2006/table">
            <a:tbl>
              <a:tblPr>
                <a:noFill/>
                <a:tableStyleId>{2F18DB14-7E06-4A69-9789-478DD0E144F0}</a:tableStyleId>
              </a:tblPr>
              <a:tblGrid>
                <a:gridCol w="1425125"/>
                <a:gridCol w="1360450"/>
                <a:gridCol w="4175900"/>
              </a:tblGrid>
              <a:tr h="1694975">
                <a:tc>
                  <a:txBody>
                    <a:bodyPr/>
                    <a:lstStyle/>
                    <a:p>
                      <a:pPr marL="69850" marR="0" lvl="0" indent="0" algn="l" rtl="0">
                        <a:lnSpc>
                          <a:spcPct val="115000"/>
                        </a:lnSpc>
                        <a:spcBef>
                          <a:spcPts val="0"/>
                        </a:spcBef>
                        <a:spcAft>
                          <a:spcPts val="0"/>
                        </a:spcAft>
                        <a:buClr>
                          <a:schemeClr val="dk1"/>
                        </a:buClr>
                        <a:buSzPts val="1200"/>
                        <a:buFont typeface="Calibri"/>
                        <a:buNone/>
                      </a:pPr>
                      <a:r>
                        <a:rPr lang="en-US" sz="1200" b="0" u="none" strike="noStrike" cap="none">
                          <a:solidFill>
                            <a:schemeClr val="dk1"/>
                          </a:solidFill>
                        </a:rPr>
                        <a:t>Text-to-speech</a:t>
                      </a:r>
                      <a:endParaRPr sz="1800" u="none" strike="noStrike" cap="none"/>
                    </a:p>
                    <a:p>
                      <a:pPr marL="69850" marR="151765" lvl="0" indent="0" algn="l" rtl="0">
                        <a:lnSpc>
                          <a:spcPct val="115000"/>
                        </a:lnSpc>
                        <a:spcBef>
                          <a:spcPts val="290"/>
                        </a:spcBef>
                        <a:spcAft>
                          <a:spcPts val="0"/>
                        </a:spcAft>
                        <a:buClr>
                          <a:schemeClr val="dk1"/>
                        </a:buClr>
                        <a:buSzPts val="1200"/>
                        <a:buFont typeface="Calibri"/>
                        <a:buNone/>
                      </a:pPr>
                      <a:r>
                        <a:rPr lang="en-US" sz="1200" b="0" u="none" strike="noStrike" cap="none">
                          <a:solidFill>
                            <a:schemeClr val="dk1"/>
                          </a:solidFill>
                        </a:rPr>
                        <a:t>(for math stimuli items and ELA items, not for reading passages)</a:t>
                      </a:r>
                      <a:endParaRPr sz="1800" u="none" strike="noStrike" cap="none"/>
                    </a:p>
                    <a:p>
                      <a:pPr marL="69850" marR="80010" lvl="0" indent="0" algn="l" rtl="0">
                        <a:lnSpc>
                          <a:spcPct val="115000"/>
                        </a:lnSpc>
                        <a:spcBef>
                          <a:spcPts val="290"/>
                        </a:spcBef>
                        <a:spcAft>
                          <a:spcPts val="0"/>
                        </a:spcAft>
                        <a:buClr>
                          <a:schemeClr val="dk1"/>
                        </a:buClr>
                        <a:buSzPts val="1200"/>
                        <a:buFont typeface="Calibri"/>
                        <a:buNone/>
                      </a:pPr>
                      <a:r>
                        <a:rPr lang="en-US" sz="1200" b="0" u="none" strike="noStrike" cap="none">
                          <a:solidFill>
                            <a:schemeClr val="dk1"/>
                          </a:solidFill>
                        </a:rPr>
                        <a:t> </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68580" marR="88265" lvl="0" indent="0" algn="l" rtl="0">
                        <a:lnSpc>
                          <a:spcPct val="115000"/>
                        </a:lnSpc>
                        <a:spcBef>
                          <a:spcPts val="0"/>
                        </a:spcBef>
                        <a:spcAft>
                          <a:spcPts val="0"/>
                        </a:spcAft>
                        <a:buClr>
                          <a:schemeClr val="dk1"/>
                        </a:buClr>
                        <a:buSzPts val="1200"/>
                        <a:buFont typeface="Calibri"/>
                        <a:buNone/>
                      </a:pPr>
                      <a:r>
                        <a:rPr lang="en-US" sz="1200" b="0" u="none" strike="noStrike" cap="none">
                          <a:solidFill>
                            <a:schemeClr val="dk1"/>
                          </a:solidFill>
                        </a:rPr>
                        <a:t>Text is read aloud to the student via embedded text-to-speech technology. </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c>
                  <a:txBody>
                    <a:bodyPr/>
                    <a:lstStyle/>
                    <a:p>
                      <a:pPr marL="69850" marR="88265" lvl="0" indent="0" algn="l" rtl="0">
                        <a:lnSpc>
                          <a:spcPct val="115000"/>
                        </a:lnSpc>
                        <a:spcBef>
                          <a:spcPts val="0"/>
                        </a:spcBef>
                        <a:spcAft>
                          <a:spcPts val="0"/>
                        </a:spcAft>
                        <a:buClr>
                          <a:schemeClr val="dk1"/>
                        </a:buClr>
                        <a:buSzPts val="1200"/>
                        <a:buFont typeface="Calibri"/>
                        <a:buNone/>
                      </a:pPr>
                      <a:r>
                        <a:rPr lang="en-US" sz="1200" b="0" u="none" strike="noStrike" cap="none">
                          <a:solidFill>
                            <a:schemeClr val="dk1"/>
                          </a:solidFill>
                        </a:rPr>
                        <a:t>Students who are struggling readers may need assistance accessing the assessment by having all or portions of the assessment read aloud. This support also may be needed by students with reading-related disabilities, or by students who are blind and do not yet have adequate braille skills. This support will likely be confusing and may impede the performance of students who do not regularly have the support during instruction. </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AF6"/>
                    </a:solidFill>
                  </a:tcPr>
                </a:tc>
              </a:tr>
            </a:tbl>
          </a:graphicData>
        </a:graphic>
      </p:graphicFrame>
      <p:cxnSp>
        <p:nvCxnSpPr>
          <p:cNvPr id="254" name="Google Shape;254;p26"/>
          <p:cNvCxnSpPr/>
          <p:nvPr/>
        </p:nvCxnSpPr>
        <p:spPr>
          <a:xfrm rot="10800000" flipH="1">
            <a:off x="6580401" y="3399473"/>
            <a:ext cx="3040200" cy="865800"/>
          </a:xfrm>
          <a:prstGeom prst="straightConnector1">
            <a:avLst/>
          </a:prstGeom>
          <a:noFill/>
          <a:ln w="12700" cap="flat" cmpd="sng">
            <a:solidFill>
              <a:schemeClr val="dk1"/>
            </a:solidFill>
            <a:prstDash val="solid"/>
            <a:miter lim="800000"/>
            <a:headEnd type="none" w="sm" len="sm"/>
            <a:tailEnd type="triangle" w="med" len="med"/>
          </a:ln>
        </p:spPr>
      </p:cxnSp>
      <p:cxnSp>
        <p:nvCxnSpPr>
          <p:cNvPr id="255" name="Google Shape;255;p26"/>
          <p:cNvCxnSpPr/>
          <p:nvPr/>
        </p:nvCxnSpPr>
        <p:spPr>
          <a:xfrm>
            <a:off x="4341812" y="2048050"/>
            <a:ext cx="3276900" cy="983496"/>
          </a:xfrm>
          <a:prstGeom prst="straightConnector1">
            <a:avLst/>
          </a:prstGeom>
          <a:noFill/>
          <a:ln w="12700" cap="flat" cmpd="sng">
            <a:solidFill>
              <a:schemeClr val="dk1"/>
            </a:solidFill>
            <a:prstDash val="solid"/>
            <a:miter lim="800000"/>
            <a:headEnd type="none" w="sm" len="sm"/>
            <a:tailEnd type="triangle" w="med" len="med"/>
          </a:ln>
        </p:spPr>
      </p:cxnSp>
      <p:sp>
        <p:nvSpPr>
          <p:cNvPr id="256" name="Google Shape;256;p26"/>
          <p:cNvSpPr/>
          <p:nvPr/>
        </p:nvSpPr>
        <p:spPr>
          <a:xfrm>
            <a:off x="8257442" y="3373307"/>
            <a:ext cx="820803" cy="15193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27"/>
          <p:cNvSpPr txBox="1"/>
          <p:nvPr/>
        </p:nvSpPr>
        <p:spPr>
          <a:xfrm>
            <a:off x="1522412" y="72365"/>
            <a:ext cx="9144000" cy="5125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720"/>
              <a:buFont typeface="Arial"/>
              <a:buNone/>
            </a:pPr>
            <a:r>
              <a:rPr lang="en-US" sz="2720" b="1" i="0" u="none" strike="noStrike" cap="none">
                <a:solidFill>
                  <a:srgbClr val="0088A9"/>
                </a:solidFill>
                <a:latin typeface="Calibri"/>
                <a:ea typeface="Calibri"/>
                <a:cs typeface="Calibri"/>
                <a:sym typeface="Calibri"/>
              </a:rPr>
              <a:t>Some Appear in Multiple Types or Categories: Read Aloud</a:t>
            </a:r>
            <a:endParaRPr sz="1800" b="0" i="0" u="none" strike="noStrike" cap="none">
              <a:solidFill>
                <a:schemeClr val="dk1"/>
              </a:solidFill>
              <a:latin typeface="Calibri"/>
              <a:ea typeface="Calibri"/>
              <a:cs typeface="Calibri"/>
              <a:sym typeface="Calibri"/>
            </a:endParaRPr>
          </a:p>
        </p:txBody>
      </p:sp>
      <p:graphicFrame>
        <p:nvGraphicFramePr>
          <p:cNvPr id="264" name="Google Shape;264;p27"/>
          <p:cNvGraphicFramePr/>
          <p:nvPr/>
        </p:nvGraphicFramePr>
        <p:xfrm>
          <a:off x="2804043" y="595359"/>
          <a:ext cx="7510200" cy="3586660"/>
        </p:xfrm>
        <a:graphic>
          <a:graphicData uri="http://schemas.openxmlformats.org/drawingml/2006/table">
            <a:tbl>
              <a:tblPr>
                <a:noFill/>
                <a:tableStyleId>{2F18DB14-7E06-4A69-9789-478DD0E144F0}</a:tableStyleId>
              </a:tblPr>
              <a:tblGrid>
                <a:gridCol w="1192475"/>
                <a:gridCol w="2152925"/>
                <a:gridCol w="2081250"/>
                <a:gridCol w="2083550"/>
              </a:tblGrid>
              <a:tr h="274450">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 </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21969"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Universal Tools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052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Designated Supports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4196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Accommodations</a:t>
                      </a:r>
                      <a:endParaRPr sz="120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1104950">
                <a:tc>
                  <a:txBody>
                    <a:bodyPr/>
                    <a:lstStyle/>
                    <a:p>
                      <a:pPr marL="0" marR="68580" lvl="0" indent="0" algn="r"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Embedded</a:t>
                      </a:r>
                      <a:endParaRPr sz="1200" u="none" strike="noStrike" cap="none">
                        <a:solidFill>
                          <a:schemeClr val="dk1"/>
                        </a:solidFill>
                        <a:latin typeface="Libre Franklin"/>
                        <a:ea typeface="Libre Franklin"/>
                        <a:cs typeface="Libre Franklin"/>
                        <a:sym typeface="Libre Frankli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0485" marR="93853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Breaks </a:t>
                      </a:r>
                      <a:endParaRPr sz="1800" u="none" strike="noStrike" cap="none"/>
                    </a:p>
                    <a:p>
                      <a:pPr marL="70485" marR="938530" lvl="0" indent="0" algn="l" rtl="0">
                        <a:lnSpc>
                          <a:spcPct val="100000"/>
                        </a:lnSpc>
                        <a:spcBef>
                          <a:spcPts val="60"/>
                        </a:spcBef>
                        <a:spcAft>
                          <a:spcPts val="0"/>
                        </a:spcAft>
                        <a:buClr>
                          <a:schemeClr val="dk1"/>
                        </a:buClr>
                        <a:buSzPts val="1200"/>
                        <a:buFont typeface="Calibri"/>
                        <a:buNone/>
                      </a:pPr>
                      <a:r>
                        <a:rPr lang="en-US" sz="1200" b="0" u="none" strike="noStrike" cap="none">
                          <a:solidFill>
                            <a:schemeClr val="dk1"/>
                          </a:solidFill>
                        </a:rPr>
                        <a:t>Calculator</a:t>
                      </a:r>
                      <a:endParaRPr sz="1800" u="none" strike="noStrike" cap="none"/>
                    </a:p>
                    <a:p>
                      <a:pPr marL="70485" marR="938530" lvl="0" indent="0" algn="l" rtl="0">
                        <a:lnSpc>
                          <a:spcPct val="100000"/>
                        </a:lnSpc>
                        <a:spcBef>
                          <a:spcPts val="60"/>
                        </a:spcBef>
                        <a:spcAft>
                          <a:spcPts val="0"/>
                        </a:spcAft>
                        <a:buClr>
                          <a:schemeClr val="dk1"/>
                        </a:buClr>
                        <a:buSzPts val="1200"/>
                        <a:buFont typeface="Calibri"/>
                        <a:buNone/>
                      </a:pPr>
                      <a:endParaRPr sz="1200" b="0" u="none" strike="noStrike" cap="none">
                        <a:solidFill>
                          <a:schemeClr val="dk1"/>
                        </a:solidFill>
                      </a:endParaRPr>
                    </a:p>
                    <a:p>
                      <a:pPr marL="70485" marR="938530" lvl="0" indent="0" algn="l" rtl="0">
                        <a:lnSpc>
                          <a:spcPct val="100000"/>
                        </a:lnSpc>
                        <a:spcBef>
                          <a:spcPts val="60"/>
                        </a:spcBef>
                        <a:spcAft>
                          <a:spcPts val="0"/>
                        </a:spcAft>
                        <a:buClr>
                          <a:schemeClr val="dk1"/>
                        </a:buClr>
                        <a:buSzPts val="1200"/>
                        <a:buFont typeface="Calibri"/>
                        <a:buNone/>
                      </a:pPr>
                      <a:endParaRPr sz="1200" b="0" u="none" strike="noStrike" cap="none">
                        <a:solidFill>
                          <a:schemeClr val="dk1"/>
                        </a:solidFill>
                      </a:endParaRPr>
                    </a:p>
                    <a:p>
                      <a:pPr marL="70485" marR="101981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Zoom</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69850" marR="939164"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Color Contrast Turn off Any </a:t>
                      </a:r>
                      <a:endParaRPr sz="1800" u="none" strike="noStrike" cap="none"/>
                    </a:p>
                    <a:p>
                      <a:pPr marL="69850" marR="939164" lvl="0" indent="0" algn="l" rtl="0">
                        <a:lnSpc>
                          <a:spcPct val="100000"/>
                        </a:lnSpc>
                        <a:spcBef>
                          <a:spcPts val="60"/>
                        </a:spcBef>
                        <a:spcAft>
                          <a:spcPts val="0"/>
                        </a:spcAft>
                        <a:buClr>
                          <a:schemeClr val="dk1"/>
                        </a:buClr>
                        <a:buSzPts val="1200"/>
                        <a:buFont typeface="Calibri"/>
                        <a:buNone/>
                      </a:pPr>
                      <a:endParaRPr sz="1200" b="0" u="none" strike="noStrike" cap="none">
                        <a:solidFill>
                          <a:schemeClr val="dk1"/>
                        </a:solidFill>
                      </a:endParaRPr>
                    </a:p>
                    <a:p>
                      <a:pPr marL="69850" marR="939164" lvl="0" indent="0" algn="l" rtl="0">
                        <a:lnSpc>
                          <a:spcPct val="100000"/>
                        </a:lnSpc>
                        <a:spcBef>
                          <a:spcPts val="60"/>
                        </a:spcBef>
                        <a:spcAft>
                          <a:spcPts val="0"/>
                        </a:spcAft>
                        <a:buClr>
                          <a:schemeClr val="dk1"/>
                        </a:buClr>
                        <a:buSzPts val="1200"/>
                        <a:buFont typeface="Calibri"/>
                        <a:buNone/>
                      </a:pPr>
                      <a:endParaRPr sz="1200" b="0" u="none" strike="noStrike" cap="none">
                        <a:solidFill>
                          <a:schemeClr val="dk1"/>
                        </a:solidFill>
                      </a:endParaRPr>
                    </a:p>
                    <a:p>
                      <a:pPr marL="69850" marR="939164" lvl="0" indent="0" algn="l" rtl="0">
                        <a:lnSpc>
                          <a:spcPct val="100000"/>
                        </a:lnSpc>
                        <a:spcBef>
                          <a:spcPts val="60"/>
                        </a:spcBef>
                        <a:spcAft>
                          <a:spcPts val="0"/>
                        </a:spcAft>
                        <a:buClr>
                          <a:schemeClr val="dk1"/>
                        </a:buClr>
                        <a:buSzPts val="1200"/>
                        <a:buFont typeface="Calibri"/>
                        <a:buNone/>
                      </a:pPr>
                      <a:r>
                        <a:rPr lang="en-US" sz="1200" b="0" u="none" strike="noStrike" cap="none">
                          <a:solidFill>
                            <a:schemeClr val="dk1"/>
                          </a:solidFill>
                        </a:rPr>
                        <a:t>Universal Tools</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69850" marR="346075" lvl="0" indent="-635"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American Sign Language Braille</a:t>
                      </a:r>
                      <a:endParaRPr sz="1800" u="none" strike="noStrike" cap="none"/>
                    </a:p>
                    <a:p>
                      <a:pPr marL="69850" marR="0" lvl="0" indent="0" algn="l" rtl="0">
                        <a:lnSpc>
                          <a:spcPct val="100000"/>
                        </a:lnSpc>
                        <a:spcBef>
                          <a:spcPts val="0"/>
                        </a:spcBef>
                        <a:spcAft>
                          <a:spcPts val="0"/>
                        </a:spcAft>
                        <a:buClr>
                          <a:schemeClr val="dk1"/>
                        </a:buClr>
                        <a:buSzPts val="1200"/>
                        <a:buFont typeface="Calibri"/>
                        <a:buNone/>
                      </a:pPr>
                      <a:endParaRPr sz="1200" b="0" u="none" strike="noStrike" cap="none">
                        <a:solidFill>
                          <a:schemeClr val="dk1"/>
                        </a:solidFill>
                      </a:endParaRPr>
                    </a:p>
                    <a:p>
                      <a:pPr marL="69850" marR="0" lvl="0" indent="0" algn="l" rtl="0">
                        <a:lnSpc>
                          <a:spcPct val="100000"/>
                        </a:lnSpc>
                        <a:spcBef>
                          <a:spcPts val="0"/>
                        </a:spcBef>
                        <a:spcAft>
                          <a:spcPts val="0"/>
                        </a:spcAft>
                        <a:buClr>
                          <a:schemeClr val="dk1"/>
                        </a:buClr>
                        <a:buSzPts val="1200"/>
                        <a:buFont typeface="Calibri"/>
                        <a:buNone/>
                      </a:pPr>
                      <a:endParaRPr sz="1200" b="0" u="none" strike="noStrike" cap="none">
                        <a:solidFill>
                          <a:schemeClr val="dk1"/>
                        </a:solidFill>
                      </a:endParaRPr>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Text-to-Speech</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r>
              <a:tr h="2173225">
                <a:tc>
                  <a:txBody>
                    <a:bodyPr/>
                    <a:lstStyle/>
                    <a:p>
                      <a:pPr marL="0" marR="67945" lvl="0" indent="0" algn="r" rtl="0">
                        <a:lnSpc>
                          <a:spcPct val="100000"/>
                        </a:lnSpc>
                        <a:spcBef>
                          <a:spcPts val="0"/>
                        </a:spcBef>
                        <a:spcAft>
                          <a:spcPts val="0"/>
                        </a:spcAft>
                        <a:buClr>
                          <a:schemeClr val="dk1"/>
                        </a:buClr>
                        <a:buSzPts val="1200"/>
                        <a:buFont typeface="Calibri"/>
                        <a:buNone/>
                      </a:pPr>
                      <a:r>
                        <a:rPr lang="en-US" sz="1200" u="none" strike="noStrike" cap="none">
                          <a:solidFill>
                            <a:schemeClr val="dk1"/>
                          </a:solidFill>
                        </a:rPr>
                        <a:t>Non-embedded</a:t>
                      </a:r>
                      <a:endParaRPr sz="1200" u="none" strike="noStrike" cap="none">
                        <a:solidFill>
                          <a:schemeClr val="dk1"/>
                        </a:solidFill>
                        <a:latin typeface="Libre Franklin"/>
                        <a:ea typeface="Libre Franklin"/>
                        <a:cs typeface="Libre Franklin"/>
                        <a:sym typeface="Libre Frankli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0485"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Breaks</a:t>
                      </a:r>
                      <a:endParaRPr sz="1800" u="none" strike="noStrike" cap="none"/>
                    </a:p>
                    <a:p>
                      <a:pPr marL="70485" marR="73596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English Dictionary Scratch Paper Thesaurus</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9850" marR="61150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Bilingual Dictionary</a:t>
                      </a:r>
                      <a:endParaRPr sz="1800" u="none" strike="noStrike" cap="none"/>
                    </a:p>
                    <a:p>
                      <a:pPr marL="69850" marR="611505" lvl="0" indent="0" algn="l" rtl="0">
                        <a:lnSpc>
                          <a:spcPct val="100000"/>
                        </a:lnSpc>
                        <a:spcBef>
                          <a:spcPts val="75"/>
                        </a:spcBef>
                        <a:spcAft>
                          <a:spcPts val="0"/>
                        </a:spcAft>
                        <a:buClr>
                          <a:schemeClr val="dk1"/>
                        </a:buClr>
                        <a:buSzPts val="1200"/>
                        <a:buFont typeface="Calibri"/>
                        <a:buNone/>
                      </a:pPr>
                      <a:r>
                        <a:rPr lang="en-US" sz="1200" b="0" u="none" strike="noStrike" cap="none">
                          <a:solidFill>
                            <a:schemeClr val="dk1"/>
                          </a:solidFill>
                        </a:rPr>
                        <a:t>Color Contrast</a:t>
                      </a:r>
                      <a:endParaRPr sz="1800" u="none" strike="noStrike" cap="none"/>
                    </a:p>
                    <a:p>
                      <a:pPr marL="69850" marR="81915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Color Overlay Magnification Read Aloud</a:t>
                      </a:r>
                      <a:endParaRPr sz="1800" u="none" strike="noStrike" cap="none"/>
                    </a:p>
                    <a:p>
                      <a:pPr marL="69850" marR="81915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 Noise Buffers Scribe </a:t>
                      </a:r>
                      <a:endParaRPr sz="1800" u="none" strike="noStrike" cap="none"/>
                    </a:p>
                    <a:p>
                      <a:pPr marL="69850" marR="81915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Separate Setting</a:t>
                      </a:r>
                      <a:endParaRPr sz="1800" u="none" strike="noStrike" cap="none"/>
                    </a:p>
                    <a:p>
                      <a:pPr marL="69850" marR="379095" lvl="0" indent="0" algn="just"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Simplified Test Directions Translated Test Directions Translations (Glossary)</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100s Number Table</a:t>
                      </a:r>
                      <a:endParaRPr sz="1800" u="none" strike="noStrike" cap="none"/>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Abacus</a:t>
                      </a:r>
                      <a:endParaRPr sz="1800" u="none" strike="noStrike" cap="none"/>
                    </a:p>
                    <a:p>
                      <a:pPr marL="69850" marR="197485"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Alternate Response Options Calculator</a:t>
                      </a:r>
                      <a:endParaRPr sz="1800" u="none" strike="noStrike" cap="none"/>
                    </a:p>
                    <a:p>
                      <a:pPr marL="69850" marR="59436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Multiplication Table</a:t>
                      </a:r>
                      <a:endParaRPr sz="1800" u="none" strike="noStrike" cap="none"/>
                    </a:p>
                    <a:p>
                      <a:pPr marL="69850" marR="59436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Print on Demand </a:t>
                      </a:r>
                      <a:endParaRPr sz="1800" u="none" strike="noStrike" cap="none"/>
                    </a:p>
                    <a:p>
                      <a:pPr marL="69850" marR="59436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Read Aloud</a:t>
                      </a:r>
                      <a:endParaRPr sz="1800" u="none" strike="noStrike" cap="none"/>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Scribe</a:t>
                      </a:r>
                      <a:endParaRPr sz="1800" u="none" strike="noStrike" cap="none"/>
                    </a:p>
                    <a:p>
                      <a:pPr marL="69850" marR="0" lvl="0" indent="0" algn="l" rtl="0">
                        <a:lnSpc>
                          <a:spcPct val="100000"/>
                        </a:lnSpc>
                        <a:spcBef>
                          <a:spcPts val="0"/>
                        </a:spcBef>
                        <a:spcAft>
                          <a:spcPts val="0"/>
                        </a:spcAft>
                        <a:buClr>
                          <a:schemeClr val="dk1"/>
                        </a:buClr>
                        <a:buSzPts val="1200"/>
                        <a:buFont typeface="Calibri"/>
                        <a:buNone/>
                      </a:pPr>
                      <a:r>
                        <a:rPr lang="en-US" sz="1200" b="0" u="none" strike="noStrike" cap="none">
                          <a:solidFill>
                            <a:schemeClr val="dk1"/>
                          </a:solidFill>
                        </a:rPr>
                        <a:t>Speech-to-Text</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265" name="Google Shape;265;p27"/>
          <p:cNvSpPr/>
          <p:nvPr/>
        </p:nvSpPr>
        <p:spPr>
          <a:xfrm>
            <a:off x="6192760" y="2715735"/>
            <a:ext cx="1226634" cy="223025"/>
          </a:xfrm>
          <a:prstGeom prst="rect">
            <a:avLst/>
          </a:prstGeom>
          <a:noFill/>
          <a:ln w="19050"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27"/>
          <p:cNvSpPr/>
          <p:nvPr/>
        </p:nvSpPr>
        <p:spPr>
          <a:xfrm>
            <a:off x="8280231" y="3051486"/>
            <a:ext cx="1226634" cy="223025"/>
          </a:xfrm>
          <a:prstGeom prst="rect">
            <a:avLst/>
          </a:prstGeom>
          <a:noFill/>
          <a:ln w="19050"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7" name="Google Shape;267;p27"/>
          <p:cNvCxnSpPr/>
          <p:nvPr/>
        </p:nvCxnSpPr>
        <p:spPr>
          <a:xfrm>
            <a:off x="6714854" y="2083954"/>
            <a:ext cx="0" cy="631780"/>
          </a:xfrm>
          <a:prstGeom prst="straightConnector1">
            <a:avLst/>
          </a:prstGeom>
          <a:noFill/>
          <a:ln w="12700" cap="flat" cmpd="sng">
            <a:solidFill>
              <a:schemeClr val="dk1"/>
            </a:solidFill>
            <a:prstDash val="solid"/>
            <a:miter lim="800000"/>
            <a:headEnd type="none" w="sm" len="sm"/>
            <a:tailEnd type="triangle" w="med" len="med"/>
          </a:ln>
        </p:spPr>
      </p:cxnSp>
      <p:graphicFrame>
        <p:nvGraphicFramePr>
          <p:cNvPr id="268" name="Google Shape;268;p27"/>
          <p:cNvGraphicFramePr/>
          <p:nvPr/>
        </p:nvGraphicFramePr>
        <p:xfrm>
          <a:off x="1585695" y="811612"/>
          <a:ext cx="7493625" cy="1301750"/>
        </p:xfrm>
        <a:graphic>
          <a:graphicData uri="http://schemas.openxmlformats.org/drawingml/2006/table">
            <a:tbl>
              <a:tblPr>
                <a:noFill/>
                <a:tableStyleId>{2F18DB14-7E06-4A69-9789-478DD0E144F0}</a:tableStyleId>
              </a:tblPr>
              <a:tblGrid>
                <a:gridCol w="1570700"/>
                <a:gridCol w="2265325"/>
                <a:gridCol w="3657600"/>
              </a:tblGrid>
              <a:tr h="1301750">
                <a:tc>
                  <a:txBody>
                    <a:bodyPr/>
                    <a:lstStyle/>
                    <a:p>
                      <a:pPr marL="69850" marR="0" lvl="0" indent="0" algn="l" rtl="0">
                        <a:lnSpc>
                          <a:spcPct val="115000"/>
                        </a:lnSpc>
                        <a:spcBef>
                          <a:spcPts val="0"/>
                        </a:spcBef>
                        <a:spcAft>
                          <a:spcPts val="0"/>
                        </a:spcAft>
                        <a:buClr>
                          <a:schemeClr val="dk1"/>
                        </a:buClr>
                        <a:buSzPts val="1200"/>
                        <a:buFont typeface="Calibri"/>
                        <a:buNone/>
                      </a:pPr>
                      <a:r>
                        <a:rPr lang="en-US" sz="1200" b="0" u="none" strike="noStrike" cap="none">
                          <a:solidFill>
                            <a:schemeClr val="dk1"/>
                          </a:solidFill>
                        </a:rPr>
                        <a:t>Read aloud</a:t>
                      </a:r>
                      <a:endParaRPr sz="1800" u="none" strike="noStrike" cap="none"/>
                    </a:p>
                    <a:p>
                      <a:pPr marL="69850" marR="0" lvl="0" indent="0" algn="l" rtl="0">
                        <a:lnSpc>
                          <a:spcPct val="115000"/>
                        </a:lnSpc>
                        <a:spcBef>
                          <a:spcPts val="290"/>
                        </a:spcBef>
                        <a:spcAft>
                          <a:spcPts val="0"/>
                        </a:spcAft>
                        <a:buClr>
                          <a:schemeClr val="dk1"/>
                        </a:buClr>
                        <a:buSzPts val="1200"/>
                        <a:buFont typeface="Calibri"/>
                        <a:buNone/>
                      </a:pPr>
                      <a:r>
                        <a:rPr lang="en-US" sz="1200" b="0" u="none" strike="noStrike" cap="none">
                          <a:solidFill>
                            <a:schemeClr val="dk1"/>
                          </a:solidFill>
                        </a:rPr>
                        <a:t>(for math and ELA items, </a:t>
                      </a:r>
                      <a:r>
                        <a:rPr lang="en-US" sz="1200" b="1" u="none" strike="noStrike" cap="none">
                          <a:solidFill>
                            <a:schemeClr val="dk1"/>
                          </a:solidFill>
                        </a:rPr>
                        <a:t>not for reading passages</a:t>
                      </a:r>
                      <a:r>
                        <a:rPr lang="en-US" sz="1200" b="0" u="none" strike="noStrike" cap="none">
                          <a:solidFill>
                            <a:schemeClr val="dk1"/>
                          </a:solidFill>
                        </a:rPr>
                        <a:t>)</a:t>
                      </a:r>
                      <a:endParaRPr sz="1800" u="none" strike="noStrike" cap="none"/>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68580" marR="88900" lvl="0" indent="0" algn="l" rtl="0">
                        <a:lnSpc>
                          <a:spcPct val="115000"/>
                        </a:lnSpc>
                        <a:spcBef>
                          <a:spcPts val="0"/>
                        </a:spcBef>
                        <a:spcAft>
                          <a:spcPts val="0"/>
                        </a:spcAft>
                        <a:buClr>
                          <a:schemeClr val="dk1"/>
                        </a:buClr>
                        <a:buSzPts val="1200"/>
                        <a:buFont typeface="Calibri"/>
                        <a:buNone/>
                      </a:pPr>
                      <a:r>
                        <a:rPr lang="en-US" sz="1200" b="0" u="none" strike="noStrike" cap="none">
                          <a:solidFill>
                            <a:schemeClr val="dk1"/>
                          </a:solidFill>
                        </a:rPr>
                        <a:t>Text is read aloud to the student by a trained and qualified human reader who follows the administration guidelines. All or portions of the content may be read aloud.</a:t>
                      </a:r>
                      <a:endParaRPr sz="1200" b="0" u="none" strike="noStrike" cap="none">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69850" marR="76835" lvl="0" indent="0" algn="l" rtl="0">
                        <a:lnSpc>
                          <a:spcPct val="115000"/>
                        </a:lnSpc>
                        <a:spcBef>
                          <a:spcPts val="0"/>
                        </a:spcBef>
                        <a:spcAft>
                          <a:spcPts val="0"/>
                        </a:spcAft>
                        <a:buClr>
                          <a:schemeClr val="dk1"/>
                        </a:buClr>
                        <a:buSzPts val="1200"/>
                        <a:buFont typeface="Calibri"/>
                        <a:buNone/>
                      </a:pPr>
                      <a:r>
                        <a:rPr lang="en-US" sz="1200" b="0" u="none" strike="noStrike" cap="none">
                          <a:solidFill>
                            <a:schemeClr val="dk1"/>
                          </a:solidFill>
                        </a:rPr>
                        <a:t>Students who are struggling readers may need assistance accessing the assessment by having all or portions of the assessment read aloud. This support also may be needed by students with reading-related disabilities, or by students who are blind and do not yet have adequate braille skills. </a:t>
                      </a:r>
                      <a:endParaRPr sz="1800" u="none" strike="noStrike" cap="none"/>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r>
            </a:tbl>
          </a:graphicData>
        </a:graphic>
      </p:graphicFrame>
      <p:graphicFrame>
        <p:nvGraphicFramePr>
          <p:cNvPr id="269" name="Google Shape;269;p27"/>
          <p:cNvGraphicFramePr/>
          <p:nvPr>
            <p:extLst>
              <p:ext uri="{D42A27DB-BD31-4B8C-83A1-F6EECF244321}">
                <p14:modId xmlns:p14="http://schemas.microsoft.com/office/powerpoint/2010/main" val="125678093"/>
              </p:ext>
            </p:extLst>
          </p:nvPr>
        </p:nvGraphicFramePr>
        <p:xfrm>
          <a:off x="3277948" y="3321028"/>
          <a:ext cx="7360900" cy="1261872"/>
        </p:xfrm>
        <a:graphic>
          <a:graphicData uri="http://schemas.openxmlformats.org/drawingml/2006/table">
            <a:tbl>
              <a:tblPr>
                <a:noFill/>
                <a:tableStyleId>{2F18DB14-7E06-4A69-9789-478DD0E144F0}</a:tableStyleId>
              </a:tblPr>
              <a:tblGrid>
                <a:gridCol w="1087275"/>
                <a:gridCol w="2795850"/>
                <a:gridCol w="3477775"/>
              </a:tblGrid>
              <a:tr h="1040450">
                <a:tc>
                  <a:txBody>
                    <a:bodyPr/>
                    <a:lstStyle/>
                    <a:p>
                      <a:pPr marL="69850" marR="90805" lvl="0" indent="0" algn="l" rtl="0">
                        <a:lnSpc>
                          <a:spcPct val="115000"/>
                        </a:lnSpc>
                        <a:spcBef>
                          <a:spcPts val="0"/>
                        </a:spcBef>
                        <a:spcAft>
                          <a:spcPts val="0"/>
                        </a:spcAft>
                        <a:buClr>
                          <a:schemeClr val="dk1"/>
                        </a:buClr>
                        <a:buSzPts val="1200"/>
                        <a:buFont typeface="Calibri"/>
                        <a:buNone/>
                      </a:pPr>
                      <a:r>
                        <a:rPr lang="en-US" sz="1200" b="0" u="none" strike="noStrike" cap="none" dirty="0">
                          <a:solidFill>
                            <a:schemeClr val="dk1"/>
                          </a:solidFill>
                        </a:rPr>
                        <a:t>Read Aloud (</a:t>
                      </a:r>
                      <a:r>
                        <a:rPr lang="en-US" sz="1200" b="1" u="none" strike="noStrike" cap="none" dirty="0">
                          <a:solidFill>
                            <a:schemeClr val="dk1"/>
                          </a:solidFill>
                        </a:rPr>
                        <a:t>for ELA reading passages</a:t>
                      </a:r>
                      <a:r>
                        <a:rPr lang="en-US" sz="1200" b="0" u="none" strike="noStrike" cap="none" dirty="0">
                          <a:solidFill>
                            <a:schemeClr val="dk1"/>
                          </a:solidFill>
                        </a:rPr>
                        <a:t>)</a:t>
                      </a:r>
                      <a:endParaRPr sz="1100" b="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67945" marR="115570" lvl="0" indent="0" algn="l" rtl="0">
                        <a:lnSpc>
                          <a:spcPct val="115000"/>
                        </a:lnSpc>
                        <a:spcBef>
                          <a:spcPts val="0"/>
                        </a:spcBef>
                        <a:spcAft>
                          <a:spcPts val="0"/>
                        </a:spcAft>
                        <a:buClr>
                          <a:schemeClr val="dk1"/>
                        </a:buClr>
                        <a:buSzPts val="1200"/>
                        <a:buFont typeface="Calibri"/>
                        <a:buNone/>
                      </a:pPr>
                      <a:r>
                        <a:rPr lang="en-US" sz="1200" b="0" u="none" strike="noStrike" cap="none" dirty="0">
                          <a:solidFill>
                            <a:schemeClr val="dk1"/>
                          </a:solidFill>
                        </a:rPr>
                        <a:t>Text is read aloud to the student via an external screen reader or by a trained and qualified human reader who follows the administration guidelines provided.</a:t>
                      </a:r>
                      <a:endParaRPr sz="1100" b="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69850" marR="74930" lvl="0" indent="0" algn="l" rtl="0">
                        <a:lnSpc>
                          <a:spcPct val="115000"/>
                        </a:lnSpc>
                        <a:spcBef>
                          <a:spcPts val="0"/>
                        </a:spcBef>
                        <a:spcAft>
                          <a:spcPts val="0"/>
                        </a:spcAft>
                        <a:buClr>
                          <a:schemeClr val="dk1"/>
                        </a:buClr>
                        <a:buSzPts val="1200"/>
                        <a:buFont typeface="Calibri"/>
                        <a:buNone/>
                      </a:pPr>
                      <a:r>
                        <a:rPr lang="en-US" sz="1200" b="0" u="none" strike="noStrike" cap="none" dirty="0">
                          <a:solidFill>
                            <a:schemeClr val="dk1"/>
                          </a:solidFill>
                        </a:rPr>
                        <a:t>This accommodation is appropriate for a very small number of students. Read aloud is available as an accommodation for students whose have been diagnosed with a reading disability such as dyslexia and the need is documented in an IEP or 504 plan.</a:t>
                      </a:r>
                      <a:endParaRPr sz="1100" b="0" u="none" strike="noStrike" cap="none" dirty="0">
                        <a:solidFill>
                          <a:schemeClr val="dk1"/>
                        </a:solidFill>
                        <a:latin typeface="Libre Franklin"/>
                        <a:ea typeface="Libre Franklin"/>
                        <a:cs typeface="Libre Franklin"/>
                        <a:sym typeface="Libre Frankli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r>
            </a:tbl>
          </a:graphicData>
        </a:graphic>
      </p:graphicFrame>
      <p:sp>
        <p:nvSpPr>
          <p:cNvPr id="270" name="Google Shape;270;p27"/>
          <p:cNvSpPr txBox="1"/>
          <p:nvPr/>
        </p:nvSpPr>
        <p:spPr>
          <a:xfrm>
            <a:off x="1522412" y="5198569"/>
            <a:ext cx="9043818" cy="823782"/>
          </a:xfrm>
          <a:prstGeom prst="rect">
            <a:avLst/>
          </a:prstGeom>
          <a:solidFill>
            <a:schemeClr val="lt1"/>
          </a:solidFill>
          <a:ln w="28575"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The Read Aloud Designated </a:t>
            </a:r>
            <a:r>
              <a:rPr lang="en-US" sz="1600" b="0" i="0" u="none" strike="noStrike" cap="none" dirty="0" smtClean="0">
                <a:solidFill>
                  <a:schemeClr val="dk1"/>
                </a:solidFill>
                <a:latin typeface="Calibri"/>
                <a:ea typeface="Calibri"/>
                <a:cs typeface="Calibri"/>
                <a:sym typeface="Calibri"/>
              </a:rPr>
              <a:t>Support and/or Accommodation </a:t>
            </a:r>
            <a:r>
              <a:rPr lang="en-US" sz="1600" b="0" i="0" u="none" strike="noStrike" cap="none" dirty="0">
                <a:solidFill>
                  <a:schemeClr val="dk1"/>
                </a:solidFill>
                <a:latin typeface="Calibri"/>
                <a:ea typeface="Calibri"/>
                <a:cs typeface="Calibri"/>
                <a:sym typeface="Calibri"/>
              </a:rPr>
              <a:t>requires the reader to complete the Read Aloud Guidelines </a:t>
            </a:r>
            <a:r>
              <a:rPr lang="en-US" sz="1600" b="0" i="0" u="none" strike="noStrike" cap="none" dirty="0" smtClean="0">
                <a:solidFill>
                  <a:schemeClr val="dk1"/>
                </a:solidFill>
                <a:latin typeface="Calibri"/>
                <a:ea typeface="Calibri"/>
                <a:cs typeface="Calibri"/>
                <a:sym typeface="Calibri"/>
              </a:rPr>
              <a:t>and </a:t>
            </a:r>
            <a:r>
              <a:rPr lang="en-US" sz="1600" b="0" i="0" u="none" strike="noStrike" cap="none" dirty="0">
                <a:solidFill>
                  <a:schemeClr val="dk1"/>
                </a:solidFill>
                <a:latin typeface="Calibri"/>
                <a:ea typeface="Calibri"/>
                <a:cs typeface="Calibri"/>
                <a:sym typeface="Calibri"/>
              </a:rPr>
              <a:t>the </a:t>
            </a:r>
            <a:r>
              <a:rPr lang="en-US" sz="1600" b="0" i="0" u="sng" strike="noStrike" cap="none" dirty="0">
                <a:solidFill>
                  <a:schemeClr val="dk1"/>
                </a:solidFill>
                <a:latin typeface="Calibri"/>
                <a:ea typeface="Calibri"/>
                <a:cs typeface="Calibri"/>
                <a:sym typeface="Calibri"/>
              </a:rPr>
              <a:t>TC </a:t>
            </a:r>
            <a:r>
              <a:rPr lang="en-US" sz="1600" b="0" i="0" u="sng" strike="noStrike" cap="none" dirty="0" smtClean="0">
                <a:solidFill>
                  <a:schemeClr val="dk1"/>
                </a:solidFill>
                <a:latin typeface="Calibri"/>
                <a:ea typeface="Calibri"/>
                <a:cs typeface="Calibri"/>
                <a:sym typeface="Calibri"/>
              </a:rPr>
              <a:t>should keep the </a:t>
            </a:r>
            <a:r>
              <a:rPr lang="en-US" sz="1600" b="0" i="0" u="sng" strike="noStrike" cap="none" dirty="0">
                <a:solidFill>
                  <a:schemeClr val="dk1"/>
                </a:solidFill>
                <a:latin typeface="Calibri"/>
                <a:ea typeface="Calibri"/>
                <a:cs typeface="Calibri"/>
                <a:sym typeface="Calibri"/>
              </a:rPr>
              <a:t>signed Read Aloud </a:t>
            </a:r>
            <a:r>
              <a:rPr lang="en-US" sz="1600" b="0" i="0" u="none" strike="noStrike" cap="none" dirty="0">
                <a:solidFill>
                  <a:schemeClr val="dk1"/>
                </a:solidFill>
                <a:latin typeface="Calibri"/>
                <a:ea typeface="Calibri"/>
                <a:cs typeface="Calibri"/>
                <a:sym typeface="Calibri"/>
              </a:rPr>
              <a:t>Protocol for HSAP Assessments Security/Confidentiality Agreement  </a:t>
            </a:r>
            <a:r>
              <a:rPr lang="en-US" sz="1600" b="0" i="0" u="none" strike="noStrike" cap="none" dirty="0" smtClean="0">
                <a:solidFill>
                  <a:schemeClr val="dk1"/>
                </a:solidFill>
                <a:latin typeface="Calibri"/>
                <a:ea typeface="Calibri"/>
                <a:cs typeface="Calibri"/>
                <a:sym typeface="Calibri"/>
              </a:rPr>
              <a:t>on file at the school.</a:t>
            </a:r>
            <a:endParaRPr sz="18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txBox="1">
            <a:spLocks noGrp="1"/>
          </p:cNvSpPr>
          <p:nvPr>
            <p:ph type="title"/>
          </p:nvPr>
        </p:nvSpPr>
        <p:spPr>
          <a:xfrm>
            <a:off x="2151062" y="141863"/>
            <a:ext cx="7886700" cy="6850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959"/>
              <a:buFont typeface="Arial"/>
              <a:buNone/>
            </a:pPr>
            <a:r>
              <a:rPr lang="en-US" sz="3959">
                <a:solidFill>
                  <a:srgbClr val="0088A9"/>
                </a:solidFill>
              </a:rPr>
              <a:t>Designated Supports</a:t>
            </a:r>
            <a:endParaRPr/>
          </a:p>
        </p:txBody>
      </p:sp>
      <p:sp>
        <p:nvSpPr>
          <p:cNvPr id="214" name="Google Shape;214;p23"/>
          <p:cNvSpPr txBox="1">
            <a:spLocks noGrp="1"/>
          </p:cNvSpPr>
          <p:nvPr>
            <p:ph type="body" idx="1"/>
          </p:nvPr>
        </p:nvSpPr>
        <p:spPr>
          <a:xfrm>
            <a:off x="2973837" y="1205494"/>
            <a:ext cx="8466300" cy="5079000"/>
          </a:xfrm>
          <a:prstGeom prst="rect">
            <a:avLst/>
          </a:prstGeom>
          <a:noFill/>
          <a:ln>
            <a:noFill/>
          </a:ln>
        </p:spPr>
        <p:txBody>
          <a:bodyPr spcFirstLastPara="1" wrap="square" lIns="91425" tIns="45700" rIns="91425" bIns="45700" anchor="t" anchorCtr="0">
            <a:noAutofit/>
          </a:bodyPr>
          <a:lstStyle/>
          <a:p>
            <a:pPr marL="119063" lvl="0" indent="0" algn="l" rtl="0">
              <a:lnSpc>
                <a:spcPct val="80000"/>
              </a:lnSpc>
              <a:spcBef>
                <a:spcPts val="0"/>
              </a:spcBef>
              <a:spcAft>
                <a:spcPts val="0"/>
              </a:spcAft>
              <a:buClr>
                <a:schemeClr val="dk1"/>
              </a:buClr>
              <a:buSzPts val="1850"/>
              <a:buNone/>
            </a:pPr>
            <a:r>
              <a:rPr lang="en-US" sz="1850" dirty="0"/>
              <a:t>Designated supports for the Smarter Balanced assessments are those features that are available for use by any student for whom the need has been indicated by an educator (or team of educators with parent/guardian and student). </a:t>
            </a:r>
            <a:endParaRPr sz="1850" dirty="0"/>
          </a:p>
          <a:p>
            <a:pPr marL="119063" lvl="0" indent="0" algn="l" rtl="0">
              <a:lnSpc>
                <a:spcPct val="80000"/>
              </a:lnSpc>
              <a:spcBef>
                <a:spcPts val="0"/>
              </a:spcBef>
              <a:spcAft>
                <a:spcPts val="0"/>
              </a:spcAft>
              <a:buClr>
                <a:schemeClr val="dk1"/>
              </a:buClr>
              <a:buSzPts val="1850"/>
              <a:buNone/>
            </a:pPr>
            <a:endParaRPr sz="1850" dirty="0"/>
          </a:p>
          <a:p>
            <a:pPr marL="119063" lvl="0" indent="0" algn="l" rtl="0">
              <a:lnSpc>
                <a:spcPct val="80000"/>
              </a:lnSpc>
              <a:spcBef>
                <a:spcPts val="0"/>
              </a:spcBef>
              <a:spcAft>
                <a:spcPts val="0"/>
              </a:spcAft>
              <a:buClr>
                <a:schemeClr val="dk1"/>
              </a:buClr>
              <a:buSzPts val="1850"/>
              <a:buNone/>
            </a:pPr>
            <a:r>
              <a:rPr lang="en-US" sz="1850" dirty="0"/>
              <a:t>Informed adults make decisions about designated supports. Ideally, the decisions are made by all educators familiar with the student’s characteristics and needs, as well as those supports that the student has been using during instruction and for other assessments.</a:t>
            </a:r>
            <a:endParaRPr dirty="0"/>
          </a:p>
          <a:p>
            <a:pPr marL="114300" lvl="0" indent="0" algn="l" rtl="0">
              <a:lnSpc>
                <a:spcPct val="80000"/>
              </a:lnSpc>
              <a:spcBef>
                <a:spcPts val="166"/>
              </a:spcBef>
              <a:spcAft>
                <a:spcPts val="0"/>
              </a:spcAft>
              <a:buClr>
                <a:schemeClr val="dk1"/>
              </a:buClr>
              <a:buSzPts val="832"/>
              <a:buNone/>
            </a:pPr>
            <a:endParaRPr sz="832" dirty="0"/>
          </a:p>
          <a:p>
            <a:pPr marL="114300" lvl="0" indent="0" algn="l" rtl="0">
              <a:lnSpc>
                <a:spcPct val="80000"/>
              </a:lnSpc>
              <a:spcBef>
                <a:spcPts val="259"/>
              </a:spcBef>
              <a:spcAft>
                <a:spcPts val="0"/>
              </a:spcAft>
              <a:buClr>
                <a:schemeClr val="dk1"/>
              </a:buClr>
              <a:buSzPts val="1295"/>
              <a:buNone/>
            </a:pPr>
            <a:endParaRPr sz="1295" dirty="0"/>
          </a:p>
          <a:p>
            <a:pPr marL="114300" lvl="0" indent="0" algn="l" rtl="0">
              <a:lnSpc>
                <a:spcPct val="80000"/>
              </a:lnSpc>
              <a:spcBef>
                <a:spcPts val="370"/>
              </a:spcBef>
              <a:spcAft>
                <a:spcPts val="0"/>
              </a:spcAft>
              <a:buClr>
                <a:schemeClr val="dk1"/>
              </a:buClr>
              <a:buSzPts val="1850"/>
              <a:buNone/>
            </a:pPr>
            <a:endParaRPr sz="1850" dirty="0"/>
          </a:p>
          <a:p>
            <a:pPr marL="114300" lvl="0" indent="0" algn="l" rtl="0">
              <a:lnSpc>
                <a:spcPct val="80000"/>
              </a:lnSpc>
              <a:spcBef>
                <a:spcPts val="370"/>
              </a:spcBef>
              <a:spcAft>
                <a:spcPts val="0"/>
              </a:spcAft>
              <a:buClr>
                <a:schemeClr val="dk1"/>
              </a:buClr>
              <a:buSzPts val="1850"/>
              <a:buNone/>
            </a:pPr>
            <a:endParaRPr sz="1850" dirty="0"/>
          </a:p>
          <a:p>
            <a:pPr marL="114300" lvl="0" indent="0" algn="l" rtl="0">
              <a:lnSpc>
                <a:spcPct val="80000"/>
              </a:lnSpc>
              <a:spcBef>
                <a:spcPts val="370"/>
              </a:spcBef>
              <a:spcAft>
                <a:spcPts val="0"/>
              </a:spcAft>
              <a:buClr>
                <a:schemeClr val="dk1"/>
              </a:buClr>
              <a:buSzPts val="1850"/>
              <a:buNone/>
            </a:pPr>
            <a:endParaRPr sz="1850" dirty="0"/>
          </a:p>
          <a:p>
            <a:pPr marL="114300" lvl="0" indent="0" algn="l" rtl="0">
              <a:lnSpc>
                <a:spcPct val="80000"/>
              </a:lnSpc>
              <a:spcBef>
                <a:spcPts val="370"/>
              </a:spcBef>
              <a:spcAft>
                <a:spcPts val="0"/>
              </a:spcAft>
              <a:buClr>
                <a:schemeClr val="dk1"/>
              </a:buClr>
              <a:buSzPts val="1850"/>
              <a:buNone/>
            </a:pPr>
            <a:endParaRPr sz="1850" dirty="0"/>
          </a:p>
          <a:p>
            <a:pPr marL="114300" lvl="0" indent="0" algn="l" rtl="0">
              <a:lnSpc>
                <a:spcPct val="80000"/>
              </a:lnSpc>
              <a:spcBef>
                <a:spcPts val="370"/>
              </a:spcBef>
              <a:spcAft>
                <a:spcPts val="0"/>
              </a:spcAft>
              <a:buClr>
                <a:schemeClr val="dk1"/>
              </a:buClr>
              <a:buSzPts val="1850"/>
              <a:buNone/>
            </a:pPr>
            <a:endParaRPr sz="1850" dirty="0"/>
          </a:p>
          <a:p>
            <a:pPr marL="114300" lvl="0" indent="0" algn="l" rtl="0">
              <a:lnSpc>
                <a:spcPct val="80000"/>
              </a:lnSpc>
              <a:spcBef>
                <a:spcPts val="166"/>
              </a:spcBef>
              <a:spcAft>
                <a:spcPts val="0"/>
              </a:spcAft>
              <a:buClr>
                <a:schemeClr val="dk1"/>
              </a:buClr>
              <a:buSzPts val="832"/>
              <a:buNone/>
            </a:pPr>
            <a:endParaRPr sz="832" dirty="0"/>
          </a:p>
          <a:p>
            <a:pPr marL="114300" lvl="0" indent="0" algn="l" rtl="0">
              <a:lnSpc>
                <a:spcPct val="80000"/>
              </a:lnSpc>
              <a:spcBef>
                <a:spcPts val="370"/>
              </a:spcBef>
              <a:spcAft>
                <a:spcPts val="0"/>
              </a:spcAft>
              <a:buClr>
                <a:srgbClr val="FF0000"/>
              </a:buClr>
              <a:buSzPts val="1850"/>
              <a:buNone/>
            </a:pPr>
            <a:r>
              <a:rPr lang="en-US" sz="1850" dirty="0">
                <a:solidFill>
                  <a:srgbClr val="FF0000"/>
                </a:solidFill>
              </a:rPr>
              <a:t>Designated supports must be set by the school in TIDE </a:t>
            </a:r>
            <a:r>
              <a:rPr lang="en-US" sz="1850" dirty="0" err="1">
                <a:solidFill>
                  <a:srgbClr val="FF0000"/>
                </a:solidFill>
              </a:rPr>
              <a:t>and,in</a:t>
            </a:r>
            <a:r>
              <a:rPr lang="en-US" sz="1850" dirty="0">
                <a:solidFill>
                  <a:srgbClr val="FF0000"/>
                </a:solidFill>
              </a:rPr>
              <a:t> addition for SPED students and ELs, they need to be indicated in </a:t>
            </a:r>
            <a:r>
              <a:rPr lang="en-US" sz="1850" dirty="0" err="1">
                <a:solidFill>
                  <a:srgbClr val="FF0000"/>
                </a:solidFill>
              </a:rPr>
              <a:t>eCSSS</a:t>
            </a:r>
            <a:r>
              <a:rPr lang="en-US" sz="1850" dirty="0">
                <a:solidFill>
                  <a:srgbClr val="FF0000"/>
                </a:solidFill>
              </a:rPr>
              <a:t>   </a:t>
            </a:r>
            <a:endParaRPr dirty="0"/>
          </a:p>
        </p:txBody>
      </p:sp>
      <p:pic>
        <p:nvPicPr>
          <p:cNvPr id="215" name="Google Shape;215;p23"/>
          <p:cNvPicPr preferRelativeResize="0"/>
          <p:nvPr/>
        </p:nvPicPr>
        <p:blipFill rotWithShape="1">
          <a:blip r:embed="rId3">
            <a:alphaModFix/>
          </a:blip>
          <a:srcRect/>
          <a:stretch/>
        </p:blipFill>
        <p:spPr>
          <a:xfrm flipH="1">
            <a:off x="1331702" y="141875"/>
            <a:ext cx="1796100" cy="1430400"/>
          </a:xfrm>
          <a:prstGeom prst="rect">
            <a:avLst/>
          </a:prstGeom>
          <a:noFill/>
          <a:ln>
            <a:noFill/>
          </a:ln>
        </p:spPr>
      </p:pic>
      <p:pic>
        <p:nvPicPr>
          <p:cNvPr id="216" name="Google Shape;216;p23"/>
          <p:cNvPicPr preferRelativeResize="0"/>
          <p:nvPr/>
        </p:nvPicPr>
        <p:blipFill rotWithShape="1">
          <a:blip r:embed="rId4">
            <a:alphaModFix/>
          </a:blip>
          <a:srcRect/>
          <a:stretch/>
        </p:blipFill>
        <p:spPr>
          <a:xfrm>
            <a:off x="3305423" y="3344925"/>
            <a:ext cx="5577952" cy="1736725"/>
          </a:xfrm>
          <a:prstGeom prst="rect">
            <a:avLst/>
          </a:prstGeom>
          <a:noFill/>
          <a:ln>
            <a:noFill/>
          </a:ln>
        </p:spPr>
      </p:pic>
      <p:sp>
        <p:nvSpPr>
          <p:cNvPr id="217" name="Google Shape;217;p23"/>
          <p:cNvSpPr/>
          <p:nvPr/>
        </p:nvSpPr>
        <p:spPr>
          <a:xfrm rot="-6910725">
            <a:off x="8841125" y="3055265"/>
            <a:ext cx="344167" cy="899870"/>
          </a:xfrm>
          <a:prstGeom prst="up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1827212" y="525242"/>
            <a:ext cx="9021589" cy="17981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Inputting Designated Supports in TIDE	</a:t>
            </a:r>
            <a:endParaRPr b="1">
              <a:solidFill>
                <a:srgbClr val="0088A9"/>
              </a:solidFill>
            </a:endParaRPr>
          </a:p>
        </p:txBody>
      </p:sp>
      <p:sp>
        <p:nvSpPr>
          <p:cNvPr id="224" name="Google Shape;224;p24"/>
          <p:cNvSpPr txBox="1">
            <a:spLocks noGrp="1"/>
          </p:cNvSpPr>
          <p:nvPr>
            <p:ph type="body" idx="1"/>
          </p:nvPr>
        </p:nvSpPr>
        <p:spPr>
          <a:xfrm>
            <a:off x="1707948" y="711509"/>
            <a:ext cx="8858876" cy="49634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3200"/>
              <a:buNone/>
            </a:pPr>
            <a:r>
              <a:rPr lang="en-US" dirty="0"/>
              <a:t>Embedded accessibility tools will only be available if “set” in TIDE. </a:t>
            </a:r>
            <a:endParaRPr dirty="0"/>
          </a:p>
        </p:txBody>
      </p:sp>
      <p:grpSp>
        <p:nvGrpSpPr>
          <p:cNvPr id="225" name="Google Shape;225;p24"/>
          <p:cNvGrpSpPr/>
          <p:nvPr/>
        </p:nvGrpSpPr>
        <p:grpSpPr>
          <a:xfrm>
            <a:off x="6008559" y="1316357"/>
            <a:ext cx="5883187" cy="903173"/>
            <a:chOff x="660902" y="252346"/>
            <a:chExt cx="8193711" cy="1391265"/>
          </a:xfrm>
        </p:grpSpPr>
        <p:pic>
          <p:nvPicPr>
            <p:cNvPr id="226" name="Google Shape;226;p24"/>
            <p:cNvPicPr preferRelativeResize="0"/>
            <p:nvPr/>
          </p:nvPicPr>
          <p:blipFill rotWithShape="1">
            <a:blip r:embed="rId3">
              <a:alphaModFix/>
            </a:blip>
            <a:srcRect l="1836" t="85808" r="1050" b="1516"/>
            <a:stretch/>
          </p:blipFill>
          <p:spPr>
            <a:xfrm>
              <a:off x="660902" y="774478"/>
              <a:ext cx="8193387" cy="869133"/>
            </a:xfrm>
            <a:prstGeom prst="rect">
              <a:avLst/>
            </a:prstGeom>
            <a:noFill/>
            <a:ln w="28575" cap="flat" cmpd="sng">
              <a:solidFill>
                <a:schemeClr val="dk1"/>
              </a:solidFill>
              <a:prstDash val="solid"/>
              <a:round/>
              <a:headEnd type="none" w="sm" len="sm"/>
              <a:tailEnd type="none" w="sm" len="sm"/>
            </a:ln>
          </p:spPr>
        </p:pic>
        <p:pic>
          <p:nvPicPr>
            <p:cNvPr id="227" name="Google Shape;227;p24"/>
            <p:cNvPicPr preferRelativeResize="0"/>
            <p:nvPr/>
          </p:nvPicPr>
          <p:blipFill rotWithShape="1">
            <a:blip r:embed="rId3">
              <a:alphaModFix/>
            </a:blip>
            <a:srcRect l="1885" t="1458" r="1046" b="90605"/>
            <a:stretch/>
          </p:blipFill>
          <p:spPr>
            <a:xfrm>
              <a:off x="665028" y="252346"/>
              <a:ext cx="8189585" cy="544358"/>
            </a:xfrm>
            <a:prstGeom prst="rect">
              <a:avLst/>
            </a:prstGeom>
            <a:noFill/>
            <a:ln w="28575" cap="flat" cmpd="sng">
              <a:solidFill>
                <a:schemeClr val="dk1"/>
              </a:solidFill>
              <a:prstDash val="solid"/>
              <a:round/>
              <a:headEnd type="none" w="sm" len="sm"/>
              <a:tailEnd type="none" w="sm" len="sm"/>
            </a:ln>
          </p:spPr>
        </p:pic>
      </p:grpSp>
      <p:pic>
        <p:nvPicPr>
          <p:cNvPr id="228" name="Google Shape;228;p24"/>
          <p:cNvPicPr preferRelativeResize="0"/>
          <p:nvPr/>
        </p:nvPicPr>
        <p:blipFill rotWithShape="1">
          <a:blip r:embed="rId4">
            <a:alphaModFix/>
          </a:blip>
          <a:srcRect t="14377"/>
          <a:stretch/>
        </p:blipFill>
        <p:spPr>
          <a:xfrm>
            <a:off x="1563807" y="1638635"/>
            <a:ext cx="2393272" cy="2174791"/>
          </a:xfrm>
          <a:prstGeom prst="rect">
            <a:avLst/>
          </a:prstGeom>
          <a:noFill/>
          <a:ln>
            <a:noFill/>
          </a:ln>
        </p:spPr>
      </p:pic>
      <p:pic>
        <p:nvPicPr>
          <p:cNvPr id="229" name="Google Shape;229;p24"/>
          <p:cNvPicPr preferRelativeResize="0"/>
          <p:nvPr/>
        </p:nvPicPr>
        <p:blipFill rotWithShape="1">
          <a:blip r:embed="rId5">
            <a:alphaModFix/>
          </a:blip>
          <a:srcRect/>
          <a:stretch/>
        </p:blipFill>
        <p:spPr>
          <a:xfrm>
            <a:off x="4357587" y="2558484"/>
            <a:ext cx="6871581" cy="977929"/>
          </a:xfrm>
          <a:prstGeom prst="rect">
            <a:avLst/>
          </a:prstGeom>
          <a:noFill/>
          <a:ln>
            <a:noFill/>
          </a:ln>
        </p:spPr>
      </p:pic>
      <p:pic>
        <p:nvPicPr>
          <p:cNvPr id="230" name="Google Shape;230;p24"/>
          <p:cNvPicPr preferRelativeResize="0"/>
          <p:nvPr/>
        </p:nvPicPr>
        <p:blipFill rotWithShape="1">
          <a:blip r:embed="rId6">
            <a:alphaModFix/>
          </a:blip>
          <a:srcRect/>
          <a:stretch/>
        </p:blipFill>
        <p:spPr>
          <a:xfrm>
            <a:off x="2001946" y="3809407"/>
            <a:ext cx="8748228" cy="1729015"/>
          </a:xfrm>
          <a:prstGeom prst="rect">
            <a:avLst/>
          </a:prstGeom>
          <a:noFill/>
          <a:ln>
            <a:noFill/>
          </a:ln>
        </p:spPr>
      </p:pic>
      <p:pic>
        <p:nvPicPr>
          <p:cNvPr id="231" name="Google Shape;231;p24"/>
          <p:cNvPicPr preferRelativeResize="0"/>
          <p:nvPr/>
        </p:nvPicPr>
        <p:blipFill rotWithShape="1">
          <a:blip r:embed="rId7">
            <a:alphaModFix/>
          </a:blip>
          <a:srcRect/>
          <a:stretch/>
        </p:blipFill>
        <p:spPr>
          <a:xfrm>
            <a:off x="1974284" y="5515314"/>
            <a:ext cx="8803552" cy="660767"/>
          </a:xfrm>
          <a:prstGeom prst="rect">
            <a:avLst/>
          </a:prstGeom>
          <a:noFill/>
          <a:ln>
            <a:noFill/>
          </a:ln>
        </p:spPr>
      </p:pic>
      <p:sp>
        <p:nvSpPr>
          <p:cNvPr id="3" name="Rounded Rectangle 2"/>
          <p:cNvSpPr/>
          <p:nvPr/>
        </p:nvSpPr>
        <p:spPr>
          <a:xfrm>
            <a:off x="1563807" y="2906162"/>
            <a:ext cx="2393272" cy="2870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2142008" y="108360"/>
            <a:ext cx="7886700" cy="6850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959"/>
              <a:buFont typeface="Arial"/>
              <a:buNone/>
            </a:pPr>
            <a:r>
              <a:rPr lang="en-US" sz="3959">
                <a:solidFill>
                  <a:srgbClr val="0088A9"/>
                </a:solidFill>
              </a:rPr>
              <a:t>Accommodations</a:t>
            </a:r>
            <a:endParaRPr/>
          </a:p>
        </p:txBody>
      </p:sp>
      <p:sp>
        <p:nvSpPr>
          <p:cNvPr id="237" name="Google Shape;237;p25"/>
          <p:cNvSpPr txBox="1">
            <a:spLocks noGrp="1"/>
          </p:cNvSpPr>
          <p:nvPr>
            <p:ph type="body" idx="1"/>
          </p:nvPr>
        </p:nvSpPr>
        <p:spPr>
          <a:xfrm>
            <a:off x="2902886" y="998861"/>
            <a:ext cx="7886700" cy="5133692"/>
          </a:xfrm>
          <a:prstGeom prst="rect">
            <a:avLst/>
          </a:prstGeom>
          <a:noFill/>
          <a:ln>
            <a:noFill/>
          </a:ln>
        </p:spPr>
        <p:txBody>
          <a:bodyPr spcFirstLastPara="1" wrap="square" lIns="91425" tIns="45700" rIns="91425" bIns="45700" anchor="t" anchorCtr="0">
            <a:noAutofit/>
          </a:bodyPr>
          <a:lstStyle/>
          <a:p>
            <a:pPr marL="114300" lvl="0" indent="4762" algn="l" rtl="0">
              <a:lnSpc>
                <a:spcPct val="100000"/>
              </a:lnSpc>
              <a:spcBef>
                <a:spcPts val="0"/>
              </a:spcBef>
              <a:spcAft>
                <a:spcPts val="0"/>
              </a:spcAft>
              <a:buClr>
                <a:schemeClr val="dk1"/>
              </a:buClr>
              <a:buSzPts val="1800"/>
              <a:buNone/>
            </a:pPr>
            <a:r>
              <a:rPr lang="en-US" sz="1800" dirty="0"/>
              <a:t>Hawai’i has developed guidelines for the provision of appropriate accommodations on statewide assessments. These guidelines identify accommodations for each assessment that </a:t>
            </a:r>
            <a:r>
              <a:rPr lang="en-US" sz="1800" u="sng" dirty="0"/>
              <a:t>do not invalidate the score if used according to the recommendations for use described </a:t>
            </a:r>
            <a:r>
              <a:rPr lang="en-US" sz="1800" dirty="0"/>
              <a:t>in this document and the Smarter Balanced UAAG. </a:t>
            </a:r>
            <a:r>
              <a:rPr lang="en-US" sz="1800" b="1" dirty="0"/>
              <a:t>IEP Teams should select, for each assessment, only those accommodations for which a student meets the recommendations for use guidelines.</a:t>
            </a:r>
            <a:r>
              <a:rPr lang="en-US" sz="1800" dirty="0"/>
              <a:t> (Authority: 20 U.S.C. 1412(a)(16)) [72 FR 17781, Apr. 9, 2007]</a:t>
            </a:r>
            <a:endParaRPr dirty="0"/>
          </a:p>
          <a:p>
            <a:pPr marL="114300" lvl="0" indent="0" algn="l" rtl="0">
              <a:lnSpc>
                <a:spcPct val="80000"/>
              </a:lnSpc>
              <a:spcBef>
                <a:spcPts val="360"/>
              </a:spcBef>
              <a:spcAft>
                <a:spcPts val="0"/>
              </a:spcAft>
              <a:buClr>
                <a:schemeClr val="dk1"/>
              </a:buClr>
              <a:buSzPts val="1800"/>
              <a:buNone/>
            </a:pPr>
            <a:endParaRPr sz="1800" dirty="0">
              <a:solidFill>
                <a:srgbClr val="FF0000"/>
              </a:solidFill>
            </a:endParaRPr>
          </a:p>
          <a:p>
            <a:pPr marL="114300" lvl="0" indent="0" algn="l" rtl="0">
              <a:lnSpc>
                <a:spcPct val="80000"/>
              </a:lnSpc>
              <a:spcBef>
                <a:spcPts val="360"/>
              </a:spcBef>
              <a:spcAft>
                <a:spcPts val="0"/>
              </a:spcAft>
              <a:buClr>
                <a:schemeClr val="dk1"/>
              </a:buClr>
              <a:buSzPts val="1800"/>
              <a:buNone/>
            </a:pPr>
            <a:endParaRPr sz="1800" dirty="0">
              <a:solidFill>
                <a:srgbClr val="FF0000"/>
              </a:solidFill>
            </a:endParaRPr>
          </a:p>
          <a:p>
            <a:pPr marL="114300" lvl="0" indent="0" algn="l" rtl="0">
              <a:lnSpc>
                <a:spcPct val="80000"/>
              </a:lnSpc>
              <a:spcBef>
                <a:spcPts val="360"/>
              </a:spcBef>
              <a:spcAft>
                <a:spcPts val="0"/>
              </a:spcAft>
              <a:buClr>
                <a:schemeClr val="dk1"/>
              </a:buClr>
              <a:buSzPts val="1800"/>
              <a:buNone/>
            </a:pPr>
            <a:endParaRPr sz="1800" dirty="0">
              <a:solidFill>
                <a:srgbClr val="FF0000"/>
              </a:solidFill>
            </a:endParaRPr>
          </a:p>
          <a:p>
            <a:pPr marL="114300" lvl="0" indent="0" algn="l" rtl="0">
              <a:lnSpc>
                <a:spcPct val="80000"/>
              </a:lnSpc>
              <a:spcBef>
                <a:spcPts val="360"/>
              </a:spcBef>
              <a:spcAft>
                <a:spcPts val="0"/>
              </a:spcAft>
              <a:buClr>
                <a:schemeClr val="dk1"/>
              </a:buClr>
              <a:buSzPts val="1800"/>
              <a:buNone/>
            </a:pPr>
            <a:endParaRPr sz="1800" dirty="0">
              <a:solidFill>
                <a:srgbClr val="FF0000"/>
              </a:solidFill>
            </a:endParaRPr>
          </a:p>
          <a:p>
            <a:pPr marL="114300" lvl="0" indent="0" algn="l" rtl="0">
              <a:lnSpc>
                <a:spcPct val="80000"/>
              </a:lnSpc>
              <a:spcBef>
                <a:spcPts val="360"/>
              </a:spcBef>
              <a:spcAft>
                <a:spcPts val="0"/>
              </a:spcAft>
              <a:buClr>
                <a:schemeClr val="dk1"/>
              </a:buClr>
              <a:buSzPts val="1800"/>
              <a:buNone/>
            </a:pPr>
            <a:endParaRPr sz="1800" dirty="0">
              <a:solidFill>
                <a:srgbClr val="FF0000"/>
              </a:solidFill>
            </a:endParaRPr>
          </a:p>
          <a:p>
            <a:pPr marL="114300" lvl="0" indent="0" algn="l" rtl="0">
              <a:lnSpc>
                <a:spcPct val="80000"/>
              </a:lnSpc>
              <a:spcBef>
                <a:spcPts val="360"/>
              </a:spcBef>
              <a:spcAft>
                <a:spcPts val="0"/>
              </a:spcAft>
              <a:buClr>
                <a:schemeClr val="dk1"/>
              </a:buClr>
              <a:buSzPts val="1800"/>
              <a:buNone/>
            </a:pPr>
            <a:endParaRPr sz="1800" dirty="0">
              <a:solidFill>
                <a:srgbClr val="FF0000"/>
              </a:solidFill>
            </a:endParaRPr>
          </a:p>
          <a:p>
            <a:pPr marL="114300" lvl="0" indent="0" algn="l" rtl="0">
              <a:lnSpc>
                <a:spcPct val="80000"/>
              </a:lnSpc>
              <a:spcBef>
                <a:spcPts val="360"/>
              </a:spcBef>
              <a:spcAft>
                <a:spcPts val="0"/>
              </a:spcAft>
              <a:buClr>
                <a:schemeClr val="dk1"/>
              </a:buClr>
              <a:buSzPts val="1800"/>
              <a:buNone/>
            </a:pPr>
            <a:endParaRPr sz="1800" dirty="0">
              <a:solidFill>
                <a:srgbClr val="FF0000"/>
              </a:solidFill>
            </a:endParaRPr>
          </a:p>
          <a:p>
            <a:pPr marL="114300" lvl="0" indent="0" algn="l" rtl="0">
              <a:lnSpc>
                <a:spcPct val="80000"/>
              </a:lnSpc>
              <a:spcBef>
                <a:spcPts val="360"/>
              </a:spcBef>
              <a:spcAft>
                <a:spcPts val="0"/>
              </a:spcAft>
              <a:buClr>
                <a:schemeClr val="dk1"/>
              </a:buClr>
              <a:buSzPts val="1800"/>
              <a:buNone/>
            </a:pPr>
            <a:endParaRPr sz="1800" dirty="0">
              <a:solidFill>
                <a:srgbClr val="FF0000"/>
              </a:solidFill>
            </a:endParaRPr>
          </a:p>
          <a:p>
            <a:pPr marL="114300" lvl="0" indent="0" algn="l" rtl="0">
              <a:lnSpc>
                <a:spcPct val="80000"/>
              </a:lnSpc>
              <a:spcBef>
                <a:spcPts val="360"/>
              </a:spcBef>
              <a:spcAft>
                <a:spcPts val="0"/>
              </a:spcAft>
              <a:buClr>
                <a:srgbClr val="FF0000"/>
              </a:buClr>
              <a:buSzPts val="1800"/>
              <a:buNone/>
            </a:pPr>
            <a:endParaRPr lang="en-US" sz="1800" dirty="0" smtClean="0">
              <a:solidFill>
                <a:srgbClr val="FF0000"/>
              </a:solidFill>
            </a:endParaRPr>
          </a:p>
          <a:p>
            <a:pPr marL="114300" lvl="0" indent="0" algn="l" rtl="0">
              <a:lnSpc>
                <a:spcPct val="80000"/>
              </a:lnSpc>
              <a:spcBef>
                <a:spcPts val="360"/>
              </a:spcBef>
              <a:spcAft>
                <a:spcPts val="0"/>
              </a:spcAft>
              <a:buClr>
                <a:srgbClr val="FF0000"/>
              </a:buClr>
              <a:buSzPts val="1800"/>
              <a:buNone/>
            </a:pPr>
            <a:r>
              <a:rPr lang="en-US" sz="1800" dirty="0" smtClean="0">
                <a:solidFill>
                  <a:srgbClr val="FF0000"/>
                </a:solidFill>
              </a:rPr>
              <a:t>Accommodations </a:t>
            </a:r>
            <a:r>
              <a:rPr lang="en-US" sz="1800" dirty="0">
                <a:solidFill>
                  <a:srgbClr val="FF0000"/>
                </a:solidFill>
              </a:rPr>
              <a:t>must be </a:t>
            </a:r>
            <a:r>
              <a:rPr lang="en-US" sz="1800" dirty="0" smtClean="0">
                <a:solidFill>
                  <a:srgbClr val="FF0000"/>
                </a:solidFill>
              </a:rPr>
              <a:t>set </a:t>
            </a:r>
            <a:r>
              <a:rPr lang="en-US" sz="1800" dirty="0">
                <a:solidFill>
                  <a:srgbClr val="FF0000"/>
                </a:solidFill>
              </a:rPr>
              <a:t>in TIDE by the Assessment Section. Schools begin the process by submitting an Accommodations </a:t>
            </a:r>
            <a:r>
              <a:rPr lang="en-US" sz="1800" dirty="0" smtClean="0">
                <a:solidFill>
                  <a:srgbClr val="FF0000"/>
                </a:solidFill>
              </a:rPr>
              <a:t>Request </a:t>
            </a:r>
            <a:r>
              <a:rPr lang="en-US" sz="1800" dirty="0">
                <a:solidFill>
                  <a:srgbClr val="FF0000"/>
                </a:solidFill>
              </a:rPr>
              <a:t>Form </a:t>
            </a:r>
            <a:r>
              <a:rPr lang="en-US" sz="1800" dirty="0" smtClean="0">
                <a:solidFill>
                  <a:srgbClr val="FF0000"/>
                </a:solidFill>
              </a:rPr>
              <a:t>to </a:t>
            </a:r>
            <a:r>
              <a:rPr lang="en-US" sz="1800" dirty="0">
                <a:solidFill>
                  <a:srgbClr val="FF0000"/>
                </a:solidFill>
              </a:rPr>
              <a:t>the Assessment Section.</a:t>
            </a:r>
            <a:endParaRPr sz="1800" dirty="0"/>
          </a:p>
        </p:txBody>
      </p:sp>
      <p:pic>
        <p:nvPicPr>
          <p:cNvPr id="238" name="Google Shape;238;p25"/>
          <p:cNvPicPr preferRelativeResize="0"/>
          <p:nvPr/>
        </p:nvPicPr>
        <p:blipFill rotWithShape="1">
          <a:blip r:embed="rId3">
            <a:alphaModFix/>
          </a:blip>
          <a:srcRect/>
          <a:stretch/>
        </p:blipFill>
        <p:spPr>
          <a:xfrm flipH="1">
            <a:off x="1341908" y="284962"/>
            <a:ext cx="1600199" cy="1222374"/>
          </a:xfrm>
          <a:prstGeom prst="rect">
            <a:avLst/>
          </a:prstGeom>
          <a:noFill/>
          <a:ln>
            <a:noFill/>
          </a:ln>
        </p:spPr>
      </p:pic>
      <p:grpSp>
        <p:nvGrpSpPr>
          <p:cNvPr id="239" name="Google Shape;239;p25"/>
          <p:cNvGrpSpPr/>
          <p:nvPr/>
        </p:nvGrpSpPr>
        <p:grpSpPr>
          <a:xfrm>
            <a:off x="2902886" y="3403918"/>
            <a:ext cx="7393052" cy="2139320"/>
            <a:chOff x="795808" y="1366838"/>
            <a:chExt cx="7543329" cy="2438871"/>
          </a:xfrm>
        </p:grpSpPr>
        <p:pic>
          <p:nvPicPr>
            <p:cNvPr id="240" name="Google Shape;240;p25"/>
            <p:cNvPicPr preferRelativeResize="0"/>
            <p:nvPr/>
          </p:nvPicPr>
          <p:blipFill rotWithShape="1">
            <a:blip r:embed="rId4">
              <a:alphaModFix/>
            </a:blip>
            <a:srcRect b="86823"/>
            <a:stretch/>
          </p:blipFill>
          <p:spPr>
            <a:xfrm>
              <a:off x="804862" y="1366838"/>
              <a:ext cx="7534275" cy="543444"/>
            </a:xfrm>
            <a:prstGeom prst="rect">
              <a:avLst/>
            </a:prstGeom>
            <a:noFill/>
            <a:ln>
              <a:noFill/>
            </a:ln>
          </p:spPr>
        </p:pic>
        <p:pic>
          <p:nvPicPr>
            <p:cNvPr id="241" name="Google Shape;241;p25"/>
            <p:cNvPicPr preferRelativeResize="0"/>
            <p:nvPr/>
          </p:nvPicPr>
          <p:blipFill rotWithShape="1">
            <a:blip r:embed="rId4">
              <a:alphaModFix/>
            </a:blip>
            <a:srcRect t="52726"/>
            <a:stretch/>
          </p:blipFill>
          <p:spPr>
            <a:xfrm>
              <a:off x="795808" y="1855961"/>
              <a:ext cx="7534275" cy="1949748"/>
            </a:xfrm>
            <a:prstGeom prst="rect">
              <a:avLst/>
            </a:prstGeom>
            <a:noFill/>
            <a:ln>
              <a:noFill/>
            </a:ln>
          </p:spPr>
        </p:pic>
      </p:grpSp>
      <p:sp>
        <p:nvSpPr>
          <p:cNvPr id="242" name="Google Shape;242;p25"/>
          <p:cNvSpPr/>
          <p:nvPr/>
        </p:nvSpPr>
        <p:spPr>
          <a:xfrm rot="-6218050">
            <a:off x="10570550" y="2706802"/>
            <a:ext cx="344167" cy="1385776"/>
          </a:xfrm>
          <a:prstGeom prst="up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28"/>
          <p:cNvPicPr preferRelativeResize="0"/>
          <p:nvPr/>
        </p:nvPicPr>
        <p:blipFill rotWithShape="1">
          <a:blip r:embed="rId3">
            <a:alphaModFix/>
          </a:blip>
          <a:srcRect b="25753"/>
          <a:stretch/>
        </p:blipFill>
        <p:spPr>
          <a:xfrm rot="1168524">
            <a:off x="7877568" y="404556"/>
            <a:ext cx="4341212" cy="3949646"/>
          </a:xfrm>
          <a:prstGeom prst="rect">
            <a:avLst/>
          </a:prstGeom>
          <a:noFill/>
          <a:ln w="19050" cap="flat" cmpd="sng">
            <a:solidFill>
              <a:schemeClr val="dk1"/>
            </a:solidFill>
            <a:prstDash val="solid"/>
            <a:round/>
            <a:headEnd type="none" w="sm" len="sm"/>
            <a:tailEnd type="none" w="sm" len="sm"/>
          </a:ln>
        </p:spPr>
      </p:pic>
      <p:pic>
        <p:nvPicPr>
          <p:cNvPr id="277" name="Google Shape;277;p28"/>
          <p:cNvPicPr preferRelativeResize="0"/>
          <p:nvPr/>
        </p:nvPicPr>
        <p:blipFill rotWithShape="1">
          <a:blip r:embed="rId4">
            <a:alphaModFix/>
          </a:blip>
          <a:srcRect/>
          <a:stretch/>
        </p:blipFill>
        <p:spPr>
          <a:xfrm rot="1205937">
            <a:off x="6477471" y="1293702"/>
            <a:ext cx="3382175" cy="4097979"/>
          </a:xfrm>
          <a:prstGeom prst="rect">
            <a:avLst/>
          </a:prstGeom>
          <a:noFill/>
          <a:ln w="19050" cap="flat" cmpd="sng">
            <a:solidFill>
              <a:schemeClr val="dk1"/>
            </a:solidFill>
            <a:prstDash val="solid"/>
            <a:round/>
            <a:headEnd type="none" w="sm" len="sm"/>
            <a:tailEnd type="none" w="sm" len="sm"/>
          </a:ln>
        </p:spPr>
      </p:pic>
      <p:pic>
        <p:nvPicPr>
          <p:cNvPr id="278" name="Google Shape;278;p28"/>
          <p:cNvPicPr preferRelativeResize="0"/>
          <p:nvPr/>
        </p:nvPicPr>
        <p:blipFill rotWithShape="1">
          <a:blip r:embed="rId5">
            <a:alphaModFix/>
          </a:blip>
          <a:srcRect l="513" t="377" r="-512" b="21328"/>
          <a:stretch/>
        </p:blipFill>
        <p:spPr>
          <a:xfrm rot="1226456">
            <a:off x="4269654" y="2208204"/>
            <a:ext cx="3918936" cy="3902318"/>
          </a:xfrm>
          <a:prstGeom prst="rect">
            <a:avLst/>
          </a:prstGeom>
          <a:noFill/>
          <a:ln w="19050" cap="flat" cmpd="sng">
            <a:solidFill>
              <a:schemeClr val="dk1"/>
            </a:solidFill>
            <a:prstDash val="solid"/>
            <a:round/>
            <a:headEnd type="none" w="sm" len="sm"/>
            <a:tailEnd type="none" w="sm" len="sm"/>
          </a:ln>
        </p:spPr>
      </p:pic>
      <p:sp>
        <p:nvSpPr>
          <p:cNvPr id="279" name="Google Shape;279;p28"/>
          <p:cNvSpPr txBox="1">
            <a:spLocks noGrp="1"/>
          </p:cNvSpPr>
          <p:nvPr>
            <p:ph type="title"/>
          </p:nvPr>
        </p:nvSpPr>
        <p:spPr>
          <a:xfrm>
            <a:off x="1522413" y="164325"/>
            <a:ext cx="5820937"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C"/>
              </a:buClr>
              <a:buSzPts val="3200"/>
              <a:buFont typeface="Calibri"/>
              <a:buNone/>
            </a:pPr>
            <a:r>
              <a:rPr lang="en-US" sz="3200" b="1">
                <a:solidFill>
                  <a:srgbClr val="31859C"/>
                </a:solidFill>
                <a:latin typeface="Calibri"/>
                <a:ea typeface="Calibri"/>
                <a:cs typeface="Calibri"/>
                <a:sym typeface="Calibri"/>
              </a:rPr>
              <a:t>Check the Guidelines for the Various Accessibility Features</a:t>
            </a:r>
            <a:endParaRPr/>
          </a:p>
        </p:txBody>
      </p:sp>
      <p:grpSp>
        <p:nvGrpSpPr>
          <p:cNvPr id="4" name="Group 3"/>
          <p:cNvGrpSpPr/>
          <p:nvPr/>
        </p:nvGrpSpPr>
        <p:grpSpPr>
          <a:xfrm>
            <a:off x="1232921" y="1777296"/>
            <a:ext cx="3677405" cy="4796777"/>
            <a:chOff x="1232921" y="1173948"/>
            <a:chExt cx="3677405" cy="4796777"/>
          </a:xfrm>
        </p:grpSpPr>
        <p:pic>
          <p:nvPicPr>
            <p:cNvPr id="2" name="Picture 1"/>
            <p:cNvPicPr>
              <a:picLocks noChangeAspect="1"/>
            </p:cNvPicPr>
            <p:nvPr/>
          </p:nvPicPr>
          <p:blipFill>
            <a:blip r:embed="rId6"/>
            <a:stretch>
              <a:fillRect/>
            </a:stretch>
          </p:blipFill>
          <p:spPr>
            <a:xfrm>
              <a:off x="1264094" y="1173948"/>
              <a:ext cx="3646232" cy="2933699"/>
            </a:xfrm>
            <a:prstGeom prst="rect">
              <a:avLst/>
            </a:prstGeom>
          </p:spPr>
        </p:pic>
        <p:pic>
          <p:nvPicPr>
            <p:cNvPr id="3" name="Picture 2"/>
            <p:cNvPicPr>
              <a:picLocks noChangeAspect="1"/>
            </p:cNvPicPr>
            <p:nvPr/>
          </p:nvPicPr>
          <p:blipFill>
            <a:blip r:embed="rId7"/>
            <a:stretch>
              <a:fillRect/>
            </a:stretch>
          </p:blipFill>
          <p:spPr>
            <a:xfrm>
              <a:off x="1232921" y="4118164"/>
              <a:ext cx="3677405" cy="1435903"/>
            </a:xfrm>
            <a:prstGeom prst="rect">
              <a:avLst/>
            </a:prstGeom>
          </p:spPr>
        </p:pic>
        <p:pic>
          <p:nvPicPr>
            <p:cNvPr id="8" name="Google Shape;340;p34"/>
            <p:cNvPicPr preferRelativeResize="0"/>
            <p:nvPr/>
          </p:nvPicPr>
          <p:blipFill rotWithShape="1">
            <a:blip r:embed="rId8">
              <a:clrChange>
                <a:clrFrom>
                  <a:srgbClr val="FFFFFF"/>
                </a:clrFrom>
                <a:clrTo>
                  <a:srgbClr val="FFFFFF">
                    <a:alpha val="0"/>
                  </a:srgbClr>
                </a:clrTo>
              </a:clrChange>
              <a:alphaModFix/>
            </a:blip>
            <a:srcRect/>
            <a:stretch/>
          </p:blipFill>
          <p:spPr>
            <a:xfrm rot="2515802">
              <a:off x="1576327" y="5341854"/>
              <a:ext cx="913145" cy="628871"/>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a:off x="4455182" y="246341"/>
            <a:ext cx="3456878" cy="12475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1859C"/>
              </a:buClr>
              <a:buSzPts val="3600"/>
              <a:buFont typeface="Calibri"/>
              <a:buNone/>
            </a:pPr>
            <a:r>
              <a:rPr lang="en-US" b="1">
                <a:solidFill>
                  <a:srgbClr val="31859C"/>
                </a:solidFill>
                <a:latin typeface="Calibri"/>
                <a:ea typeface="Calibri"/>
                <a:cs typeface="Calibri"/>
                <a:sym typeface="Calibri"/>
              </a:rPr>
              <a:t>Multiplication and Hundreds Tables</a:t>
            </a:r>
            <a:endParaRPr/>
          </a:p>
        </p:txBody>
      </p:sp>
      <p:pic>
        <p:nvPicPr>
          <p:cNvPr id="285" name="Google Shape;285;p29"/>
          <p:cNvPicPr preferRelativeResize="0"/>
          <p:nvPr/>
        </p:nvPicPr>
        <p:blipFill rotWithShape="1">
          <a:blip r:embed="rId3">
            <a:alphaModFix/>
          </a:blip>
          <a:srcRect/>
          <a:stretch/>
        </p:blipFill>
        <p:spPr>
          <a:xfrm rot="-1411134">
            <a:off x="1795863" y="421329"/>
            <a:ext cx="2944524" cy="2542362"/>
          </a:xfrm>
          <a:prstGeom prst="rect">
            <a:avLst/>
          </a:prstGeom>
          <a:noFill/>
          <a:ln w="19050" cap="flat" cmpd="sng">
            <a:solidFill>
              <a:schemeClr val="dk1"/>
            </a:solidFill>
            <a:prstDash val="solid"/>
            <a:round/>
            <a:headEnd type="none" w="sm" len="sm"/>
            <a:tailEnd type="none" w="sm" len="sm"/>
          </a:ln>
        </p:spPr>
      </p:pic>
      <p:pic>
        <p:nvPicPr>
          <p:cNvPr id="286" name="Google Shape;286;p29"/>
          <p:cNvPicPr preferRelativeResize="0"/>
          <p:nvPr/>
        </p:nvPicPr>
        <p:blipFill rotWithShape="1">
          <a:blip r:embed="rId4">
            <a:alphaModFix/>
          </a:blip>
          <a:srcRect/>
          <a:stretch/>
        </p:blipFill>
        <p:spPr>
          <a:xfrm rot="2206966">
            <a:off x="7312755" y="625197"/>
            <a:ext cx="3247832" cy="2734100"/>
          </a:xfrm>
          <a:prstGeom prst="rect">
            <a:avLst/>
          </a:prstGeom>
          <a:noFill/>
          <a:ln w="19050" cap="flat" cmpd="sng">
            <a:solidFill>
              <a:schemeClr val="dk1"/>
            </a:solidFill>
            <a:prstDash val="solid"/>
            <a:round/>
            <a:headEnd type="none" w="sm" len="sm"/>
            <a:tailEnd type="none" w="sm" len="sm"/>
          </a:ln>
        </p:spPr>
      </p:pic>
      <p:graphicFrame>
        <p:nvGraphicFramePr>
          <p:cNvPr id="287" name="Google Shape;287;p29"/>
          <p:cNvGraphicFramePr/>
          <p:nvPr/>
        </p:nvGraphicFramePr>
        <p:xfrm>
          <a:off x="2766671" y="2055713"/>
          <a:ext cx="6833900" cy="3011424"/>
        </p:xfrm>
        <a:graphic>
          <a:graphicData uri="http://schemas.openxmlformats.org/drawingml/2006/table">
            <a:tbl>
              <a:tblPr>
                <a:noFill/>
                <a:tableStyleId>{2F18DB14-7E06-4A69-9789-478DD0E144F0}</a:tableStyleId>
              </a:tblPr>
              <a:tblGrid>
                <a:gridCol w="1694775"/>
                <a:gridCol w="145750"/>
                <a:gridCol w="2307550"/>
                <a:gridCol w="145750"/>
                <a:gridCol w="2540075"/>
              </a:tblGrid>
              <a:tr h="203200">
                <a:tc>
                  <a:txBody>
                    <a:bodyPr/>
                    <a:lstStyle/>
                    <a:p>
                      <a:pPr marL="0" marR="0" lvl="0" indent="0" algn="ctr" rtl="0">
                        <a:lnSpc>
                          <a:spcPct val="95000"/>
                        </a:lnSpc>
                        <a:spcBef>
                          <a:spcPts val="0"/>
                        </a:spcBef>
                        <a:spcAft>
                          <a:spcPts val="0"/>
                        </a:spcAft>
                        <a:buClr>
                          <a:schemeClr val="dk1"/>
                        </a:buClr>
                        <a:buSzPts val="1600"/>
                        <a:buFont typeface="Calibri"/>
                        <a:buNone/>
                      </a:pPr>
                      <a:r>
                        <a:rPr lang="en-US" sz="1600" u="none" strike="noStrike" cap="none"/>
                        <a:t>Accommodation</a:t>
                      </a:r>
                      <a:endParaRPr sz="1100" u="none" strike="noStrike" cap="none">
                        <a:latin typeface="Calibri"/>
                        <a:ea typeface="Calibri"/>
                        <a:cs typeface="Calibri"/>
                        <a:sym typeface="Calibri"/>
                      </a:endParaRPr>
                    </a:p>
                  </a:txBody>
                  <a:tcPr marL="73025" marR="73025" marT="0" marB="0" anchor="ctr">
                    <a:solidFill>
                      <a:schemeClr val="lt1"/>
                    </a:solidFill>
                  </a:tcPr>
                </a:tc>
                <a:tc gridSpan="3">
                  <a:txBody>
                    <a:bodyPr/>
                    <a:lstStyle/>
                    <a:p>
                      <a:pPr marL="0" marR="0" lvl="0" indent="0" algn="ctr" rtl="0">
                        <a:lnSpc>
                          <a:spcPct val="95000"/>
                        </a:lnSpc>
                        <a:spcBef>
                          <a:spcPts val="0"/>
                        </a:spcBef>
                        <a:spcAft>
                          <a:spcPts val="0"/>
                        </a:spcAft>
                        <a:buClr>
                          <a:schemeClr val="dk1"/>
                        </a:buClr>
                        <a:buSzPts val="1600"/>
                        <a:buFont typeface="Calibri"/>
                        <a:buNone/>
                      </a:pPr>
                      <a:r>
                        <a:rPr lang="en-US" sz="1600" u="none" strike="noStrike" cap="none"/>
                        <a:t>Description</a:t>
                      </a:r>
                      <a:endParaRPr sz="1100" u="none" strike="noStrike" cap="none">
                        <a:latin typeface="Calibri"/>
                        <a:ea typeface="Calibri"/>
                        <a:cs typeface="Calibri"/>
                        <a:sym typeface="Calibri"/>
                      </a:endParaRPr>
                    </a:p>
                  </a:txBody>
                  <a:tcPr marL="73025" marR="73025" marT="0" marB="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95000"/>
                        </a:lnSpc>
                        <a:spcBef>
                          <a:spcPts val="0"/>
                        </a:spcBef>
                        <a:spcAft>
                          <a:spcPts val="0"/>
                        </a:spcAft>
                        <a:buClr>
                          <a:schemeClr val="dk1"/>
                        </a:buClr>
                        <a:buSzPts val="1600"/>
                        <a:buFont typeface="Calibri"/>
                        <a:buNone/>
                      </a:pPr>
                      <a:r>
                        <a:rPr lang="en-US" sz="1600" u="none" strike="noStrike" cap="none"/>
                        <a:t>Recommendations for Use</a:t>
                      </a:r>
                      <a:endParaRPr sz="1100" u="none" strike="noStrike" cap="none">
                        <a:latin typeface="Calibri"/>
                        <a:ea typeface="Calibri"/>
                        <a:cs typeface="Calibri"/>
                        <a:sym typeface="Calibri"/>
                      </a:endParaRPr>
                    </a:p>
                  </a:txBody>
                  <a:tcPr marL="73025" marR="73025" marT="0" marB="0" anchor="ctr">
                    <a:solidFill>
                      <a:schemeClr val="lt1"/>
                    </a:solidFill>
                  </a:tcPr>
                </a:tc>
              </a:tr>
              <a:tr h="203200">
                <a:tc gridSpan="2">
                  <a:txBody>
                    <a:bodyPr/>
                    <a:lstStyle/>
                    <a:p>
                      <a:pPr marL="0" marR="0" lvl="0" indent="0" algn="l" rtl="0">
                        <a:lnSpc>
                          <a:spcPct val="95000"/>
                        </a:lnSpc>
                        <a:spcBef>
                          <a:spcPts val="0"/>
                        </a:spcBef>
                        <a:spcAft>
                          <a:spcPts val="0"/>
                        </a:spcAft>
                        <a:buClr>
                          <a:schemeClr val="dk1"/>
                        </a:buClr>
                        <a:buSzPts val="1600"/>
                        <a:buFont typeface="Calibri"/>
                        <a:buNone/>
                      </a:pPr>
                      <a:r>
                        <a:rPr lang="en-US" sz="1600" u="none" strike="noStrike" cap="none"/>
                        <a:t>Multiplication Table</a:t>
                      </a:r>
                      <a:endParaRPr sz="1100" u="none" strike="noStrike" cap="none"/>
                    </a:p>
                    <a:p>
                      <a:pPr marL="0" marR="0" lvl="0" indent="0" algn="l" rtl="0">
                        <a:lnSpc>
                          <a:spcPct val="95000"/>
                        </a:lnSpc>
                        <a:spcBef>
                          <a:spcPts val="200"/>
                        </a:spcBef>
                        <a:spcAft>
                          <a:spcPts val="0"/>
                        </a:spcAft>
                        <a:buClr>
                          <a:schemeClr val="dk1"/>
                        </a:buClr>
                        <a:buSzPts val="1600"/>
                        <a:buFont typeface="Calibri"/>
                        <a:buNone/>
                      </a:pPr>
                      <a:r>
                        <a:rPr lang="en-US" sz="1600" u="none" strike="noStrike" cap="none"/>
                        <a:t>(grades 4–8 and 11 math items)</a:t>
                      </a:r>
                      <a:endParaRPr sz="1100" u="none" strike="noStrike" cap="none">
                        <a:latin typeface="Calibri"/>
                        <a:ea typeface="Calibri"/>
                        <a:cs typeface="Calibri"/>
                        <a:sym typeface="Calibri"/>
                      </a:endParaRPr>
                    </a:p>
                  </a:txBody>
                  <a:tcPr marL="73025" marR="73025" marT="0" marB="0">
                    <a:solidFill>
                      <a:schemeClr val="lt1"/>
                    </a:solidFill>
                  </a:tcPr>
                </a:tc>
                <a:tc hMerge="1">
                  <a:txBody>
                    <a:bodyPr/>
                    <a:lstStyle/>
                    <a:p>
                      <a:endParaRPr lang="en-US"/>
                    </a:p>
                  </a:txBody>
                  <a:tcPr/>
                </a:tc>
                <a:tc>
                  <a:txBody>
                    <a:bodyPr/>
                    <a:lstStyle/>
                    <a:p>
                      <a:pPr marL="0" marR="0" lvl="0" indent="0" algn="l" rtl="0">
                        <a:lnSpc>
                          <a:spcPct val="95000"/>
                        </a:lnSpc>
                        <a:spcBef>
                          <a:spcPts val="0"/>
                        </a:spcBef>
                        <a:spcAft>
                          <a:spcPts val="0"/>
                        </a:spcAft>
                        <a:buClr>
                          <a:schemeClr val="dk1"/>
                        </a:buClr>
                        <a:buSzPts val="1600"/>
                        <a:buFont typeface="Calibri"/>
                        <a:buNone/>
                      </a:pPr>
                      <a:r>
                        <a:rPr lang="en-US" sz="1600" u="none" strike="noStrike" cap="none"/>
                        <a:t>A paper-based single digit (1–9) multiplication table will be available from alohahsap.org for reference.</a:t>
                      </a:r>
                      <a:endParaRPr sz="1100" u="none" strike="noStrike" cap="none">
                        <a:latin typeface="Calibri"/>
                        <a:ea typeface="Calibri"/>
                        <a:cs typeface="Calibri"/>
                        <a:sym typeface="Calibri"/>
                      </a:endParaRPr>
                    </a:p>
                  </a:txBody>
                  <a:tcPr marL="73025" marR="73025" marT="0" marB="0">
                    <a:solidFill>
                      <a:schemeClr val="lt1"/>
                    </a:solidFill>
                  </a:tcPr>
                </a:tc>
                <a:tc gridSpan="2">
                  <a:txBody>
                    <a:bodyPr/>
                    <a:lstStyle/>
                    <a:p>
                      <a:pPr marL="80645" marR="0" lvl="0" indent="0" algn="l" rtl="0">
                        <a:lnSpc>
                          <a:spcPct val="95000"/>
                        </a:lnSpc>
                        <a:spcBef>
                          <a:spcPts val="0"/>
                        </a:spcBef>
                        <a:spcAft>
                          <a:spcPts val="0"/>
                        </a:spcAft>
                        <a:buClr>
                          <a:schemeClr val="dk1"/>
                        </a:buClr>
                        <a:buSzPts val="1600"/>
                        <a:buFont typeface="Calibri"/>
                        <a:buNone/>
                      </a:pPr>
                      <a:r>
                        <a:rPr lang="en-US" sz="1600" u="none" strike="noStrike" cap="none"/>
                        <a:t>For students with a documented and persistent calculation disability (i.e., dyscalculia).</a:t>
                      </a:r>
                      <a:endParaRPr sz="1100" u="none" strike="noStrike" cap="none">
                        <a:latin typeface="Calibri"/>
                        <a:ea typeface="Calibri"/>
                        <a:cs typeface="Calibri"/>
                        <a:sym typeface="Calibri"/>
                      </a:endParaRPr>
                    </a:p>
                  </a:txBody>
                  <a:tcPr marL="73025" marR="73025" marT="0" marB="0">
                    <a:solidFill>
                      <a:schemeClr val="lt1"/>
                    </a:solidFill>
                  </a:tcPr>
                </a:tc>
                <a:tc hMerge="1">
                  <a:txBody>
                    <a:bodyPr/>
                    <a:lstStyle/>
                    <a:p>
                      <a:endParaRPr lang="en-US"/>
                    </a:p>
                  </a:txBody>
                  <a:tcPr/>
                </a:tc>
              </a:tr>
              <a:tr h="203200">
                <a:tc gridSpan="2">
                  <a:txBody>
                    <a:bodyPr/>
                    <a:lstStyle/>
                    <a:p>
                      <a:pPr marL="0" marR="0" lvl="0" indent="0" algn="l" rtl="0">
                        <a:lnSpc>
                          <a:spcPct val="95000"/>
                        </a:lnSpc>
                        <a:spcBef>
                          <a:spcPts val="0"/>
                        </a:spcBef>
                        <a:spcAft>
                          <a:spcPts val="0"/>
                        </a:spcAft>
                        <a:buClr>
                          <a:schemeClr val="dk1"/>
                        </a:buClr>
                        <a:buSzPts val="1600"/>
                        <a:buFont typeface="Calibri"/>
                        <a:buNone/>
                      </a:pPr>
                      <a:r>
                        <a:rPr lang="en-US" sz="1600" u="none" strike="noStrike" cap="none"/>
                        <a:t>100s Number Table</a:t>
                      </a:r>
                      <a:endParaRPr sz="1100" u="none" strike="noStrike" cap="none"/>
                    </a:p>
                    <a:p>
                      <a:pPr marL="0" marR="0" lvl="0" indent="0" algn="l" rtl="0">
                        <a:lnSpc>
                          <a:spcPct val="95000"/>
                        </a:lnSpc>
                        <a:spcBef>
                          <a:spcPts val="200"/>
                        </a:spcBef>
                        <a:spcAft>
                          <a:spcPts val="0"/>
                        </a:spcAft>
                        <a:buClr>
                          <a:schemeClr val="dk1"/>
                        </a:buClr>
                        <a:buSzPts val="1600"/>
                        <a:buFont typeface="Calibri"/>
                        <a:buNone/>
                      </a:pPr>
                      <a:r>
                        <a:rPr lang="en-US" sz="1600" u="none" strike="noStrike" cap="none"/>
                        <a:t>(grades 4-8 and 11 math)</a:t>
                      </a:r>
                      <a:endParaRPr sz="1100" u="none" strike="noStrike" cap="none">
                        <a:latin typeface="Calibri"/>
                        <a:ea typeface="Calibri"/>
                        <a:cs typeface="Calibri"/>
                        <a:sym typeface="Calibri"/>
                      </a:endParaRPr>
                    </a:p>
                  </a:txBody>
                  <a:tcPr marL="73025" marR="73025" marT="0" marB="0">
                    <a:solidFill>
                      <a:schemeClr val="lt1"/>
                    </a:solidFill>
                  </a:tcPr>
                </a:tc>
                <a:tc hMerge="1">
                  <a:txBody>
                    <a:bodyPr/>
                    <a:lstStyle/>
                    <a:p>
                      <a:endParaRPr lang="en-US"/>
                    </a:p>
                  </a:txBody>
                  <a:tcPr/>
                </a:tc>
                <a:tc>
                  <a:txBody>
                    <a:bodyPr/>
                    <a:lstStyle/>
                    <a:p>
                      <a:pPr marL="0" marR="0" lvl="0" indent="0" algn="l" rtl="0">
                        <a:lnSpc>
                          <a:spcPct val="95000"/>
                        </a:lnSpc>
                        <a:spcBef>
                          <a:spcPts val="0"/>
                        </a:spcBef>
                        <a:spcAft>
                          <a:spcPts val="0"/>
                        </a:spcAft>
                        <a:buClr>
                          <a:schemeClr val="dk1"/>
                        </a:buClr>
                        <a:buSzPts val="1600"/>
                        <a:buFont typeface="Calibri"/>
                        <a:buNone/>
                      </a:pPr>
                      <a:r>
                        <a:rPr lang="en-US" sz="1600" u="none" strike="noStrike" cap="none"/>
                        <a:t>A paper-based table listing numbers from 1 – 100 available on alohahsap.org for reference.</a:t>
                      </a:r>
                      <a:endParaRPr sz="1100" u="none" strike="noStrike" cap="none">
                        <a:latin typeface="Calibri"/>
                        <a:ea typeface="Calibri"/>
                        <a:cs typeface="Calibri"/>
                        <a:sym typeface="Calibri"/>
                      </a:endParaRPr>
                    </a:p>
                  </a:txBody>
                  <a:tcPr marL="73025" marR="73025" marT="0" marB="0">
                    <a:solidFill>
                      <a:schemeClr val="lt1"/>
                    </a:solidFill>
                  </a:tcPr>
                </a:tc>
                <a:tc gridSpan="2">
                  <a:txBody>
                    <a:bodyPr/>
                    <a:lstStyle/>
                    <a:p>
                      <a:pPr marL="80645" marR="0" lvl="0" indent="0" algn="l" rtl="0">
                        <a:lnSpc>
                          <a:spcPct val="95000"/>
                        </a:lnSpc>
                        <a:spcBef>
                          <a:spcPts val="0"/>
                        </a:spcBef>
                        <a:spcAft>
                          <a:spcPts val="0"/>
                        </a:spcAft>
                        <a:buClr>
                          <a:schemeClr val="dk1"/>
                        </a:buClr>
                        <a:buSzPts val="1600"/>
                        <a:buFont typeface="Calibri"/>
                        <a:buNone/>
                      </a:pPr>
                      <a:r>
                        <a:rPr lang="en-US" sz="1600" u="none" strike="noStrike" cap="none"/>
                        <a:t>Students with visual processing or spatial perception needs may find this beneficial, as documented in their IEP or 504 plan.</a:t>
                      </a:r>
                      <a:endParaRPr sz="1100" u="none" strike="noStrike" cap="none">
                        <a:latin typeface="Calibri"/>
                        <a:ea typeface="Calibri"/>
                        <a:cs typeface="Calibri"/>
                        <a:sym typeface="Calibri"/>
                      </a:endParaRPr>
                    </a:p>
                  </a:txBody>
                  <a:tcPr marL="73025" marR="73025" marT="0" marB="0">
                    <a:solidFill>
                      <a:schemeClr val="lt1"/>
                    </a:solidFill>
                  </a:tcPr>
                </a:tc>
                <a:tc hMerge="1">
                  <a:txBody>
                    <a:bodyPr/>
                    <a:lstStyle/>
                    <a:p>
                      <a:endParaRPr lang="en-US"/>
                    </a:p>
                  </a:txBody>
                  <a:tcPr/>
                </a:tc>
              </a:tr>
            </a:tbl>
          </a:graphicData>
        </a:graphic>
      </p:graphicFrame>
      <p:sp>
        <p:nvSpPr>
          <p:cNvPr id="288" name="Google Shape;288;p29"/>
          <p:cNvSpPr txBox="1">
            <a:spLocks noGrp="1"/>
          </p:cNvSpPr>
          <p:nvPr>
            <p:ph type="body" idx="1"/>
          </p:nvPr>
        </p:nvSpPr>
        <p:spPr>
          <a:xfrm>
            <a:off x="1827212" y="5186140"/>
            <a:ext cx="8229600" cy="96426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750"/>
              <a:buChar char="•"/>
            </a:pPr>
            <a:r>
              <a:rPr lang="en-US" sz="1750"/>
              <a:t>These two accommodations </a:t>
            </a:r>
            <a:r>
              <a:rPr lang="en-US" sz="1750" u="sng"/>
              <a:t>are not allowed </a:t>
            </a:r>
            <a:r>
              <a:rPr lang="en-US" sz="1750"/>
              <a:t>for students in grade 3</a:t>
            </a:r>
            <a:endParaRPr/>
          </a:p>
          <a:p>
            <a:pPr marL="228600" lvl="0" indent="-228600" algn="l" rtl="0">
              <a:lnSpc>
                <a:spcPct val="70000"/>
              </a:lnSpc>
              <a:spcBef>
                <a:spcPts val="1000"/>
              </a:spcBef>
              <a:spcAft>
                <a:spcPts val="0"/>
              </a:spcAft>
              <a:buClr>
                <a:schemeClr val="dk1"/>
              </a:buClr>
              <a:buSzPts val="1750"/>
              <a:buChar char="•"/>
            </a:pPr>
            <a:r>
              <a:rPr lang="en-US" sz="1750"/>
              <a:t>They both require documented and persistent disabilities.</a:t>
            </a:r>
            <a:endParaRPr/>
          </a:p>
          <a:p>
            <a:pPr marL="228600" lvl="0" indent="-228600" algn="l" rtl="0">
              <a:lnSpc>
                <a:spcPct val="70000"/>
              </a:lnSpc>
              <a:spcBef>
                <a:spcPts val="1000"/>
              </a:spcBef>
              <a:spcAft>
                <a:spcPts val="0"/>
              </a:spcAft>
              <a:buClr>
                <a:schemeClr val="dk1"/>
              </a:buClr>
              <a:buSzPts val="1750"/>
              <a:buChar char="•"/>
            </a:pPr>
            <a:r>
              <a:rPr lang="en-US" sz="1750"/>
              <a:t>The hundred table is primarily intended for students with visual or spatial needs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0"/>
          <p:cNvSpPr txBox="1">
            <a:spLocks noGrp="1"/>
          </p:cNvSpPr>
          <p:nvPr>
            <p:ph type="title"/>
          </p:nvPr>
        </p:nvSpPr>
        <p:spPr>
          <a:xfrm>
            <a:off x="1834113" y="174509"/>
            <a:ext cx="8520600" cy="72043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88A9"/>
              </a:buClr>
              <a:buSzPts val="1400"/>
              <a:buFont typeface="Arial"/>
              <a:buNone/>
            </a:pPr>
            <a:r>
              <a:rPr lang="en-US" b="1" dirty="0">
                <a:solidFill>
                  <a:srgbClr val="0088A9"/>
                </a:solidFill>
              </a:rPr>
              <a:t>Accommodation </a:t>
            </a:r>
            <a:r>
              <a:rPr lang="en-US" b="1" dirty="0" smtClean="0">
                <a:solidFill>
                  <a:srgbClr val="0088A9"/>
                </a:solidFill>
              </a:rPr>
              <a:t>Request Process</a:t>
            </a:r>
            <a:endParaRPr b="1" dirty="0">
              <a:solidFill>
                <a:srgbClr val="0088A9"/>
              </a:solidFill>
            </a:endParaRPr>
          </a:p>
        </p:txBody>
      </p:sp>
      <p:sp>
        <p:nvSpPr>
          <p:cNvPr id="294" name="Google Shape;294;p30"/>
          <p:cNvSpPr txBox="1">
            <a:spLocks noGrp="1"/>
          </p:cNvSpPr>
          <p:nvPr>
            <p:ph type="body" idx="1"/>
          </p:nvPr>
        </p:nvSpPr>
        <p:spPr>
          <a:xfrm>
            <a:off x="1834113" y="1222626"/>
            <a:ext cx="8520600" cy="3565132"/>
          </a:xfrm>
          <a:prstGeom prst="rect">
            <a:avLst/>
          </a:prstGeom>
          <a:noFill/>
          <a:ln>
            <a:noFill/>
          </a:ln>
        </p:spPr>
        <p:txBody>
          <a:bodyPr spcFirstLastPara="1" wrap="square" lIns="91425" tIns="91425" rIns="91425" bIns="91425" anchor="t" anchorCtr="0">
            <a:noAutofit/>
          </a:bodyPr>
          <a:lstStyle/>
          <a:p>
            <a:pPr marL="114300" lvl="0" indent="0">
              <a:lnSpc>
                <a:spcPct val="100000"/>
              </a:lnSpc>
              <a:spcAft>
                <a:spcPts val="600"/>
              </a:spcAft>
              <a:buSzPts val="1800"/>
              <a:buNone/>
            </a:pPr>
            <a:r>
              <a:rPr lang="en-US" sz="1800" dirty="0"/>
              <a:t>Students with IEPs and/or 504 plans, including English Learners (ELs) with IEPs, must be provided with appropriate supports on state tests in order for their results to be considered valid. The process for identifying those supports and communicating them to the Assessment Section has changed </a:t>
            </a:r>
            <a:r>
              <a:rPr lang="en-US" sz="1800" dirty="0" smtClean="0"/>
              <a:t>this year.</a:t>
            </a:r>
          </a:p>
          <a:p>
            <a:pPr marL="400050" indent="-285750">
              <a:lnSpc>
                <a:spcPct val="100000"/>
              </a:lnSpc>
              <a:spcAft>
                <a:spcPts val="600"/>
              </a:spcAft>
              <a:buSzPts val="1800"/>
            </a:pPr>
            <a:r>
              <a:rPr lang="en-US" sz="1800" dirty="0"/>
              <a:t>Verified state test accommodations from SY 2019-20 will be carried over for use in SY </a:t>
            </a:r>
            <a:r>
              <a:rPr lang="en-US" sz="1800" dirty="0" smtClean="0"/>
              <a:t>2020-21.</a:t>
            </a:r>
          </a:p>
          <a:p>
            <a:pPr marL="400050" indent="-285750">
              <a:lnSpc>
                <a:spcPct val="100000"/>
              </a:lnSpc>
              <a:spcAft>
                <a:spcPts val="600"/>
              </a:spcAft>
              <a:buSzPts val="1800"/>
            </a:pPr>
            <a:r>
              <a:rPr lang="en-US" sz="1800" dirty="0" smtClean="0"/>
              <a:t>Ideally, TCs </a:t>
            </a:r>
            <a:r>
              <a:rPr lang="en-US" sz="1800" dirty="0"/>
              <a:t>should submit any new state test accommodation requests by Monday, November 2, 2020, for Fall 2020 testing and by Friday, January 15, 2021, for Spring 2021 testing.</a:t>
            </a:r>
            <a:r>
              <a:rPr lang="en-US" sz="1800" dirty="0" smtClean="0"/>
              <a:t>  In all cases, at least 2 weeks before testing.</a:t>
            </a:r>
          </a:p>
          <a:p>
            <a:pPr marL="400050" indent="-285750">
              <a:lnSpc>
                <a:spcPct val="100000"/>
              </a:lnSpc>
              <a:spcAft>
                <a:spcPts val="600"/>
              </a:spcAft>
              <a:buSzPts val="1800"/>
            </a:pPr>
            <a:r>
              <a:rPr lang="en-US" sz="1800" dirty="0"/>
              <a:t>TC completes and submits the </a:t>
            </a:r>
            <a:r>
              <a:rPr lang="en-US" sz="1800" dirty="0">
                <a:hlinkClick r:id="rId3"/>
              </a:rPr>
              <a:t>State Test Accommodation Request Form </a:t>
            </a:r>
            <a:r>
              <a:rPr lang="en-US" sz="1800" dirty="0" smtClean="0"/>
              <a:t>electronically.</a:t>
            </a:r>
            <a:endParaRPr sz="1800" dirty="0"/>
          </a:p>
          <a:p>
            <a:pPr marL="114300" lvl="0" indent="0" algn="l" rtl="0">
              <a:lnSpc>
                <a:spcPct val="90000"/>
              </a:lnSpc>
              <a:spcBef>
                <a:spcPts val="600"/>
              </a:spcBef>
              <a:spcAft>
                <a:spcPts val="600"/>
              </a:spcAft>
              <a:buSzPts val="2000"/>
              <a:buNone/>
            </a:pPr>
            <a:endParaRPr sz="2000" dirty="0"/>
          </a:p>
        </p:txBody>
      </p:sp>
      <p:pic>
        <p:nvPicPr>
          <p:cNvPr id="5" name="Google Shape;340;p34"/>
          <p:cNvPicPr preferRelativeResize="0"/>
          <p:nvPr/>
        </p:nvPicPr>
        <p:blipFill rotWithShape="1">
          <a:blip r:embed="rId4">
            <a:clrChange>
              <a:clrFrom>
                <a:srgbClr val="FFFFFF"/>
              </a:clrFrom>
              <a:clrTo>
                <a:srgbClr val="FFFFFF">
                  <a:alpha val="0"/>
                </a:srgbClr>
              </a:clrTo>
            </a:clrChange>
            <a:alphaModFix/>
          </a:blip>
          <a:srcRect/>
          <a:stretch/>
        </p:blipFill>
        <p:spPr>
          <a:xfrm rot="2515802">
            <a:off x="10539620" y="381504"/>
            <a:ext cx="1235651" cy="1026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849" y="212992"/>
            <a:ext cx="8971171" cy="1143200"/>
          </a:xfrm>
        </p:spPr>
        <p:txBody>
          <a:bodyPr/>
          <a:lstStyle/>
          <a:p>
            <a:r>
              <a:rPr lang="en-US" b="1" dirty="0">
                <a:solidFill>
                  <a:srgbClr val="008BA4"/>
                </a:solidFill>
              </a:rPr>
              <a:t>Steps for Testing Coordinators (TCs) to Request State Test Accommodations</a:t>
            </a:r>
          </a:p>
        </p:txBody>
      </p:sp>
      <p:sp>
        <p:nvSpPr>
          <p:cNvPr id="3" name="Text Placeholder 2"/>
          <p:cNvSpPr>
            <a:spLocks noGrp="1"/>
          </p:cNvSpPr>
          <p:nvPr>
            <p:ph type="body" idx="1"/>
          </p:nvPr>
        </p:nvSpPr>
        <p:spPr>
          <a:xfrm>
            <a:off x="1619608" y="1435816"/>
            <a:ext cx="10219929" cy="4501661"/>
          </a:xfrm>
        </p:spPr>
        <p:txBody>
          <a:bodyPr/>
          <a:lstStyle/>
          <a:p>
            <a:pPr marL="482600" indent="-457200">
              <a:spcBef>
                <a:spcPts val="600"/>
              </a:spcBef>
              <a:buSzPct val="100000"/>
              <a:buFont typeface="+mj-lt"/>
              <a:buAutoNum type="arabicPeriod"/>
            </a:pPr>
            <a:r>
              <a:rPr lang="en-US" sz="1800" dirty="0">
                <a:solidFill>
                  <a:schemeClr val="bg2"/>
                </a:solidFill>
              </a:rPr>
              <a:t>TCs and SSC/SPED Department Heads (DHs) meet to review the processes and procedures for identifying designated supports and accommodations for students with IEPs/504 Plans, including ELs with disabilities. Keep in mind that these accommodations are determined by the IEP </a:t>
            </a:r>
            <a:r>
              <a:rPr lang="en-US" sz="1800" dirty="0" smtClean="0">
                <a:solidFill>
                  <a:schemeClr val="bg2"/>
                </a:solidFill>
              </a:rPr>
              <a:t>teams.</a:t>
            </a:r>
          </a:p>
          <a:p>
            <a:pPr marL="482600" indent="-457200">
              <a:spcBef>
                <a:spcPts val="600"/>
              </a:spcBef>
              <a:buSzPct val="100000"/>
              <a:buFont typeface="+mj-lt"/>
              <a:buAutoNum type="arabicPeriod"/>
            </a:pPr>
            <a:r>
              <a:rPr lang="en-US" sz="1800" dirty="0" smtClean="0">
                <a:solidFill>
                  <a:schemeClr val="bg2"/>
                </a:solidFill>
              </a:rPr>
              <a:t>SSCs/SPED </a:t>
            </a:r>
            <a:r>
              <a:rPr lang="en-US" sz="1800" dirty="0">
                <a:solidFill>
                  <a:schemeClr val="bg2"/>
                </a:solidFill>
              </a:rPr>
              <a:t>DHs work with the Care Coordinators and IEP teams to ensure that the criteria, processes, and procedures for identifying accommodations on state tests, laid out in the Hawai'i State Test Accommodation Guides, are understood and </a:t>
            </a:r>
            <a:r>
              <a:rPr lang="en-US" sz="1800" dirty="0" smtClean="0">
                <a:solidFill>
                  <a:schemeClr val="bg2"/>
                </a:solidFill>
              </a:rPr>
              <a:t>followed.</a:t>
            </a:r>
          </a:p>
          <a:p>
            <a:pPr marL="482600" indent="-457200">
              <a:spcBef>
                <a:spcPts val="600"/>
              </a:spcBef>
              <a:buSzPct val="100000"/>
              <a:buFont typeface="+mj-lt"/>
              <a:buAutoNum type="arabicPeriod"/>
            </a:pPr>
            <a:r>
              <a:rPr lang="en-US" sz="1800" dirty="0" smtClean="0">
                <a:solidFill>
                  <a:schemeClr val="bg2"/>
                </a:solidFill>
              </a:rPr>
              <a:t>IEP/504 </a:t>
            </a:r>
            <a:r>
              <a:rPr lang="en-US" sz="1800" dirty="0">
                <a:solidFill>
                  <a:schemeClr val="bg2"/>
                </a:solidFill>
              </a:rPr>
              <a:t>Team meets to determine student need for state test accommodations. The </a:t>
            </a:r>
            <a:r>
              <a:rPr lang="en-US" sz="1800" dirty="0" err="1">
                <a:solidFill>
                  <a:schemeClr val="bg2"/>
                </a:solidFill>
              </a:rPr>
              <a:t>Hawai'iState</a:t>
            </a:r>
            <a:r>
              <a:rPr lang="en-US" sz="1800" dirty="0">
                <a:solidFill>
                  <a:schemeClr val="bg2"/>
                </a:solidFill>
              </a:rPr>
              <a:t> Test Accommodation Guides are tools used to make test accommodation </a:t>
            </a:r>
            <a:r>
              <a:rPr lang="en-US" sz="1800" dirty="0" smtClean="0">
                <a:solidFill>
                  <a:schemeClr val="bg2"/>
                </a:solidFill>
              </a:rPr>
              <a:t>decisions.</a:t>
            </a:r>
          </a:p>
          <a:p>
            <a:pPr marL="482600" indent="-457200">
              <a:spcBef>
                <a:spcPts val="600"/>
              </a:spcBef>
              <a:buSzPct val="100000"/>
              <a:buFont typeface="+mj-lt"/>
              <a:buAutoNum type="arabicPeriod"/>
            </a:pPr>
            <a:r>
              <a:rPr lang="en-US" sz="1800" dirty="0" smtClean="0">
                <a:solidFill>
                  <a:schemeClr val="bg2"/>
                </a:solidFill>
              </a:rPr>
              <a:t>If </a:t>
            </a:r>
            <a:r>
              <a:rPr lang="en-US" sz="1800" dirty="0">
                <a:solidFill>
                  <a:schemeClr val="bg2"/>
                </a:solidFill>
              </a:rPr>
              <a:t>the IEP/504 Team decides state test accommodations are needed for a student, the Team documents and records this decision in “Table (1 or 2): Questions to Guide IEP/504 Team Decision..”, updates the student's IEP/504 record, and then transmits a copy of the completed Table to the SSC/DH and the </a:t>
            </a:r>
            <a:r>
              <a:rPr lang="en-US" sz="1800" dirty="0" smtClean="0">
                <a:solidFill>
                  <a:schemeClr val="bg2"/>
                </a:solidFill>
              </a:rPr>
              <a:t>TC.</a:t>
            </a:r>
          </a:p>
          <a:p>
            <a:pPr marL="482600" indent="-457200">
              <a:spcBef>
                <a:spcPts val="600"/>
              </a:spcBef>
              <a:buSzPct val="100000"/>
              <a:buFont typeface="+mj-lt"/>
              <a:buAutoNum type="arabicPeriod"/>
            </a:pPr>
            <a:r>
              <a:rPr lang="en-US" sz="1800" dirty="0" smtClean="0">
                <a:solidFill>
                  <a:schemeClr val="bg2"/>
                </a:solidFill>
              </a:rPr>
              <a:t>TC </a:t>
            </a:r>
            <a:r>
              <a:rPr lang="en-US" sz="1800" dirty="0">
                <a:solidFill>
                  <a:schemeClr val="bg2"/>
                </a:solidFill>
              </a:rPr>
              <a:t>completes and submits the </a:t>
            </a:r>
            <a:r>
              <a:rPr lang="en-US" sz="1800" dirty="0">
                <a:solidFill>
                  <a:schemeClr val="bg2"/>
                </a:solidFill>
                <a:hlinkClick r:id="rId2"/>
              </a:rPr>
              <a:t>State Test Accommodation Request Form </a:t>
            </a:r>
            <a:r>
              <a:rPr lang="en-US" sz="1800" dirty="0" smtClean="0">
                <a:solidFill>
                  <a:schemeClr val="bg2"/>
                </a:solidFill>
              </a:rPr>
              <a:t>electronically.</a:t>
            </a:r>
            <a:endParaRPr lang="en-US" sz="1800" dirty="0">
              <a:solidFill>
                <a:schemeClr val="bg2"/>
              </a:solidFill>
            </a:endParaRPr>
          </a:p>
        </p:txBody>
      </p:sp>
      <p:pic>
        <p:nvPicPr>
          <p:cNvPr id="4" name="Google Shape;340;p34"/>
          <p:cNvPicPr preferRelativeResize="0"/>
          <p:nvPr/>
        </p:nvPicPr>
        <p:blipFill rotWithShape="1">
          <a:blip r:embed="rId3">
            <a:clrChange>
              <a:clrFrom>
                <a:srgbClr val="FFFFFF"/>
              </a:clrFrom>
              <a:clrTo>
                <a:srgbClr val="FFFFFF">
                  <a:alpha val="0"/>
                </a:srgbClr>
              </a:clrTo>
            </a:clrChange>
            <a:alphaModFix/>
          </a:blip>
          <a:srcRect/>
          <a:stretch/>
        </p:blipFill>
        <p:spPr>
          <a:xfrm rot="2515802">
            <a:off x="10781883" y="361036"/>
            <a:ext cx="1156106" cy="847112"/>
          </a:xfrm>
          <a:prstGeom prst="rect">
            <a:avLst/>
          </a:prstGeom>
          <a:noFill/>
          <a:ln>
            <a:noFill/>
          </a:ln>
        </p:spPr>
      </p:pic>
    </p:spTree>
    <p:extLst>
      <p:ext uri="{BB962C8B-B14F-4D97-AF65-F5344CB8AC3E}">
        <p14:creationId xmlns:p14="http://schemas.microsoft.com/office/powerpoint/2010/main" val="335201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4" descr="C:\Users\ABTHOMPSON\AppData\Local\Microsoft\Windows\Temporary Internet Files\Content.IE5\ZNHVY10R\MC900288988[1].wmf"/>
          <p:cNvPicPr preferRelativeResize="0"/>
          <p:nvPr/>
        </p:nvPicPr>
        <p:blipFill rotWithShape="1">
          <a:blip r:embed="rId3">
            <a:alphaModFix/>
          </a:blip>
          <a:srcRect/>
          <a:stretch/>
        </p:blipFill>
        <p:spPr>
          <a:xfrm>
            <a:off x="2542933" y="1756220"/>
            <a:ext cx="7312143" cy="3082570"/>
          </a:xfrm>
          <a:prstGeom prst="rect">
            <a:avLst/>
          </a:prstGeom>
          <a:noFill/>
          <a:ln>
            <a:noFill/>
          </a:ln>
        </p:spPr>
      </p:pic>
      <p:sp>
        <p:nvSpPr>
          <p:cNvPr id="128" name="Google Shape;128;p14"/>
          <p:cNvSpPr txBox="1"/>
          <p:nvPr/>
        </p:nvSpPr>
        <p:spPr>
          <a:xfrm>
            <a:off x="1522413" y="741328"/>
            <a:ext cx="9144000"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88A9"/>
                </a:solidFill>
                <a:latin typeface="Calibri"/>
                <a:ea typeface="Calibri"/>
                <a:cs typeface="Calibri"/>
                <a:sym typeface="Calibri"/>
              </a:rPr>
              <a:t>Accessibility and Accommodations</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2" y="274637"/>
            <a:ext cx="9447342" cy="694084"/>
          </a:xfrm>
        </p:spPr>
        <p:txBody>
          <a:bodyPr/>
          <a:lstStyle/>
          <a:p>
            <a:r>
              <a:rPr lang="en-US" b="1" dirty="0">
                <a:solidFill>
                  <a:srgbClr val="008BA4"/>
                </a:solidFill>
              </a:rPr>
              <a:t>Hawaii State Test Accommodation Guides</a:t>
            </a:r>
          </a:p>
        </p:txBody>
      </p:sp>
      <p:sp>
        <p:nvSpPr>
          <p:cNvPr id="3" name="Text Placeholder 2"/>
          <p:cNvSpPr>
            <a:spLocks noGrp="1"/>
          </p:cNvSpPr>
          <p:nvPr>
            <p:ph type="body" idx="1"/>
          </p:nvPr>
        </p:nvSpPr>
        <p:spPr>
          <a:xfrm>
            <a:off x="1408384" y="1160245"/>
            <a:ext cx="9705813" cy="4501661"/>
          </a:xfrm>
        </p:spPr>
        <p:txBody>
          <a:bodyPr/>
          <a:lstStyle/>
          <a:p>
            <a:pPr marL="25400" indent="0">
              <a:lnSpc>
                <a:spcPct val="100000"/>
              </a:lnSpc>
              <a:spcAft>
                <a:spcPts val="600"/>
              </a:spcAft>
              <a:buNone/>
            </a:pPr>
            <a:r>
              <a:rPr lang="en-US" sz="2000" dirty="0"/>
              <a:t>The Hawaii State Test Accommodation Guides provide information for School IEP and 504 Teams to determine student eligibility for the following assessment accommodations:</a:t>
            </a:r>
          </a:p>
          <a:p>
            <a:pPr>
              <a:lnSpc>
                <a:spcPct val="100000"/>
              </a:lnSpc>
              <a:spcAft>
                <a:spcPts val="600"/>
              </a:spcAft>
            </a:pPr>
            <a:r>
              <a:rPr lang="en-US" sz="2000" dirty="0"/>
              <a:t>Calculator</a:t>
            </a:r>
          </a:p>
          <a:p>
            <a:pPr>
              <a:lnSpc>
                <a:spcPct val="100000"/>
              </a:lnSpc>
              <a:spcAft>
                <a:spcPts val="600"/>
              </a:spcAft>
            </a:pPr>
            <a:r>
              <a:rPr lang="en-US" sz="2000" dirty="0" smtClean="0"/>
              <a:t>Multiplication </a:t>
            </a:r>
            <a:r>
              <a:rPr lang="en-US" sz="2000" dirty="0"/>
              <a:t>Table</a:t>
            </a:r>
          </a:p>
          <a:p>
            <a:pPr>
              <a:lnSpc>
                <a:spcPct val="100000"/>
              </a:lnSpc>
              <a:spcAft>
                <a:spcPts val="600"/>
              </a:spcAft>
            </a:pPr>
            <a:r>
              <a:rPr lang="en-US" sz="2000" dirty="0"/>
              <a:t>Print on Demand</a:t>
            </a:r>
          </a:p>
          <a:p>
            <a:pPr>
              <a:lnSpc>
                <a:spcPct val="100000"/>
              </a:lnSpc>
              <a:spcAft>
                <a:spcPts val="600"/>
              </a:spcAft>
            </a:pPr>
            <a:r>
              <a:rPr lang="en-US" sz="2000" dirty="0"/>
              <a:t>Scribe</a:t>
            </a:r>
          </a:p>
          <a:p>
            <a:pPr>
              <a:lnSpc>
                <a:spcPct val="100000"/>
              </a:lnSpc>
              <a:spcAft>
                <a:spcPts val="600"/>
              </a:spcAft>
            </a:pPr>
            <a:r>
              <a:rPr lang="en-US" sz="2000" dirty="0"/>
              <a:t>Speech-to-Text</a:t>
            </a:r>
          </a:p>
          <a:p>
            <a:pPr>
              <a:lnSpc>
                <a:spcPct val="100000"/>
              </a:lnSpc>
              <a:spcAft>
                <a:spcPts val="600"/>
              </a:spcAft>
            </a:pPr>
            <a:r>
              <a:rPr lang="en-US" sz="2000" dirty="0"/>
              <a:t>Text-to-Speech and Read Aloud</a:t>
            </a:r>
          </a:p>
          <a:p>
            <a:pPr>
              <a:lnSpc>
                <a:spcPct val="100000"/>
              </a:lnSpc>
              <a:spcAft>
                <a:spcPts val="600"/>
              </a:spcAft>
            </a:pPr>
            <a:r>
              <a:rPr lang="en-US" sz="2000" dirty="0"/>
              <a:t>Word </a:t>
            </a:r>
            <a:r>
              <a:rPr lang="en-US" sz="2000" dirty="0" smtClean="0"/>
              <a:t>Prediction</a:t>
            </a:r>
          </a:p>
          <a:p>
            <a:pPr>
              <a:lnSpc>
                <a:spcPct val="100000"/>
              </a:lnSpc>
              <a:spcAft>
                <a:spcPts val="600"/>
              </a:spcAft>
            </a:pPr>
            <a:r>
              <a:rPr lang="en-US" sz="2000" dirty="0"/>
              <a:t>Low-Risk Accommodations (100s Number Table, Abacus, Alternate Response Options, American Sign Language, various Braille forms, and Closed Captioning)</a:t>
            </a:r>
          </a:p>
          <a:p>
            <a:endParaRPr lang="en-US" sz="2000" dirty="0"/>
          </a:p>
          <a:p>
            <a:endParaRPr lang="en-US" sz="2000" dirty="0"/>
          </a:p>
        </p:txBody>
      </p:sp>
      <p:pic>
        <p:nvPicPr>
          <p:cNvPr id="4" name="Google Shape;340;p34"/>
          <p:cNvPicPr preferRelativeResize="0"/>
          <p:nvPr/>
        </p:nvPicPr>
        <p:blipFill rotWithShape="1">
          <a:blip r:embed="rId2">
            <a:clrChange>
              <a:clrFrom>
                <a:srgbClr val="FFFFFF"/>
              </a:clrFrom>
              <a:clrTo>
                <a:srgbClr val="FFFFFF">
                  <a:alpha val="0"/>
                </a:srgbClr>
              </a:clrTo>
            </a:clrChange>
            <a:alphaModFix/>
          </a:blip>
          <a:srcRect/>
          <a:stretch/>
        </p:blipFill>
        <p:spPr>
          <a:xfrm rot="2515802">
            <a:off x="10947024" y="28419"/>
            <a:ext cx="1235651" cy="1026883"/>
          </a:xfrm>
          <a:prstGeom prst="rect">
            <a:avLst/>
          </a:prstGeom>
          <a:noFill/>
          <a:ln>
            <a:noFill/>
          </a:ln>
        </p:spPr>
      </p:pic>
    </p:spTree>
    <p:extLst>
      <p:ext uri="{BB962C8B-B14F-4D97-AF65-F5344CB8AC3E}">
        <p14:creationId xmlns:p14="http://schemas.microsoft.com/office/powerpoint/2010/main" val="421089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22733" y="0"/>
            <a:ext cx="4068566" cy="6286798"/>
            <a:chOff x="1253448" y="0"/>
            <a:chExt cx="4068566" cy="6286798"/>
          </a:xfrm>
        </p:grpSpPr>
        <p:pic>
          <p:nvPicPr>
            <p:cNvPr id="7" name="Picture 6"/>
            <p:cNvPicPr>
              <a:picLocks noChangeAspect="1"/>
            </p:cNvPicPr>
            <p:nvPr/>
          </p:nvPicPr>
          <p:blipFill>
            <a:blip r:embed="rId2"/>
            <a:stretch>
              <a:fillRect/>
            </a:stretch>
          </p:blipFill>
          <p:spPr>
            <a:xfrm>
              <a:off x="1253448" y="0"/>
              <a:ext cx="4068566" cy="4748256"/>
            </a:xfrm>
            <a:prstGeom prst="rect">
              <a:avLst/>
            </a:prstGeom>
          </p:spPr>
        </p:pic>
        <p:pic>
          <p:nvPicPr>
            <p:cNvPr id="5" name="Picture 4"/>
            <p:cNvPicPr>
              <a:picLocks noChangeAspect="1"/>
            </p:cNvPicPr>
            <p:nvPr/>
          </p:nvPicPr>
          <p:blipFill rotWithShape="1">
            <a:blip r:embed="rId3"/>
            <a:srcRect t="12253"/>
            <a:stretch/>
          </p:blipFill>
          <p:spPr>
            <a:xfrm>
              <a:off x="1525893" y="4674741"/>
              <a:ext cx="3713927" cy="1612057"/>
            </a:xfrm>
            <a:prstGeom prst="rect">
              <a:avLst/>
            </a:prstGeom>
            <a:ln>
              <a:solidFill>
                <a:schemeClr val="bg2"/>
              </a:solidFill>
            </a:ln>
          </p:spPr>
        </p:pic>
      </p:grpSp>
      <p:pic>
        <p:nvPicPr>
          <p:cNvPr id="9" name="Picture 8"/>
          <p:cNvPicPr>
            <a:picLocks noChangeAspect="1"/>
          </p:cNvPicPr>
          <p:nvPr/>
        </p:nvPicPr>
        <p:blipFill>
          <a:blip r:embed="rId4"/>
          <a:stretch>
            <a:fillRect/>
          </a:stretch>
        </p:blipFill>
        <p:spPr>
          <a:xfrm>
            <a:off x="2050681" y="103943"/>
            <a:ext cx="4660385" cy="6182855"/>
          </a:xfrm>
          <a:prstGeom prst="rect">
            <a:avLst/>
          </a:prstGeom>
        </p:spPr>
      </p:pic>
      <p:pic>
        <p:nvPicPr>
          <p:cNvPr id="6" name="Google Shape;340;p34"/>
          <p:cNvPicPr preferRelativeResize="0"/>
          <p:nvPr/>
        </p:nvPicPr>
        <p:blipFill rotWithShape="1">
          <a:blip r:embed="rId5">
            <a:clrChange>
              <a:clrFrom>
                <a:srgbClr val="FFFFFF"/>
              </a:clrFrom>
              <a:clrTo>
                <a:srgbClr val="FFFFFF">
                  <a:alpha val="0"/>
                </a:srgbClr>
              </a:clrTo>
            </a:clrChange>
            <a:alphaModFix/>
          </a:blip>
          <a:srcRect/>
          <a:stretch/>
        </p:blipFill>
        <p:spPr>
          <a:xfrm rot="2515802">
            <a:off x="11209710" y="183623"/>
            <a:ext cx="790252" cy="628102"/>
          </a:xfrm>
          <a:prstGeom prst="rect">
            <a:avLst/>
          </a:prstGeom>
          <a:noFill/>
          <a:ln>
            <a:noFill/>
          </a:ln>
        </p:spPr>
      </p:pic>
    </p:spTree>
    <p:extLst>
      <p:ext uri="{BB962C8B-B14F-4D97-AF65-F5344CB8AC3E}">
        <p14:creationId xmlns:p14="http://schemas.microsoft.com/office/powerpoint/2010/main" val="2185058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01609" y="113014"/>
            <a:ext cx="5247026" cy="6101863"/>
          </a:xfrm>
          <a:prstGeom prst="rect">
            <a:avLst/>
          </a:prstGeom>
          <a:ln>
            <a:solidFill>
              <a:schemeClr val="bg2"/>
            </a:solidFill>
          </a:ln>
        </p:spPr>
      </p:pic>
      <p:pic>
        <p:nvPicPr>
          <p:cNvPr id="3" name="Picture 2"/>
          <p:cNvPicPr>
            <a:picLocks noChangeAspect="1"/>
          </p:cNvPicPr>
          <p:nvPr/>
        </p:nvPicPr>
        <p:blipFill>
          <a:blip r:embed="rId3"/>
          <a:stretch>
            <a:fillRect/>
          </a:stretch>
        </p:blipFill>
        <p:spPr>
          <a:xfrm>
            <a:off x="2153505" y="346054"/>
            <a:ext cx="2250558" cy="5868823"/>
          </a:xfrm>
          <a:prstGeom prst="rect">
            <a:avLst/>
          </a:prstGeom>
        </p:spPr>
      </p:pic>
      <p:sp>
        <p:nvSpPr>
          <p:cNvPr id="8" name="Rounded Rectangle 7"/>
          <p:cNvSpPr/>
          <p:nvPr/>
        </p:nvSpPr>
        <p:spPr>
          <a:xfrm>
            <a:off x="2192367" y="3163946"/>
            <a:ext cx="2211695" cy="497941"/>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520629" y="3400746"/>
            <a:ext cx="172605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10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title"/>
          </p:nvPr>
        </p:nvSpPr>
        <p:spPr>
          <a:xfrm>
            <a:off x="1645637" y="193284"/>
            <a:ext cx="6698512" cy="1848167"/>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008BA9"/>
              </a:buClr>
              <a:buSzPts val="1400"/>
              <a:buFont typeface="Arial"/>
              <a:buNone/>
            </a:pPr>
            <a:r>
              <a:rPr lang="en-US" b="1">
                <a:solidFill>
                  <a:srgbClr val="008BA9"/>
                </a:solidFill>
              </a:rPr>
              <a:t>Documenting Supports for ELs and Students with Disabilities</a:t>
            </a:r>
            <a:endParaRPr/>
          </a:p>
        </p:txBody>
      </p:sp>
      <p:sp>
        <p:nvSpPr>
          <p:cNvPr id="323" name="Google Shape;323;p32"/>
          <p:cNvSpPr txBox="1">
            <a:spLocks noGrp="1"/>
          </p:cNvSpPr>
          <p:nvPr>
            <p:ph type="body" idx="1"/>
          </p:nvPr>
        </p:nvSpPr>
        <p:spPr>
          <a:xfrm>
            <a:off x="1926635" y="2394377"/>
            <a:ext cx="8229600" cy="273256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000"/>
              <a:buNone/>
            </a:pPr>
            <a:r>
              <a:rPr lang="en-US" sz="2000"/>
              <a:t>To meet Federal requirements Designated Supports for ELs and Students with Disabilities need to be documented in </a:t>
            </a:r>
            <a:r>
              <a:rPr lang="en-US" sz="2000" u="sng"/>
              <a:t>both</a:t>
            </a:r>
            <a:r>
              <a:rPr lang="en-US" sz="2000"/>
              <a:t> TIDE and eCSSS.</a:t>
            </a:r>
            <a:endParaRPr/>
          </a:p>
          <a:p>
            <a:pPr marL="0" lvl="0" indent="0" algn="l" rtl="0">
              <a:lnSpc>
                <a:spcPct val="90000"/>
              </a:lnSpc>
              <a:spcBef>
                <a:spcPts val="0"/>
              </a:spcBef>
              <a:spcAft>
                <a:spcPts val="0"/>
              </a:spcAft>
              <a:buSzPts val="2000"/>
              <a:buNone/>
            </a:pPr>
            <a:endParaRPr sz="2000"/>
          </a:p>
          <a:p>
            <a:pPr marL="0" lvl="0" indent="0" algn="l" rtl="0">
              <a:lnSpc>
                <a:spcPct val="90000"/>
              </a:lnSpc>
              <a:spcBef>
                <a:spcPts val="0"/>
              </a:spcBef>
              <a:spcAft>
                <a:spcPts val="0"/>
              </a:spcAft>
              <a:buSzPts val="2000"/>
              <a:buNone/>
            </a:pPr>
            <a:r>
              <a:rPr lang="en-US" sz="2000"/>
              <a:t>Keep in mind that eCSSS is the student’s permanent record. TIDE resets every year.</a:t>
            </a:r>
            <a:endParaRPr/>
          </a:p>
        </p:txBody>
      </p:sp>
      <p:pic>
        <p:nvPicPr>
          <p:cNvPr id="324" name="Google Shape;324;p32"/>
          <p:cNvPicPr preferRelativeResize="0"/>
          <p:nvPr/>
        </p:nvPicPr>
        <p:blipFill rotWithShape="1">
          <a:blip r:embed="rId3">
            <a:alphaModFix/>
          </a:blip>
          <a:srcRect/>
          <a:stretch/>
        </p:blipFill>
        <p:spPr>
          <a:xfrm rot="798017">
            <a:off x="8187015" y="959342"/>
            <a:ext cx="2094271" cy="96205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1593437" y="177801"/>
            <a:ext cx="9782801" cy="7794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43F49"/>
              </a:buClr>
              <a:buSzPts val="1800"/>
              <a:buNone/>
            </a:pPr>
            <a:r>
              <a:rPr lang="en-US" b="1" dirty="0" smtClean="0">
                <a:solidFill>
                  <a:srgbClr val="008BA4"/>
                </a:solidFill>
              </a:rPr>
              <a:t>Day 2 Activity </a:t>
            </a:r>
            <a:r>
              <a:rPr lang="en-US" b="1" dirty="0">
                <a:solidFill>
                  <a:srgbClr val="008BA4"/>
                </a:solidFill>
              </a:rPr>
              <a:t>#1</a:t>
            </a:r>
            <a:endParaRPr b="1" dirty="0">
              <a:solidFill>
                <a:srgbClr val="008BA4"/>
              </a:solidFill>
            </a:endParaRPr>
          </a:p>
        </p:txBody>
      </p:sp>
      <p:sp>
        <p:nvSpPr>
          <p:cNvPr id="348" name="Google Shape;348;p35"/>
          <p:cNvSpPr txBox="1">
            <a:spLocks noGrp="1"/>
          </p:cNvSpPr>
          <p:nvPr>
            <p:ph type="body" idx="1"/>
          </p:nvPr>
        </p:nvSpPr>
        <p:spPr>
          <a:xfrm>
            <a:off x="1336262" y="879620"/>
            <a:ext cx="8536402" cy="4606780"/>
          </a:xfrm>
          <a:prstGeom prst="rect">
            <a:avLst/>
          </a:prstGeom>
          <a:noFill/>
          <a:ln>
            <a:noFill/>
          </a:ln>
        </p:spPr>
        <p:txBody>
          <a:bodyPr spcFirstLastPara="1" wrap="square" lIns="91425" tIns="45700" rIns="91425" bIns="45700" anchor="t" anchorCtr="0">
            <a:noAutofit/>
          </a:bodyPr>
          <a:lstStyle/>
          <a:p>
            <a:pPr marL="114300" indent="0">
              <a:buNone/>
            </a:pPr>
            <a:r>
              <a:rPr lang="en-US" sz="2400" b="1" dirty="0" err="1"/>
              <a:t>Jamboard</a:t>
            </a:r>
            <a:r>
              <a:rPr lang="en-US" sz="2400" b="1" dirty="0"/>
              <a:t> Breakout</a:t>
            </a:r>
            <a:endParaRPr lang="en-US" sz="2400" dirty="0"/>
          </a:p>
          <a:p>
            <a:r>
              <a:rPr lang="en-US" sz="2400" dirty="0"/>
              <a:t>What are/Who can have:</a:t>
            </a:r>
          </a:p>
          <a:p>
            <a:pPr lvl="2" fontAlgn="base"/>
            <a:r>
              <a:rPr lang="en-US" sz="2400" dirty="0"/>
              <a:t>Accommodations?</a:t>
            </a:r>
          </a:p>
          <a:p>
            <a:pPr lvl="2" fontAlgn="base"/>
            <a:r>
              <a:rPr lang="en-US" sz="2400" smtClean="0"/>
              <a:t>Designated Supports?</a:t>
            </a:r>
            <a:endParaRPr lang="en-US" sz="2400" dirty="0"/>
          </a:p>
          <a:p>
            <a:pPr lvl="2" fontAlgn="base"/>
            <a:r>
              <a:rPr lang="en-US" sz="2400" dirty="0"/>
              <a:t>Universal Tools?</a:t>
            </a:r>
          </a:p>
          <a:p>
            <a:r>
              <a:rPr lang="en-US" sz="2400" dirty="0"/>
              <a:t>What do you need to do and who you will need to </a:t>
            </a:r>
            <a:r>
              <a:rPr lang="en-US" sz="2400" dirty="0" smtClean="0"/>
              <a:t>talk </a:t>
            </a:r>
            <a:r>
              <a:rPr lang="en-US" sz="2400" dirty="0"/>
              <a:t>to make these decisions?</a:t>
            </a:r>
          </a:p>
          <a:p>
            <a:r>
              <a:rPr lang="en-US" sz="2400" dirty="0"/>
              <a:t>What challenges do you anticipate</a:t>
            </a:r>
            <a:r>
              <a:rPr lang="en-US" sz="2400" dirty="0" smtClean="0"/>
              <a:t>?</a:t>
            </a:r>
          </a:p>
          <a:p>
            <a:r>
              <a:rPr lang="en-US" sz="2400" dirty="0" smtClean="0"/>
              <a:t>How will you address the challenges?</a:t>
            </a:r>
            <a:r>
              <a:rPr lang="en-US" dirty="0"/>
              <a:t/>
            </a:r>
            <a:br>
              <a:rPr lang="en-US" dirty="0"/>
            </a:br>
            <a:endParaRPr dirty="0"/>
          </a:p>
        </p:txBody>
      </p:sp>
      <p:sp>
        <p:nvSpPr>
          <p:cNvPr id="2" name="Rectangle 1"/>
          <p:cNvSpPr>
            <a:spLocks noChangeArrowheads="1"/>
          </p:cNvSpPr>
          <p:nvPr/>
        </p:nvSpPr>
        <p:spPr bwMode="auto">
          <a:xfrm>
            <a:off x="7432675" y="4686787"/>
            <a:ext cx="4686300" cy="1323439"/>
          </a:xfrm>
          <a:prstGeom prst="rect">
            <a:avLst/>
          </a:prstGeom>
          <a:noFill/>
          <a:ln w="28575">
            <a:solidFill>
              <a:srgbClr val="008B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smtClean="0">
                <a:ln>
                  <a:noFill/>
                </a:ln>
                <a:solidFill>
                  <a:srgbClr val="000000"/>
                </a:solidFill>
                <a:effectLst/>
                <a:latin typeface="Corbel" panose="020B0503020204020204" pitchFamily="34" charset="0"/>
              </a:rPr>
              <a:t>Remember: to select a scribe to post your: </a:t>
            </a:r>
            <a:r>
              <a:rPr kumimoji="0" lang="en-US" altLang="en-US" sz="2000" b="0" i="0" u="none" strike="noStrike" cap="none" normalizeH="0" baseline="0" dirty="0" smtClean="0">
                <a:ln>
                  <a:noFill/>
                </a:ln>
                <a:solidFill>
                  <a:srgbClr val="6AA84F"/>
                </a:solidFill>
                <a:effectLst/>
                <a:latin typeface="Corbel" panose="020B0503020204020204" pitchFamily="34" charset="0"/>
              </a:rPr>
              <a:t>Suggestions/Successful Strategies</a:t>
            </a:r>
            <a:r>
              <a:rPr kumimoji="0" lang="en-US" altLang="en-US" sz="2000" b="0" i="0" u="none" strike="noStrike" cap="none" normalizeH="0" baseline="0" dirty="0" smtClean="0">
                <a:ln>
                  <a:noFill/>
                </a:ln>
                <a:solidFill>
                  <a:srgbClr val="92278F"/>
                </a:solidFill>
                <a:effectLst/>
                <a:latin typeface="Corbel" panose="020B0503020204020204" pitchFamily="34" charset="0"/>
              </a:rPr>
              <a:t>, </a:t>
            </a:r>
            <a:r>
              <a:rPr kumimoji="0" lang="en-US" altLang="en-US" sz="2000" b="0" i="0" u="none" strike="noStrike" cap="none" normalizeH="0" baseline="0" dirty="0" smtClean="0">
                <a:ln>
                  <a:noFill/>
                </a:ln>
                <a:solidFill>
                  <a:srgbClr val="E69138"/>
                </a:solidFill>
                <a:effectLst/>
                <a:latin typeface="Corbel" panose="020B0503020204020204" pitchFamily="34" charset="0"/>
              </a:rPr>
              <a:t>Anticipated Challenges</a:t>
            </a:r>
            <a:r>
              <a:rPr kumimoji="0" lang="en-US" altLang="en-US" sz="2000" b="0" i="0" u="none" strike="noStrike" cap="none" normalizeH="0" baseline="0" dirty="0" smtClean="0">
                <a:ln>
                  <a:noFill/>
                </a:ln>
                <a:solidFill>
                  <a:srgbClr val="92278F"/>
                </a:solidFill>
                <a:effectLst/>
                <a:latin typeface="Corbel" panose="020B0503020204020204" pitchFamily="34" charset="0"/>
              </a:rPr>
              <a:t>, </a:t>
            </a:r>
            <a:r>
              <a:rPr kumimoji="0" lang="en-US" altLang="en-US" sz="2000" b="0" i="0" u="none" strike="noStrike" cap="none" normalizeH="0" baseline="0" dirty="0" smtClean="0">
                <a:ln>
                  <a:noFill/>
                </a:ln>
                <a:solidFill>
                  <a:srgbClr val="000000"/>
                </a:solidFill>
                <a:effectLst/>
                <a:latin typeface="Corbel" panose="020B0503020204020204" pitchFamily="34" charset="0"/>
              </a:rPr>
              <a:t>and</a:t>
            </a:r>
            <a:r>
              <a:rPr kumimoji="0" lang="en-US" altLang="en-US" sz="2000" b="0" i="0" u="none" strike="noStrike" cap="none" normalizeH="0" baseline="0" dirty="0" smtClean="0">
                <a:ln>
                  <a:noFill/>
                </a:ln>
                <a:solidFill>
                  <a:srgbClr val="92278F"/>
                </a:solidFill>
                <a:effectLst/>
                <a:latin typeface="Corbel" panose="020B0503020204020204" pitchFamily="34" charset="0"/>
              </a:rPr>
              <a:t> </a:t>
            </a:r>
            <a:r>
              <a:rPr kumimoji="0" lang="en-US" altLang="en-US" sz="2000" b="0" i="0" u="none" strike="noStrike" cap="none" normalizeH="0" baseline="0" dirty="0" smtClean="0">
                <a:ln>
                  <a:noFill/>
                </a:ln>
                <a:solidFill>
                  <a:srgbClr val="1155CC"/>
                </a:solidFill>
                <a:effectLst/>
                <a:latin typeface="Corbel" panose="020B0503020204020204" pitchFamily="34" charset="0"/>
              </a:rPr>
              <a:t>Questions</a:t>
            </a:r>
            <a:r>
              <a:rPr kumimoji="0" lang="en-US" altLang="en-US" sz="2000" b="0" i="0" u="none" strike="noStrike" cap="none" normalizeH="0" baseline="0" dirty="0" smtClean="0">
                <a:ln>
                  <a:noFill/>
                </a:ln>
                <a:solidFill>
                  <a:srgbClr val="92278F"/>
                </a:solidFill>
                <a:effectLst/>
                <a:latin typeface="Corbel" panose="020B0503020204020204" pitchFamily="34" charset="0"/>
              </a:rPr>
              <a:t> </a:t>
            </a:r>
            <a:r>
              <a:rPr kumimoji="0" lang="en-US" altLang="en-US" sz="2000" b="0" i="0" u="none" strike="noStrike" cap="none" normalizeH="0" baseline="0" dirty="0" smtClean="0">
                <a:ln>
                  <a:noFill/>
                </a:ln>
                <a:solidFill>
                  <a:srgbClr val="000000"/>
                </a:solidFill>
                <a:effectLst/>
                <a:latin typeface="Corbel" panose="020B0503020204020204" pitchFamily="34" charset="0"/>
              </a:rPr>
              <a:t>to the </a:t>
            </a:r>
            <a:r>
              <a:rPr kumimoji="0" lang="en-US" altLang="en-US" sz="2000" b="0" i="0" u="none" strike="noStrike" cap="none" normalizeH="0" baseline="0" dirty="0" err="1" smtClean="0">
                <a:ln>
                  <a:noFill/>
                </a:ln>
                <a:solidFill>
                  <a:srgbClr val="000000"/>
                </a:solidFill>
                <a:effectLst/>
                <a:latin typeface="Corbel" panose="020B0503020204020204" pitchFamily="34" charset="0"/>
              </a:rPr>
              <a:t>Jamboard</a:t>
            </a:r>
            <a:r>
              <a:rPr kumimoji="0" lang="en-US" altLang="en-US" sz="2000" b="0" i="0" u="none" strike="noStrike" cap="none" normalizeH="0" baseline="0" dirty="0" smtClean="0">
                <a:ln>
                  <a:noFill/>
                </a:ln>
                <a:solidFill>
                  <a:srgbClr val="000000"/>
                </a:solidFill>
                <a:effectLst/>
                <a:latin typeface="Corbel" panose="020B0503020204020204" pitchFamily="34" charset="0"/>
              </a:rPr>
              <a:t>.</a:t>
            </a:r>
            <a:endParaRPr kumimoji="0" lang="en-US" altLang="en-US" sz="2000" b="0" i="0" u="none" strike="noStrike" cap="none" normalizeH="0" baseline="0" dirty="0" smtClean="0">
              <a:ln>
                <a:noFill/>
              </a:ln>
              <a:solidFill>
                <a:schemeClr val="tx1"/>
              </a:solidFill>
              <a:effectLst/>
            </a:endParaRPr>
          </a:p>
        </p:txBody>
      </p:sp>
      <p:pic>
        <p:nvPicPr>
          <p:cNvPr id="1026" name="Picture 2" descr="https://lh6.googleusercontent.com/0LJ9r50iOns-MrIuQH30zvPgeGBheqqQOw3_mQdBty-cVG0W-X5cDCwhbO_DkY1tMN6hIZH10vkpSt1X1Ig-R8Fy7rDM8SqIRExgphUFA11pAHFlE9ibExy0SKalYVjlF2DQL_O_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877" y="4301024"/>
            <a:ext cx="609600" cy="771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32073" y="1659082"/>
            <a:ext cx="3938256" cy="523220"/>
          </a:xfrm>
          <a:prstGeom prst="rect">
            <a:avLst/>
          </a:prstGeom>
          <a:noFill/>
        </p:spPr>
        <p:txBody>
          <a:bodyPr wrap="square" rtlCol="0">
            <a:spAutoFit/>
          </a:bodyPr>
          <a:lstStyle/>
          <a:p>
            <a:r>
              <a:rPr lang="en-US" sz="2800" b="1" dirty="0">
                <a:hlinkClick r:id="rId4"/>
              </a:rPr>
              <a:t>https://bit.ly/3k7hZSp</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7"/>
          <p:cNvSpPr txBox="1">
            <a:spLocks noGrp="1"/>
          </p:cNvSpPr>
          <p:nvPr>
            <p:ph type="title"/>
          </p:nvPr>
        </p:nvSpPr>
        <p:spPr>
          <a:xfrm>
            <a:off x="4072472" y="1199176"/>
            <a:ext cx="7813786" cy="66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4800"/>
              <a:buFont typeface="Arial"/>
              <a:buNone/>
            </a:pPr>
            <a:r>
              <a:rPr lang="en-US" sz="4800" b="1" dirty="0">
                <a:solidFill>
                  <a:srgbClr val="008BA9"/>
                </a:solidFill>
              </a:rPr>
              <a:t>Administering the Tests</a:t>
            </a:r>
            <a:endParaRPr sz="4800" dirty="0">
              <a:solidFill>
                <a:srgbClr val="008BA9"/>
              </a:solidFill>
            </a:endParaRPr>
          </a:p>
        </p:txBody>
      </p:sp>
      <p:grpSp>
        <p:nvGrpSpPr>
          <p:cNvPr id="362" name="Google Shape;362;p37"/>
          <p:cNvGrpSpPr/>
          <p:nvPr/>
        </p:nvGrpSpPr>
        <p:grpSpPr>
          <a:xfrm rot="-2202554">
            <a:off x="1140299" y="69495"/>
            <a:ext cx="3909162" cy="2000312"/>
            <a:chOff x="360357" y="79476"/>
            <a:chExt cx="3786299" cy="922136"/>
          </a:xfrm>
        </p:grpSpPr>
        <p:pic>
          <p:nvPicPr>
            <p:cNvPr id="363" name="Google Shape;363;p37"/>
            <p:cNvPicPr preferRelativeResize="0"/>
            <p:nvPr/>
          </p:nvPicPr>
          <p:blipFill rotWithShape="1">
            <a:blip r:embed="rId3">
              <a:clrChange>
                <a:clrFrom>
                  <a:srgbClr val="FFFFFD"/>
                </a:clrFrom>
                <a:clrTo>
                  <a:srgbClr val="FFFFFD">
                    <a:alpha val="0"/>
                  </a:srgbClr>
                </a:clrTo>
              </a:clrChange>
              <a:alphaModFix/>
            </a:blip>
            <a:srcRect/>
            <a:stretch/>
          </p:blipFill>
          <p:spPr>
            <a:xfrm>
              <a:off x="360357" y="79476"/>
              <a:ext cx="1234526" cy="922136"/>
            </a:xfrm>
            <a:prstGeom prst="rect">
              <a:avLst/>
            </a:prstGeom>
            <a:noFill/>
            <a:ln>
              <a:noFill/>
            </a:ln>
          </p:spPr>
        </p:pic>
        <p:pic>
          <p:nvPicPr>
            <p:cNvPr id="364" name="Google Shape;364;p37"/>
            <p:cNvPicPr preferRelativeResize="0"/>
            <p:nvPr/>
          </p:nvPicPr>
          <p:blipFill rotWithShape="1">
            <a:blip r:embed="rId4">
              <a:clrChange>
                <a:clrFrom>
                  <a:srgbClr val="FFFFFD"/>
                </a:clrFrom>
                <a:clrTo>
                  <a:srgbClr val="FFFFFD">
                    <a:alpha val="0"/>
                  </a:srgbClr>
                </a:clrTo>
              </a:clrChange>
              <a:alphaModFix/>
            </a:blip>
            <a:srcRect/>
            <a:stretch/>
          </p:blipFill>
          <p:spPr>
            <a:xfrm>
              <a:off x="1030076" y="389752"/>
              <a:ext cx="3116580" cy="518160"/>
            </a:xfrm>
            <a:prstGeom prst="rect">
              <a:avLst/>
            </a:prstGeom>
            <a:noFill/>
            <a:ln>
              <a:noFill/>
            </a:ln>
          </p:spPr>
        </p:pic>
      </p:grpSp>
      <p:sp>
        <p:nvSpPr>
          <p:cNvPr id="365" name="Google Shape;365;p37"/>
          <p:cNvSpPr txBox="1">
            <a:spLocks noGrp="1"/>
          </p:cNvSpPr>
          <p:nvPr>
            <p:ph type="body" idx="1"/>
          </p:nvPr>
        </p:nvSpPr>
        <p:spPr>
          <a:xfrm>
            <a:off x="2384142" y="2463553"/>
            <a:ext cx="5104778" cy="3610987"/>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0"/>
              </a:spcBef>
              <a:spcAft>
                <a:spcPts val="0"/>
              </a:spcAft>
              <a:buClr>
                <a:schemeClr val="dk1"/>
              </a:buClr>
              <a:buSzPts val="2000"/>
              <a:buNone/>
            </a:pPr>
            <a:r>
              <a:rPr lang="en-US" sz="2000" dirty="0"/>
              <a:t/>
            </a:r>
            <a:br>
              <a:rPr lang="en-US" sz="2000" dirty="0"/>
            </a:br>
            <a:endParaRPr sz="2000" dirty="0"/>
          </a:p>
          <a:p>
            <a:pPr marL="742950" lvl="1" indent="-285750" algn="l" rtl="0">
              <a:lnSpc>
                <a:spcPct val="90000"/>
              </a:lnSpc>
              <a:spcBef>
                <a:spcPts val="0"/>
              </a:spcBef>
              <a:spcAft>
                <a:spcPts val="0"/>
              </a:spcAft>
              <a:buClr>
                <a:schemeClr val="dk1"/>
              </a:buClr>
              <a:buSzPts val="2000"/>
              <a:buFont typeface="Arial"/>
              <a:buChar char="•"/>
            </a:pPr>
            <a:r>
              <a:rPr lang="en-US" sz="2000" dirty="0"/>
              <a:t>Training and Practice Tests</a:t>
            </a:r>
            <a:endParaRPr dirty="0"/>
          </a:p>
          <a:p>
            <a:pPr marL="742950" lvl="1" indent="-158750" algn="l" rtl="0">
              <a:lnSpc>
                <a:spcPct val="90000"/>
              </a:lnSpc>
              <a:spcBef>
                <a:spcPts val="0"/>
              </a:spcBef>
              <a:spcAft>
                <a:spcPts val="0"/>
              </a:spcAft>
              <a:buClr>
                <a:schemeClr val="dk1"/>
              </a:buClr>
              <a:buSzPts val="2000"/>
              <a:buFont typeface="Arial"/>
              <a:buNone/>
            </a:pPr>
            <a:endParaRPr sz="2000" dirty="0"/>
          </a:p>
          <a:p>
            <a:pPr marL="742950" lvl="1" indent="-285750" algn="l" rtl="0">
              <a:lnSpc>
                <a:spcPct val="90000"/>
              </a:lnSpc>
              <a:spcBef>
                <a:spcPts val="0"/>
              </a:spcBef>
              <a:spcAft>
                <a:spcPts val="0"/>
              </a:spcAft>
              <a:buClr>
                <a:schemeClr val="dk1"/>
              </a:buClr>
              <a:buSzPts val="2000"/>
              <a:buFont typeface="Arial"/>
              <a:buChar char="•"/>
            </a:pPr>
            <a:r>
              <a:rPr lang="en-US" sz="2000" dirty="0"/>
              <a:t>Test Environment</a:t>
            </a:r>
            <a:endParaRPr dirty="0"/>
          </a:p>
          <a:p>
            <a:pPr marL="742950" lvl="1" indent="-158750" algn="l" rtl="0">
              <a:lnSpc>
                <a:spcPct val="90000"/>
              </a:lnSpc>
              <a:spcBef>
                <a:spcPts val="0"/>
              </a:spcBef>
              <a:spcAft>
                <a:spcPts val="0"/>
              </a:spcAft>
              <a:buClr>
                <a:schemeClr val="dk1"/>
              </a:buClr>
              <a:buSzPts val="2000"/>
              <a:buFont typeface="Arial"/>
              <a:buNone/>
            </a:pPr>
            <a:endParaRPr dirty="0"/>
          </a:p>
          <a:p>
            <a:pPr marL="742950" lvl="1" indent="-285750" algn="l" rtl="0">
              <a:lnSpc>
                <a:spcPct val="90000"/>
              </a:lnSpc>
              <a:spcBef>
                <a:spcPts val="1000"/>
              </a:spcBef>
              <a:spcAft>
                <a:spcPts val="0"/>
              </a:spcAft>
              <a:buClr>
                <a:schemeClr val="dk1"/>
              </a:buClr>
              <a:buSzPts val="2000"/>
              <a:buFont typeface="Arial"/>
              <a:buChar char="•"/>
            </a:pPr>
            <a:r>
              <a:rPr lang="en-US" sz="2000" dirty="0"/>
              <a:t>TAs and Test Administration</a:t>
            </a:r>
            <a:br>
              <a:rPr lang="en-US" sz="2000" dirty="0"/>
            </a:br>
            <a:endParaRPr dirty="0"/>
          </a:p>
          <a:p>
            <a:pPr marL="742950" lvl="1" indent="-285750" algn="l" rtl="0">
              <a:lnSpc>
                <a:spcPct val="90000"/>
              </a:lnSpc>
              <a:spcBef>
                <a:spcPts val="1000"/>
              </a:spcBef>
              <a:spcAft>
                <a:spcPts val="0"/>
              </a:spcAft>
              <a:buClr>
                <a:schemeClr val="dk1"/>
              </a:buClr>
              <a:buSzPts val="2000"/>
              <a:buFont typeface="Arial"/>
              <a:buChar char="•"/>
            </a:pPr>
            <a:r>
              <a:rPr lang="en-US" sz="2000" dirty="0"/>
              <a:t>Test Security</a:t>
            </a:r>
            <a:endParaRPr dirty="0"/>
          </a:p>
          <a:p>
            <a:pPr marL="742950" lvl="1" indent="-158750" algn="l" rtl="0">
              <a:lnSpc>
                <a:spcPct val="90000"/>
              </a:lnSpc>
              <a:spcBef>
                <a:spcPts val="1000"/>
              </a:spcBef>
              <a:spcAft>
                <a:spcPts val="0"/>
              </a:spcAft>
              <a:buClr>
                <a:schemeClr val="dk1"/>
              </a:buClr>
              <a:buSzPts val="2000"/>
              <a:buNone/>
            </a:pPr>
            <a:endParaRPr sz="2000" dirty="0"/>
          </a:p>
        </p:txBody>
      </p:sp>
      <p:pic>
        <p:nvPicPr>
          <p:cNvPr id="366" name="Google Shape;366;p37"/>
          <p:cNvPicPr preferRelativeResize="0"/>
          <p:nvPr/>
        </p:nvPicPr>
        <p:blipFill rotWithShape="1">
          <a:blip r:embed="rId5">
            <a:alphaModFix/>
          </a:blip>
          <a:srcRect/>
          <a:stretch/>
        </p:blipFill>
        <p:spPr>
          <a:xfrm rot="671297">
            <a:off x="7056881" y="2133530"/>
            <a:ext cx="2445784" cy="3593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8"/>
          <p:cNvPicPr preferRelativeResize="0"/>
          <p:nvPr/>
        </p:nvPicPr>
        <p:blipFill rotWithShape="1">
          <a:blip r:embed="rId3">
            <a:alphaModFix/>
          </a:blip>
          <a:srcRect/>
          <a:stretch/>
        </p:blipFill>
        <p:spPr>
          <a:xfrm rot="455033">
            <a:off x="6212041" y="439564"/>
            <a:ext cx="2733365" cy="1413035"/>
          </a:xfrm>
          <a:prstGeom prst="rect">
            <a:avLst/>
          </a:prstGeom>
          <a:noFill/>
          <a:ln>
            <a:noFill/>
          </a:ln>
        </p:spPr>
      </p:pic>
      <p:sp>
        <p:nvSpPr>
          <p:cNvPr id="373" name="Google Shape;373;p38"/>
          <p:cNvSpPr txBox="1">
            <a:spLocks noGrp="1"/>
          </p:cNvSpPr>
          <p:nvPr>
            <p:ph type="title" idx="4294967295"/>
          </p:nvPr>
        </p:nvSpPr>
        <p:spPr>
          <a:xfrm>
            <a:off x="1522412" y="455519"/>
            <a:ext cx="5537200" cy="690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200"/>
              <a:buFont typeface="Calibri"/>
              <a:buNone/>
            </a:pPr>
            <a:r>
              <a:rPr lang="en-US" sz="3200" b="1" dirty="0">
                <a:solidFill>
                  <a:srgbClr val="0088A9"/>
                </a:solidFill>
                <a:latin typeface="Calibri"/>
                <a:ea typeface="Calibri"/>
                <a:cs typeface="Calibri"/>
                <a:sym typeface="Calibri"/>
              </a:rPr>
              <a:t>Training and Practice Tests</a:t>
            </a:r>
            <a:endParaRPr dirty="0"/>
          </a:p>
        </p:txBody>
      </p:sp>
      <p:sp>
        <p:nvSpPr>
          <p:cNvPr id="374" name="Google Shape;374;p38"/>
          <p:cNvSpPr txBox="1">
            <a:spLocks noGrp="1"/>
          </p:cNvSpPr>
          <p:nvPr>
            <p:ph type="body" idx="4294967295"/>
          </p:nvPr>
        </p:nvSpPr>
        <p:spPr>
          <a:xfrm>
            <a:off x="1522412" y="1692491"/>
            <a:ext cx="6664326" cy="2139950"/>
          </a:xfrm>
          <a:prstGeom prst="rect">
            <a:avLst/>
          </a:prstGeom>
          <a:noFill/>
          <a:ln>
            <a:noFill/>
          </a:ln>
        </p:spPr>
        <p:txBody>
          <a:bodyPr spcFirstLastPara="1" wrap="square" lIns="91425" tIns="45700" rIns="91425" bIns="45700" anchor="t" anchorCtr="0">
            <a:noAutofit/>
          </a:bodyPr>
          <a:lstStyle/>
          <a:p>
            <a:pPr marL="403225" lvl="0" indent="-233362" algn="l" rtl="0">
              <a:lnSpc>
                <a:spcPct val="120000"/>
              </a:lnSpc>
              <a:spcBef>
                <a:spcPts val="0"/>
              </a:spcBef>
              <a:spcAft>
                <a:spcPts val="0"/>
              </a:spcAft>
              <a:buClr>
                <a:schemeClr val="dk1"/>
              </a:buClr>
              <a:buSzPts val="2200"/>
              <a:buChar char="•"/>
            </a:pPr>
            <a:r>
              <a:rPr lang="en-US" sz="2200" dirty="0">
                <a:solidFill>
                  <a:schemeClr val="tx1"/>
                </a:solidFill>
              </a:rPr>
              <a:t>Remember the </a:t>
            </a:r>
            <a:r>
              <a:rPr lang="en-US" sz="2200" b="1" i="1" dirty="0">
                <a:solidFill>
                  <a:schemeClr val="tx1"/>
                </a:solidFill>
              </a:rPr>
              <a:t>Training Test </a:t>
            </a:r>
            <a:r>
              <a:rPr lang="en-US" sz="2200" dirty="0">
                <a:solidFill>
                  <a:schemeClr val="tx1"/>
                </a:solidFill>
              </a:rPr>
              <a:t>allows students to become familiar with the assessment software, tools, etc., while the </a:t>
            </a:r>
            <a:r>
              <a:rPr lang="en-US" sz="2200" b="1" i="1" dirty="0">
                <a:solidFill>
                  <a:schemeClr val="tx1"/>
                </a:solidFill>
              </a:rPr>
              <a:t>Practice Test </a:t>
            </a:r>
            <a:r>
              <a:rPr lang="en-US" sz="2200" dirty="0">
                <a:solidFill>
                  <a:schemeClr val="tx1"/>
                </a:solidFill>
              </a:rPr>
              <a:t>includes about 30 items at each grade level and provides access to the designated supports and accommodations if administered using the secure browser.</a:t>
            </a:r>
            <a:endParaRPr sz="2200" dirty="0">
              <a:solidFill>
                <a:schemeClr val="tx1"/>
              </a:solidFill>
            </a:endParaRPr>
          </a:p>
          <a:p>
            <a:pPr marL="0" lvl="0" indent="0" algn="l" rtl="0">
              <a:lnSpc>
                <a:spcPct val="120000"/>
              </a:lnSpc>
              <a:spcBef>
                <a:spcPts val="1050"/>
              </a:spcBef>
              <a:spcAft>
                <a:spcPts val="0"/>
              </a:spcAft>
              <a:buClr>
                <a:schemeClr val="dk1"/>
              </a:buClr>
              <a:buSzPts val="2200"/>
              <a:buNone/>
            </a:pPr>
            <a:endParaRPr sz="2200" dirty="0"/>
          </a:p>
        </p:txBody>
      </p:sp>
      <p:pic>
        <p:nvPicPr>
          <p:cNvPr id="375" name="Google Shape;375;p38"/>
          <p:cNvPicPr preferRelativeResize="0"/>
          <p:nvPr/>
        </p:nvPicPr>
        <p:blipFill rotWithShape="1">
          <a:blip r:embed="rId4">
            <a:alphaModFix/>
          </a:blip>
          <a:srcRect/>
          <a:stretch/>
        </p:blipFill>
        <p:spPr>
          <a:xfrm rot="475971">
            <a:off x="9189049" y="901307"/>
            <a:ext cx="1261516" cy="1270338"/>
          </a:xfrm>
          <a:prstGeom prst="rect">
            <a:avLst/>
          </a:prstGeom>
          <a:solidFill>
            <a:schemeClr val="lt1"/>
          </a:solidFill>
          <a:ln w="25400" cap="flat" cmpd="sng">
            <a:solidFill>
              <a:schemeClr val="accent1"/>
            </a:solidFill>
            <a:prstDash val="solid"/>
            <a:round/>
            <a:headEnd type="none" w="sm" len="sm"/>
            <a:tailEnd type="none" w="sm" len="sm"/>
          </a:ln>
        </p:spPr>
      </p:pic>
      <p:sp>
        <p:nvSpPr>
          <p:cNvPr id="376" name="Google Shape;376;p38"/>
          <p:cNvSpPr txBox="1"/>
          <p:nvPr/>
        </p:nvSpPr>
        <p:spPr>
          <a:xfrm>
            <a:off x="1695449" y="4657371"/>
            <a:ext cx="8542438" cy="1606376"/>
          </a:xfrm>
          <a:prstGeom prst="rect">
            <a:avLst/>
          </a:prstGeom>
          <a:noFill/>
          <a:ln>
            <a:noFill/>
          </a:ln>
        </p:spPr>
        <p:txBody>
          <a:bodyPr spcFirstLastPara="1" wrap="square" lIns="91425" tIns="45700" rIns="91425" bIns="45700" anchor="t" anchorCtr="0">
            <a:noAutofit/>
          </a:bodyPr>
          <a:lstStyle/>
          <a:p>
            <a:pPr marL="176213" marR="0" lvl="0" indent="-176213" algn="l" rtl="0">
              <a:lnSpc>
                <a:spcPct val="12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panose="020B0604020202020204" pitchFamily="34" charset="0"/>
                <a:ea typeface="Calibri"/>
                <a:cs typeface="Arial" panose="020B0604020202020204" pitchFamily="34" charset="0"/>
                <a:sym typeface="Calibri"/>
              </a:rPr>
              <a:t>Both tests can be conducted in a testing session administered by a Test Administrator using the TA Practice Site and secure browser </a:t>
            </a:r>
            <a:r>
              <a:rPr lang="en-US" sz="2200" b="1" i="0" u="sng" strike="noStrike" cap="none" dirty="0">
                <a:solidFill>
                  <a:schemeClr val="dk1"/>
                </a:solidFill>
                <a:latin typeface="Arial" panose="020B0604020202020204" pitchFamily="34" charset="0"/>
                <a:ea typeface="Calibri"/>
                <a:cs typeface="Arial" panose="020B0604020202020204" pitchFamily="34" charset="0"/>
                <a:sym typeface="Calibri"/>
              </a:rPr>
              <a:t>or</a:t>
            </a:r>
            <a:r>
              <a:rPr lang="en-US" sz="2200" b="0" i="0" u="none" strike="noStrike" cap="none" dirty="0">
                <a:solidFill>
                  <a:schemeClr val="dk1"/>
                </a:solidFill>
                <a:latin typeface="Arial" panose="020B0604020202020204" pitchFamily="34" charset="0"/>
                <a:ea typeface="Calibri"/>
                <a:cs typeface="Arial" panose="020B0604020202020204" pitchFamily="34" charset="0"/>
                <a:sym typeface="Calibri"/>
              </a:rPr>
              <a:t> in a “guest session” using any browser from any location.</a:t>
            </a:r>
            <a:endParaRPr sz="1800" b="0" i="0" u="none" strike="noStrike" cap="none" dirty="0">
              <a:solidFill>
                <a:schemeClr val="dk1"/>
              </a:solidFill>
              <a:latin typeface="Arial" panose="020B0604020202020204" pitchFamily="34" charset="0"/>
              <a:cs typeface="Arial" panose="020B0604020202020204" pitchFamily="34" charset="0"/>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9"/>
          <p:cNvSpPr txBox="1">
            <a:spLocks noGrp="1"/>
          </p:cNvSpPr>
          <p:nvPr>
            <p:ph type="title" idx="4294967295"/>
          </p:nvPr>
        </p:nvSpPr>
        <p:spPr>
          <a:xfrm>
            <a:off x="1695449" y="243614"/>
            <a:ext cx="6805032" cy="690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200"/>
              <a:buFont typeface="Calibri"/>
              <a:buNone/>
            </a:pPr>
            <a:r>
              <a:rPr lang="en-US" sz="3200" b="1">
                <a:solidFill>
                  <a:srgbClr val="0088A9"/>
                </a:solidFill>
                <a:latin typeface="Calibri"/>
                <a:ea typeface="Calibri"/>
                <a:cs typeface="Calibri"/>
                <a:sym typeface="Calibri"/>
              </a:rPr>
              <a:t>Training and Practice Tests</a:t>
            </a:r>
            <a:endParaRPr/>
          </a:p>
        </p:txBody>
      </p:sp>
      <p:sp>
        <p:nvSpPr>
          <p:cNvPr id="383" name="Google Shape;383;p39"/>
          <p:cNvSpPr txBox="1">
            <a:spLocks noGrp="1"/>
          </p:cNvSpPr>
          <p:nvPr>
            <p:ph type="body" idx="4294967295"/>
          </p:nvPr>
        </p:nvSpPr>
        <p:spPr>
          <a:xfrm>
            <a:off x="1552639" y="934176"/>
            <a:ext cx="8455743" cy="5201153"/>
          </a:xfrm>
          <a:prstGeom prst="rect">
            <a:avLst/>
          </a:prstGeom>
          <a:noFill/>
          <a:ln>
            <a:noFill/>
          </a:ln>
        </p:spPr>
        <p:txBody>
          <a:bodyPr spcFirstLastPara="1" wrap="square" lIns="91425" tIns="45700" rIns="91425" bIns="45700" anchor="t" anchorCtr="0">
            <a:noAutofit/>
          </a:bodyPr>
          <a:lstStyle/>
          <a:p>
            <a:pPr marL="403225" lvl="0" indent="-233362" algn="l" rtl="0">
              <a:lnSpc>
                <a:spcPct val="120000"/>
              </a:lnSpc>
              <a:spcBef>
                <a:spcPts val="0"/>
              </a:spcBef>
              <a:spcAft>
                <a:spcPts val="0"/>
              </a:spcAft>
              <a:buClr>
                <a:schemeClr val="dk1"/>
              </a:buClr>
              <a:buSzPts val="2200"/>
              <a:buChar char="•"/>
            </a:pPr>
            <a:r>
              <a:rPr lang="en-US" sz="1800"/>
              <a:t>Remember the </a:t>
            </a:r>
            <a:r>
              <a:rPr lang="en-US" sz="1800" b="1" i="1"/>
              <a:t>Training Test </a:t>
            </a:r>
            <a:r>
              <a:rPr lang="en-US" sz="1800"/>
              <a:t>allows students to become familiar with the assessment software, tools, etc., while the </a:t>
            </a:r>
            <a:r>
              <a:rPr lang="en-US" sz="1800" b="1" i="1"/>
              <a:t>Practice Test </a:t>
            </a:r>
            <a:r>
              <a:rPr lang="en-US" sz="1800"/>
              <a:t>includes about 30 items at each grade level and provides access to the designated supports and accommodations if administered using the secure browser.</a:t>
            </a:r>
            <a:endParaRPr/>
          </a:p>
          <a:p>
            <a:pPr marL="403225" lvl="0" indent="-93661" algn="l" rtl="0">
              <a:lnSpc>
                <a:spcPct val="120000"/>
              </a:lnSpc>
              <a:spcBef>
                <a:spcPts val="0"/>
              </a:spcBef>
              <a:spcAft>
                <a:spcPts val="0"/>
              </a:spcAft>
              <a:buClr>
                <a:schemeClr val="dk1"/>
              </a:buClr>
              <a:buSzPts val="2200"/>
              <a:buNone/>
            </a:pPr>
            <a:endParaRPr sz="1800"/>
          </a:p>
          <a:p>
            <a:pPr marL="403225" lvl="0" indent="-93661" algn="l" rtl="0">
              <a:lnSpc>
                <a:spcPct val="120000"/>
              </a:lnSpc>
              <a:spcBef>
                <a:spcPts val="0"/>
              </a:spcBef>
              <a:spcAft>
                <a:spcPts val="0"/>
              </a:spcAft>
              <a:buClr>
                <a:schemeClr val="dk1"/>
              </a:buClr>
              <a:buSzPts val="2200"/>
              <a:buNone/>
            </a:pPr>
            <a:endParaRPr sz="1800"/>
          </a:p>
          <a:p>
            <a:pPr marL="403225" lvl="0" indent="-93661" algn="l" rtl="0">
              <a:lnSpc>
                <a:spcPct val="120000"/>
              </a:lnSpc>
              <a:spcBef>
                <a:spcPts val="0"/>
              </a:spcBef>
              <a:spcAft>
                <a:spcPts val="0"/>
              </a:spcAft>
              <a:buClr>
                <a:schemeClr val="dk1"/>
              </a:buClr>
              <a:buSzPts val="2200"/>
              <a:buNone/>
            </a:pPr>
            <a:endParaRPr sz="1800"/>
          </a:p>
          <a:p>
            <a:pPr marL="403225" lvl="0" indent="-93661" algn="l" rtl="0">
              <a:lnSpc>
                <a:spcPct val="120000"/>
              </a:lnSpc>
              <a:spcBef>
                <a:spcPts val="0"/>
              </a:spcBef>
              <a:spcAft>
                <a:spcPts val="0"/>
              </a:spcAft>
              <a:buClr>
                <a:schemeClr val="dk1"/>
              </a:buClr>
              <a:buSzPts val="2200"/>
              <a:buNone/>
            </a:pPr>
            <a:endParaRPr sz="1800"/>
          </a:p>
          <a:p>
            <a:pPr marL="403225" lvl="0" indent="-93661" algn="l" rtl="0">
              <a:lnSpc>
                <a:spcPct val="120000"/>
              </a:lnSpc>
              <a:spcBef>
                <a:spcPts val="0"/>
              </a:spcBef>
              <a:spcAft>
                <a:spcPts val="0"/>
              </a:spcAft>
              <a:buClr>
                <a:schemeClr val="dk1"/>
              </a:buClr>
              <a:buSzPts val="2200"/>
              <a:buNone/>
            </a:pPr>
            <a:endParaRPr sz="1800"/>
          </a:p>
          <a:p>
            <a:pPr marL="403225" lvl="0" indent="-93661" algn="l" rtl="0">
              <a:lnSpc>
                <a:spcPct val="120000"/>
              </a:lnSpc>
              <a:spcBef>
                <a:spcPts val="0"/>
              </a:spcBef>
              <a:spcAft>
                <a:spcPts val="0"/>
              </a:spcAft>
              <a:buClr>
                <a:schemeClr val="dk1"/>
              </a:buClr>
              <a:buSzPts val="2200"/>
              <a:buNone/>
            </a:pPr>
            <a:endParaRPr sz="1800"/>
          </a:p>
          <a:p>
            <a:pPr marL="403225" lvl="0" indent="-233362" algn="l" rtl="0">
              <a:lnSpc>
                <a:spcPct val="120000"/>
              </a:lnSpc>
              <a:spcBef>
                <a:spcPts val="0"/>
              </a:spcBef>
              <a:spcAft>
                <a:spcPts val="0"/>
              </a:spcAft>
              <a:buClr>
                <a:schemeClr val="dk1"/>
              </a:buClr>
              <a:buSzPts val="2200"/>
              <a:buChar char="•"/>
            </a:pPr>
            <a:r>
              <a:rPr lang="en-US" sz="1800">
                <a:solidFill>
                  <a:schemeClr val="dk1"/>
                </a:solidFill>
              </a:rPr>
              <a:t>Both tests can be conducted in a testing session administered by a Test Administrator using the TA Practice Site and secure browser </a:t>
            </a:r>
            <a:r>
              <a:rPr lang="en-US" sz="1800" b="1" u="sng">
                <a:solidFill>
                  <a:schemeClr val="dk1"/>
                </a:solidFill>
              </a:rPr>
              <a:t>or</a:t>
            </a:r>
            <a:r>
              <a:rPr lang="en-US" sz="1800">
                <a:solidFill>
                  <a:schemeClr val="dk1"/>
                </a:solidFill>
              </a:rPr>
              <a:t> in a “guest session” using any browser from any location.</a:t>
            </a:r>
            <a:endParaRPr/>
          </a:p>
          <a:p>
            <a:pPr marL="403225" lvl="0" indent="-93661" algn="l" rtl="0">
              <a:lnSpc>
                <a:spcPct val="120000"/>
              </a:lnSpc>
              <a:spcBef>
                <a:spcPts val="0"/>
              </a:spcBef>
              <a:spcAft>
                <a:spcPts val="0"/>
              </a:spcAft>
              <a:buClr>
                <a:schemeClr val="dk1"/>
              </a:buClr>
              <a:buSzPts val="2200"/>
              <a:buNone/>
            </a:pPr>
            <a:endParaRPr sz="1800">
              <a:solidFill>
                <a:schemeClr val="dk1"/>
              </a:solidFill>
            </a:endParaRPr>
          </a:p>
          <a:p>
            <a:pPr marL="169863" lvl="0" indent="0" algn="ctr" rtl="0">
              <a:lnSpc>
                <a:spcPct val="120000"/>
              </a:lnSpc>
              <a:spcBef>
                <a:spcPts val="0"/>
              </a:spcBef>
              <a:spcAft>
                <a:spcPts val="0"/>
              </a:spcAft>
              <a:buClr>
                <a:schemeClr val="dk1"/>
              </a:buClr>
              <a:buSzPts val="2200"/>
              <a:buNone/>
            </a:pPr>
            <a:r>
              <a:rPr lang="en-US" sz="1800" i="1"/>
              <a:t>If students complete a Training or Practice Test in a session set up be the teacher they will receive the supports set in TIDE. </a:t>
            </a:r>
            <a:endParaRPr/>
          </a:p>
          <a:p>
            <a:pPr marL="403225" lvl="0" indent="-93661" algn="l" rtl="0">
              <a:lnSpc>
                <a:spcPct val="120000"/>
              </a:lnSpc>
              <a:spcBef>
                <a:spcPts val="0"/>
              </a:spcBef>
              <a:spcAft>
                <a:spcPts val="0"/>
              </a:spcAft>
              <a:buClr>
                <a:schemeClr val="dk1"/>
              </a:buClr>
              <a:buSzPts val="2200"/>
              <a:buNone/>
            </a:pPr>
            <a:endParaRPr sz="1800"/>
          </a:p>
          <a:p>
            <a:pPr marL="169863" lvl="0" indent="0" algn="l" rtl="0">
              <a:lnSpc>
                <a:spcPct val="120000"/>
              </a:lnSpc>
              <a:spcBef>
                <a:spcPts val="0"/>
              </a:spcBef>
              <a:spcAft>
                <a:spcPts val="0"/>
              </a:spcAft>
              <a:buClr>
                <a:schemeClr val="dk1"/>
              </a:buClr>
              <a:buSzPts val="2200"/>
              <a:buNone/>
            </a:pPr>
            <a:endParaRPr/>
          </a:p>
          <a:p>
            <a:pPr marL="0" lvl="0" indent="0" algn="l" rtl="0">
              <a:lnSpc>
                <a:spcPct val="120000"/>
              </a:lnSpc>
              <a:spcBef>
                <a:spcPts val="1050"/>
              </a:spcBef>
              <a:spcAft>
                <a:spcPts val="0"/>
              </a:spcAft>
              <a:buClr>
                <a:schemeClr val="dk1"/>
              </a:buClr>
              <a:buSzPts val="2200"/>
              <a:buNone/>
            </a:pPr>
            <a:endParaRPr sz="2200"/>
          </a:p>
        </p:txBody>
      </p:sp>
      <p:pic>
        <p:nvPicPr>
          <p:cNvPr id="384" name="Google Shape;384;p39"/>
          <p:cNvPicPr preferRelativeResize="0"/>
          <p:nvPr/>
        </p:nvPicPr>
        <p:blipFill rotWithShape="1">
          <a:blip r:embed="rId3">
            <a:alphaModFix/>
          </a:blip>
          <a:srcRect/>
          <a:stretch/>
        </p:blipFill>
        <p:spPr>
          <a:xfrm rot="984942">
            <a:off x="9613861" y="519866"/>
            <a:ext cx="2185235" cy="943179"/>
          </a:xfrm>
          <a:prstGeom prst="rect">
            <a:avLst/>
          </a:prstGeom>
          <a:noFill/>
          <a:ln>
            <a:noFill/>
          </a:ln>
        </p:spPr>
      </p:pic>
      <p:pic>
        <p:nvPicPr>
          <p:cNvPr id="385" name="Google Shape;385;p39"/>
          <p:cNvPicPr preferRelativeResize="0"/>
          <p:nvPr/>
        </p:nvPicPr>
        <p:blipFill rotWithShape="1">
          <a:blip r:embed="rId4">
            <a:alphaModFix/>
          </a:blip>
          <a:srcRect/>
          <a:stretch/>
        </p:blipFill>
        <p:spPr>
          <a:xfrm>
            <a:off x="1732455" y="3051172"/>
            <a:ext cx="1561292" cy="489817"/>
          </a:xfrm>
          <a:prstGeom prst="rect">
            <a:avLst/>
          </a:prstGeom>
          <a:noFill/>
          <a:ln>
            <a:noFill/>
          </a:ln>
        </p:spPr>
      </p:pic>
      <p:pic>
        <p:nvPicPr>
          <p:cNvPr id="386" name="Google Shape;386;p39"/>
          <p:cNvPicPr preferRelativeResize="0"/>
          <p:nvPr/>
        </p:nvPicPr>
        <p:blipFill rotWithShape="1">
          <a:blip r:embed="rId5">
            <a:alphaModFix/>
          </a:blip>
          <a:srcRect/>
          <a:stretch/>
        </p:blipFill>
        <p:spPr>
          <a:xfrm>
            <a:off x="3811198" y="2806264"/>
            <a:ext cx="1024738" cy="1124712"/>
          </a:xfrm>
          <a:prstGeom prst="rect">
            <a:avLst/>
          </a:prstGeom>
          <a:noFill/>
          <a:ln>
            <a:noFill/>
          </a:ln>
        </p:spPr>
      </p:pic>
      <p:pic>
        <p:nvPicPr>
          <p:cNvPr id="387" name="Google Shape;387;p39"/>
          <p:cNvPicPr preferRelativeResize="0"/>
          <p:nvPr/>
        </p:nvPicPr>
        <p:blipFill rotWithShape="1">
          <a:blip r:embed="rId6">
            <a:alphaModFix/>
          </a:blip>
          <a:srcRect r="66625"/>
          <a:stretch/>
        </p:blipFill>
        <p:spPr>
          <a:xfrm>
            <a:off x="5390315" y="2830268"/>
            <a:ext cx="983140" cy="1124094"/>
          </a:xfrm>
          <a:prstGeom prst="rect">
            <a:avLst/>
          </a:prstGeom>
          <a:noFill/>
          <a:ln>
            <a:noFill/>
          </a:ln>
        </p:spPr>
      </p:pic>
      <p:sp>
        <p:nvSpPr>
          <p:cNvPr id="388" name="Google Shape;388;p39"/>
          <p:cNvSpPr/>
          <p:nvPr/>
        </p:nvSpPr>
        <p:spPr>
          <a:xfrm>
            <a:off x="4914628" y="3259646"/>
            <a:ext cx="415384" cy="117907"/>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39"/>
          <p:cNvSpPr/>
          <p:nvPr/>
        </p:nvSpPr>
        <p:spPr>
          <a:xfrm>
            <a:off x="3382659" y="3237126"/>
            <a:ext cx="415384" cy="117907"/>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1" name="Google Shape;391;p39"/>
          <p:cNvPicPr preferRelativeResize="0"/>
          <p:nvPr/>
        </p:nvPicPr>
        <p:blipFill rotWithShape="1">
          <a:blip r:embed="rId7">
            <a:alphaModFix/>
          </a:blip>
          <a:srcRect/>
          <a:stretch/>
        </p:blipFill>
        <p:spPr>
          <a:xfrm>
            <a:off x="1713972" y="2487811"/>
            <a:ext cx="1561292" cy="528530"/>
          </a:xfrm>
          <a:prstGeom prst="rect">
            <a:avLst/>
          </a:prstGeom>
          <a:noFill/>
          <a:ln>
            <a:noFill/>
          </a:ln>
        </p:spPr>
      </p:pic>
      <p:sp>
        <p:nvSpPr>
          <p:cNvPr id="392" name="Google Shape;392;p39"/>
          <p:cNvSpPr txBox="1"/>
          <p:nvPr/>
        </p:nvSpPr>
        <p:spPr>
          <a:xfrm>
            <a:off x="7030233" y="2582799"/>
            <a:ext cx="744948" cy="33855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GUEST</a:t>
            </a:r>
            <a:endParaRPr sz="1800" b="0" i="0" u="none" strike="noStrike" cap="none" dirty="0">
              <a:solidFill>
                <a:schemeClr val="dk1"/>
              </a:solidFill>
              <a:latin typeface="Arial"/>
              <a:ea typeface="Arial"/>
              <a:cs typeface="Arial"/>
              <a:sym typeface="Arial"/>
            </a:endParaRPr>
          </a:p>
        </p:txBody>
      </p:sp>
      <p:cxnSp>
        <p:nvCxnSpPr>
          <p:cNvPr id="393" name="Google Shape;393;p39"/>
          <p:cNvCxnSpPr/>
          <p:nvPr/>
        </p:nvCxnSpPr>
        <p:spPr>
          <a:xfrm>
            <a:off x="3293747" y="2738114"/>
            <a:ext cx="3736486"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cxnSp>
        <p:nvCxnSpPr>
          <p:cNvPr id="394" name="Google Shape;394;p39"/>
          <p:cNvCxnSpPr/>
          <p:nvPr/>
        </p:nvCxnSpPr>
        <p:spPr>
          <a:xfrm>
            <a:off x="7813868" y="2752077"/>
            <a:ext cx="1378002" cy="3343"/>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pic>
        <p:nvPicPr>
          <p:cNvPr id="395" name="Google Shape;395;p39"/>
          <p:cNvPicPr preferRelativeResize="0"/>
          <p:nvPr/>
        </p:nvPicPr>
        <p:blipFill rotWithShape="1">
          <a:blip r:embed="rId7">
            <a:alphaModFix/>
          </a:blip>
          <a:srcRect r="59972"/>
          <a:stretch/>
        </p:blipFill>
        <p:spPr>
          <a:xfrm>
            <a:off x="6593873" y="3278351"/>
            <a:ext cx="826198" cy="698724"/>
          </a:xfrm>
          <a:prstGeom prst="rect">
            <a:avLst/>
          </a:prstGeom>
          <a:noFill/>
          <a:ln>
            <a:noFill/>
          </a:ln>
        </p:spPr>
      </p:pic>
      <p:sp>
        <p:nvSpPr>
          <p:cNvPr id="396" name="Google Shape;396;p39"/>
          <p:cNvSpPr txBox="1"/>
          <p:nvPr/>
        </p:nvSpPr>
        <p:spPr>
          <a:xfrm>
            <a:off x="7450193" y="3090368"/>
            <a:ext cx="1050288" cy="33855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Session ID</a:t>
            </a:r>
            <a:endParaRPr sz="1800" b="0" i="0" u="none" strike="noStrike" cap="none">
              <a:solidFill>
                <a:schemeClr val="dk1"/>
              </a:solidFill>
              <a:latin typeface="Arial"/>
              <a:ea typeface="Arial"/>
              <a:cs typeface="Arial"/>
              <a:sym typeface="Arial"/>
            </a:endParaRPr>
          </a:p>
        </p:txBody>
      </p:sp>
      <p:sp>
        <p:nvSpPr>
          <p:cNvPr id="397" name="Google Shape;397;p39"/>
          <p:cNvSpPr txBox="1"/>
          <p:nvPr/>
        </p:nvSpPr>
        <p:spPr>
          <a:xfrm>
            <a:off x="7450193" y="3479853"/>
            <a:ext cx="1101584" cy="584775"/>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First Name</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SSID</a:t>
            </a:r>
            <a:endParaRPr sz="1800" b="0" i="0" u="none" strike="noStrike" cap="none">
              <a:solidFill>
                <a:schemeClr val="dk1"/>
              </a:solidFill>
              <a:latin typeface="Arial"/>
              <a:ea typeface="Arial"/>
              <a:cs typeface="Arial"/>
              <a:sym typeface="Arial"/>
            </a:endParaRPr>
          </a:p>
        </p:txBody>
      </p:sp>
      <p:sp>
        <p:nvSpPr>
          <p:cNvPr id="398" name="Google Shape;398;p39"/>
          <p:cNvSpPr/>
          <p:nvPr/>
        </p:nvSpPr>
        <p:spPr>
          <a:xfrm>
            <a:off x="6373456" y="3150051"/>
            <a:ext cx="977035" cy="122021"/>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9" name="Google Shape;399;p39"/>
          <p:cNvSpPr/>
          <p:nvPr/>
        </p:nvSpPr>
        <p:spPr>
          <a:xfrm>
            <a:off x="8530603" y="3051171"/>
            <a:ext cx="117014" cy="1048286"/>
          </a:xfrm>
          <a:prstGeom prst="rightBracket">
            <a:avLst>
              <a:gd name="adj" fmla="val 8333"/>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39"/>
          <p:cNvSpPr/>
          <p:nvPr/>
        </p:nvSpPr>
        <p:spPr>
          <a:xfrm>
            <a:off x="8728198" y="3185596"/>
            <a:ext cx="415384" cy="117907"/>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1" name="Google Shape;401;p39"/>
          <p:cNvPicPr preferRelativeResize="0"/>
          <p:nvPr/>
        </p:nvPicPr>
        <p:blipFill rotWithShape="1">
          <a:blip r:embed="rId8">
            <a:alphaModFix/>
          </a:blip>
          <a:srcRect l="20490" r="20490"/>
          <a:stretch/>
        </p:blipFill>
        <p:spPr>
          <a:xfrm>
            <a:off x="6790055" y="3923745"/>
            <a:ext cx="527564" cy="410328"/>
          </a:xfrm>
          <a:prstGeom prst="rect">
            <a:avLst/>
          </a:prstGeom>
          <a:noFill/>
          <a:ln>
            <a:noFill/>
          </a:ln>
        </p:spPr>
      </p:pic>
      <p:pic>
        <p:nvPicPr>
          <p:cNvPr id="402" name="Google Shape;402;p39"/>
          <p:cNvPicPr preferRelativeResize="0"/>
          <p:nvPr/>
        </p:nvPicPr>
        <p:blipFill rotWithShape="1">
          <a:blip r:embed="rId9">
            <a:alphaModFix/>
          </a:blip>
          <a:srcRect/>
          <a:stretch/>
        </p:blipFill>
        <p:spPr>
          <a:xfrm>
            <a:off x="9284823" y="2352395"/>
            <a:ext cx="1340769" cy="1397552"/>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40"/>
          <p:cNvPicPr preferRelativeResize="0"/>
          <p:nvPr/>
        </p:nvPicPr>
        <p:blipFill rotWithShape="1">
          <a:blip r:embed="rId3">
            <a:alphaModFix/>
          </a:blip>
          <a:srcRect/>
          <a:stretch/>
        </p:blipFill>
        <p:spPr>
          <a:xfrm>
            <a:off x="1900109" y="685800"/>
            <a:ext cx="8548816" cy="5568604"/>
          </a:xfrm>
          <a:prstGeom prst="rect">
            <a:avLst/>
          </a:prstGeom>
          <a:noFill/>
          <a:ln>
            <a:noFill/>
          </a:ln>
        </p:spPr>
      </p:pic>
      <p:pic>
        <p:nvPicPr>
          <p:cNvPr id="409" name="Google Shape;409;p40" descr="mac-osx-arrow-cursor"/>
          <p:cNvPicPr preferRelativeResize="0"/>
          <p:nvPr/>
        </p:nvPicPr>
        <p:blipFill rotWithShape="1">
          <a:blip r:embed="rId4">
            <a:alphaModFix/>
          </a:blip>
          <a:srcRect/>
          <a:stretch/>
        </p:blipFill>
        <p:spPr>
          <a:xfrm>
            <a:off x="3990844" y="2162985"/>
            <a:ext cx="255277" cy="363622"/>
          </a:xfrm>
          <a:prstGeom prst="rect">
            <a:avLst/>
          </a:prstGeom>
          <a:noFill/>
          <a:ln>
            <a:noFill/>
          </a:ln>
        </p:spPr>
      </p:pic>
      <p:sp>
        <p:nvSpPr>
          <p:cNvPr id="410" name="Google Shape;410;p40"/>
          <p:cNvSpPr txBox="1"/>
          <p:nvPr/>
        </p:nvSpPr>
        <p:spPr>
          <a:xfrm>
            <a:off x="2059717" y="88371"/>
            <a:ext cx="8229600" cy="5635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rgbClr val="0088A9"/>
                </a:solidFill>
                <a:latin typeface="Calibri"/>
                <a:ea typeface="Calibri"/>
                <a:cs typeface="Calibri"/>
                <a:sym typeface="Calibri"/>
              </a:rPr>
              <a:t>Accessing Tools Through the Tool Bar</a:t>
            </a:r>
            <a:endParaRPr sz="1800" b="0" i="0" u="none" strike="noStrike" cap="none">
              <a:solidFill>
                <a:schemeClr val="dk1"/>
              </a:solidFill>
              <a:latin typeface="Arial"/>
              <a:ea typeface="Arial"/>
              <a:cs typeface="Arial"/>
              <a:sym typeface="Arial"/>
            </a:endParaRPr>
          </a:p>
        </p:txBody>
      </p:sp>
      <p:sp>
        <p:nvSpPr>
          <p:cNvPr id="411" name="Google Shape;411;p40"/>
          <p:cNvSpPr/>
          <p:nvPr/>
        </p:nvSpPr>
        <p:spPr>
          <a:xfrm>
            <a:off x="1900109" y="907499"/>
            <a:ext cx="2579422" cy="550109"/>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1"/>
          <p:cNvSpPr txBox="1">
            <a:spLocks noGrp="1"/>
          </p:cNvSpPr>
          <p:nvPr>
            <p:ph type="body" idx="1"/>
          </p:nvPr>
        </p:nvSpPr>
        <p:spPr>
          <a:xfrm>
            <a:off x="1753144" y="1205028"/>
            <a:ext cx="7286488" cy="328612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b="1"/>
              <a:t>Testing Room: </a:t>
            </a:r>
            <a:r>
              <a:rPr lang="en-US" sz="1800"/>
              <a:t>Students can be tested in any room that provides a </a:t>
            </a:r>
            <a:r>
              <a:rPr lang="en-US" sz="1800" u="sng"/>
              <a:t>quiet environment </a:t>
            </a:r>
            <a:r>
              <a:rPr lang="en-US" sz="1800"/>
              <a:t>where other </a:t>
            </a:r>
            <a:r>
              <a:rPr lang="en-US" sz="1800" u="sng"/>
              <a:t>students are not participating in learning activities</a:t>
            </a:r>
            <a:r>
              <a:rPr lang="en-US" sz="1800"/>
              <a:t> including not doing homework  or accessing the internet.</a:t>
            </a:r>
            <a:endParaRPr/>
          </a:p>
          <a:p>
            <a:pPr marL="342900" lvl="0" indent="-342900" algn="l" rtl="0">
              <a:lnSpc>
                <a:spcPct val="90000"/>
              </a:lnSpc>
              <a:spcBef>
                <a:spcPts val="400"/>
              </a:spcBef>
              <a:spcAft>
                <a:spcPts val="0"/>
              </a:spcAft>
              <a:buClr>
                <a:schemeClr val="dk1"/>
              </a:buClr>
              <a:buSzPts val="2000"/>
              <a:buChar char="•"/>
            </a:pPr>
            <a:r>
              <a:rPr lang="en-US" sz="2000" b="1"/>
              <a:t>Instructional Materials</a:t>
            </a:r>
            <a:r>
              <a:rPr lang="en-US" sz="2000"/>
              <a:t>: </a:t>
            </a:r>
            <a:r>
              <a:rPr lang="en-US" sz="1800"/>
              <a:t>Instructional materials must be </a:t>
            </a:r>
            <a:r>
              <a:rPr lang="en-US" sz="1800" u="sng"/>
              <a:t>removed or covered.</a:t>
            </a:r>
            <a:r>
              <a:rPr lang="en-US" sz="1800"/>
              <a:t> Materials include, but are not limited to, information that might assist students in answering questions that is displayed on bulletin boards, chalkboards or dry-erase boards, or on charts.</a:t>
            </a:r>
            <a:endParaRPr sz="1800"/>
          </a:p>
          <a:p>
            <a:pPr marL="342900" lvl="0" indent="-342900" algn="l" rtl="0">
              <a:lnSpc>
                <a:spcPct val="90000"/>
              </a:lnSpc>
              <a:spcBef>
                <a:spcPts val="400"/>
              </a:spcBef>
              <a:spcAft>
                <a:spcPts val="0"/>
              </a:spcAft>
              <a:buClr>
                <a:schemeClr val="dk1"/>
              </a:buClr>
              <a:buSzPts val="2000"/>
              <a:buChar char="•"/>
            </a:pPr>
            <a:r>
              <a:rPr lang="en-US" sz="2000" b="1"/>
              <a:t>Student Seating</a:t>
            </a:r>
            <a:r>
              <a:rPr lang="en-US" sz="2000"/>
              <a:t>: </a:t>
            </a:r>
            <a:r>
              <a:rPr lang="en-US" sz="1800"/>
              <a:t>Students must be seated so there is enough space between them to minimize opportunities to look at each other’s work, or they should be provided with table-top partition.</a:t>
            </a:r>
            <a:endParaRPr/>
          </a:p>
          <a:p>
            <a:pPr marL="342900" lvl="0" indent="-342900" algn="l" rtl="0">
              <a:lnSpc>
                <a:spcPct val="90000"/>
              </a:lnSpc>
              <a:spcBef>
                <a:spcPts val="400"/>
              </a:spcBef>
              <a:spcAft>
                <a:spcPts val="0"/>
              </a:spcAft>
              <a:buClr>
                <a:schemeClr val="dk1"/>
              </a:buClr>
              <a:buSzPts val="2000"/>
              <a:buChar char="•"/>
            </a:pPr>
            <a:r>
              <a:rPr lang="en-US" sz="2000" b="1"/>
              <a:t>Student Supervision: </a:t>
            </a:r>
            <a:r>
              <a:rPr lang="en-US" sz="1800"/>
              <a:t>Students are </a:t>
            </a:r>
            <a:r>
              <a:rPr lang="en-US" sz="1800" u="sng"/>
              <a:t>actively supervised </a:t>
            </a:r>
            <a:r>
              <a:rPr lang="en-US" sz="1800"/>
              <a:t>by a certified test administrator and are prohibited from access to unauthorized electronic devices that allow availability to outside information.</a:t>
            </a:r>
            <a:endParaRPr sz="1800"/>
          </a:p>
        </p:txBody>
      </p:sp>
      <p:sp>
        <p:nvSpPr>
          <p:cNvPr id="418" name="Google Shape;418;p41"/>
          <p:cNvSpPr txBox="1">
            <a:spLocks noGrp="1"/>
          </p:cNvSpPr>
          <p:nvPr>
            <p:ph type="title"/>
          </p:nvPr>
        </p:nvSpPr>
        <p:spPr>
          <a:xfrm>
            <a:off x="1651543" y="194385"/>
            <a:ext cx="7025202" cy="77802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Testing Environment</a:t>
            </a:r>
            <a:endParaRPr/>
          </a:p>
        </p:txBody>
      </p:sp>
      <p:pic>
        <p:nvPicPr>
          <p:cNvPr id="419" name="Google Shape;419;p41"/>
          <p:cNvPicPr preferRelativeResize="0"/>
          <p:nvPr/>
        </p:nvPicPr>
        <p:blipFill rotWithShape="1">
          <a:blip r:embed="rId3">
            <a:clrChange>
              <a:clrFrom>
                <a:srgbClr val="FFFFFF"/>
              </a:clrFrom>
              <a:clrTo>
                <a:srgbClr val="FFFFFF">
                  <a:alpha val="0"/>
                </a:srgbClr>
              </a:clrTo>
            </a:clrChange>
            <a:alphaModFix/>
          </a:blip>
          <a:srcRect/>
          <a:stretch/>
        </p:blipFill>
        <p:spPr>
          <a:xfrm rot="1536613">
            <a:off x="9471922" y="199585"/>
            <a:ext cx="1843491" cy="17900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5" descr="blackboard.png"/>
          <p:cNvPicPr preferRelativeResize="0">
            <a:picLocks noGrp="1"/>
          </p:cNvPicPr>
          <p:nvPr>
            <p:ph type="body" idx="4294967295"/>
          </p:nvPr>
        </p:nvPicPr>
        <p:blipFill rotWithShape="1">
          <a:blip r:embed="rId3">
            <a:alphaModFix/>
          </a:blip>
          <a:srcRect/>
          <a:stretch/>
        </p:blipFill>
        <p:spPr>
          <a:xfrm>
            <a:off x="2219153" y="300039"/>
            <a:ext cx="8482185" cy="5611304"/>
          </a:xfrm>
          <a:prstGeom prst="rect">
            <a:avLst/>
          </a:prstGeom>
          <a:noFill/>
          <a:ln>
            <a:noFill/>
          </a:ln>
        </p:spPr>
      </p:pic>
      <p:sp>
        <p:nvSpPr>
          <p:cNvPr id="137" name="Google Shape;137;p15"/>
          <p:cNvSpPr txBox="1"/>
          <p:nvPr/>
        </p:nvSpPr>
        <p:spPr>
          <a:xfrm>
            <a:off x="2225350" y="541843"/>
            <a:ext cx="8148264"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88A9"/>
                </a:solidFill>
                <a:latin typeface="Calibri"/>
                <a:ea typeface="Calibri"/>
                <a:cs typeface="Calibri"/>
                <a:sym typeface="Calibri"/>
              </a:rPr>
              <a:t>Accessibility and Accommodations</a:t>
            </a:r>
            <a:endParaRPr sz="1800" b="0" i="0" u="none" strike="noStrike" cap="none" dirty="0">
              <a:solidFill>
                <a:schemeClr val="dk1"/>
              </a:solidFill>
              <a:latin typeface="Calibri"/>
              <a:ea typeface="Calibri"/>
              <a:cs typeface="Calibri"/>
              <a:sym typeface="Calibri"/>
            </a:endParaRPr>
          </a:p>
        </p:txBody>
      </p:sp>
      <p:sp>
        <p:nvSpPr>
          <p:cNvPr id="138" name="Google Shape;138;p15"/>
          <p:cNvSpPr/>
          <p:nvPr/>
        </p:nvSpPr>
        <p:spPr>
          <a:xfrm>
            <a:off x="2489067" y="1188174"/>
            <a:ext cx="7620830" cy="366250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2000" b="1" i="0" u="none" strike="noStrike" cap="none" dirty="0">
                <a:solidFill>
                  <a:srgbClr val="2C2E35"/>
                </a:solidFill>
                <a:latin typeface="Calibri"/>
                <a:ea typeface="Calibri"/>
                <a:cs typeface="Calibri"/>
                <a:sym typeface="Calibri"/>
              </a:rPr>
              <a:t>Test accommodations</a:t>
            </a:r>
            <a:r>
              <a:rPr lang="en-US" sz="2000" b="0" i="0" u="none" strike="noStrike" cap="none" dirty="0">
                <a:solidFill>
                  <a:srgbClr val="2C2E35"/>
                </a:solidFill>
                <a:latin typeface="Calibri"/>
                <a:ea typeface="Calibri"/>
                <a:cs typeface="Calibri"/>
                <a:sym typeface="Calibri"/>
              </a:rPr>
              <a:t> are any changes made to testing conditions that allow students with physical disabilities, learning disabilities, or limited English-language ability to demonstrate their knowledge and skills in a testing situation.</a:t>
            </a: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800"/>
              <a:buFont typeface="Arial"/>
              <a:buNone/>
            </a:pPr>
            <a:r>
              <a:rPr lang="en-US" sz="2000" b="0" i="0" u="none" strike="noStrike" cap="none" dirty="0">
                <a:solidFill>
                  <a:srgbClr val="2C2E35"/>
                </a:solidFill>
                <a:latin typeface="Calibri"/>
                <a:ea typeface="Calibri"/>
                <a:cs typeface="Calibri"/>
                <a:sym typeface="Calibri"/>
              </a:rPr>
              <a:t>The </a:t>
            </a:r>
            <a:r>
              <a:rPr lang="en-US" sz="2000" b="1" i="0" u="none" strike="noStrike" cap="none" dirty="0">
                <a:solidFill>
                  <a:srgbClr val="2C2E35"/>
                </a:solidFill>
                <a:latin typeface="Calibri"/>
                <a:ea typeface="Calibri"/>
                <a:cs typeface="Calibri"/>
                <a:sym typeface="Calibri"/>
              </a:rPr>
              <a:t>general goal of providing accommodations </a:t>
            </a:r>
            <a:r>
              <a:rPr lang="en-US" sz="2000" b="0" i="0" u="none" strike="noStrike" cap="none" dirty="0">
                <a:solidFill>
                  <a:srgbClr val="2C2E35"/>
                </a:solidFill>
                <a:latin typeface="Calibri"/>
                <a:ea typeface="Calibri"/>
                <a:cs typeface="Calibri"/>
                <a:sym typeface="Calibri"/>
              </a:rPr>
              <a:t>is to create a level playing field for students whose disabilities or language abilities may adversely affect their ability to show on a test what they have learned.</a:t>
            </a: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Testing accommodations can be different </a:t>
            </a:r>
            <a:r>
              <a:rPr lang="en-US" sz="2000" b="0" i="0" u="none" strike="noStrike" cap="none" dirty="0">
                <a:solidFill>
                  <a:schemeClr val="dk1"/>
                </a:solidFill>
                <a:latin typeface="Calibri"/>
                <a:ea typeface="Calibri"/>
                <a:cs typeface="Calibri"/>
                <a:sym typeface="Calibri"/>
              </a:rPr>
              <a:t>from those used for instruction. For example, using a spell-checker might help a student with writing difficulties take notes during class but wouldn’t be appropriate during a spelling test.</a:t>
            </a:r>
            <a:endParaRPr sz="2000" b="0" i="0" u="none" strike="noStrike" cap="none" dirty="0">
              <a:solidFill>
                <a:schemeClr val="dk1"/>
              </a:solidFil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 name="Google Shape;148;p16">
            <a:hlinkClick r:id="rId4"/>
          </p:cNvPr>
          <p:cNvSpPr/>
          <p:nvPr/>
        </p:nvSpPr>
        <p:spPr>
          <a:xfrm>
            <a:off x="1807426" y="5911343"/>
            <a:ext cx="9329853" cy="442640"/>
          </a:xfrm>
          <a:prstGeom prst="rect">
            <a:avLst/>
          </a:prstGeom>
          <a:noFill/>
          <a:ln>
            <a:noFill/>
          </a:ln>
        </p:spPr>
        <p:txBody>
          <a:bodyPr spcFirstLastPara="1" wrap="square" lIns="91425" tIns="45700" rIns="91425" bIns="45700" anchor="t" anchorCtr="0">
            <a:noAutofit/>
          </a:bodyPr>
          <a:lstStyle/>
          <a:p>
            <a:pPr lvl="0">
              <a:buSzPts val="1600"/>
            </a:pPr>
            <a:r>
              <a:rPr lang="en-US" sz="2000" dirty="0" smtClean="0">
                <a:latin typeface="Calibri"/>
                <a:ea typeface="Calibri"/>
                <a:cs typeface="Calibri"/>
                <a:sym typeface="Calibri"/>
                <a:hlinkClick r:id="rId5"/>
              </a:rPr>
              <a:t>https</a:t>
            </a:r>
            <a:r>
              <a:rPr lang="en-US" sz="2000" dirty="0">
                <a:latin typeface="Calibri"/>
                <a:ea typeface="Calibri"/>
                <a:cs typeface="Calibri"/>
                <a:sym typeface="Calibri"/>
                <a:hlinkClick r:id="rId5"/>
              </a:rPr>
              <a:t>://smarterbalanced.alohahsap.org/resources/accessibility-and-accommodations/</a:t>
            </a:r>
            <a:endParaRPr sz="20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2"/>
          <p:cNvSpPr txBox="1">
            <a:spLocks noGrp="1"/>
          </p:cNvSpPr>
          <p:nvPr>
            <p:ph type="body" idx="1"/>
          </p:nvPr>
        </p:nvSpPr>
        <p:spPr>
          <a:xfrm>
            <a:off x="1753144" y="1248997"/>
            <a:ext cx="7514035" cy="452058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b="1"/>
              <a:t>Access to Testing Room: </a:t>
            </a:r>
            <a:r>
              <a:rPr lang="en-US" sz="1800"/>
              <a:t>Unauthorized staff or other adults </a:t>
            </a:r>
            <a:r>
              <a:rPr lang="en-US" sz="1800" b="1"/>
              <a:t>must not </a:t>
            </a:r>
            <a:r>
              <a:rPr lang="en-US" sz="1800"/>
              <a:t>be in the room during testing. Students who are not participating in testing </a:t>
            </a:r>
            <a:r>
              <a:rPr lang="en-US" sz="1800" b="1"/>
              <a:t>may not </a:t>
            </a:r>
            <a:r>
              <a:rPr lang="en-US" sz="1800"/>
              <a:t>be in the room where a test is being administered. </a:t>
            </a:r>
            <a:endParaRPr sz="1800"/>
          </a:p>
          <a:p>
            <a:pPr marL="342900" lvl="0" indent="-342900" algn="l" rtl="0">
              <a:lnSpc>
                <a:spcPct val="90000"/>
              </a:lnSpc>
              <a:spcBef>
                <a:spcPts val="600"/>
              </a:spcBef>
              <a:spcAft>
                <a:spcPts val="0"/>
              </a:spcAft>
              <a:buClr>
                <a:schemeClr val="dk1"/>
              </a:buClr>
              <a:buSzPts val="2000"/>
              <a:buChar char="•"/>
            </a:pPr>
            <a:r>
              <a:rPr lang="en-US" sz="2000" b="1"/>
              <a:t>Electronic Devices: </a:t>
            </a:r>
            <a:r>
              <a:rPr lang="en-US" sz="1800"/>
              <a:t>Collect or ensure that all electronic devices are </a:t>
            </a:r>
            <a:r>
              <a:rPr lang="en-US" sz="1800" u="sng"/>
              <a:t>turned off and put away </a:t>
            </a:r>
            <a:r>
              <a:rPr lang="en-US" sz="1800"/>
              <a:t>in backpacks and placed in a corner of the testing environment.</a:t>
            </a:r>
            <a:endParaRPr/>
          </a:p>
          <a:p>
            <a:pPr marL="342900" lvl="0" indent="-342900" algn="l" rtl="0">
              <a:lnSpc>
                <a:spcPct val="90000"/>
              </a:lnSpc>
              <a:spcBef>
                <a:spcPts val="600"/>
              </a:spcBef>
              <a:spcAft>
                <a:spcPts val="0"/>
              </a:spcAft>
              <a:buClr>
                <a:schemeClr val="dk1"/>
              </a:buClr>
              <a:buSzPts val="2000"/>
              <a:buChar char="•"/>
            </a:pPr>
            <a:r>
              <a:rPr lang="en-US" sz="2000" b="1"/>
              <a:t>Test Directions Script: </a:t>
            </a:r>
            <a:r>
              <a:rPr lang="en-US" sz="1800"/>
              <a:t>Remember that the script (TAM Appendix Z) must be followed exactly and used each time a test is administered except when students are designated for the </a:t>
            </a:r>
            <a:r>
              <a:rPr lang="en-US" sz="1800" u="sng">
                <a:solidFill>
                  <a:schemeClr val="hlink"/>
                </a:solidFill>
                <a:hlinkClick r:id="rId3"/>
              </a:rPr>
              <a:t>Simplified Directions</a:t>
            </a:r>
            <a:r>
              <a:rPr lang="en-US" sz="1800"/>
              <a:t> (alohahsap.org). </a:t>
            </a:r>
            <a:endParaRPr/>
          </a:p>
          <a:p>
            <a:pPr marL="342900" lvl="0" indent="-342900" algn="l" rtl="0">
              <a:lnSpc>
                <a:spcPct val="90000"/>
              </a:lnSpc>
              <a:spcBef>
                <a:spcPts val="600"/>
              </a:spcBef>
              <a:spcAft>
                <a:spcPts val="0"/>
              </a:spcAft>
              <a:buClr>
                <a:schemeClr val="dk1"/>
              </a:buClr>
              <a:buSzPts val="2000"/>
              <a:buChar char="•"/>
            </a:pPr>
            <a:r>
              <a:rPr lang="en-US" sz="2000" b="1"/>
              <a:t>Test Related Materials:  </a:t>
            </a:r>
            <a:r>
              <a:rPr lang="en-US" sz="1800"/>
              <a:t>All test-related print materials, scratch paper, and documents with student information must be </a:t>
            </a:r>
            <a:r>
              <a:rPr lang="en-US" sz="1800" u="sng"/>
              <a:t>kept in a securely </a:t>
            </a:r>
            <a:r>
              <a:rPr lang="en-US" sz="1800"/>
              <a:t>in a </a:t>
            </a:r>
            <a:r>
              <a:rPr lang="en-US" sz="1800" u="sng"/>
              <a:t>locked cabinet </a:t>
            </a:r>
            <a:r>
              <a:rPr lang="en-US" sz="1800"/>
              <a:t>and </a:t>
            </a:r>
            <a:r>
              <a:rPr lang="en-US" sz="1800" u="sng"/>
              <a:t>shredded</a:t>
            </a:r>
            <a:r>
              <a:rPr lang="en-US" sz="1800"/>
              <a:t> after testing.</a:t>
            </a:r>
            <a:endParaRPr sz="1800"/>
          </a:p>
          <a:p>
            <a:pPr marL="342900" lvl="0" indent="-342900" algn="l" rtl="0">
              <a:lnSpc>
                <a:spcPct val="90000"/>
              </a:lnSpc>
              <a:spcBef>
                <a:spcPts val="600"/>
              </a:spcBef>
              <a:spcAft>
                <a:spcPts val="0"/>
              </a:spcAft>
              <a:buClr>
                <a:schemeClr val="dk1"/>
              </a:buClr>
              <a:buSzPts val="2000"/>
              <a:buChar char="•"/>
            </a:pPr>
            <a:r>
              <a:rPr lang="en-US" sz="2000" b="1"/>
              <a:t>Record Keeping: </a:t>
            </a:r>
            <a:r>
              <a:rPr lang="en-US" sz="1800"/>
              <a:t>Remember to write the Test Session ID on a spread sheet daily in case you need to refer to it.</a:t>
            </a:r>
            <a:endParaRPr/>
          </a:p>
          <a:p>
            <a:pPr marL="342900" lvl="0" indent="-222250" algn="l" rtl="0">
              <a:lnSpc>
                <a:spcPct val="90000"/>
              </a:lnSpc>
              <a:spcBef>
                <a:spcPts val="980"/>
              </a:spcBef>
              <a:spcAft>
                <a:spcPts val="0"/>
              </a:spcAft>
              <a:buClr>
                <a:schemeClr val="dk1"/>
              </a:buClr>
              <a:buSzPts val="1900"/>
              <a:buNone/>
            </a:pPr>
            <a:endParaRPr sz="1900"/>
          </a:p>
        </p:txBody>
      </p:sp>
      <p:sp>
        <p:nvSpPr>
          <p:cNvPr id="426" name="Google Shape;426;p42"/>
          <p:cNvSpPr txBox="1">
            <a:spLocks noGrp="1"/>
          </p:cNvSpPr>
          <p:nvPr>
            <p:ph type="title"/>
          </p:nvPr>
        </p:nvSpPr>
        <p:spPr>
          <a:xfrm>
            <a:off x="1753143" y="458112"/>
            <a:ext cx="8229600" cy="490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Testing Environment</a:t>
            </a:r>
            <a:endParaRPr/>
          </a:p>
        </p:txBody>
      </p:sp>
      <p:pic>
        <p:nvPicPr>
          <p:cNvPr id="427" name="Google Shape;427;p42"/>
          <p:cNvPicPr preferRelativeResize="0"/>
          <p:nvPr/>
        </p:nvPicPr>
        <p:blipFill rotWithShape="1">
          <a:blip r:embed="rId4">
            <a:alphaModFix/>
          </a:blip>
          <a:srcRect/>
          <a:stretch/>
        </p:blipFill>
        <p:spPr>
          <a:xfrm rot="1536613">
            <a:off x="9563495" y="663574"/>
            <a:ext cx="1843491" cy="17900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3"/>
          <p:cNvSpPr txBox="1">
            <a:spLocks noGrp="1"/>
          </p:cNvSpPr>
          <p:nvPr>
            <p:ph type="title"/>
          </p:nvPr>
        </p:nvSpPr>
        <p:spPr>
          <a:xfrm>
            <a:off x="3001747" y="372476"/>
            <a:ext cx="7127088" cy="457200"/>
          </a:xfrm>
          <a:prstGeom prst="rect">
            <a:avLst/>
          </a:prstGeom>
          <a:noFill/>
          <a:ln>
            <a:noFill/>
          </a:ln>
        </p:spPr>
        <p:txBody>
          <a:bodyPr spcFirstLastPara="1" wrap="square" lIns="91425" tIns="45700" rIns="91425" bIns="45700" anchor="ctr" anchorCtr="0">
            <a:noAutofit/>
          </a:bodyPr>
          <a:lstStyle/>
          <a:p>
            <a:pPr marL="404813" lvl="0" indent="0" algn="ctr" rtl="0">
              <a:lnSpc>
                <a:spcPct val="90000"/>
              </a:lnSpc>
              <a:spcBef>
                <a:spcPts val="0"/>
              </a:spcBef>
              <a:spcAft>
                <a:spcPts val="0"/>
              </a:spcAft>
              <a:buClr>
                <a:srgbClr val="008BA9"/>
              </a:buClr>
              <a:buSzPts val="3600"/>
              <a:buFont typeface="Arial"/>
              <a:buNone/>
            </a:pPr>
            <a:r>
              <a:rPr lang="en-US" b="1">
                <a:solidFill>
                  <a:srgbClr val="008BA9"/>
                </a:solidFill>
              </a:rPr>
              <a:t>Administering Smarter Balanced Assessments</a:t>
            </a:r>
            <a:endParaRPr/>
          </a:p>
        </p:txBody>
      </p:sp>
      <p:sp>
        <p:nvSpPr>
          <p:cNvPr id="434" name="Google Shape;434;p43"/>
          <p:cNvSpPr txBox="1">
            <a:spLocks noGrp="1"/>
          </p:cNvSpPr>
          <p:nvPr>
            <p:ph type="body" idx="1"/>
          </p:nvPr>
        </p:nvSpPr>
        <p:spPr>
          <a:xfrm>
            <a:off x="2436812" y="1200475"/>
            <a:ext cx="8970554" cy="36959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dirty="0"/>
              <a:t>Summative and Interim Assessments (Smarter Balanced, HSA Science and EOCs) are </a:t>
            </a:r>
            <a:r>
              <a:rPr lang="en-US" sz="1800" dirty="0" smtClean="0"/>
              <a:t>usually </a:t>
            </a:r>
            <a:r>
              <a:rPr lang="en-US" sz="1800" dirty="0"/>
              <a:t>administered in the same way. The tests are administered using the TA Live Site and students log in using the Secure Browser, so…..</a:t>
            </a:r>
            <a:endParaRPr dirty="0"/>
          </a:p>
          <a:p>
            <a:pPr marL="342900" lvl="0" indent="-228600" algn="l" rtl="0">
              <a:lnSpc>
                <a:spcPct val="90000"/>
              </a:lnSpc>
              <a:spcBef>
                <a:spcPts val="360"/>
              </a:spcBef>
              <a:spcAft>
                <a:spcPts val="0"/>
              </a:spcAft>
              <a:buClr>
                <a:schemeClr val="dk1"/>
              </a:buClr>
              <a:buSzPts val="1800"/>
              <a:buNone/>
            </a:pPr>
            <a:endParaRPr sz="1200" dirty="0"/>
          </a:p>
          <a:p>
            <a:pPr marL="376238" lvl="1" indent="-166688" algn="l" rtl="0">
              <a:lnSpc>
                <a:spcPct val="90000"/>
              </a:lnSpc>
              <a:spcBef>
                <a:spcPts val="360"/>
              </a:spcBef>
              <a:spcAft>
                <a:spcPts val="0"/>
              </a:spcAft>
              <a:buClr>
                <a:schemeClr val="dk1"/>
              </a:buClr>
              <a:buSzPts val="1800"/>
              <a:buChar char="–"/>
            </a:pPr>
            <a:r>
              <a:rPr lang="en-US" sz="1800" dirty="0"/>
              <a:t>Test Administrators need to complete the TA Certification Course and launch test sessions.</a:t>
            </a:r>
            <a:endParaRPr dirty="0"/>
          </a:p>
          <a:p>
            <a:pPr marL="376238" lvl="1" indent="-166688" algn="l" rtl="0">
              <a:lnSpc>
                <a:spcPct val="90000"/>
              </a:lnSpc>
              <a:spcBef>
                <a:spcPts val="360"/>
              </a:spcBef>
              <a:spcAft>
                <a:spcPts val="0"/>
              </a:spcAft>
              <a:buClr>
                <a:schemeClr val="dk1"/>
              </a:buClr>
              <a:buSzPts val="1800"/>
              <a:buNone/>
            </a:pPr>
            <a:endParaRPr sz="1200" dirty="0"/>
          </a:p>
          <a:p>
            <a:pPr marL="376238" lvl="1" indent="-166688" algn="l" rtl="0">
              <a:lnSpc>
                <a:spcPct val="90000"/>
              </a:lnSpc>
              <a:spcBef>
                <a:spcPts val="360"/>
              </a:spcBef>
              <a:spcAft>
                <a:spcPts val="0"/>
              </a:spcAft>
              <a:buClr>
                <a:schemeClr val="dk1"/>
              </a:buClr>
              <a:buSzPts val="1800"/>
              <a:buChar char="–"/>
            </a:pPr>
            <a:r>
              <a:rPr lang="en-US" sz="1800" dirty="0"/>
              <a:t>Student computers need to have the Secure </a:t>
            </a:r>
            <a:r>
              <a:rPr lang="en-US" sz="1800" dirty="0" smtClean="0"/>
              <a:t>Browser installed</a:t>
            </a:r>
            <a:r>
              <a:rPr lang="en-US" sz="1800" dirty="0"/>
              <a:t>.</a:t>
            </a:r>
            <a:endParaRPr dirty="0"/>
          </a:p>
          <a:p>
            <a:pPr marL="376238" lvl="1" indent="-166688" algn="l" rtl="0">
              <a:lnSpc>
                <a:spcPct val="90000"/>
              </a:lnSpc>
              <a:spcBef>
                <a:spcPts val="360"/>
              </a:spcBef>
              <a:spcAft>
                <a:spcPts val="0"/>
              </a:spcAft>
              <a:buClr>
                <a:schemeClr val="dk1"/>
              </a:buClr>
              <a:buSzPts val="1800"/>
              <a:buNone/>
            </a:pPr>
            <a:endParaRPr sz="1200" dirty="0"/>
          </a:p>
          <a:p>
            <a:pPr marL="376238" lvl="1" indent="-166688" algn="l" rtl="0">
              <a:lnSpc>
                <a:spcPct val="90000"/>
              </a:lnSpc>
              <a:spcBef>
                <a:spcPts val="360"/>
              </a:spcBef>
              <a:spcAft>
                <a:spcPts val="0"/>
              </a:spcAft>
              <a:buClr>
                <a:schemeClr val="dk1"/>
              </a:buClr>
              <a:buSzPts val="1800"/>
              <a:buChar char="–"/>
            </a:pPr>
            <a:r>
              <a:rPr lang="en-US" sz="1800" dirty="0"/>
              <a:t>Students will need test tickets which can be printed in TIDE.</a:t>
            </a:r>
            <a:endParaRPr dirty="0"/>
          </a:p>
          <a:p>
            <a:pPr marL="376238" lvl="1" indent="-52388" algn="l" rtl="0">
              <a:lnSpc>
                <a:spcPct val="90000"/>
              </a:lnSpc>
              <a:spcBef>
                <a:spcPts val="360"/>
              </a:spcBef>
              <a:spcAft>
                <a:spcPts val="0"/>
              </a:spcAft>
              <a:buClr>
                <a:schemeClr val="dk1"/>
              </a:buClr>
              <a:buSzPts val="1800"/>
              <a:buNone/>
            </a:pPr>
            <a:endParaRPr sz="1800" dirty="0"/>
          </a:p>
          <a:p>
            <a:pPr marL="209550" lvl="1" indent="0" algn="l" rtl="0">
              <a:lnSpc>
                <a:spcPct val="90000"/>
              </a:lnSpc>
              <a:spcBef>
                <a:spcPts val="0"/>
              </a:spcBef>
              <a:spcAft>
                <a:spcPts val="0"/>
              </a:spcAft>
              <a:buClr>
                <a:schemeClr val="dk1"/>
              </a:buClr>
              <a:buSzPts val="1800"/>
              <a:buNone/>
            </a:pPr>
            <a:endParaRPr sz="1800" dirty="0"/>
          </a:p>
        </p:txBody>
      </p:sp>
      <p:pic>
        <p:nvPicPr>
          <p:cNvPr id="435" name="Google Shape;435;p43"/>
          <p:cNvPicPr preferRelativeResize="0"/>
          <p:nvPr/>
        </p:nvPicPr>
        <p:blipFill rotWithShape="1">
          <a:blip r:embed="rId3">
            <a:alphaModFix/>
          </a:blip>
          <a:srcRect/>
          <a:stretch/>
        </p:blipFill>
        <p:spPr>
          <a:xfrm>
            <a:off x="1522412" y="1974"/>
            <a:ext cx="914400" cy="1621766"/>
          </a:xfrm>
          <a:prstGeom prst="rect">
            <a:avLst/>
          </a:prstGeom>
          <a:noFill/>
          <a:ln>
            <a:noFill/>
          </a:ln>
        </p:spPr>
      </p:pic>
      <p:pic>
        <p:nvPicPr>
          <p:cNvPr id="436" name="Google Shape;436;p43"/>
          <p:cNvPicPr preferRelativeResize="0"/>
          <p:nvPr/>
        </p:nvPicPr>
        <p:blipFill rotWithShape="1">
          <a:blip r:embed="rId4">
            <a:alphaModFix/>
          </a:blip>
          <a:srcRect/>
          <a:stretch/>
        </p:blipFill>
        <p:spPr>
          <a:xfrm rot="1325404">
            <a:off x="10983871" y="1330996"/>
            <a:ext cx="846991" cy="909347"/>
          </a:xfrm>
          <a:prstGeom prst="rect">
            <a:avLst/>
          </a:prstGeom>
          <a:noFill/>
          <a:ln>
            <a:noFill/>
          </a:ln>
        </p:spPr>
      </p:pic>
      <p:pic>
        <p:nvPicPr>
          <p:cNvPr id="437" name="Google Shape;437;p43"/>
          <p:cNvPicPr preferRelativeResize="0"/>
          <p:nvPr/>
        </p:nvPicPr>
        <p:blipFill rotWithShape="1">
          <a:blip r:embed="rId5">
            <a:alphaModFix/>
          </a:blip>
          <a:srcRect/>
          <a:stretch/>
        </p:blipFill>
        <p:spPr>
          <a:xfrm>
            <a:off x="1786989" y="2078293"/>
            <a:ext cx="825808" cy="874274"/>
          </a:xfrm>
          <a:prstGeom prst="rect">
            <a:avLst/>
          </a:prstGeom>
          <a:noFill/>
          <a:ln>
            <a:noFill/>
          </a:ln>
        </p:spPr>
      </p:pic>
      <p:pic>
        <p:nvPicPr>
          <p:cNvPr id="438" name="Google Shape;438;p43"/>
          <p:cNvPicPr preferRelativeResize="0"/>
          <p:nvPr/>
        </p:nvPicPr>
        <p:blipFill rotWithShape="1">
          <a:blip r:embed="rId6">
            <a:alphaModFix/>
          </a:blip>
          <a:srcRect l="20490" r="20490"/>
          <a:stretch/>
        </p:blipFill>
        <p:spPr>
          <a:xfrm>
            <a:off x="9383002" y="2759289"/>
            <a:ext cx="838200" cy="651934"/>
          </a:xfrm>
          <a:prstGeom prst="rect">
            <a:avLst/>
          </a:prstGeom>
          <a:noFill/>
          <a:ln>
            <a:noFill/>
          </a:ln>
        </p:spPr>
      </p:pic>
      <p:pic>
        <p:nvPicPr>
          <p:cNvPr id="439" name="Google Shape;439;p43"/>
          <p:cNvPicPr preferRelativeResize="0"/>
          <p:nvPr/>
        </p:nvPicPr>
        <p:blipFill rotWithShape="1">
          <a:blip r:embed="rId7">
            <a:alphaModFix/>
          </a:blip>
          <a:srcRect/>
          <a:stretch/>
        </p:blipFill>
        <p:spPr>
          <a:xfrm rot="1005251">
            <a:off x="1686704" y="3108180"/>
            <a:ext cx="850392" cy="869830"/>
          </a:xfrm>
          <a:prstGeom prst="rect">
            <a:avLst/>
          </a:prstGeom>
          <a:noFill/>
          <a:ln>
            <a:noFill/>
          </a:ln>
        </p:spPr>
      </p:pic>
      <p:grpSp>
        <p:nvGrpSpPr>
          <p:cNvPr id="4" name="Group 3"/>
          <p:cNvGrpSpPr/>
          <p:nvPr/>
        </p:nvGrpSpPr>
        <p:grpSpPr>
          <a:xfrm>
            <a:off x="1743393" y="4238899"/>
            <a:ext cx="8058709" cy="978955"/>
            <a:chOff x="1743393" y="4332900"/>
            <a:chExt cx="8058709" cy="978955"/>
          </a:xfrm>
        </p:grpSpPr>
        <p:pic>
          <p:nvPicPr>
            <p:cNvPr id="447" name="Google Shape;447;p43"/>
            <p:cNvPicPr preferRelativeResize="0"/>
            <p:nvPr/>
          </p:nvPicPr>
          <p:blipFill rotWithShape="1">
            <a:blip r:embed="rId8">
              <a:alphaModFix/>
            </a:blip>
            <a:srcRect/>
            <a:stretch/>
          </p:blipFill>
          <p:spPr>
            <a:xfrm>
              <a:off x="1743393" y="4575449"/>
              <a:ext cx="615573" cy="522621"/>
            </a:xfrm>
            <a:prstGeom prst="rect">
              <a:avLst/>
            </a:prstGeom>
            <a:noFill/>
            <a:ln w="19050">
              <a:solidFill>
                <a:srgbClr val="C00000"/>
              </a:solidFill>
            </a:ln>
          </p:spPr>
        </p:pic>
        <p:sp>
          <p:nvSpPr>
            <p:cNvPr id="448" name="Google Shape;448;p43"/>
            <p:cNvSpPr txBox="1"/>
            <p:nvPr/>
          </p:nvSpPr>
          <p:spPr>
            <a:xfrm>
              <a:off x="2358966" y="4332900"/>
              <a:ext cx="7443136" cy="978955"/>
            </a:xfrm>
            <a:prstGeom prst="rect">
              <a:avLst/>
            </a:prstGeom>
            <a:noFill/>
            <a:ln w="19050">
              <a:solidFill>
                <a:srgbClr val="C00000"/>
              </a:solidFill>
            </a:ln>
          </p:spPr>
          <p:txBody>
            <a:bodyPr spcFirstLastPara="1" wrap="square" lIns="91425" tIns="45700" rIns="91425" bIns="45700" anchor="t" anchorCtr="0">
              <a:noAutofit/>
            </a:bodyPr>
            <a:lstStyle/>
            <a:p>
              <a:pPr marL="495300"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dirty="0" smtClean="0">
                  <a:solidFill>
                    <a:schemeClr val="dk1"/>
                  </a:solidFill>
                  <a:latin typeface="Calibri"/>
                  <a:ea typeface="Calibri"/>
                  <a:cs typeface="Calibri"/>
                  <a:sym typeface="Calibri"/>
                </a:rPr>
                <a:t>TAs </a:t>
              </a:r>
              <a:r>
                <a:rPr lang="en-US" sz="1800" b="0" i="0" u="none" strike="noStrike" cap="none" dirty="0">
                  <a:solidFill>
                    <a:schemeClr val="dk1"/>
                  </a:solidFill>
                  <a:latin typeface="Calibri"/>
                  <a:ea typeface="Calibri"/>
                  <a:cs typeface="Calibri"/>
                  <a:sym typeface="Calibri"/>
                </a:rPr>
                <a:t>must use caution when launching tests.  Launch the test you intend!</a:t>
              </a:r>
              <a:endParaRPr sz="1800" b="0" i="0" u="none" strike="noStrike" cap="none" dirty="0">
                <a:solidFill>
                  <a:schemeClr val="dk1"/>
                </a:solidFill>
                <a:latin typeface="Arial"/>
                <a:ea typeface="Arial"/>
                <a:cs typeface="Arial"/>
                <a:sym typeface="Arial"/>
              </a:endParaRPr>
            </a:p>
            <a:p>
              <a:pPr marL="495300"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Calibri"/>
                  <a:ea typeface="Calibri"/>
                  <a:cs typeface="Calibri"/>
                  <a:sym typeface="Calibri"/>
                </a:rPr>
                <a:t>Remember Dual Authentication: If TAs are using a “new computer” they will need access to their email while signing in. </a:t>
              </a:r>
              <a:endParaRPr sz="1800" b="0" i="0" u="none" strike="noStrike" cap="none" dirty="0">
                <a:solidFill>
                  <a:schemeClr val="dk1"/>
                </a:solidFill>
                <a:latin typeface="Arial"/>
                <a:ea typeface="Arial"/>
                <a:cs typeface="Arial"/>
                <a:sym typeface="Arial"/>
              </a:endParaRPr>
            </a:p>
          </p:txBody>
        </p:sp>
      </p:grpSp>
      <p:sp>
        <p:nvSpPr>
          <p:cNvPr id="5" name="TextBox 4"/>
          <p:cNvSpPr txBox="1"/>
          <p:nvPr/>
        </p:nvSpPr>
        <p:spPr>
          <a:xfrm>
            <a:off x="3964121" y="5496101"/>
            <a:ext cx="5915935" cy="523220"/>
          </a:xfrm>
          <a:prstGeom prst="rect">
            <a:avLst/>
          </a:prstGeom>
          <a:noFill/>
        </p:spPr>
        <p:txBody>
          <a:bodyPr wrap="square" rtlCol="0">
            <a:spAutoFit/>
          </a:bodyPr>
          <a:lstStyle/>
          <a:p>
            <a:r>
              <a:rPr lang="en-US" dirty="0" smtClean="0"/>
              <a:t>This year Interim Assessments can be administered remotely. TAs use the TA Live Site. Students use the Remote Testing Site</a:t>
            </a:r>
            <a:endParaRPr lang="en-US"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8503" y="5532964"/>
            <a:ext cx="562860" cy="562003"/>
          </a:xfrm>
          <a:prstGeom prst="rect">
            <a:avLst/>
          </a:prstGeom>
        </p:spPr>
      </p:pic>
      <p:grpSp>
        <p:nvGrpSpPr>
          <p:cNvPr id="11" name="Group 10"/>
          <p:cNvGrpSpPr/>
          <p:nvPr/>
        </p:nvGrpSpPr>
        <p:grpSpPr>
          <a:xfrm>
            <a:off x="8606268" y="5267265"/>
            <a:ext cx="3045134" cy="1109890"/>
            <a:chOff x="8602994" y="5211678"/>
            <a:chExt cx="3045134" cy="1109890"/>
          </a:xfrm>
        </p:grpSpPr>
        <p:pic>
          <p:nvPicPr>
            <p:cNvPr id="2" name="Picture 1"/>
            <p:cNvPicPr>
              <a:picLocks noChangeAspect="1"/>
            </p:cNvPicPr>
            <p:nvPr/>
          </p:nvPicPr>
          <p:blipFill>
            <a:blip r:embed="rId10"/>
            <a:stretch>
              <a:fillRect/>
            </a:stretch>
          </p:blipFill>
          <p:spPr>
            <a:xfrm>
              <a:off x="10625861" y="5211678"/>
              <a:ext cx="1022267" cy="1109890"/>
            </a:xfrm>
            <a:prstGeom prst="rect">
              <a:avLst/>
            </a:prstGeom>
          </p:spPr>
        </p:pic>
        <p:pic>
          <p:nvPicPr>
            <p:cNvPr id="6" name="Picture 5"/>
            <p:cNvPicPr>
              <a:picLocks noChangeAspect="1"/>
            </p:cNvPicPr>
            <p:nvPr/>
          </p:nvPicPr>
          <p:blipFill>
            <a:blip r:embed="rId11"/>
            <a:stretch>
              <a:fillRect/>
            </a:stretch>
          </p:blipFill>
          <p:spPr>
            <a:xfrm>
              <a:off x="8602994" y="5661901"/>
              <a:ext cx="1814682" cy="614420"/>
            </a:xfrm>
            <a:prstGeom prst="rect">
              <a:avLst/>
            </a:prstGeom>
          </p:spPr>
        </p:pic>
        <p:cxnSp>
          <p:nvCxnSpPr>
            <p:cNvPr id="9" name="Straight Arrow Connector 8"/>
            <p:cNvCxnSpPr/>
            <p:nvPr/>
          </p:nvCxnSpPr>
          <p:spPr>
            <a:xfrm>
              <a:off x="10354302" y="5969111"/>
              <a:ext cx="343987" cy="0"/>
            </a:xfrm>
            <a:prstGeom prst="straightConnector1">
              <a:avLst/>
            </a:prstGeom>
            <a:ln w="57150">
              <a:solidFill>
                <a:srgbClr val="008BA4"/>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53"/>
        <p:cNvGrpSpPr/>
        <p:nvPr/>
      </p:nvGrpSpPr>
      <p:grpSpPr>
        <a:xfrm>
          <a:off x="0" y="0"/>
          <a:ext cx="0" cy="0"/>
          <a:chOff x="0" y="0"/>
          <a:chExt cx="0" cy="0"/>
        </a:xfrm>
      </p:grpSpPr>
      <p:sp>
        <p:nvSpPr>
          <p:cNvPr id="454" name="Google Shape;454;p44"/>
          <p:cNvSpPr txBox="1">
            <a:spLocks noGrp="1"/>
          </p:cNvSpPr>
          <p:nvPr>
            <p:ph type="title"/>
          </p:nvPr>
        </p:nvSpPr>
        <p:spPr>
          <a:xfrm>
            <a:off x="1728889" y="393731"/>
            <a:ext cx="6676104" cy="5646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sz="3200" b="1">
                <a:solidFill>
                  <a:srgbClr val="0088A9"/>
                </a:solidFill>
                <a:latin typeface="Calibri"/>
                <a:ea typeface="Calibri"/>
                <a:cs typeface="Calibri"/>
                <a:sym typeface="Calibri"/>
              </a:rPr>
              <a:t>Summative Test Administration</a:t>
            </a:r>
            <a:endParaRPr/>
          </a:p>
        </p:txBody>
      </p:sp>
      <p:sp>
        <p:nvSpPr>
          <p:cNvPr id="455" name="Google Shape;455;p44"/>
          <p:cNvSpPr txBox="1"/>
          <p:nvPr/>
        </p:nvSpPr>
        <p:spPr>
          <a:xfrm>
            <a:off x="1642730" y="1200499"/>
            <a:ext cx="8795083" cy="54929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Summative and Interim Assessments– can only be administered by a trained certified test administrator using the </a:t>
            </a:r>
            <a:r>
              <a:rPr lang="en-US" sz="1800" b="0" i="0" u="none" strike="noStrike" cap="none" dirty="0">
                <a:solidFill>
                  <a:srgbClr val="FF0000"/>
                </a:solidFill>
                <a:latin typeface="Calibri"/>
                <a:ea typeface="Calibri"/>
                <a:cs typeface="Calibri"/>
                <a:sym typeface="Calibri"/>
              </a:rPr>
              <a:t>TA Live Site </a:t>
            </a:r>
            <a:r>
              <a:rPr lang="en-US" sz="1800" b="0" i="0" u="none" strike="noStrike" cap="none" dirty="0">
                <a:solidFill>
                  <a:schemeClr val="dk1"/>
                </a:solidFill>
                <a:latin typeface="Calibri"/>
                <a:ea typeface="Calibri"/>
                <a:cs typeface="Calibri"/>
                <a:sym typeface="Calibri"/>
              </a:rPr>
              <a:t>and with students using the </a:t>
            </a:r>
            <a:r>
              <a:rPr lang="en-US" sz="1800" b="0" i="0" u="none" strike="noStrike" cap="none" dirty="0">
                <a:solidFill>
                  <a:srgbClr val="FF0000"/>
                </a:solidFill>
                <a:latin typeface="Calibri"/>
                <a:ea typeface="Calibri"/>
                <a:cs typeface="Calibri"/>
                <a:sym typeface="Calibri"/>
              </a:rPr>
              <a:t>HI Secure Browser</a:t>
            </a:r>
            <a:r>
              <a:rPr lang="en-US"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36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There are no significant changes </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to summative test administration for </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SY </a:t>
            </a:r>
            <a:r>
              <a:rPr lang="en-US" sz="1800" b="0" i="0" u="none" strike="noStrike" cap="none" dirty="0" smtClean="0">
                <a:solidFill>
                  <a:schemeClr val="dk1"/>
                </a:solidFill>
                <a:latin typeface="Calibri"/>
                <a:ea typeface="Calibri"/>
                <a:cs typeface="Calibri"/>
                <a:sym typeface="Calibri"/>
              </a:rPr>
              <a:t>2020-2021.</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56" name="Google Shape;456;p44"/>
          <p:cNvPicPr preferRelativeResize="0"/>
          <p:nvPr/>
        </p:nvPicPr>
        <p:blipFill rotWithShape="1">
          <a:blip r:embed="rId3">
            <a:alphaModFix/>
          </a:blip>
          <a:srcRect/>
          <a:stretch/>
        </p:blipFill>
        <p:spPr>
          <a:xfrm rot="984942">
            <a:off x="8493728" y="204445"/>
            <a:ext cx="2185235" cy="943179"/>
          </a:xfrm>
          <a:prstGeom prst="rect">
            <a:avLst/>
          </a:prstGeom>
          <a:noFill/>
          <a:ln>
            <a:noFill/>
          </a:ln>
        </p:spPr>
      </p:pic>
      <p:grpSp>
        <p:nvGrpSpPr>
          <p:cNvPr id="457" name="Google Shape;457;p44"/>
          <p:cNvGrpSpPr/>
          <p:nvPr/>
        </p:nvGrpSpPr>
        <p:grpSpPr>
          <a:xfrm>
            <a:off x="2916362" y="1830335"/>
            <a:ext cx="7080174" cy="1344969"/>
            <a:chOff x="400892" y="2487238"/>
            <a:chExt cx="7080174" cy="1344969"/>
          </a:xfrm>
        </p:grpSpPr>
        <p:sp>
          <p:nvSpPr>
            <p:cNvPr id="458" name="Google Shape;458;p44"/>
            <p:cNvSpPr/>
            <p:nvPr/>
          </p:nvSpPr>
          <p:spPr>
            <a:xfrm>
              <a:off x="3301911" y="2830267"/>
              <a:ext cx="2434579" cy="102875"/>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p44"/>
            <p:cNvSpPr/>
            <p:nvPr/>
          </p:nvSpPr>
          <p:spPr>
            <a:xfrm>
              <a:off x="1981815" y="2771314"/>
              <a:ext cx="415384" cy="117907"/>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0" name="Google Shape;460;p44"/>
            <p:cNvPicPr preferRelativeResize="0"/>
            <p:nvPr/>
          </p:nvPicPr>
          <p:blipFill rotWithShape="1">
            <a:blip r:embed="rId4">
              <a:alphaModFix/>
            </a:blip>
            <a:srcRect r="59972"/>
            <a:stretch/>
          </p:blipFill>
          <p:spPr>
            <a:xfrm>
              <a:off x="3527714" y="3133483"/>
              <a:ext cx="826198" cy="698724"/>
            </a:xfrm>
            <a:prstGeom prst="rect">
              <a:avLst/>
            </a:prstGeom>
            <a:noFill/>
            <a:ln>
              <a:noFill/>
            </a:ln>
          </p:spPr>
        </p:pic>
        <p:sp>
          <p:nvSpPr>
            <p:cNvPr id="461" name="Google Shape;461;p44"/>
            <p:cNvSpPr txBox="1"/>
            <p:nvPr/>
          </p:nvSpPr>
          <p:spPr>
            <a:xfrm>
              <a:off x="5777899" y="2699678"/>
              <a:ext cx="1104681" cy="33855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Session ID</a:t>
              </a:r>
              <a:endParaRPr sz="1800" b="0" i="0" u="none" strike="noStrike" cap="none">
                <a:solidFill>
                  <a:schemeClr val="dk1"/>
                </a:solidFill>
                <a:latin typeface="Arial"/>
                <a:ea typeface="Arial"/>
                <a:cs typeface="Arial"/>
                <a:sym typeface="Arial"/>
              </a:endParaRPr>
            </a:p>
          </p:txBody>
        </p:sp>
        <p:sp>
          <p:nvSpPr>
            <p:cNvPr id="462" name="Google Shape;462;p44"/>
            <p:cNvSpPr txBox="1"/>
            <p:nvPr/>
          </p:nvSpPr>
          <p:spPr>
            <a:xfrm>
              <a:off x="5780997" y="3073707"/>
              <a:ext cx="1101584" cy="584775"/>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First Name</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SSID</a:t>
              </a:r>
              <a:endParaRPr sz="1800" b="0" i="0" u="none" strike="noStrike" cap="none">
                <a:solidFill>
                  <a:schemeClr val="dk1"/>
                </a:solidFill>
                <a:latin typeface="Arial"/>
                <a:ea typeface="Arial"/>
                <a:cs typeface="Arial"/>
                <a:sym typeface="Arial"/>
              </a:endParaRPr>
            </a:p>
          </p:txBody>
        </p:sp>
        <p:sp>
          <p:nvSpPr>
            <p:cNvPr id="463" name="Google Shape;463;p44"/>
            <p:cNvSpPr/>
            <p:nvPr/>
          </p:nvSpPr>
          <p:spPr>
            <a:xfrm>
              <a:off x="6907260" y="2671063"/>
              <a:ext cx="117014" cy="1048286"/>
            </a:xfrm>
            <a:prstGeom prst="rightBracket">
              <a:avLst>
                <a:gd name="adj" fmla="val 8333"/>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44"/>
            <p:cNvSpPr/>
            <p:nvPr/>
          </p:nvSpPr>
          <p:spPr>
            <a:xfrm>
              <a:off x="7065682" y="3126641"/>
              <a:ext cx="415384" cy="117907"/>
            </a:xfrm>
            <a:prstGeom prst="right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44"/>
            <p:cNvPicPr preferRelativeResize="0"/>
            <p:nvPr/>
          </p:nvPicPr>
          <p:blipFill rotWithShape="1">
            <a:blip r:embed="rId5">
              <a:alphaModFix/>
            </a:blip>
            <a:srcRect/>
            <a:stretch/>
          </p:blipFill>
          <p:spPr>
            <a:xfrm>
              <a:off x="400892" y="2586829"/>
              <a:ext cx="1558009" cy="486878"/>
            </a:xfrm>
            <a:prstGeom prst="rect">
              <a:avLst/>
            </a:prstGeom>
            <a:noFill/>
            <a:ln>
              <a:noFill/>
            </a:ln>
          </p:spPr>
        </p:pic>
        <p:pic>
          <p:nvPicPr>
            <p:cNvPr id="466" name="Google Shape;466;p44"/>
            <p:cNvPicPr preferRelativeResize="0"/>
            <p:nvPr/>
          </p:nvPicPr>
          <p:blipFill rotWithShape="1">
            <a:blip r:embed="rId6">
              <a:alphaModFix/>
            </a:blip>
            <a:srcRect/>
            <a:stretch/>
          </p:blipFill>
          <p:spPr>
            <a:xfrm>
              <a:off x="2432596" y="2487238"/>
              <a:ext cx="811005" cy="914853"/>
            </a:xfrm>
            <a:prstGeom prst="rect">
              <a:avLst/>
            </a:prstGeom>
            <a:noFill/>
            <a:ln>
              <a:noFill/>
            </a:ln>
          </p:spPr>
        </p:pic>
        <p:pic>
          <p:nvPicPr>
            <p:cNvPr id="467" name="Google Shape;467;p44"/>
            <p:cNvPicPr preferRelativeResize="0"/>
            <p:nvPr/>
          </p:nvPicPr>
          <p:blipFill rotWithShape="1">
            <a:blip r:embed="rId7">
              <a:alphaModFix/>
            </a:blip>
            <a:srcRect/>
            <a:stretch/>
          </p:blipFill>
          <p:spPr>
            <a:xfrm>
              <a:off x="4684406" y="3175303"/>
              <a:ext cx="887419" cy="569627"/>
            </a:xfrm>
            <a:prstGeom prst="rect">
              <a:avLst/>
            </a:prstGeom>
            <a:noFill/>
            <a:ln>
              <a:noFill/>
            </a:ln>
          </p:spPr>
        </p:pic>
        <p:sp>
          <p:nvSpPr>
            <p:cNvPr id="468" name="Google Shape;468;p44"/>
            <p:cNvSpPr/>
            <p:nvPr/>
          </p:nvSpPr>
          <p:spPr>
            <a:xfrm>
              <a:off x="4354521" y="3423892"/>
              <a:ext cx="299793" cy="117907"/>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p44"/>
            <p:cNvSpPr/>
            <p:nvPr/>
          </p:nvSpPr>
          <p:spPr>
            <a:xfrm>
              <a:off x="5597896" y="3423892"/>
              <a:ext cx="183101" cy="112967"/>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70" name="Google Shape;470;p44"/>
          <p:cNvPicPr preferRelativeResize="0"/>
          <p:nvPr/>
        </p:nvPicPr>
        <p:blipFill rotWithShape="1">
          <a:blip r:embed="rId8">
            <a:alphaModFix/>
          </a:blip>
          <a:srcRect l="43109" t="13008"/>
          <a:stretch/>
        </p:blipFill>
        <p:spPr>
          <a:xfrm>
            <a:off x="4362072" y="3201919"/>
            <a:ext cx="4627067" cy="29905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45"/>
          <p:cNvPicPr preferRelativeResize="0"/>
          <p:nvPr/>
        </p:nvPicPr>
        <p:blipFill rotWithShape="1">
          <a:blip r:embed="rId3">
            <a:alphaModFix/>
          </a:blip>
          <a:srcRect/>
          <a:stretch/>
        </p:blipFill>
        <p:spPr>
          <a:xfrm>
            <a:off x="5367867" y="182994"/>
            <a:ext cx="5196902" cy="2245575"/>
          </a:xfrm>
          <a:prstGeom prst="rect">
            <a:avLst/>
          </a:prstGeom>
          <a:noFill/>
          <a:ln>
            <a:noFill/>
          </a:ln>
        </p:spPr>
      </p:pic>
      <p:sp>
        <p:nvSpPr>
          <p:cNvPr id="477" name="Google Shape;477;p45"/>
          <p:cNvSpPr/>
          <p:nvPr/>
        </p:nvSpPr>
        <p:spPr>
          <a:xfrm>
            <a:off x="5367868" y="228209"/>
            <a:ext cx="1314569" cy="363451"/>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8" name="Google Shape;478;p45"/>
          <p:cNvPicPr preferRelativeResize="0"/>
          <p:nvPr/>
        </p:nvPicPr>
        <p:blipFill rotWithShape="1">
          <a:blip r:embed="rId4">
            <a:alphaModFix/>
          </a:blip>
          <a:srcRect/>
          <a:stretch/>
        </p:blipFill>
        <p:spPr>
          <a:xfrm>
            <a:off x="1679380" y="182994"/>
            <a:ext cx="3620239" cy="4330495"/>
          </a:xfrm>
          <a:prstGeom prst="rect">
            <a:avLst/>
          </a:prstGeom>
          <a:noFill/>
          <a:ln>
            <a:noFill/>
          </a:ln>
        </p:spPr>
      </p:pic>
      <p:grpSp>
        <p:nvGrpSpPr>
          <p:cNvPr id="479" name="Google Shape;479;p45"/>
          <p:cNvGrpSpPr/>
          <p:nvPr/>
        </p:nvGrpSpPr>
        <p:grpSpPr>
          <a:xfrm>
            <a:off x="2987957" y="688932"/>
            <a:ext cx="2462108" cy="1240076"/>
            <a:chOff x="1465545" y="688932"/>
            <a:chExt cx="2462108" cy="1240076"/>
          </a:xfrm>
        </p:grpSpPr>
        <p:cxnSp>
          <p:nvCxnSpPr>
            <p:cNvPr id="480" name="Google Shape;480;p45"/>
            <p:cNvCxnSpPr/>
            <p:nvPr/>
          </p:nvCxnSpPr>
          <p:spPr>
            <a:xfrm>
              <a:off x="2517732" y="1308970"/>
              <a:ext cx="1409921" cy="0"/>
            </a:xfrm>
            <a:prstGeom prst="straightConnector1">
              <a:avLst/>
            </a:prstGeom>
            <a:noFill/>
            <a:ln w="38100" cap="flat" cmpd="sng">
              <a:solidFill>
                <a:schemeClr val="accent1"/>
              </a:solidFill>
              <a:prstDash val="solid"/>
              <a:round/>
              <a:headEnd type="none" w="sm" len="sm"/>
              <a:tailEnd type="triangle" w="med" len="med"/>
            </a:ln>
            <a:effectLst>
              <a:outerShdw blurRad="40000" dist="20000" dir="5400000" rotWithShape="0">
                <a:srgbClr val="000000">
                  <a:alpha val="36862"/>
                </a:srgbClr>
              </a:outerShdw>
            </a:effectLst>
          </p:spPr>
        </p:cxnSp>
        <p:sp>
          <p:nvSpPr>
            <p:cNvPr id="481" name="Google Shape;481;p45"/>
            <p:cNvSpPr/>
            <p:nvPr/>
          </p:nvSpPr>
          <p:spPr>
            <a:xfrm>
              <a:off x="1465545" y="688932"/>
              <a:ext cx="1052187" cy="1240076"/>
            </a:xfrm>
            <a:prstGeom prst="roundRect">
              <a:avLst>
                <a:gd name="adj" fmla="val 16667"/>
              </a:avLst>
            </a:prstGeom>
            <a:noFill/>
            <a:ln w="28575" cap="flat" cmpd="sng">
              <a:solidFill>
                <a:srgbClr val="366092"/>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82" name="Google Shape;482;p45"/>
          <p:cNvPicPr preferRelativeResize="0"/>
          <p:nvPr/>
        </p:nvPicPr>
        <p:blipFill rotWithShape="1">
          <a:blip r:embed="rId5">
            <a:alphaModFix/>
          </a:blip>
          <a:srcRect/>
          <a:stretch/>
        </p:blipFill>
        <p:spPr>
          <a:xfrm>
            <a:off x="5739990" y="2659820"/>
            <a:ext cx="4697823" cy="3182175"/>
          </a:xfrm>
          <a:prstGeom prst="rect">
            <a:avLst/>
          </a:prstGeom>
          <a:noFill/>
          <a:ln>
            <a:noFill/>
          </a:ln>
        </p:spPr>
      </p:pic>
      <p:grpSp>
        <p:nvGrpSpPr>
          <p:cNvPr id="483" name="Google Shape;483;p45"/>
          <p:cNvGrpSpPr/>
          <p:nvPr/>
        </p:nvGrpSpPr>
        <p:grpSpPr>
          <a:xfrm>
            <a:off x="1611130" y="4517786"/>
            <a:ext cx="3584304" cy="1597960"/>
            <a:chOff x="88718" y="4517786"/>
            <a:chExt cx="3584304" cy="1597960"/>
          </a:xfrm>
        </p:grpSpPr>
        <p:pic>
          <p:nvPicPr>
            <p:cNvPr id="484" name="Google Shape;484;p45"/>
            <p:cNvPicPr preferRelativeResize="0"/>
            <p:nvPr/>
          </p:nvPicPr>
          <p:blipFill rotWithShape="1">
            <a:blip r:embed="rId6">
              <a:alphaModFix/>
            </a:blip>
            <a:srcRect/>
            <a:stretch/>
          </p:blipFill>
          <p:spPr>
            <a:xfrm>
              <a:off x="88718" y="4517786"/>
              <a:ext cx="1496676" cy="1324208"/>
            </a:xfrm>
            <a:prstGeom prst="rect">
              <a:avLst/>
            </a:prstGeom>
            <a:noFill/>
            <a:ln>
              <a:noFill/>
            </a:ln>
          </p:spPr>
        </p:pic>
        <p:sp>
          <p:nvSpPr>
            <p:cNvPr id="485" name="Google Shape;485;p45"/>
            <p:cNvSpPr txBox="1"/>
            <p:nvPr/>
          </p:nvSpPr>
          <p:spPr>
            <a:xfrm>
              <a:off x="1362441" y="4915417"/>
              <a:ext cx="2310581" cy="1200329"/>
            </a:xfrm>
            <a:prstGeom prst="rect">
              <a:avLst/>
            </a:prstGeom>
            <a:solidFill>
              <a:srgbClr val="FFFF00"/>
            </a:solidFill>
            <a:ln w="571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Do Not confuse Summative Tests with Interim Tests when Starting Live Sessions</a:t>
              </a: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6"/>
          <p:cNvSpPr txBox="1">
            <a:spLocks noGrp="1"/>
          </p:cNvSpPr>
          <p:nvPr>
            <p:ph type="title"/>
          </p:nvPr>
        </p:nvSpPr>
        <p:spPr>
          <a:xfrm>
            <a:off x="1979612"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43F49"/>
              </a:buClr>
              <a:buSzPts val="3600"/>
              <a:buFont typeface="Arial"/>
              <a:buNone/>
            </a:pPr>
            <a:endParaRPr/>
          </a:p>
        </p:txBody>
      </p:sp>
      <p:sp>
        <p:nvSpPr>
          <p:cNvPr id="491" name="Google Shape;491;p46"/>
          <p:cNvSpPr txBox="1">
            <a:spLocks noGrp="1"/>
          </p:cNvSpPr>
          <p:nvPr>
            <p:ph type="body" idx="1"/>
          </p:nvPr>
        </p:nvSpPr>
        <p:spPr>
          <a:xfrm>
            <a:off x="1979612" y="1600201"/>
            <a:ext cx="8229600" cy="4628375"/>
          </a:xfrm>
          <a:prstGeom prst="rect">
            <a:avLst/>
          </a:prstGeom>
          <a:noFill/>
          <a:ln>
            <a:noFill/>
          </a:ln>
        </p:spPr>
        <p:txBody>
          <a:bodyPr spcFirstLastPara="1" wrap="square" lIns="91425" tIns="45700" rIns="91425" bIns="45700" anchor="t" anchorCtr="0">
            <a:noAutofit/>
          </a:bodyPr>
          <a:lstStyle/>
          <a:p>
            <a:pPr marL="342900" lvl="0" indent="-139700" algn="l" rtl="0">
              <a:lnSpc>
                <a:spcPct val="90000"/>
              </a:lnSpc>
              <a:spcBef>
                <a:spcPts val="0"/>
              </a:spcBef>
              <a:spcAft>
                <a:spcPts val="0"/>
              </a:spcAft>
              <a:buClr>
                <a:schemeClr val="dk1"/>
              </a:buClr>
              <a:buSzPts val="3200"/>
              <a:buNone/>
            </a:pPr>
            <a:endParaRPr/>
          </a:p>
        </p:txBody>
      </p:sp>
      <p:pic>
        <p:nvPicPr>
          <p:cNvPr id="492" name="Google Shape;492;p46"/>
          <p:cNvPicPr preferRelativeResize="0"/>
          <p:nvPr/>
        </p:nvPicPr>
        <p:blipFill rotWithShape="1">
          <a:blip r:embed="rId3">
            <a:alphaModFix/>
          </a:blip>
          <a:srcRect l="49005" b="16803"/>
          <a:stretch/>
        </p:blipFill>
        <p:spPr>
          <a:xfrm>
            <a:off x="7721680" y="5048583"/>
            <a:ext cx="2487532" cy="1179993"/>
          </a:xfrm>
          <a:prstGeom prst="rect">
            <a:avLst/>
          </a:prstGeom>
          <a:noFill/>
          <a:ln>
            <a:noFill/>
          </a:ln>
        </p:spPr>
      </p:pic>
      <p:pic>
        <p:nvPicPr>
          <p:cNvPr id="493" name="Google Shape;493;p46"/>
          <p:cNvPicPr preferRelativeResize="0"/>
          <p:nvPr/>
        </p:nvPicPr>
        <p:blipFill rotWithShape="1">
          <a:blip r:embed="rId4">
            <a:alphaModFix/>
          </a:blip>
          <a:srcRect/>
          <a:stretch/>
        </p:blipFill>
        <p:spPr>
          <a:xfrm>
            <a:off x="7307343" y="4006799"/>
            <a:ext cx="1743075" cy="514350"/>
          </a:xfrm>
          <a:prstGeom prst="rect">
            <a:avLst/>
          </a:prstGeom>
          <a:noFill/>
          <a:ln>
            <a:noFill/>
          </a:ln>
        </p:spPr>
      </p:pic>
      <p:pic>
        <p:nvPicPr>
          <p:cNvPr id="494" name="Google Shape;494;p46"/>
          <p:cNvPicPr preferRelativeResize="0"/>
          <p:nvPr/>
        </p:nvPicPr>
        <p:blipFill rotWithShape="1">
          <a:blip r:embed="rId5">
            <a:alphaModFix/>
          </a:blip>
          <a:srcRect/>
          <a:stretch/>
        </p:blipFill>
        <p:spPr>
          <a:xfrm>
            <a:off x="1599535" y="151666"/>
            <a:ext cx="4898001" cy="3119476"/>
          </a:xfrm>
          <a:prstGeom prst="rect">
            <a:avLst/>
          </a:prstGeom>
          <a:noFill/>
          <a:ln>
            <a:noFill/>
          </a:ln>
        </p:spPr>
      </p:pic>
      <p:pic>
        <p:nvPicPr>
          <p:cNvPr id="495" name="Google Shape;495;p46"/>
          <p:cNvPicPr preferRelativeResize="0"/>
          <p:nvPr/>
        </p:nvPicPr>
        <p:blipFill rotWithShape="1">
          <a:blip r:embed="rId6">
            <a:alphaModFix/>
          </a:blip>
          <a:srcRect/>
          <a:stretch/>
        </p:blipFill>
        <p:spPr>
          <a:xfrm>
            <a:off x="4895704" y="667605"/>
            <a:ext cx="4526943" cy="2502295"/>
          </a:xfrm>
          <a:prstGeom prst="rect">
            <a:avLst/>
          </a:prstGeom>
          <a:noFill/>
          <a:ln>
            <a:noFill/>
          </a:ln>
        </p:spPr>
      </p:pic>
      <p:pic>
        <p:nvPicPr>
          <p:cNvPr id="496" name="Google Shape;496;p46"/>
          <p:cNvPicPr preferRelativeResize="0"/>
          <p:nvPr/>
        </p:nvPicPr>
        <p:blipFill rotWithShape="1">
          <a:blip r:embed="rId7">
            <a:alphaModFix/>
          </a:blip>
          <a:srcRect/>
          <a:stretch/>
        </p:blipFill>
        <p:spPr>
          <a:xfrm>
            <a:off x="1804435" y="3366888"/>
            <a:ext cx="4806546" cy="28624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7"/>
          <p:cNvPicPr preferRelativeResize="0"/>
          <p:nvPr/>
        </p:nvPicPr>
        <p:blipFill rotWithShape="1">
          <a:blip r:embed="rId3">
            <a:alphaModFix/>
          </a:blip>
          <a:srcRect l="49005" b="16803"/>
          <a:stretch/>
        </p:blipFill>
        <p:spPr>
          <a:xfrm>
            <a:off x="6570402" y="128978"/>
            <a:ext cx="3992670" cy="1893975"/>
          </a:xfrm>
          <a:prstGeom prst="rect">
            <a:avLst/>
          </a:prstGeom>
          <a:noFill/>
          <a:ln>
            <a:noFill/>
          </a:ln>
        </p:spPr>
      </p:pic>
      <p:sp>
        <p:nvSpPr>
          <p:cNvPr id="503" name="Google Shape;503;p47"/>
          <p:cNvSpPr txBox="1">
            <a:spLocks noGrp="1"/>
          </p:cNvSpPr>
          <p:nvPr>
            <p:ph type="title" idx="4294967295"/>
          </p:nvPr>
        </p:nvSpPr>
        <p:spPr>
          <a:xfrm>
            <a:off x="1522413" y="0"/>
            <a:ext cx="3923961"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200"/>
              <a:buFont typeface="Calibri"/>
              <a:buNone/>
            </a:pPr>
            <a:r>
              <a:rPr lang="en-US" sz="3200" b="1">
                <a:solidFill>
                  <a:srgbClr val="0088A9"/>
                </a:solidFill>
                <a:latin typeface="Calibri"/>
                <a:ea typeface="Calibri"/>
                <a:cs typeface="Calibri"/>
                <a:sym typeface="Calibri"/>
              </a:rPr>
              <a:t>Accepting Students into the Session</a:t>
            </a:r>
            <a:endParaRPr sz="3200">
              <a:solidFill>
                <a:srgbClr val="0088A9"/>
              </a:solidFill>
              <a:latin typeface="Calibri"/>
              <a:ea typeface="Calibri"/>
              <a:cs typeface="Calibri"/>
              <a:sym typeface="Calibri"/>
            </a:endParaRPr>
          </a:p>
        </p:txBody>
      </p:sp>
      <p:pic>
        <p:nvPicPr>
          <p:cNvPr id="504" name="Google Shape;504;p47"/>
          <p:cNvPicPr preferRelativeResize="0"/>
          <p:nvPr/>
        </p:nvPicPr>
        <p:blipFill rotWithShape="1">
          <a:blip r:embed="rId4">
            <a:alphaModFix/>
          </a:blip>
          <a:srcRect/>
          <a:stretch/>
        </p:blipFill>
        <p:spPr>
          <a:xfrm>
            <a:off x="3158732" y="2622298"/>
            <a:ext cx="7404340" cy="3523752"/>
          </a:xfrm>
          <a:prstGeom prst="rect">
            <a:avLst/>
          </a:prstGeom>
          <a:noFill/>
          <a:ln>
            <a:noFill/>
          </a:ln>
        </p:spPr>
      </p:pic>
      <p:pic>
        <p:nvPicPr>
          <p:cNvPr id="505" name="Google Shape;505;p47"/>
          <p:cNvPicPr preferRelativeResize="0"/>
          <p:nvPr/>
        </p:nvPicPr>
        <p:blipFill rotWithShape="1">
          <a:blip r:embed="rId5">
            <a:alphaModFix/>
          </a:blip>
          <a:srcRect/>
          <a:stretch/>
        </p:blipFill>
        <p:spPr>
          <a:xfrm>
            <a:off x="1413795" y="1143000"/>
            <a:ext cx="3489874" cy="2183378"/>
          </a:xfrm>
          <a:prstGeom prst="rect">
            <a:avLst/>
          </a:prstGeom>
          <a:noFill/>
          <a:ln>
            <a:noFill/>
          </a:ln>
        </p:spPr>
      </p:pic>
      <p:pic>
        <p:nvPicPr>
          <p:cNvPr id="506" name="Google Shape;506;p47"/>
          <p:cNvPicPr preferRelativeResize="0"/>
          <p:nvPr/>
        </p:nvPicPr>
        <p:blipFill rotWithShape="1">
          <a:blip r:embed="rId6">
            <a:alphaModFix/>
          </a:blip>
          <a:srcRect/>
          <a:stretch/>
        </p:blipFill>
        <p:spPr>
          <a:xfrm rot="1111353">
            <a:off x="5137565" y="690274"/>
            <a:ext cx="1047696" cy="10794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48"/>
          <p:cNvPicPr preferRelativeResize="0"/>
          <p:nvPr/>
        </p:nvPicPr>
        <p:blipFill rotWithShape="1">
          <a:blip r:embed="rId3">
            <a:alphaModFix/>
          </a:blip>
          <a:srcRect/>
          <a:stretch/>
        </p:blipFill>
        <p:spPr>
          <a:xfrm>
            <a:off x="4909072" y="990600"/>
            <a:ext cx="5494204" cy="4551907"/>
          </a:xfrm>
          <a:prstGeom prst="rect">
            <a:avLst/>
          </a:prstGeom>
          <a:noFill/>
          <a:ln>
            <a:noFill/>
          </a:ln>
          <a:effectLst>
            <a:outerShdw blurRad="50800" dist="38100" dir="2700000" algn="tl" rotWithShape="0">
              <a:srgbClr val="000000">
                <a:alpha val="40000"/>
              </a:srgbClr>
            </a:outerShdw>
          </a:effectLst>
        </p:spPr>
      </p:pic>
      <p:sp>
        <p:nvSpPr>
          <p:cNvPr id="513" name="Google Shape;513;p48"/>
          <p:cNvSpPr txBox="1">
            <a:spLocks noGrp="1"/>
          </p:cNvSpPr>
          <p:nvPr>
            <p:ph type="title" idx="4294967295"/>
          </p:nvPr>
        </p:nvSpPr>
        <p:spPr>
          <a:xfrm>
            <a:off x="1522412" y="228600"/>
            <a:ext cx="10058400" cy="6270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200"/>
              <a:buFont typeface="Arial"/>
              <a:buNone/>
            </a:pPr>
            <a:r>
              <a:rPr lang="en-US" sz="3200" b="1">
                <a:solidFill>
                  <a:srgbClr val="0088A9"/>
                </a:solidFill>
              </a:rPr>
              <a:t>Editing Student Details: Turn Settings On and Off</a:t>
            </a:r>
            <a:endParaRPr/>
          </a:p>
        </p:txBody>
      </p:sp>
      <p:pic>
        <p:nvPicPr>
          <p:cNvPr id="514" name="Google Shape;514;p48"/>
          <p:cNvPicPr preferRelativeResize="0"/>
          <p:nvPr/>
        </p:nvPicPr>
        <p:blipFill rotWithShape="1">
          <a:blip r:embed="rId4">
            <a:alphaModFix/>
          </a:blip>
          <a:srcRect/>
          <a:stretch/>
        </p:blipFill>
        <p:spPr>
          <a:xfrm>
            <a:off x="2575992" y="1376537"/>
            <a:ext cx="924577" cy="2712093"/>
          </a:xfrm>
          <a:prstGeom prst="rect">
            <a:avLst/>
          </a:prstGeom>
          <a:noFill/>
          <a:ln>
            <a:noFill/>
          </a:ln>
        </p:spPr>
      </p:pic>
      <p:sp>
        <p:nvSpPr>
          <p:cNvPr id="515" name="Google Shape;515;p48"/>
          <p:cNvSpPr/>
          <p:nvPr/>
        </p:nvSpPr>
        <p:spPr>
          <a:xfrm>
            <a:off x="1852763" y="5585328"/>
            <a:ext cx="8548925"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TAs should view the </a:t>
            </a:r>
            <a:r>
              <a:rPr lang="en-US" sz="1800" b="0" i="1" u="none" strike="noStrike" cap="none">
                <a:solidFill>
                  <a:srgbClr val="FF0000"/>
                </a:solidFill>
                <a:latin typeface="Calibri"/>
                <a:ea typeface="Calibri"/>
                <a:cs typeface="Calibri"/>
                <a:sym typeface="Calibri"/>
              </a:rPr>
              <a:t>Test Administrator (TA) Interface for Online Testing </a:t>
            </a:r>
            <a:r>
              <a:rPr lang="en-US" sz="1800" b="0" i="1" u="none" strike="noStrike" cap="none">
                <a:solidFill>
                  <a:schemeClr val="dk1"/>
                </a:solidFill>
                <a:latin typeface="Calibri"/>
                <a:ea typeface="Calibri"/>
                <a:cs typeface="Calibri"/>
                <a:sym typeface="Calibri"/>
              </a:rPr>
              <a:t>training PowerPoint available under Training in the Resources Section on alohahsap.org</a:t>
            </a:r>
            <a:endParaRPr sz="1800" b="0" i="1"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49"/>
          <p:cNvPicPr preferRelativeResize="0"/>
          <p:nvPr/>
        </p:nvPicPr>
        <p:blipFill rotWithShape="1">
          <a:blip r:embed="rId3">
            <a:alphaModFix/>
          </a:blip>
          <a:srcRect/>
          <a:stretch/>
        </p:blipFill>
        <p:spPr>
          <a:xfrm rot="-463336">
            <a:off x="1764757" y="1529813"/>
            <a:ext cx="2802962" cy="3398994"/>
          </a:xfrm>
          <a:prstGeom prst="rect">
            <a:avLst/>
          </a:prstGeom>
          <a:noFill/>
          <a:ln>
            <a:noFill/>
          </a:ln>
        </p:spPr>
      </p:pic>
      <p:sp>
        <p:nvSpPr>
          <p:cNvPr id="522" name="Google Shape;522;p49"/>
          <p:cNvSpPr txBox="1">
            <a:spLocks noGrp="1"/>
          </p:cNvSpPr>
          <p:nvPr>
            <p:ph type="title"/>
          </p:nvPr>
        </p:nvSpPr>
        <p:spPr>
          <a:xfrm>
            <a:off x="1580060" y="263199"/>
            <a:ext cx="9848353" cy="51009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0088A9"/>
              </a:buClr>
              <a:buSzPts val="3600"/>
              <a:buFont typeface="Arial"/>
              <a:buNone/>
            </a:pPr>
            <a:r>
              <a:rPr lang="en-US" b="1" dirty="0">
                <a:solidFill>
                  <a:srgbClr val="0088A9"/>
                </a:solidFill>
              </a:rPr>
              <a:t>Test</a:t>
            </a:r>
            <a:r>
              <a:rPr lang="en-US" sz="4000" b="1" dirty="0">
                <a:solidFill>
                  <a:srgbClr val="0088A9"/>
                </a:solidFill>
              </a:rPr>
              <a:t> </a:t>
            </a:r>
            <a:r>
              <a:rPr lang="en-US" b="1" dirty="0">
                <a:solidFill>
                  <a:srgbClr val="0088A9"/>
                </a:solidFill>
              </a:rPr>
              <a:t>Administrators and Test Administration</a:t>
            </a:r>
            <a:endParaRPr b="1" dirty="0">
              <a:solidFill>
                <a:srgbClr val="0088A9"/>
              </a:solidFill>
            </a:endParaRPr>
          </a:p>
        </p:txBody>
      </p:sp>
      <p:pic>
        <p:nvPicPr>
          <p:cNvPr id="523" name="Google Shape;523;p49"/>
          <p:cNvPicPr preferRelativeResize="0"/>
          <p:nvPr/>
        </p:nvPicPr>
        <p:blipFill rotWithShape="1">
          <a:blip r:embed="rId4">
            <a:alphaModFix/>
          </a:blip>
          <a:srcRect/>
          <a:stretch/>
        </p:blipFill>
        <p:spPr>
          <a:xfrm>
            <a:off x="4992207" y="1122437"/>
            <a:ext cx="5586995" cy="1400770"/>
          </a:xfrm>
          <a:prstGeom prst="rect">
            <a:avLst/>
          </a:prstGeom>
          <a:noFill/>
          <a:ln>
            <a:noFill/>
          </a:ln>
        </p:spPr>
      </p:pic>
      <p:sp>
        <p:nvSpPr>
          <p:cNvPr id="524" name="Google Shape;524;p49"/>
          <p:cNvSpPr txBox="1">
            <a:spLocks noGrp="1"/>
          </p:cNvSpPr>
          <p:nvPr>
            <p:ph type="body" idx="1"/>
          </p:nvPr>
        </p:nvSpPr>
        <p:spPr>
          <a:xfrm>
            <a:off x="1979612" y="1600201"/>
            <a:ext cx="8229600" cy="4628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t> </a:t>
            </a:r>
            <a:endParaRPr/>
          </a:p>
        </p:txBody>
      </p:sp>
      <p:sp>
        <p:nvSpPr>
          <p:cNvPr id="525" name="Google Shape;525;p49"/>
          <p:cNvSpPr/>
          <p:nvPr/>
        </p:nvSpPr>
        <p:spPr>
          <a:xfrm rot="-514127">
            <a:off x="3506155" y="1749461"/>
            <a:ext cx="936702" cy="981308"/>
          </a:xfrm>
          <a:prstGeom prst="roundRect">
            <a:avLst>
              <a:gd name="adj" fmla="val 16667"/>
            </a:avLst>
          </a:prstGeom>
          <a:noFill/>
          <a:ln w="28575" cap="flat" cmpd="sng">
            <a:solidFill>
              <a:srgbClr val="BD4B4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p49"/>
          <p:cNvSpPr/>
          <p:nvPr/>
        </p:nvSpPr>
        <p:spPr>
          <a:xfrm rot="-514127">
            <a:off x="1862013" y="2989584"/>
            <a:ext cx="936702" cy="981308"/>
          </a:xfrm>
          <a:prstGeom prst="roundRect">
            <a:avLst>
              <a:gd name="adj" fmla="val 16667"/>
            </a:avLst>
          </a:prstGeom>
          <a:noFill/>
          <a:ln w="28575" cap="flat" cmpd="sng">
            <a:solidFill>
              <a:srgbClr val="BD4B4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7" name="Google Shape;527;p49"/>
          <p:cNvSpPr/>
          <p:nvPr/>
        </p:nvSpPr>
        <p:spPr>
          <a:xfrm rot="-514127">
            <a:off x="1789099" y="2043682"/>
            <a:ext cx="867871" cy="981308"/>
          </a:xfrm>
          <a:prstGeom prst="roundRect">
            <a:avLst>
              <a:gd name="adj" fmla="val 16667"/>
            </a:avLst>
          </a:prstGeom>
          <a:noFill/>
          <a:ln w="28575" cap="flat" cmpd="sng">
            <a:solidFill>
              <a:srgbClr val="BD4B4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8" name="Google Shape;528;p49"/>
          <p:cNvSpPr/>
          <p:nvPr/>
        </p:nvSpPr>
        <p:spPr>
          <a:xfrm rot="-514127">
            <a:off x="2637172" y="1916963"/>
            <a:ext cx="896891" cy="981308"/>
          </a:xfrm>
          <a:prstGeom prst="roundRect">
            <a:avLst>
              <a:gd name="adj" fmla="val 16667"/>
            </a:avLst>
          </a:prstGeom>
          <a:noFill/>
          <a:ln w="28575" cap="flat" cmpd="sng">
            <a:solidFill>
              <a:srgbClr val="BD4B4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529" name="Google Shape;529;p49"/>
          <p:cNvGraphicFramePr/>
          <p:nvPr>
            <p:extLst>
              <p:ext uri="{D42A27DB-BD31-4B8C-83A1-F6EECF244321}">
                <p14:modId xmlns:p14="http://schemas.microsoft.com/office/powerpoint/2010/main" val="2404242939"/>
              </p:ext>
            </p:extLst>
          </p:nvPr>
        </p:nvGraphicFramePr>
        <p:xfrm>
          <a:off x="4772739" y="2637316"/>
          <a:ext cx="6025932" cy="3647377"/>
        </p:xfrm>
        <a:graphic>
          <a:graphicData uri="http://schemas.openxmlformats.org/drawingml/2006/table">
            <a:tbl>
              <a:tblPr>
                <a:noFill/>
                <a:tableStyleId>{2F18DB14-7E06-4A69-9789-478DD0E144F0}</a:tableStyleId>
              </a:tblPr>
              <a:tblGrid>
                <a:gridCol w="6025932"/>
              </a:tblGrid>
              <a:tr h="223133">
                <a:tc>
                  <a:txBody>
                    <a:bodyPr/>
                    <a:lstStyle/>
                    <a:p>
                      <a:pPr marL="0" marR="0" lvl="0" indent="0" algn="ctr" rtl="0">
                        <a:lnSpc>
                          <a:spcPct val="107000"/>
                        </a:lnSpc>
                        <a:spcBef>
                          <a:spcPts val="0"/>
                        </a:spcBef>
                        <a:spcAft>
                          <a:spcPts val="0"/>
                        </a:spcAft>
                        <a:buClr>
                          <a:srgbClr val="00B0F0"/>
                        </a:buClr>
                        <a:buSzPts val="1200"/>
                        <a:buFont typeface="Arial"/>
                        <a:buNone/>
                      </a:pPr>
                      <a:r>
                        <a:rPr lang="en-US" sz="1200" u="none" strike="noStrike" cap="none" dirty="0">
                          <a:solidFill>
                            <a:srgbClr val="00B0F0"/>
                          </a:solidFill>
                        </a:rPr>
                        <a:t>Test Administration Resources</a:t>
                      </a:r>
                      <a:endParaRPr sz="1200" u="none" strike="noStrike" cap="none" dirty="0">
                        <a:solidFill>
                          <a:srgbClr val="00B0F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05386">
                <a:tc>
                  <a:txBody>
                    <a:bodyPr/>
                    <a:lstStyle/>
                    <a:p>
                      <a:pPr marL="233363" marR="0" lvl="0" indent="0" algn="l" rtl="0">
                        <a:lnSpc>
                          <a:spcPct val="107000"/>
                        </a:lnSpc>
                        <a:spcBef>
                          <a:spcPts val="0"/>
                        </a:spcBef>
                        <a:spcAft>
                          <a:spcPts val="0"/>
                        </a:spcAft>
                        <a:buClr>
                          <a:srgbClr val="FF0000"/>
                        </a:buClr>
                        <a:buSzPts val="1200"/>
                        <a:buFont typeface="Arial"/>
                        <a:buNone/>
                      </a:pPr>
                      <a:r>
                        <a:rPr lang="en-US" sz="1400" b="0" u="none" strike="noStrike" cap="none" dirty="0">
                          <a:solidFill>
                            <a:srgbClr val="FF0000"/>
                          </a:solidFill>
                        </a:rPr>
                        <a:t>Guide to Navigating the Online HSAP </a:t>
                      </a:r>
                      <a:r>
                        <a:rPr lang="en-US" sz="1400" b="0" u="none" strike="noStrike" cap="none" dirty="0" smtClean="0">
                          <a:solidFill>
                            <a:srgbClr val="FF0000"/>
                          </a:solidFill>
                        </a:rPr>
                        <a:t>Administration</a:t>
                      </a:r>
                      <a:endParaRPr sz="1400" b="0" u="none" strike="noStrike" cap="none" dirty="0">
                        <a:solidFill>
                          <a:srgbClr val="FF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262">
                <a:tc>
                  <a:txBody>
                    <a:bodyPr/>
                    <a:lstStyle/>
                    <a:p>
                      <a:pPr marL="234950" marR="0" lvl="0" indent="0" algn="l" rtl="0">
                        <a:lnSpc>
                          <a:spcPct val="107000"/>
                        </a:lnSpc>
                        <a:spcBef>
                          <a:spcPts val="0"/>
                        </a:spcBef>
                        <a:spcAft>
                          <a:spcPts val="0"/>
                        </a:spcAft>
                        <a:buClr>
                          <a:schemeClr val="dk1"/>
                        </a:buClr>
                        <a:buSzPts val="1200"/>
                        <a:buFont typeface="Arial"/>
                        <a:buNone/>
                      </a:pPr>
                      <a:r>
                        <a:rPr lang="en-US" sz="1400" b="0" u="none" strike="noStrike" cap="none" dirty="0">
                          <a:solidFill>
                            <a:schemeClr val="dk1"/>
                          </a:solidFill>
                        </a:rPr>
                        <a:t>Guidelines for Choosing TTS or Read Aloud Accommodations</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262">
                <a:tc>
                  <a:txBody>
                    <a:bodyPr/>
                    <a:lstStyle/>
                    <a:p>
                      <a:pPr marL="234950" marR="0" lvl="0" indent="0" algn="l" rtl="0">
                        <a:lnSpc>
                          <a:spcPct val="107000"/>
                        </a:lnSpc>
                        <a:spcBef>
                          <a:spcPts val="0"/>
                        </a:spcBef>
                        <a:spcAft>
                          <a:spcPts val="0"/>
                        </a:spcAft>
                        <a:buClr>
                          <a:schemeClr val="dk1"/>
                        </a:buClr>
                        <a:buSzPts val="1200"/>
                        <a:buFont typeface="Arial"/>
                        <a:buNone/>
                      </a:pPr>
                      <a:r>
                        <a:rPr lang="en-US" sz="1400" b="0" u="none" strike="noStrike" cap="none" dirty="0">
                          <a:solidFill>
                            <a:schemeClr val="dk1"/>
                          </a:solidFill>
                        </a:rPr>
                        <a:t>Guidelines for Read Aloud, Test Reader</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262">
                <a:tc>
                  <a:txBody>
                    <a:bodyPr/>
                    <a:lstStyle/>
                    <a:p>
                      <a:pPr marL="234950" marR="0" lvl="0" indent="0" algn="l" rtl="0">
                        <a:lnSpc>
                          <a:spcPct val="107000"/>
                        </a:lnSpc>
                        <a:spcBef>
                          <a:spcPts val="0"/>
                        </a:spcBef>
                        <a:spcAft>
                          <a:spcPts val="0"/>
                        </a:spcAft>
                        <a:buClr>
                          <a:schemeClr val="dk1"/>
                        </a:buClr>
                        <a:buSzPts val="1200"/>
                        <a:buFont typeface="Arial"/>
                        <a:buNone/>
                      </a:pPr>
                      <a:r>
                        <a:rPr lang="en-US" sz="1400" b="0" u="none" strike="noStrike" cap="none" dirty="0">
                          <a:solidFill>
                            <a:schemeClr val="dk1"/>
                          </a:solidFill>
                        </a:rPr>
                        <a:t>Guidelines for Simplified Test Directions</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05386">
                <a:tc>
                  <a:txBody>
                    <a:bodyPr/>
                    <a:lstStyle/>
                    <a:p>
                      <a:pPr marL="234950" marR="0" lvl="0" indent="0" algn="l" rtl="0">
                        <a:lnSpc>
                          <a:spcPct val="107000"/>
                        </a:lnSpc>
                        <a:spcBef>
                          <a:spcPts val="0"/>
                        </a:spcBef>
                        <a:spcAft>
                          <a:spcPts val="0"/>
                        </a:spcAft>
                        <a:buClr>
                          <a:srgbClr val="FF0000"/>
                        </a:buClr>
                        <a:buSzPts val="1200"/>
                        <a:buFont typeface="Arial"/>
                        <a:buNone/>
                      </a:pPr>
                      <a:r>
                        <a:rPr lang="en-US" sz="1400" b="0" u="none" strike="noStrike" cap="none" dirty="0">
                          <a:solidFill>
                            <a:srgbClr val="FF0000"/>
                          </a:solidFill>
                        </a:rPr>
                        <a:t>HSAP Systems User Roles and </a:t>
                      </a:r>
                      <a:r>
                        <a:rPr lang="en-US" sz="1400" b="0" u="none" strike="noStrike" cap="none" dirty="0" smtClean="0">
                          <a:solidFill>
                            <a:srgbClr val="FF0000"/>
                          </a:solidFill>
                        </a:rPr>
                        <a:t>Access</a:t>
                      </a:r>
                      <a:endParaRPr sz="1400" b="0" u="none" strike="noStrike" cap="none" dirty="0">
                        <a:solidFill>
                          <a:srgbClr val="FF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21649">
                <a:tc>
                  <a:txBody>
                    <a:bodyPr/>
                    <a:lstStyle/>
                    <a:p>
                      <a:pPr marL="234950" marR="0" lvl="0" indent="0" algn="l" rtl="0">
                        <a:lnSpc>
                          <a:spcPct val="107000"/>
                        </a:lnSpc>
                        <a:spcBef>
                          <a:spcPts val="0"/>
                        </a:spcBef>
                        <a:spcAft>
                          <a:spcPts val="0"/>
                        </a:spcAft>
                        <a:buClr>
                          <a:srgbClr val="FF0000"/>
                        </a:buClr>
                        <a:buSzPts val="1200"/>
                        <a:buFont typeface="Arial"/>
                        <a:buNone/>
                      </a:pPr>
                      <a:r>
                        <a:rPr lang="en-US" sz="1400" b="0" u="none" strike="noStrike" cap="none" dirty="0">
                          <a:solidFill>
                            <a:srgbClr val="FF0000"/>
                          </a:solidFill>
                        </a:rPr>
                        <a:t>HSAP TIDE User </a:t>
                      </a:r>
                      <a:r>
                        <a:rPr lang="en-US" sz="1400" b="0" u="none" strike="noStrike" cap="none" dirty="0" smtClean="0">
                          <a:solidFill>
                            <a:srgbClr val="FF0000"/>
                          </a:solidFill>
                        </a:rPr>
                        <a:t>Guide</a:t>
                      </a:r>
                      <a:endParaRPr sz="1400" u="none" strike="noStrike" cap="none" dirty="0"/>
                    </a:p>
                    <a:p>
                      <a:pPr marL="234950" marR="0" lvl="0" indent="0" algn="l" rtl="0">
                        <a:lnSpc>
                          <a:spcPct val="107000"/>
                        </a:lnSpc>
                        <a:spcBef>
                          <a:spcPts val="0"/>
                        </a:spcBef>
                        <a:spcAft>
                          <a:spcPts val="0"/>
                        </a:spcAft>
                        <a:buClr>
                          <a:srgbClr val="FF0000"/>
                        </a:buClr>
                        <a:buSzPts val="1200"/>
                        <a:buFont typeface="Arial"/>
                        <a:buNone/>
                      </a:pPr>
                      <a:r>
                        <a:rPr lang="en-US" sz="1400" b="0" u="none" strike="noStrike" cap="none" dirty="0">
                          <a:solidFill>
                            <a:srgbClr val="FF0000"/>
                          </a:solidFill>
                        </a:rPr>
                        <a:t>HSAP TIDE Quick </a:t>
                      </a:r>
                      <a:r>
                        <a:rPr lang="en-US" sz="1400" b="0" u="none" strike="noStrike" cap="none" dirty="0" smtClean="0">
                          <a:solidFill>
                            <a:srgbClr val="FF0000"/>
                          </a:solidFill>
                        </a:rPr>
                        <a:t>Guide</a:t>
                      </a:r>
                      <a:endParaRPr sz="1400" b="0" u="none" strike="noStrike" cap="none" dirty="0">
                        <a:solidFill>
                          <a:srgbClr val="FF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05386">
                <a:tc>
                  <a:txBody>
                    <a:bodyPr/>
                    <a:lstStyle/>
                    <a:p>
                      <a:pPr marL="234950" marR="0" lvl="0" indent="0" algn="l" rtl="0">
                        <a:lnSpc>
                          <a:spcPct val="107000"/>
                        </a:lnSpc>
                        <a:spcBef>
                          <a:spcPts val="0"/>
                        </a:spcBef>
                        <a:spcAft>
                          <a:spcPts val="0"/>
                        </a:spcAft>
                        <a:buClr>
                          <a:schemeClr val="dk1"/>
                        </a:buClr>
                        <a:buSzPts val="1200"/>
                        <a:buFont typeface="Arial"/>
                        <a:buNone/>
                      </a:pPr>
                      <a:r>
                        <a:rPr lang="en-US" sz="1400" b="0" u="none" strike="noStrike" cap="none" dirty="0">
                          <a:solidFill>
                            <a:schemeClr val="dk1"/>
                          </a:solidFill>
                        </a:rPr>
                        <a:t>Interim Assessments Fact </a:t>
                      </a:r>
                      <a:r>
                        <a:rPr lang="en-US" sz="1400" b="0" u="none" strike="noStrike" cap="none" dirty="0" smtClean="0">
                          <a:solidFill>
                            <a:schemeClr val="dk1"/>
                          </a:solidFill>
                        </a:rPr>
                        <a:t>Sheet</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262">
                <a:tc>
                  <a:txBody>
                    <a:bodyPr/>
                    <a:lstStyle/>
                    <a:p>
                      <a:pPr marL="233363" marR="0" lvl="0" indent="0" algn="l" rtl="0">
                        <a:lnSpc>
                          <a:spcPct val="107000"/>
                        </a:lnSpc>
                        <a:spcBef>
                          <a:spcPts val="0"/>
                        </a:spcBef>
                        <a:spcAft>
                          <a:spcPts val="0"/>
                        </a:spcAft>
                        <a:buClr>
                          <a:schemeClr val="dk1"/>
                        </a:buClr>
                        <a:buSzPts val="1200"/>
                        <a:buFont typeface="Arial"/>
                        <a:buNone/>
                      </a:pPr>
                      <a:r>
                        <a:rPr lang="en-US" sz="1400" b="0" u="none" strike="noStrike" cap="none" dirty="0">
                          <a:solidFill>
                            <a:schemeClr val="dk1"/>
                          </a:solidFill>
                        </a:rPr>
                        <a:t>Scribing Protocol</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262">
                <a:tc>
                  <a:txBody>
                    <a:bodyPr/>
                    <a:lstStyle/>
                    <a:p>
                      <a:pPr marL="233363" marR="0" lvl="0" indent="0" algn="l" rtl="0">
                        <a:lnSpc>
                          <a:spcPct val="107000"/>
                        </a:lnSpc>
                        <a:spcBef>
                          <a:spcPts val="0"/>
                        </a:spcBef>
                        <a:spcAft>
                          <a:spcPts val="0"/>
                        </a:spcAft>
                        <a:buClr>
                          <a:schemeClr val="dk1"/>
                        </a:buClr>
                        <a:buSzPts val="1200"/>
                        <a:buFont typeface="Arial"/>
                        <a:buNone/>
                      </a:pPr>
                      <a:r>
                        <a:rPr lang="en-US" sz="1400" b="0" u="none" strike="noStrike" cap="none" dirty="0">
                          <a:solidFill>
                            <a:schemeClr val="dk1"/>
                          </a:solidFill>
                        </a:rPr>
                        <a:t>Smarter Balanced 100s Number Table</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05386">
                <a:tc>
                  <a:txBody>
                    <a:bodyPr/>
                    <a:lstStyle/>
                    <a:p>
                      <a:pPr marL="233363" marR="0" lvl="0" indent="0" algn="l" rtl="0">
                        <a:lnSpc>
                          <a:spcPct val="107000"/>
                        </a:lnSpc>
                        <a:spcBef>
                          <a:spcPts val="0"/>
                        </a:spcBef>
                        <a:spcAft>
                          <a:spcPts val="0"/>
                        </a:spcAft>
                        <a:buClr>
                          <a:srgbClr val="FF0000"/>
                        </a:buClr>
                        <a:buSzPts val="1200"/>
                        <a:buFont typeface="Arial"/>
                        <a:buNone/>
                      </a:pPr>
                      <a:r>
                        <a:rPr lang="en-US" sz="1400" b="0" u="none" strike="noStrike" cap="none" dirty="0">
                          <a:solidFill>
                            <a:srgbClr val="FF0000"/>
                          </a:solidFill>
                        </a:rPr>
                        <a:t>Smarter Balanced Interim Assessments Test Administration </a:t>
                      </a:r>
                      <a:r>
                        <a:rPr lang="en-US" sz="1400" b="0" u="none" strike="noStrike" cap="none" dirty="0" smtClean="0">
                          <a:solidFill>
                            <a:srgbClr val="FF0000"/>
                          </a:solidFill>
                        </a:rPr>
                        <a:t>Guide</a:t>
                      </a:r>
                      <a:endParaRPr sz="1400" b="0" u="none" strike="noStrike" cap="none" dirty="0">
                        <a:solidFill>
                          <a:srgbClr val="FF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262">
                <a:tc>
                  <a:txBody>
                    <a:bodyPr/>
                    <a:lstStyle/>
                    <a:p>
                      <a:pPr marL="233363" marR="0" lvl="0" indent="0" algn="l" rtl="0">
                        <a:lnSpc>
                          <a:spcPct val="107000"/>
                        </a:lnSpc>
                        <a:spcBef>
                          <a:spcPts val="0"/>
                        </a:spcBef>
                        <a:spcAft>
                          <a:spcPts val="0"/>
                        </a:spcAft>
                        <a:buClr>
                          <a:schemeClr val="dk1"/>
                        </a:buClr>
                        <a:buSzPts val="1200"/>
                        <a:buFont typeface="Arial"/>
                        <a:buNone/>
                      </a:pPr>
                      <a:r>
                        <a:rPr lang="en-US" sz="1400" b="0" u="none" strike="noStrike" cap="none" dirty="0">
                          <a:solidFill>
                            <a:schemeClr val="dk1"/>
                          </a:solidFill>
                        </a:rPr>
                        <a:t>Smarter Balanced Multiplication Table</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05386">
                <a:tc>
                  <a:txBody>
                    <a:bodyPr/>
                    <a:lstStyle/>
                    <a:p>
                      <a:pPr marL="233363" marR="0" lvl="0" indent="0" algn="l" rtl="0">
                        <a:lnSpc>
                          <a:spcPct val="107000"/>
                        </a:lnSpc>
                        <a:spcBef>
                          <a:spcPts val="0"/>
                        </a:spcBef>
                        <a:spcAft>
                          <a:spcPts val="0"/>
                        </a:spcAft>
                        <a:buClr>
                          <a:srgbClr val="FF0000"/>
                        </a:buClr>
                        <a:buSzPts val="1200"/>
                        <a:buFont typeface="Arial"/>
                        <a:buNone/>
                      </a:pPr>
                      <a:r>
                        <a:rPr lang="en-US" sz="1400" b="0" u="none" strike="noStrike" cap="none" dirty="0">
                          <a:solidFill>
                            <a:srgbClr val="FF0000"/>
                          </a:solidFill>
                        </a:rPr>
                        <a:t>Smarter Balanced Summative Test Administration </a:t>
                      </a:r>
                      <a:r>
                        <a:rPr lang="en-US" sz="1400" b="0" u="none" strike="noStrike" cap="none" dirty="0" smtClean="0">
                          <a:solidFill>
                            <a:srgbClr val="FF0000"/>
                          </a:solidFill>
                        </a:rPr>
                        <a:t>Manual</a:t>
                      </a:r>
                      <a:endParaRPr sz="1400" b="0" u="none" strike="noStrike" cap="none" dirty="0">
                        <a:solidFill>
                          <a:srgbClr val="FF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05386">
                <a:tc>
                  <a:txBody>
                    <a:bodyPr/>
                    <a:lstStyle/>
                    <a:p>
                      <a:pPr marL="233363" marR="0" lvl="0" indent="0" algn="l" rtl="0">
                        <a:lnSpc>
                          <a:spcPct val="107000"/>
                        </a:lnSpc>
                        <a:spcBef>
                          <a:spcPts val="0"/>
                        </a:spcBef>
                        <a:spcAft>
                          <a:spcPts val="0"/>
                        </a:spcAft>
                        <a:buClr>
                          <a:schemeClr val="dk1"/>
                        </a:buClr>
                        <a:buSzPts val="1200"/>
                        <a:buFont typeface="Arial"/>
                        <a:buNone/>
                      </a:pPr>
                      <a:r>
                        <a:rPr lang="en-US" sz="1400" b="0" u="none" strike="noStrike" cap="none" dirty="0">
                          <a:solidFill>
                            <a:schemeClr val="dk1"/>
                          </a:solidFill>
                        </a:rPr>
                        <a:t>Usability, Accessibility, and Accommodations </a:t>
                      </a:r>
                      <a:r>
                        <a:rPr lang="en-US" sz="1400" b="0" u="none" strike="noStrike" cap="none" dirty="0" smtClean="0">
                          <a:solidFill>
                            <a:schemeClr val="dk1"/>
                          </a:solidFill>
                        </a:rPr>
                        <a:t>Guidelines</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262">
                <a:tc>
                  <a:txBody>
                    <a:bodyPr/>
                    <a:lstStyle/>
                    <a:p>
                      <a:pPr marL="233363" marR="0" lvl="0" indent="0" algn="l" rtl="0">
                        <a:lnSpc>
                          <a:spcPct val="107000"/>
                        </a:lnSpc>
                        <a:spcBef>
                          <a:spcPts val="0"/>
                        </a:spcBef>
                        <a:spcAft>
                          <a:spcPts val="0"/>
                        </a:spcAft>
                        <a:buClr>
                          <a:schemeClr val="dk1"/>
                        </a:buClr>
                        <a:buSzPts val="1200"/>
                        <a:buFont typeface="Calibri"/>
                        <a:buNone/>
                      </a:pPr>
                      <a:r>
                        <a:rPr lang="en-US" sz="1400" b="0" u="none" strike="noStrike" cap="none" dirty="0">
                          <a:solidFill>
                            <a:schemeClr val="dk1"/>
                          </a:solidFill>
                          <a:latin typeface="Calibri"/>
                          <a:ea typeface="Calibri"/>
                          <a:cs typeface="Calibri"/>
                          <a:sym typeface="Calibri"/>
                        </a:rPr>
                        <a:t>Science and EOC TAM as well as Various NGSS Resources  </a:t>
                      </a:r>
                      <a:r>
                        <a:rPr lang="en-US" sz="1400" b="0" u="sng" strike="noStrike" cap="none" dirty="0">
                          <a:solidFill>
                            <a:schemeClr val="hlink"/>
                          </a:solidFill>
                          <a:latin typeface="Calibri"/>
                          <a:ea typeface="Calibri"/>
                          <a:cs typeface="Calibri"/>
                          <a:sym typeface="Calibri"/>
                          <a:hlinkClick r:id="rId5"/>
                        </a:rPr>
                        <a:t>hsa.alohahsap.org</a:t>
                      </a:r>
                      <a:endParaRPr sz="1400" b="0" u="none" strike="noStrike" cap="none" dirty="0">
                        <a:solidFill>
                          <a:schemeClr val="dk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tr>
            </a:tbl>
          </a:graphicData>
        </a:graphic>
      </p:graphicFrame>
      <p:pic>
        <p:nvPicPr>
          <p:cNvPr id="530" name="Google Shape;530;p49"/>
          <p:cNvPicPr preferRelativeResize="0"/>
          <p:nvPr/>
        </p:nvPicPr>
        <p:blipFill rotWithShape="1">
          <a:blip r:embed="rId6">
            <a:alphaModFix/>
          </a:blip>
          <a:srcRect/>
          <a:stretch/>
        </p:blipFill>
        <p:spPr>
          <a:xfrm rot="1096431">
            <a:off x="9723344" y="3566519"/>
            <a:ext cx="1832754" cy="1515344"/>
          </a:xfrm>
          <a:prstGeom prst="rect">
            <a:avLst/>
          </a:prstGeom>
          <a:blipFill rotWithShape="1">
            <a:blip r:embed="rId7">
              <a:alphaModFix/>
            </a:blip>
            <a:tile tx="0" ty="0" sx="100000" sy="100000" flip="none" algn="tl"/>
          </a:blipFill>
          <a:ln w="28575" cap="flat" cmpd="sng">
            <a:solidFill>
              <a:srgbClr val="99FF66"/>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1979612" y="537069"/>
            <a:ext cx="6283842" cy="89494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dirty="0" smtClean="0">
                <a:solidFill>
                  <a:srgbClr val="008BA9"/>
                </a:solidFill>
              </a:rPr>
              <a:t>Day 2 Activity #2</a:t>
            </a:r>
            <a:r>
              <a:rPr lang="en-US" b="1" dirty="0">
                <a:solidFill>
                  <a:srgbClr val="008BA9"/>
                </a:solidFill>
              </a:rPr>
              <a:t>: Breakout Discussion</a:t>
            </a:r>
            <a:endParaRPr dirty="0"/>
          </a:p>
        </p:txBody>
      </p:sp>
      <p:sp>
        <p:nvSpPr>
          <p:cNvPr id="537" name="Google Shape;537;p50"/>
          <p:cNvSpPr txBox="1">
            <a:spLocks noGrp="1"/>
          </p:cNvSpPr>
          <p:nvPr>
            <p:ph type="body" idx="1"/>
          </p:nvPr>
        </p:nvSpPr>
        <p:spPr>
          <a:xfrm>
            <a:off x="1692533" y="1765627"/>
            <a:ext cx="8229600" cy="4628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t>Based on what you’ve just heard….</a:t>
            </a:r>
            <a:endParaRPr dirty="0"/>
          </a:p>
          <a:p>
            <a:pPr marL="0" lvl="0" indent="0" algn="l" rtl="0">
              <a:lnSpc>
                <a:spcPct val="90000"/>
              </a:lnSpc>
              <a:spcBef>
                <a:spcPts val="640"/>
              </a:spcBef>
              <a:spcAft>
                <a:spcPts val="0"/>
              </a:spcAft>
              <a:buClr>
                <a:schemeClr val="dk1"/>
              </a:buClr>
              <a:buSzPts val="3200"/>
              <a:buNone/>
            </a:pPr>
            <a:endParaRPr dirty="0"/>
          </a:p>
          <a:p>
            <a:pPr marL="400050" lvl="1" indent="0" algn="l" rtl="0">
              <a:lnSpc>
                <a:spcPct val="90000"/>
              </a:lnSpc>
              <a:spcBef>
                <a:spcPts val="400"/>
              </a:spcBef>
              <a:spcAft>
                <a:spcPts val="0"/>
              </a:spcAft>
              <a:buClr>
                <a:schemeClr val="dk1"/>
              </a:buClr>
              <a:buSzPts val="2000"/>
              <a:buNone/>
            </a:pPr>
            <a:r>
              <a:rPr lang="en-US" sz="2000" dirty="0"/>
              <a:t>How will you be certain that all of the activities necessary to ensure students have appropriate supports and all students take the Training </a:t>
            </a:r>
            <a:r>
              <a:rPr lang="en-US" sz="2000" dirty="0" smtClean="0"/>
              <a:t>and </a:t>
            </a:r>
            <a:r>
              <a:rPr lang="en-US" sz="2000" dirty="0"/>
              <a:t>Practice Tests? </a:t>
            </a:r>
            <a:endParaRPr dirty="0"/>
          </a:p>
          <a:p>
            <a:pPr marL="400050" lvl="1" indent="0" algn="l" rtl="0">
              <a:lnSpc>
                <a:spcPct val="90000"/>
              </a:lnSpc>
              <a:spcBef>
                <a:spcPts val="400"/>
              </a:spcBef>
              <a:spcAft>
                <a:spcPts val="0"/>
              </a:spcAft>
              <a:buClr>
                <a:schemeClr val="dk1"/>
              </a:buClr>
              <a:buSzPts val="2000"/>
              <a:buNone/>
            </a:pPr>
            <a:endParaRPr sz="2000" dirty="0"/>
          </a:p>
          <a:p>
            <a:pPr marL="400050" lvl="1" indent="0" algn="l" rtl="0">
              <a:lnSpc>
                <a:spcPct val="90000"/>
              </a:lnSpc>
              <a:spcBef>
                <a:spcPts val="400"/>
              </a:spcBef>
              <a:spcAft>
                <a:spcPts val="0"/>
              </a:spcAft>
              <a:buClr>
                <a:schemeClr val="dk1"/>
              </a:buClr>
              <a:buSzPts val="2000"/>
              <a:buNone/>
            </a:pPr>
            <a:r>
              <a:rPr lang="en-US" sz="2000" dirty="0"/>
              <a:t>What general questions do you still have?</a:t>
            </a:r>
            <a:endParaRPr dirty="0"/>
          </a:p>
        </p:txBody>
      </p:sp>
      <p:pic>
        <p:nvPicPr>
          <p:cNvPr id="538" name="Google Shape;538;p50"/>
          <p:cNvPicPr preferRelativeResize="0"/>
          <p:nvPr/>
        </p:nvPicPr>
        <p:blipFill rotWithShape="1">
          <a:blip r:embed="rId3">
            <a:alphaModFix/>
          </a:blip>
          <a:srcRect/>
          <a:stretch/>
        </p:blipFill>
        <p:spPr>
          <a:xfrm rot="1234021">
            <a:off x="9292223" y="373995"/>
            <a:ext cx="2404089" cy="24040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36"/>
          <p:cNvPicPr preferRelativeResize="0"/>
          <p:nvPr/>
        </p:nvPicPr>
        <p:blipFill rotWithShape="1">
          <a:blip r:embed="rId3">
            <a:alphaModFix/>
          </a:blip>
          <a:srcRect/>
          <a:stretch/>
        </p:blipFill>
        <p:spPr>
          <a:xfrm>
            <a:off x="4363452" y="1425323"/>
            <a:ext cx="4983496" cy="4983496"/>
          </a:xfrm>
          <a:prstGeom prst="rect">
            <a:avLst/>
          </a:prstGeom>
          <a:noFill/>
          <a:ln>
            <a:noFill/>
          </a:ln>
        </p:spPr>
      </p:pic>
      <p:sp>
        <p:nvSpPr>
          <p:cNvPr id="354" name="Google Shape;354;p36"/>
          <p:cNvSpPr/>
          <p:nvPr/>
        </p:nvSpPr>
        <p:spPr>
          <a:xfrm rot="-1520154">
            <a:off x="1317529" y="4537163"/>
            <a:ext cx="376256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5A6E7F"/>
                </a:solidFill>
                <a:latin typeface="Arial"/>
                <a:ea typeface="Arial"/>
                <a:cs typeface="Arial"/>
                <a:sym typeface="Arial"/>
              </a:rPr>
              <a:t>10 Minutes</a:t>
            </a:r>
            <a:endParaRPr sz="5400" b="1" i="0" u="none" strike="noStrike" cap="none">
              <a:solidFill>
                <a:srgbClr val="5A6E7F"/>
              </a:solidFill>
              <a:latin typeface="Arial"/>
              <a:ea typeface="Arial"/>
              <a:cs typeface="Arial"/>
              <a:sym typeface="Arial"/>
            </a:endParaRPr>
          </a:p>
        </p:txBody>
      </p:sp>
      <p:sp>
        <p:nvSpPr>
          <p:cNvPr id="355" name="Google Shape;355;p36"/>
          <p:cNvSpPr/>
          <p:nvPr/>
        </p:nvSpPr>
        <p:spPr>
          <a:xfrm>
            <a:off x="2963006" y="376535"/>
            <a:ext cx="6840335"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5A6E7F"/>
                </a:solidFill>
                <a:latin typeface="Arial"/>
                <a:ea typeface="Arial"/>
                <a:cs typeface="Arial"/>
                <a:sym typeface="Arial"/>
              </a:rPr>
              <a:t>TIME FOR A BREAK</a:t>
            </a:r>
            <a:endParaRPr sz="5400" b="1" i="0" u="none" strike="noStrike" cap="none">
              <a:solidFill>
                <a:srgbClr val="5A6E7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idx="4294967295"/>
          </p:nvPr>
        </p:nvSpPr>
        <p:spPr>
          <a:xfrm>
            <a:off x="1585787" y="162778"/>
            <a:ext cx="5830432"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Usability, Accessibility, and</a:t>
            </a:r>
            <a:br>
              <a:rPr lang="en-US" b="1">
                <a:solidFill>
                  <a:srgbClr val="0088A9"/>
                </a:solidFill>
                <a:latin typeface="Calibri"/>
                <a:ea typeface="Calibri"/>
                <a:cs typeface="Calibri"/>
                <a:sym typeface="Calibri"/>
              </a:rPr>
            </a:br>
            <a:r>
              <a:rPr lang="en-US" b="1">
                <a:solidFill>
                  <a:srgbClr val="0088A9"/>
                </a:solidFill>
                <a:latin typeface="Calibri"/>
                <a:ea typeface="Calibri"/>
                <a:cs typeface="Calibri"/>
                <a:sym typeface="Calibri"/>
              </a:rPr>
              <a:t>Accommodations Guidelines</a:t>
            </a:r>
            <a:endParaRPr/>
          </a:p>
        </p:txBody>
      </p:sp>
      <p:sp>
        <p:nvSpPr>
          <p:cNvPr id="145" name="Google Shape;145;p16"/>
          <p:cNvSpPr/>
          <p:nvPr/>
        </p:nvSpPr>
        <p:spPr>
          <a:xfrm>
            <a:off x="1782644" y="1595054"/>
            <a:ext cx="5910147"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Arial" panose="020B0604020202020204" pitchFamily="34" charset="0"/>
                <a:ea typeface="Calibri"/>
                <a:cs typeface="Arial" panose="020B0604020202020204" pitchFamily="34" charset="0"/>
                <a:sym typeface="Calibri"/>
              </a:rPr>
              <a:t>The Smarter Balanced Assessment Consortium’s </a:t>
            </a:r>
            <a:r>
              <a:rPr lang="en-US" sz="2000" b="0" i="1" u="none" strike="noStrike" cap="none" dirty="0">
                <a:solidFill>
                  <a:schemeClr val="tx1"/>
                </a:solidFill>
                <a:latin typeface="Arial" panose="020B0604020202020204" pitchFamily="34" charset="0"/>
                <a:ea typeface="Calibri"/>
                <a:cs typeface="Arial" panose="020B0604020202020204" pitchFamily="34" charset="0"/>
                <a:sym typeface="Calibri"/>
              </a:rPr>
              <a:t>Usability, Accessibility, and Accommodations Guidelines (UAAG) </a:t>
            </a:r>
            <a:r>
              <a:rPr lang="en-US" sz="2000" b="0" i="0" u="none" strike="noStrike" cap="none" dirty="0">
                <a:solidFill>
                  <a:schemeClr val="tx1"/>
                </a:solidFill>
                <a:latin typeface="Arial" panose="020B0604020202020204" pitchFamily="34" charset="0"/>
                <a:ea typeface="Calibri"/>
                <a:cs typeface="Arial" panose="020B0604020202020204" pitchFamily="34" charset="0"/>
                <a:sym typeface="Calibri"/>
              </a:rPr>
              <a:t>is intended for school-level personnel and decision-making teams, particularly Individualized Education Program (IEP) teams, as they prepare for and implement the Smarter Balanced assessment. </a:t>
            </a:r>
            <a:endParaRPr sz="20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p:txBody>
      </p:sp>
      <p:sp>
        <p:nvSpPr>
          <p:cNvPr id="146" name="Google Shape;146;p16"/>
          <p:cNvSpPr/>
          <p:nvPr/>
        </p:nvSpPr>
        <p:spPr>
          <a:xfrm>
            <a:off x="1825013" y="3823323"/>
            <a:ext cx="6047400" cy="1323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Arial" panose="020B0604020202020204" pitchFamily="34" charset="0"/>
                <a:ea typeface="Calibri"/>
                <a:cs typeface="Arial" panose="020B0604020202020204" pitchFamily="34" charset="0"/>
                <a:sym typeface="Calibri"/>
              </a:rPr>
              <a:t>Validity depends on students having appropriate :</a:t>
            </a:r>
            <a:endParaRPr sz="20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687388" marR="0" lvl="1" indent="-139700" algn="l" rtl="0">
              <a:lnSpc>
                <a:spcPct val="100000"/>
              </a:lnSpc>
              <a:spcBef>
                <a:spcPts val="0"/>
              </a:spcBef>
              <a:spcAft>
                <a:spcPts val="0"/>
              </a:spcAft>
              <a:buClr>
                <a:srgbClr val="000000"/>
              </a:buClr>
              <a:buSzPts val="2200"/>
              <a:buFont typeface="Arial"/>
              <a:buChar char="•"/>
            </a:pPr>
            <a:r>
              <a:rPr lang="en-US" sz="2000" b="0" i="0" u="none" strike="noStrike" cap="none" dirty="0">
                <a:solidFill>
                  <a:schemeClr val="tx1"/>
                </a:solidFill>
                <a:latin typeface="Arial" panose="020B0604020202020204" pitchFamily="34" charset="0"/>
                <a:ea typeface="Calibri"/>
                <a:cs typeface="Arial" panose="020B0604020202020204" pitchFamily="34" charset="0"/>
                <a:sym typeface="Calibri"/>
              </a:rPr>
              <a:t> universal tools</a:t>
            </a:r>
            <a:endParaRPr sz="20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687388" marR="0" lvl="1" indent="-139700" algn="l" rtl="0">
              <a:lnSpc>
                <a:spcPct val="100000"/>
              </a:lnSpc>
              <a:spcBef>
                <a:spcPts val="0"/>
              </a:spcBef>
              <a:spcAft>
                <a:spcPts val="0"/>
              </a:spcAft>
              <a:buClr>
                <a:srgbClr val="000000"/>
              </a:buClr>
              <a:buSzPts val="2200"/>
              <a:buFont typeface="Arial"/>
              <a:buChar char="•"/>
            </a:pPr>
            <a:r>
              <a:rPr lang="en-US" sz="2000" b="0" i="0" u="none" strike="noStrike" cap="none" dirty="0">
                <a:solidFill>
                  <a:schemeClr val="tx1"/>
                </a:solidFill>
                <a:latin typeface="Arial" panose="020B0604020202020204" pitchFamily="34" charset="0"/>
                <a:ea typeface="Calibri"/>
                <a:cs typeface="Arial" panose="020B0604020202020204" pitchFamily="34" charset="0"/>
                <a:sym typeface="Calibri"/>
              </a:rPr>
              <a:t> designated supports</a:t>
            </a:r>
            <a:endParaRPr sz="20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687388" marR="0" lvl="1" indent="-139700" algn="l" rtl="0">
              <a:lnSpc>
                <a:spcPct val="100000"/>
              </a:lnSpc>
              <a:spcBef>
                <a:spcPts val="0"/>
              </a:spcBef>
              <a:spcAft>
                <a:spcPts val="0"/>
              </a:spcAft>
              <a:buClr>
                <a:srgbClr val="000000"/>
              </a:buClr>
              <a:buSzPts val="2200"/>
              <a:buFont typeface="Arial"/>
              <a:buChar char="•"/>
            </a:pPr>
            <a:r>
              <a:rPr lang="en-US" sz="2000" b="0" i="0" u="none" strike="noStrike" cap="none" dirty="0">
                <a:solidFill>
                  <a:schemeClr val="tx1"/>
                </a:solidFill>
                <a:latin typeface="Arial" panose="020B0604020202020204" pitchFamily="34" charset="0"/>
                <a:ea typeface="Calibri"/>
                <a:cs typeface="Arial" panose="020B0604020202020204" pitchFamily="34" charset="0"/>
                <a:sym typeface="Calibri"/>
              </a:rPr>
              <a:t> accommodations when needed</a:t>
            </a:r>
            <a:endParaRPr sz="20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p:txBody>
      </p:sp>
      <p:sp>
        <p:nvSpPr>
          <p:cNvPr id="147" name="Google Shape;147;p16"/>
          <p:cNvSpPr/>
          <p:nvPr/>
        </p:nvSpPr>
        <p:spPr>
          <a:xfrm>
            <a:off x="1585787" y="5294678"/>
            <a:ext cx="8720255" cy="93467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69850" marR="76835" lvl="0" indent="0" algn="l" rtl="0">
              <a:lnSpc>
                <a:spcPct val="100000"/>
              </a:lnSpc>
              <a:spcBef>
                <a:spcPts val="0"/>
              </a:spcBef>
              <a:spcAft>
                <a:spcPts val="0"/>
              </a:spcAft>
              <a:buClr>
                <a:srgbClr val="000000"/>
              </a:buClr>
              <a:buSzPts val="1600"/>
              <a:buFont typeface="Arial"/>
              <a:buNone/>
            </a:pPr>
            <a:r>
              <a:rPr lang="en-US" sz="2000" b="0" i="0" u="sng" strike="noStrike" cap="none" dirty="0">
                <a:solidFill>
                  <a:schemeClr val="dk1"/>
                </a:solidFill>
                <a:latin typeface="Calibri"/>
                <a:ea typeface="Calibri"/>
                <a:cs typeface="Calibri"/>
                <a:sym typeface="Calibri"/>
              </a:rPr>
              <a:t>Something to keep in mind</a:t>
            </a:r>
            <a:r>
              <a:rPr lang="en-US" sz="2000" b="0" i="0" u="none" strike="noStrike" cap="none" dirty="0">
                <a:solidFill>
                  <a:schemeClr val="dk1"/>
                </a:solidFill>
                <a:latin typeface="Calibri"/>
                <a:ea typeface="Calibri"/>
                <a:cs typeface="Calibri"/>
                <a:sym typeface="Calibri"/>
              </a:rPr>
              <a:t>: If a tool/support/accommodation is not used regularly during instruction, this support is likely to be confusing and may impede the performance on assessments.</a:t>
            </a:r>
            <a:endParaRPr sz="2000" b="0" i="0" u="none" strike="noStrike" cap="none" dirty="0">
              <a:solidFill>
                <a:schemeClr val="dk1"/>
              </a:solidFill>
              <a:latin typeface="Calibri"/>
              <a:ea typeface="Calibri"/>
              <a:cs typeface="Calibri"/>
              <a:sym typeface="Calibri"/>
            </a:endParaRPr>
          </a:p>
        </p:txBody>
      </p:sp>
      <p:pic>
        <p:nvPicPr>
          <p:cNvPr id="149" name="Google Shape;149;p16"/>
          <p:cNvPicPr preferRelativeResize="0"/>
          <p:nvPr/>
        </p:nvPicPr>
        <p:blipFill rotWithShape="1">
          <a:blip r:embed="rId3">
            <a:alphaModFix/>
          </a:blip>
          <a:srcRect/>
          <a:stretch/>
        </p:blipFill>
        <p:spPr>
          <a:xfrm>
            <a:off x="8505894" y="162778"/>
            <a:ext cx="2801715" cy="3725501"/>
          </a:xfrm>
          <a:prstGeom prst="rect">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1"/>
          <p:cNvSpPr txBox="1">
            <a:spLocks noGrp="1"/>
          </p:cNvSpPr>
          <p:nvPr>
            <p:ph type="title"/>
          </p:nvPr>
        </p:nvSpPr>
        <p:spPr>
          <a:xfrm>
            <a:off x="2015349" y="734741"/>
            <a:ext cx="8229600" cy="7742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A7EBB"/>
              </a:buClr>
              <a:buSzPts val="1400"/>
              <a:buFont typeface="Calibri"/>
              <a:buNone/>
            </a:pPr>
            <a:r>
              <a:rPr lang="en-US" b="1">
                <a:solidFill>
                  <a:srgbClr val="4A7EBB"/>
                </a:solidFill>
                <a:latin typeface="Calibri"/>
                <a:ea typeface="Calibri"/>
                <a:cs typeface="Calibri"/>
                <a:sym typeface="Calibri"/>
              </a:rPr>
              <a:t>Test Security </a:t>
            </a:r>
            <a:endParaRPr/>
          </a:p>
        </p:txBody>
      </p:sp>
      <p:pic>
        <p:nvPicPr>
          <p:cNvPr id="545" name="Google Shape;545;p51"/>
          <p:cNvPicPr preferRelativeResize="0"/>
          <p:nvPr/>
        </p:nvPicPr>
        <p:blipFill rotWithShape="1">
          <a:blip r:embed="rId3">
            <a:alphaModFix/>
          </a:blip>
          <a:srcRect r="50508"/>
          <a:stretch/>
        </p:blipFill>
        <p:spPr>
          <a:xfrm rot="1680000">
            <a:off x="8600100" y="89426"/>
            <a:ext cx="1679926" cy="2064901"/>
          </a:xfrm>
          <a:prstGeom prst="rect">
            <a:avLst/>
          </a:prstGeom>
          <a:noFill/>
          <a:ln>
            <a:noFill/>
          </a:ln>
        </p:spPr>
      </p:pic>
      <p:pic>
        <p:nvPicPr>
          <p:cNvPr id="546" name="Google Shape;546;p51"/>
          <p:cNvPicPr preferRelativeResize="0"/>
          <p:nvPr/>
        </p:nvPicPr>
        <p:blipFill rotWithShape="1">
          <a:blip r:embed="rId3">
            <a:alphaModFix/>
          </a:blip>
          <a:srcRect l="49577" r="1120"/>
          <a:stretch/>
        </p:blipFill>
        <p:spPr>
          <a:xfrm rot="-1316370">
            <a:off x="2012171" y="89427"/>
            <a:ext cx="1673524" cy="2064901"/>
          </a:xfrm>
          <a:prstGeom prst="rect">
            <a:avLst/>
          </a:prstGeom>
          <a:noFill/>
          <a:ln>
            <a:noFill/>
          </a:ln>
        </p:spPr>
      </p:pic>
      <p:sp>
        <p:nvSpPr>
          <p:cNvPr id="547" name="Google Shape;547;p51"/>
          <p:cNvSpPr txBox="1"/>
          <p:nvPr/>
        </p:nvSpPr>
        <p:spPr>
          <a:xfrm>
            <a:off x="1997481" y="2234425"/>
            <a:ext cx="8229600" cy="40029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The three guiding principles:</a:t>
            </a:r>
            <a:endParaRPr sz="1800" b="0" i="0" u="none" strike="noStrike" cap="none">
              <a:solidFill>
                <a:schemeClr val="dk1"/>
              </a:solidFill>
              <a:latin typeface="Arial"/>
              <a:ea typeface="Arial"/>
              <a:cs typeface="Arial"/>
              <a:sym typeface="Arial"/>
            </a:endParaRPr>
          </a:p>
          <a:p>
            <a:pPr marL="919163" marR="0" lvl="0" indent="-457200" algn="l" rtl="0">
              <a:lnSpc>
                <a:spcPct val="90000"/>
              </a:lnSpc>
              <a:spcBef>
                <a:spcPts val="18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All students have an equitable opportunity to demonstrate what they know and are able to do.</a:t>
            </a:r>
            <a:endParaRPr sz="1800" b="0" i="0" u="none" strike="noStrike" cap="none">
              <a:solidFill>
                <a:schemeClr val="dk1"/>
              </a:solidFill>
              <a:latin typeface="Arial"/>
              <a:ea typeface="Arial"/>
              <a:cs typeface="Arial"/>
              <a:sym typeface="Arial"/>
            </a:endParaRPr>
          </a:p>
          <a:p>
            <a:pPr marL="919163" marR="0" lvl="0" indent="-457200" algn="l" rtl="0">
              <a:lnSpc>
                <a:spcPct val="90000"/>
              </a:lnSpc>
              <a:spcBef>
                <a:spcPts val="18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Test policies and procedures are implemented with fidelity based on the guidelines in the TAM. </a:t>
            </a:r>
            <a:endParaRPr sz="1800" b="0" i="0" u="none" strike="noStrike" cap="none">
              <a:solidFill>
                <a:schemeClr val="dk1"/>
              </a:solidFill>
              <a:latin typeface="Arial"/>
              <a:ea typeface="Arial"/>
              <a:cs typeface="Arial"/>
              <a:sym typeface="Arial"/>
            </a:endParaRPr>
          </a:p>
          <a:p>
            <a:pPr marL="919163" marR="0" lvl="0" indent="-457200" algn="l" rtl="0">
              <a:lnSpc>
                <a:spcPct val="90000"/>
              </a:lnSpc>
              <a:spcBef>
                <a:spcPts val="18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Secure summative assessment items are recognized as secure and steps are taken to ensure they remain secure.</a:t>
            </a:r>
            <a:endParaRPr sz="1800" b="0" i="0" u="none" strike="noStrike" cap="none">
              <a:solidFill>
                <a:schemeClr val="dk1"/>
              </a:solidFill>
              <a:latin typeface="Arial"/>
              <a:ea typeface="Arial"/>
              <a:cs typeface="Arial"/>
              <a:sym typeface="Arial"/>
            </a:endParaRPr>
          </a:p>
          <a:p>
            <a:pPr marL="228600" marR="0" lvl="0" indent="-228600" algn="ctr" rtl="0">
              <a:lnSpc>
                <a:spcPct val="90000"/>
              </a:lnSpc>
              <a:spcBef>
                <a:spcPts val="28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These principles apply before, during, and after testing.</a:t>
            </a:r>
            <a:endParaRPr sz="2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2"/>
          <p:cNvSpPr txBox="1">
            <a:spLocks noGrp="1"/>
          </p:cNvSpPr>
          <p:nvPr>
            <p:ph type="title"/>
          </p:nvPr>
        </p:nvSpPr>
        <p:spPr>
          <a:xfrm>
            <a:off x="1522413" y="304877"/>
            <a:ext cx="7047781" cy="8902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b="1">
                <a:solidFill>
                  <a:srgbClr val="0088A9"/>
                </a:solidFill>
                <a:latin typeface="Calibri"/>
                <a:ea typeface="Calibri"/>
                <a:cs typeface="Calibri"/>
                <a:sym typeface="Calibri"/>
              </a:rPr>
              <a:t>An Equitable Opportunity</a:t>
            </a:r>
            <a:endParaRPr/>
          </a:p>
        </p:txBody>
      </p:sp>
      <p:sp>
        <p:nvSpPr>
          <p:cNvPr id="554" name="Google Shape;554;p52"/>
          <p:cNvSpPr txBox="1">
            <a:spLocks noGrp="1"/>
          </p:cNvSpPr>
          <p:nvPr>
            <p:ph type="body" idx="1"/>
          </p:nvPr>
        </p:nvSpPr>
        <p:spPr>
          <a:xfrm>
            <a:off x="1626527" y="1127728"/>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Char char="•"/>
            </a:pPr>
            <a:r>
              <a:rPr lang="en-US" sz="2000" dirty="0"/>
              <a:t>Establishing classroom-sized groups reduces test fear and 	            anxiety for the students and facilitates monitoring and control for the TA.</a:t>
            </a:r>
            <a:endParaRPr dirty="0"/>
          </a:p>
          <a:p>
            <a:pPr marL="342900" lvl="0" indent="-342900" algn="l" rtl="0">
              <a:lnSpc>
                <a:spcPct val="90000"/>
              </a:lnSpc>
              <a:spcBef>
                <a:spcPts val="400"/>
              </a:spcBef>
              <a:spcAft>
                <a:spcPts val="0"/>
              </a:spcAft>
              <a:buSzPts val="2000"/>
              <a:buChar char="•"/>
            </a:pPr>
            <a:r>
              <a:rPr lang="en-US" sz="2000" dirty="0"/>
              <a:t>Good lighting, ventilation, and freedom from noise and interruptions are important factors to be considered when selecting a site.</a:t>
            </a:r>
            <a:endParaRPr dirty="0"/>
          </a:p>
          <a:p>
            <a:pPr marL="342900" lvl="0" indent="-342900" algn="l" rtl="0">
              <a:lnSpc>
                <a:spcPct val="90000"/>
              </a:lnSpc>
              <a:spcBef>
                <a:spcPts val="400"/>
              </a:spcBef>
              <a:spcAft>
                <a:spcPts val="0"/>
              </a:spcAft>
              <a:buSzPts val="2000"/>
              <a:buChar char="•"/>
            </a:pPr>
            <a:r>
              <a:rPr lang="en-US" sz="2000" dirty="0"/>
              <a:t>The “technology” is checked ahead of time to ensure there are no “avoidable” delays and/or interruptions to testing sessions.</a:t>
            </a:r>
            <a:endParaRPr dirty="0"/>
          </a:p>
          <a:p>
            <a:pPr marL="342900" lvl="0" indent="-342900" algn="l" rtl="0">
              <a:lnSpc>
                <a:spcPct val="90000"/>
              </a:lnSpc>
              <a:spcBef>
                <a:spcPts val="400"/>
              </a:spcBef>
              <a:spcAft>
                <a:spcPts val="0"/>
              </a:spcAft>
              <a:buSzPts val="2000"/>
              <a:buChar char="•"/>
            </a:pPr>
            <a:r>
              <a:rPr lang="en-US" sz="2000" dirty="0"/>
              <a:t>Students’ designated supports and accommodation are set prior to testing.</a:t>
            </a:r>
            <a:endParaRPr dirty="0"/>
          </a:p>
          <a:p>
            <a:pPr marL="342900" lvl="0" indent="-342900" algn="l" rtl="0">
              <a:lnSpc>
                <a:spcPct val="100000"/>
              </a:lnSpc>
              <a:spcBef>
                <a:spcPts val="600"/>
              </a:spcBef>
              <a:spcAft>
                <a:spcPts val="0"/>
              </a:spcAft>
              <a:buSzPts val="2000"/>
              <a:buChar char="•"/>
            </a:pPr>
            <a:r>
              <a:rPr lang="en-US" sz="2000" dirty="0"/>
              <a:t>Students are actively supervised by a certified test administrator </a:t>
            </a:r>
            <a:endParaRPr dirty="0"/>
          </a:p>
          <a:p>
            <a:pPr marL="342900" lvl="0" indent="-342900" algn="l" rtl="0">
              <a:lnSpc>
                <a:spcPct val="90000"/>
              </a:lnSpc>
              <a:spcBef>
                <a:spcPts val="400"/>
              </a:spcBef>
              <a:spcAft>
                <a:spcPts val="0"/>
              </a:spcAft>
              <a:buSzPts val="2000"/>
              <a:buChar char="•"/>
            </a:pPr>
            <a:r>
              <a:rPr lang="en-US" sz="2000" dirty="0"/>
              <a:t>Students must only have access to and use of those allowable resources identified by the respective TAMs.</a:t>
            </a:r>
            <a:endParaRPr dirty="0"/>
          </a:p>
          <a:p>
            <a:pPr marL="342900" lvl="0" indent="-342900" algn="l" rtl="0">
              <a:lnSpc>
                <a:spcPct val="90000"/>
              </a:lnSpc>
              <a:spcBef>
                <a:spcPts val="400"/>
              </a:spcBef>
              <a:spcAft>
                <a:spcPts val="0"/>
              </a:spcAft>
              <a:buSzPts val="2000"/>
              <a:buChar char="•"/>
            </a:pPr>
            <a:r>
              <a:rPr lang="en-US" sz="2000" dirty="0"/>
              <a:t>Students must be seated so there is enough space between them to minimize opportunities to look at each other’s work. 	</a:t>
            </a:r>
            <a:endParaRPr dirty="0"/>
          </a:p>
          <a:p>
            <a:pPr marL="342900" lvl="0" indent="-139700" algn="l" rtl="0">
              <a:lnSpc>
                <a:spcPct val="90000"/>
              </a:lnSpc>
              <a:spcBef>
                <a:spcPts val="640"/>
              </a:spcBef>
              <a:spcAft>
                <a:spcPts val="0"/>
              </a:spcAft>
              <a:buSzPts val="3200"/>
              <a:buNone/>
            </a:pPr>
            <a:endParaRPr dirty="0"/>
          </a:p>
        </p:txBody>
      </p:sp>
      <p:pic>
        <p:nvPicPr>
          <p:cNvPr id="555" name="Google Shape;555;p52"/>
          <p:cNvPicPr preferRelativeResize="0"/>
          <p:nvPr/>
        </p:nvPicPr>
        <p:blipFill rotWithShape="1">
          <a:blip r:embed="rId3">
            <a:clrChange>
              <a:clrFrom>
                <a:srgbClr val="FFFFFF"/>
              </a:clrFrom>
              <a:clrTo>
                <a:srgbClr val="FFFFFF">
                  <a:alpha val="0"/>
                </a:srgbClr>
              </a:clrTo>
            </a:clrChange>
            <a:alphaModFix/>
          </a:blip>
          <a:srcRect/>
          <a:stretch/>
        </p:blipFill>
        <p:spPr>
          <a:xfrm rot="1096538">
            <a:off x="9316941" y="1002961"/>
            <a:ext cx="2438400" cy="1633728"/>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3"/>
          <p:cNvSpPr txBox="1">
            <a:spLocks noGrp="1"/>
          </p:cNvSpPr>
          <p:nvPr>
            <p:ph type="title"/>
          </p:nvPr>
        </p:nvSpPr>
        <p:spPr>
          <a:xfrm>
            <a:off x="1979613" y="263535"/>
            <a:ext cx="7383951" cy="6050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b="1">
                <a:solidFill>
                  <a:srgbClr val="0088A9"/>
                </a:solidFill>
                <a:latin typeface="Calibri"/>
                <a:ea typeface="Calibri"/>
                <a:cs typeface="Calibri"/>
                <a:sym typeface="Calibri"/>
              </a:rPr>
              <a:t>Policies and Procedures</a:t>
            </a:r>
            <a:endParaRPr/>
          </a:p>
        </p:txBody>
      </p:sp>
      <p:pic>
        <p:nvPicPr>
          <p:cNvPr id="562" name="Google Shape;562;p53"/>
          <p:cNvPicPr preferRelativeResize="0">
            <a:picLocks noGrp="1"/>
          </p:cNvPicPr>
          <p:nvPr>
            <p:ph type="body" idx="1"/>
          </p:nvPr>
        </p:nvPicPr>
        <p:blipFill rotWithShape="1">
          <a:blip r:embed="rId3">
            <a:alphaModFix/>
          </a:blip>
          <a:srcRect/>
          <a:stretch/>
        </p:blipFill>
        <p:spPr>
          <a:xfrm rot="1742026">
            <a:off x="10439170" y="527440"/>
            <a:ext cx="1094050" cy="1094050"/>
          </a:xfrm>
          <a:prstGeom prst="rect">
            <a:avLst/>
          </a:prstGeom>
          <a:noFill/>
          <a:ln>
            <a:noFill/>
          </a:ln>
        </p:spPr>
      </p:pic>
      <p:sp>
        <p:nvSpPr>
          <p:cNvPr id="563" name="Google Shape;563;p53"/>
          <p:cNvSpPr txBox="1">
            <a:spLocks noGrp="1"/>
          </p:cNvSpPr>
          <p:nvPr>
            <p:ph type="body" idx="1"/>
          </p:nvPr>
        </p:nvSpPr>
        <p:spPr>
          <a:xfrm>
            <a:off x="1979612" y="1005724"/>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Char char="•"/>
            </a:pPr>
            <a:r>
              <a:rPr lang="en-US" sz="2000"/>
              <a:t>Instructional materials must be removed or covered. 	</a:t>
            </a:r>
            <a:endParaRPr/>
          </a:p>
          <a:p>
            <a:pPr marL="342900" lvl="0" indent="-342900" algn="l" rtl="0">
              <a:lnSpc>
                <a:spcPct val="90000"/>
              </a:lnSpc>
              <a:spcBef>
                <a:spcPts val="400"/>
              </a:spcBef>
              <a:spcAft>
                <a:spcPts val="0"/>
              </a:spcAft>
              <a:buSzPts val="2000"/>
              <a:buChar char="•"/>
            </a:pPr>
            <a:r>
              <a:rPr lang="en-US" sz="2000"/>
              <a:t>The TA should prepare a designated location in the classroom for students to place their backpacks and purses, along with cell phones and other electronic devices. This location should be inaccessible to students during testing. 	</a:t>
            </a:r>
            <a:endParaRPr/>
          </a:p>
          <a:p>
            <a:pPr marL="342900" lvl="0" indent="-342900" algn="l" rtl="0">
              <a:lnSpc>
                <a:spcPct val="90000"/>
              </a:lnSpc>
              <a:spcBef>
                <a:spcPts val="400"/>
              </a:spcBef>
              <a:spcAft>
                <a:spcPts val="0"/>
              </a:spcAft>
              <a:buSzPts val="2000"/>
              <a:buChar char="•"/>
            </a:pPr>
            <a:r>
              <a:rPr lang="en-US" sz="2000"/>
              <a:t>Students are prohibited from access to unauthorized electronic devices that allow availability to outside information, communication with other individuals, or photographing or copying test content. 	</a:t>
            </a:r>
            <a:endParaRPr/>
          </a:p>
          <a:p>
            <a:pPr marL="342900" lvl="0" indent="-342900" algn="l" rtl="0">
              <a:lnSpc>
                <a:spcPct val="90000"/>
              </a:lnSpc>
              <a:spcBef>
                <a:spcPts val="400"/>
              </a:spcBef>
              <a:spcAft>
                <a:spcPts val="0"/>
              </a:spcAft>
              <a:buSzPts val="2000"/>
              <a:buChar char="•"/>
            </a:pPr>
            <a:r>
              <a:rPr lang="en-US" sz="2000"/>
              <a:t>The test administration script is followed exactly.</a:t>
            </a:r>
            <a:endParaRPr/>
          </a:p>
          <a:p>
            <a:pPr marL="342900" lvl="0" indent="-342900" algn="l" rtl="0">
              <a:lnSpc>
                <a:spcPct val="90000"/>
              </a:lnSpc>
              <a:spcBef>
                <a:spcPts val="400"/>
              </a:spcBef>
              <a:spcAft>
                <a:spcPts val="0"/>
              </a:spcAft>
              <a:buSzPts val="2000"/>
              <a:buChar char="•"/>
            </a:pPr>
            <a:r>
              <a:rPr lang="en-US" sz="2000"/>
              <a:t>Students who are not participating in testing may not be in the room where a test is being administered. 	</a:t>
            </a:r>
            <a:endParaRPr/>
          </a:p>
          <a:p>
            <a:pPr marL="342900" lvl="0" indent="-342900" algn="l" rtl="0">
              <a:lnSpc>
                <a:spcPct val="90000"/>
              </a:lnSpc>
              <a:spcBef>
                <a:spcPts val="400"/>
              </a:spcBef>
              <a:spcAft>
                <a:spcPts val="0"/>
              </a:spcAft>
              <a:buSzPts val="2000"/>
              <a:buChar char="•"/>
            </a:pPr>
            <a:r>
              <a:rPr lang="en-US" sz="2000"/>
              <a:t>Students who have submitted their test must not use the computer for any reason and cannot work on homework or other “school work”.</a:t>
            </a:r>
            <a:endParaRPr/>
          </a:p>
          <a:p>
            <a:pPr marL="342900" lvl="0" indent="-342900" algn="l" rtl="0">
              <a:lnSpc>
                <a:spcPct val="90000"/>
              </a:lnSpc>
              <a:spcBef>
                <a:spcPts val="400"/>
              </a:spcBef>
              <a:spcAft>
                <a:spcPts val="0"/>
              </a:spcAft>
              <a:buSzPts val="2000"/>
              <a:buChar char="•"/>
            </a:pPr>
            <a:r>
              <a:rPr lang="en-US" sz="2000"/>
              <a:t>Unauthorized staff or other adults must not be in the room during testing. 	</a:t>
            </a:r>
            <a:endParaRPr/>
          </a:p>
          <a:p>
            <a:pPr marL="342900" lvl="0" indent="-13970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4"/>
          <p:cNvSpPr txBox="1">
            <a:spLocks noGrp="1"/>
          </p:cNvSpPr>
          <p:nvPr>
            <p:ph type="body" idx="1"/>
          </p:nvPr>
        </p:nvSpPr>
        <p:spPr>
          <a:xfrm>
            <a:off x="1728238" y="868547"/>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850"/>
              <a:buChar char="•"/>
            </a:pPr>
            <a:r>
              <a:rPr lang="en-US" sz="1850" dirty="0"/>
              <a:t>Principals, Test Coordinators (TCs), Test Administrators (TAs), and other staff are not permitted to actively review any test items or student responses in the testing interface or students’ notes on scratch </a:t>
            </a:r>
            <a:r>
              <a:rPr lang="en-US" sz="1850" dirty="0" smtClean="0"/>
              <a:t>paper.</a:t>
            </a:r>
          </a:p>
          <a:p>
            <a:pPr marL="342900" lvl="0" indent="-342900" algn="l" rtl="0">
              <a:lnSpc>
                <a:spcPct val="100000"/>
              </a:lnSpc>
              <a:spcBef>
                <a:spcPts val="0"/>
              </a:spcBef>
              <a:spcAft>
                <a:spcPts val="0"/>
              </a:spcAft>
              <a:buSzPts val="1850"/>
              <a:buChar char="•"/>
            </a:pPr>
            <a:endParaRPr sz="1400" dirty="0"/>
          </a:p>
          <a:p>
            <a:pPr marL="342900" lvl="0" indent="-342900" algn="l" rtl="0">
              <a:lnSpc>
                <a:spcPct val="100000"/>
              </a:lnSpc>
              <a:spcBef>
                <a:spcPts val="370"/>
              </a:spcBef>
              <a:spcAft>
                <a:spcPts val="0"/>
              </a:spcAft>
              <a:buSzPts val="1850"/>
              <a:buChar char="•"/>
            </a:pPr>
            <a:r>
              <a:rPr lang="en-US" sz="1850" dirty="0"/>
              <a:t>Descriptions of test items, stimuli, printed reading passages, or writing prompts must not be retained, discussed, or released to anyone</a:t>
            </a:r>
            <a:r>
              <a:rPr lang="en-US" sz="1850" dirty="0" smtClean="0"/>
              <a:t>.</a:t>
            </a:r>
          </a:p>
          <a:p>
            <a:pPr marL="342900" lvl="0" indent="-342900" algn="l" rtl="0">
              <a:lnSpc>
                <a:spcPct val="100000"/>
              </a:lnSpc>
              <a:spcBef>
                <a:spcPts val="370"/>
              </a:spcBef>
              <a:spcAft>
                <a:spcPts val="0"/>
              </a:spcAft>
              <a:buSzPts val="1850"/>
              <a:buChar char="•"/>
            </a:pPr>
            <a:endParaRPr sz="1400" dirty="0"/>
          </a:p>
          <a:p>
            <a:pPr marL="342900" lvl="0" indent="-342900" algn="l" rtl="0">
              <a:lnSpc>
                <a:spcPct val="100000"/>
              </a:lnSpc>
              <a:spcBef>
                <a:spcPts val="370"/>
              </a:spcBef>
              <a:spcAft>
                <a:spcPts val="0"/>
              </a:spcAft>
              <a:buSzPts val="1850"/>
              <a:buChar char="•"/>
            </a:pPr>
            <a:r>
              <a:rPr lang="en-US" sz="1850" dirty="0"/>
              <a:t>All test materials must remain secure at all times. Printed materials from the print-on-demand accommodation, scratch paper, and documents with student information must be kept in a secure location and destroyed when testing is complete. </a:t>
            </a:r>
            <a:endParaRPr lang="en-US" sz="1850" dirty="0" smtClean="0"/>
          </a:p>
          <a:p>
            <a:pPr marL="0" lvl="0" indent="0" algn="l" rtl="0">
              <a:lnSpc>
                <a:spcPct val="100000"/>
              </a:lnSpc>
              <a:spcBef>
                <a:spcPts val="370"/>
              </a:spcBef>
              <a:spcAft>
                <a:spcPts val="0"/>
              </a:spcAft>
              <a:buSzPts val="1850"/>
              <a:buNone/>
            </a:pPr>
            <a:r>
              <a:rPr lang="en-US" sz="1850" dirty="0"/>
              <a:t>	</a:t>
            </a:r>
            <a:endParaRPr dirty="0"/>
          </a:p>
          <a:p>
            <a:pPr marL="342900" lvl="0" indent="-342900" algn="l" rtl="0">
              <a:lnSpc>
                <a:spcPct val="100000"/>
              </a:lnSpc>
              <a:spcBef>
                <a:spcPts val="370"/>
              </a:spcBef>
              <a:spcAft>
                <a:spcPts val="0"/>
              </a:spcAft>
              <a:buSzPts val="1850"/>
              <a:buChar char="•"/>
            </a:pPr>
            <a:r>
              <a:rPr lang="en-US" sz="1850" dirty="0"/>
              <a:t>Students who require access to medical monitoring devices during testing should be tested in a separate setting. </a:t>
            </a:r>
            <a:endParaRPr lang="en-US" sz="1850" dirty="0" smtClean="0"/>
          </a:p>
          <a:p>
            <a:pPr marL="342900" lvl="0" indent="-342900" algn="l" rtl="0">
              <a:lnSpc>
                <a:spcPct val="100000"/>
              </a:lnSpc>
              <a:spcBef>
                <a:spcPts val="370"/>
              </a:spcBef>
              <a:spcAft>
                <a:spcPts val="0"/>
              </a:spcAft>
              <a:buSzPts val="1850"/>
              <a:buChar char="•"/>
            </a:pPr>
            <a:endParaRPr sz="1400" dirty="0"/>
          </a:p>
          <a:p>
            <a:pPr marL="342900" lvl="0" indent="-342900" algn="l" rtl="0">
              <a:lnSpc>
                <a:spcPct val="100000"/>
              </a:lnSpc>
              <a:spcBef>
                <a:spcPts val="370"/>
              </a:spcBef>
              <a:spcAft>
                <a:spcPts val="0"/>
              </a:spcAft>
              <a:buSzPts val="1850"/>
              <a:buChar char="•"/>
            </a:pPr>
            <a:r>
              <a:rPr lang="en-US" sz="1850" dirty="0"/>
              <a:t>If you have  witnessed, been informed of or suspect a Test Security Incident, follow the steps outlined in section Responding to Testing Improprieties, Irregularities, and Breaches in the TAM.	</a:t>
            </a:r>
            <a:endParaRPr dirty="0"/>
          </a:p>
          <a:p>
            <a:pPr marL="342900" lvl="0" indent="-225425" algn="l" rtl="0">
              <a:lnSpc>
                <a:spcPct val="100000"/>
              </a:lnSpc>
              <a:spcBef>
                <a:spcPts val="370"/>
              </a:spcBef>
              <a:spcAft>
                <a:spcPts val="0"/>
              </a:spcAft>
              <a:buSzPts val="1850"/>
              <a:buNone/>
            </a:pPr>
            <a:endParaRPr sz="1850" dirty="0"/>
          </a:p>
          <a:p>
            <a:pPr marL="342900" lvl="0" indent="-225425" algn="l" rtl="0">
              <a:lnSpc>
                <a:spcPct val="100000"/>
              </a:lnSpc>
              <a:spcBef>
                <a:spcPts val="370"/>
              </a:spcBef>
              <a:spcAft>
                <a:spcPts val="0"/>
              </a:spcAft>
              <a:buSzPts val="1850"/>
              <a:buNone/>
            </a:pPr>
            <a:endParaRPr sz="1850" dirty="0"/>
          </a:p>
        </p:txBody>
      </p:sp>
      <p:pic>
        <p:nvPicPr>
          <p:cNvPr id="570" name="Google Shape;570;p54"/>
          <p:cNvPicPr preferRelativeResize="0">
            <a:picLocks noGrp="1"/>
          </p:cNvPicPr>
          <p:nvPr>
            <p:ph type="body" idx="1"/>
          </p:nvPr>
        </p:nvPicPr>
        <p:blipFill rotWithShape="1">
          <a:blip r:embed="rId3">
            <a:alphaModFix/>
          </a:blip>
          <a:srcRect/>
          <a:stretch/>
        </p:blipFill>
        <p:spPr>
          <a:xfrm rot="1742026">
            <a:off x="10336429" y="470551"/>
            <a:ext cx="1094050" cy="1094050"/>
          </a:xfrm>
          <a:prstGeom prst="rect">
            <a:avLst/>
          </a:prstGeom>
          <a:noFill/>
          <a:ln>
            <a:noFill/>
          </a:ln>
        </p:spPr>
      </p:pic>
      <p:sp>
        <p:nvSpPr>
          <p:cNvPr id="571" name="Google Shape;571;p54"/>
          <p:cNvSpPr txBox="1">
            <a:spLocks noGrp="1"/>
          </p:cNvSpPr>
          <p:nvPr>
            <p:ph type="title"/>
          </p:nvPr>
        </p:nvSpPr>
        <p:spPr>
          <a:xfrm>
            <a:off x="1979612" y="246257"/>
            <a:ext cx="7383951" cy="6050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b="1" dirty="0">
                <a:solidFill>
                  <a:srgbClr val="0088A9"/>
                </a:solidFill>
                <a:latin typeface="Calibri"/>
                <a:ea typeface="Calibri"/>
                <a:cs typeface="Calibri"/>
                <a:sym typeface="Calibri"/>
              </a:rPr>
              <a:t>Policies and Procedures</a:t>
            </a:r>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5"/>
          <p:cNvSpPr txBox="1">
            <a:spLocks noGrp="1"/>
          </p:cNvSpPr>
          <p:nvPr>
            <p:ph type="title"/>
          </p:nvPr>
        </p:nvSpPr>
        <p:spPr>
          <a:xfrm>
            <a:off x="2978007" y="193943"/>
            <a:ext cx="5945870" cy="8902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b="1" dirty="0">
                <a:solidFill>
                  <a:srgbClr val="0088A9"/>
                </a:solidFill>
                <a:latin typeface="Arial" panose="020B0604020202020204" pitchFamily="34" charset="0"/>
                <a:ea typeface="Calibri"/>
                <a:cs typeface="Arial" panose="020B0604020202020204" pitchFamily="34" charset="0"/>
                <a:sym typeface="Calibri"/>
              </a:rPr>
              <a:t>Electronic Devices</a:t>
            </a:r>
            <a:endParaRPr dirty="0">
              <a:latin typeface="Arial" panose="020B0604020202020204" pitchFamily="34" charset="0"/>
              <a:cs typeface="Arial" panose="020B0604020202020204" pitchFamily="34" charset="0"/>
            </a:endParaRPr>
          </a:p>
        </p:txBody>
      </p:sp>
      <p:pic>
        <p:nvPicPr>
          <p:cNvPr id="578" name="Google Shape;578;p55"/>
          <p:cNvPicPr preferRelativeResize="0">
            <a:picLocks noGrp="1"/>
          </p:cNvPicPr>
          <p:nvPr>
            <p:ph type="body" idx="1"/>
          </p:nvPr>
        </p:nvPicPr>
        <p:blipFill rotWithShape="1">
          <a:blip r:embed="rId3">
            <a:alphaModFix/>
          </a:blip>
          <a:srcRect/>
          <a:stretch/>
        </p:blipFill>
        <p:spPr>
          <a:xfrm rot="-1270296">
            <a:off x="1282493" y="98286"/>
            <a:ext cx="1137839" cy="1081573"/>
          </a:xfrm>
          <a:prstGeom prst="rect">
            <a:avLst/>
          </a:prstGeom>
          <a:noFill/>
          <a:ln>
            <a:noFill/>
          </a:ln>
        </p:spPr>
      </p:pic>
      <p:pic>
        <p:nvPicPr>
          <p:cNvPr id="579" name="Google Shape;579;p55"/>
          <p:cNvPicPr preferRelativeResize="0">
            <a:picLocks noGrp="1"/>
          </p:cNvPicPr>
          <p:nvPr>
            <p:ph type="body" idx="1"/>
          </p:nvPr>
        </p:nvPicPr>
        <p:blipFill rotWithShape="1">
          <a:blip r:embed="rId4">
            <a:alphaModFix/>
          </a:blip>
          <a:srcRect/>
          <a:stretch/>
        </p:blipFill>
        <p:spPr>
          <a:xfrm rot="1742026">
            <a:off x="10331222" y="410373"/>
            <a:ext cx="1197465" cy="1180088"/>
          </a:xfrm>
          <a:prstGeom prst="rect">
            <a:avLst/>
          </a:prstGeom>
          <a:noFill/>
          <a:ln>
            <a:noFill/>
          </a:ln>
        </p:spPr>
      </p:pic>
      <p:sp>
        <p:nvSpPr>
          <p:cNvPr id="580" name="Google Shape;580;p55"/>
          <p:cNvSpPr/>
          <p:nvPr/>
        </p:nvSpPr>
        <p:spPr>
          <a:xfrm>
            <a:off x="2287316" y="1084202"/>
            <a:ext cx="7832784" cy="47089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panose="020B0604020202020204" pitchFamily="34" charset="0"/>
                <a:ea typeface="Calibri"/>
                <a:cs typeface="Arial" panose="020B0604020202020204" pitchFamily="34" charset="0"/>
                <a:sym typeface="Calibri"/>
              </a:rPr>
              <a:t>The Test Administrator must direct each student who enters the testing room with a cell phone or any other electronic device (including smart watches) to turn it off, put it in a backpack or bag, and place the backpack or bag in a designated, secure area in the testing room that cannot be accessed during the test session. If a student does not have a backpack or bag, his/her cell phone must be placed in a designated area. Students’ cell phones or other electronic devices will be returned to them after all students have ended their test session. </a:t>
            </a:r>
            <a:endParaRPr sz="1800" b="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This procedure is intended to prevent students from having their </a:t>
            </a:r>
            <a:r>
              <a:rPr lang="en-US" sz="2000" b="1" i="0" u="none" strike="noStrike" cap="none" dirty="0">
                <a:solidFill>
                  <a:schemeClr val="dk1"/>
                </a:solidFill>
                <a:latin typeface="Arial" panose="020B0604020202020204" pitchFamily="34" charset="0"/>
                <a:ea typeface="Calibri"/>
                <a:cs typeface="Arial" panose="020B0604020202020204" pitchFamily="34" charset="0"/>
                <a:sym typeface="Calibri"/>
              </a:rPr>
              <a:t>tests invalidated</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a:t>
            </a:r>
            <a:endParaRPr sz="1800" b="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Any use of electronics devices may constitute a breach in test security, must be </a:t>
            </a:r>
            <a:r>
              <a:rPr lang="en-US" sz="2000" b="1" i="0" u="none" strike="noStrike" cap="none" dirty="0">
                <a:solidFill>
                  <a:schemeClr val="dk1"/>
                </a:solidFill>
                <a:latin typeface="Arial" panose="020B0604020202020204" pitchFamily="34" charset="0"/>
                <a:ea typeface="Calibri"/>
                <a:cs typeface="Arial" panose="020B0604020202020204" pitchFamily="34" charset="0"/>
                <a:sym typeface="Calibri"/>
              </a:rPr>
              <a:t>reported immediately to the Assessment Section</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and will result in the invalidation of a student’s score for an assessment or exam. </a:t>
            </a:r>
            <a:endParaRPr sz="1800" b="0" i="0" u="none" strike="noStrike" cap="none" dirty="0">
              <a:solidFill>
                <a:schemeClr val="dk1"/>
              </a:solidFill>
              <a:latin typeface="Arial" panose="020B0604020202020204" pitchFamily="34" charset="0"/>
              <a:cs typeface="Arial" panose="020B0604020202020204" pitchFamily="34" charset="0"/>
              <a:sym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6"/>
          <p:cNvSpPr txBox="1">
            <a:spLocks noGrp="1"/>
          </p:cNvSpPr>
          <p:nvPr>
            <p:ph type="title"/>
          </p:nvPr>
        </p:nvSpPr>
        <p:spPr>
          <a:xfrm>
            <a:off x="2069260" y="1040121"/>
            <a:ext cx="8229600" cy="8902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b="1" dirty="0">
                <a:solidFill>
                  <a:srgbClr val="0088A9"/>
                </a:solidFill>
                <a:latin typeface="Calibri"/>
                <a:ea typeface="Calibri"/>
                <a:cs typeface="Calibri"/>
                <a:sym typeface="Calibri"/>
              </a:rPr>
              <a:t>When Things Go Wrong</a:t>
            </a:r>
            <a:endParaRPr dirty="0"/>
          </a:p>
        </p:txBody>
      </p:sp>
      <p:pic>
        <p:nvPicPr>
          <p:cNvPr id="587" name="Google Shape;587;p56"/>
          <p:cNvPicPr preferRelativeResize="0">
            <a:picLocks noGrp="1"/>
          </p:cNvPicPr>
          <p:nvPr>
            <p:ph type="body" idx="1"/>
          </p:nvPr>
        </p:nvPicPr>
        <p:blipFill rotWithShape="1">
          <a:blip r:embed="rId3">
            <a:alphaModFix/>
          </a:blip>
          <a:srcRect/>
          <a:stretch/>
        </p:blipFill>
        <p:spPr>
          <a:xfrm rot="1363075">
            <a:off x="8935604" y="472585"/>
            <a:ext cx="1095138" cy="1144221"/>
          </a:xfrm>
          <a:prstGeom prst="rect">
            <a:avLst/>
          </a:prstGeom>
          <a:noFill/>
          <a:ln>
            <a:noFill/>
          </a:ln>
        </p:spPr>
      </p:pic>
      <p:pic>
        <p:nvPicPr>
          <p:cNvPr id="588" name="Google Shape;588;p56"/>
          <p:cNvPicPr preferRelativeResize="0"/>
          <p:nvPr/>
        </p:nvPicPr>
        <p:blipFill rotWithShape="1">
          <a:blip r:embed="rId4">
            <a:alphaModFix/>
          </a:blip>
          <a:srcRect/>
          <a:stretch/>
        </p:blipFill>
        <p:spPr>
          <a:xfrm rot="-1161282">
            <a:off x="2120273" y="365846"/>
            <a:ext cx="1093202" cy="1035291"/>
          </a:xfrm>
          <a:prstGeom prst="rect">
            <a:avLst/>
          </a:prstGeom>
          <a:noFill/>
          <a:ln>
            <a:noFill/>
          </a:ln>
        </p:spPr>
      </p:pic>
      <p:sp>
        <p:nvSpPr>
          <p:cNvPr id="589" name="Google Shape;589;p56"/>
          <p:cNvSpPr txBox="1">
            <a:spLocks noGrp="1"/>
          </p:cNvSpPr>
          <p:nvPr>
            <p:ph type="body" idx="1"/>
          </p:nvPr>
        </p:nvSpPr>
        <p:spPr>
          <a:xfrm>
            <a:off x="1979609" y="1783889"/>
            <a:ext cx="9165207"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50"/>
              <a:buNone/>
            </a:pPr>
            <a:r>
              <a:rPr lang="en-US" sz="1850" dirty="0">
                <a:solidFill>
                  <a:schemeClr val="tx1"/>
                </a:solidFill>
              </a:rPr>
              <a:t>Test security incidents are behaviors prohibited either because they give a student an unfair advantage or because they compromise the secure administration of the assessments. </a:t>
            </a:r>
            <a:endParaRPr dirty="0">
              <a:solidFill>
                <a:schemeClr val="tx1"/>
              </a:solidFill>
            </a:endParaRPr>
          </a:p>
          <a:p>
            <a:pPr marL="0" lvl="0" indent="0" algn="l" rtl="0">
              <a:lnSpc>
                <a:spcPct val="100000"/>
              </a:lnSpc>
              <a:spcBef>
                <a:spcPts val="370"/>
              </a:spcBef>
              <a:spcAft>
                <a:spcPts val="0"/>
              </a:spcAft>
              <a:buClr>
                <a:srgbClr val="000000"/>
              </a:buClr>
              <a:buSzPts val="1850"/>
              <a:buNone/>
            </a:pPr>
            <a:r>
              <a:rPr lang="en-US" sz="1850" dirty="0">
                <a:solidFill>
                  <a:schemeClr val="tx1"/>
                </a:solidFill>
              </a:rPr>
              <a:t>Whether intentional or by accident, failure to comply with security rules, either by staff or students, constitutes a test security incident. </a:t>
            </a:r>
            <a:endParaRPr dirty="0">
              <a:solidFill>
                <a:schemeClr val="tx1"/>
              </a:solidFill>
            </a:endParaRPr>
          </a:p>
          <a:p>
            <a:pPr marL="0" lvl="0" indent="0" algn="l" rtl="0">
              <a:lnSpc>
                <a:spcPct val="100000"/>
              </a:lnSpc>
              <a:spcBef>
                <a:spcPts val="370"/>
              </a:spcBef>
              <a:spcAft>
                <a:spcPts val="0"/>
              </a:spcAft>
              <a:buSzPts val="1850"/>
              <a:buNone/>
            </a:pPr>
            <a:r>
              <a:rPr lang="en-US" sz="1850" dirty="0">
                <a:solidFill>
                  <a:schemeClr val="tx1"/>
                </a:solidFill>
              </a:rPr>
              <a:t>Test security incidents are classified as improprieties, irregularities, and breaches depending upon the type of incident and its severity.</a:t>
            </a:r>
            <a:endParaRPr dirty="0">
              <a:solidFill>
                <a:schemeClr val="tx1"/>
              </a:solidFill>
            </a:endParaRPr>
          </a:p>
          <a:p>
            <a:pPr marL="0" lvl="0" indent="0" algn="l" rtl="0">
              <a:lnSpc>
                <a:spcPct val="100000"/>
              </a:lnSpc>
              <a:spcBef>
                <a:spcPts val="370"/>
              </a:spcBef>
              <a:spcAft>
                <a:spcPts val="0"/>
              </a:spcAft>
              <a:buSzPts val="1850"/>
              <a:buNone/>
            </a:pPr>
            <a:r>
              <a:rPr lang="en-US" sz="1850" dirty="0">
                <a:solidFill>
                  <a:schemeClr val="tx1"/>
                </a:solidFill>
              </a:rPr>
              <a:t>All improprieties, irregularities, and breaches need to be reported to the </a:t>
            </a:r>
            <a:r>
              <a:rPr lang="en-US" sz="1850" dirty="0" smtClean="0">
                <a:solidFill>
                  <a:schemeClr val="tx1"/>
                </a:solidFill>
              </a:rPr>
              <a:t>Assessment Section in </a:t>
            </a:r>
            <a:r>
              <a:rPr lang="en-US" sz="1850" dirty="0">
                <a:solidFill>
                  <a:schemeClr val="tx1"/>
                </a:solidFill>
              </a:rPr>
              <a:t>accordance with the instructions in this section for each severity level. </a:t>
            </a:r>
            <a:endParaRPr dirty="0">
              <a:solidFill>
                <a:schemeClr val="tx1"/>
              </a:solidFill>
            </a:endParaRPr>
          </a:p>
          <a:p>
            <a:pPr marL="620713" lvl="0" indent="-342898" algn="l" rtl="0">
              <a:lnSpc>
                <a:spcPct val="100000"/>
              </a:lnSpc>
              <a:spcBef>
                <a:spcPts val="370"/>
              </a:spcBef>
              <a:spcAft>
                <a:spcPts val="0"/>
              </a:spcAft>
              <a:buSzPts val="1850"/>
              <a:buChar char="•"/>
            </a:pPr>
            <a:r>
              <a:rPr lang="en-US" sz="1850" dirty="0">
                <a:solidFill>
                  <a:schemeClr val="tx1"/>
                </a:solidFill>
              </a:rPr>
              <a:t>Improprieties and Irregularities should be reported to the Assessment Section by the end of the school day. </a:t>
            </a:r>
            <a:endParaRPr dirty="0">
              <a:solidFill>
                <a:schemeClr val="tx1"/>
              </a:solidFill>
            </a:endParaRPr>
          </a:p>
          <a:p>
            <a:pPr marL="620713" lvl="0" indent="-342898" algn="l" rtl="0">
              <a:lnSpc>
                <a:spcPct val="100000"/>
              </a:lnSpc>
              <a:spcBef>
                <a:spcPts val="370"/>
              </a:spcBef>
              <a:spcAft>
                <a:spcPts val="0"/>
              </a:spcAft>
              <a:buSzPts val="1850"/>
              <a:buChar char="•"/>
            </a:pPr>
            <a:r>
              <a:rPr lang="en-US" sz="1850" dirty="0">
                <a:solidFill>
                  <a:schemeClr val="tx1"/>
                </a:solidFill>
              </a:rPr>
              <a:t>A breach requires that the incident is addressed at the school site, that it be reported to the appropriate school personnel right away, and that both the CAS and Assessment Section be contacted by telephone. </a:t>
            </a:r>
            <a:endParaRPr dirty="0">
              <a:solidFill>
                <a:schemeClr val="tx1"/>
              </a:solidFill>
            </a:endParaRPr>
          </a:p>
          <a:p>
            <a:pPr marL="0" lvl="0" indent="0" algn="l" rtl="0">
              <a:lnSpc>
                <a:spcPct val="100000"/>
              </a:lnSpc>
              <a:spcBef>
                <a:spcPts val="370"/>
              </a:spcBef>
              <a:spcAft>
                <a:spcPts val="0"/>
              </a:spcAft>
              <a:buSzPts val="1850"/>
              <a:buNone/>
            </a:pPr>
            <a:endParaRPr sz="1850" dirty="0">
              <a:solidFill>
                <a:schemeClr val="tx1"/>
              </a:solidFill>
            </a:endParaRPr>
          </a:p>
        </p:txBody>
      </p:sp>
      <p:pic>
        <p:nvPicPr>
          <p:cNvPr id="590" name="Google Shape;590;p56"/>
          <p:cNvPicPr preferRelativeResize="0"/>
          <p:nvPr/>
        </p:nvPicPr>
        <p:blipFill rotWithShape="1">
          <a:blip r:embed="rId5">
            <a:alphaModFix/>
          </a:blip>
          <a:srcRect/>
          <a:stretch/>
        </p:blipFill>
        <p:spPr>
          <a:xfrm>
            <a:off x="5549949" y="97688"/>
            <a:ext cx="1088923" cy="1088923"/>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7"/>
          <p:cNvSpPr txBox="1">
            <a:spLocks noGrp="1"/>
          </p:cNvSpPr>
          <p:nvPr>
            <p:ph type="title"/>
          </p:nvPr>
        </p:nvSpPr>
        <p:spPr>
          <a:xfrm>
            <a:off x="2151062" y="198646"/>
            <a:ext cx="8273810" cy="8902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b="1">
                <a:solidFill>
                  <a:srgbClr val="0088A9"/>
                </a:solidFill>
                <a:latin typeface="Calibri"/>
                <a:ea typeface="Calibri"/>
                <a:cs typeface="Calibri"/>
                <a:sym typeface="Calibri"/>
              </a:rPr>
              <a:t>Improprieties</a:t>
            </a:r>
            <a:endParaRPr/>
          </a:p>
        </p:txBody>
      </p:sp>
      <p:sp>
        <p:nvSpPr>
          <p:cNvPr id="597" name="Google Shape;597;p57"/>
          <p:cNvSpPr txBox="1">
            <a:spLocks noGrp="1"/>
          </p:cNvSpPr>
          <p:nvPr>
            <p:ph type="sldNum" idx="12"/>
          </p:nvPr>
        </p:nvSpPr>
        <p:spPr>
          <a:xfrm>
            <a:off x="10209212" y="6510896"/>
            <a:ext cx="457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a:solidFill>
                  <a:srgbClr val="888888"/>
                </a:solidFill>
              </a:rPr>
              <a:t>46</a:t>
            </a:fld>
            <a:endParaRPr>
              <a:solidFill>
                <a:srgbClr val="888888"/>
              </a:solidFill>
            </a:endParaRPr>
          </a:p>
        </p:txBody>
      </p:sp>
      <p:pic>
        <p:nvPicPr>
          <p:cNvPr id="598" name="Google Shape;598;p57"/>
          <p:cNvPicPr preferRelativeResize="0"/>
          <p:nvPr/>
        </p:nvPicPr>
        <p:blipFill rotWithShape="1">
          <a:blip r:embed="rId3">
            <a:alphaModFix/>
          </a:blip>
          <a:srcRect/>
          <a:stretch/>
        </p:blipFill>
        <p:spPr>
          <a:xfrm rot="-1161282">
            <a:off x="2045296" y="157105"/>
            <a:ext cx="1143000" cy="1143000"/>
          </a:xfrm>
          <a:prstGeom prst="rect">
            <a:avLst/>
          </a:prstGeom>
          <a:noFill/>
          <a:ln>
            <a:noFill/>
          </a:ln>
        </p:spPr>
      </p:pic>
      <p:sp>
        <p:nvSpPr>
          <p:cNvPr id="599" name="Google Shape;599;p57"/>
          <p:cNvSpPr txBox="1">
            <a:spLocks noGrp="1"/>
          </p:cNvSpPr>
          <p:nvPr>
            <p:ph type="body" idx="1"/>
          </p:nvPr>
        </p:nvSpPr>
        <p:spPr>
          <a:xfrm>
            <a:off x="2151062" y="1334684"/>
            <a:ext cx="8135788" cy="33831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dirty="0"/>
              <a:t>An unusual circumstance that has a low impact on the individual or group of students who are testing and has a low risk of potentially affecting student performance on the test, test security, or test validity. </a:t>
            </a:r>
            <a:endParaRPr dirty="0"/>
          </a:p>
          <a:p>
            <a:pPr marL="342900" lvl="0" indent="-342900" algn="l" rtl="0">
              <a:lnSpc>
                <a:spcPct val="90000"/>
              </a:lnSpc>
              <a:spcBef>
                <a:spcPts val="400"/>
              </a:spcBef>
              <a:spcAft>
                <a:spcPts val="0"/>
              </a:spcAft>
              <a:buSzPts val="2000"/>
              <a:buChar char="•"/>
            </a:pPr>
            <a:r>
              <a:rPr lang="en-US" sz="2000" dirty="0"/>
              <a:t>An impropriety should be reported to the School Principal and Test Coordinator (TC) immediately, and forwarded to the Assessment Section within 24 hours and entered into TIDE should a testing incident request be required.	</a:t>
            </a:r>
            <a:endParaRPr dirty="0"/>
          </a:p>
          <a:p>
            <a:pPr marL="342900" lvl="0" indent="-342900" algn="l" rtl="0">
              <a:lnSpc>
                <a:spcPct val="90000"/>
              </a:lnSpc>
              <a:spcBef>
                <a:spcPts val="400"/>
              </a:spcBef>
              <a:spcAft>
                <a:spcPts val="0"/>
              </a:spcAft>
              <a:buSzPts val="2000"/>
              <a:buChar char="•"/>
            </a:pPr>
            <a:r>
              <a:rPr lang="en-US" sz="2000" dirty="0"/>
              <a:t>Improprieties are to be reported using the Testing Incident Report Form found in </a:t>
            </a:r>
            <a:r>
              <a:rPr lang="en-US" sz="2000" i="1" dirty="0"/>
              <a:t>Appendix P</a:t>
            </a:r>
            <a:r>
              <a:rPr lang="en-US" sz="2000" dirty="0"/>
              <a:t>. This form can also be downloaded from the Test Administration Forms page on alohahsap.org</a:t>
            </a:r>
            <a:endParaRPr dirty="0"/>
          </a:p>
        </p:txBody>
      </p:sp>
      <p:pic>
        <p:nvPicPr>
          <p:cNvPr id="600" name="Google Shape;600;p57"/>
          <p:cNvPicPr preferRelativeResize="0"/>
          <p:nvPr/>
        </p:nvPicPr>
        <p:blipFill rotWithShape="1">
          <a:blip r:embed="rId4">
            <a:alphaModFix/>
          </a:blip>
          <a:srcRect b="22451"/>
          <a:stretch/>
        </p:blipFill>
        <p:spPr>
          <a:xfrm>
            <a:off x="1522412" y="5149509"/>
            <a:ext cx="9144000" cy="1103809"/>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8"/>
          <p:cNvSpPr txBox="1">
            <a:spLocks noGrp="1"/>
          </p:cNvSpPr>
          <p:nvPr>
            <p:ph type="title"/>
          </p:nvPr>
        </p:nvSpPr>
        <p:spPr>
          <a:xfrm>
            <a:off x="2057250" y="198646"/>
            <a:ext cx="8367622" cy="8902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b="1">
                <a:solidFill>
                  <a:srgbClr val="0088A9"/>
                </a:solidFill>
                <a:latin typeface="Calibri"/>
                <a:ea typeface="Calibri"/>
                <a:cs typeface="Calibri"/>
                <a:sym typeface="Calibri"/>
              </a:rPr>
              <a:t>Irregularities</a:t>
            </a:r>
            <a:endParaRPr/>
          </a:p>
        </p:txBody>
      </p:sp>
      <p:sp>
        <p:nvSpPr>
          <p:cNvPr id="607" name="Google Shape;607;p58"/>
          <p:cNvSpPr txBox="1">
            <a:spLocks noGrp="1"/>
          </p:cNvSpPr>
          <p:nvPr>
            <p:ph type="body" idx="1"/>
          </p:nvPr>
        </p:nvSpPr>
        <p:spPr>
          <a:xfrm>
            <a:off x="1888190" y="1615220"/>
            <a:ext cx="8536682"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t>An unusual circumstance that impacts an individual or group of students who are testing and may potentially affect student performance on the test, test security, or test validity. 	</a:t>
            </a:r>
            <a:endParaRPr/>
          </a:p>
          <a:p>
            <a:pPr marL="342900" lvl="0" indent="-342900" algn="l" rtl="0">
              <a:lnSpc>
                <a:spcPct val="90000"/>
              </a:lnSpc>
              <a:spcBef>
                <a:spcPts val="400"/>
              </a:spcBef>
              <a:spcAft>
                <a:spcPts val="0"/>
              </a:spcAft>
              <a:buSzPts val="2000"/>
              <a:buChar char="•"/>
            </a:pPr>
            <a:r>
              <a:rPr lang="en-US" sz="2000"/>
              <a:t>An irregularity must be reported to the School Principal and TC immediately, and forwarded to the Assessment Section within 24 hours and entered into TIDE should a testing incident request be required. </a:t>
            </a:r>
            <a:endParaRPr/>
          </a:p>
          <a:p>
            <a:pPr marL="342900" lvl="0" indent="-342900" algn="l" rtl="0">
              <a:lnSpc>
                <a:spcPct val="90000"/>
              </a:lnSpc>
              <a:spcBef>
                <a:spcPts val="400"/>
              </a:spcBef>
              <a:spcAft>
                <a:spcPts val="0"/>
              </a:spcAft>
              <a:buSzPts val="2000"/>
              <a:buChar char="•"/>
            </a:pPr>
            <a:r>
              <a:rPr lang="en-US" sz="2000"/>
              <a:t> Irregularities are to be reported using the Testing Incident Report Form found in </a:t>
            </a:r>
            <a:r>
              <a:rPr lang="en-US" sz="2000" i="1"/>
              <a:t>Appendix P</a:t>
            </a:r>
            <a:r>
              <a:rPr lang="en-US" sz="2000"/>
              <a:t>. This form can also be downloaded from the Test Administration Forms page on alohahsap.org</a:t>
            </a:r>
            <a:endParaRPr/>
          </a:p>
          <a:p>
            <a:pPr marL="342900" lvl="0" indent="-215900" algn="l" rtl="0">
              <a:lnSpc>
                <a:spcPct val="90000"/>
              </a:lnSpc>
              <a:spcBef>
                <a:spcPts val="400"/>
              </a:spcBef>
              <a:spcAft>
                <a:spcPts val="0"/>
              </a:spcAft>
              <a:buSzPts val="2000"/>
              <a:buNone/>
            </a:pPr>
            <a:endParaRPr sz="2000"/>
          </a:p>
          <a:p>
            <a:pPr marL="342900" lvl="0" indent="-215900" algn="l" rtl="0">
              <a:lnSpc>
                <a:spcPct val="90000"/>
              </a:lnSpc>
              <a:spcBef>
                <a:spcPts val="400"/>
              </a:spcBef>
              <a:spcAft>
                <a:spcPts val="0"/>
              </a:spcAft>
              <a:buSzPts val="2000"/>
              <a:buNone/>
            </a:pPr>
            <a:endParaRPr sz="2000"/>
          </a:p>
        </p:txBody>
      </p:sp>
      <p:pic>
        <p:nvPicPr>
          <p:cNvPr id="608" name="Google Shape;608;p58"/>
          <p:cNvPicPr preferRelativeResize="0"/>
          <p:nvPr/>
        </p:nvPicPr>
        <p:blipFill rotWithShape="1">
          <a:blip r:embed="rId3">
            <a:alphaModFix/>
          </a:blip>
          <a:srcRect/>
          <a:stretch/>
        </p:blipFill>
        <p:spPr>
          <a:xfrm rot="-1251432">
            <a:off x="1927994" y="272148"/>
            <a:ext cx="1088923" cy="1088923"/>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9"/>
          <p:cNvSpPr txBox="1">
            <a:spLocks noGrp="1"/>
          </p:cNvSpPr>
          <p:nvPr>
            <p:ph type="title"/>
          </p:nvPr>
        </p:nvSpPr>
        <p:spPr>
          <a:xfrm>
            <a:off x="1979612" y="458570"/>
            <a:ext cx="8229600" cy="8902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43F49"/>
              </a:buClr>
              <a:buSzPts val="1400"/>
              <a:buFont typeface="Arial"/>
              <a:buNone/>
            </a:pPr>
            <a:endParaRPr/>
          </a:p>
        </p:txBody>
      </p:sp>
      <p:sp>
        <p:nvSpPr>
          <p:cNvPr id="615" name="Google Shape;615;p59"/>
          <p:cNvSpPr txBox="1">
            <a:spLocks noGrp="1"/>
          </p:cNvSpPr>
          <p:nvPr>
            <p:ph type="body" idx="1"/>
          </p:nvPr>
        </p:nvSpPr>
        <p:spPr>
          <a:xfrm>
            <a:off x="1979612" y="1600201"/>
            <a:ext cx="8229600" cy="4628375"/>
          </a:xfrm>
          <a:prstGeom prst="rect">
            <a:avLst/>
          </a:prstGeom>
          <a:noFill/>
          <a:ln>
            <a:noFill/>
          </a:ln>
        </p:spPr>
        <p:txBody>
          <a:bodyPr spcFirstLastPara="1" wrap="square" lIns="91425" tIns="45700" rIns="91425" bIns="45700" anchor="t" anchorCtr="0">
            <a:noAutofit/>
          </a:bodyPr>
          <a:lstStyle/>
          <a:p>
            <a:pPr marL="342900" lvl="0" indent="-139700" algn="l" rtl="0">
              <a:lnSpc>
                <a:spcPct val="90000"/>
              </a:lnSpc>
              <a:spcBef>
                <a:spcPts val="0"/>
              </a:spcBef>
              <a:spcAft>
                <a:spcPts val="0"/>
              </a:spcAft>
              <a:buSzPts val="3200"/>
              <a:buNone/>
            </a:pPr>
            <a:endParaRPr/>
          </a:p>
        </p:txBody>
      </p:sp>
      <p:sp>
        <p:nvSpPr>
          <p:cNvPr id="616" name="Google Shape;616;p59"/>
          <p:cNvSpPr txBox="1">
            <a:spLocks noGrp="1"/>
          </p:cNvSpPr>
          <p:nvPr>
            <p:ph type="body" idx="2"/>
          </p:nvPr>
        </p:nvSpPr>
        <p:spPr>
          <a:xfrm>
            <a:off x="4131824" y="218587"/>
            <a:ext cx="3924300" cy="336550"/>
          </a:xfrm>
          <a:prstGeom prst="rect">
            <a:avLst/>
          </a:prstGeom>
          <a:noFill/>
          <a:ln>
            <a:noFill/>
          </a:ln>
        </p:spPr>
        <p:txBody>
          <a:bodyPr spcFirstLastPara="1" wrap="square" lIns="91425" tIns="45700" rIns="91425" bIns="45700" anchor="t" anchorCtr="0">
            <a:noAutofit/>
          </a:bodyPr>
          <a:lstStyle/>
          <a:p>
            <a:pPr marL="342900" lvl="0" indent="-241300" algn="ctr" rtl="0">
              <a:lnSpc>
                <a:spcPct val="90000"/>
              </a:lnSpc>
              <a:spcBef>
                <a:spcPts val="0"/>
              </a:spcBef>
              <a:spcAft>
                <a:spcPts val="0"/>
              </a:spcAft>
              <a:buSzPts val="1600"/>
              <a:buNone/>
            </a:pPr>
            <a:endParaRPr/>
          </a:p>
        </p:txBody>
      </p:sp>
      <p:sp>
        <p:nvSpPr>
          <p:cNvPr id="617" name="Google Shape;617;p59"/>
          <p:cNvSpPr txBox="1">
            <a:spLocks noGrp="1"/>
          </p:cNvSpPr>
          <p:nvPr>
            <p:ph type="sldNum" idx="12"/>
          </p:nvPr>
        </p:nvSpPr>
        <p:spPr>
          <a:xfrm>
            <a:off x="10209212" y="6510896"/>
            <a:ext cx="457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a:solidFill>
                  <a:srgbClr val="888888"/>
                </a:solidFill>
              </a:rPr>
              <a:t>48</a:t>
            </a:fld>
            <a:endParaRPr>
              <a:solidFill>
                <a:srgbClr val="888888"/>
              </a:solidFill>
            </a:endParaRPr>
          </a:p>
        </p:txBody>
      </p:sp>
      <p:pic>
        <p:nvPicPr>
          <p:cNvPr id="618" name="Google Shape;618;p59"/>
          <p:cNvPicPr preferRelativeResize="0"/>
          <p:nvPr/>
        </p:nvPicPr>
        <p:blipFill rotWithShape="1">
          <a:blip r:embed="rId3">
            <a:alphaModFix/>
          </a:blip>
          <a:srcRect/>
          <a:stretch/>
        </p:blipFill>
        <p:spPr>
          <a:xfrm>
            <a:off x="1384389" y="85725"/>
            <a:ext cx="9282024" cy="6772275"/>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0"/>
          <p:cNvSpPr txBox="1">
            <a:spLocks noGrp="1"/>
          </p:cNvSpPr>
          <p:nvPr>
            <p:ph type="title"/>
          </p:nvPr>
        </p:nvSpPr>
        <p:spPr>
          <a:xfrm>
            <a:off x="1919227" y="120268"/>
            <a:ext cx="8022566" cy="6665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Calibri"/>
              <a:buNone/>
            </a:pPr>
            <a:r>
              <a:rPr lang="en-US" b="1">
                <a:solidFill>
                  <a:srgbClr val="0088A9"/>
                </a:solidFill>
                <a:latin typeface="Calibri"/>
                <a:ea typeface="Calibri"/>
                <a:cs typeface="Calibri"/>
                <a:sym typeface="Calibri"/>
              </a:rPr>
              <a:t>Breaches</a:t>
            </a:r>
            <a:endParaRPr/>
          </a:p>
        </p:txBody>
      </p:sp>
      <p:sp>
        <p:nvSpPr>
          <p:cNvPr id="625" name="Google Shape;625;p60"/>
          <p:cNvSpPr txBox="1">
            <a:spLocks noGrp="1"/>
          </p:cNvSpPr>
          <p:nvPr>
            <p:ph type="body" idx="1"/>
          </p:nvPr>
        </p:nvSpPr>
        <p:spPr>
          <a:xfrm>
            <a:off x="1707880" y="643774"/>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dirty="0"/>
              <a:t>An event that poses a threat to the validity of the test. Examples may include such situations as a release of secure materials or a security/system risk. </a:t>
            </a:r>
            <a:endParaRPr dirty="0"/>
          </a:p>
          <a:p>
            <a:pPr marL="342900" lvl="0" indent="-342900" algn="l" rtl="0">
              <a:lnSpc>
                <a:spcPct val="90000"/>
              </a:lnSpc>
              <a:spcBef>
                <a:spcPts val="400"/>
              </a:spcBef>
              <a:spcAft>
                <a:spcPts val="0"/>
              </a:spcAft>
              <a:buSzPts val="2000"/>
              <a:buChar char="•"/>
            </a:pPr>
            <a:r>
              <a:rPr lang="en-US" sz="2000" dirty="0"/>
              <a:t>A breach incident must be reported to the School Principal and TC immediately and both the Complex Area Superintendent and Assessment Section (</a:t>
            </a:r>
            <a:r>
              <a:rPr lang="en-US" sz="2000" dirty="0" smtClean="0"/>
              <a:t>808-307-3636) </a:t>
            </a:r>
            <a:r>
              <a:rPr lang="en-US" sz="2000" dirty="0"/>
              <a:t>should be immediately contacted by telephone. A more complete report of the incident should be submitted to the Assessment Section using the Testing Incident Report Form, found in </a:t>
            </a:r>
            <a:r>
              <a:rPr lang="en-US" sz="2000" i="1" dirty="0"/>
              <a:t>Appendix P</a:t>
            </a:r>
            <a:r>
              <a:rPr lang="en-US" sz="2000" dirty="0"/>
              <a:t>, by the end of the school day during which the incident occurs.  	</a:t>
            </a:r>
            <a:endParaRPr dirty="0"/>
          </a:p>
        </p:txBody>
      </p:sp>
      <p:sp>
        <p:nvSpPr>
          <p:cNvPr id="626" name="Google Shape;626;p60"/>
          <p:cNvSpPr txBox="1">
            <a:spLocks noGrp="1"/>
          </p:cNvSpPr>
          <p:nvPr>
            <p:ph type="sldNum" idx="12"/>
          </p:nvPr>
        </p:nvSpPr>
        <p:spPr>
          <a:xfrm>
            <a:off x="10209212" y="6510896"/>
            <a:ext cx="457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a:solidFill>
                  <a:srgbClr val="888888"/>
                </a:solidFill>
              </a:rPr>
              <a:t>49</a:t>
            </a:fld>
            <a:endParaRPr>
              <a:solidFill>
                <a:srgbClr val="888888"/>
              </a:solidFill>
            </a:endParaRPr>
          </a:p>
        </p:txBody>
      </p:sp>
      <p:pic>
        <p:nvPicPr>
          <p:cNvPr id="627" name="Google Shape;627;p60"/>
          <p:cNvPicPr preferRelativeResize="0">
            <a:picLocks noGrp="1"/>
          </p:cNvPicPr>
          <p:nvPr>
            <p:ph type="body" idx="1"/>
          </p:nvPr>
        </p:nvPicPr>
        <p:blipFill rotWithShape="1">
          <a:blip r:embed="rId3">
            <a:alphaModFix/>
          </a:blip>
          <a:srcRect/>
          <a:stretch/>
        </p:blipFill>
        <p:spPr>
          <a:xfrm rot="1363075">
            <a:off x="9008326" y="179271"/>
            <a:ext cx="1172511" cy="1215178"/>
          </a:xfrm>
          <a:prstGeom prst="rect">
            <a:avLst/>
          </a:prstGeom>
          <a:noFill/>
          <a:ln>
            <a:noFill/>
          </a:ln>
        </p:spPr>
      </p:pic>
      <p:pic>
        <p:nvPicPr>
          <p:cNvPr id="628" name="Google Shape;628;p60"/>
          <p:cNvPicPr preferRelativeResize="0"/>
          <p:nvPr/>
        </p:nvPicPr>
        <p:blipFill rotWithShape="1">
          <a:blip r:embed="rId4">
            <a:alphaModFix/>
          </a:blip>
          <a:srcRect/>
          <a:stretch/>
        </p:blipFill>
        <p:spPr>
          <a:xfrm>
            <a:off x="1522413" y="3925720"/>
            <a:ext cx="9144000" cy="293228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title" idx="4294967295"/>
          </p:nvPr>
        </p:nvSpPr>
        <p:spPr>
          <a:xfrm>
            <a:off x="1597996" y="252037"/>
            <a:ext cx="6841264" cy="67141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200"/>
              <a:buFont typeface="Arial"/>
              <a:buNone/>
            </a:pPr>
            <a:r>
              <a:rPr lang="en-US" b="1">
                <a:solidFill>
                  <a:srgbClr val="0088A9"/>
                </a:solidFill>
              </a:rPr>
              <a:t>Crosswalk of Accessibility Features</a:t>
            </a:r>
            <a:endParaRPr/>
          </a:p>
        </p:txBody>
      </p:sp>
      <p:sp>
        <p:nvSpPr>
          <p:cNvPr id="156" name="Google Shape;156;p17"/>
          <p:cNvSpPr/>
          <p:nvPr/>
        </p:nvSpPr>
        <p:spPr>
          <a:xfrm>
            <a:off x="1597996" y="1361790"/>
            <a:ext cx="6219680" cy="19389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This Hawai‘i specific document, referred to as the CAF, is intended to inform the selection and administration of universal tools, designated supports, and accommodations across statewide assessments. </a:t>
            </a:r>
            <a:endParaRPr sz="2400" b="0" i="0" u="none" strike="noStrike" cap="none" dirty="0">
              <a:solidFill>
                <a:schemeClr val="dk1"/>
              </a:solidFill>
              <a:sym typeface="Arial"/>
            </a:endParaRPr>
          </a:p>
          <a:p>
            <a:pPr marL="0" marR="0" lvl="0" indent="0" algn="l" rtl="0">
              <a:lnSpc>
                <a:spcPct val="100000"/>
              </a:lnSpc>
              <a:spcBef>
                <a:spcPts val="0"/>
              </a:spcBef>
              <a:spcAft>
                <a:spcPts val="0"/>
              </a:spcAft>
              <a:buClr>
                <a:srgbClr val="000000"/>
              </a:buClr>
              <a:buSzPts val="2000"/>
              <a:buFont typeface="Arial"/>
              <a:buNone/>
            </a:pPr>
            <a:endParaRPr lang="en-US" sz="2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smtClean="0">
                <a:solidFill>
                  <a:schemeClr val="dk1"/>
                </a:solidFill>
                <a:latin typeface="Calibri"/>
                <a:ea typeface="Calibri"/>
                <a:cs typeface="Calibri"/>
                <a:sym typeface="Calibri"/>
              </a:rPr>
              <a:t>This </a:t>
            </a:r>
            <a:r>
              <a:rPr lang="en-US" sz="2400" b="0" i="0" u="none" strike="noStrike" cap="none" dirty="0">
                <a:solidFill>
                  <a:schemeClr val="dk1"/>
                </a:solidFill>
                <a:latin typeface="Calibri"/>
                <a:ea typeface="Calibri"/>
                <a:cs typeface="Calibri"/>
                <a:sym typeface="Calibri"/>
              </a:rPr>
              <a:t>document is supported by the respective Test Administration Manuals for each of the assessments.</a:t>
            </a:r>
            <a:endParaRPr sz="2400" b="0" i="0" u="none" strike="noStrike" cap="none" dirty="0">
              <a:solidFill>
                <a:schemeClr val="dk1"/>
              </a:solidFill>
              <a:latin typeface="Calibri"/>
              <a:ea typeface="Calibri"/>
              <a:cs typeface="Calibri"/>
              <a:sym typeface="Calibri"/>
            </a:endParaRPr>
          </a:p>
        </p:txBody>
      </p:sp>
      <p:sp>
        <p:nvSpPr>
          <p:cNvPr id="157" name="Google Shape;157;p17"/>
          <p:cNvSpPr/>
          <p:nvPr/>
        </p:nvSpPr>
        <p:spPr>
          <a:xfrm>
            <a:off x="2828404" y="4811603"/>
            <a:ext cx="7164659" cy="584775"/>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chemeClr val="dk1"/>
                </a:solidFill>
                <a:latin typeface="Calibri"/>
                <a:ea typeface="Calibri"/>
                <a:cs typeface="Calibri"/>
                <a:sym typeface="Calibri"/>
              </a:rPr>
              <a:t>The CAF includes Smarter Balanced ELA/L and Math, HSA Science, EOCs, HSA-Alt, ACCESS 2.0, </a:t>
            </a:r>
            <a:r>
              <a:rPr lang="en-US" sz="1800" b="0" i="0" u="none" strike="noStrike" cap="none" dirty="0" err="1">
                <a:solidFill>
                  <a:schemeClr val="dk1"/>
                </a:solidFill>
                <a:latin typeface="Calibri"/>
                <a:ea typeface="Calibri"/>
                <a:cs typeface="Calibri"/>
                <a:sym typeface="Calibri"/>
              </a:rPr>
              <a:t>KĀʻEO</a:t>
            </a:r>
            <a:r>
              <a:rPr lang="en-US" sz="1800" b="0" i="0" u="none" strike="noStrike" cap="none" dirty="0">
                <a:solidFill>
                  <a:schemeClr val="dk1"/>
                </a:solidFill>
                <a:latin typeface="Calibri"/>
                <a:ea typeface="Calibri"/>
                <a:cs typeface="Calibri"/>
                <a:sym typeface="Calibri"/>
              </a:rPr>
              <a:t> and ACT . </a:t>
            </a:r>
            <a:endParaRPr sz="1800" b="0" i="0" u="none" strike="noStrike" cap="none" dirty="0">
              <a:solidFill>
                <a:schemeClr val="dk1"/>
              </a:solidFill>
              <a:latin typeface="Calibri"/>
              <a:ea typeface="Calibri"/>
              <a:cs typeface="Calibri"/>
              <a:sym typeface="Calibri"/>
            </a:endParaRPr>
          </a:p>
        </p:txBody>
      </p:sp>
      <p:sp>
        <p:nvSpPr>
          <p:cNvPr id="159" name="Google Shape;159;p17"/>
          <p:cNvSpPr/>
          <p:nvPr/>
        </p:nvSpPr>
        <p:spPr>
          <a:xfrm>
            <a:off x="2828403" y="5682242"/>
            <a:ext cx="7164659" cy="338554"/>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chemeClr val="dk1"/>
                </a:solidFill>
                <a:latin typeface="Calibri"/>
                <a:ea typeface="Calibri"/>
                <a:cs typeface="Calibri"/>
                <a:sym typeface="Calibri"/>
              </a:rPr>
              <a:t>Be sure to check the various test-specific manuals for updated information</a:t>
            </a:r>
            <a:endParaRPr sz="1800" b="0" i="0" u="none" strike="noStrike" cap="none" dirty="0">
              <a:solidFill>
                <a:schemeClr val="dk1"/>
              </a:solidFill>
              <a:latin typeface="Calibri"/>
              <a:ea typeface="Calibri"/>
              <a:cs typeface="Calibri"/>
              <a:sym typeface="Calibri"/>
            </a:endParaRPr>
          </a:p>
        </p:txBody>
      </p:sp>
      <p:pic>
        <p:nvPicPr>
          <p:cNvPr id="160" name="Google Shape;160;p17"/>
          <p:cNvPicPr preferRelativeResize="0"/>
          <p:nvPr/>
        </p:nvPicPr>
        <p:blipFill rotWithShape="1">
          <a:blip r:embed="rId3">
            <a:alphaModFix/>
          </a:blip>
          <a:srcRect/>
          <a:stretch/>
        </p:blipFill>
        <p:spPr>
          <a:xfrm>
            <a:off x="1728267" y="5396378"/>
            <a:ext cx="902749" cy="910282"/>
          </a:xfrm>
          <a:prstGeom prst="rect">
            <a:avLst/>
          </a:prstGeom>
          <a:noFill/>
          <a:ln>
            <a:noFill/>
          </a:ln>
        </p:spPr>
      </p:pic>
      <p:grpSp>
        <p:nvGrpSpPr>
          <p:cNvPr id="3" name="Group 2"/>
          <p:cNvGrpSpPr/>
          <p:nvPr/>
        </p:nvGrpSpPr>
        <p:grpSpPr>
          <a:xfrm>
            <a:off x="8783291" y="387839"/>
            <a:ext cx="2823767" cy="3487044"/>
            <a:chOff x="8773725" y="252037"/>
            <a:chExt cx="2489302" cy="3231680"/>
          </a:xfrm>
        </p:grpSpPr>
        <p:pic>
          <p:nvPicPr>
            <p:cNvPr id="162" name="Google Shape;162;p17"/>
            <p:cNvPicPr preferRelativeResize="0"/>
            <p:nvPr/>
          </p:nvPicPr>
          <p:blipFill rotWithShape="1">
            <a:blip r:embed="rId4">
              <a:alphaModFix/>
            </a:blip>
            <a:srcRect/>
            <a:stretch/>
          </p:blipFill>
          <p:spPr>
            <a:xfrm>
              <a:off x="8773725" y="252037"/>
              <a:ext cx="2489302" cy="3231680"/>
            </a:xfrm>
            <a:prstGeom prst="rect">
              <a:avLst/>
            </a:prstGeom>
            <a:noFill/>
            <a:ln w="19050" cap="flat" cmpd="sng">
              <a:solidFill>
                <a:schemeClr val="dk1"/>
              </a:solidFill>
              <a:prstDash val="solid"/>
              <a:round/>
              <a:headEnd type="none" w="sm" len="sm"/>
              <a:tailEnd type="none" w="sm" len="sm"/>
            </a:ln>
          </p:spPr>
        </p:pic>
        <p:sp>
          <p:nvSpPr>
            <p:cNvPr id="2" name="Rectangle 1"/>
            <p:cNvSpPr/>
            <p:nvPr/>
          </p:nvSpPr>
          <p:spPr>
            <a:xfrm>
              <a:off x="10583501" y="3295033"/>
              <a:ext cx="606582" cy="82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1"/>
          <p:cNvSpPr txBox="1">
            <a:spLocks noGrp="1"/>
          </p:cNvSpPr>
          <p:nvPr>
            <p:ph type="title"/>
          </p:nvPr>
        </p:nvSpPr>
        <p:spPr>
          <a:xfrm>
            <a:off x="1979612" y="199778"/>
            <a:ext cx="8229600" cy="64290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1400"/>
              <a:buFont typeface="Arial"/>
              <a:buNone/>
            </a:pPr>
            <a:r>
              <a:rPr lang="en-US" sz="3240" b="1">
                <a:solidFill>
                  <a:srgbClr val="0088A9"/>
                </a:solidFill>
              </a:rPr>
              <a:t>Possible Outcomes of Testing Incidents</a:t>
            </a:r>
            <a:endParaRPr sz="3240"/>
          </a:p>
        </p:txBody>
      </p:sp>
      <p:sp>
        <p:nvSpPr>
          <p:cNvPr id="635" name="Google Shape;635;p61"/>
          <p:cNvSpPr txBox="1">
            <a:spLocks noGrp="1"/>
          </p:cNvSpPr>
          <p:nvPr>
            <p:ph type="body" idx="1"/>
          </p:nvPr>
        </p:nvSpPr>
        <p:spPr>
          <a:xfrm>
            <a:off x="1979612" y="863045"/>
            <a:ext cx="8410755" cy="51554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t>Testing Incidents may result in one or more of the following actions: </a:t>
            </a:r>
            <a:endParaRPr/>
          </a:p>
          <a:p>
            <a:pPr marL="690563" lvl="0" indent="-342900" algn="l" rtl="0">
              <a:lnSpc>
                <a:spcPct val="90000"/>
              </a:lnSpc>
              <a:spcBef>
                <a:spcPts val="400"/>
              </a:spcBef>
              <a:spcAft>
                <a:spcPts val="0"/>
              </a:spcAft>
              <a:buSzPts val="2000"/>
              <a:buChar char="•"/>
            </a:pPr>
            <a:r>
              <a:rPr lang="en-US" sz="2000"/>
              <a:t>Grace Period Extension</a:t>
            </a:r>
            <a:endParaRPr/>
          </a:p>
          <a:p>
            <a:pPr marL="690563" lvl="0" indent="-342900" algn="l" rtl="0">
              <a:lnSpc>
                <a:spcPct val="90000"/>
              </a:lnSpc>
              <a:spcBef>
                <a:spcPts val="400"/>
              </a:spcBef>
              <a:spcAft>
                <a:spcPts val="0"/>
              </a:spcAft>
              <a:buSzPts val="2000"/>
              <a:buChar char="•"/>
            </a:pPr>
            <a:r>
              <a:rPr lang="en-US" sz="2000"/>
              <a:t>Invalidation</a:t>
            </a:r>
            <a:endParaRPr/>
          </a:p>
          <a:p>
            <a:pPr marL="690563" lvl="0" indent="-342900" algn="l" rtl="0">
              <a:lnSpc>
                <a:spcPct val="90000"/>
              </a:lnSpc>
              <a:spcBef>
                <a:spcPts val="400"/>
              </a:spcBef>
              <a:spcAft>
                <a:spcPts val="0"/>
              </a:spcAft>
              <a:buSzPts val="2000"/>
              <a:buChar char="•"/>
            </a:pPr>
            <a:r>
              <a:rPr lang="en-US" sz="2000"/>
              <a:t>Re-Open a Test or Test Segment</a:t>
            </a:r>
            <a:endParaRPr/>
          </a:p>
          <a:p>
            <a:pPr marL="690563" lvl="0" indent="-342900" algn="l" rtl="0">
              <a:lnSpc>
                <a:spcPct val="90000"/>
              </a:lnSpc>
              <a:spcBef>
                <a:spcPts val="400"/>
              </a:spcBef>
              <a:spcAft>
                <a:spcPts val="0"/>
              </a:spcAft>
              <a:buSzPts val="2000"/>
              <a:buChar char="•"/>
            </a:pPr>
            <a:r>
              <a:rPr lang="en-US" sz="2000"/>
              <a:t>Reset of a Test</a:t>
            </a:r>
            <a:endParaRPr/>
          </a:p>
          <a:p>
            <a:pPr marL="342900" lvl="0" indent="-342900" algn="l" rtl="0">
              <a:lnSpc>
                <a:spcPct val="90000"/>
              </a:lnSpc>
              <a:spcBef>
                <a:spcPts val="400"/>
              </a:spcBef>
              <a:spcAft>
                <a:spcPts val="0"/>
              </a:spcAft>
              <a:buSzPts val="2000"/>
              <a:buChar char="•"/>
            </a:pPr>
            <a:r>
              <a:rPr lang="en-US" sz="2000"/>
              <a:t>More detailed information can be found on pages 23-25 of the TAM.</a:t>
            </a:r>
            <a:endParaRPr/>
          </a:p>
          <a:p>
            <a:pPr marL="342900" lvl="0" indent="-342900" algn="l" rtl="0">
              <a:lnSpc>
                <a:spcPct val="90000"/>
              </a:lnSpc>
              <a:spcBef>
                <a:spcPts val="400"/>
              </a:spcBef>
              <a:spcAft>
                <a:spcPts val="0"/>
              </a:spcAft>
              <a:buSzPts val="2000"/>
              <a:buChar char="•"/>
            </a:pPr>
            <a:r>
              <a:rPr lang="en-US" sz="2000"/>
              <a:t>Any of these actions can be requested using the Test Incidents function in TIDE.</a:t>
            </a:r>
            <a:endParaRPr/>
          </a:p>
          <a:p>
            <a:pPr marL="0" lvl="0" indent="0" algn="l" rtl="0">
              <a:lnSpc>
                <a:spcPct val="90000"/>
              </a:lnSpc>
              <a:spcBef>
                <a:spcPts val="400"/>
              </a:spcBef>
              <a:spcAft>
                <a:spcPts val="0"/>
              </a:spcAft>
              <a:buSzPts val="2000"/>
              <a:buNone/>
            </a:pPr>
            <a:r>
              <a:rPr lang="en-US" sz="2000"/>
              <a:t>In addition, in cases where school staff is involved:</a:t>
            </a:r>
            <a:endParaRPr/>
          </a:p>
          <a:p>
            <a:pPr marL="342900" lvl="0" indent="-342900" algn="l" rtl="0">
              <a:lnSpc>
                <a:spcPct val="90000"/>
              </a:lnSpc>
              <a:spcBef>
                <a:spcPts val="400"/>
              </a:spcBef>
              <a:spcAft>
                <a:spcPts val="0"/>
              </a:spcAft>
              <a:buSzPts val="2000"/>
              <a:buChar char="•"/>
            </a:pPr>
            <a:r>
              <a:rPr lang="en-US" sz="2000"/>
              <a:t>Staff may be required to be retrained or to retake the TA  Certification Course.</a:t>
            </a:r>
            <a:endParaRPr/>
          </a:p>
          <a:p>
            <a:pPr marL="342900" lvl="0" indent="-342900" algn="l" rtl="0">
              <a:lnSpc>
                <a:spcPct val="90000"/>
              </a:lnSpc>
              <a:spcBef>
                <a:spcPts val="400"/>
              </a:spcBef>
              <a:spcAft>
                <a:spcPts val="0"/>
              </a:spcAft>
              <a:buSzPts val="2000"/>
              <a:buChar char="•"/>
            </a:pPr>
            <a:r>
              <a:rPr lang="en-US" sz="2000"/>
              <a:t>There may be a requirement to have a second adult present in the testing room. </a:t>
            </a:r>
            <a:endParaRPr/>
          </a:p>
          <a:p>
            <a:pPr marL="0" lvl="0" indent="0" algn="l" rtl="0">
              <a:lnSpc>
                <a:spcPct val="90000"/>
              </a:lnSpc>
              <a:spcBef>
                <a:spcPts val="400"/>
              </a:spcBef>
              <a:spcAft>
                <a:spcPts val="0"/>
              </a:spcAft>
              <a:buSzPts val="2000"/>
              <a:buNone/>
            </a:pPr>
            <a:endParaRPr sz="2000" b="1" i="1"/>
          </a:p>
          <a:p>
            <a:pPr marL="0" lvl="0" indent="0" algn="l" rtl="0">
              <a:lnSpc>
                <a:spcPct val="90000"/>
              </a:lnSpc>
              <a:spcBef>
                <a:spcPts val="400"/>
              </a:spcBef>
              <a:spcAft>
                <a:spcPts val="0"/>
              </a:spcAft>
              <a:buSzPts val="2000"/>
              <a:buNone/>
            </a:pPr>
            <a:r>
              <a:rPr lang="en-US" sz="2000" b="1" i="1"/>
              <a:t>NB: </a:t>
            </a:r>
            <a:r>
              <a:rPr lang="en-US" sz="2000" i="1"/>
              <a:t>Administering a test to a student with an IEP or 504 Plan without the verified accommodations can result in a students test being Reset. </a:t>
            </a:r>
            <a:endParaRPr/>
          </a:p>
          <a:p>
            <a:pPr marL="342900" lvl="0" indent="-215900" algn="l" rtl="0">
              <a:lnSpc>
                <a:spcPct val="90000"/>
              </a:lnSpc>
              <a:spcBef>
                <a:spcPts val="400"/>
              </a:spcBef>
              <a:spcAft>
                <a:spcPts val="0"/>
              </a:spcAft>
              <a:buSzPts val="2000"/>
              <a:buNone/>
            </a:pPr>
            <a:endParaRPr sz="2000"/>
          </a:p>
        </p:txBody>
      </p:sp>
      <p:cxnSp>
        <p:nvCxnSpPr>
          <p:cNvPr id="636" name="Google Shape;636;p61"/>
          <p:cNvCxnSpPr/>
          <p:nvPr/>
        </p:nvCxnSpPr>
        <p:spPr>
          <a:xfrm rot="10800000" flipH="1">
            <a:off x="2208212" y="5029200"/>
            <a:ext cx="7159924" cy="34506"/>
          </a:xfrm>
          <a:prstGeom prst="straightConnector1">
            <a:avLst/>
          </a:prstGeom>
          <a:noFill/>
          <a:ln w="12700" cap="flat" cmpd="sng">
            <a:solidFill>
              <a:srgbClr val="4A7DBA"/>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62"/>
          <p:cNvSpPr txBox="1">
            <a:spLocks noGrp="1"/>
          </p:cNvSpPr>
          <p:nvPr>
            <p:ph type="title"/>
          </p:nvPr>
        </p:nvSpPr>
        <p:spPr>
          <a:xfrm>
            <a:off x="1723961" y="300038"/>
            <a:ext cx="7044641"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240"/>
              <a:buFont typeface="Calibri"/>
              <a:buNone/>
            </a:pPr>
            <a:r>
              <a:rPr lang="en-US" sz="3240" b="1">
                <a:solidFill>
                  <a:srgbClr val="0088A9"/>
                </a:solidFill>
                <a:latin typeface="Calibri"/>
                <a:ea typeface="Calibri"/>
                <a:cs typeface="Calibri"/>
                <a:sym typeface="Calibri"/>
              </a:rPr>
              <a:t>Protocol for Incidents Involving Cell Phones and Electronic Devices</a:t>
            </a:r>
            <a:endParaRPr/>
          </a:p>
        </p:txBody>
      </p:sp>
      <p:sp>
        <p:nvSpPr>
          <p:cNvPr id="643" name="Google Shape;643;p62"/>
          <p:cNvSpPr txBox="1">
            <a:spLocks noGrp="1"/>
          </p:cNvSpPr>
          <p:nvPr>
            <p:ph type="body" idx="1"/>
          </p:nvPr>
        </p:nvSpPr>
        <p:spPr>
          <a:xfrm>
            <a:off x="1896489" y="1655884"/>
            <a:ext cx="8424866" cy="4417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If a student is caught with cell phone or electronic device during a testing session, you need to report this and take immediate action:</a:t>
            </a:r>
            <a:endParaRPr/>
          </a:p>
          <a:p>
            <a:pPr marL="342900" lvl="0" indent="-342900" algn="l" rtl="0">
              <a:lnSpc>
                <a:spcPct val="90000"/>
              </a:lnSpc>
              <a:spcBef>
                <a:spcPts val="400"/>
              </a:spcBef>
              <a:spcAft>
                <a:spcPts val="0"/>
              </a:spcAft>
              <a:buClr>
                <a:schemeClr val="dk1"/>
              </a:buClr>
              <a:buSzPts val="2000"/>
              <a:buChar char="•"/>
            </a:pPr>
            <a:r>
              <a:rPr lang="en-US" sz="2000"/>
              <a:t>Confiscate phone and take it to the Test Coordinator/Principal</a:t>
            </a:r>
            <a:endParaRPr/>
          </a:p>
          <a:p>
            <a:pPr marL="342900" lvl="0" indent="-342900" algn="l" rtl="0">
              <a:lnSpc>
                <a:spcPct val="90000"/>
              </a:lnSpc>
              <a:spcBef>
                <a:spcPts val="400"/>
              </a:spcBef>
              <a:spcAft>
                <a:spcPts val="0"/>
              </a:spcAft>
              <a:buClr>
                <a:schemeClr val="dk1"/>
              </a:buClr>
              <a:buSzPts val="2000"/>
              <a:buChar char="•"/>
            </a:pPr>
            <a:r>
              <a:rPr lang="en-US" sz="2000"/>
              <a:t>Have principal go through the phone checking students</a:t>
            </a:r>
            <a:endParaRPr/>
          </a:p>
          <a:p>
            <a:pPr marL="742950" lvl="1" indent="-285750" algn="l" rtl="0">
              <a:lnSpc>
                <a:spcPct val="90000"/>
              </a:lnSpc>
              <a:spcBef>
                <a:spcPts val="400"/>
              </a:spcBef>
              <a:spcAft>
                <a:spcPts val="0"/>
              </a:spcAft>
              <a:buClr>
                <a:schemeClr val="dk1"/>
              </a:buClr>
              <a:buSzPts val="2000"/>
              <a:buChar char="–"/>
            </a:pPr>
            <a:r>
              <a:rPr lang="en-US" sz="2000"/>
              <a:t>Instagram</a:t>
            </a:r>
            <a:endParaRPr/>
          </a:p>
          <a:p>
            <a:pPr marL="742950" lvl="1" indent="-285750" algn="l" rtl="0">
              <a:lnSpc>
                <a:spcPct val="90000"/>
              </a:lnSpc>
              <a:spcBef>
                <a:spcPts val="400"/>
              </a:spcBef>
              <a:spcAft>
                <a:spcPts val="0"/>
              </a:spcAft>
              <a:buClr>
                <a:schemeClr val="dk1"/>
              </a:buClr>
              <a:buSzPts val="2000"/>
              <a:buChar char="–"/>
            </a:pPr>
            <a:r>
              <a:rPr lang="en-US" sz="2000"/>
              <a:t>Facebook</a:t>
            </a:r>
            <a:endParaRPr/>
          </a:p>
          <a:p>
            <a:pPr marL="742950" lvl="1" indent="-285750" algn="l" rtl="0">
              <a:lnSpc>
                <a:spcPct val="90000"/>
              </a:lnSpc>
              <a:spcBef>
                <a:spcPts val="400"/>
              </a:spcBef>
              <a:spcAft>
                <a:spcPts val="0"/>
              </a:spcAft>
              <a:buClr>
                <a:schemeClr val="dk1"/>
              </a:buClr>
              <a:buSzPts val="2000"/>
              <a:buChar char="–"/>
            </a:pPr>
            <a:r>
              <a:rPr lang="en-US" sz="2000"/>
              <a:t>Text messages</a:t>
            </a:r>
            <a:endParaRPr/>
          </a:p>
          <a:p>
            <a:pPr marL="742950" lvl="1" indent="-285750" algn="l" rtl="0">
              <a:lnSpc>
                <a:spcPct val="90000"/>
              </a:lnSpc>
              <a:spcBef>
                <a:spcPts val="400"/>
              </a:spcBef>
              <a:spcAft>
                <a:spcPts val="0"/>
              </a:spcAft>
              <a:buClr>
                <a:schemeClr val="dk1"/>
              </a:buClr>
              <a:buSzPts val="2000"/>
              <a:buChar char="–"/>
            </a:pPr>
            <a:r>
              <a:rPr lang="en-US" sz="2000"/>
              <a:t>Snapchat</a:t>
            </a:r>
            <a:endParaRPr/>
          </a:p>
          <a:p>
            <a:pPr marL="742950" lvl="1" indent="-285750" algn="l" rtl="0">
              <a:lnSpc>
                <a:spcPct val="90000"/>
              </a:lnSpc>
              <a:spcBef>
                <a:spcPts val="400"/>
              </a:spcBef>
              <a:spcAft>
                <a:spcPts val="0"/>
              </a:spcAft>
              <a:buClr>
                <a:schemeClr val="dk1"/>
              </a:buClr>
              <a:buSzPts val="2000"/>
              <a:buChar char="–"/>
            </a:pPr>
            <a:r>
              <a:rPr lang="en-US" sz="2000"/>
              <a:t>Photo albums/phone/cloud storage</a:t>
            </a:r>
            <a:endParaRPr/>
          </a:p>
          <a:p>
            <a:pPr marL="342900" lvl="0" indent="-342900" algn="l" rtl="0">
              <a:lnSpc>
                <a:spcPct val="90000"/>
              </a:lnSpc>
              <a:spcBef>
                <a:spcPts val="400"/>
              </a:spcBef>
              <a:spcAft>
                <a:spcPts val="0"/>
              </a:spcAft>
              <a:buClr>
                <a:schemeClr val="dk1"/>
              </a:buClr>
              <a:buSzPts val="2000"/>
              <a:buChar char="•"/>
            </a:pPr>
            <a:r>
              <a:rPr lang="en-US" sz="2000"/>
              <a:t>Contact every person in the students list per social media account if the photos or test related messages are found on the phone</a:t>
            </a:r>
            <a:endParaRPr/>
          </a:p>
          <a:p>
            <a:pPr marL="342900" lvl="0" indent="-342900" algn="l" rtl="0">
              <a:lnSpc>
                <a:spcPct val="90000"/>
              </a:lnSpc>
              <a:spcBef>
                <a:spcPts val="400"/>
              </a:spcBef>
              <a:spcAft>
                <a:spcPts val="0"/>
              </a:spcAft>
              <a:buClr>
                <a:srgbClr val="FF0000"/>
              </a:buClr>
              <a:buSzPts val="2000"/>
              <a:buChar char="•"/>
            </a:pPr>
            <a:r>
              <a:rPr lang="en-US" sz="2000">
                <a:solidFill>
                  <a:srgbClr val="FF0000"/>
                </a:solidFill>
              </a:rPr>
              <a:t>Report to the Assessment Section Immediately</a:t>
            </a:r>
            <a:endParaRPr/>
          </a:p>
          <a:p>
            <a:pPr marL="0" lvl="0" indent="0" algn="l" rtl="0">
              <a:lnSpc>
                <a:spcPct val="90000"/>
              </a:lnSpc>
              <a:spcBef>
                <a:spcPts val="400"/>
              </a:spcBef>
              <a:spcAft>
                <a:spcPts val="0"/>
              </a:spcAft>
              <a:buClr>
                <a:schemeClr val="dk1"/>
              </a:buClr>
              <a:buSzPts val="2000"/>
              <a:buNone/>
            </a:pPr>
            <a:endParaRPr sz="2000"/>
          </a:p>
        </p:txBody>
      </p:sp>
      <p:pic>
        <p:nvPicPr>
          <p:cNvPr id="644" name="Google Shape;644;p62"/>
          <p:cNvPicPr preferRelativeResize="0"/>
          <p:nvPr/>
        </p:nvPicPr>
        <p:blipFill rotWithShape="1">
          <a:blip r:embed="rId3">
            <a:alphaModFix/>
          </a:blip>
          <a:srcRect/>
          <a:stretch/>
        </p:blipFill>
        <p:spPr>
          <a:xfrm>
            <a:off x="9097389" y="93659"/>
            <a:ext cx="1499746" cy="15271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63"/>
          <p:cNvSpPr txBox="1">
            <a:spLocks noGrp="1"/>
          </p:cNvSpPr>
          <p:nvPr>
            <p:ph type="title"/>
          </p:nvPr>
        </p:nvSpPr>
        <p:spPr>
          <a:xfrm>
            <a:off x="1979612"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TIDE-Administering Tests</a:t>
            </a:r>
            <a:r>
              <a:rPr lang="en-US" sz="4800" b="1">
                <a:solidFill>
                  <a:srgbClr val="0088A9"/>
                </a:solidFill>
                <a:latin typeface="Calibri"/>
                <a:ea typeface="Calibri"/>
                <a:cs typeface="Calibri"/>
                <a:sym typeface="Calibri"/>
              </a:rPr>
              <a:t/>
            </a:r>
            <a:br>
              <a:rPr lang="en-US" sz="4800" b="1">
                <a:solidFill>
                  <a:srgbClr val="0088A9"/>
                </a:solidFill>
                <a:latin typeface="Calibri"/>
                <a:ea typeface="Calibri"/>
                <a:cs typeface="Calibri"/>
                <a:sym typeface="Calibri"/>
              </a:rPr>
            </a:br>
            <a:r>
              <a:rPr lang="en-US" sz="3200" b="1">
                <a:latin typeface="Calibri"/>
                <a:ea typeface="Calibri"/>
                <a:cs typeface="Calibri"/>
                <a:sym typeface="Calibri"/>
              </a:rPr>
              <a:t>Testing Incidents </a:t>
            </a:r>
            <a:endParaRPr/>
          </a:p>
        </p:txBody>
      </p:sp>
      <p:pic>
        <p:nvPicPr>
          <p:cNvPr id="651" name="Google Shape;651;p63"/>
          <p:cNvPicPr preferRelativeResize="0">
            <a:picLocks noGrp="1"/>
          </p:cNvPicPr>
          <p:nvPr>
            <p:ph type="body" idx="1"/>
          </p:nvPr>
        </p:nvPicPr>
        <p:blipFill rotWithShape="1">
          <a:blip r:embed="rId3">
            <a:alphaModFix/>
          </a:blip>
          <a:srcRect/>
          <a:stretch/>
        </p:blipFill>
        <p:spPr>
          <a:xfrm>
            <a:off x="4573328" y="1896225"/>
            <a:ext cx="3042168" cy="2597121"/>
          </a:xfrm>
          <a:prstGeom prst="rect">
            <a:avLst/>
          </a:prstGeom>
          <a:noFill/>
          <a:ln>
            <a:noFill/>
          </a:ln>
        </p:spPr>
      </p:pic>
      <p:pic>
        <p:nvPicPr>
          <p:cNvPr id="652" name="Google Shape;652;p63"/>
          <p:cNvPicPr preferRelativeResize="0"/>
          <p:nvPr/>
        </p:nvPicPr>
        <p:blipFill rotWithShape="1">
          <a:blip r:embed="rId4">
            <a:alphaModFix/>
          </a:blip>
          <a:srcRect/>
          <a:stretch/>
        </p:blipFill>
        <p:spPr>
          <a:xfrm>
            <a:off x="3564250" y="5061099"/>
            <a:ext cx="4915968" cy="7871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64"/>
          <p:cNvSpPr txBox="1">
            <a:spLocks noGrp="1"/>
          </p:cNvSpPr>
          <p:nvPr>
            <p:ph type="title"/>
          </p:nvPr>
        </p:nvSpPr>
        <p:spPr>
          <a:xfrm>
            <a:off x="2151062" y="-17647"/>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dirty="0">
                <a:solidFill>
                  <a:srgbClr val="0088A9"/>
                </a:solidFill>
                <a:latin typeface="Calibri"/>
                <a:ea typeface="Calibri"/>
                <a:cs typeface="Calibri"/>
                <a:sym typeface="Calibri"/>
              </a:rPr>
              <a:t>Types of Requests Regarding Testing Incidents</a:t>
            </a:r>
            <a:endParaRPr dirty="0"/>
          </a:p>
        </p:txBody>
      </p:sp>
      <p:sp>
        <p:nvSpPr>
          <p:cNvPr id="658" name="Google Shape;658;p64"/>
          <p:cNvSpPr txBox="1">
            <a:spLocks noGrp="1"/>
          </p:cNvSpPr>
          <p:nvPr>
            <p:ph type="body" idx="1"/>
          </p:nvPr>
        </p:nvSpPr>
        <p:spPr>
          <a:xfrm>
            <a:off x="1876950" y="1215657"/>
            <a:ext cx="7886700" cy="448545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Char char="•"/>
            </a:pPr>
            <a:r>
              <a:rPr lang="en-US" sz="2400" b="1" dirty="0"/>
              <a:t>Grace period extension:</a:t>
            </a:r>
            <a:r>
              <a:rPr lang="en-US" sz="2400" dirty="0"/>
              <a:t/>
            </a:r>
            <a:br>
              <a:rPr lang="en-US" sz="2400" dirty="0"/>
            </a:br>
            <a:r>
              <a:rPr lang="en-US" sz="2400" dirty="0"/>
              <a:t>A Grace Period Extension (GPE) allows students whose tests have been paused for more than 20 minutes to review previously answered questions.</a:t>
            </a:r>
            <a:br>
              <a:rPr lang="en-US" sz="2400" dirty="0"/>
            </a:br>
            <a:r>
              <a:rPr lang="en-US" sz="2400" dirty="0"/>
              <a:t>(State may approve</a:t>
            </a:r>
            <a:r>
              <a:rPr lang="en-US" sz="2400" dirty="0" smtClean="0"/>
              <a:t>)</a:t>
            </a:r>
          </a:p>
          <a:p>
            <a:pPr marL="342900" lvl="0" indent="-342900" algn="l" rtl="0">
              <a:lnSpc>
                <a:spcPct val="90000"/>
              </a:lnSpc>
              <a:spcBef>
                <a:spcPts val="0"/>
              </a:spcBef>
              <a:spcAft>
                <a:spcPts val="0"/>
              </a:spcAft>
              <a:buClr>
                <a:schemeClr val="dk1"/>
              </a:buClr>
              <a:buSzPts val="2400"/>
              <a:buChar char="•"/>
            </a:pPr>
            <a:endParaRPr dirty="0"/>
          </a:p>
          <a:p>
            <a:pPr marL="342900" lvl="0" indent="-342900" algn="l" rtl="0">
              <a:lnSpc>
                <a:spcPct val="90000"/>
              </a:lnSpc>
              <a:spcBef>
                <a:spcPts val="480"/>
              </a:spcBef>
              <a:spcAft>
                <a:spcPts val="0"/>
              </a:spcAft>
              <a:buClr>
                <a:schemeClr val="dk1"/>
              </a:buClr>
              <a:buSzPts val="2400"/>
              <a:buChar char="•"/>
            </a:pPr>
            <a:r>
              <a:rPr lang="en-US" sz="2400" b="1" dirty="0"/>
              <a:t>Reset: </a:t>
            </a:r>
            <a:br>
              <a:rPr lang="en-US" sz="2400" b="1" dirty="0"/>
            </a:br>
            <a:r>
              <a:rPr lang="en-US" sz="2400" dirty="0"/>
              <a:t>Resetting a student’s test removes that test from the system and enables the student to start a new test. (State may reset any test CAT or PT</a:t>
            </a:r>
            <a:r>
              <a:rPr lang="en-US" sz="2400" dirty="0" smtClean="0"/>
              <a:t>)</a:t>
            </a:r>
          </a:p>
          <a:p>
            <a:pPr marL="342900" lvl="0" indent="-342900" algn="l" rtl="0">
              <a:lnSpc>
                <a:spcPct val="90000"/>
              </a:lnSpc>
              <a:spcBef>
                <a:spcPts val="480"/>
              </a:spcBef>
              <a:spcAft>
                <a:spcPts val="0"/>
              </a:spcAft>
              <a:buClr>
                <a:schemeClr val="dk1"/>
              </a:buClr>
              <a:buSzPts val="2400"/>
              <a:buChar char="•"/>
            </a:pPr>
            <a:endParaRPr dirty="0"/>
          </a:p>
          <a:p>
            <a:pPr marL="342900" lvl="0" indent="-342900" algn="l" rtl="0">
              <a:lnSpc>
                <a:spcPct val="90000"/>
              </a:lnSpc>
              <a:spcBef>
                <a:spcPts val="480"/>
              </a:spcBef>
              <a:spcAft>
                <a:spcPts val="0"/>
              </a:spcAft>
              <a:buClr>
                <a:schemeClr val="dk1"/>
              </a:buClr>
              <a:buSzPts val="2400"/>
              <a:buChar char="•"/>
            </a:pPr>
            <a:r>
              <a:rPr lang="en-US" sz="2400" b="1" dirty="0"/>
              <a:t>Invalidation:</a:t>
            </a:r>
            <a:br>
              <a:rPr lang="en-US" sz="2400" b="1" dirty="0"/>
            </a:br>
            <a:r>
              <a:rPr lang="en-US" sz="2400" dirty="0"/>
              <a:t>Invalidating a student’s test eliminates the test. The test will not be scored.  (State may invalidate)</a:t>
            </a:r>
            <a:endParaRPr dirty="0"/>
          </a:p>
          <a:p>
            <a:pPr marL="342900" lvl="0" indent="-190500" algn="l" rtl="0">
              <a:lnSpc>
                <a:spcPct val="90000"/>
              </a:lnSpc>
              <a:spcBef>
                <a:spcPts val="480"/>
              </a:spcBef>
              <a:spcAft>
                <a:spcPts val="0"/>
              </a:spcAft>
              <a:buClr>
                <a:schemeClr val="dk1"/>
              </a:buClr>
              <a:buSzPts val="2400"/>
              <a:buNone/>
            </a:pPr>
            <a:endParaRPr sz="2400" dirty="0"/>
          </a:p>
          <a:p>
            <a:pPr marL="342900" lvl="0" indent="-190500" algn="l" rtl="0">
              <a:lnSpc>
                <a:spcPct val="90000"/>
              </a:lnSpc>
              <a:spcBef>
                <a:spcPts val="480"/>
              </a:spcBef>
              <a:spcAft>
                <a:spcPts val="0"/>
              </a:spcAft>
              <a:buClr>
                <a:schemeClr val="dk1"/>
              </a:buClr>
              <a:buSzPts val="2400"/>
              <a:buNone/>
            </a:pP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5"/>
          <p:cNvSpPr txBox="1">
            <a:spLocks noGrp="1"/>
          </p:cNvSpPr>
          <p:nvPr>
            <p:ph type="body" idx="1"/>
          </p:nvPr>
        </p:nvSpPr>
        <p:spPr>
          <a:xfrm>
            <a:off x="1817380" y="191387"/>
            <a:ext cx="9839631" cy="598557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550"/>
              <a:buChar char="•"/>
            </a:pPr>
            <a:r>
              <a:rPr lang="en-US" sz="2550" b="1"/>
              <a:t>Reopen</a:t>
            </a:r>
            <a:endParaRPr/>
          </a:p>
          <a:p>
            <a:pPr marL="280988" lvl="1" indent="0" algn="l" rtl="0">
              <a:lnSpc>
                <a:spcPct val="90000"/>
              </a:lnSpc>
              <a:spcBef>
                <a:spcPts val="442"/>
              </a:spcBef>
              <a:spcAft>
                <a:spcPts val="0"/>
              </a:spcAft>
              <a:buClr>
                <a:schemeClr val="dk1"/>
              </a:buClr>
              <a:buSzPts val="2210"/>
              <a:buNone/>
            </a:pPr>
            <a:r>
              <a:rPr lang="en-US" sz="2210"/>
              <a:t>Reopening a test allows a student to access a test that has already been submitted or has expired. If an </a:t>
            </a:r>
            <a:r>
              <a:rPr lang="en-US" sz="2210" b="1"/>
              <a:t>expired</a:t>
            </a:r>
            <a:r>
              <a:rPr lang="en-US" sz="2210"/>
              <a:t> test is reopened, the test will reopen at the location at which the student stopped the test.</a:t>
            </a:r>
            <a:endParaRPr sz="1105"/>
          </a:p>
          <a:p>
            <a:pPr marL="280988" lvl="1" indent="0" algn="l" rtl="0">
              <a:lnSpc>
                <a:spcPct val="90000"/>
              </a:lnSpc>
              <a:spcBef>
                <a:spcPts val="442"/>
              </a:spcBef>
              <a:spcAft>
                <a:spcPts val="0"/>
              </a:spcAft>
              <a:buClr>
                <a:schemeClr val="dk1"/>
              </a:buClr>
              <a:buSzPts val="1105"/>
              <a:buNone/>
            </a:pPr>
            <a:r>
              <a:rPr lang="en-US" sz="1105"/>
              <a:t/>
            </a:r>
            <a:br>
              <a:rPr lang="en-US" sz="1105"/>
            </a:br>
            <a:r>
              <a:rPr lang="en-US" sz="2210"/>
              <a:t>The student will be able to review items within the current segment of the test but cannot return to previous segments. </a:t>
            </a:r>
            <a:br>
              <a:rPr lang="en-US" sz="2210"/>
            </a:br>
            <a:r>
              <a:rPr lang="en-US" sz="2210"/>
              <a:t>If a </a:t>
            </a:r>
            <a:r>
              <a:rPr lang="en-US" sz="2210" b="1"/>
              <a:t>submitted</a:t>
            </a:r>
            <a:r>
              <a:rPr lang="en-US" sz="2210"/>
              <a:t> test is reopened, the test will reopen at the last page of the test. The student can review items in the current segment but cannot return to previous segments. (State may reopen)</a:t>
            </a:r>
            <a:endParaRPr/>
          </a:p>
          <a:p>
            <a:pPr marL="342900" lvl="0" indent="-272732" algn="l" rtl="0">
              <a:lnSpc>
                <a:spcPct val="90000"/>
              </a:lnSpc>
              <a:spcBef>
                <a:spcPts val="221"/>
              </a:spcBef>
              <a:spcAft>
                <a:spcPts val="0"/>
              </a:spcAft>
              <a:buClr>
                <a:schemeClr val="dk1"/>
              </a:buClr>
              <a:buSzPts val="1105"/>
              <a:buNone/>
            </a:pPr>
            <a:endParaRPr sz="1105"/>
          </a:p>
          <a:p>
            <a:pPr marL="342900" lvl="0" indent="-342900" algn="l" rtl="0">
              <a:lnSpc>
                <a:spcPct val="90000"/>
              </a:lnSpc>
              <a:spcBef>
                <a:spcPts val="544"/>
              </a:spcBef>
              <a:spcAft>
                <a:spcPts val="0"/>
              </a:spcAft>
              <a:buClr>
                <a:schemeClr val="dk1"/>
              </a:buClr>
              <a:buSzPts val="2550"/>
              <a:buChar char="•"/>
            </a:pPr>
            <a:r>
              <a:rPr lang="en-US" sz="2550" b="1"/>
              <a:t>Reopen Test Segment</a:t>
            </a:r>
            <a:r>
              <a:rPr lang="en-US" sz="2720"/>
              <a:t/>
            </a:r>
            <a:br>
              <a:rPr lang="en-US" sz="2720"/>
            </a:br>
            <a:r>
              <a:rPr lang="en-US" sz="2210"/>
              <a:t>Reopening a test segment allows a student to access a test segment that the student inadvertently leaves. (State may reopen test segment)</a:t>
            </a:r>
            <a:endParaRPr/>
          </a:p>
          <a:p>
            <a:pPr marL="342900" lvl="0" indent="-272732" algn="l" rtl="0">
              <a:lnSpc>
                <a:spcPct val="90000"/>
              </a:lnSpc>
              <a:spcBef>
                <a:spcPts val="221"/>
              </a:spcBef>
              <a:spcAft>
                <a:spcPts val="0"/>
              </a:spcAft>
              <a:buClr>
                <a:schemeClr val="dk1"/>
              </a:buClr>
              <a:buSzPts val="1105"/>
              <a:buNone/>
            </a:pPr>
            <a:endParaRPr sz="1105"/>
          </a:p>
          <a:p>
            <a:pPr marL="342900" lvl="0" indent="-342900" algn="l" rtl="0">
              <a:lnSpc>
                <a:spcPct val="90000"/>
              </a:lnSpc>
              <a:spcBef>
                <a:spcPts val="544"/>
              </a:spcBef>
              <a:spcAft>
                <a:spcPts val="0"/>
              </a:spcAft>
              <a:buClr>
                <a:schemeClr val="dk1"/>
              </a:buClr>
              <a:buSzPts val="2550"/>
              <a:buChar char="•"/>
            </a:pPr>
            <a:r>
              <a:rPr lang="en-US" sz="2550" b="1"/>
              <a:t>Restore</a:t>
            </a:r>
            <a:r>
              <a:rPr lang="en-US" sz="2720" b="1"/>
              <a:t/>
            </a:r>
            <a:br>
              <a:rPr lang="en-US" sz="2720" b="1"/>
            </a:br>
            <a:r>
              <a:rPr lang="en-US" sz="2210"/>
              <a:t>Restoring a test returns a test from the Reset status to its prior status. This action can only be performed on tests that have been reset.  (State may restore)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6"/>
          <p:cNvSpPr txBox="1">
            <a:spLocks noGrp="1"/>
          </p:cNvSpPr>
          <p:nvPr>
            <p:ph type="title"/>
          </p:nvPr>
        </p:nvSpPr>
        <p:spPr>
          <a:xfrm>
            <a:off x="1979612" y="14289"/>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How to Enter a Testing Incident in TIDE</a:t>
            </a:r>
            <a:endParaRPr/>
          </a:p>
        </p:txBody>
      </p:sp>
      <p:sp>
        <p:nvSpPr>
          <p:cNvPr id="670" name="Google Shape;670;p66"/>
          <p:cNvSpPr txBox="1">
            <a:spLocks noGrp="1"/>
          </p:cNvSpPr>
          <p:nvPr>
            <p:ph type="body" idx="1"/>
          </p:nvPr>
        </p:nvSpPr>
        <p:spPr>
          <a:xfrm>
            <a:off x="1979612" y="1157289"/>
            <a:ext cx="8229600" cy="502761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Click on the </a:t>
            </a:r>
            <a:r>
              <a:rPr lang="en-US" sz="2000" b="1"/>
              <a:t>TIDE</a:t>
            </a:r>
            <a:r>
              <a:rPr lang="en-US" sz="2000"/>
              <a:t> icon: </a:t>
            </a:r>
            <a:endParaRPr/>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Once in TIDE, under Administering Tests</a:t>
            </a:r>
            <a:br>
              <a:rPr lang="en-US" sz="2000"/>
            </a:br>
            <a:r>
              <a:rPr lang="en-US" sz="2000"/>
              <a:t>click </a:t>
            </a:r>
            <a:r>
              <a:rPr lang="en-US" sz="2000" b="1"/>
              <a:t>Testing Incident:</a:t>
            </a:r>
            <a:br>
              <a:rPr lang="en-US" sz="2000" b="1"/>
            </a:br>
            <a:endParaRPr sz="2000" b="1"/>
          </a:p>
          <a:p>
            <a:pPr marL="342900" lvl="0" indent="-215900" algn="l" rtl="0">
              <a:lnSpc>
                <a:spcPct val="90000"/>
              </a:lnSpc>
              <a:spcBef>
                <a:spcPts val="400"/>
              </a:spcBef>
              <a:spcAft>
                <a:spcPts val="0"/>
              </a:spcAft>
              <a:buClr>
                <a:schemeClr val="dk1"/>
              </a:buClr>
              <a:buSzPts val="2000"/>
              <a:buNone/>
            </a:pPr>
            <a:endParaRPr sz="2000" b="1"/>
          </a:p>
          <a:p>
            <a:pPr marL="0" lvl="0" indent="0" algn="l" rtl="0">
              <a:lnSpc>
                <a:spcPct val="90000"/>
              </a:lnSpc>
              <a:spcBef>
                <a:spcPts val="400"/>
              </a:spcBef>
              <a:spcAft>
                <a:spcPts val="0"/>
              </a:spcAft>
              <a:buClr>
                <a:schemeClr val="dk1"/>
              </a:buClr>
              <a:buSzPts val="2000"/>
              <a:buNone/>
            </a:pPr>
            <a:endParaRPr sz="2000" b="1"/>
          </a:p>
          <a:p>
            <a:pPr marL="0" lvl="0" indent="0" algn="l" rtl="0">
              <a:lnSpc>
                <a:spcPct val="90000"/>
              </a:lnSpc>
              <a:spcBef>
                <a:spcPts val="400"/>
              </a:spcBef>
              <a:spcAft>
                <a:spcPts val="0"/>
              </a:spcAft>
              <a:buClr>
                <a:schemeClr val="dk1"/>
              </a:buClr>
              <a:buSzPts val="2000"/>
              <a:buNone/>
            </a:pPr>
            <a:endParaRPr sz="2000" b="1"/>
          </a:p>
          <a:p>
            <a:pPr marL="342900" lvl="0" indent="-342900" algn="l" rtl="0">
              <a:lnSpc>
                <a:spcPct val="90000"/>
              </a:lnSpc>
              <a:spcBef>
                <a:spcPts val="400"/>
              </a:spcBef>
              <a:spcAft>
                <a:spcPts val="0"/>
              </a:spcAft>
              <a:buClr>
                <a:schemeClr val="dk1"/>
              </a:buClr>
              <a:buSzPts val="2000"/>
              <a:buChar char="•"/>
            </a:pPr>
            <a:r>
              <a:rPr lang="en-US" sz="2000"/>
              <a:t>Then click on </a:t>
            </a:r>
            <a:r>
              <a:rPr lang="en-US" sz="2000" b="1"/>
              <a:t>Create Test Incident</a:t>
            </a:r>
            <a:r>
              <a:rPr lang="en-US" sz="2000"/>
              <a:t>:</a:t>
            </a:r>
            <a:endParaRPr/>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b="1"/>
          </a:p>
        </p:txBody>
      </p:sp>
      <p:pic>
        <p:nvPicPr>
          <p:cNvPr id="671" name="Google Shape;671;p66"/>
          <p:cNvPicPr preferRelativeResize="0"/>
          <p:nvPr/>
        </p:nvPicPr>
        <p:blipFill rotWithShape="1">
          <a:blip r:embed="rId3">
            <a:alphaModFix/>
          </a:blip>
          <a:srcRect/>
          <a:stretch/>
        </p:blipFill>
        <p:spPr>
          <a:xfrm>
            <a:off x="6293093" y="979488"/>
            <a:ext cx="913959" cy="952500"/>
          </a:xfrm>
          <a:prstGeom prst="rect">
            <a:avLst/>
          </a:prstGeom>
          <a:noFill/>
          <a:ln>
            <a:noFill/>
          </a:ln>
        </p:spPr>
      </p:pic>
      <p:pic>
        <p:nvPicPr>
          <p:cNvPr id="672" name="Google Shape;672;p66"/>
          <p:cNvPicPr preferRelativeResize="0"/>
          <p:nvPr/>
        </p:nvPicPr>
        <p:blipFill rotWithShape="1">
          <a:blip r:embed="rId4">
            <a:alphaModFix/>
          </a:blip>
          <a:srcRect/>
          <a:stretch/>
        </p:blipFill>
        <p:spPr>
          <a:xfrm>
            <a:off x="4772636" y="2683355"/>
            <a:ext cx="3400000" cy="1152381"/>
          </a:xfrm>
          <a:prstGeom prst="rect">
            <a:avLst/>
          </a:prstGeom>
          <a:noFill/>
          <a:ln>
            <a:noFill/>
          </a:ln>
        </p:spPr>
      </p:pic>
      <p:pic>
        <p:nvPicPr>
          <p:cNvPr id="673" name="Google Shape;673;p66"/>
          <p:cNvPicPr preferRelativeResize="0"/>
          <p:nvPr/>
        </p:nvPicPr>
        <p:blipFill rotWithShape="1">
          <a:blip r:embed="rId5">
            <a:alphaModFix/>
          </a:blip>
          <a:srcRect/>
          <a:stretch/>
        </p:blipFill>
        <p:spPr>
          <a:xfrm>
            <a:off x="6209940" y="4450426"/>
            <a:ext cx="2701351" cy="14606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7"/>
          <p:cNvSpPr txBox="1">
            <a:spLocks noGrp="1"/>
          </p:cNvSpPr>
          <p:nvPr>
            <p:ph type="title"/>
          </p:nvPr>
        </p:nvSpPr>
        <p:spPr>
          <a:xfrm>
            <a:off x="1979612" y="7938"/>
            <a:ext cx="8229600" cy="78388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How to Enter a Testing Incident in TIDE</a:t>
            </a:r>
            <a:endParaRPr sz="2400" u="sng"/>
          </a:p>
        </p:txBody>
      </p:sp>
      <p:sp>
        <p:nvSpPr>
          <p:cNvPr id="680" name="Google Shape;680;p67"/>
          <p:cNvSpPr txBox="1">
            <a:spLocks noGrp="1"/>
          </p:cNvSpPr>
          <p:nvPr>
            <p:ph type="body" idx="1"/>
          </p:nvPr>
        </p:nvSpPr>
        <p:spPr>
          <a:xfrm>
            <a:off x="1774339" y="810414"/>
            <a:ext cx="8229600" cy="507763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Step 1: Select a category</a:t>
            </a:r>
            <a:endParaRPr/>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Step 2: Select a Search</a:t>
            </a:r>
            <a:endParaRPr/>
          </a:p>
          <a:p>
            <a:pPr marL="0" lvl="0" indent="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Step 3: Enter Student SSID</a:t>
            </a:r>
            <a:endParaRPr/>
          </a:p>
          <a:p>
            <a:pPr marL="342900" lvl="0" indent="-21590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p:txBody>
      </p:sp>
      <p:pic>
        <p:nvPicPr>
          <p:cNvPr id="681" name="Google Shape;681;p67"/>
          <p:cNvPicPr preferRelativeResize="0"/>
          <p:nvPr/>
        </p:nvPicPr>
        <p:blipFill rotWithShape="1">
          <a:blip r:embed="rId3">
            <a:alphaModFix/>
          </a:blip>
          <a:srcRect/>
          <a:stretch/>
        </p:blipFill>
        <p:spPr>
          <a:xfrm>
            <a:off x="4433425" y="3771406"/>
            <a:ext cx="4495238" cy="1047619"/>
          </a:xfrm>
          <a:prstGeom prst="rect">
            <a:avLst/>
          </a:prstGeom>
          <a:noFill/>
          <a:ln>
            <a:noFill/>
          </a:ln>
        </p:spPr>
      </p:pic>
      <p:pic>
        <p:nvPicPr>
          <p:cNvPr id="682" name="Google Shape;682;p67"/>
          <p:cNvPicPr preferRelativeResize="0"/>
          <p:nvPr/>
        </p:nvPicPr>
        <p:blipFill rotWithShape="1">
          <a:blip r:embed="rId4">
            <a:alphaModFix/>
          </a:blip>
          <a:srcRect/>
          <a:stretch/>
        </p:blipFill>
        <p:spPr>
          <a:xfrm>
            <a:off x="5250146" y="5100257"/>
            <a:ext cx="3752381" cy="971429"/>
          </a:xfrm>
          <a:prstGeom prst="rect">
            <a:avLst/>
          </a:prstGeom>
          <a:noFill/>
          <a:ln>
            <a:noFill/>
          </a:ln>
        </p:spPr>
      </p:pic>
      <p:pic>
        <p:nvPicPr>
          <p:cNvPr id="683" name="Google Shape;683;p67"/>
          <p:cNvPicPr preferRelativeResize="0"/>
          <p:nvPr/>
        </p:nvPicPr>
        <p:blipFill rotWithShape="1">
          <a:blip r:embed="rId5">
            <a:alphaModFix/>
          </a:blip>
          <a:srcRect/>
          <a:stretch/>
        </p:blipFill>
        <p:spPr>
          <a:xfrm>
            <a:off x="2208212" y="1172559"/>
            <a:ext cx="3370064" cy="2236702"/>
          </a:xfrm>
          <a:prstGeom prst="rect">
            <a:avLst/>
          </a:prstGeom>
          <a:noFill/>
          <a:ln w="12700" cap="flat" cmpd="sng">
            <a:solidFill>
              <a:schemeClr val="dk1"/>
            </a:solidFill>
            <a:prstDash val="solid"/>
            <a:round/>
            <a:headEnd type="none" w="sm" len="sm"/>
            <a:tailEnd type="none" w="sm" len="sm"/>
          </a:ln>
        </p:spPr>
      </p:pic>
      <p:graphicFrame>
        <p:nvGraphicFramePr>
          <p:cNvPr id="684" name="Google Shape;684;p67"/>
          <p:cNvGraphicFramePr/>
          <p:nvPr/>
        </p:nvGraphicFramePr>
        <p:xfrm>
          <a:off x="5746943" y="852879"/>
          <a:ext cx="4672375" cy="1097900"/>
        </p:xfrm>
        <a:graphic>
          <a:graphicData uri="http://schemas.openxmlformats.org/drawingml/2006/table">
            <a:tbl>
              <a:tblPr>
                <a:noFill/>
                <a:tableStyleId>{2F18DB14-7E06-4A69-9789-478DD0E144F0}</a:tableStyleId>
              </a:tblPr>
              <a:tblGrid>
                <a:gridCol w="3485950"/>
                <a:gridCol w="25400"/>
                <a:gridCol w="536550"/>
                <a:gridCol w="624475"/>
              </a:tblGrid>
              <a:tr h="297175">
                <a:tc>
                  <a:txBody>
                    <a:bodyPr/>
                    <a:lstStyle/>
                    <a:p>
                      <a:pPr marL="7874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latin typeface="Arial"/>
                          <a:ea typeface="Arial"/>
                          <a:cs typeface="Arial"/>
                          <a:sym typeface="Arial"/>
                        </a:rPr>
                        <a:t>Task or Site</a:t>
                      </a:r>
                      <a:endParaRPr sz="1200" u="none" strike="noStrike" cap="none">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4300" marR="11493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4300" marR="11493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PR*</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8745" marR="118110"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TC*</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r>
              <a:tr h="260350">
                <a:tc>
                  <a:txBody>
                    <a:bodyPr/>
                    <a:lstStyle/>
                    <a:p>
                      <a:pPr marL="73025" marR="0" lvl="0" indent="0" algn="l" rtl="0">
                        <a:lnSpc>
                          <a:spcPct val="100000"/>
                        </a:lnSpc>
                        <a:spcBef>
                          <a:spcPts val="0"/>
                        </a:spcBef>
                        <a:spcAft>
                          <a:spcPts val="0"/>
                        </a:spcAft>
                        <a:buClr>
                          <a:schemeClr val="dk1"/>
                        </a:buClr>
                        <a:buSzPts val="1200"/>
                        <a:buFont typeface="Arial"/>
                        <a:buNone/>
                      </a:pPr>
                      <a:r>
                        <a:rPr lang="en-US" sz="1200" u="none" strike="noStrike" cap="none">
                          <a:latin typeface="Arial"/>
                          <a:ea typeface="Arial"/>
                          <a:cs typeface="Arial"/>
                          <a:sym typeface="Arial"/>
                        </a:rPr>
                        <a:t>Creating Test Incidents</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9594"/>
                    </a:solidFill>
                  </a:tcPr>
                </a:tc>
              </a:tr>
              <a:tr h="255900">
                <a:tc>
                  <a:txBody>
                    <a:bodyPr/>
                    <a:lstStyle/>
                    <a:p>
                      <a:pPr marL="73025" marR="571500" lvl="0" indent="0" algn="l" rtl="0">
                        <a:lnSpc>
                          <a:spcPct val="100000"/>
                        </a:lnSpc>
                        <a:spcBef>
                          <a:spcPts val="0"/>
                        </a:spcBef>
                        <a:spcAft>
                          <a:spcPts val="0"/>
                        </a:spcAft>
                        <a:buClr>
                          <a:schemeClr val="dk1"/>
                        </a:buClr>
                        <a:buSzPts val="1200"/>
                        <a:buFont typeface="Arial"/>
                        <a:buNone/>
                      </a:pPr>
                      <a:r>
                        <a:rPr lang="en-US" sz="1200" u="none" strike="noStrike" cap="none">
                          <a:latin typeface="Arial"/>
                          <a:ea typeface="Arial"/>
                          <a:cs typeface="Arial"/>
                          <a:sym typeface="Arial"/>
                        </a:rPr>
                        <a:t>Retrieving Testing Incidents</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9594"/>
                    </a:solidFill>
                  </a:tcPr>
                </a:tc>
              </a:tr>
              <a:tr h="284475">
                <a:tc>
                  <a:txBody>
                    <a:bodyPr/>
                    <a:lstStyle/>
                    <a:p>
                      <a:pPr marL="47625" marR="55880" lvl="0" indent="0" algn="l" rtl="0">
                        <a:lnSpc>
                          <a:spcPct val="100000"/>
                        </a:lnSpc>
                        <a:spcBef>
                          <a:spcPts val="0"/>
                        </a:spcBef>
                        <a:spcAft>
                          <a:spcPts val="0"/>
                        </a:spcAft>
                        <a:buClr>
                          <a:schemeClr val="dk1"/>
                        </a:buClr>
                        <a:buSzPts val="1200"/>
                        <a:buFont typeface="Arial"/>
                        <a:buNone/>
                      </a:pPr>
                      <a:r>
                        <a:rPr lang="en-US" sz="1200" u="none" strike="noStrike" cap="none">
                          <a:latin typeface="Arial"/>
                          <a:ea typeface="Arial"/>
                          <a:cs typeface="Arial"/>
                          <a:sym typeface="Arial"/>
                        </a:rPr>
                        <a:t>Creating Testing Incidents through File Uploads</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9594"/>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grpSp>
        <p:nvGrpSpPr>
          <p:cNvPr id="690" name="Google Shape;690;p68"/>
          <p:cNvGrpSpPr/>
          <p:nvPr/>
        </p:nvGrpSpPr>
        <p:grpSpPr>
          <a:xfrm>
            <a:off x="6551613" y="1069129"/>
            <a:ext cx="3232494" cy="1290438"/>
            <a:chOff x="3106948" y="1530131"/>
            <a:chExt cx="2911079" cy="882869"/>
          </a:xfrm>
        </p:grpSpPr>
        <p:pic>
          <p:nvPicPr>
            <p:cNvPr id="691" name="Google Shape;691;p68"/>
            <p:cNvPicPr preferRelativeResize="0"/>
            <p:nvPr/>
          </p:nvPicPr>
          <p:blipFill rotWithShape="1">
            <a:blip r:embed="rId3">
              <a:alphaModFix/>
            </a:blip>
            <a:srcRect b="57465"/>
            <a:stretch/>
          </p:blipFill>
          <p:spPr>
            <a:xfrm>
              <a:off x="3106948" y="1530131"/>
              <a:ext cx="2911079" cy="620402"/>
            </a:xfrm>
            <a:prstGeom prst="rect">
              <a:avLst/>
            </a:prstGeom>
            <a:noFill/>
            <a:ln>
              <a:noFill/>
            </a:ln>
          </p:spPr>
        </p:pic>
        <p:pic>
          <p:nvPicPr>
            <p:cNvPr id="692" name="Google Shape;692;p68"/>
            <p:cNvPicPr preferRelativeResize="0"/>
            <p:nvPr/>
          </p:nvPicPr>
          <p:blipFill rotWithShape="1">
            <a:blip r:embed="rId3">
              <a:alphaModFix/>
            </a:blip>
            <a:srcRect l="-1" t="84647" r="74632" b="-2642"/>
            <a:stretch/>
          </p:blipFill>
          <p:spPr>
            <a:xfrm>
              <a:off x="5096616" y="2150533"/>
              <a:ext cx="745385" cy="262467"/>
            </a:xfrm>
            <a:prstGeom prst="rect">
              <a:avLst/>
            </a:prstGeom>
            <a:noFill/>
            <a:ln>
              <a:noFill/>
            </a:ln>
          </p:spPr>
        </p:pic>
      </p:grpSp>
      <p:sp>
        <p:nvSpPr>
          <p:cNvPr id="693" name="Google Shape;693;p68"/>
          <p:cNvSpPr txBox="1">
            <a:spLocks noGrp="1"/>
          </p:cNvSpPr>
          <p:nvPr>
            <p:ph type="title"/>
          </p:nvPr>
        </p:nvSpPr>
        <p:spPr>
          <a:xfrm>
            <a:off x="1979612"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How to Enter a Testing Incident in TIDE</a:t>
            </a:r>
            <a:r>
              <a:rPr lang="en-US" sz="4000" u="sng"/>
              <a:t/>
            </a:r>
            <a:br>
              <a:rPr lang="en-US" sz="4000" u="sng"/>
            </a:br>
            <a:r>
              <a:rPr lang="en-US" sz="2400" u="sng"/>
              <a:t>(cont.)</a:t>
            </a:r>
            <a:endParaRPr/>
          </a:p>
        </p:txBody>
      </p:sp>
      <p:sp>
        <p:nvSpPr>
          <p:cNvPr id="694" name="Google Shape;694;p68"/>
          <p:cNvSpPr txBox="1">
            <a:spLocks noGrp="1"/>
          </p:cNvSpPr>
          <p:nvPr>
            <p:ph type="body" idx="1"/>
          </p:nvPr>
        </p:nvSpPr>
        <p:spPr>
          <a:xfrm>
            <a:off x="1979612" y="990601"/>
            <a:ext cx="8229600" cy="522517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Then click </a:t>
            </a:r>
            <a:r>
              <a:rPr lang="en-US" sz="2000" b="1"/>
              <a:t>Search Student Results</a:t>
            </a:r>
            <a:endParaRPr/>
          </a:p>
          <a:p>
            <a:pPr marL="342900" lvl="0" indent="-215900" algn="l" rtl="0">
              <a:lnSpc>
                <a:spcPct val="90000"/>
              </a:lnSpc>
              <a:spcBef>
                <a:spcPts val="400"/>
              </a:spcBef>
              <a:spcAft>
                <a:spcPts val="0"/>
              </a:spcAft>
              <a:buClr>
                <a:schemeClr val="dk1"/>
              </a:buClr>
              <a:buSzPts val="2000"/>
              <a:buNone/>
            </a:pPr>
            <a:endParaRPr sz="2000" b="1"/>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Next click </a:t>
            </a:r>
            <a:r>
              <a:rPr lang="en-US" sz="2000" b="1"/>
              <a:t>Create</a:t>
            </a:r>
            <a:r>
              <a:rPr lang="en-US" sz="2000"/>
              <a:t> and then, enter a reason for the request in the window that pops up, then click </a:t>
            </a:r>
            <a:r>
              <a:rPr lang="en-US" sz="2000" b="1"/>
              <a:t>Submit</a:t>
            </a:r>
            <a:endParaRPr/>
          </a:p>
          <a:p>
            <a:pPr marL="342900" lvl="0" indent="-215900" algn="l" rtl="0">
              <a:lnSpc>
                <a:spcPct val="90000"/>
              </a:lnSpc>
              <a:spcBef>
                <a:spcPts val="400"/>
              </a:spcBef>
              <a:spcAft>
                <a:spcPts val="0"/>
              </a:spcAft>
              <a:buClr>
                <a:schemeClr val="dk1"/>
              </a:buClr>
              <a:buSzPts val="2000"/>
              <a:buNone/>
            </a:pPr>
            <a:endParaRPr sz="2000"/>
          </a:p>
        </p:txBody>
      </p:sp>
      <p:pic>
        <p:nvPicPr>
          <p:cNvPr id="695" name="Google Shape;695;p68"/>
          <p:cNvPicPr preferRelativeResize="0"/>
          <p:nvPr/>
        </p:nvPicPr>
        <p:blipFill rotWithShape="1">
          <a:blip r:embed="rId4">
            <a:alphaModFix/>
          </a:blip>
          <a:srcRect/>
          <a:stretch/>
        </p:blipFill>
        <p:spPr>
          <a:xfrm>
            <a:off x="2930456" y="3191813"/>
            <a:ext cx="6327912" cy="30239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9"/>
          <p:cNvSpPr txBox="1">
            <a:spLocks noGrp="1"/>
          </p:cNvSpPr>
          <p:nvPr>
            <p:ph type="title"/>
          </p:nvPr>
        </p:nvSpPr>
        <p:spPr>
          <a:xfrm>
            <a:off x="1377352" y="348204"/>
            <a:ext cx="8925491" cy="89494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8BA9"/>
              </a:buClr>
              <a:buSzPts val="3600"/>
              <a:buFont typeface="Arial"/>
              <a:buNone/>
            </a:pPr>
            <a:r>
              <a:rPr lang="en-US" b="1" dirty="0" smtClean="0">
                <a:solidFill>
                  <a:srgbClr val="008BA9"/>
                </a:solidFill>
              </a:rPr>
              <a:t>Day 2 Activity #</a:t>
            </a:r>
            <a:r>
              <a:rPr lang="en-US" b="1" dirty="0" smtClean="0">
                <a:solidFill>
                  <a:srgbClr val="008BA9"/>
                </a:solidFill>
              </a:rPr>
              <a:t>3 Breakout: </a:t>
            </a:r>
            <a:r>
              <a:rPr lang="en-US" b="1" dirty="0" smtClean="0">
                <a:solidFill>
                  <a:srgbClr val="008BA9"/>
                </a:solidFill>
              </a:rPr>
              <a:t>Addressing Test Security at Your School</a:t>
            </a:r>
            <a:endParaRPr dirty="0"/>
          </a:p>
        </p:txBody>
      </p:sp>
      <p:sp>
        <p:nvSpPr>
          <p:cNvPr id="702" name="Google Shape;702;p69"/>
          <p:cNvSpPr txBox="1">
            <a:spLocks noGrp="1"/>
          </p:cNvSpPr>
          <p:nvPr>
            <p:ph type="body" idx="1"/>
          </p:nvPr>
        </p:nvSpPr>
        <p:spPr>
          <a:xfrm>
            <a:off x="1484439" y="2342769"/>
            <a:ext cx="7723633" cy="25068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t>Based on what you’ve just heard</a:t>
            </a:r>
            <a:r>
              <a:rPr lang="en-US" dirty="0" smtClean="0"/>
              <a:t>….</a:t>
            </a:r>
          </a:p>
          <a:p>
            <a:pPr marL="0" lvl="0" indent="0" algn="l" rtl="0">
              <a:lnSpc>
                <a:spcPct val="90000"/>
              </a:lnSpc>
              <a:spcBef>
                <a:spcPts val="0"/>
              </a:spcBef>
              <a:spcAft>
                <a:spcPts val="0"/>
              </a:spcAft>
              <a:buClr>
                <a:schemeClr val="dk1"/>
              </a:buClr>
              <a:buSzPts val="3200"/>
              <a:buNone/>
            </a:pPr>
            <a:r>
              <a:rPr lang="en-US" dirty="0" smtClean="0"/>
              <a:t>How are you addressing test security at your school?</a:t>
            </a:r>
          </a:p>
          <a:p>
            <a:pPr marL="0" lvl="0" indent="0" algn="l" rtl="0">
              <a:lnSpc>
                <a:spcPct val="90000"/>
              </a:lnSpc>
              <a:spcBef>
                <a:spcPts val="0"/>
              </a:spcBef>
              <a:spcAft>
                <a:spcPts val="0"/>
              </a:spcAft>
              <a:buClr>
                <a:schemeClr val="dk1"/>
              </a:buClr>
              <a:buSzPts val="3200"/>
              <a:buNone/>
            </a:pPr>
            <a:endParaRPr lang="en-US" dirty="0"/>
          </a:p>
          <a:p>
            <a:pPr lvl="1" indent="-457200">
              <a:spcBef>
                <a:spcPts val="0"/>
              </a:spcBef>
              <a:spcAft>
                <a:spcPts val="600"/>
              </a:spcAft>
              <a:buSzPts val="3200"/>
              <a:buFont typeface="Wingdings" panose="05000000000000000000" pitchFamily="2" charset="2"/>
              <a:buChar char="Ø"/>
            </a:pPr>
            <a:r>
              <a:rPr lang="en-US" dirty="0" smtClean="0"/>
              <a:t>Effective policies and procedures</a:t>
            </a:r>
          </a:p>
          <a:p>
            <a:pPr lvl="1" indent="-457200">
              <a:spcBef>
                <a:spcPts val="0"/>
              </a:spcBef>
              <a:spcAft>
                <a:spcPts val="600"/>
              </a:spcAft>
              <a:buSzPts val="3200"/>
              <a:buFont typeface="Wingdings" panose="05000000000000000000" pitchFamily="2" charset="2"/>
              <a:buChar char="Ø"/>
            </a:pPr>
            <a:r>
              <a:rPr lang="en-US" dirty="0" smtClean="0"/>
              <a:t>Ongoing challenges</a:t>
            </a:r>
          </a:p>
          <a:p>
            <a:pPr lvl="1" indent="-457200">
              <a:spcBef>
                <a:spcPts val="0"/>
              </a:spcBef>
              <a:spcAft>
                <a:spcPts val="600"/>
              </a:spcAft>
              <a:buSzPts val="3200"/>
              <a:buFont typeface="Wingdings" panose="05000000000000000000" pitchFamily="2" charset="2"/>
              <a:buChar char="Ø"/>
            </a:pPr>
            <a:r>
              <a:rPr lang="en-US" dirty="0" smtClean="0"/>
              <a:t>Suggestions for others</a:t>
            </a:r>
            <a:endParaRPr dirty="0"/>
          </a:p>
          <a:p>
            <a:pPr marL="400050" lvl="1" indent="0" algn="l" rtl="0">
              <a:lnSpc>
                <a:spcPct val="90000"/>
              </a:lnSpc>
              <a:spcBef>
                <a:spcPts val="400"/>
              </a:spcBef>
              <a:spcAft>
                <a:spcPts val="0"/>
              </a:spcAft>
              <a:buClr>
                <a:schemeClr val="dk1"/>
              </a:buClr>
              <a:buSzPts val="2000"/>
              <a:buNone/>
            </a:pPr>
            <a:endParaRPr sz="2000" dirty="0"/>
          </a:p>
          <a:p>
            <a:pPr marL="400050" lvl="1" indent="0" algn="l" rtl="0">
              <a:lnSpc>
                <a:spcPct val="90000"/>
              </a:lnSpc>
              <a:spcBef>
                <a:spcPts val="400"/>
              </a:spcBef>
              <a:spcAft>
                <a:spcPts val="0"/>
              </a:spcAft>
              <a:buClr>
                <a:schemeClr val="dk1"/>
              </a:buClr>
              <a:buSzPts val="2000"/>
              <a:buNone/>
            </a:pPr>
            <a:endParaRPr sz="20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20552" y="1038468"/>
            <a:ext cx="3164583" cy="3658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0"/>
          <p:cNvSpPr/>
          <p:nvPr/>
        </p:nvSpPr>
        <p:spPr>
          <a:xfrm>
            <a:off x="4216539" y="384180"/>
            <a:ext cx="4301177"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1"/>
                </a:solidFill>
                <a:latin typeface="Arial"/>
                <a:ea typeface="Arial"/>
                <a:cs typeface="Arial"/>
                <a:sym typeface="Arial"/>
              </a:rPr>
              <a:t>BREAKTIME</a:t>
            </a:r>
            <a:endParaRPr sz="5400" b="1" i="0" u="none" strike="noStrike" cap="none">
              <a:solidFill>
                <a:schemeClr val="dk1"/>
              </a:solidFill>
              <a:latin typeface="Arial"/>
              <a:ea typeface="Arial"/>
              <a:cs typeface="Arial"/>
              <a:sym typeface="Arial"/>
            </a:endParaRPr>
          </a:p>
        </p:txBody>
      </p:sp>
      <p:pic>
        <p:nvPicPr>
          <p:cNvPr id="709" name="Google Shape;709;p70"/>
          <p:cNvPicPr preferRelativeResize="0"/>
          <p:nvPr/>
        </p:nvPicPr>
        <p:blipFill>
          <a:blip r:embed="rId3">
            <a:alphaModFix/>
          </a:blip>
          <a:stretch>
            <a:fillRect/>
          </a:stretch>
        </p:blipFill>
        <p:spPr>
          <a:xfrm>
            <a:off x="3321075" y="1566872"/>
            <a:ext cx="5410200" cy="3724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1979612" y="274638"/>
            <a:ext cx="8229600" cy="6397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Supports: 3 Types each with 2 Categories</a:t>
            </a:r>
            <a:endParaRPr/>
          </a:p>
        </p:txBody>
      </p:sp>
      <p:sp>
        <p:nvSpPr>
          <p:cNvPr id="169" name="Google Shape;169;p18"/>
          <p:cNvSpPr txBox="1">
            <a:spLocks noGrp="1"/>
          </p:cNvSpPr>
          <p:nvPr>
            <p:ph type="body" idx="1"/>
          </p:nvPr>
        </p:nvSpPr>
        <p:spPr>
          <a:xfrm>
            <a:off x="1979612" y="1037064"/>
            <a:ext cx="8229600" cy="51915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dirty="0"/>
              <a:t>The types are:</a:t>
            </a:r>
            <a:endParaRPr dirty="0"/>
          </a:p>
          <a:p>
            <a:pPr marL="685800" lvl="1" indent="-342900" algn="l" rtl="0">
              <a:lnSpc>
                <a:spcPct val="90000"/>
              </a:lnSpc>
              <a:spcBef>
                <a:spcPts val="500"/>
              </a:spcBef>
              <a:spcAft>
                <a:spcPts val="0"/>
              </a:spcAft>
              <a:buClr>
                <a:schemeClr val="dk1"/>
              </a:buClr>
              <a:buSzPts val="1800"/>
              <a:buFont typeface="Calibri"/>
              <a:buAutoNum type="arabicPeriod"/>
            </a:pPr>
            <a:r>
              <a:rPr lang="en-US" sz="1800" b="1" dirty="0"/>
              <a:t>Universal tools </a:t>
            </a:r>
            <a:r>
              <a:rPr lang="en-US" sz="1800" dirty="0"/>
              <a:t>are features that are provided to all students based on student preference and selection.</a:t>
            </a:r>
            <a:endParaRPr dirty="0"/>
          </a:p>
          <a:p>
            <a:pPr marL="685800" lvl="1" indent="-342900" algn="l" rtl="0">
              <a:lnSpc>
                <a:spcPct val="90000"/>
              </a:lnSpc>
              <a:spcBef>
                <a:spcPts val="500"/>
              </a:spcBef>
              <a:spcAft>
                <a:spcPts val="0"/>
              </a:spcAft>
              <a:buClr>
                <a:schemeClr val="dk1"/>
              </a:buClr>
              <a:buSzPts val="1800"/>
              <a:buFont typeface="Calibri"/>
              <a:buAutoNum type="arabicPeriod"/>
            </a:pPr>
            <a:r>
              <a:rPr lang="en-US" sz="1800" b="1" dirty="0"/>
              <a:t>Designated supports </a:t>
            </a:r>
            <a:r>
              <a:rPr lang="en-US" sz="1800" dirty="0"/>
              <a:t>are features that can be made available for use by any student for whom the need has been indicated by an educator or team of educators familiar with the student’s characteristics and needs.</a:t>
            </a:r>
            <a:endParaRPr dirty="0"/>
          </a:p>
          <a:p>
            <a:pPr marL="800100" lvl="1" indent="-342900" algn="l" rtl="0">
              <a:lnSpc>
                <a:spcPct val="90000"/>
              </a:lnSpc>
              <a:spcBef>
                <a:spcPts val="500"/>
              </a:spcBef>
              <a:spcAft>
                <a:spcPts val="0"/>
              </a:spcAft>
              <a:buClr>
                <a:schemeClr val="dk1"/>
              </a:buClr>
              <a:buSzPts val="1800"/>
              <a:buFont typeface="Calibri"/>
              <a:buAutoNum type="arabicPeriod"/>
            </a:pPr>
            <a:r>
              <a:rPr lang="en-US" sz="1800" b="1" dirty="0"/>
              <a:t>Accommodations </a:t>
            </a:r>
            <a:r>
              <a:rPr lang="en-US" sz="1800" dirty="0"/>
              <a:t>are changes in procedures or materials that increase equitable access and allow these students to show what they know and can do. They are for students for whom there is a documented need for the accommodations on an IEP or 504  plan and whose disability meets the recommended use guidelines in the UAAG. </a:t>
            </a:r>
            <a:endParaRPr dirty="0"/>
          </a:p>
          <a:p>
            <a:pPr marL="57150" lvl="0" indent="0" algn="l" rtl="0">
              <a:lnSpc>
                <a:spcPct val="90000"/>
              </a:lnSpc>
              <a:spcBef>
                <a:spcPts val="1000"/>
              </a:spcBef>
              <a:spcAft>
                <a:spcPts val="0"/>
              </a:spcAft>
              <a:buClr>
                <a:schemeClr val="dk1"/>
              </a:buClr>
              <a:buSzPts val="2200"/>
              <a:buNone/>
            </a:pPr>
            <a:r>
              <a:rPr lang="en-US" sz="2200" dirty="0"/>
              <a:t>The categories are:</a:t>
            </a:r>
            <a:endParaRPr dirty="0"/>
          </a:p>
          <a:p>
            <a:pPr marL="800100" lvl="1" indent="-342900" algn="l" rtl="0">
              <a:lnSpc>
                <a:spcPct val="90000"/>
              </a:lnSpc>
              <a:spcBef>
                <a:spcPts val="500"/>
              </a:spcBef>
              <a:spcAft>
                <a:spcPts val="0"/>
              </a:spcAft>
              <a:buClr>
                <a:schemeClr val="dk1"/>
              </a:buClr>
              <a:buSzPts val="1800"/>
              <a:buFont typeface="Calibri"/>
              <a:buAutoNum type="arabicPeriod"/>
            </a:pPr>
            <a:r>
              <a:rPr lang="en-US" sz="1800" b="1" dirty="0"/>
              <a:t>Embedded</a:t>
            </a:r>
            <a:r>
              <a:rPr lang="en-US" sz="1800" dirty="0"/>
              <a:t> tools, supports and accommodations are built into and delivered as part of the computer-based test delivery system.</a:t>
            </a:r>
            <a:endParaRPr dirty="0"/>
          </a:p>
          <a:p>
            <a:pPr marL="800100" lvl="1" indent="-342900" algn="l" rtl="0">
              <a:lnSpc>
                <a:spcPct val="90000"/>
              </a:lnSpc>
              <a:spcBef>
                <a:spcPts val="500"/>
              </a:spcBef>
              <a:spcAft>
                <a:spcPts val="0"/>
              </a:spcAft>
              <a:buClr>
                <a:schemeClr val="dk1"/>
              </a:buClr>
              <a:buSzPts val="1800"/>
              <a:buFont typeface="Calibri"/>
              <a:buAutoNum type="arabicPeriod"/>
            </a:pPr>
            <a:r>
              <a:rPr lang="en-US" sz="1800" b="1" dirty="0"/>
              <a:t>Non-Embedded</a:t>
            </a:r>
            <a:r>
              <a:rPr lang="en-US" sz="1800" dirty="0"/>
              <a:t> tools, supports and accommodations are provided to students “locally” outside of the computer test administration system at the time of testing</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1"/>
          <p:cNvSpPr txBox="1">
            <a:spLocks noGrp="1"/>
          </p:cNvSpPr>
          <p:nvPr>
            <p:ph type="title"/>
          </p:nvPr>
        </p:nvSpPr>
        <p:spPr>
          <a:xfrm>
            <a:off x="4452908" y="718706"/>
            <a:ext cx="5809059" cy="66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4800"/>
              <a:buFont typeface="Arial"/>
              <a:buNone/>
            </a:pPr>
            <a:r>
              <a:rPr lang="en-US" sz="4800" b="1">
                <a:solidFill>
                  <a:srgbClr val="008BA9"/>
                </a:solidFill>
              </a:rPr>
              <a:t>After Testing </a:t>
            </a:r>
            <a:endParaRPr sz="4800">
              <a:solidFill>
                <a:srgbClr val="008BA9"/>
              </a:solidFill>
            </a:endParaRPr>
          </a:p>
        </p:txBody>
      </p:sp>
      <p:grpSp>
        <p:nvGrpSpPr>
          <p:cNvPr id="716" name="Google Shape;716;p71"/>
          <p:cNvGrpSpPr/>
          <p:nvPr/>
        </p:nvGrpSpPr>
        <p:grpSpPr>
          <a:xfrm rot="-2202554">
            <a:off x="1140299" y="69495"/>
            <a:ext cx="3909162" cy="2000312"/>
            <a:chOff x="360357" y="79476"/>
            <a:chExt cx="3786299" cy="922136"/>
          </a:xfrm>
        </p:grpSpPr>
        <p:pic>
          <p:nvPicPr>
            <p:cNvPr id="717" name="Google Shape;717;p71"/>
            <p:cNvPicPr preferRelativeResize="0"/>
            <p:nvPr/>
          </p:nvPicPr>
          <p:blipFill rotWithShape="1">
            <a:blip r:embed="rId3">
              <a:clrChange>
                <a:clrFrom>
                  <a:srgbClr val="FFFFFF"/>
                </a:clrFrom>
                <a:clrTo>
                  <a:srgbClr val="FFFFFF">
                    <a:alpha val="0"/>
                  </a:srgbClr>
                </a:clrTo>
              </a:clrChange>
              <a:alphaModFix/>
            </a:blip>
            <a:srcRect/>
            <a:stretch/>
          </p:blipFill>
          <p:spPr>
            <a:xfrm>
              <a:off x="360357" y="79476"/>
              <a:ext cx="1234526" cy="922136"/>
            </a:xfrm>
            <a:prstGeom prst="rect">
              <a:avLst/>
            </a:prstGeom>
            <a:noFill/>
            <a:ln>
              <a:noFill/>
            </a:ln>
          </p:spPr>
        </p:pic>
        <p:pic>
          <p:nvPicPr>
            <p:cNvPr id="718" name="Google Shape;718;p71"/>
            <p:cNvPicPr preferRelativeResize="0"/>
            <p:nvPr/>
          </p:nvPicPr>
          <p:blipFill rotWithShape="1">
            <a:blip r:embed="rId4">
              <a:clrChange>
                <a:clrFrom>
                  <a:srgbClr val="FFFFFF"/>
                </a:clrFrom>
                <a:clrTo>
                  <a:srgbClr val="FFFFFF">
                    <a:alpha val="0"/>
                  </a:srgbClr>
                </a:clrTo>
              </a:clrChange>
              <a:alphaModFix/>
            </a:blip>
            <a:srcRect/>
            <a:stretch/>
          </p:blipFill>
          <p:spPr>
            <a:xfrm>
              <a:off x="1030076" y="389752"/>
              <a:ext cx="3116580" cy="518160"/>
            </a:xfrm>
            <a:prstGeom prst="rect">
              <a:avLst/>
            </a:prstGeom>
            <a:noFill/>
            <a:ln>
              <a:noFill/>
            </a:ln>
          </p:spPr>
        </p:pic>
      </p:grpSp>
      <p:sp>
        <p:nvSpPr>
          <p:cNvPr id="719" name="Google Shape;719;p71"/>
          <p:cNvSpPr txBox="1">
            <a:spLocks noGrp="1"/>
          </p:cNvSpPr>
          <p:nvPr>
            <p:ph type="body" idx="1"/>
          </p:nvPr>
        </p:nvSpPr>
        <p:spPr>
          <a:xfrm>
            <a:off x="2452968" y="2683274"/>
            <a:ext cx="5104778" cy="1092315"/>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dk1"/>
              </a:buClr>
              <a:buSzPts val="2000"/>
              <a:buFont typeface="Arial"/>
              <a:buChar char="•"/>
            </a:pPr>
            <a:r>
              <a:rPr lang="en-US" sz="2000"/>
              <a:t>Central Reporting System</a:t>
            </a:r>
            <a:endParaRPr/>
          </a:p>
          <a:p>
            <a:pPr marL="742950" lvl="1" indent="-285750" algn="l" rtl="0">
              <a:lnSpc>
                <a:spcPct val="90000"/>
              </a:lnSpc>
              <a:spcBef>
                <a:spcPts val="1000"/>
              </a:spcBef>
              <a:spcAft>
                <a:spcPts val="0"/>
              </a:spcAft>
              <a:buClr>
                <a:schemeClr val="dk1"/>
              </a:buClr>
              <a:buSzPts val="2000"/>
              <a:buFont typeface="Arial"/>
              <a:buChar char="•"/>
            </a:pPr>
            <a:r>
              <a:rPr lang="en-US" sz="2000"/>
              <a:t>Documenting Non-Participation</a:t>
            </a:r>
            <a:endParaRPr/>
          </a:p>
        </p:txBody>
      </p:sp>
      <p:pic>
        <p:nvPicPr>
          <p:cNvPr id="720" name="Google Shape;720;p71"/>
          <p:cNvPicPr preferRelativeResize="0"/>
          <p:nvPr/>
        </p:nvPicPr>
        <p:blipFill rotWithShape="1">
          <a:blip r:embed="rId5">
            <a:alphaModFix/>
          </a:blip>
          <a:srcRect/>
          <a:stretch/>
        </p:blipFill>
        <p:spPr>
          <a:xfrm rot="671297">
            <a:off x="7569421" y="1720575"/>
            <a:ext cx="2445784" cy="3593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1"/>
            <a:ext cx="9782801" cy="673226"/>
          </a:xfrm>
        </p:spPr>
        <p:txBody>
          <a:bodyPr/>
          <a:lstStyle/>
          <a:p>
            <a:pPr algn="ctr"/>
            <a:r>
              <a:rPr lang="en-US" b="1" dirty="0" smtClean="0">
                <a:solidFill>
                  <a:srgbClr val="008BA4"/>
                </a:solidFill>
              </a:rPr>
              <a:t>Reporting: School and Student Results</a:t>
            </a:r>
            <a:endParaRPr lang="en-US" b="1" dirty="0">
              <a:solidFill>
                <a:srgbClr val="008BA4"/>
              </a:solidFill>
            </a:endParaRPr>
          </a:p>
        </p:txBody>
      </p:sp>
      <p:sp>
        <p:nvSpPr>
          <p:cNvPr id="3" name="Text Placeholder 2"/>
          <p:cNvSpPr>
            <a:spLocks noGrp="1"/>
          </p:cNvSpPr>
          <p:nvPr>
            <p:ph type="body" idx="1"/>
          </p:nvPr>
        </p:nvSpPr>
        <p:spPr>
          <a:xfrm>
            <a:off x="1706819" y="1536826"/>
            <a:ext cx="9669418" cy="4572000"/>
          </a:xfrm>
        </p:spPr>
        <p:txBody>
          <a:bodyPr/>
          <a:lstStyle/>
          <a:p>
            <a:pPr marL="114300" indent="0" algn="ctr">
              <a:buNone/>
            </a:pPr>
            <a:r>
              <a:rPr lang="en-US" dirty="0" smtClean="0"/>
              <a:t>The </a:t>
            </a:r>
            <a:r>
              <a:rPr lang="en-US" b="1" dirty="0" smtClean="0"/>
              <a:t>Online Reporting System </a:t>
            </a:r>
            <a:r>
              <a:rPr lang="en-US" dirty="0" smtClean="0"/>
              <a:t>is being retired		</a:t>
            </a:r>
          </a:p>
          <a:p>
            <a:pPr marL="114300" indent="0" algn="ctr">
              <a:buNone/>
            </a:pPr>
            <a:endParaRPr lang="en-US" dirty="0" smtClean="0"/>
          </a:p>
          <a:p>
            <a:pPr marL="114300" indent="0" algn="ctr">
              <a:buNone/>
            </a:pPr>
            <a:endParaRPr lang="en-US" dirty="0"/>
          </a:p>
          <a:p>
            <a:pPr marL="114300" indent="0" algn="ctr">
              <a:buNone/>
            </a:pPr>
            <a:endParaRPr lang="en-US" dirty="0" smtClean="0"/>
          </a:p>
          <a:p>
            <a:pPr marL="114300" indent="0" algn="ctr">
              <a:buNone/>
            </a:pPr>
            <a:endParaRPr lang="en-US" dirty="0"/>
          </a:p>
          <a:p>
            <a:pPr marL="1828800" indent="0">
              <a:buNone/>
              <a:tabLst>
                <a:tab pos="1828800" algn="l"/>
              </a:tabLst>
            </a:pPr>
            <a:r>
              <a:rPr lang="en-US" dirty="0" smtClean="0"/>
              <a:t>The </a:t>
            </a:r>
            <a:r>
              <a:rPr lang="en-US" b="1" dirty="0" smtClean="0"/>
              <a:t>Centralized Reporting System </a:t>
            </a:r>
            <a:r>
              <a:rPr lang="en-US" dirty="0" smtClean="0"/>
              <a:t>(CRS) (aka </a:t>
            </a:r>
            <a:r>
              <a:rPr lang="en-US" dirty="0" err="1" smtClean="0"/>
              <a:t>AirWays</a:t>
            </a:r>
            <a:r>
              <a:rPr lang="en-US" dirty="0" smtClean="0"/>
              <a:t> Reporting) is taking its place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6390">
            <a:off x="9811123" y="1099122"/>
            <a:ext cx="1953278" cy="19408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643" y="2685273"/>
            <a:ext cx="1555074" cy="1555074"/>
          </a:xfrm>
          <a:prstGeom prst="rect">
            <a:avLst/>
          </a:prstGeom>
        </p:spPr>
      </p:pic>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495" t="4474" r="2160" b="16171"/>
          <a:stretch/>
        </p:blipFill>
        <p:spPr>
          <a:xfrm>
            <a:off x="1444792" y="3822826"/>
            <a:ext cx="2190939" cy="2065980"/>
          </a:xfrm>
          <a:prstGeom prst="rect">
            <a:avLst/>
          </a:prstGeom>
        </p:spPr>
      </p:pic>
    </p:spTree>
    <p:extLst>
      <p:ext uri="{BB962C8B-B14F-4D97-AF65-F5344CB8AC3E}">
        <p14:creationId xmlns:p14="http://schemas.microsoft.com/office/powerpoint/2010/main" val="250378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72"/>
          <p:cNvSpPr txBox="1">
            <a:spLocks noGrp="1"/>
          </p:cNvSpPr>
          <p:nvPr>
            <p:ph type="title"/>
          </p:nvPr>
        </p:nvSpPr>
        <p:spPr>
          <a:xfrm>
            <a:off x="1979612" y="274639"/>
            <a:ext cx="8229600" cy="90101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A7EBB"/>
              </a:buClr>
              <a:buSzPts val="4800"/>
              <a:buFont typeface="Arial"/>
              <a:buNone/>
            </a:pPr>
            <a:r>
              <a:rPr lang="en-US" sz="4800" b="1" dirty="0">
                <a:solidFill>
                  <a:srgbClr val="4A7EBB"/>
                </a:solidFill>
              </a:rPr>
              <a:t>The Centralized Reporting System</a:t>
            </a:r>
            <a:endParaRPr dirty="0"/>
          </a:p>
        </p:txBody>
      </p:sp>
      <p:pic>
        <p:nvPicPr>
          <p:cNvPr id="727" name="Google Shape;727;p72"/>
          <p:cNvPicPr preferRelativeResize="0"/>
          <p:nvPr/>
        </p:nvPicPr>
        <p:blipFill rotWithShape="1">
          <a:blip r:embed="rId3">
            <a:clrChange>
              <a:clrFrom>
                <a:srgbClr val="FFFFFF"/>
              </a:clrFrom>
              <a:clrTo>
                <a:srgbClr val="FFFFFF">
                  <a:alpha val="0"/>
                </a:srgbClr>
              </a:clrTo>
            </a:clrChange>
            <a:alphaModFix/>
          </a:blip>
          <a:srcRect/>
          <a:stretch/>
        </p:blipFill>
        <p:spPr>
          <a:xfrm rot="2154492">
            <a:off x="9735628" y="24293"/>
            <a:ext cx="2227840" cy="2227840"/>
          </a:xfrm>
          <a:prstGeom prst="rect">
            <a:avLst/>
          </a:prstGeom>
          <a:noFill/>
          <a:ln>
            <a:noFill/>
          </a:ln>
        </p:spPr>
      </p:pic>
      <p:sp>
        <p:nvSpPr>
          <p:cNvPr id="730" name="Google Shape;730;p72"/>
          <p:cNvSpPr/>
          <p:nvPr/>
        </p:nvSpPr>
        <p:spPr>
          <a:xfrm>
            <a:off x="2068103" y="3748822"/>
            <a:ext cx="8052618" cy="42473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See the </a:t>
            </a:r>
            <a:r>
              <a:rPr lang="en-US" sz="1800" b="0" i="0" strike="noStrike" cap="none" dirty="0" smtClean="0">
                <a:solidFill>
                  <a:srgbClr val="008BA4"/>
                </a:solidFill>
                <a:latin typeface="Calibri"/>
                <a:ea typeface="Calibri"/>
                <a:cs typeface="Calibri"/>
                <a:sym typeface="Calibri"/>
              </a:rPr>
              <a:t>Centralized Reporting User Guides </a:t>
            </a:r>
            <a:r>
              <a:rPr lang="en-US" sz="1800" b="0" i="0" u="none" strike="noStrike" cap="none" dirty="0" smtClean="0">
                <a:solidFill>
                  <a:srgbClr val="000000"/>
                </a:solidFill>
                <a:latin typeface="Calibri"/>
                <a:ea typeface="Calibri"/>
                <a:cs typeface="Calibri"/>
                <a:sym typeface="Calibri"/>
              </a:rPr>
              <a:t>for </a:t>
            </a:r>
            <a:r>
              <a:rPr lang="en-US" sz="1800" b="0" i="0" u="none" strike="noStrike" cap="none" dirty="0">
                <a:solidFill>
                  <a:schemeClr val="dk1"/>
                </a:solidFill>
                <a:latin typeface="Calibri"/>
                <a:ea typeface="Calibri"/>
                <a:cs typeface="Calibri"/>
                <a:sym typeface="Calibri"/>
              </a:rPr>
              <a:t>more detailed information</a:t>
            </a:r>
            <a:endParaRPr sz="1800" b="0" i="0" u="none" strike="noStrike" cap="none" dirty="0">
              <a:solidFill>
                <a:schemeClr val="dk1"/>
              </a:solidFill>
              <a:latin typeface="Arial"/>
              <a:ea typeface="Arial"/>
              <a:cs typeface="Arial"/>
              <a:sym typeface="Arial"/>
            </a:endParaRPr>
          </a:p>
        </p:txBody>
      </p:sp>
      <p:grpSp>
        <p:nvGrpSpPr>
          <p:cNvPr id="4" name="Group 3"/>
          <p:cNvGrpSpPr/>
          <p:nvPr/>
        </p:nvGrpSpPr>
        <p:grpSpPr>
          <a:xfrm>
            <a:off x="1900814" y="4402660"/>
            <a:ext cx="9153467" cy="954107"/>
            <a:chOff x="1900814" y="4402660"/>
            <a:chExt cx="9153467" cy="954107"/>
          </a:xfrm>
        </p:grpSpPr>
        <p:pic>
          <p:nvPicPr>
            <p:cNvPr id="731" name="Google Shape;731;p72"/>
            <p:cNvPicPr preferRelativeResize="0"/>
            <p:nvPr/>
          </p:nvPicPr>
          <p:blipFill rotWithShape="1">
            <a:blip r:embed="rId4">
              <a:alphaModFix/>
            </a:blip>
            <a:srcRect l="37706" t="16879" r="4289" b="17053"/>
            <a:stretch/>
          </p:blipFill>
          <p:spPr>
            <a:xfrm>
              <a:off x="1900814" y="4665308"/>
              <a:ext cx="1577342" cy="559074"/>
            </a:xfrm>
            <a:prstGeom prst="rect">
              <a:avLst/>
            </a:prstGeom>
            <a:noFill/>
            <a:ln>
              <a:noFill/>
            </a:ln>
          </p:spPr>
        </p:pic>
        <p:cxnSp>
          <p:nvCxnSpPr>
            <p:cNvPr id="732" name="Google Shape;732;p72"/>
            <p:cNvCxnSpPr/>
            <p:nvPr/>
          </p:nvCxnSpPr>
          <p:spPr>
            <a:xfrm>
              <a:off x="3556933" y="4944845"/>
              <a:ext cx="659516"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6862"/>
                </a:srgbClr>
              </a:outerShdw>
            </a:effectLst>
          </p:spPr>
        </p:cxnSp>
        <p:pic>
          <p:nvPicPr>
            <p:cNvPr id="733" name="Google Shape;733;p72"/>
            <p:cNvPicPr preferRelativeResize="0"/>
            <p:nvPr/>
          </p:nvPicPr>
          <p:blipFill rotWithShape="1">
            <a:blip r:embed="rId5">
              <a:alphaModFix/>
            </a:blip>
            <a:srcRect/>
            <a:stretch/>
          </p:blipFill>
          <p:spPr>
            <a:xfrm>
              <a:off x="4295227" y="4656290"/>
              <a:ext cx="1942947" cy="577113"/>
            </a:xfrm>
            <a:prstGeom prst="rect">
              <a:avLst/>
            </a:prstGeom>
            <a:noFill/>
            <a:ln w="19050" cap="flat" cmpd="sng">
              <a:solidFill>
                <a:schemeClr val="dk1"/>
              </a:solidFill>
              <a:prstDash val="solid"/>
              <a:round/>
              <a:headEnd type="none" w="sm" len="sm"/>
              <a:tailEnd type="none" w="sm" len="sm"/>
            </a:ln>
          </p:spPr>
        </p:pic>
        <p:cxnSp>
          <p:nvCxnSpPr>
            <p:cNvPr id="735" name="Google Shape;735;p72"/>
            <p:cNvCxnSpPr/>
            <p:nvPr/>
          </p:nvCxnSpPr>
          <p:spPr>
            <a:xfrm>
              <a:off x="6315543" y="4944845"/>
              <a:ext cx="659516"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6862"/>
                </a:srgbClr>
              </a:outerShdw>
            </a:effectLst>
          </p:spPr>
        </p:cxnSp>
        <p:sp>
          <p:nvSpPr>
            <p:cNvPr id="2" name="Rectangle 1"/>
            <p:cNvSpPr/>
            <p:nvPr/>
          </p:nvSpPr>
          <p:spPr>
            <a:xfrm>
              <a:off x="7122661" y="4402660"/>
              <a:ext cx="3931620" cy="954107"/>
            </a:xfrm>
            <a:prstGeom prst="rect">
              <a:avLst/>
            </a:prstGeom>
            <a:ln w="19050">
              <a:solidFill>
                <a:schemeClr val="bg2"/>
              </a:solidFill>
            </a:ln>
          </p:spPr>
          <p:txBody>
            <a:bodyPr wrap="square">
              <a:spAutoFit/>
            </a:bodyPr>
            <a:lstStyle/>
            <a:p>
              <a:pPr marL="285750" indent="-285750">
                <a:buFont typeface="Arial" panose="020B0604020202020204" pitchFamily="34" charset="0"/>
                <a:buChar char="•"/>
              </a:pPr>
              <a:r>
                <a:rPr lang="en-US" b="1" dirty="0">
                  <a:solidFill>
                    <a:srgbClr val="008BA4"/>
                  </a:solidFill>
                </a:rPr>
                <a:t>Centralized Reporting for Interim Assessments User Guide 2020-2021</a:t>
              </a:r>
            </a:p>
            <a:p>
              <a:pPr marL="285750" indent="-285750">
                <a:buFont typeface="Arial" panose="020B0604020202020204" pitchFamily="34" charset="0"/>
                <a:buChar char="•"/>
              </a:pPr>
              <a:r>
                <a:rPr lang="en-US" b="1" dirty="0" smtClean="0">
                  <a:solidFill>
                    <a:srgbClr val="008BA4"/>
                  </a:solidFill>
                </a:rPr>
                <a:t>Centralized Reporting for Summative Assessments User Guide 2020-2021</a:t>
              </a:r>
              <a:endParaRPr lang="en-US" b="1" dirty="0">
                <a:solidFill>
                  <a:srgbClr val="008BA4"/>
                </a:solidFill>
              </a:endParaRPr>
            </a:p>
          </p:txBody>
        </p:sp>
      </p:grpSp>
      <p:pic>
        <p:nvPicPr>
          <p:cNvPr id="15" name="Google Shape;743;p73"/>
          <p:cNvPicPr preferRelativeResize="0"/>
          <p:nvPr/>
        </p:nvPicPr>
        <p:blipFill rotWithShape="1">
          <a:blip r:embed="rId6">
            <a:alphaModFix/>
          </a:blip>
          <a:srcRect/>
          <a:stretch/>
        </p:blipFill>
        <p:spPr>
          <a:xfrm flipH="1">
            <a:off x="2165035" y="5580186"/>
            <a:ext cx="585112" cy="585112"/>
          </a:xfrm>
          <a:prstGeom prst="rect">
            <a:avLst/>
          </a:prstGeom>
          <a:noFill/>
          <a:ln>
            <a:noFill/>
          </a:ln>
        </p:spPr>
      </p:pic>
      <p:sp>
        <p:nvSpPr>
          <p:cNvPr id="16" name="Google Shape;744;p73"/>
          <p:cNvSpPr txBox="1"/>
          <p:nvPr/>
        </p:nvSpPr>
        <p:spPr>
          <a:xfrm>
            <a:off x="2750147" y="5682560"/>
            <a:ext cx="7743088" cy="380365"/>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Access to the </a:t>
            </a:r>
            <a:r>
              <a:rPr lang="en-US" sz="1800" b="0" i="0" u="none" strike="noStrike" cap="none" dirty="0" smtClean="0">
                <a:solidFill>
                  <a:schemeClr val="dk1"/>
                </a:solidFill>
                <a:latin typeface="Calibri"/>
                <a:ea typeface="Calibri"/>
                <a:cs typeface="Calibri"/>
                <a:sym typeface="Calibri"/>
              </a:rPr>
              <a:t>CRS </a:t>
            </a:r>
            <a:r>
              <a:rPr lang="en-US" sz="1800" b="0" i="0" u="none" strike="noStrike" cap="none" dirty="0">
                <a:solidFill>
                  <a:schemeClr val="dk1"/>
                </a:solidFill>
                <a:latin typeface="Calibri"/>
                <a:ea typeface="Calibri"/>
                <a:cs typeface="Calibri"/>
                <a:sym typeface="Calibri"/>
              </a:rPr>
              <a:t>reports and features depends on your user role.</a:t>
            </a:r>
            <a:endParaRPr sz="1800" b="0" i="0" u="none" strike="noStrike" cap="none" dirty="0">
              <a:solidFill>
                <a:schemeClr val="dk1"/>
              </a:solidFill>
              <a:latin typeface="Arial"/>
              <a:ea typeface="Arial"/>
              <a:cs typeface="Arial"/>
              <a:sym typeface="Arial"/>
            </a:endParaRPr>
          </a:p>
        </p:txBody>
      </p:sp>
      <p:grpSp>
        <p:nvGrpSpPr>
          <p:cNvPr id="12" name="Group 11"/>
          <p:cNvGrpSpPr/>
          <p:nvPr/>
        </p:nvGrpSpPr>
        <p:grpSpPr>
          <a:xfrm>
            <a:off x="1745888" y="1704224"/>
            <a:ext cx="8038028" cy="1979037"/>
            <a:chOff x="1434804" y="1718598"/>
            <a:chExt cx="8038028" cy="1979037"/>
          </a:xfrm>
        </p:grpSpPr>
        <p:pic>
          <p:nvPicPr>
            <p:cNvPr id="5" name="Picture 4"/>
            <p:cNvPicPr>
              <a:picLocks noChangeAspect="1"/>
            </p:cNvPicPr>
            <p:nvPr/>
          </p:nvPicPr>
          <p:blipFill>
            <a:blip r:embed="rId7"/>
            <a:stretch>
              <a:fillRect/>
            </a:stretch>
          </p:blipFill>
          <p:spPr>
            <a:xfrm>
              <a:off x="3699624" y="1718598"/>
              <a:ext cx="2945677" cy="1979037"/>
            </a:xfrm>
            <a:prstGeom prst="rect">
              <a:avLst/>
            </a:prstGeom>
          </p:spPr>
        </p:pic>
        <p:pic>
          <p:nvPicPr>
            <p:cNvPr id="6" name="Picture 5"/>
            <p:cNvPicPr>
              <a:picLocks noChangeAspect="1"/>
            </p:cNvPicPr>
            <p:nvPr/>
          </p:nvPicPr>
          <p:blipFill>
            <a:blip r:embed="rId8"/>
            <a:stretch>
              <a:fillRect/>
            </a:stretch>
          </p:blipFill>
          <p:spPr>
            <a:xfrm>
              <a:off x="7240480" y="2015443"/>
              <a:ext cx="2232352" cy="1241625"/>
            </a:xfrm>
            <a:prstGeom prst="rect">
              <a:avLst/>
            </a:prstGeom>
          </p:spPr>
        </p:pic>
        <p:pic>
          <p:nvPicPr>
            <p:cNvPr id="7" name="Picture 6"/>
            <p:cNvPicPr>
              <a:picLocks noChangeAspect="1"/>
            </p:cNvPicPr>
            <p:nvPr/>
          </p:nvPicPr>
          <p:blipFill>
            <a:blip r:embed="rId9"/>
            <a:stretch>
              <a:fillRect/>
            </a:stretch>
          </p:blipFill>
          <p:spPr>
            <a:xfrm>
              <a:off x="1434804" y="2163301"/>
              <a:ext cx="1669641" cy="1042726"/>
            </a:xfrm>
            <a:prstGeom prst="rect">
              <a:avLst/>
            </a:prstGeom>
          </p:spPr>
        </p:pic>
        <p:cxnSp>
          <p:nvCxnSpPr>
            <p:cNvPr id="9" name="Straight Arrow Connector 8"/>
            <p:cNvCxnSpPr>
              <a:stCxn id="7" idx="3"/>
            </p:cNvCxnSpPr>
            <p:nvPr/>
          </p:nvCxnSpPr>
          <p:spPr>
            <a:xfrm>
              <a:off x="3104445" y="2684664"/>
              <a:ext cx="16975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542930" y="2693743"/>
              <a:ext cx="1960806" cy="143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Google Shape;340;p34"/>
          <p:cNvPicPr preferRelativeResize="0"/>
          <p:nvPr/>
        </p:nvPicPr>
        <p:blipFill rotWithShape="1">
          <a:blip r:embed="rId10">
            <a:clrChange>
              <a:clrFrom>
                <a:srgbClr val="FFFFFF"/>
              </a:clrFrom>
              <a:clrTo>
                <a:srgbClr val="FFFFFF">
                  <a:alpha val="0"/>
                </a:srgbClr>
              </a:clrTo>
            </a:clrChange>
            <a:alphaModFix/>
          </a:blip>
          <a:srcRect/>
          <a:stretch/>
        </p:blipFill>
        <p:spPr>
          <a:xfrm rot="21005748">
            <a:off x="1292962" y="268084"/>
            <a:ext cx="1123693" cy="8170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14" y="90536"/>
            <a:ext cx="5323412" cy="977774"/>
          </a:xfrm>
        </p:spPr>
        <p:txBody>
          <a:bodyPr/>
          <a:lstStyle/>
          <a:p>
            <a:pPr algn="ctr"/>
            <a:r>
              <a:rPr lang="en-US" b="1" dirty="0" smtClean="0">
                <a:solidFill>
                  <a:srgbClr val="008BA4"/>
                </a:solidFill>
              </a:rPr>
              <a:t>CRS Training Resources</a:t>
            </a:r>
            <a:endParaRPr lang="en-US" b="1" dirty="0">
              <a:solidFill>
                <a:srgbClr val="008BA4"/>
              </a:solidFill>
            </a:endParaRPr>
          </a:p>
        </p:txBody>
      </p:sp>
      <p:sp>
        <p:nvSpPr>
          <p:cNvPr id="4" name="Rectangle 3"/>
          <p:cNvSpPr/>
          <p:nvPr/>
        </p:nvSpPr>
        <p:spPr>
          <a:xfrm>
            <a:off x="1454592" y="1496063"/>
            <a:ext cx="4389422" cy="4384983"/>
          </a:xfrm>
          <a:prstGeom prst="rect">
            <a:avLst/>
          </a:prstGeom>
          <a:ln w="19050">
            <a:solidFill>
              <a:schemeClr val="bg2"/>
            </a:solidFill>
          </a:ln>
        </p:spPr>
        <p:txBody>
          <a:bodyPr wrap="square">
            <a:spAutoFit/>
          </a:bodyPr>
          <a:lstStyle/>
          <a:p>
            <a:pPr algn="ctr">
              <a:lnSpc>
                <a:spcPct val="107000"/>
              </a:lnSpc>
              <a:spcAft>
                <a:spcPts val="600"/>
              </a:spcAft>
            </a:pPr>
            <a:r>
              <a:rPr lang="en-US"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CRS Training PowerPoints</a:t>
            </a:r>
          </a:p>
          <a:p>
            <a:pPr>
              <a:lnSpc>
                <a:spcPct val="107000"/>
              </a:lnSpc>
              <a:spcAft>
                <a:spcPts val="600"/>
              </a:spcAft>
            </a:pPr>
            <a:r>
              <a:rPr lang="en-US" dirty="0" smtClean="0">
                <a:solidFill>
                  <a:schemeClr val="tx1"/>
                </a:solidFill>
                <a:latin typeface="+mn-lt"/>
                <a:ea typeface="Times New Roman" panose="02020603050405020304" pitchFamily="18" charset="0"/>
                <a:cs typeface="Times New Roman" panose="02020603050405020304" pitchFamily="18" charset="0"/>
              </a:rPr>
              <a:t>Centralized </a:t>
            </a:r>
            <a:r>
              <a:rPr lang="en-US" dirty="0">
                <a:solidFill>
                  <a:schemeClr val="tx1"/>
                </a:solidFill>
                <a:latin typeface="+mn-lt"/>
                <a:ea typeface="Times New Roman" panose="02020603050405020304" pitchFamily="18" charset="0"/>
                <a:cs typeface="Times New Roman" panose="02020603050405020304" pitchFamily="18" charset="0"/>
              </a:rPr>
              <a:t>Reporting Training Module (Non-Narrated) 2019-2020 </a:t>
            </a:r>
            <a:endParaRPr lang="en-US" dirty="0">
              <a:solidFill>
                <a:schemeClr val="tx1"/>
              </a:solidFill>
              <a:latin typeface="+mn-lt"/>
              <a:ea typeface="Calibri" panose="020F0502020204030204" pitchFamily="34" charset="0"/>
              <a:cs typeface="Times New Roman" panose="02020603050405020304" pitchFamily="18" charset="0"/>
            </a:endParaRPr>
          </a:p>
          <a:p>
            <a:pPr>
              <a:lnSpc>
                <a:spcPct val="107000"/>
              </a:lnSpc>
              <a:spcAft>
                <a:spcPts val="600"/>
              </a:spcAft>
            </a:pPr>
            <a:r>
              <a:rPr lang="en-US" dirty="0">
                <a:solidFill>
                  <a:schemeClr val="tx1"/>
                </a:solidFill>
                <a:latin typeface="+mn-lt"/>
                <a:ea typeface="Times New Roman" panose="02020603050405020304" pitchFamily="18" charset="0"/>
                <a:cs typeface="Times New Roman" panose="02020603050405020304" pitchFamily="18" charset="0"/>
              </a:rPr>
              <a:t>Centralized Reporting Mini-Module: How to Print Individual Student Reports (ISRs) and Student Data Files </a:t>
            </a:r>
            <a:endParaRPr lang="en-US" dirty="0">
              <a:solidFill>
                <a:schemeClr val="tx1"/>
              </a:solidFill>
              <a:latin typeface="+mn-lt"/>
              <a:ea typeface="Calibri" panose="020F0502020204030204" pitchFamily="34" charset="0"/>
              <a:cs typeface="Times New Roman" panose="02020603050405020304" pitchFamily="18" charset="0"/>
            </a:endParaRPr>
          </a:p>
          <a:p>
            <a:pPr>
              <a:lnSpc>
                <a:spcPct val="107000"/>
              </a:lnSpc>
              <a:spcAft>
                <a:spcPts val="600"/>
              </a:spcAft>
            </a:pPr>
            <a:r>
              <a:rPr lang="en-US" dirty="0">
                <a:solidFill>
                  <a:schemeClr val="tx1"/>
                </a:solidFill>
                <a:latin typeface="+mn-lt"/>
                <a:ea typeface="Times New Roman" panose="02020603050405020304" pitchFamily="18" charset="0"/>
                <a:cs typeface="Times New Roman" panose="02020603050405020304" pitchFamily="18" charset="0"/>
              </a:rPr>
              <a:t>Centralized Reporting Mini-Module: How to Print and Export Data You Can See in Your Reports </a:t>
            </a:r>
            <a:endParaRPr lang="en-US" dirty="0">
              <a:solidFill>
                <a:schemeClr val="tx1"/>
              </a:solidFill>
              <a:latin typeface="+mn-lt"/>
              <a:ea typeface="Calibri" panose="020F0502020204030204" pitchFamily="34" charset="0"/>
              <a:cs typeface="Times New Roman" panose="02020603050405020304" pitchFamily="18" charset="0"/>
            </a:endParaRPr>
          </a:p>
          <a:p>
            <a:pPr>
              <a:lnSpc>
                <a:spcPct val="107000"/>
              </a:lnSpc>
              <a:spcAft>
                <a:spcPts val="600"/>
              </a:spcAft>
            </a:pPr>
            <a:r>
              <a:rPr lang="en-US" dirty="0">
                <a:solidFill>
                  <a:schemeClr val="tx1"/>
                </a:solidFill>
                <a:latin typeface="+mn-lt"/>
                <a:ea typeface="Times New Roman" panose="02020603050405020304" pitchFamily="18" charset="0"/>
                <a:cs typeface="Times New Roman" panose="02020603050405020304" pitchFamily="18" charset="0"/>
              </a:rPr>
              <a:t>Centralized Reporting Mini-Module: How to Use the Roster Manager to Add, Modify, and Upload Rosters </a:t>
            </a:r>
            <a:endParaRPr lang="en-US" dirty="0">
              <a:solidFill>
                <a:schemeClr val="tx1"/>
              </a:solidFill>
              <a:latin typeface="+mn-lt"/>
              <a:ea typeface="Calibri" panose="020F0502020204030204" pitchFamily="34" charset="0"/>
              <a:cs typeface="Times New Roman" panose="02020603050405020304" pitchFamily="18" charset="0"/>
            </a:endParaRPr>
          </a:p>
          <a:p>
            <a:pPr>
              <a:lnSpc>
                <a:spcPct val="107000"/>
              </a:lnSpc>
              <a:spcAft>
                <a:spcPts val="600"/>
              </a:spcAft>
            </a:pPr>
            <a:r>
              <a:rPr lang="en-US" dirty="0">
                <a:solidFill>
                  <a:schemeClr val="tx1"/>
                </a:solidFill>
                <a:latin typeface="+mn-lt"/>
                <a:ea typeface="Times New Roman" panose="02020603050405020304" pitchFamily="18" charset="0"/>
                <a:cs typeface="Times New Roman" panose="02020603050405020304" pitchFamily="18" charset="0"/>
              </a:rPr>
              <a:t>Centralized Reporting Mini-Module: How to Analyze Item-Level </a:t>
            </a:r>
            <a:r>
              <a:rPr lang="en-US" dirty="0" smtClean="0">
                <a:solidFill>
                  <a:schemeClr val="tx1"/>
                </a:solidFill>
                <a:latin typeface="+mn-lt"/>
                <a:ea typeface="Times New Roman" panose="02020603050405020304" pitchFamily="18" charset="0"/>
                <a:cs typeface="Times New Roman" panose="02020603050405020304" pitchFamily="18" charset="0"/>
              </a:rPr>
              <a:t>Reports</a:t>
            </a:r>
            <a:endParaRPr lang="en-US" dirty="0">
              <a:solidFill>
                <a:schemeClr val="tx1"/>
              </a:solidFill>
              <a:latin typeface="+mn-lt"/>
              <a:ea typeface="Calibri" panose="020F0502020204030204" pitchFamily="34" charset="0"/>
              <a:cs typeface="Times New Roman" panose="02020603050405020304" pitchFamily="18" charset="0"/>
            </a:endParaRPr>
          </a:p>
          <a:p>
            <a:pPr>
              <a:lnSpc>
                <a:spcPct val="107000"/>
              </a:lnSpc>
              <a:spcAft>
                <a:spcPts val="600"/>
              </a:spcAft>
            </a:pPr>
            <a:r>
              <a:rPr lang="en-US" dirty="0">
                <a:solidFill>
                  <a:schemeClr val="tx1"/>
                </a:solidFill>
                <a:latin typeface="+mn-lt"/>
                <a:ea typeface="Times New Roman" panose="02020603050405020304" pitchFamily="18" charset="0"/>
                <a:cs typeface="Times New Roman" panose="02020603050405020304" pitchFamily="18" charset="0"/>
              </a:rPr>
              <a:t>Centralized Reporting Mini-Module: How to Hand Score Unscored Items and Modify Machine Scores </a:t>
            </a:r>
            <a:endParaRPr lang="en-US" dirty="0">
              <a:solidFill>
                <a:schemeClr val="tx1"/>
              </a:solidFill>
              <a:latin typeface="+mn-lt"/>
              <a:ea typeface="Calibri" panose="020F0502020204030204" pitchFamily="34" charset="0"/>
              <a:cs typeface="Times New Roman" panose="02020603050405020304" pitchFamily="18" charset="0"/>
            </a:endParaRPr>
          </a:p>
          <a:p>
            <a:pPr>
              <a:lnSpc>
                <a:spcPct val="107000"/>
              </a:lnSpc>
              <a:spcAft>
                <a:spcPts val="600"/>
              </a:spcAft>
            </a:pPr>
            <a:r>
              <a:rPr lang="en-US" dirty="0">
                <a:solidFill>
                  <a:schemeClr val="tx1"/>
                </a:solidFill>
                <a:latin typeface="+mn-lt"/>
                <a:ea typeface="Times New Roman" panose="02020603050405020304" pitchFamily="18" charset="0"/>
                <a:cs typeface="Times New Roman" panose="02020603050405020304" pitchFamily="18" charset="0"/>
              </a:rPr>
              <a:t>Centralized Reporting Training Module 2020-2021 (Coming Soon</a:t>
            </a:r>
            <a:r>
              <a:rPr lang="en-US" dirty="0" smtClean="0">
                <a:solidFill>
                  <a:schemeClr val="tx1"/>
                </a:solidFill>
                <a:latin typeface="+mn-lt"/>
                <a:ea typeface="Times New Roman" panose="02020603050405020304" pitchFamily="18" charset="0"/>
                <a:cs typeface="Times New Roman" panose="02020603050405020304" pitchFamily="18" charset="0"/>
              </a:rPr>
              <a:t>)</a:t>
            </a:r>
            <a:endParaRPr lang="en-US" dirty="0">
              <a:solidFill>
                <a:schemeClr val="tx1"/>
              </a:solidFill>
              <a:latin typeface="+mn-lt"/>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49318963"/>
              </p:ext>
            </p:extLst>
          </p:nvPr>
        </p:nvGraphicFramePr>
        <p:xfrm>
          <a:off x="6040926" y="212800"/>
          <a:ext cx="5789535" cy="6096000"/>
        </p:xfrm>
        <a:graphic>
          <a:graphicData uri="http://schemas.openxmlformats.org/drawingml/2006/table">
            <a:tbl>
              <a:tblPr firstRow="1" firstCol="1" bandRow="1">
                <a:tableStyleId>{2F18DB14-7E06-4A69-9789-478DD0E144F0}</a:tableStyleId>
              </a:tblPr>
              <a:tblGrid>
                <a:gridCol w="5789535"/>
              </a:tblGrid>
              <a:tr h="4109846">
                <a:tc>
                  <a: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lang="en-US" sz="1800" dirty="0" smtClean="0">
                          <a:solidFill>
                            <a:schemeClr val="tx1"/>
                          </a:solidFill>
                          <a:latin typeface="+mj-lt"/>
                          <a:ea typeface="Times New Roman" panose="02020603050405020304" pitchFamily="18" charset="0"/>
                          <a:cs typeface="Times New Roman" panose="02020603050405020304" pitchFamily="18" charset="0"/>
                        </a:rPr>
                        <a:t>CRS Training Videos</a:t>
                      </a:r>
                      <a:endParaRPr lang="en-US" sz="1800" u="sng" dirty="0" smtClean="0">
                        <a:effectLst/>
                        <a:latin typeface="+mj-lt"/>
                      </a:endParaRPr>
                    </a:p>
                    <a:p>
                      <a:pPr marL="0" marR="0">
                        <a:lnSpc>
                          <a:spcPct val="100000"/>
                        </a:lnSpc>
                        <a:spcBef>
                          <a:spcPts val="0"/>
                        </a:spcBef>
                        <a:spcAft>
                          <a:spcPts val="600"/>
                        </a:spcAft>
                      </a:pPr>
                      <a:r>
                        <a:rPr lang="en-US" sz="1400" u="none" dirty="0" smtClean="0">
                          <a:effectLst/>
                        </a:rPr>
                        <a:t> CRS </a:t>
                      </a:r>
                      <a:r>
                        <a:rPr lang="en-US" sz="1400" u="none" dirty="0">
                          <a:effectLst/>
                        </a:rPr>
                        <a:t>Tutorial: How to Navigate the Dashboard and Access Your </a:t>
                      </a:r>
                      <a:r>
                        <a:rPr lang="en-US" sz="1400" u="none" dirty="0" smtClean="0">
                          <a:effectLst/>
                        </a:rPr>
                        <a:t>  Summative </a:t>
                      </a:r>
                      <a:r>
                        <a:rPr lang="en-US" sz="1400" u="none" dirty="0">
                          <a:effectLst/>
                        </a:rPr>
                        <a:t>Results</a:t>
                      </a:r>
                    </a:p>
                    <a:p>
                      <a:pPr marL="0" marR="0">
                        <a:lnSpc>
                          <a:spcPct val="100000"/>
                        </a:lnSpc>
                        <a:spcBef>
                          <a:spcPts val="0"/>
                        </a:spcBef>
                        <a:spcAft>
                          <a:spcPts val="600"/>
                        </a:spcAft>
                      </a:pPr>
                      <a:r>
                        <a:rPr lang="en-US" sz="1400" u="none" dirty="0" smtClean="0">
                          <a:effectLst/>
                        </a:rPr>
                        <a:t> CRS </a:t>
                      </a:r>
                      <a:r>
                        <a:rPr lang="en-US" sz="1400" u="none" dirty="0">
                          <a:effectLst/>
                        </a:rPr>
                        <a:t>Tutorial: How to Understand Measures for Standards, Depth of Knowledge (DOK) Levels, and Writing Dimensions</a:t>
                      </a:r>
                    </a:p>
                    <a:p>
                      <a:pPr marL="0" marR="0">
                        <a:lnSpc>
                          <a:spcPct val="100000"/>
                        </a:lnSpc>
                        <a:spcBef>
                          <a:spcPts val="0"/>
                        </a:spcBef>
                        <a:spcAft>
                          <a:spcPts val="600"/>
                        </a:spcAft>
                      </a:pPr>
                      <a:r>
                        <a:rPr lang="en-US" sz="1400" u="none" dirty="0" smtClean="0">
                          <a:effectLst/>
                        </a:rPr>
                        <a:t> CRS </a:t>
                      </a:r>
                      <a:r>
                        <a:rPr lang="en-US" sz="1400" u="none" dirty="0">
                          <a:effectLst/>
                        </a:rPr>
                        <a:t>Tutorial: How to Understand a Demographic Breakdown Report and a Student Portfolio Report</a:t>
                      </a:r>
                    </a:p>
                    <a:p>
                      <a:pPr marL="0" marR="0">
                        <a:lnSpc>
                          <a:spcPct val="100000"/>
                        </a:lnSpc>
                        <a:spcBef>
                          <a:spcPts val="0"/>
                        </a:spcBef>
                        <a:spcAft>
                          <a:spcPts val="600"/>
                        </a:spcAft>
                      </a:pPr>
                      <a:r>
                        <a:rPr lang="en-US" sz="1400" u="none" dirty="0" smtClean="0">
                          <a:effectLst/>
                        </a:rPr>
                        <a:t> CRS </a:t>
                      </a:r>
                      <a:r>
                        <a:rPr lang="en-US" sz="1400" u="none" dirty="0">
                          <a:effectLst/>
                        </a:rPr>
                        <a:t>Tutorial: How to Drill Down into Your Results by Selecting Specific Tests and Classes</a:t>
                      </a:r>
                    </a:p>
                    <a:p>
                      <a:pPr marL="0" marR="0">
                        <a:lnSpc>
                          <a:spcPct val="100000"/>
                        </a:lnSpc>
                        <a:spcBef>
                          <a:spcPts val="0"/>
                        </a:spcBef>
                        <a:spcAft>
                          <a:spcPts val="600"/>
                        </a:spcAft>
                      </a:pPr>
                      <a:r>
                        <a:rPr lang="en-US" sz="1400" u="none" dirty="0" smtClean="0">
                          <a:effectLst/>
                        </a:rPr>
                        <a:t> CRS </a:t>
                      </a:r>
                      <a:r>
                        <a:rPr lang="en-US" sz="1400" u="none" dirty="0">
                          <a:effectLst/>
                        </a:rPr>
                        <a:t>Tutorial: How to Drill Down into Your Results by Selecting Previous School Years and Previous Students</a:t>
                      </a:r>
                    </a:p>
                    <a:p>
                      <a:pPr marL="0" marR="0">
                        <a:lnSpc>
                          <a:spcPct val="100000"/>
                        </a:lnSpc>
                        <a:spcBef>
                          <a:spcPts val="0"/>
                        </a:spcBef>
                        <a:spcAft>
                          <a:spcPts val="600"/>
                        </a:spcAft>
                      </a:pPr>
                      <a:r>
                        <a:rPr lang="en-US" sz="1400" u="none" dirty="0" smtClean="0">
                          <a:effectLst/>
                        </a:rPr>
                        <a:t> CRS </a:t>
                      </a:r>
                      <a:r>
                        <a:rPr lang="en-US" sz="1400" u="none" dirty="0">
                          <a:effectLst/>
                        </a:rPr>
                        <a:t>Tutorial: How to Track Student Performance Over Time Using the Longitudinal Report</a:t>
                      </a:r>
                    </a:p>
                    <a:p>
                      <a:pPr marL="0" marR="0">
                        <a:lnSpc>
                          <a:spcPct val="100000"/>
                        </a:lnSpc>
                        <a:spcBef>
                          <a:spcPts val="0"/>
                        </a:spcBef>
                        <a:spcAft>
                          <a:spcPts val="600"/>
                        </a:spcAft>
                      </a:pPr>
                      <a:r>
                        <a:rPr lang="en-US" sz="1400" u="none" dirty="0" smtClean="0">
                          <a:effectLst/>
                        </a:rPr>
                        <a:t> CRS </a:t>
                      </a:r>
                      <a:r>
                        <a:rPr lang="en-US" sz="1400" u="none" dirty="0">
                          <a:effectLst/>
                        </a:rPr>
                        <a:t>Tutorial: How to Print Individual Student Reports (ISR) and Student Data Files</a:t>
                      </a:r>
                    </a:p>
                    <a:p>
                      <a:pPr marL="0" marR="0">
                        <a:lnSpc>
                          <a:spcPct val="100000"/>
                        </a:lnSpc>
                        <a:spcBef>
                          <a:spcPts val="0"/>
                        </a:spcBef>
                        <a:spcAft>
                          <a:spcPts val="600"/>
                        </a:spcAft>
                      </a:pPr>
                      <a:r>
                        <a:rPr lang="en-US" sz="1400" u="none" dirty="0" smtClean="0">
                          <a:effectLst/>
                        </a:rPr>
                        <a:t> CRS </a:t>
                      </a:r>
                      <a:r>
                        <a:rPr lang="en-US" sz="1400" u="none" dirty="0">
                          <a:effectLst/>
                        </a:rPr>
                        <a:t>Tutorial: How to Print and Export Data You Can See in Your Reports</a:t>
                      </a:r>
                    </a:p>
                    <a:p>
                      <a:pPr marL="0" marR="0">
                        <a:lnSpc>
                          <a:spcPct val="100000"/>
                        </a:lnSpc>
                        <a:spcBef>
                          <a:spcPts val="0"/>
                        </a:spcBef>
                        <a:spcAft>
                          <a:spcPts val="600"/>
                        </a:spcAft>
                      </a:pPr>
                      <a:r>
                        <a:rPr lang="en-US" sz="1400" u="none" dirty="0" smtClean="0">
                          <a:effectLst/>
                        </a:rPr>
                        <a:t> CRS </a:t>
                      </a:r>
                      <a:r>
                        <a:rPr lang="en-US" sz="1400" u="none" dirty="0">
                          <a:effectLst/>
                        </a:rPr>
                        <a:t>Tutorial: How to Use the Roster Manager to Add, Modify, and Upload Rosters</a:t>
                      </a:r>
                    </a:p>
                    <a:p>
                      <a:pPr marL="0" marR="0">
                        <a:lnSpc>
                          <a:spcPct val="100000"/>
                        </a:lnSpc>
                        <a:spcBef>
                          <a:spcPts val="0"/>
                        </a:spcBef>
                        <a:spcAft>
                          <a:spcPts val="600"/>
                        </a:spcAft>
                      </a:pPr>
                      <a:r>
                        <a:rPr lang="en-US" sz="1400" u="none" dirty="0" smtClean="0">
                          <a:effectLst/>
                        </a:rPr>
                        <a:t> CRS </a:t>
                      </a:r>
                      <a:r>
                        <a:rPr lang="en-US" sz="1400" u="none" dirty="0">
                          <a:effectLst/>
                        </a:rPr>
                        <a:t>Tutorial: How to Analyze Basic Interim Assessment Reports</a:t>
                      </a:r>
                    </a:p>
                    <a:p>
                      <a:pPr marL="0" marR="0">
                        <a:lnSpc>
                          <a:spcPct val="100000"/>
                        </a:lnSpc>
                        <a:spcBef>
                          <a:spcPts val="0"/>
                        </a:spcBef>
                        <a:spcAft>
                          <a:spcPts val="600"/>
                        </a:spcAft>
                      </a:pPr>
                      <a:r>
                        <a:rPr lang="en-US" sz="1400" u="none" dirty="0" smtClean="0">
                          <a:effectLst/>
                        </a:rPr>
                        <a:t> CRS </a:t>
                      </a:r>
                      <a:r>
                        <a:rPr lang="en-US" sz="1400" u="none" dirty="0">
                          <a:effectLst/>
                        </a:rPr>
                        <a:t>Tutorial: How to Use the Advanced Features of the Reporting System to View Your Interim Assessment Data</a:t>
                      </a:r>
                    </a:p>
                    <a:p>
                      <a:pPr marL="0" marR="0">
                        <a:lnSpc>
                          <a:spcPct val="100000"/>
                        </a:lnSpc>
                        <a:spcBef>
                          <a:spcPts val="0"/>
                        </a:spcBef>
                        <a:spcAft>
                          <a:spcPts val="600"/>
                        </a:spcAft>
                      </a:pPr>
                      <a:r>
                        <a:rPr lang="en-US" sz="1400" u="none" dirty="0" smtClean="0">
                          <a:effectLst/>
                        </a:rPr>
                        <a:t> CRS </a:t>
                      </a:r>
                      <a:r>
                        <a:rPr lang="en-US" sz="1400" u="none" dirty="0">
                          <a:effectLst/>
                        </a:rPr>
                        <a:t>Tutorial: How to Hand-Score Unscored Items and Modify Machine Scores</a:t>
                      </a:r>
                      <a:endParaRPr lang="en-US" sz="14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91216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9378" y="425513"/>
            <a:ext cx="10610662" cy="5746687"/>
          </a:xfrm>
        </p:spPr>
        <p:txBody>
          <a:bodyPr/>
          <a:lstStyle/>
          <a:p>
            <a:pPr marL="114300" indent="0">
              <a:buNone/>
            </a:pPr>
            <a:r>
              <a:rPr lang="en-US" dirty="0" smtClean="0"/>
              <a:t>Let’s watch !!! </a:t>
            </a:r>
          </a:p>
          <a:p>
            <a:pPr marL="114300" indent="0">
              <a:buNone/>
            </a:pPr>
            <a:endParaRPr lang="en-US" dirty="0"/>
          </a:p>
          <a:p>
            <a:pPr marL="114300" indent="0">
              <a:buNone/>
            </a:pPr>
            <a:endParaRPr lang="en-US" dirty="0" smtClean="0"/>
          </a:p>
          <a:p>
            <a:pPr marL="114300" indent="0">
              <a:buNone/>
            </a:pPr>
            <a:r>
              <a:rPr lang="en-US" u="sng" dirty="0">
                <a:hlinkClick r:id="rId2"/>
              </a:rPr>
              <a:t>CRS Tutorial: How to Navigate the Dashboard </a:t>
            </a:r>
            <a:endParaRPr lang="en-US" u="sng" dirty="0" smtClean="0">
              <a:hlinkClick r:id="rId2"/>
            </a:endParaRPr>
          </a:p>
          <a:p>
            <a:pPr marL="114300" indent="0">
              <a:buNone/>
            </a:pPr>
            <a:r>
              <a:rPr lang="en-US" u="sng" dirty="0" smtClean="0">
                <a:hlinkClick r:id="rId2"/>
              </a:rPr>
              <a:t>and </a:t>
            </a:r>
            <a:r>
              <a:rPr lang="en-US" u="sng" dirty="0">
                <a:hlinkClick r:id="rId2"/>
              </a:rPr>
              <a:t>Access Your Summative Results</a:t>
            </a:r>
            <a:endParaRPr lang="en-US" dirty="0"/>
          </a:p>
          <a:p>
            <a:pPr marL="114300" indent="0">
              <a:buNone/>
            </a:pPr>
            <a:endParaRPr lang="en-US" dirty="0" smtClean="0"/>
          </a:p>
          <a:p>
            <a:pPr marL="114300" indent="0" algn="ctr">
              <a:buNone/>
            </a:pPr>
            <a:r>
              <a:rPr lang="en-US" sz="1400" dirty="0">
                <a:hlinkClick r:id="rId2"/>
              </a:rPr>
              <a:t>https://</a:t>
            </a:r>
            <a:r>
              <a:rPr lang="en-US" sz="1400" dirty="0" smtClean="0">
                <a:hlinkClick r:id="rId2"/>
              </a:rPr>
              <a:t>files.portal.cambiumast.com/Media/RS+1+Final/RS+1+Final.html</a:t>
            </a:r>
            <a:endParaRPr lang="en-US" sz="1400" dirty="0" smtClean="0"/>
          </a:p>
          <a:p>
            <a:pPr marL="114300" indent="0" algn="ctr">
              <a:buNone/>
            </a:pPr>
            <a:endParaRPr lang="en-US" sz="1400" dirty="0"/>
          </a:p>
          <a:p>
            <a:pPr marL="114300" indent="0" algn="ctr">
              <a:buNone/>
            </a:pPr>
            <a:endParaRPr lang="en-US" sz="1400" dirty="0" smtClean="0"/>
          </a:p>
          <a:p>
            <a:pPr marL="114300" indent="0" algn="ctr">
              <a:buNone/>
            </a:pPr>
            <a:r>
              <a:rPr lang="en-US" sz="2400" dirty="0" smtClean="0"/>
              <a:t>We will go into more of the CRS in our training for all TCs after Winter Break</a:t>
            </a:r>
            <a:endParaRPr lang="en-US" sz="2400"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465"/>
          <a:stretch/>
        </p:blipFill>
        <p:spPr>
          <a:xfrm rot="18137549">
            <a:off x="8588665" y="333119"/>
            <a:ext cx="3810000" cy="2672765"/>
          </a:xfrm>
          <a:prstGeom prst="rect">
            <a:avLst/>
          </a:prstGeom>
        </p:spPr>
      </p:pic>
    </p:spTree>
    <p:extLst>
      <p:ext uri="{BB962C8B-B14F-4D97-AF65-F5344CB8AC3E}">
        <p14:creationId xmlns:p14="http://schemas.microsoft.com/office/powerpoint/2010/main" val="290485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89"/>
          <p:cNvSpPr txBox="1">
            <a:spLocks noGrp="1"/>
          </p:cNvSpPr>
          <p:nvPr>
            <p:ph type="title"/>
          </p:nvPr>
        </p:nvSpPr>
        <p:spPr>
          <a:xfrm>
            <a:off x="1522412" y="537069"/>
            <a:ext cx="9144000" cy="89494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Exploring CRS</a:t>
            </a:r>
            <a:endParaRPr/>
          </a:p>
        </p:txBody>
      </p:sp>
      <p:sp>
        <p:nvSpPr>
          <p:cNvPr id="937" name="Google Shape;937;p89"/>
          <p:cNvSpPr txBox="1">
            <a:spLocks noGrp="1"/>
          </p:cNvSpPr>
          <p:nvPr>
            <p:ph type="body" idx="1"/>
          </p:nvPr>
        </p:nvSpPr>
        <p:spPr>
          <a:xfrm>
            <a:off x="1815625" y="2195066"/>
            <a:ext cx="8229600" cy="34116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t>Let’s take a few minutes for you to explore CRS!</a:t>
            </a:r>
            <a:endParaRPr dirty="0"/>
          </a:p>
          <a:p>
            <a:pPr marL="0" lvl="0" indent="0" algn="l" rtl="0">
              <a:lnSpc>
                <a:spcPct val="90000"/>
              </a:lnSpc>
              <a:spcBef>
                <a:spcPts val="480"/>
              </a:spcBef>
              <a:spcAft>
                <a:spcPts val="0"/>
              </a:spcAft>
              <a:buClr>
                <a:schemeClr val="dk1"/>
              </a:buClr>
              <a:buSzPts val="2400"/>
              <a:buNone/>
            </a:pPr>
            <a:endParaRPr sz="2400" dirty="0"/>
          </a:p>
          <a:p>
            <a:pPr marL="0" lvl="0" indent="0" algn="ctr" rtl="0">
              <a:lnSpc>
                <a:spcPct val="90000"/>
              </a:lnSpc>
              <a:spcBef>
                <a:spcPts val="480"/>
              </a:spcBef>
              <a:spcAft>
                <a:spcPts val="0"/>
              </a:spcAft>
              <a:buClr>
                <a:schemeClr val="dk1"/>
              </a:buClr>
              <a:buSzPts val="2400"/>
              <a:buNone/>
            </a:pPr>
            <a:r>
              <a:rPr lang="en-US" sz="2400" dirty="0"/>
              <a:t>Log in to your school using your TIDE Username and Password</a:t>
            </a:r>
            <a:endParaRPr dirty="0"/>
          </a:p>
          <a:p>
            <a:pPr marL="0" lvl="0" indent="0" algn="ctr" rtl="0">
              <a:lnSpc>
                <a:spcPct val="90000"/>
              </a:lnSpc>
              <a:spcBef>
                <a:spcPts val="480"/>
              </a:spcBef>
              <a:spcAft>
                <a:spcPts val="0"/>
              </a:spcAft>
              <a:buClr>
                <a:schemeClr val="dk1"/>
              </a:buClr>
              <a:buSzPts val="2400"/>
              <a:buNone/>
            </a:pPr>
            <a:endParaRPr sz="2400" dirty="0"/>
          </a:p>
          <a:p>
            <a:pPr marL="0" lvl="0" indent="0" algn="ctr" rtl="0">
              <a:lnSpc>
                <a:spcPct val="90000"/>
              </a:lnSpc>
              <a:spcBef>
                <a:spcPts val="480"/>
              </a:spcBef>
              <a:spcAft>
                <a:spcPts val="0"/>
              </a:spcAft>
              <a:buClr>
                <a:schemeClr val="dk1"/>
              </a:buClr>
              <a:buSzPts val="2400"/>
              <a:buNone/>
            </a:pPr>
            <a:r>
              <a:rPr lang="en-US" sz="2400" dirty="0"/>
              <a:t>Check out Score Reports and Retrieve Student Results</a:t>
            </a:r>
            <a:endParaRPr dirty="0"/>
          </a:p>
        </p:txBody>
      </p:sp>
      <p:pic>
        <p:nvPicPr>
          <p:cNvPr id="938" name="Google Shape;938;p89"/>
          <p:cNvPicPr preferRelativeResize="0"/>
          <p:nvPr/>
        </p:nvPicPr>
        <p:blipFill rotWithShape="1">
          <a:blip r:embed="rId3">
            <a:alphaModFix/>
          </a:blip>
          <a:srcRect/>
          <a:stretch/>
        </p:blipFill>
        <p:spPr>
          <a:xfrm rot="1218813">
            <a:off x="8518374" y="277045"/>
            <a:ext cx="1920832" cy="18127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Google Shape;969;p93"/>
          <p:cNvPicPr preferRelativeResize="0"/>
          <p:nvPr/>
        </p:nvPicPr>
        <p:blipFill rotWithShape="1">
          <a:blip r:embed="rId3">
            <a:alphaModFix/>
          </a:blip>
          <a:srcRect/>
          <a:stretch/>
        </p:blipFill>
        <p:spPr>
          <a:xfrm>
            <a:off x="6073893" y="3393333"/>
            <a:ext cx="5422217" cy="2611787"/>
          </a:xfrm>
          <a:prstGeom prst="ellipse">
            <a:avLst/>
          </a:prstGeom>
          <a:noFill/>
          <a:ln>
            <a:noFill/>
          </a:ln>
        </p:spPr>
      </p:pic>
      <p:pic>
        <p:nvPicPr>
          <p:cNvPr id="970" name="Google Shape;970;p93"/>
          <p:cNvPicPr preferRelativeResize="0"/>
          <p:nvPr/>
        </p:nvPicPr>
        <p:blipFill rotWithShape="1">
          <a:blip r:embed="rId4">
            <a:alphaModFix/>
          </a:blip>
          <a:srcRect/>
          <a:stretch/>
        </p:blipFill>
        <p:spPr>
          <a:xfrm rot="1283924">
            <a:off x="9453788" y="576477"/>
            <a:ext cx="2093528" cy="1537620"/>
          </a:xfrm>
          <a:prstGeom prst="rect">
            <a:avLst/>
          </a:prstGeom>
          <a:noFill/>
          <a:ln>
            <a:noFill/>
          </a:ln>
        </p:spPr>
      </p:pic>
      <p:pic>
        <p:nvPicPr>
          <p:cNvPr id="971" name="Google Shape;971;p93"/>
          <p:cNvPicPr preferRelativeResize="0"/>
          <p:nvPr/>
        </p:nvPicPr>
        <p:blipFill rotWithShape="1">
          <a:blip r:embed="rId5">
            <a:alphaModFix/>
          </a:blip>
          <a:srcRect/>
          <a:stretch/>
        </p:blipFill>
        <p:spPr>
          <a:xfrm rot="-847962">
            <a:off x="1610592" y="298714"/>
            <a:ext cx="2176273" cy="1554480"/>
          </a:xfrm>
          <a:prstGeom prst="rect">
            <a:avLst/>
          </a:prstGeom>
          <a:noFill/>
          <a:ln>
            <a:noFill/>
          </a:ln>
        </p:spPr>
      </p:pic>
      <p:pic>
        <p:nvPicPr>
          <p:cNvPr id="2" name="Picture 1"/>
          <p:cNvPicPr>
            <a:picLocks noChangeAspect="1"/>
          </p:cNvPicPr>
          <p:nvPr/>
        </p:nvPicPr>
        <p:blipFill>
          <a:blip r:embed="rId6"/>
          <a:stretch>
            <a:fillRect/>
          </a:stretch>
        </p:blipFill>
        <p:spPr>
          <a:xfrm>
            <a:off x="1490131" y="2675543"/>
            <a:ext cx="3829050" cy="3524250"/>
          </a:xfrm>
          <a:prstGeom prst="rect">
            <a:avLst/>
          </a:prstGeom>
        </p:spPr>
      </p:pic>
      <p:sp>
        <p:nvSpPr>
          <p:cNvPr id="10" name="Google Shape;1007;p95"/>
          <p:cNvSpPr txBox="1"/>
          <p:nvPr/>
        </p:nvSpPr>
        <p:spPr>
          <a:xfrm>
            <a:off x="3802880" y="1577091"/>
            <a:ext cx="5583390" cy="623294"/>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000000"/>
              </a:buClr>
              <a:buSzPts val="3600"/>
              <a:buFont typeface="Arial"/>
              <a:buNone/>
            </a:pPr>
            <a:r>
              <a:rPr lang="en-US" sz="3600" b="1" i="0" u="none" strike="noStrike" cap="none" dirty="0" smtClean="0">
                <a:solidFill>
                  <a:srgbClr val="0088A9"/>
                </a:solidFill>
                <a:latin typeface="Calibri"/>
                <a:ea typeface="Calibri"/>
                <a:cs typeface="Calibri"/>
                <a:sym typeface="Calibri"/>
              </a:rPr>
              <a:t>Interim Assessments and Tools for Teachers</a:t>
            </a:r>
            <a:endParaRPr sz="4400" b="1" i="0" u="none" strike="noStrike" cap="none" dirty="0">
              <a:solidFill>
                <a:srgbClr val="0088A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84" name="Google Shape;984;p94"/>
          <p:cNvGrpSpPr/>
          <p:nvPr/>
        </p:nvGrpSpPr>
        <p:grpSpPr>
          <a:xfrm>
            <a:off x="1596348" y="467625"/>
            <a:ext cx="4605550" cy="837666"/>
            <a:chOff x="-481831" y="192739"/>
            <a:chExt cx="5372099" cy="834671"/>
          </a:xfrm>
        </p:grpSpPr>
        <p:grpSp>
          <p:nvGrpSpPr>
            <p:cNvPr id="985" name="Google Shape;985;p94"/>
            <p:cNvGrpSpPr/>
            <p:nvPr/>
          </p:nvGrpSpPr>
          <p:grpSpPr>
            <a:xfrm>
              <a:off x="-481831" y="192739"/>
              <a:ext cx="4861598" cy="797861"/>
              <a:chOff x="-408629" y="195358"/>
              <a:chExt cx="4532690" cy="810922"/>
            </a:xfrm>
          </p:grpSpPr>
          <p:grpSp>
            <p:nvGrpSpPr>
              <p:cNvPr id="986" name="Google Shape;986;p94"/>
              <p:cNvGrpSpPr/>
              <p:nvPr/>
            </p:nvGrpSpPr>
            <p:grpSpPr>
              <a:xfrm>
                <a:off x="-408629" y="195358"/>
                <a:ext cx="4532690" cy="810922"/>
                <a:chOff x="-408629" y="195358"/>
                <a:chExt cx="4532690" cy="810922"/>
              </a:xfrm>
            </p:grpSpPr>
            <p:sp>
              <p:nvSpPr>
                <p:cNvPr id="987" name="Google Shape;987;p94"/>
                <p:cNvSpPr/>
                <p:nvPr/>
              </p:nvSpPr>
              <p:spPr>
                <a:xfrm>
                  <a:off x="932768" y="195358"/>
                  <a:ext cx="3191293" cy="805686"/>
                </a:xfrm>
                <a:prstGeom prst="rect">
                  <a:avLst/>
                </a:prstGeom>
                <a:solidFill>
                  <a:srgbClr val="B6D9E8"/>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8" name="Google Shape;988;p94"/>
                <p:cNvSpPr/>
                <p:nvPr/>
              </p:nvSpPr>
              <p:spPr>
                <a:xfrm>
                  <a:off x="-408629" y="195358"/>
                  <a:ext cx="4143558" cy="810922"/>
                </a:xfrm>
                <a:custGeom>
                  <a:avLst/>
                  <a:gdLst/>
                  <a:ahLst/>
                  <a:cxnLst/>
                  <a:rect l="l" t="t" r="r" b="b"/>
                  <a:pathLst>
                    <a:path w="8344" h="2867" extrusionOk="0">
                      <a:moveTo>
                        <a:pt x="8343" y="0"/>
                      </a:moveTo>
                      <a:lnTo>
                        <a:pt x="0" y="0"/>
                      </a:lnTo>
                      <a:lnTo>
                        <a:pt x="0" y="2866"/>
                      </a:lnTo>
                      <a:lnTo>
                        <a:pt x="7194" y="2866"/>
                      </a:lnTo>
                      <a:lnTo>
                        <a:pt x="5255" y="1761"/>
                      </a:lnTo>
                      <a:lnTo>
                        <a:pt x="8343" y="0"/>
                      </a:lnTo>
                      <a:close/>
                    </a:path>
                  </a:pathLst>
                </a:custGeom>
                <a:solidFill>
                  <a:srgbClr val="E9F6F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89" name="Google Shape;989;p94"/>
              <p:cNvGrpSpPr/>
              <p:nvPr/>
            </p:nvGrpSpPr>
            <p:grpSpPr>
              <a:xfrm>
                <a:off x="2743200" y="340261"/>
                <a:ext cx="946433" cy="611871"/>
                <a:chOff x="8691719" y="761986"/>
                <a:chExt cx="1085941" cy="1015465"/>
              </a:xfrm>
            </p:grpSpPr>
            <p:cxnSp>
              <p:nvCxnSpPr>
                <p:cNvPr id="990" name="Google Shape;990;p94"/>
                <p:cNvCxnSpPr/>
                <p:nvPr/>
              </p:nvCxnSpPr>
              <p:spPr>
                <a:xfrm>
                  <a:off x="9086993" y="914400"/>
                  <a:ext cx="575839" cy="0"/>
                </a:xfrm>
                <a:prstGeom prst="straightConnector1">
                  <a:avLst/>
                </a:prstGeom>
                <a:noFill/>
                <a:ln w="11600" cap="flat" cmpd="sng">
                  <a:solidFill>
                    <a:schemeClr val="dk1"/>
                  </a:solidFill>
                  <a:prstDash val="solid"/>
                  <a:round/>
                  <a:headEnd type="none" w="sm" len="sm"/>
                  <a:tailEnd type="none" w="sm" len="sm"/>
                </a:ln>
              </p:spPr>
            </p:cxnSp>
            <p:grpSp>
              <p:nvGrpSpPr>
                <p:cNvPr id="991" name="Google Shape;991;p94"/>
                <p:cNvGrpSpPr/>
                <p:nvPr/>
              </p:nvGrpSpPr>
              <p:grpSpPr>
                <a:xfrm>
                  <a:off x="8691719" y="761986"/>
                  <a:ext cx="1085941" cy="1015465"/>
                  <a:chOff x="7616023" y="792020"/>
                  <a:chExt cx="1085941" cy="1015465"/>
                </a:xfrm>
              </p:grpSpPr>
              <p:pic>
                <p:nvPicPr>
                  <p:cNvPr id="992" name="Google Shape;992;p94"/>
                  <p:cNvPicPr preferRelativeResize="0"/>
                  <p:nvPr/>
                </p:nvPicPr>
                <p:blipFill rotWithShape="1">
                  <a:blip r:embed="rId3">
                    <a:alphaModFix/>
                  </a:blip>
                  <a:srcRect/>
                  <a:stretch/>
                </p:blipFill>
                <p:spPr>
                  <a:xfrm>
                    <a:off x="8230706" y="1338274"/>
                    <a:ext cx="137023" cy="187105"/>
                  </a:xfrm>
                  <a:prstGeom prst="rect">
                    <a:avLst/>
                  </a:prstGeom>
                  <a:noFill/>
                  <a:ln w="9525" cap="flat" cmpd="sng">
                    <a:solidFill>
                      <a:srgbClr val="000000"/>
                    </a:solidFill>
                    <a:prstDash val="solid"/>
                    <a:miter lim="800000"/>
                    <a:headEnd type="none" w="sm" len="sm"/>
                    <a:tailEnd type="none" w="sm" len="sm"/>
                  </a:ln>
                </p:spPr>
              </p:pic>
              <p:pic>
                <p:nvPicPr>
                  <p:cNvPr id="993" name="Google Shape;993;p94"/>
                  <p:cNvPicPr preferRelativeResize="0"/>
                  <p:nvPr/>
                </p:nvPicPr>
                <p:blipFill rotWithShape="1">
                  <a:blip r:embed="rId4">
                    <a:alphaModFix/>
                  </a:blip>
                  <a:srcRect/>
                  <a:stretch/>
                </p:blipFill>
                <p:spPr>
                  <a:xfrm>
                    <a:off x="7951537" y="1318578"/>
                    <a:ext cx="137450" cy="187105"/>
                  </a:xfrm>
                  <a:prstGeom prst="rect">
                    <a:avLst/>
                  </a:prstGeom>
                  <a:noFill/>
                  <a:ln w="9525" cap="flat" cmpd="sng">
                    <a:solidFill>
                      <a:srgbClr val="000000"/>
                    </a:solidFill>
                    <a:prstDash val="solid"/>
                    <a:miter lim="800000"/>
                    <a:headEnd type="none" w="sm" len="sm"/>
                    <a:tailEnd type="none" w="sm" len="sm"/>
                  </a:ln>
                </p:spPr>
              </p:pic>
              <p:sp>
                <p:nvSpPr>
                  <p:cNvPr id="994" name="Google Shape;994;p94"/>
                  <p:cNvSpPr/>
                  <p:nvPr/>
                </p:nvSpPr>
                <p:spPr>
                  <a:xfrm>
                    <a:off x="7916535" y="1545074"/>
                    <a:ext cx="192942" cy="262410"/>
                  </a:xfrm>
                  <a:custGeom>
                    <a:avLst/>
                    <a:gdLst/>
                    <a:ahLst/>
                    <a:cxnLst/>
                    <a:rect l="l" t="t" r="r" b="b"/>
                    <a:pathLst>
                      <a:path w="452" h="453" extrusionOk="0">
                        <a:moveTo>
                          <a:pt x="81" y="0"/>
                        </a:moveTo>
                        <a:lnTo>
                          <a:pt x="69" y="1"/>
                        </a:lnTo>
                        <a:lnTo>
                          <a:pt x="57" y="2"/>
                        </a:lnTo>
                        <a:lnTo>
                          <a:pt x="46" y="6"/>
                        </a:lnTo>
                        <a:lnTo>
                          <a:pt x="36" y="11"/>
                        </a:lnTo>
                        <a:lnTo>
                          <a:pt x="24" y="20"/>
                        </a:lnTo>
                        <a:lnTo>
                          <a:pt x="16" y="31"/>
                        </a:lnTo>
                        <a:lnTo>
                          <a:pt x="10" y="44"/>
                        </a:lnTo>
                        <a:lnTo>
                          <a:pt x="8" y="57"/>
                        </a:lnTo>
                        <a:lnTo>
                          <a:pt x="0" y="411"/>
                        </a:lnTo>
                        <a:lnTo>
                          <a:pt x="33" y="413"/>
                        </a:lnTo>
                        <a:lnTo>
                          <a:pt x="33" y="449"/>
                        </a:lnTo>
                        <a:lnTo>
                          <a:pt x="402" y="453"/>
                        </a:lnTo>
                        <a:lnTo>
                          <a:pt x="402" y="412"/>
                        </a:lnTo>
                        <a:lnTo>
                          <a:pt x="452" y="407"/>
                        </a:lnTo>
                        <a:lnTo>
                          <a:pt x="449" y="373"/>
                        </a:lnTo>
                        <a:lnTo>
                          <a:pt x="441" y="285"/>
                        </a:lnTo>
                        <a:lnTo>
                          <a:pt x="424" y="89"/>
                        </a:lnTo>
                        <a:lnTo>
                          <a:pt x="421" y="51"/>
                        </a:lnTo>
                        <a:lnTo>
                          <a:pt x="418" y="38"/>
                        </a:lnTo>
                        <a:lnTo>
                          <a:pt x="412" y="26"/>
                        </a:lnTo>
                        <a:lnTo>
                          <a:pt x="403" y="16"/>
                        </a:lnTo>
                        <a:lnTo>
                          <a:pt x="391" y="8"/>
                        </a:lnTo>
                        <a:lnTo>
                          <a:pt x="388" y="7"/>
                        </a:lnTo>
                        <a:lnTo>
                          <a:pt x="108" y="7"/>
                        </a:lnTo>
                        <a:lnTo>
                          <a:pt x="100" y="3"/>
                        </a:lnTo>
                        <a:lnTo>
                          <a:pt x="91" y="1"/>
                        </a:lnTo>
                        <a:lnTo>
                          <a:pt x="81" y="0"/>
                        </a:lnTo>
                        <a:close/>
                        <a:moveTo>
                          <a:pt x="357" y="0"/>
                        </a:moveTo>
                        <a:lnTo>
                          <a:pt x="345" y="1"/>
                        </a:lnTo>
                        <a:lnTo>
                          <a:pt x="337" y="2"/>
                        </a:lnTo>
                        <a:lnTo>
                          <a:pt x="330" y="4"/>
                        </a:lnTo>
                        <a:lnTo>
                          <a:pt x="324" y="7"/>
                        </a:lnTo>
                        <a:lnTo>
                          <a:pt x="388" y="7"/>
                        </a:lnTo>
                        <a:lnTo>
                          <a:pt x="380" y="3"/>
                        </a:lnTo>
                        <a:lnTo>
                          <a:pt x="369" y="1"/>
                        </a:lnTo>
                        <a:lnTo>
                          <a:pt x="357" y="0"/>
                        </a:lnTo>
                        <a:close/>
                      </a:path>
                    </a:pathLst>
                  </a:custGeom>
                  <a:solidFill>
                    <a:srgbClr val="0685A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95" name="Google Shape;995;p94"/>
                  <p:cNvPicPr preferRelativeResize="0"/>
                  <p:nvPr/>
                </p:nvPicPr>
                <p:blipFill rotWithShape="1">
                  <a:blip r:embed="rId5">
                    <a:alphaModFix/>
                  </a:blip>
                  <a:srcRect/>
                  <a:stretch/>
                </p:blipFill>
                <p:spPr>
                  <a:xfrm>
                    <a:off x="8485544" y="1338274"/>
                    <a:ext cx="137450" cy="187105"/>
                  </a:xfrm>
                  <a:prstGeom prst="rect">
                    <a:avLst/>
                  </a:prstGeom>
                  <a:noFill/>
                  <a:ln w="9525" cap="flat" cmpd="sng">
                    <a:solidFill>
                      <a:srgbClr val="000000"/>
                    </a:solidFill>
                    <a:prstDash val="solid"/>
                    <a:miter lim="800000"/>
                    <a:headEnd type="none" w="sm" len="sm"/>
                    <a:tailEnd type="none" w="sm" len="sm"/>
                  </a:ln>
                </p:spPr>
              </p:pic>
              <p:sp>
                <p:nvSpPr>
                  <p:cNvPr id="996" name="Google Shape;996;p94"/>
                  <p:cNvSpPr/>
                  <p:nvPr/>
                </p:nvSpPr>
                <p:spPr>
                  <a:xfrm>
                    <a:off x="8450968" y="1536385"/>
                    <a:ext cx="192942" cy="262410"/>
                  </a:xfrm>
                  <a:custGeom>
                    <a:avLst/>
                    <a:gdLst/>
                    <a:ahLst/>
                    <a:cxnLst/>
                    <a:rect l="l" t="t" r="r" b="b"/>
                    <a:pathLst>
                      <a:path w="452" h="453" extrusionOk="0">
                        <a:moveTo>
                          <a:pt x="80" y="0"/>
                        </a:moveTo>
                        <a:lnTo>
                          <a:pt x="68" y="1"/>
                        </a:lnTo>
                        <a:lnTo>
                          <a:pt x="56" y="2"/>
                        </a:lnTo>
                        <a:lnTo>
                          <a:pt x="45" y="6"/>
                        </a:lnTo>
                        <a:lnTo>
                          <a:pt x="35" y="11"/>
                        </a:lnTo>
                        <a:lnTo>
                          <a:pt x="23" y="20"/>
                        </a:lnTo>
                        <a:lnTo>
                          <a:pt x="15" y="31"/>
                        </a:lnTo>
                        <a:lnTo>
                          <a:pt x="10" y="44"/>
                        </a:lnTo>
                        <a:lnTo>
                          <a:pt x="7" y="57"/>
                        </a:lnTo>
                        <a:lnTo>
                          <a:pt x="0" y="411"/>
                        </a:lnTo>
                        <a:lnTo>
                          <a:pt x="32" y="413"/>
                        </a:lnTo>
                        <a:lnTo>
                          <a:pt x="32" y="449"/>
                        </a:lnTo>
                        <a:lnTo>
                          <a:pt x="401" y="453"/>
                        </a:lnTo>
                        <a:lnTo>
                          <a:pt x="401" y="412"/>
                        </a:lnTo>
                        <a:lnTo>
                          <a:pt x="451" y="407"/>
                        </a:lnTo>
                        <a:lnTo>
                          <a:pt x="449" y="373"/>
                        </a:lnTo>
                        <a:lnTo>
                          <a:pt x="441" y="285"/>
                        </a:lnTo>
                        <a:lnTo>
                          <a:pt x="423" y="89"/>
                        </a:lnTo>
                        <a:lnTo>
                          <a:pt x="420" y="51"/>
                        </a:lnTo>
                        <a:lnTo>
                          <a:pt x="417" y="38"/>
                        </a:lnTo>
                        <a:lnTo>
                          <a:pt x="411" y="26"/>
                        </a:lnTo>
                        <a:lnTo>
                          <a:pt x="402" y="16"/>
                        </a:lnTo>
                        <a:lnTo>
                          <a:pt x="390" y="8"/>
                        </a:lnTo>
                        <a:lnTo>
                          <a:pt x="388" y="7"/>
                        </a:lnTo>
                        <a:lnTo>
                          <a:pt x="108" y="7"/>
                        </a:lnTo>
                        <a:lnTo>
                          <a:pt x="99" y="3"/>
                        </a:lnTo>
                        <a:lnTo>
                          <a:pt x="90" y="1"/>
                        </a:lnTo>
                        <a:lnTo>
                          <a:pt x="80" y="0"/>
                        </a:lnTo>
                        <a:close/>
                        <a:moveTo>
                          <a:pt x="357" y="0"/>
                        </a:moveTo>
                        <a:lnTo>
                          <a:pt x="344" y="1"/>
                        </a:lnTo>
                        <a:lnTo>
                          <a:pt x="337" y="2"/>
                        </a:lnTo>
                        <a:lnTo>
                          <a:pt x="330" y="4"/>
                        </a:lnTo>
                        <a:lnTo>
                          <a:pt x="323" y="7"/>
                        </a:lnTo>
                        <a:lnTo>
                          <a:pt x="388" y="7"/>
                        </a:lnTo>
                        <a:lnTo>
                          <a:pt x="380" y="3"/>
                        </a:lnTo>
                        <a:lnTo>
                          <a:pt x="369" y="1"/>
                        </a:lnTo>
                        <a:lnTo>
                          <a:pt x="357" y="0"/>
                        </a:lnTo>
                        <a:close/>
                      </a:path>
                    </a:pathLst>
                  </a:custGeom>
                  <a:solidFill>
                    <a:srgbClr val="0685A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97" name="Google Shape;997;p94"/>
                  <p:cNvPicPr preferRelativeResize="0"/>
                  <p:nvPr/>
                </p:nvPicPr>
                <p:blipFill rotWithShape="1">
                  <a:blip r:embed="rId6">
                    <a:alphaModFix/>
                  </a:blip>
                  <a:srcRect/>
                  <a:stretch/>
                </p:blipFill>
                <p:spPr>
                  <a:xfrm>
                    <a:off x="7683467" y="1013302"/>
                    <a:ext cx="137023" cy="185367"/>
                  </a:xfrm>
                  <a:prstGeom prst="rect">
                    <a:avLst/>
                  </a:prstGeom>
                  <a:noFill/>
                  <a:ln w="9525" cap="flat" cmpd="sng">
                    <a:solidFill>
                      <a:srgbClr val="000000"/>
                    </a:solidFill>
                    <a:prstDash val="solid"/>
                    <a:miter lim="800000"/>
                    <a:headEnd type="none" w="sm" len="sm"/>
                    <a:tailEnd type="none" w="sm" len="sm"/>
                  </a:ln>
                </p:spPr>
              </p:pic>
              <p:sp>
                <p:nvSpPr>
                  <p:cNvPr id="998" name="Google Shape;998;p94"/>
                  <p:cNvSpPr/>
                  <p:nvPr/>
                </p:nvSpPr>
                <p:spPr>
                  <a:xfrm>
                    <a:off x="7616023" y="1189980"/>
                    <a:ext cx="368383" cy="257776"/>
                  </a:xfrm>
                  <a:custGeom>
                    <a:avLst/>
                    <a:gdLst/>
                    <a:ahLst/>
                    <a:cxnLst/>
                    <a:rect l="l" t="t" r="r" b="b"/>
                    <a:pathLst>
                      <a:path w="863" h="445" extrusionOk="0">
                        <a:moveTo>
                          <a:pt x="157" y="17"/>
                        </a:moveTo>
                        <a:lnTo>
                          <a:pt x="145" y="20"/>
                        </a:lnTo>
                        <a:lnTo>
                          <a:pt x="143" y="21"/>
                        </a:lnTo>
                        <a:lnTo>
                          <a:pt x="142" y="21"/>
                        </a:lnTo>
                        <a:lnTo>
                          <a:pt x="141" y="22"/>
                        </a:lnTo>
                        <a:lnTo>
                          <a:pt x="129" y="26"/>
                        </a:lnTo>
                        <a:lnTo>
                          <a:pt x="120" y="35"/>
                        </a:lnTo>
                        <a:lnTo>
                          <a:pt x="116" y="47"/>
                        </a:lnTo>
                        <a:lnTo>
                          <a:pt x="53" y="251"/>
                        </a:lnTo>
                        <a:lnTo>
                          <a:pt x="3" y="381"/>
                        </a:lnTo>
                        <a:lnTo>
                          <a:pt x="1" y="388"/>
                        </a:lnTo>
                        <a:lnTo>
                          <a:pt x="0" y="397"/>
                        </a:lnTo>
                        <a:lnTo>
                          <a:pt x="2" y="407"/>
                        </a:lnTo>
                        <a:lnTo>
                          <a:pt x="9" y="419"/>
                        </a:lnTo>
                        <a:lnTo>
                          <a:pt x="16" y="428"/>
                        </a:lnTo>
                        <a:lnTo>
                          <a:pt x="26" y="435"/>
                        </a:lnTo>
                        <a:lnTo>
                          <a:pt x="53" y="444"/>
                        </a:lnTo>
                        <a:lnTo>
                          <a:pt x="65" y="445"/>
                        </a:lnTo>
                        <a:lnTo>
                          <a:pt x="91" y="438"/>
                        </a:lnTo>
                        <a:lnTo>
                          <a:pt x="102" y="428"/>
                        </a:lnTo>
                        <a:lnTo>
                          <a:pt x="106" y="415"/>
                        </a:lnTo>
                        <a:lnTo>
                          <a:pt x="150" y="275"/>
                        </a:lnTo>
                        <a:lnTo>
                          <a:pt x="489" y="275"/>
                        </a:lnTo>
                        <a:lnTo>
                          <a:pt x="489" y="124"/>
                        </a:lnTo>
                        <a:lnTo>
                          <a:pt x="679" y="108"/>
                        </a:lnTo>
                        <a:lnTo>
                          <a:pt x="831" y="108"/>
                        </a:lnTo>
                        <a:lnTo>
                          <a:pt x="844" y="106"/>
                        </a:lnTo>
                        <a:lnTo>
                          <a:pt x="860" y="80"/>
                        </a:lnTo>
                        <a:lnTo>
                          <a:pt x="863" y="68"/>
                        </a:lnTo>
                        <a:lnTo>
                          <a:pt x="862" y="40"/>
                        </a:lnTo>
                        <a:lnTo>
                          <a:pt x="858" y="28"/>
                        </a:lnTo>
                        <a:lnTo>
                          <a:pt x="854" y="22"/>
                        </a:lnTo>
                        <a:lnTo>
                          <a:pt x="444" y="22"/>
                        </a:lnTo>
                        <a:lnTo>
                          <a:pt x="181" y="21"/>
                        </a:lnTo>
                        <a:lnTo>
                          <a:pt x="168" y="18"/>
                        </a:lnTo>
                        <a:lnTo>
                          <a:pt x="157" y="17"/>
                        </a:lnTo>
                        <a:close/>
                        <a:moveTo>
                          <a:pt x="489" y="275"/>
                        </a:moveTo>
                        <a:lnTo>
                          <a:pt x="150" y="275"/>
                        </a:lnTo>
                        <a:lnTo>
                          <a:pt x="150" y="436"/>
                        </a:lnTo>
                        <a:lnTo>
                          <a:pt x="489" y="439"/>
                        </a:lnTo>
                        <a:lnTo>
                          <a:pt x="489" y="275"/>
                        </a:lnTo>
                        <a:close/>
                        <a:moveTo>
                          <a:pt x="831" y="108"/>
                        </a:moveTo>
                        <a:lnTo>
                          <a:pt x="679" y="108"/>
                        </a:lnTo>
                        <a:lnTo>
                          <a:pt x="808" y="109"/>
                        </a:lnTo>
                        <a:lnTo>
                          <a:pt x="820" y="109"/>
                        </a:lnTo>
                        <a:lnTo>
                          <a:pt x="828" y="109"/>
                        </a:lnTo>
                        <a:lnTo>
                          <a:pt x="831" y="108"/>
                        </a:lnTo>
                        <a:close/>
                        <a:moveTo>
                          <a:pt x="815" y="0"/>
                        </a:moveTo>
                        <a:lnTo>
                          <a:pt x="571" y="15"/>
                        </a:lnTo>
                        <a:lnTo>
                          <a:pt x="460" y="18"/>
                        </a:lnTo>
                        <a:lnTo>
                          <a:pt x="455" y="19"/>
                        </a:lnTo>
                        <a:lnTo>
                          <a:pt x="450" y="21"/>
                        </a:lnTo>
                        <a:lnTo>
                          <a:pt x="444" y="22"/>
                        </a:lnTo>
                        <a:lnTo>
                          <a:pt x="854" y="22"/>
                        </a:lnTo>
                        <a:lnTo>
                          <a:pt x="851" y="18"/>
                        </a:lnTo>
                        <a:lnTo>
                          <a:pt x="844" y="10"/>
                        </a:lnTo>
                        <a:lnTo>
                          <a:pt x="835" y="4"/>
                        </a:lnTo>
                        <a:lnTo>
                          <a:pt x="825" y="1"/>
                        </a:lnTo>
                        <a:lnTo>
                          <a:pt x="815" y="0"/>
                        </a:lnTo>
                        <a:close/>
                      </a:path>
                    </a:pathLst>
                  </a:custGeom>
                  <a:solidFill>
                    <a:srgbClr val="0685A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9" name="Google Shape;999;p94"/>
                  <p:cNvSpPr/>
                  <p:nvPr/>
                </p:nvSpPr>
                <p:spPr>
                  <a:xfrm>
                    <a:off x="7859762" y="792020"/>
                    <a:ext cx="842202" cy="1015465"/>
                  </a:xfrm>
                  <a:custGeom>
                    <a:avLst/>
                    <a:gdLst/>
                    <a:ahLst/>
                    <a:cxnLst/>
                    <a:rect l="l" t="t" r="r" b="b"/>
                    <a:pathLst>
                      <a:path w="1973" h="1753" extrusionOk="0">
                        <a:moveTo>
                          <a:pt x="596" y="1145"/>
                        </a:moveTo>
                        <a:lnTo>
                          <a:pt x="536" y="1145"/>
                        </a:lnTo>
                        <a:lnTo>
                          <a:pt x="529" y="1169"/>
                        </a:lnTo>
                        <a:lnTo>
                          <a:pt x="519" y="1192"/>
                        </a:lnTo>
                        <a:lnTo>
                          <a:pt x="507" y="1214"/>
                        </a:lnTo>
                        <a:lnTo>
                          <a:pt x="491" y="1233"/>
                        </a:lnTo>
                        <a:lnTo>
                          <a:pt x="595" y="1233"/>
                        </a:lnTo>
                        <a:lnTo>
                          <a:pt x="590" y="1221"/>
                        </a:lnTo>
                        <a:lnTo>
                          <a:pt x="586" y="1208"/>
                        </a:lnTo>
                        <a:lnTo>
                          <a:pt x="584" y="1196"/>
                        </a:lnTo>
                        <a:lnTo>
                          <a:pt x="584" y="1183"/>
                        </a:lnTo>
                        <a:lnTo>
                          <a:pt x="586" y="1173"/>
                        </a:lnTo>
                        <a:lnTo>
                          <a:pt x="588" y="1163"/>
                        </a:lnTo>
                        <a:lnTo>
                          <a:pt x="591" y="1154"/>
                        </a:lnTo>
                        <a:lnTo>
                          <a:pt x="596" y="1145"/>
                        </a:lnTo>
                        <a:moveTo>
                          <a:pt x="888" y="1233"/>
                        </a:moveTo>
                        <a:lnTo>
                          <a:pt x="872" y="1213"/>
                        </a:lnTo>
                        <a:lnTo>
                          <a:pt x="858" y="1192"/>
                        </a:lnTo>
                        <a:lnTo>
                          <a:pt x="848" y="1169"/>
                        </a:lnTo>
                        <a:lnTo>
                          <a:pt x="842" y="1145"/>
                        </a:lnTo>
                        <a:lnTo>
                          <a:pt x="776" y="1145"/>
                        </a:lnTo>
                        <a:lnTo>
                          <a:pt x="865" y="1233"/>
                        </a:lnTo>
                        <a:lnTo>
                          <a:pt x="888" y="1233"/>
                        </a:lnTo>
                        <a:moveTo>
                          <a:pt x="1344" y="1677"/>
                        </a:moveTo>
                        <a:lnTo>
                          <a:pt x="1342" y="1664"/>
                        </a:lnTo>
                        <a:lnTo>
                          <a:pt x="1290" y="1523"/>
                        </a:lnTo>
                        <a:lnTo>
                          <a:pt x="1237" y="1340"/>
                        </a:lnTo>
                        <a:lnTo>
                          <a:pt x="1232" y="1328"/>
                        </a:lnTo>
                        <a:lnTo>
                          <a:pt x="1224" y="1317"/>
                        </a:lnTo>
                        <a:lnTo>
                          <a:pt x="1213" y="1309"/>
                        </a:lnTo>
                        <a:lnTo>
                          <a:pt x="1208" y="1307"/>
                        </a:lnTo>
                        <a:lnTo>
                          <a:pt x="1200" y="1303"/>
                        </a:lnTo>
                        <a:lnTo>
                          <a:pt x="1194" y="1301"/>
                        </a:lnTo>
                        <a:lnTo>
                          <a:pt x="1187" y="1300"/>
                        </a:lnTo>
                        <a:lnTo>
                          <a:pt x="1172" y="1300"/>
                        </a:lnTo>
                        <a:lnTo>
                          <a:pt x="1163" y="1302"/>
                        </a:lnTo>
                        <a:lnTo>
                          <a:pt x="1153" y="1305"/>
                        </a:lnTo>
                        <a:lnTo>
                          <a:pt x="1152" y="1306"/>
                        </a:lnTo>
                        <a:lnTo>
                          <a:pt x="1151" y="1307"/>
                        </a:lnTo>
                        <a:lnTo>
                          <a:pt x="897" y="1307"/>
                        </a:lnTo>
                        <a:lnTo>
                          <a:pt x="895" y="1306"/>
                        </a:lnTo>
                        <a:lnTo>
                          <a:pt x="737" y="1147"/>
                        </a:lnTo>
                        <a:lnTo>
                          <a:pt x="725" y="1137"/>
                        </a:lnTo>
                        <a:lnTo>
                          <a:pt x="711" y="1129"/>
                        </a:lnTo>
                        <a:lnTo>
                          <a:pt x="697" y="1124"/>
                        </a:lnTo>
                        <a:lnTo>
                          <a:pt x="681" y="1122"/>
                        </a:lnTo>
                        <a:lnTo>
                          <a:pt x="677" y="1122"/>
                        </a:lnTo>
                        <a:lnTo>
                          <a:pt x="665" y="1124"/>
                        </a:lnTo>
                        <a:lnTo>
                          <a:pt x="653" y="1128"/>
                        </a:lnTo>
                        <a:lnTo>
                          <a:pt x="643" y="1134"/>
                        </a:lnTo>
                        <a:lnTo>
                          <a:pt x="634" y="1142"/>
                        </a:lnTo>
                        <a:lnTo>
                          <a:pt x="626" y="1152"/>
                        </a:lnTo>
                        <a:lnTo>
                          <a:pt x="620" y="1162"/>
                        </a:lnTo>
                        <a:lnTo>
                          <a:pt x="616" y="1173"/>
                        </a:lnTo>
                        <a:lnTo>
                          <a:pt x="614" y="1185"/>
                        </a:lnTo>
                        <a:lnTo>
                          <a:pt x="615" y="1202"/>
                        </a:lnTo>
                        <a:lnTo>
                          <a:pt x="620" y="1218"/>
                        </a:lnTo>
                        <a:lnTo>
                          <a:pt x="628" y="1232"/>
                        </a:lnTo>
                        <a:lnTo>
                          <a:pt x="639" y="1245"/>
                        </a:lnTo>
                        <a:lnTo>
                          <a:pt x="843" y="1450"/>
                        </a:lnTo>
                        <a:lnTo>
                          <a:pt x="844" y="1452"/>
                        </a:lnTo>
                        <a:lnTo>
                          <a:pt x="844" y="1749"/>
                        </a:lnTo>
                        <a:lnTo>
                          <a:pt x="1213" y="1753"/>
                        </a:lnTo>
                        <a:lnTo>
                          <a:pt x="1213" y="1714"/>
                        </a:lnTo>
                        <a:lnTo>
                          <a:pt x="1219" y="1724"/>
                        </a:lnTo>
                        <a:lnTo>
                          <a:pt x="1227" y="1733"/>
                        </a:lnTo>
                        <a:lnTo>
                          <a:pt x="1236" y="1740"/>
                        </a:lnTo>
                        <a:lnTo>
                          <a:pt x="1248" y="1745"/>
                        </a:lnTo>
                        <a:lnTo>
                          <a:pt x="1254" y="1747"/>
                        </a:lnTo>
                        <a:lnTo>
                          <a:pt x="1261" y="1748"/>
                        </a:lnTo>
                        <a:lnTo>
                          <a:pt x="1276" y="1748"/>
                        </a:lnTo>
                        <a:lnTo>
                          <a:pt x="1285" y="1746"/>
                        </a:lnTo>
                        <a:lnTo>
                          <a:pt x="1294" y="1743"/>
                        </a:lnTo>
                        <a:lnTo>
                          <a:pt x="1306" y="1738"/>
                        </a:lnTo>
                        <a:lnTo>
                          <a:pt x="1316" y="1732"/>
                        </a:lnTo>
                        <a:lnTo>
                          <a:pt x="1325" y="1725"/>
                        </a:lnTo>
                        <a:lnTo>
                          <a:pt x="1332" y="1717"/>
                        </a:lnTo>
                        <a:lnTo>
                          <a:pt x="1334" y="1714"/>
                        </a:lnTo>
                        <a:lnTo>
                          <a:pt x="1340" y="1704"/>
                        </a:lnTo>
                        <a:lnTo>
                          <a:pt x="1344" y="1691"/>
                        </a:lnTo>
                        <a:lnTo>
                          <a:pt x="1344" y="1677"/>
                        </a:lnTo>
                        <a:moveTo>
                          <a:pt x="1487" y="1233"/>
                        </a:moveTo>
                        <a:lnTo>
                          <a:pt x="1485" y="1232"/>
                        </a:lnTo>
                        <a:lnTo>
                          <a:pt x="1484" y="1231"/>
                        </a:lnTo>
                        <a:lnTo>
                          <a:pt x="1483" y="1229"/>
                        </a:lnTo>
                        <a:lnTo>
                          <a:pt x="1468" y="1210"/>
                        </a:lnTo>
                        <a:lnTo>
                          <a:pt x="1456" y="1189"/>
                        </a:lnTo>
                        <a:lnTo>
                          <a:pt x="1447" y="1168"/>
                        </a:lnTo>
                        <a:lnTo>
                          <a:pt x="1441" y="1145"/>
                        </a:lnTo>
                        <a:lnTo>
                          <a:pt x="1216" y="1145"/>
                        </a:lnTo>
                        <a:lnTo>
                          <a:pt x="1211" y="1164"/>
                        </a:lnTo>
                        <a:lnTo>
                          <a:pt x="1204" y="1183"/>
                        </a:lnTo>
                        <a:lnTo>
                          <a:pt x="1194" y="1201"/>
                        </a:lnTo>
                        <a:lnTo>
                          <a:pt x="1183" y="1218"/>
                        </a:lnTo>
                        <a:lnTo>
                          <a:pt x="1179" y="1223"/>
                        </a:lnTo>
                        <a:lnTo>
                          <a:pt x="1174" y="1228"/>
                        </a:lnTo>
                        <a:lnTo>
                          <a:pt x="1169" y="1233"/>
                        </a:lnTo>
                        <a:lnTo>
                          <a:pt x="1487" y="1233"/>
                        </a:lnTo>
                        <a:moveTo>
                          <a:pt x="1973" y="222"/>
                        </a:moveTo>
                        <a:lnTo>
                          <a:pt x="1962" y="152"/>
                        </a:lnTo>
                        <a:lnTo>
                          <a:pt x="1930" y="91"/>
                        </a:lnTo>
                        <a:lnTo>
                          <a:pt x="1928" y="89"/>
                        </a:lnTo>
                        <a:lnTo>
                          <a:pt x="1882" y="43"/>
                        </a:lnTo>
                        <a:lnTo>
                          <a:pt x="1821" y="11"/>
                        </a:lnTo>
                        <a:lnTo>
                          <a:pt x="1751" y="0"/>
                        </a:lnTo>
                        <a:lnTo>
                          <a:pt x="222" y="0"/>
                        </a:lnTo>
                        <a:lnTo>
                          <a:pt x="152" y="11"/>
                        </a:lnTo>
                        <a:lnTo>
                          <a:pt x="91" y="43"/>
                        </a:lnTo>
                        <a:lnTo>
                          <a:pt x="43" y="91"/>
                        </a:lnTo>
                        <a:lnTo>
                          <a:pt x="11" y="152"/>
                        </a:lnTo>
                        <a:lnTo>
                          <a:pt x="0" y="222"/>
                        </a:lnTo>
                        <a:lnTo>
                          <a:pt x="0" y="723"/>
                        </a:lnTo>
                        <a:lnTo>
                          <a:pt x="89" y="717"/>
                        </a:lnTo>
                        <a:lnTo>
                          <a:pt x="89" y="222"/>
                        </a:lnTo>
                        <a:lnTo>
                          <a:pt x="99" y="170"/>
                        </a:lnTo>
                        <a:lnTo>
                          <a:pt x="128" y="128"/>
                        </a:lnTo>
                        <a:lnTo>
                          <a:pt x="170" y="99"/>
                        </a:lnTo>
                        <a:lnTo>
                          <a:pt x="222" y="89"/>
                        </a:lnTo>
                        <a:lnTo>
                          <a:pt x="1751" y="89"/>
                        </a:lnTo>
                        <a:lnTo>
                          <a:pt x="1803" y="99"/>
                        </a:lnTo>
                        <a:lnTo>
                          <a:pt x="1845" y="128"/>
                        </a:lnTo>
                        <a:lnTo>
                          <a:pt x="1874" y="170"/>
                        </a:lnTo>
                        <a:lnTo>
                          <a:pt x="1884" y="222"/>
                        </a:lnTo>
                        <a:lnTo>
                          <a:pt x="1884" y="1012"/>
                        </a:lnTo>
                        <a:lnTo>
                          <a:pt x="1879" y="1047"/>
                        </a:lnTo>
                        <a:lnTo>
                          <a:pt x="1865" y="1079"/>
                        </a:lnTo>
                        <a:lnTo>
                          <a:pt x="1844" y="1106"/>
                        </a:lnTo>
                        <a:lnTo>
                          <a:pt x="1817" y="1126"/>
                        </a:lnTo>
                        <a:lnTo>
                          <a:pt x="1811" y="1155"/>
                        </a:lnTo>
                        <a:lnTo>
                          <a:pt x="1801" y="1183"/>
                        </a:lnTo>
                        <a:lnTo>
                          <a:pt x="1787" y="1209"/>
                        </a:lnTo>
                        <a:lnTo>
                          <a:pt x="1769" y="1232"/>
                        </a:lnTo>
                        <a:lnTo>
                          <a:pt x="1834" y="1217"/>
                        </a:lnTo>
                        <a:lnTo>
                          <a:pt x="1890" y="1184"/>
                        </a:lnTo>
                        <a:lnTo>
                          <a:pt x="1934" y="1137"/>
                        </a:lnTo>
                        <a:lnTo>
                          <a:pt x="1963" y="1078"/>
                        </a:lnTo>
                        <a:lnTo>
                          <a:pt x="1973" y="1012"/>
                        </a:lnTo>
                        <a:lnTo>
                          <a:pt x="1973" y="222"/>
                        </a:lnTo>
                      </a:path>
                    </a:pathLst>
                  </a:custGeom>
                  <a:solidFill>
                    <a:srgbClr val="0685A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0" name="Google Shape;1000;p94"/>
                  <p:cNvSpPr/>
                  <p:nvPr/>
                </p:nvSpPr>
                <p:spPr>
                  <a:xfrm>
                    <a:off x="8022824" y="1012722"/>
                    <a:ext cx="575839" cy="218386"/>
                  </a:xfrm>
                  <a:custGeom>
                    <a:avLst/>
                    <a:gdLst/>
                    <a:ahLst/>
                    <a:cxnLst/>
                    <a:rect l="l" t="t" r="r" b="b"/>
                    <a:pathLst>
                      <a:path w="1349" h="377" extrusionOk="0">
                        <a:moveTo>
                          <a:pt x="0" y="0"/>
                        </a:moveTo>
                        <a:lnTo>
                          <a:pt x="1349" y="0"/>
                        </a:lnTo>
                        <a:moveTo>
                          <a:pt x="0" y="125"/>
                        </a:moveTo>
                        <a:lnTo>
                          <a:pt x="1349" y="125"/>
                        </a:lnTo>
                        <a:moveTo>
                          <a:pt x="0" y="249"/>
                        </a:moveTo>
                        <a:lnTo>
                          <a:pt x="1349" y="249"/>
                        </a:lnTo>
                        <a:moveTo>
                          <a:pt x="0" y="376"/>
                        </a:moveTo>
                        <a:lnTo>
                          <a:pt x="1349" y="376"/>
                        </a:lnTo>
                      </a:path>
                    </a:pathLst>
                  </a:custGeom>
                  <a:noFill/>
                  <a:ln w="11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sp>
          <p:nvSpPr>
            <p:cNvPr id="1001" name="Google Shape;1001;p94"/>
            <p:cNvSpPr/>
            <p:nvPr/>
          </p:nvSpPr>
          <p:spPr>
            <a:xfrm>
              <a:off x="-481831" y="308000"/>
              <a:ext cx="5372099" cy="719410"/>
            </a:xfrm>
            <a:prstGeom prst="rect">
              <a:avLst/>
            </a:prstGeom>
            <a:noFill/>
            <a:ln>
              <a:noFill/>
            </a:ln>
          </p:spPr>
          <p:txBody>
            <a:bodyPr spcFirstLastPara="1" wrap="square" lIns="91425" tIns="45700" rIns="91425" bIns="45700" anchor="t" anchorCtr="0">
              <a:noAutofit/>
            </a:bodyPr>
            <a:lstStyle/>
            <a:p>
              <a:pPr marL="78740" marR="2394585" lvl="0" indent="0" algn="l" rtl="0">
                <a:lnSpc>
                  <a:spcPct val="75000"/>
                </a:lnSpc>
                <a:spcBef>
                  <a:spcPts val="0"/>
                </a:spcBef>
                <a:spcAft>
                  <a:spcPts val="0"/>
                </a:spcAft>
                <a:buClr>
                  <a:srgbClr val="000000"/>
                </a:buClr>
                <a:buSzPts val="4000"/>
                <a:buFont typeface="Arial"/>
                <a:buNone/>
              </a:pPr>
              <a:r>
                <a:rPr lang="en-US" sz="2400" b="1" i="0" u="none" strike="noStrike" cap="none" dirty="0">
                  <a:solidFill>
                    <a:srgbClr val="0D85AE"/>
                  </a:solidFill>
                  <a:latin typeface="Calibri"/>
                  <a:ea typeface="Calibri"/>
                  <a:cs typeface="Calibri"/>
                  <a:sym typeface="Calibri"/>
                </a:rPr>
                <a:t>INTERIM ASSESSMENTS</a:t>
              </a:r>
              <a:endParaRPr sz="2400" b="1" i="0" u="none" strike="noStrike" cap="none" dirty="0">
                <a:solidFill>
                  <a:schemeClr val="dk1"/>
                </a:solidFill>
                <a:latin typeface="Calibri"/>
                <a:ea typeface="Calibri"/>
                <a:cs typeface="Calibri"/>
                <a:sym typeface="Calibri"/>
              </a:endParaRPr>
            </a:p>
          </p:txBody>
        </p:sp>
      </p:grpSp>
      <p:sp>
        <p:nvSpPr>
          <p:cNvPr id="2" name="Rectangle 1"/>
          <p:cNvSpPr/>
          <p:nvPr/>
        </p:nvSpPr>
        <p:spPr>
          <a:xfrm>
            <a:off x="1596348" y="1326940"/>
            <a:ext cx="4404402" cy="3293209"/>
          </a:xfrm>
          <a:prstGeom prst="rect">
            <a:avLst/>
          </a:prstGeom>
          <a:ln>
            <a:solidFill>
              <a:schemeClr val="tx1"/>
            </a:solidFill>
          </a:ln>
        </p:spPr>
        <p:txBody>
          <a:bodyPr wrap="square">
            <a:spAutoFit/>
          </a:bodyPr>
          <a:lstStyle/>
          <a:p>
            <a:pPr>
              <a:spcAft>
                <a:spcPts val="600"/>
              </a:spcAft>
            </a:pPr>
            <a:r>
              <a:rPr lang="en-US" sz="1800" dirty="0" smtClean="0">
                <a:latin typeface="Arial" panose="020B0604020202020204" pitchFamily="34" charset="0"/>
              </a:rPr>
              <a:t>•</a:t>
            </a:r>
            <a:r>
              <a:rPr lang="en-US" sz="1800" dirty="0">
                <a:latin typeface="Arial" panose="020B0604020202020204" pitchFamily="34" charset="0"/>
              </a:rPr>
              <a:t>Flexible tests administered throughout the year to help teachers monitor student </a:t>
            </a:r>
            <a:r>
              <a:rPr lang="en-US" sz="1800" dirty="0" smtClean="0">
                <a:latin typeface="Arial" panose="020B0604020202020204" pitchFamily="34" charset="0"/>
              </a:rPr>
              <a:t>progress</a:t>
            </a:r>
          </a:p>
          <a:p>
            <a:pPr>
              <a:spcAft>
                <a:spcPts val="600"/>
              </a:spcAft>
            </a:pPr>
            <a:r>
              <a:rPr lang="en-US" sz="1800" dirty="0" smtClean="0">
                <a:latin typeface="Arial" panose="020B0604020202020204" pitchFamily="34" charset="0"/>
              </a:rPr>
              <a:t>•</a:t>
            </a:r>
            <a:r>
              <a:rPr lang="en-US" sz="1800" dirty="0">
                <a:latin typeface="Arial" panose="020B0604020202020204" pitchFamily="34" charset="0"/>
              </a:rPr>
              <a:t>Provides educators with data to help them target instruction to meet students’ individual learning </a:t>
            </a:r>
            <a:r>
              <a:rPr lang="en-US" sz="1800" dirty="0" smtClean="0">
                <a:latin typeface="Arial" panose="020B0604020202020204" pitchFamily="34" charset="0"/>
              </a:rPr>
              <a:t>needs</a:t>
            </a:r>
          </a:p>
          <a:p>
            <a:pPr>
              <a:spcAft>
                <a:spcPts val="600"/>
              </a:spcAft>
            </a:pPr>
            <a:r>
              <a:rPr lang="en-US" sz="1800" dirty="0" smtClean="0">
                <a:latin typeface="Arial" panose="020B0604020202020204" pitchFamily="34" charset="0"/>
              </a:rPr>
              <a:t>•</a:t>
            </a:r>
            <a:r>
              <a:rPr lang="en-US" sz="1800" dirty="0">
                <a:latin typeface="Arial" panose="020B0604020202020204" pitchFamily="34" charset="0"/>
              </a:rPr>
              <a:t>Full-length assessments and shorter assessment “blocks,” designed for grades 3-8 and high school, enable educators to choose the right assessment tool at the right </a:t>
            </a:r>
            <a:r>
              <a:rPr lang="en-US" sz="1800" dirty="0" smtClean="0">
                <a:latin typeface="Arial" panose="020B0604020202020204" pitchFamily="34" charset="0"/>
              </a:rPr>
              <a:t>time.</a:t>
            </a:r>
          </a:p>
        </p:txBody>
      </p:sp>
      <p:sp>
        <p:nvSpPr>
          <p:cNvPr id="3" name="Rectangle 2"/>
          <p:cNvSpPr/>
          <p:nvPr/>
        </p:nvSpPr>
        <p:spPr>
          <a:xfrm>
            <a:off x="6750318" y="1323943"/>
            <a:ext cx="3965307" cy="3370153"/>
          </a:xfrm>
          <a:prstGeom prst="rect">
            <a:avLst/>
          </a:prstGeom>
          <a:ln>
            <a:solidFill>
              <a:schemeClr val="bg2"/>
            </a:solidFill>
          </a:ln>
        </p:spPr>
        <p:txBody>
          <a:bodyPr wrap="square">
            <a:spAutoFit/>
          </a:bodyPr>
          <a:lstStyle/>
          <a:p>
            <a:pPr>
              <a:spcBef>
                <a:spcPts val="600"/>
              </a:spcBef>
            </a:pPr>
            <a:r>
              <a:rPr lang="en-US" sz="1800" dirty="0" smtClean="0">
                <a:latin typeface="Arial" panose="020B0604020202020204" pitchFamily="34" charset="0"/>
              </a:rPr>
              <a:t>•Classroom </a:t>
            </a:r>
            <a:r>
              <a:rPr lang="en-US" sz="1800" dirty="0">
                <a:latin typeface="Arial" panose="020B0604020202020204" pitchFamily="34" charset="0"/>
              </a:rPr>
              <a:t>r</a:t>
            </a:r>
            <a:r>
              <a:rPr lang="en-US" sz="1800" dirty="0" smtClean="0">
                <a:latin typeface="Arial" panose="020B0604020202020204" pitchFamily="34" charset="0"/>
              </a:rPr>
              <a:t>esources you can use today</a:t>
            </a:r>
          </a:p>
          <a:p>
            <a:pPr>
              <a:spcBef>
                <a:spcPts val="600"/>
              </a:spcBef>
            </a:pPr>
            <a:r>
              <a:rPr lang="en-US" sz="1800" dirty="0">
                <a:latin typeface="Arial" panose="020B0604020202020204" pitchFamily="34" charset="0"/>
              </a:rPr>
              <a:t>• </a:t>
            </a:r>
            <a:r>
              <a:rPr lang="en-US" sz="1800" dirty="0" smtClean="0">
                <a:latin typeface="Arial" panose="020B0604020202020204" pitchFamily="34" charset="0"/>
              </a:rPr>
              <a:t>Lessons </a:t>
            </a:r>
            <a:r>
              <a:rPr lang="en-US" sz="1800" dirty="0">
                <a:latin typeface="Arial" panose="020B0604020202020204" pitchFamily="34" charset="0"/>
              </a:rPr>
              <a:t>and activities created by educators to enhance instruction and save </a:t>
            </a:r>
            <a:r>
              <a:rPr lang="en-US" sz="1800" dirty="0" smtClean="0">
                <a:latin typeface="Arial" panose="020B0604020202020204" pitchFamily="34" charset="0"/>
              </a:rPr>
              <a:t>time</a:t>
            </a:r>
          </a:p>
          <a:p>
            <a:pPr>
              <a:spcBef>
                <a:spcPts val="600"/>
              </a:spcBef>
            </a:pPr>
            <a:r>
              <a:rPr lang="en-US" sz="1800" dirty="0" smtClean="0">
                <a:latin typeface="Arial" panose="020B0604020202020204" pitchFamily="34" charset="0"/>
              </a:rPr>
              <a:t>•</a:t>
            </a:r>
            <a:r>
              <a:rPr lang="en-US" sz="1800" dirty="0">
                <a:latin typeface="Arial" panose="020B0604020202020204" pitchFamily="34" charset="0"/>
              </a:rPr>
              <a:t>Embedded formative assessment strategies and connections to interim assessment </a:t>
            </a:r>
            <a:r>
              <a:rPr lang="en-US" sz="1800" dirty="0" smtClean="0">
                <a:latin typeface="Arial" panose="020B0604020202020204" pitchFamily="34" charset="0"/>
              </a:rPr>
              <a:t>items</a:t>
            </a:r>
          </a:p>
          <a:p>
            <a:pPr>
              <a:spcBef>
                <a:spcPts val="600"/>
              </a:spcBef>
            </a:pPr>
            <a:r>
              <a:rPr lang="en-US" sz="1800" dirty="0" smtClean="0">
                <a:latin typeface="Arial" panose="020B0604020202020204" pitchFamily="34" charset="0"/>
              </a:rPr>
              <a:t>•</a:t>
            </a:r>
            <a:r>
              <a:rPr lang="en-US" sz="1800" dirty="0">
                <a:latin typeface="Arial" panose="020B0604020202020204" pitchFamily="34" charset="0"/>
              </a:rPr>
              <a:t>Links to additional resources for educators to facilitate seamless access to relevant </a:t>
            </a:r>
            <a:r>
              <a:rPr lang="en-US" sz="1800" dirty="0" smtClean="0">
                <a:latin typeface="Arial" panose="020B0604020202020204" pitchFamily="34" charset="0"/>
              </a:rPr>
              <a:t>content.</a:t>
            </a:r>
            <a:endParaRPr lang="en-US" sz="1800" dirty="0"/>
          </a:p>
        </p:txBody>
      </p:sp>
      <p:grpSp>
        <p:nvGrpSpPr>
          <p:cNvPr id="7" name="Group 6"/>
          <p:cNvGrpSpPr/>
          <p:nvPr/>
        </p:nvGrpSpPr>
        <p:grpSpPr>
          <a:xfrm>
            <a:off x="6750318" y="478919"/>
            <a:ext cx="4766852" cy="866456"/>
            <a:chOff x="6718284" y="478919"/>
            <a:chExt cx="4798886" cy="866456"/>
          </a:xfrm>
        </p:grpSpPr>
        <p:grpSp>
          <p:nvGrpSpPr>
            <p:cNvPr id="6" name="Group 5"/>
            <p:cNvGrpSpPr/>
            <p:nvPr/>
          </p:nvGrpSpPr>
          <p:grpSpPr>
            <a:xfrm>
              <a:off x="7527382" y="480212"/>
              <a:ext cx="2934453" cy="865163"/>
              <a:chOff x="6750319" y="2186108"/>
              <a:chExt cx="2934453" cy="865163"/>
            </a:xfrm>
          </p:grpSpPr>
          <p:sp>
            <p:nvSpPr>
              <p:cNvPr id="29" name="Google Shape;987;p94"/>
              <p:cNvSpPr/>
              <p:nvPr/>
            </p:nvSpPr>
            <p:spPr>
              <a:xfrm>
                <a:off x="6750319" y="2186108"/>
                <a:ext cx="2934453" cy="798139"/>
              </a:xfrm>
              <a:prstGeom prst="rect">
                <a:avLst/>
              </a:prstGeom>
              <a:solidFill>
                <a:schemeClr val="accent2">
                  <a:lumMod val="40000"/>
                  <a:lumOff val="60000"/>
                </a:schemeClr>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p:nvPicPr>
            <p:blipFill rotWithShape="1">
              <a:blip r:embed="rId7">
                <a:clrChange>
                  <a:clrFrom>
                    <a:srgbClr val="FFFFFF"/>
                  </a:clrFrom>
                  <a:clrTo>
                    <a:srgbClr val="FFFFFF">
                      <a:alpha val="0"/>
                    </a:srgbClr>
                  </a:clrTo>
                </a:clrChange>
              </a:blip>
              <a:srcRect t="36922" r="35079"/>
              <a:stretch/>
            </p:blipFill>
            <p:spPr>
              <a:xfrm>
                <a:off x="8810231" y="2310410"/>
                <a:ext cx="849157" cy="740861"/>
              </a:xfrm>
              <a:prstGeom prst="rect">
                <a:avLst/>
              </a:prstGeom>
            </p:spPr>
          </p:pic>
        </p:grpSp>
        <p:grpSp>
          <p:nvGrpSpPr>
            <p:cNvPr id="5" name="Group 4"/>
            <p:cNvGrpSpPr/>
            <p:nvPr/>
          </p:nvGrpSpPr>
          <p:grpSpPr>
            <a:xfrm>
              <a:off x="6718284" y="478919"/>
              <a:ext cx="4798886" cy="848021"/>
              <a:chOff x="5941221" y="2193814"/>
              <a:chExt cx="4798886" cy="848021"/>
            </a:xfrm>
          </p:grpSpPr>
          <p:sp>
            <p:nvSpPr>
              <p:cNvPr id="28" name="Google Shape;988;p94"/>
              <p:cNvSpPr/>
              <p:nvPr/>
            </p:nvSpPr>
            <p:spPr>
              <a:xfrm>
                <a:off x="5941221" y="2193814"/>
                <a:ext cx="3355242" cy="800724"/>
              </a:xfrm>
              <a:custGeom>
                <a:avLst/>
                <a:gdLst/>
                <a:ahLst/>
                <a:cxnLst/>
                <a:rect l="l" t="t" r="r" b="b"/>
                <a:pathLst>
                  <a:path w="8344" h="2867" extrusionOk="0">
                    <a:moveTo>
                      <a:pt x="8343" y="0"/>
                    </a:moveTo>
                    <a:lnTo>
                      <a:pt x="0" y="0"/>
                    </a:lnTo>
                    <a:lnTo>
                      <a:pt x="0" y="2866"/>
                    </a:lnTo>
                    <a:lnTo>
                      <a:pt x="7194" y="2866"/>
                    </a:lnTo>
                    <a:lnTo>
                      <a:pt x="5255" y="1761"/>
                    </a:lnTo>
                    <a:lnTo>
                      <a:pt x="8343" y="0"/>
                    </a:lnTo>
                    <a:close/>
                  </a:path>
                </a:pathLst>
              </a:custGeom>
              <a:solidFill>
                <a:schemeClr val="accent2">
                  <a:lumMod val="60000"/>
                  <a:lumOff val="4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1001;p94"/>
              <p:cNvSpPr/>
              <p:nvPr/>
            </p:nvSpPr>
            <p:spPr>
              <a:xfrm>
                <a:off x="6134557" y="2319844"/>
                <a:ext cx="4605550" cy="721991"/>
              </a:xfrm>
              <a:prstGeom prst="rect">
                <a:avLst/>
              </a:prstGeom>
              <a:noFill/>
              <a:ln>
                <a:noFill/>
              </a:ln>
            </p:spPr>
            <p:txBody>
              <a:bodyPr spcFirstLastPara="1" wrap="square" lIns="91425" tIns="45700" rIns="91425" bIns="45700" anchor="t" anchorCtr="0">
                <a:noAutofit/>
              </a:bodyPr>
              <a:lstStyle/>
              <a:p>
                <a:pPr marL="78740" marR="2394585" lvl="0" indent="0" algn="l" rtl="0">
                  <a:lnSpc>
                    <a:spcPct val="75000"/>
                  </a:lnSpc>
                  <a:spcBef>
                    <a:spcPts val="0"/>
                  </a:spcBef>
                  <a:spcAft>
                    <a:spcPts val="0"/>
                  </a:spcAft>
                  <a:buClr>
                    <a:srgbClr val="000000"/>
                  </a:buClr>
                  <a:buSzPts val="4000"/>
                  <a:buFont typeface="Arial"/>
                  <a:buNone/>
                </a:pPr>
                <a:r>
                  <a:rPr lang="en-US" sz="2400" b="1" i="0" u="none" strike="noStrike" cap="all" dirty="0" smtClean="0">
                    <a:solidFill>
                      <a:schemeClr val="accent2">
                        <a:lumMod val="50000"/>
                      </a:schemeClr>
                    </a:solidFill>
                    <a:latin typeface="Calibri"/>
                    <a:ea typeface="Calibri"/>
                    <a:cs typeface="Calibri"/>
                    <a:sym typeface="Calibri"/>
                  </a:rPr>
                  <a:t>Tools for Teachers</a:t>
                </a:r>
                <a:endParaRPr sz="2400" b="1" i="0" u="none" strike="noStrike" cap="all" dirty="0">
                  <a:solidFill>
                    <a:schemeClr val="accent2">
                      <a:lumMod val="50000"/>
                    </a:schemeClr>
                  </a:solidFill>
                  <a:latin typeface="Calibri"/>
                  <a:ea typeface="Calibri"/>
                  <a:cs typeface="Calibri"/>
                  <a:sym typeface="Calibri"/>
                </a:endParaRPr>
              </a:p>
            </p:txBody>
          </p:sp>
        </p:grpSp>
      </p:grpSp>
      <p:sp>
        <p:nvSpPr>
          <p:cNvPr id="8" name="TextBox 7"/>
          <p:cNvSpPr txBox="1"/>
          <p:nvPr/>
        </p:nvSpPr>
        <p:spPr>
          <a:xfrm>
            <a:off x="3244451" y="5279004"/>
            <a:ext cx="7018670" cy="461665"/>
          </a:xfrm>
          <a:prstGeom prst="rect">
            <a:avLst/>
          </a:prstGeom>
          <a:noFill/>
        </p:spPr>
        <p:txBody>
          <a:bodyPr wrap="square" rtlCol="0">
            <a:spAutoFit/>
          </a:bodyPr>
          <a:lstStyle/>
          <a:p>
            <a:r>
              <a:rPr lang="en-US" sz="2400" dirty="0" smtClean="0"/>
              <a:t>Tools for Teachers has replaced the Digital Library</a:t>
            </a:r>
            <a:endParaRPr lang="en-US" sz="2400" dirty="0"/>
          </a:p>
        </p:txBody>
      </p:sp>
      <p:pic>
        <p:nvPicPr>
          <p:cNvPr id="9" name="Picture 8"/>
          <p:cNvPicPr>
            <a:picLocks noChangeAspect="1"/>
          </p:cNvPicPr>
          <p:nvPr/>
        </p:nvPicPr>
        <p:blipFill>
          <a:blip r:embed="rId7"/>
          <a:stretch>
            <a:fillRect/>
          </a:stretch>
        </p:blipFill>
        <p:spPr>
          <a:xfrm>
            <a:off x="1797764" y="4891759"/>
            <a:ext cx="1376625" cy="1236153"/>
          </a:xfrm>
          <a:prstGeom prst="rect">
            <a:avLst/>
          </a:prstGeom>
          <a:ln w="28575">
            <a:solidFill>
              <a:schemeClr val="bg2"/>
            </a:solidFill>
          </a:ln>
        </p:spPr>
      </p:pic>
      <p:pic>
        <p:nvPicPr>
          <p:cNvPr id="37" name="Google Shape;1199;p112" descr="Smarter Balanced Assessment">
            <a:hlinkClick r:id="rId8"/>
          </p:cNvPr>
          <p:cNvPicPr preferRelativeResize="0"/>
          <p:nvPr/>
        </p:nvPicPr>
        <p:blipFill rotWithShape="1">
          <a:blip r:embed="rId9">
            <a:alphaModFix/>
          </a:blip>
          <a:srcRect r="58779"/>
          <a:stretch/>
        </p:blipFill>
        <p:spPr>
          <a:xfrm rot="12442">
            <a:off x="10404620" y="5128901"/>
            <a:ext cx="1217583" cy="761875"/>
          </a:xfrm>
          <a:prstGeom prst="rect">
            <a:avLst/>
          </a:prstGeom>
          <a:solidFill>
            <a:schemeClr val="lt1"/>
          </a:solidFill>
          <a:ln w="28575" cap="flat" cmpd="sng">
            <a:solidFill>
              <a:schemeClr val="dk1"/>
            </a:solidFill>
            <a:prstDash val="solid"/>
            <a:round/>
            <a:headEnd type="none" w="sm" len="sm"/>
            <a:tailEnd type="none" w="sm" len="sm"/>
          </a:ln>
        </p:spPr>
      </p:pic>
      <p:sp>
        <p:nvSpPr>
          <p:cNvPr id="10" name="Multiply 9"/>
          <p:cNvSpPr/>
          <p:nvPr/>
        </p:nvSpPr>
        <p:spPr>
          <a:xfrm>
            <a:off x="10263121" y="5126700"/>
            <a:ext cx="1524067" cy="766277"/>
          </a:xfrm>
          <a:prstGeom prst="mathMultipl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oogle Shape;1023;p97"/>
          <p:cNvPicPr preferRelativeResize="0"/>
          <p:nvPr/>
        </p:nvPicPr>
        <p:blipFill rotWithShape="1">
          <a:blip r:embed="rId10">
            <a:alphaModFix/>
          </a:blip>
          <a:srcRect/>
          <a:stretch/>
        </p:blipFill>
        <p:spPr>
          <a:xfrm>
            <a:off x="985838" y="4739298"/>
            <a:ext cx="811926" cy="6588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7" name="Google Shape;1007;p95"/>
          <p:cNvSpPr txBox="1"/>
          <p:nvPr/>
        </p:nvSpPr>
        <p:spPr>
          <a:xfrm>
            <a:off x="2482181" y="344781"/>
            <a:ext cx="7030500" cy="623294"/>
          </a:xfrm>
          <a:prstGeom prst="rect">
            <a:avLst/>
          </a:prstGeom>
          <a:noFill/>
          <a:ln>
            <a:noFill/>
          </a:ln>
        </p:spPr>
        <p:txBody>
          <a:bodyPr spcFirstLastPara="1" wrap="square" lIns="91425" tIns="45700" rIns="91425" bIns="45700" anchor="b" anchorCtr="0">
            <a:noAutofit/>
          </a:bodyPr>
          <a:lstStyle/>
          <a:p>
            <a:pPr marL="0" marR="0" lvl="0" indent="0" algn="ctr" rtl="0">
              <a:lnSpc>
                <a:spcPct val="161111"/>
              </a:lnSpc>
              <a:spcBef>
                <a:spcPts val="0"/>
              </a:spcBef>
              <a:spcAft>
                <a:spcPts val="0"/>
              </a:spcAft>
              <a:buClr>
                <a:srgbClr val="000000"/>
              </a:buClr>
              <a:buSzPts val="3600"/>
              <a:buFont typeface="Arial"/>
              <a:buNone/>
            </a:pPr>
            <a:r>
              <a:rPr lang="en-US" sz="3600" b="1" i="0" u="none" strike="noStrike" cap="none" dirty="0">
                <a:solidFill>
                  <a:srgbClr val="0088A9"/>
                </a:solidFill>
                <a:latin typeface="Calibri"/>
                <a:ea typeface="Calibri"/>
                <a:cs typeface="Calibri"/>
                <a:sym typeface="Calibri"/>
              </a:rPr>
              <a:t>Non-Secure but Non-Public</a:t>
            </a:r>
            <a:endParaRPr sz="4400" b="1" i="0" u="none" strike="noStrike" cap="none" dirty="0">
              <a:solidFill>
                <a:srgbClr val="0088A9"/>
              </a:solidFill>
              <a:latin typeface="Calibri"/>
              <a:ea typeface="Calibri"/>
              <a:cs typeface="Calibri"/>
              <a:sym typeface="Calibri"/>
            </a:endParaRPr>
          </a:p>
        </p:txBody>
      </p:sp>
      <p:sp>
        <p:nvSpPr>
          <p:cNvPr id="1008" name="Google Shape;1008;p95"/>
          <p:cNvSpPr txBox="1"/>
          <p:nvPr/>
        </p:nvSpPr>
        <p:spPr>
          <a:xfrm>
            <a:off x="1794117" y="904701"/>
            <a:ext cx="8978658" cy="51430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chemeClr val="dk1"/>
                </a:solidFill>
                <a:latin typeface="Calibri"/>
                <a:ea typeface="Calibri"/>
                <a:cs typeface="Calibri"/>
                <a:sym typeface="Calibri"/>
              </a:rPr>
              <a:t>The interim assessments are considered non-secure and non-public. </a:t>
            </a:r>
            <a:endParaRPr sz="2400" b="0" i="0" u="none" strike="noStrike" cap="none" dirty="0">
              <a:solidFill>
                <a:schemeClr val="dk1"/>
              </a:solidFill>
              <a:sym typeface="Arial"/>
            </a:endParaRPr>
          </a:p>
          <a:p>
            <a:pPr marL="457200" marR="0" lvl="0" indent="-342900" algn="l" rtl="0">
              <a:lnSpc>
                <a:spcPct val="100000"/>
              </a:lnSpc>
              <a:spcBef>
                <a:spcPts val="40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Because the interims are non-secure, they are not intended to be used for accountability purposes. </a:t>
            </a:r>
            <a:endParaRPr sz="2400" b="0" i="0" u="none" strike="noStrike" cap="none" dirty="0">
              <a:solidFill>
                <a:schemeClr val="dk1"/>
              </a:solidFil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Non-secure means teachers and students can have access to the items, answers, and student responses.</a:t>
            </a:r>
            <a:endParaRPr sz="2400" b="0" i="0" u="none" strike="noStrike" cap="none" dirty="0">
              <a:solidFill>
                <a:schemeClr val="dk1"/>
              </a:solidFil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Non-public means they are not to be posted publicly (such as on a school website).</a:t>
            </a:r>
            <a:endParaRPr sz="2400" b="0" i="0" u="none" strike="noStrike" cap="none" dirty="0">
              <a:solidFill>
                <a:schemeClr val="dk1"/>
              </a:solidFill>
              <a:sym typeface="Arial"/>
            </a:endParaRPr>
          </a:p>
          <a:p>
            <a:pPr marL="4572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000" b="1" i="1" u="none" strike="noStrike" cap="none" dirty="0">
                <a:solidFill>
                  <a:schemeClr val="dk1"/>
                </a:solidFill>
                <a:latin typeface="Calibri"/>
                <a:ea typeface="Calibri"/>
                <a:cs typeface="Calibri"/>
                <a:sym typeface="Calibri"/>
              </a:rPr>
              <a:t>Schools and departments should be “on the same page” regarding Interim Assessments. School leaders may want to establish a timeframe and policies related to the use of the Interim Assessments. </a:t>
            </a:r>
            <a:endParaRPr sz="2000" b="0" i="0" u="none" strike="noStrike" cap="none" dirty="0">
              <a:solidFill>
                <a:schemeClr val="dk1"/>
              </a:solidFill>
              <a:sym typeface="Arial"/>
            </a:endParaRPr>
          </a:p>
          <a:p>
            <a:pPr marL="0" marR="0" lvl="0" indent="0" algn="l" rtl="0">
              <a:lnSpc>
                <a:spcPct val="100000"/>
              </a:lnSpc>
              <a:spcBef>
                <a:spcPts val="160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160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98"/>
          <p:cNvSpPr txBox="1">
            <a:spLocks noGrp="1"/>
          </p:cNvSpPr>
          <p:nvPr>
            <p:ph type="title"/>
          </p:nvPr>
        </p:nvSpPr>
        <p:spPr>
          <a:xfrm>
            <a:off x="2011331" y="200573"/>
            <a:ext cx="8388713" cy="704775"/>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88A9"/>
              </a:buClr>
              <a:buSzPts val="3600"/>
              <a:buFont typeface="Arial"/>
              <a:buNone/>
            </a:pPr>
            <a:r>
              <a:rPr lang="en-US" b="1">
                <a:solidFill>
                  <a:srgbClr val="0088A9"/>
                </a:solidFill>
              </a:rPr>
              <a:t>Types of Interim Assessments at a Glance</a:t>
            </a:r>
            <a:endParaRPr b="1">
              <a:solidFill>
                <a:srgbClr val="0088A9"/>
              </a:solidFill>
            </a:endParaRPr>
          </a:p>
        </p:txBody>
      </p:sp>
      <p:pic>
        <p:nvPicPr>
          <p:cNvPr id="1030" name="Google Shape;1030;p98"/>
          <p:cNvPicPr preferRelativeResize="0"/>
          <p:nvPr/>
        </p:nvPicPr>
        <p:blipFill rotWithShape="1">
          <a:blip r:embed="rId3">
            <a:alphaModFix/>
          </a:blip>
          <a:srcRect/>
          <a:stretch/>
        </p:blipFill>
        <p:spPr>
          <a:xfrm>
            <a:off x="2003469" y="1592298"/>
            <a:ext cx="8181901" cy="251998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p:nvPr/>
        </p:nvSpPr>
        <p:spPr>
          <a:xfrm>
            <a:off x="5474972" y="5907784"/>
            <a:ext cx="124874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UAAG pg. </a:t>
            </a:r>
            <a:r>
              <a:rPr lang="en-US" sz="1800" dirty="0">
                <a:solidFill>
                  <a:schemeClr val="dk1"/>
                </a:solidFill>
                <a:latin typeface="Calibri"/>
                <a:ea typeface="Calibri"/>
                <a:cs typeface="Calibri"/>
                <a:sym typeface="Calibri"/>
              </a:rPr>
              <a:t>7</a:t>
            </a:r>
            <a:endParaRPr sz="18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993899" y="38100"/>
            <a:ext cx="8201025" cy="6781800"/>
          </a:xfrm>
          <a:prstGeom prst="rect">
            <a:avLst/>
          </a:prstGeom>
        </p:spPr>
      </p:pic>
      <p:sp>
        <p:nvSpPr>
          <p:cNvPr id="3" name="TextBox 2"/>
          <p:cNvSpPr txBox="1"/>
          <p:nvPr/>
        </p:nvSpPr>
        <p:spPr>
          <a:xfrm>
            <a:off x="3864595" y="851025"/>
            <a:ext cx="3220753" cy="307777"/>
          </a:xfrm>
          <a:prstGeom prst="rect">
            <a:avLst/>
          </a:prstGeom>
          <a:noFill/>
        </p:spPr>
        <p:txBody>
          <a:bodyPr wrap="none" rtlCol="0">
            <a:spAutoFit/>
          </a:bodyPr>
          <a:lstStyle/>
          <a:p>
            <a:r>
              <a:rPr lang="en-US" dirty="0" smtClean="0"/>
              <a:t>Automatically available for all students</a:t>
            </a:r>
            <a:endParaRPr lang="en-US" dirty="0"/>
          </a:p>
        </p:txBody>
      </p:sp>
      <p:sp>
        <p:nvSpPr>
          <p:cNvPr id="6" name="TextBox 5"/>
          <p:cNvSpPr txBox="1"/>
          <p:nvPr/>
        </p:nvSpPr>
        <p:spPr>
          <a:xfrm>
            <a:off x="4970352" y="2578729"/>
            <a:ext cx="4526733" cy="523220"/>
          </a:xfrm>
          <a:prstGeom prst="rect">
            <a:avLst/>
          </a:prstGeom>
          <a:noFill/>
        </p:spPr>
        <p:txBody>
          <a:bodyPr wrap="square" rtlCol="0">
            <a:spAutoFit/>
          </a:bodyPr>
          <a:lstStyle/>
          <a:p>
            <a:r>
              <a:rPr lang="en-US" dirty="0" smtClean="0"/>
              <a:t>Can be made available to any student with a need who regularly uses it in the classroom</a:t>
            </a:r>
            <a:endParaRPr lang="en-US" dirty="0"/>
          </a:p>
        </p:txBody>
      </p:sp>
      <p:sp>
        <p:nvSpPr>
          <p:cNvPr id="8" name="TextBox 7"/>
          <p:cNvSpPr txBox="1"/>
          <p:nvPr/>
        </p:nvSpPr>
        <p:spPr>
          <a:xfrm>
            <a:off x="5584479" y="4098202"/>
            <a:ext cx="4075569" cy="523220"/>
          </a:xfrm>
          <a:prstGeom prst="rect">
            <a:avLst/>
          </a:prstGeom>
          <a:noFill/>
        </p:spPr>
        <p:txBody>
          <a:bodyPr wrap="square" rtlCol="0">
            <a:spAutoFit/>
          </a:bodyPr>
          <a:lstStyle/>
          <a:p>
            <a:r>
              <a:rPr lang="en-US" dirty="0" smtClean="0"/>
              <a:t>Limited to students with a documented need who regularly use it in the classroom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96"/>
          <p:cNvSpPr txBox="1"/>
          <p:nvPr/>
        </p:nvSpPr>
        <p:spPr>
          <a:xfrm>
            <a:off x="1522412" y="90723"/>
            <a:ext cx="9144000" cy="6646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31859B"/>
                </a:solidFill>
                <a:latin typeface="Calibri"/>
                <a:ea typeface="Calibri"/>
                <a:cs typeface="Calibri"/>
                <a:sym typeface="Calibri"/>
              </a:rPr>
              <a:t>Interim Assessments: ICAs</a:t>
            </a:r>
            <a:endParaRPr sz="1800" b="0" i="0" u="none" strike="noStrike" cap="none" dirty="0">
              <a:solidFill>
                <a:schemeClr val="dk1"/>
              </a:solidFill>
              <a:latin typeface="Calibri"/>
              <a:ea typeface="Calibri"/>
              <a:cs typeface="Calibri"/>
              <a:sym typeface="Calibri"/>
            </a:endParaRPr>
          </a:p>
        </p:txBody>
      </p:sp>
      <p:sp>
        <p:nvSpPr>
          <p:cNvPr id="1015" name="Google Shape;1015;p96"/>
          <p:cNvSpPr txBox="1"/>
          <p:nvPr/>
        </p:nvSpPr>
        <p:spPr>
          <a:xfrm>
            <a:off x="1642558" y="1135260"/>
            <a:ext cx="9023854" cy="48581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The</a:t>
            </a:r>
            <a:r>
              <a:rPr lang="en-US" sz="2000" b="1" i="0" u="none" strike="noStrike" cap="none">
                <a:solidFill>
                  <a:schemeClr val="dk1"/>
                </a:solidFill>
                <a:latin typeface="Calibri"/>
                <a:ea typeface="Calibri"/>
                <a:cs typeface="Calibri"/>
                <a:sym typeface="Calibri"/>
              </a:rPr>
              <a:t> Interim Assessments </a:t>
            </a:r>
            <a:r>
              <a:rPr lang="en-US" sz="2000" b="0" i="0" u="none" strike="noStrike" cap="none">
                <a:solidFill>
                  <a:schemeClr val="dk1"/>
                </a:solidFill>
                <a:latin typeface="Calibri"/>
                <a:ea typeface="Calibri"/>
                <a:cs typeface="Calibri"/>
                <a:sym typeface="Calibri"/>
              </a:rPr>
              <a:t>are intended to gauge student progress.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50557" marR="0" lvl="0" indent="0" algn="l" rtl="0">
              <a:lnSpc>
                <a:spcPct val="100000"/>
              </a:lnSpc>
              <a:spcBef>
                <a:spcPts val="7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The </a:t>
            </a:r>
            <a:r>
              <a:rPr lang="en-US" sz="2000" b="1" i="0" u="none" strike="noStrike" cap="none">
                <a:solidFill>
                  <a:schemeClr val="dk1"/>
                </a:solidFill>
                <a:latin typeface="Calibri"/>
                <a:ea typeface="Calibri"/>
                <a:cs typeface="Calibri"/>
                <a:sym typeface="Calibri"/>
              </a:rPr>
              <a:t>Interim Comprehensive Assessment </a:t>
            </a:r>
            <a:r>
              <a:rPr lang="en-US" sz="2000" b="0" i="0" u="none" strike="noStrike" cap="none">
                <a:solidFill>
                  <a:schemeClr val="dk1"/>
                </a:solidFill>
                <a:latin typeface="Calibri"/>
                <a:ea typeface="Calibri"/>
                <a:cs typeface="Calibri"/>
                <a:sym typeface="Calibri"/>
              </a:rPr>
              <a:t>(ICA) is a complete assessment based on the Summative Assessment blueprint.</a:t>
            </a:r>
            <a:endParaRPr sz="1800" b="0" i="0" u="none" strike="noStrike" cap="none">
              <a:solidFill>
                <a:schemeClr val="dk1"/>
              </a:solidFill>
              <a:latin typeface="Calibri"/>
              <a:ea typeface="Calibri"/>
              <a:cs typeface="Calibri"/>
              <a:sym typeface="Calibri"/>
            </a:endParaRPr>
          </a:p>
          <a:p>
            <a:pPr marL="744538" marR="0" lvl="2" indent="-287338" algn="l" rtl="0">
              <a:lnSpc>
                <a:spcPct val="100000"/>
              </a:lnSpc>
              <a:spcBef>
                <a:spcPts val="7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ICAs have been updated to reflect changes to the Summative blueprint.</a:t>
            </a:r>
            <a:endParaRPr sz="1800" b="0" i="0" u="none" strike="noStrike" cap="none">
              <a:solidFill>
                <a:schemeClr val="dk1"/>
              </a:solidFill>
              <a:latin typeface="Calibri"/>
              <a:ea typeface="Calibri"/>
              <a:cs typeface="Calibri"/>
              <a:sym typeface="Calibri"/>
            </a:endParaRPr>
          </a:p>
          <a:p>
            <a:pPr marL="747713" marR="0" lvl="2" indent="0" algn="l" rtl="0">
              <a:lnSpc>
                <a:spcPct val="100000"/>
              </a:lnSpc>
              <a:spcBef>
                <a:spcPts val="4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ELA/L will include both CAT and shortened PT. Math will include CAT only</a:t>
            </a:r>
            <a:endParaRPr sz="1800" b="0" i="0" u="none" strike="noStrike" cap="none">
              <a:solidFill>
                <a:schemeClr val="dk1"/>
              </a:solidFill>
              <a:latin typeface="Calibri"/>
              <a:ea typeface="Calibri"/>
              <a:cs typeface="Calibri"/>
              <a:sym typeface="Calibri"/>
            </a:endParaRPr>
          </a:p>
          <a:p>
            <a:pPr marL="747713" marR="0" lvl="6" indent="0" algn="l" rtl="0">
              <a:lnSpc>
                <a:spcPct val="100000"/>
              </a:lnSpc>
              <a:spcBef>
                <a:spcPts val="400"/>
              </a:spcBef>
              <a:spcAft>
                <a:spcPts val="0"/>
              </a:spcAft>
              <a:buClr>
                <a:srgbClr val="000000"/>
              </a:buClr>
              <a:buSzPts val="2000"/>
              <a:buFont typeface="Arial"/>
              <a:buNone/>
            </a:pPr>
            <a:r>
              <a:rPr lang="en-US" sz="2000" b="0" i="0" u="sng" strike="noStrike" cap="none">
                <a:solidFill>
                  <a:schemeClr val="dk1"/>
                </a:solidFill>
                <a:latin typeface="Calibri"/>
                <a:ea typeface="Calibri"/>
                <a:cs typeface="Calibri"/>
                <a:sym typeface="Calibri"/>
              </a:rPr>
              <a:t>Both ELA/L and Math ICA are completely machine scored </a:t>
            </a:r>
            <a:r>
              <a:rPr lang="en-US" sz="2000" b="0" i="0" u="none" strike="noStrike" cap="none">
                <a:solidFill>
                  <a:schemeClr val="dk1"/>
                </a:solidFill>
                <a:latin typeface="Calibri"/>
                <a:ea typeface="Calibri"/>
                <a:cs typeface="Calibri"/>
                <a:sym typeface="Calibri"/>
              </a:rPr>
              <a:t>and results will be available “immediately”.</a:t>
            </a:r>
            <a:endParaRPr sz="1800" b="0" i="0" u="none" strike="noStrike" cap="none">
              <a:solidFill>
                <a:schemeClr val="dk1"/>
              </a:solidFill>
              <a:latin typeface="Calibri"/>
              <a:ea typeface="Calibri"/>
              <a:cs typeface="Calibri"/>
              <a:sym typeface="Calibri"/>
            </a:endParaRPr>
          </a:p>
          <a:p>
            <a:pPr marL="744538" marR="0" lvl="4" indent="-287338"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In ELA/L, </a:t>
            </a:r>
            <a:r>
              <a:rPr lang="en-US" sz="2000" b="0" i="1" u="sng" strike="noStrike" cap="none">
                <a:solidFill>
                  <a:schemeClr val="dk1"/>
                </a:solidFill>
                <a:latin typeface="Calibri"/>
                <a:ea typeface="Calibri"/>
                <a:cs typeface="Calibri"/>
                <a:sym typeface="Calibri"/>
              </a:rPr>
              <a:t>Both the CAT and PT </a:t>
            </a:r>
            <a:r>
              <a:rPr lang="en-US" sz="2000" b="0" i="1" u="none" strike="noStrike" cap="none">
                <a:solidFill>
                  <a:schemeClr val="dk1"/>
                </a:solidFill>
                <a:latin typeface="Calibri"/>
                <a:ea typeface="Calibri"/>
                <a:cs typeface="Calibri"/>
                <a:sym typeface="Calibri"/>
              </a:rPr>
              <a:t>must be completed for a student to get results for the ICA.</a:t>
            </a:r>
            <a:r>
              <a:rPr lang="en-US" sz="20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744538" marR="0" lvl="0" indent="-287338"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Although students have five opportunities, all of these tests are fixed form – there is only one version of each.</a:t>
            </a: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97"/>
          <p:cNvSpPr txBox="1">
            <a:spLocks noGrp="1"/>
          </p:cNvSpPr>
          <p:nvPr>
            <p:ph type="title"/>
          </p:nvPr>
        </p:nvSpPr>
        <p:spPr>
          <a:xfrm>
            <a:off x="1979612" y="-6732"/>
            <a:ext cx="8229600" cy="8304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1859B"/>
              </a:buClr>
              <a:buSzPts val="3600"/>
              <a:buFont typeface="Arial"/>
              <a:buNone/>
            </a:pPr>
            <a:r>
              <a:rPr lang="en-US" b="1" dirty="0">
                <a:solidFill>
                  <a:srgbClr val="31859B"/>
                </a:solidFill>
              </a:rPr>
              <a:t>Interim Assessments: IABs</a:t>
            </a:r>
            <a:endParaRPr dirty="0"/>
          </a:p>
        </p:txBody>
      </p:sp>
      <p:sp>
        <p:nvSpPr>
          <p:cNvPr id="1022" name="Google Shape;1022;p97"/>
          <p:cNvSpPr txBox="1"/>
          <p:nvPr/>
        </p:nvSpPr>
        <p:spPr>
          <a:xfrm>
            <a:off x="1642558" y="823733"/>
            <a:ext cx="9023854" cy="5610847"/>
          </a:xfrm>
          <a:prstGeom prst="rect">
            <a:avLst/>
          </a:prstGeom>
          <a:noFill/>
          <a:ln>
            <a:noFill/>
          </a:ln>
        </p:spPr>
        <p:txBody>
          <a:bodyPr spcFirstLastPara="1" wrap="square" lIns="91425" tIns="45700" rIns="91425" bIns="45700" anchor="t" anchorCtr="0">
            <a:noAutofit/>
          </a:bodyPr>
          <a:lstStyle/>
          <a:p>
            <a:pPr marL="50557"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The </a:t>
            </a:r>
            <a:r>
              <a:rPr lang="en-US" sz="2400" b="1" i="0" u="none" strike="noStrike" cap="none" dirty="0">
                <a:solidFill>
                  <a:schemeClr val="dk1"/>
                </a:solidFill>
                <a:latin typeface="Calibri"/>
                <a:ea typeface="Calibri"/>
                <a:cs typeface="Calibri"/>
                <a:sym typeface="Calibri"/>
              </a:rPr>
              <a:t>Interim Assessment Blocks </a:t>
            </a:r>
            <a:r>
              <a:rPr lang="en-US" sz="2400" b="0" i="0" u="none" strike="noStrike" cap="none" dirty="0">
                <a:solidFill>
                  <a:schemeClr val="dk1"/>
                </a:solidFill>
                <a:latin typeface="Calibri"/>
                <a:ea typeface="Calibri"/>
                <a:cs typeface="Calibri"/>
                <a:sym typeface="Calibri"/>
              </a:rPr>
              <a:t>(IABs) are shorter, focused assessments that provide more detailed information for instructional purposes. They assess 3 to 8 targets. </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7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Mathematics PT Interim Assessment Blocks will remain available to teachers who wish to use them.</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7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Although students have five opportunities, all of these tests are fixed form – there is only one version of each.</a:t>
            </a:r>
            <a:endParaRPr sz="1800" b="0" i="0" u="none" strike="noStrike" cap="none" dirty="0">
              <a:solidFill>
                <a:schemeClr val="dk1"/>
              </a:solidFill>
              <a:latin typeface="Calibri"/>
              <a:ea typeface="Calibri"/>
              <a:cs typeface="Calibri"/>
              <a:sym typeface="Calibri"/>
            </a:endParaRPr>
          </a:p>
          <a:p>
            <a:pPr marL="342900" marR="0" lvl="0" indent="-215900" algn="l" rtl="0">
              <a:lnSpc>
                <a:spcPct val="100000"/>
              </a:lnSpc>
              <a:spcBef>
                <a:spcPts val="700"/>
              </a:spcBef>
              <a:spcAft>
                <a:spcPts val="0"/>
              </a:spcAft>
              <a:buClr>
                <a:srgbClr val="000000"/>
              </a:buClr>
              <a:buSzPts val="2000"/>
              <a:buFont typeface="Arial"/>
              <a:buNone/>
            </a:pPr>
            <a:r>
              <a:rPr lang="en-US" sz="2000" b="1" i="1" u="none" strike="noStrike" cap="none" dirty="0">
                <a:solidFill>
                  <a:srgbClr val="FF0000"/>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a:p>
            <a:pPr marL="114300" marR="0" lvl="0" indent="12700" algn="l" rtl="0">
              <a:lnSpc>
                <a:spcPct val="100000"/>
              </a:lnSpc>
              <a:spcBef>
                <a:spcPts val="700"/>
              </a:spcBef>
              <a:spcAft>
                <a:spcPts val="0"/>
              </a:spcAft>
              <a:buClr>
                <a:srgbClr val="000000"/>
              </a:buClr>
              <a:buSzPts val="2400"/>
              <a:buFont typeface="Arial"/>
              <a:buNone/>
            </a:pPr>
            <a:r>
              <a:rPr lang="en-US" sz="2400" u="none" strike="noStrike" cap="none" dirty="0" smtClean="0">
                <a:solidFill>
                  <a:schemeClr val="tx1"/>
                </a:solidFill>
                <a:latin typeface="Calibri"/>
                <a:ea typeface="Calibri"/>
                <a:cs typeface="Calibri"/>
                <a:sym typeface="Calibri"/>
              </a:rPr>
              <a:t>The</a:t>
            </a:r>
            <a:r>
              <a:rPr lang="en-US" sz="2400" b="1" i="1" u="none" strike="noStrike" cap="none" dirty="0" smtClean="0">
                <a:solidFill>
                  <a:srgbClr val="FF0000"/>
                </a:solidFill>
                <a:latin typeface="Calibri"/>
                <a:ea typeface="Calibri"/>
                <a:cs typeface="Calibri"/>
                <a:sym typeface="Calibri"/>
              </a:rPr>
              <a:t> </a:t>
            </a:r>
            <a:r>
              <a:rPr lang="en-US" sz="2400" b="1" i="0" u="none" strike="noStrike" cap="none" dirty="0" smtClean="0">
                <a:solidFill>
                  <a:schemeClr val="dk1"/>
                </a:solidFill>
                <a:latin typeface="Calibri"/>
                <a:ea typeface="Calibri"/>
                <a:cs typeface="Calibri"/>
                <a:sym typeface="Calibri"/>
              </a:rPr>
              <a:t>Focused </a:t>
            </a:r>
            <a:r>
              <a:rPr lang="en-US" sz="2400" b="1" i="0" u="none" strike="noStrike" cap="none" dirty="0">
                <a:solidFill>
                  <a:schemeClr val="dk1"/>
                </a:solidFill>
                <a:latin typeface="Calibri"/>
                <a:ea typeface="Calibri"/>
                <a:cs typeface="Calibri"/>
                <a:sym typeface="Calibri"/>
              </a:rPr>
              <a:t>Interim Assessment Blocks (FIABs) </a:t>
            </a:r>
            <a:r>
              <a:rPr lang="en-US" sz="2400" b="0" i="0" u="none" strike="noStrike" cap="none" dirty="0">
                <a:solidFill>
                  <a:schemeClr val="dk1"/>
                </a:solidFill>
                <a:latin typeface="Calibri"/>
                <a:ea typeface="Calibri"/>
                <a:cs typeface="Calibri"/>
                <a:sym typeface="Calibri"/>
              </a:rPr>
              <a:t>are even more focused, assessing 1 to 3 targets.</a:t>
            </a:r>
            <a:endParaRPr sz="1800" b="0" i="0" u="none" strike="noStrike" cap="none" dirty="0">
              <a:solidFill>
                <a:schemeClr val="dk1"/>
              </a:solidFill>
              <a:latin typeface="Arial"/>
              <a:ea typeface="Arial"/>
              <a:cs typeface="Arial"/>
              <a:sym typeface="Arial"/>
            </a:endParaRPr>
          </a:p>
          <a:p>
            <a:pPr marL="342900" marR="0" lvl="0" indent="-215900" algn="l" rtl="0">
              <a:lnSpc>
                <a:spcPct val="100000"/>
              </a:lnSpc>
              <a:spcBef>
                <a:spcPts val="70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469900" marR="0" lvl="0" indent="-342900" algn="l" rtl="0">
              <a:lnSpc>
                <a:spcPct val="100000"/>
              </a:lnSpc>
              <a:spcBef>
                <a:spcPts val="700"/>
              </a:spcBef>
              <a:spcAft>
                <a:spcPts val="0"/>
              </a:spcAft>
              <a:buClr>
                <a:schemeClr val="dk1"/>
              </a:buClr>
              <a:buSzPts val="2000"/>
              <a:buFont typeface="Arial"/>
              <a:buChar char="•"/>
            </a:pPr>
            <a:r>
              <a:rPr lang="en-US" sz="2400" b="0" i="0" u="none" strike="noStrike" cap="none" dirty="0">
                <a:solidFill>
                  <a:schemeClr val="dk1"/>
                </a:solidFill>
                <a:latin typeface="Calibri"/>
                <a:ea typeface="Calibri"/>
                <a:cs typeface="Calibri"/>
                <a:sym typeface="Calibri"/>
              </a:rPr>
              <a:t>Interim test blueprints can be found at alohahsap.org</a:t>
            </a:r>
            <a:endParaRPr sz="2400" b="0" i="0" u="none" strike="noStrike" cap="none" dirty="0">
              <a:solidFill>
                <a:schemeClr val="dk1"/>
              </a:solidFill>
              <a:latin typeface="Calibri"/>
              <a:ea typeface="Calibri"/>
              <a:cs typeface="Calibri"/>
              <a:sym typeface="Calibri"/>
            </a:endParaRPr>
          </a:p>
          <a:p>
            <a:pPr marL="2743200" marR="0" lvl="0" indent="0" algn="l" rtl="0">
              <a:lnSpc>
                <a:spcPct val="100000"/>
              </a:lnSpc>
              <a:spcBef>
                <a:spcPts val="660"/>
              </a:spcBef>
              <a:spcAft>
                <a:spcPts val="0"/>
              </a:spcAft>
              <a:buClr>
                <a:srgbClr val="000000"/>
              </a:buClr>
              <a:buSzPts val="900"/>
              <a:buFont typeface="Arial"/>
              <a:buNone/>
            </a:pPr>
            <a:endParaRPr sz="900" b="1" i="1" u="none" strike="noStrike" cap="none" dirty="0">
              <a:solidFill>
                <a:srgbClr val="FF0000"/>
              </a:solidFill>
              <a:latin typeface="Calibri"/>
              <a:ea typeface="Calibri"/>
              <a:cs typeface="Calibri"/>
              <a:sym typeface="Calibri"/>
            </a:endParaRPr>
          </a:p>
          <a:p>
            <a:pPr marL="117475" marR="0" lvl="0" indent="0" algn="l" rtl="0">
              <a:lnSpc>
                <a:spcPct val="100000"/>
              </a:lnSpc>
              <a:spcBef>
                <a:spcPts val="660"/>
              </a:spcBef>
              <a:spcAft>
                <a:spcPts val="0"/>
              </a:spcAft>
              <a:buClr>
                <a:srgbClr val="000000"/>
              </a:buClr>
              <a:buSzPts val="1800"/>
              <a:buFont typeface="Arial"/>
              <a:buNone/>
            </a:pPr>
            <a:r>
              <a:rPr lang="en-US" sz="1800" b="1" i="1" u="none" strike="noStrike" cap="none" dirty="0">
                <a:solidFill>
                  <a:srgbClr val="FF0000"/>
                </a:solidFill>
                <a:latin typeface="Calibri"/>
                <a:ea typeface="Calibri"/>
                <a:cs typeface="Calibri"/>
                <a:sym typeface="Calibri"/>
              </a:rPr>
              <a:t>See: </a:t>
            </a:r>
            <a:r>
              <a:rPr lang="en-US" sz="1800" b="1" i="1" u="none" strike="noStrike" cap="none" dirty="0">
                <a:solidFill>
                  <a:schemeClr val="dk1"/>
                </a:solidFill>
                <a:latin typeface="Calibri"/>
                <a:ea typeface="Calibri"/>
                <a:cs typeface="Calibri"/>
                <a:sym typeface="Calibri"/>
              </a:rPr>
              <a:t>SB Interim Assessment Fact Sheet</a:t>
            </a:r>
            <a:r>
              <a:rPr lang="en-US" sz="1800" b="0" i="0" u="none" strike="noStrike" cap="none" dirty="0">
                <a:solidFill>
                  <a:schemeClr val="dk1"/>
                </a:solidFill>
                <a:latin typeface="Calibri"/>
                <a:ea typeface="Calibri"/>
                <a:cs typeface="Calibri"/>
                <a:sym typeface="Calibri"/>
              </a:rPr>
              <a:t>, </a:t>
            </a:r>
            <a:r>
              <a:rPr lang="en-US" sz="1800" b="1" i="1" u="none" strike="noStrike" cap="none" dirty="0">
                <a:solidFill>
                  <a:schemeClr val="dk1"/>
                </a:solidFill>
                <a:latin typeface="Calibri"/>
                <a:ea typeface="Calibri"/>
                <a:cs typeface="Calibri"/>
                <a:sym typeface="Calibri"/>
              </a:rPr>
              <a:t>SB Interim Test Administration Guide</a:t>
            </a:r>
            <a:r>
              <a:rPr lang="en-US" sz="1800" b="0" i="0" u="none" strike="noStrike" cap="none" dirty="0">
                <a:solidFill>
                  <a:schemeClr val="dk1"/>
                </a:solidFill>
                <a:latin typeface="Calibri"/>
                <a:ea typeface="Calibri"/>
                <a:cs typeface="Calibri"/>
                <a:sym typeface="Calibri"/>
              </a:rPr>
              <a:t>, </a:t>
            </a:r>
            <a:r>
              <a:rPr lang="en-US" sz="1800" b="1" i="1" u="none" strike="noStrike" cap="none" dirty="0">
                <a:solidFill>
                  <a:schemeClr val="dk1"/>
                </a:solidFill>
                <a:latin typeface="Calibri"/>
                <a:ea typeface="Calibri"/>
                <a:cs typeface="Calibri"/>
                <a:sym typeface="Calibri"/>
              </a:rPr>
              <a:t>NGSS Interim Assessment Fact Sheet</a:t>
            </a:r>
            <a:r>
              <a:rPr lang="en-US" sz="1800" b="0" i="0" u="none" strike="noStrike" cap="none" dirty="0">
                <a:solidFill>
                  <a:schemeClr val="dk1"/>
                </a:solidFill>
                <a:latin typeface="Calibri"/>
                <a:ea typeface="Calibri"/>
                <a:cs typeface="Calibri"/>
                <a:sym typeface="Calibri"/>
              </a:rPr>
              <a:t>, </a:t>
            </a:r>
            <a:r>
              <a:rPr lang="en-US" sz="1800" b="1" i="1" u="none" strike="noStrike" cap="none" dirty="0">
                <a:solidFill>
                  <a:schemeClr val="dk1"/>
                </a:solidFill>
                <a:latin typeface="Calibri"/>
                <a:ea typeface="Calibri"/>
                <a:cs typeface="Calibri"/>
                <a:sym typeface="Calibri"/>
              </a:rPr>
              <a:t>NGSS Interim Test Administration Guide</a:t>
            </a:r>
            <a:endParaRPr sz="1800" b="0" i="0" u="none" strike="noStrike" cap="none" dirty="0">
              <a:solidFill>
                <a:schemeClr val="dk1"/>
              </a:solidFill>
              <a:latin typeface="Calibri"/>
              <a:ea typeface="Calibri"/>
              <a:cs typeface="Calibri"/>
              <a:sym typeface="Calibri"/>
            </a:endParaRPr>
          </a:p>
          <a:p>
            <a:pPr marL="2795588" marR="0" lvl="0" indent="-52388" algn="l" rtl="0">
              <a:lnSpc>
                <a:spcPct val="100000"/>
              </a:lnSpc>
              <a:spcBef>
                <a:spcPts val="360"/>
              </a:spcBef>
              <a:spcAft>
                <a:spcPts val="0"/>
              </a:spcAft>
              <a:buClr>
                <a:srgbClr val="000000"/>
              </a:buClr>
              <a:buSzPts val="1800"/>
              <a:buFont typeface="Arial"/>
              <a:buNone/>
            </a:pPr>
            <a:endParaRPr sz="1800" b="1" i="1" u="none" strike="noStrike" cap="none" dirty="0">
              <a:solidFill>
                <a:srgbClr val="FF0000"/>
              </a:solidFill>
              <a:latin typeface="Calibri"/>
              <a:ea typeface="Calibri"/>
              <a:cs typeface="Calibri"/>
              <a:sym typeface="Calibri"/>
            </a:endParaRPr>
          </a:p>
          <a:p>
            <a:pPr marL="2795588" marR="0" lvl="0" indent="-52388" algn="l" rtl="0">
              <a:lnSpc>
                <a:spcPct val="100000"/>
              </a:lnSpc>
              <a:spcBef>
                <a:spcPts val="360"/>
              </a:spcBef>
              <a:spcAft>
                <a:spcPts val="0"/>
              </a:spcAft>
              <a:buClr>
                <a:srgbClr val="000000"/>
              </a:buClr>
              <a:buSzPts val="1800"/>
              <a:buFont typeface="Arial"/>
              <a:buNone/>
            </a:pPr>
            <a:endParaRPr sz="1800" b="1" i="1" u="none" strike="noStrike" cap="none" dirty="0">
              <a:solidFill>
                <a:srgbClr val="FF0000"/>
              </a:solidFill>
              <a:latin typeface="Calibri"/>
              <a:ea typeface="Calibri"/>
              <a:cs typeface="Calibri"/>
              <a:sym typeface="Calibri"/>
            </a:endParaRPr>
          </a:p>
          <a:p>
            <a:pPr marL="548787" marR="0" lvl="2" indent="0" algn="l" rtl="0">
              <a:lnSpc>
                <a:spcPct val="120000"/>
              </a:lnSpc>
              <a:spcBef>
                <a:spcPts val="150"/>
              </a:spcBef>
              <a:spcAft>
                <a:spcPts val="0"/>
              </a:spcAft>
              <a:buClr>
                <a:srgbClr val="000000"/>
              </a:buClr>
              <a:buSzPts val="750"/>
              <a:buFont typeface="Arial"/>
              <a:buNone/>
            </a:pPr>
            <a:endParaRPr sz="750" b="1" i="1"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00"/>
          <p:cNvSpPr txBox="1">
            <a:spLocks noGrp="1"/>
          </p:cNvSpPr>
          <p:nvPr>
            <p:ph type="title"/>
          </p:nvPr>
        </p:nvSpPr>
        <p:spPr>
          <a:xfrm>
            <a:off x="1745437" y="107370"/>
            <a:ext cx="8731404" cy="9257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dirty="0">
                <a:solidFill>
                  <a:srgbClr val="0088A9"/>
                </a:solidFill>
              </a:rPr>
              <a:t>Interim Assessments</a:t>
            </a:r>
            <a:r>
              <a:rPr lang="en-US" sz="4800" dirty="0"/>
              <a:t/>
            </a:r>
            <a:br>
              <a:rPr lang="en-US" sz="4800" dirty="0"/>
            </a:br>
            <a:r>
              <a:rPr lang="en-US" sz="2400" b="1" i="1" dirty="0"/>
              <a:t>AVA, </a:t>
            </a:r>
            <a:r>
              <a:rPr lang="en-US" sz="2400" b="1" i="1" dirty="0" smtClean="0"/>
              <a:t>Centralized Reporting, Tools for Teachers</a:t>
            </a:r>
            <a:endParaRPr dirty="0"/>
          </a:p>
        </p:txBody>
      </p:sp>
      <p:sp>
        <p:nvSpPr>
          <p:cNvPr id="1045" name="Google Shape;1045;p100"/>
          <p:cNvSpPr txBox="1">
            <a:spLocks noGrp="1"/>
          </p:cNvSpPr>
          <p:nvPr>
            <p:ph type="body" idx="1"/>
          </p:nvPr>
        </p:nvSpPr>
        <p:spPr>
          <a:xfrm>
            <a:off x="2247241" y="1447800"/>
            <a:ext cx="8876371" cy="4990009"/>
          </a:xfrm>
          <a:prstGeom prst="rect">
            <a:avLst/>
          </a:prstGeom>
          <a:noFill/>
          <a:ln>
            <a:noFill/>
          </a:ln>
        </p:spPr>
        <p:txBody>
          <a:bodyPr spcFirstLastPara="1" wrap="square" lIns="91425" tIns="45700" rIns="91425" bIns="45700" anchor="t" anchorCtr="0">
            <a:noAutofit/>
          </a:bodyPr>
          <a:lstStyle/>
          <a:p>
            <a:pPr marL="346075" lvl="0" indent="0" algn="l" rtl="0">
              <a:lnSpc>
                <a:spcPct val="90000"/>
              </a:lnSpc>
              <a:spcBef>
                <a:spcPts val="0"/>
              </a:spcBef>
              <a:spcAft>
                <a:spcPts val="0"/>
              </a:spcAft>
              <a:buClr>
                <a:schemeClr val="dk1"/>
              </a:buClr>
              <a:buSzPts val="2400"/>
              <a:buNone/>
            </a:pPr>
            <a:r>
              <a:rPr lang="en-US" sz="2400" b="1" dirty="0"/>
              <a:t>Administered using the TA Live Site and Secure Browser</a:t>
            </a:r>
            <a:endParaRPr dirty="0"/>
          </a:p>
          <a:p>
            <a:pPr marL="346075" lvl="0" indent="0" algn="l" rtl="0">
              <a:lnSpc>
                <a:spcPct val="90000"/>
              </a:lnSpc>
              <a:spcBef>
                <a:spcPts val="1080"/>
              </a:spcBef>
              <a:spcAft>
                <a:spcPts val="0"/>
              </a:spcAft>
              <a:buClr>
                <a:schemeClr val="dk1"/>
              </a:buClr>
              <a:buSzPts val="2400"/>
              <a:buNone/>
            </a:pPr>
            <a:endParaRPr sz="2400" b="1" dirty="0"/>
          </a:p>
          <a:p>
            <a:pPr marL="346075" lvl="0" indent="0" algn="l" rtl="0">
              <a:lnSpc>
                <a:spcPct val="90000"/>
              </a:lnSpc>
              <a:spcBef>
                <a:spcPts val="480"/>
              </a:spcBef>
              <a:spcAft>
                <a:spcPts val="0"/>
              </a:spcAft>
              <a:buClr>
                <a:schemeClr val="dk1"/>
              </a:buClr>
              <a:buSzPts val="2400"/>
              <a:buNone/>
            </a:pPr>
            <a:r>
              <a:rPr lang="en-US" sz="2400" b="1" dirty="0"/>
              <a:t>Assessment Viewing Application (AVA) </a:t>
            </a:r>
            <a:r>
              <a:rPr lang="en-US" sz="2400" dirty="0"/>
              <a:t>is a component of the Online Testing System that allows users to view the Smarter Balanced Interim Assessment items. </a:t>
            </a:r>
            <a:endParaRPr dirty="0"/>
          </a:p>
          <a:p>
            <a:pPr marL="346075" lvl="0" indent="0" algn="l" rtl="0">
              <a:lnSpc>
                <a:spcPct val="90000"/>
              </a:lnSpc>
              <a:spcBef>
                <a:spcPts val="480"/>
              </a:spcBef>
              <a:spcAft>
                <a:spcPts val="0"/>
              </a:spcAft>
              <a:buClr>
                <a:schemeClr val="dk1"/>
              </a:buClr>
              <a:buSzPts val="2400"/>
              <a:buNone/>
            </a:pPr>
            <a:endParaRPr sz="2400" b="1" dirty="0"/>
          </a:p>
          <a:p>
            <a:pPr marL="346075" lvl="0" indent="0" algn="l" rtl="0">
              <a:lnSpc>
                <a:spcPct val="90000"/>
              </a:lnSpc>
              <a:spcBef>
                <a:spcPts val="480"/>
              </a:spcBef>
              <a:spcAft>
                <a:spcPts val="0"/>
              </a:spcAft>
              <a:buClr>
                <a:schemeClr val="dk1"/>
              </a:buClr>
              <a:buSzPts val="2400"/>
              <a:buNone/>
            </a:pPr>
            <a:r>
              <a:rPr lang="en-US" sz="2400" b="1" dirty="0" smtClean="0"/>
              <a:t>Centralized Reporting </a:t>
            </a:r>
            <a:r>
              <a:rPr lang="en-US" sz="2400" dirty="0" smtClean="0"/>
              <a:t>provides </a:t>
            </a:r>
            <a:r>
              <a:rPr lang="en-US" sz="2400" dirty="0"/>
              <a:t>student performance reports for the Interim Assessments including rescore option.</a:t>
            </a:r>
            <a:endParaRPr dirty="0"/>
          </a:p>
          <a:p>
            <a:pPr marL="346075" lvl="0" indent="0" algn="l" rtl="0">
              <a:lnSpc>
                <a:spcPct val="90000"/>
              </a:lnSpc>
              <a:spcBef>
                <a:spcPts val="480"/>
              </a:spcBef>
              <a:spcAft>
                <a:spcPts val="0"/>
              </a:spcAft>
              <a:buClr>
                <a:schemeClr val="dk1"/>
              </a:buClr>
              <a:buSzPts val="2400"/>
              <a:buNone/>
            </a:pPr>
            <a:endParaRPr sz="2400" b="1" dirty="0"/>
          </a:p>
          <a:p>
            <a:pPr marL="346075" lvl="0" indent="0" algn="l" rtl="0">
              <a:lnSpc>
                <a:spcPct val="90000"/>
              </a:lnSpc>
              <a:spcBef>
                <a:spcPts val="480"/>
              </a:spcBef>
              <a:spcAft>
                <a:spcPts val="0"/>
              </a:spcAft>
              <a:buClr>
                <a:schemeClr val="dk1"/>
              </a:buClr>
              <a:buSzPts val="2400"/>
              <a:buNone/>
            </a:pPr>
            <a:r>
              <a:rPr lang="en-US" sz="2400" b="1" dirty="0" smtClean="0"/>
              <a:t>Tools for Teachers </a:t>
            </a:r>
            <a:r>
              <a:rPr lang="en-US" sz="2400" dirty="0" smtClean="0"/>
              <a:t>is </a:t>
            </a:r>
            <a:r>
              <a:rPr lang="en-US" sz="2400" dirty="0"/>
              <a:t>an online collection of high-quality instructional and professional learning resources many of which are connected to the Interim Assessment Blocks. </a:t>
            </a:r>
            <a:endParaRPr dirty="0"/>
          </a:p>
          <a:p>
            <a:pPr marL="342900" lvl="0" indent="-190500" algn="l" rtl="0">
              <a:lnSpc>
                <a:spcPct val="90000"/>
              </a:lnSpc>
              <a:spcBef>
                <a:spcPts val="480"/>
              </a:spcBef>
              <a:spcAft>
                <a:spcPts val="0"/>
              </a:spcAft>
              <a:buClr>
                <a:schemeClr val="dk1"/>
              </a:buClr>
              <a:buSzPts val="2400"/>
              <a:buNone/>
            </a:pPr>
            <a:endParaRPr sz="2400" dirty="0"/>
          </a:p>
        </p:txBody>
      </p:sp>
      <p:pic>
        <p:nvPicPr>
          <p:cNvPr id="1046" name="Google Shape;1046;p100"/>
          <p:cNvPicPr preferRelativeResize="0"/>
          <p:nvPr/>
        </p:nvPicPr>
        <p:blipFill rotWithShape="1">
          <a:blip r:embed="rId3">
            <a:alphaModFix/>
          </a:blip>
          <a:srcRect/>
          <a:stretch/>
        </p:blipFill>
        <p:spPr>
          <a:xfrm rot="-1933337">
            <a:off x="1772674" y="2605937"/>
            <a:ext cx="640080" cy="685800"/>
          </a:xfrm>
          <a:prstGeom prst="rect">
            <a:avLst/>
          </a:prstGeom>
          <a:noFill/>
          <a:ln>
            <a:noFill/>
          </a:ln>
        </p:spPr>
      </p:pic>
      <p:pic>
        <p:nvPicPr>
          <p:cNvPr id="1047" name="Google Shape;1047;p100"/>
          <p:cNvPicPr preferRelativeResize="0"/>
          <p:nvPr/>
        </p:nvPicPr>
        <p:blipFill rotWithShape="1">
          <a:blip r:embed="rId4">
            <a:alphaModFix/>
          </a:blip>
          <a:srcRect/>
          <a:stretch/>
        </p:blipFill>
        <p:spPr>
          <a:xfrm rot="-1872773">
            <a:off x="1951520" y="992133"/>
            <a:ext cx="591442" cy="663019"/>
          </a:xfrm>
          <a:prstGeom prst="rect">
            <a:avLst/>
          </a:prstGeom>
          <a:noFill/>
          <a:ln>
            <a:noFill/>
          </a:ln>
        </p:spPr>
      </p:pic>
      <p:pic>
        <p:nvPicPr>
          <p:cNvPr id="1048" name="Google Shape;1048;p100"/>
          <p:cNvPicPr preferRelativeResize="0"/>
          <p:nvPr/>
        </p:nvPicPr>
        <p:blipFill rotWithShape="1">
          <a:blip r:embed="rId5">
            <a:alphaModFix/>
          </a:blip>
          <a:srcRect/>
          <a:stretch/>
        </p:blipFill>
        <p:spPr>
          <a:xfrm rot="595743">
            <a:off x="1959035" y="1612348"/>
            <a:ext cx="637833" cy="648644"/>
          </a:xfrm>
          <a:prstGeom prst="rect">
            <a:avLst/>
          </a:prstGeom>
          <a:noFill/>
          <a:ln>
            <a:noFill/>
          </a:ln>
        </p:spPr>
      </p:pic>
      <p:pic>
        <p:nvPicPr>
          <p:cNvPr id="1049" name="Google Shape;1049;p100"/>
          <p:cNvPicPr preferRelativeResize="0"/>
          <p:nvPr/>
        </p:nvPicPr>
        <p:blipFill rotWithShape="1">
          <a:blip r:embed="rId6">
            <a:alphaModFix/>
          </a:blip>
          <a:srcRect/>
          <a:stretch/>
        </p:blipFill>
        <p:spPr>
          <a:xfrm rot="-2070814">
            <a:off x="1777086" y="3821046"/>
            <a:ext cx="640080" cy="685800"/>
          </a:xfrm>
          <a:prstGeom prst="rect">
            <a:avLst/>
          </a:prstGeom>
          <a:noFill/>
          <a:ln>
            <a:noFill/>
          </a:ln>
        </p:spPr>
      </p:pic>
      <p:pic>
        <p:nvPicPr>
          <p:cNvPr id="1050" name="Google Shape;1050;p100"/>
          <p:cNvPicPr preferRelativeResize="0"/>
          <p:nvPr/>
        </p:nvPicPr>
        <p:blipFill rotWithShape="1">
          <a:blip r:embed="rId7">
            <a:alphaModFix/>
          </a:blip>
          <a:srcRect/>
          <a:stretch/>
        </p:blipFill>
        <p:spPr>
          <a:xfrm rot="-2206632">
            <a:off x="1826366" y="5100023"/>
            <a:ext cx="64008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2" name="Rectangle 1"/>
          <p:cNvSpPr/>
          <p:nvPr/>
        </p:nvSpPr>
        <p:spPr>
          <a:xfrm>
            <a:off x="5508395" y="789625"/>
            <a:ext cx="6092825" cy="5318764"/>
          </a:xfrm>
          <a:prstGeom prst="rect">
            <a:avLst/>
          </a:prstGeom>
          <a:ln w="19050">
            <a:solidFill>
              <a:schemeClr val="bg2"/>
            </a:solidFill>
          </a:ln>
        </p:spPr>
        <p:txBody>
          <a:bodyPr>
            <a:spAutoFit/>
          </a:bodyPr>
          <a:lstStyle/>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Assessment Viewing Application User Guide 2020-2021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ELA Focused Interim Assessment Blocks Blueprint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Focused Interim Assessment Blocks and Interim Assessment Blocks Differentiated in the TA Live Site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Focused Interim Assessment Blocks and Interim Assessment Blocks Differentiated in the Interim Assessment Viewing Application (AVA)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Guide to Remotely Administering Interim Assessments 2020-2021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Mathematics Focused Interim Assessment Blocks Blueprint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Smarter Balanced Assessment Playbook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Smarter Balanced Interim Assessments Fact Sheet 2020-2021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Smarter Balanced Interim Assessments Overview 2020-2021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Smarter Balanced Interim Assessments Test Administration Guide 2020-2021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Smarter Balanced Interim Assessments: A Beginner's Guide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Taking Tests from Home: A Quick Guide for Families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How to Check your Internet Speed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How to Take a Practice Test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Tools for Teachers Remote Teaching and Learning Website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Google Shape;1021;p97"/>
          <p:cNvSpPr txBox="1">
            <a:spLocks noGrp="1"/>
          </p:cNvSpPr>
          <p:nvPr>
            <p:ph type="title"/>
          </p:nvPr>
        </p:nvSpPr>
        <p:spPr>
          <a:xfrm>
            <a:off x="1216059" y="-39934"/>
            <a:ext cx="10972766" cy="8304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1859B"/>
              </a:buClr>
              <a:buSzPts val="3600"/>
              <a:buFont typeface="Arial"/>
              <a:buNone/>
            </a:pPr>
            <a:r>
              <a:rPr lang="en-US" b="1" dirty="0">
                <a:solidFill>
                  <a:srgbClr val="31859B"/>
                </a:solidFill>
              </a:rPr>
              <a:t>Interim </a:t>
            </a:r>
            <a:r>
              <a:rPr lang="en-US" b="1" dirty="0" smtClean="0">
                <a:solidFill>
                  <a:srgbClr val="31859B"/>
                </a:solidFill>
              </a:rPr>
              <a:t>Assessment Resources</a:t>
            </a:r>
            <a:endParaRPr dirty="0"/>
          </a:p>
        </p:txBody>
      </p:sp>
      <p:grpSp>
        <p:nvGrpSpPr>
          <p:cNvPr id="13" name="Group 12"/>
          <p:cNvGrpSpPr/>
          <p:nvPr/>
        </p:nvGrpSpPr>
        <p:grpSpPr>
          <a:xfrm>
            <a:off x="2590071" y="989581"/>
            <a:ext cx="1628775" cy="4918851"/>
            <a:chOff x="1851185" y="61373"/>
            <a:chExt cx="1628775" cy="4918851"/>
          </a:xfrm>
        </p:grpSpPr>
        <p:pic>
          <p:nvPicPr>
            <p:cNvPr id="3" name="Picture 2"/>
            <p:cNvPicPr>
              <a:picLocks noChangeAspect="1"/>
            </p:cNvPicPr>
            <p:nvPr/>
          </p:nvPicPr>
          <p:blipFill>
            <a:blip r:embed="rId4"/>
            <a:stretch>
              <a:fillRect/>
            </a:stretch>
          </p:blipFill>
          <p:spPr>
            <a:xfrm>
              <a:off x="1851185" y="4646849"/>
              <a:ext cx="1628775" cy="333375"/>
            </a:xfrm>
            <a:prstGeom prst="rect">
              <a:avLst/>
            </a:prstGeom>
          </p:spPr>
        </p:pic>
        <p:pic>
          <p:nvPicPr>
            <p:cNvPr id="4" name="Picture 3"/>
            <p:cNvPicPr>
              <a:picLocks noChangeAspect="1"/>
            </p:cNvPicPr>
            <p:nvPr/>
          </p:nvPicPr>
          <p:blipFill>
            <a:blip r:embed="rId5"/>
            <a:stretch>
              <a:fillRect/>
            </a:stretch>
          </p:blipFill>
          <p:spPr>
            <a:xfrm>
              <a:off x="1922618" y="1895394"/>
              <a:ext cx="1557342" cy="1023922"/>
            </a:xfrm>
            <a:prstGeom prst="rect">
              <a:avLst/>
            </a:prstGeom>
          </p:spPr>
        </p:pic>
        <p:pic>
          <p:nvPicPr>
            <p:cNvPr id="5" name="Picture 4"/>
            <p:cNvPicPr>
              <a:picLocks noChangeAspect="1"/>
            </p:cNvPicPr>
            <p:nvPr/>
          </p:nvPicPr>
          <p:blipFill>
            <a:blip r:embed="rId6"/>
            <a:stretch>
              <a:fillRect/>
            </a:stretch>
          </p:blipFill>
          <p:spPr>
            <a:xfrm>
              <a:off x="2315664" y="3338826"/>
              <a:ext cx="766927" cy="888513"/>
            </a:xfrm>
            <a:prstGeom prst="rect">
              <a:avLst/>
            </a:prstGeom>
          </p:spPr>
        </p:pic>
        <p:pic>
          <p:nvPicPr>
            <p:cNvPr id="6" name="Picture 5"/>
            <p:cNvPicPr>
              <a:picLocks noChangeAspect="1"/>
            </p:cNvPicPr>
            <p:nvPr/>
          </p:nvPicPr>
          <p:blipFill>
            <a:blip r:embed="rId7"/>
            <a:stretch>
              <a:fillRect/>
            </a:stretch>
          </p:blipFill>
          <p:spPr>
            <a:xfrm>
              <a:off x="2202570" y="61373"/>
              <a:ext cx="993117" cy="1507623"/>
            </a:xfrm>
            <a:prstGeom prst="rect">
              <a:avLst/>
            </a:prstGeom>
          </p:spPr>
        </p:pic>
        <p:cxnSp>
          <p:nvCxnSpPr>
            <p:cNvPr id="15" name="Straight Arrow Connector 14"/>
            <p:cNvCxnSpPr/>
            <p:nvPr/>
          </p:nvCxnSpPr>
          <p:spPr>
            <a:xfrm>
              <a:off x="2699129" y="1568996"/>
              <a:ext cx="2160" cy="3263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0"/>
            </p:cNvCxnSpPr>
            <p:nvPr/>
          </p:nvCxnSpPr>
          <p:spPr>
            <a:xfrm>
              <a:off x="2699127" y="2872788"/>
              <a:ext cx="1" cy="4660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3" idx="0"/>
            </p:cNvCxnSpPr>
            <p:nvPr/>
          </p:nvCxnSpPr>
          <p:spPr>
            <a:xfrm>
              <a:off x="2660179" y="4110696"/>
              <a:ext cx="5394" cy="5361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9378" y="425513"/>
            <a:ext cx="10610662" cy="5746687"/>
          </a:xfrm>
        </p:spPr>
        <p:txBody>
          <a:bodyPr/>
          <a:lstStyle/>
          <a:p>
            <a:pPr marL="114300" indent="0">
              <a:buNone/>
            </a:pPr>
            <a:r>
              <a:rPr lang="en-US" dirty="0" smtClean="0"/>
              <a:t>Tools for Teachers     Let’s watch !!! </a:t>
            </a:r>
          </a:p>
          <a:p>
            <a:pPr marL="114300" indent="0">
              <a:buNone/>
            </a:pPr>
            <a:endParaRPr lang="en-US" dirty="0"/>
          </a:p>
          <a:p>
            <a:pPr marL="114300" indent="0">
              <a:buNone/>
            </a:pPr>
            <a:endParaRPr lang="en-US" dirty="0" smtClean="0"/>
          </a:p>
          <a:p>
            <a:pPr marL="114300" indent="0">
              <a:buNone/>
            </a:pPr>
            <a:r>
              <a:rPr lang="en-US" u="sng" dirty="0" smtClean="0">
                <a:hlinkClick r:id="rId2"/>
              </a:rPr>
              <a:t>What is Tool for Teachers</a:t>
            </a:r>
            <a:endParaRPr lang="en-US" dirty="0"/>
          </a:p>
          <a:p>
            <a:pPr marL="114300" indent="0">
              <a:buNone/>
            </a:pPr>
            <a:endParaRPr lang="en-US" dirty="0" smtClean="0"/>
          </a:p>
          <a:p>
            <a:pPr marL="114300" indent="0" algn="ctr">
              <a:buNone/>
            </a:pPr>
            <a:r>
              <a:rPr lang="en-US" sz="1400" dirty="0" smtClean="0">
                <a:hlinkClick r:id="rId2"/>
              </a:rPr>
              <a:t>Tools for Teachers (2 Minute Introduction)</a:t>
            </a:r>
            <a:endParaRPr lang="en-US" sz="1400" dirty="0"/>
          </a:p>
          <a:p>
            <a:pPr marL="114300" indent="0" algn="ctr">
              <a:buNone/>
            </a:pPr>
            <a:r>
              <a:rPr lang="en-US" sz="1400" dirty="0" smtClean="0">
                <a:hlinkClick r:id="rId3"/>
              </a:rPr>
              <a:t>Tools for Teachers (20 Minutes) </a:t>
            </a:r>
            <a:endParaRPr lang="en-US" sz="1400" dirty="0" smtClean="0"/>
          </a:p>
          <a:p>
            <a:pPr marL="114300" indent="0" algn="ctr">
              <a:buNone/>
            </a:pPr>
            <a:endParaRPr lang="en-US" sz="1400" dirty="0"/>
          </a:p>
          <a:p>
            <a:pPr marL="114300" indent="0" algn="ctr">
              <a:buNone/>
            </a:pPr>
            <a:r>
              <a:rPr lang="en-US" sz="2400" dirty="0" smtClean="0"/>
              <a:t>There is a short introduction (2 min.) and a longer (20 min.) demonstration </a:t>
            </a:r>
          </a:p>
        </p:txBody>
      </p:sp>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465"/>
          <a:stretch/>
        </p:blipFill>
        <p:spPr>
          <a:xfrm rot="18137549">
            <a:off x="7945726" y="847468"/>
            <a:ext cx="3810000" cy="2672765"/>
          </a:xfrm>
          <a:prstGeom prst="rect">
            <a:avLst/>
          </a:prstGeom>
        </p:spPr>
      </p:pic>
    </p:spTree>
    <p:extLst>
      <p:ext uri="{BB962C8B-B14F-4D97-AF65-F5344CB8AC3E}">
        <p14:creationId xmlns:p14="http://schemas.microsoft.com/office/powerpoint/2010/main" val="147663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414106"/>
            <a:ext cx="9782801" cy="880438"/>
          </a:xfrm>
        </p:spPr>
        <p:txBody>
          <a:bodyPr/>
          <a:lstStyle/>
          <a:p>
            <a:pPr algn="ctr"/>
            <a:r>
              <a:rPr lang="en-US" b="1" dirty="0" smtClean="0">
                <a:solidFill>
                  <a:srgbClr val="008BA4"/>
                </a:solidFill>
              </a:rPr>
              <a:t>Day 2 Activity #4: Breakout - Interims and Tools for Teachers</a:t>
            </a:r>
            <a:endParaRPr lang="en-US" b="1" dirty="0">
              <a:solidFill>
                <a:srgbClr val="008BA4"/>
              </a:solidFill>
            </a:endParaRPr>
          </a:p>
        </p:txBody>
      </p:sp>
      <p:sp>
        <p:nvSpPr>
          <p:cNvPr id="3" name="Text Placeholder 2"/>
          <p:cNvSpPr>
            <a:spLocks noGrp="1"/>
          </p:cNvSpPr>
          <p:nvPr>
            <p:ph type="body" idx="1"/>
          </p:nvPr>
        </p:nvSpPr>
        <p:spPr/>
        <p:txBody>
          <a:bodyPr/>
          <a:lstStyle/>
          <a:p>
            <a:r>
              <a:rPr lang="en-US" dirty="0"/>
              <a:t>How are you using </a:t>
            </a:r>
            <a:r>
              <a:rPr lang="en-US" dirty="0" smtClean="0"/>
              <a:t>Interim Assessments </a:t>
            </a:r>
            <a:r>
              <a:rPr lang="en-US" dirty="0"/>
              <a:t>and Tools for Teachers in your school</a:t>
            </a:r>
            <a:r>
              <a:rPr lang="en-US" dirty="0" smtClean="0"/>
              <a:t>?</a:t>
            </a:r>
            <a:endParaRPr lang="en-US" dirty="0"/>
          </a:p>
          <a:p>
            <a:endParaRPr lang="en-US" dirty="0" smtClean="0"/>
          </a:p>
          <a:p>
            <a:r>
              <a:rPr lang="en-US" dirty="0" smtClean="0"/>
              <a:t>Do you have any thoughts about using them better?</a:t>
            </a:r>
            <a:endParaRPr lang="en-US" dirty="0"/>
          </a:p>
        </p:txBody>
      </p:sp>
    </p:spTree>
    <p:extLst>
      <p:ext uri="{BB962C8B-B14F-4D97-AF65-F5344CB8AC3E}">
        <p14:creationId xmlns:p14="http://schemas.microsoft.com/office/powerpoint/2010/main" val="243951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5" name="Google Shape;945;p90"/>
          <p:cNvSpPr txBox="1"/>
          <p:nvPr/>
        </p:nvSpPr>
        <p:spPr>
          <a:xfrm>
            <a:off x="2834185" y="3917111"/>
            <a:ext cx="729943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dirty="0">
                <a:solidFill>
                  <a:srgbClr val="0088A9"/>
                </a:solidFill>
                <a:latin typeface="Calibri"/>
                <a:ea typeface="Calibri"/>
                <a:cs typeface="Calibri"/>
                <a:sym typeface="Calibri"/>
              </a:rPr>
              <a:t>Questions</a:t>
            </a:r>
            <a:endParaRPr sz="1800" b="0"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692" y="636998"/>
            <a:ext cx="8296258" cy="2893320"/>
          </a:xfrm>
          <a:prstGeom prst="rect">
            <a:avLst/>
          </a:prstGeom>
        </p:spPr>
      </p:pic>
      <p:sp>
        <p:nvSpPr>
          <p:cNvPr id="3" name="TextBox 2"/>
          <p:cNvSpPr txBox="1"/>
          <p:nvPr/>
        </p:nvSpPr>
        <p:spPr>
          <a:xfrm>
            <a:off x="2147299" y="5273400"/>
            <a:ext cx="9065302" cy="461665"/>
          </a:xfrm>
          <a:prstGeom prst="rect">
            <a:avLst/>
          </a:prstGeom>
          <a:noFill/>
        </p:spPr>
        <p:txBody>
          <a:bodyPr wrap="none" rtlCol="0">
            <a:spAutoFit/>
          </a:bodyPr>
          <a:lstStyle/>
          <a:p>
            <a:r>
              <a:rPr lang="en-US" sz="2400" dirty="0" smtClean="0"/>
              <a:t>Feel free to unmute yourself or type your question in the chat box.</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91"/>
          <p:cNvSpPr txBox="1">
            <a:spLocks noGrp="1"/>
          </p:cNvSpPr>
          <p:nvPr>
            <p:ph type="title"/>
          </p:nvPr>
        </p:nvSpPr>
        <p:spPr>
          <a:xfrm>
            <a:off x="1522412" y="419838"/>
            <a:ext cx="9144000" cy="98226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200"/>
              <a:buFont typeface="Calibri"/>
              <a:buNone/>
            </a:pPr>
            <a:r>
              <a:rPr lang="en-US" sz="3200" b="1">
                <a:solidFill>
                  <a:srgbClr val="0088A9"/>
                </a:solidFill>
                <a:latin typeface="Calibri"/>
                <a:ea typeface="Calibri"/>
                <a:cs typeface="Calibri"/>
                <a:sym typeface="Calibri"/>
              </a:rPr>
              <a:t>Who </a:t>
            </a:r>
            <a:r>
              <a:rPr lang="en-US" b="1">
                <a:solidFill>
                  <a:srgbClr val="0088A9"/>
                </a:solidFill>
                <a:latin typeface="Calibri"/>
                <a:ea typeface="Calibri"/>
                <a:cs typeface="Calibri"/>
                <a:sym typeface="Calibri"/>
              </a:rPr>
              <a:t>can</a:t>
            </a:r>
            <a:r>
              <a:rPr lang="en-US" sz="3200" b="1">
                <a:solidFill>
                  <a:srgbClr val="0088A9"/>
                </a:solidFill>
                <a:latin typeface="Calibri"/>
                <a:ea typeface="Calibri"/>
                <a:cs typeface="Calibri"/>
                <a:sym typeface="Calibri"/>
              </a:rPr>
              <a:t> assist if I have questions in the future?</a:t>
            </a:r>
            <a:endParaRPr/>
          </a:p>
        </p:txBody>
      </p:sp>
      <p:sp>
        <p:nvSpPr>
          <p:cNvPr id="952" name="Google Shape;952;p91"/>
          <p:cNvSpPr txBox="1">
            <a:spLocks noGrp="1"/>
          </p:cNvSpPr>
          <p:nvPr>
            <p:ph type="body" idx="1"/>
          </p:nvPr>
        </p:nvSpPr>
        <p:spPr>
          <a:xfrm>
            <a:off x="1894232" y="1735184"/>
            <a:ext cx="8400361" cy="401410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Calibri"/>
              <a:buAutoNum type="arabicPeriod"/>
            </a:pPr>
            <a:r>
              <a:rPr lang="en-US" sz="2400"/>
              <a:t>Review the resources and documentation available on the portal at: </a:t>
            </a:r>
            <a:r>
              <a:rPr lang="en-US" sz="2400" u="sng">
                <a:solidFill>
                  <a:schemeClr val="hlink"/>
                </a:solidFill>
                <a:hlinkClick r:id="rId3"/>
              </a:rPr>
              <a:t>http://alohahsap.org </a:t>
            </a:r>
            <a:endParaRPr sz="2400"/>
          </a:p>
          <a:p>
            <a:pPr marL="342900" lvl="0" indent="-342900" algn="l" rtl="0">
              <a:lnSpc>
                <a:spcPct val="90000"/>
              </a:lnSpc>
              <a:spcBef>
                <a:spcPts val="1680"/>
              </a:spcBef>
              <a:spcAft>
                <a:spcPts val="0"/>
              </a:spcAft>
              <a:buClr>
                <a:schemeClr val="dk1"/>
              </a:buClr>
              <a:buSzPts val="2400"/>
              <a:buFont typeface="Calibri"/>
              <a:buAutoNum type="arabicPeriod"/>
            </a:pPr>
            <a:r>
              <a:rPr lang="en-US" sz="2400"/>
              <a:t>Contact the </a:t>
            </a:r>
            <a:r>
              <a:rPr lang="en-US" sz="2400">
                <a:solidFill>
                  <a:srgbClr val="0033CC"/>
                </a:solidFill>
              </a:rPr>
              <a:t>HSAP Help Desk:</a:t>
            </a:r>
            <a:endParaRPr/>
          </a:p>
          <a:p>
            <a:pPr marL="701675" lvl="1" indent="-342900" algn="l" rtl="0">
              <a:lnSpc>
                <a:spcPct val="90000"/>
              </a:lnSpc>
              <a:spcBef>
                <a:spcPts val="1200"/>
              </a:spcBef>
              <a:spcAft>
                <a:spcPts val="0"/>
              </a:spcAft>
              <a:buClr>
                <a:schemeClr val="accent1"/>
              </a:buClr>
              <a:buSzPts val="2400"/>
              <a:buFont typeface="Noto Sans Symbols"/>
              <a:buChar char="▪"/>
            </a:pPr>
            <a:r>
              <a:rPr lang="en-US"/>
              <a:t>Hours: 7:30 am to 4:00 p.m. HST, </a:t>
            </a:r>
            <a:endParaRPr/>
          </a:p>
          <a:p>
            <a:pPr marL="358775" lvl="1" indent="0" algn="l" rtl="0">
              <a:lnSpc>
                <a:spcPct val="90000"/>
              </a:lnSpc>
              <a:spcBef>
                <a:spcPts val="600"/>
              </a:spcBef>
              <a:spcAft>
                <a:spcPts val="0"/>
              </a:spcAft>
              <a:buClr>
                <a:schemeClr val="accent1"/>
              </a:buClr>
              <a:buSzPts val="2400"/>
              <a:buNone/>
            </a:pPr>
            <a:r>
              <a:rPr lang="en-US"/>
              <a:t>     Monday-Friday (except holidays)</a:t>
            </a:r>
            <a:endParaRPr/>
          </a:p>
          <a:p>
            <a:pPr marL="703262" lvl="1" indent="-342900" algn="l" rtl="0">
              <a:lnSpc>
                <a:spcPct val="90000"/>
              </a:lnSpc>
              <a:spcBef>
                <a:spcPts val="600"/>
              </a:spcBef>
              <a:spcAft>
                <a:spcPts val="0"/>
              </a:spcAft>
              <a:buClr>
                <a:schemeClr val="accent1"/>
              </a:buClr>
              <a:buSzPts val="2400"/>
              <a:buFont typeface="Noto Sans Symbols"/>
              <a:buChar char="▪"/>
            </a:pPr>
            <a:r>
              <a:rPr lang="en-US"/>
              <a:t>Phone: 1-866-648-3712 (toll free)</a:t>
            </a:r>
            <a:endParaRPr/>
          </a:p>
          <a:p>
            <a:pPr marL="703262" lvl="1" indent="-342900" algn="l" rtl="0">
              <a:lnSpc>
                <a:spcPct val="90000"/>
              </a:lnSpc>
              <a:spcBef>
                <a:spcPts val="600"/>
              </a:spcBef>
              <a:spcAft>
                <a:spcPts val="0"/>
              </a:spcAft>
              <a:buClr>
                <a:schemeClr val="accent1"/>
              </a:buClr>
              <a:buSzPts val="2400"/>
              <a:buFont typeface="Noto Sans Symbols"/>
              <a:buChar char="▪"/>
            </a:pPr>
            <a:r>
              <a:rPr lang="en-US"/>
              <a:t>Email: </a:t>
            </a:r>
            <a:r>
              <a:rPr lang="en-US" u="sng">
                <a:solidFill>
                  <a:schemeClr val="hlink"/>
                </a:solidFill>
                <a:hlinkClick r:id="rId4"/>
              </a:rPr>
              <a:t>HSAPHelpDesk@air.org</a:t>
            </a:r>
            <a:endParaRPr/>
          </a:p>
          <a:p>
            <a:pPr marL="342900" lvl="0" indent="-342900" algn="l" rtl="0">
              <a:lnSpc>
                <a:spcPct val="90000"/>
              </a:lnSpc>
              <a:spcBef>
                <a:spcPts val="1080"/>
              </a:spcBef>
              <a:spcAft>
                <a:spcPts val="0"/>
              </a:spcAft>
              <a:buClr>
                <a:schemeClr val="dk1"/>
              </a:buClr>
              <a:buSzPts val="2400"/>
              <a:buFont typeface="Calibri"/>
              <a:buAutoNum type="arabicPeriod"/>
            </a:pPr>
            <a:r>
              <a:rPr lang="en-US" sz="2400"/>
              <a:t>Contact the </a:t>
            </a:r>
            <a:r>
              <a:rPr lang="en-US" sz="2400">
                <a:solidFill>
                  <a:srgbClr val="0033CC"/>
                </a:solidFill>
              </a:rPr>
              <a:t>Assessment Section </a:t>
            </a:r>
            <a:r>
              <a:rPr lang="en-US" sz="2400"/>
              <a:t>(808) 307-3636</a:t>
            </a:r>
            <a:endParaRPr sz="2400">
              <a:latin typeface="Calibri"/>
              <a:ea typeface="Calibri"/>
              <a:cs typeface="Calibri"/>
              <a:sym typeface="Calibri"/>
            </a:endParaRPr>
          </a:p>
        </p:txBody>
      </p:sp>
      <p:pic>
        <p:nvPicPr>
          <p:cNvPr id="953" name="Google Shape;953;p91"/>
          <p:cNvPicPr preferRelativeResize="0"/>
          <p:nvPr/>
        </p:nvPicPr>
        <p:blipFill rotWithShape="1">
          <a:blip r:embed="rId5">
            <a:alphaModFix/>
          </a:blip>
          <a:srcRect/>
          <a:stretch/>
        </p:blipFill>
        <p:spPr>
          <a:xfrm>
            <a:off x="9008442" y="2301798"/>
            <a:ext cx="2392872" cy="27038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958"/>
        <p:cNvGrpSpPr/>
        <p:nvPr/>
      </p:nvGrpSpPr>
      <p:grpSpPr>
        <a:xfrm>
          <a:off x="0" y="0"/>
          <a:ext cx="0" cy="0"/>
          <a:chOff x="0" y="0"/>
          <a:chExt cx="0" cy="0"/>
        </a:xfrm>
      </p:grpSpPr>
      <p:pic>
        <p:nvPicPr>
          <p:cNvPr id="959" name="Google Shape;959;p92"/>
          <p:cNvPicPr preferRelativeResize="0"/>
          <p:nvPr/>
        </p:nvPicPr>
        <p:blipFill rotWithShape="1">
          <a:blip r:embed="rId3">
            <a:alphaModFix/>
          </a:blip>
          <a:srcRect/>
          <a:stretch/>
        </p:blipFill>
        <p:spPr>
          <a:xfrm>
            <a:off x="1239867" y="4343400"/>
            <a:ext cx="2839181" cy="1840613"/>
          </a:xfrm>
          <a:prstGeom prst="rect">
            <a:avLst/>
          </a:prstGeom>
          <a:noFill/>
          <a:ln>
            <a:noFill/>
          </a:ln>
        </p:spPr>
      </p:pic>
      <p:pic>
        <p:nvPicPr>
          <p:cNvPr id="960" name="Google Shape;960;p92"/>
          <p:cNvPicPr preferRelativeResize="0"/>
          <p:nvPr/>
        </p:nvPicPr>
        <p:blipFill rotWithShape="1">
          <a:blip r:embed="rId4">
            <a:alphaModFix amt="34000"/>
          </a:blip>
          <a:srcRect/>
          <a:stretch/>
        </p:blipFill>
        <p:spPr>
          <a:xfrm>
            <a:off x="0" y="-76200"/>
            <a:ext cx="12211079" cy="6934200"/>
          </a:xfrm>
          <a:prstGeom prst="rect">
            <a:avLst/>
          </a:prstGeom>
          <a:noFill/>
          <a:ln>
            <a:noFill/>
          </a:ln>
          <a:effectLst>
            <a:outerShdw blurRad="57150" dist="19050" dir="5400000" algn="bl" rotWithShape="0">
              <a:srgbClr val="000000">
                <a:alpha val="62352"/>
              </a:srgbClr>
            </a:outerShdw>
          </a:effectLst>
        </p:spPr>
      </p:pic>
      <p:sp>
        <p:nvSpPr>
          <p:cNvPr id="961" name="Google Shape;961;p92"/>
          <p:cNvSpPr txBox="1">
            <a:spLocks noGrp="1"/>
          </p:cNvSpPr>
          <p:nvPr>
            <p:ph type="body" idx="1"/>
          </p:nvPr>
        </p:nvSpPr>
        <p:spPr>
          <a:xfrm>
            <a:off x="1827212" y="881138"/>
            <a:ext cx="8534400" cy="2694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60"/>
              </a:spcBef>
              <a:spcAft>
                <a:spcPts val="0"/>
              </a:spcAft>
              <a:buClr>
                <a:schemeClr val="dk1"/>
              </a:buClr>
              <a:buSzPts val="2000"/>
              <a:buNone/>
            </a:pPr>
            <a:r>
              <a:rPr lang="en-US" sz="2000" b="1" dirty="0">
                <a:solidFill>
                  <a:schemeClr val="dk1"/>
                </a:solidFill>
              </a:rPr>
              <a:t>1.Be mentally prepared</a:t>
            </a:r>
            <a:endParaRPr sz="2000" b="1" dirty="0">
              <a:solidFill>
                <a:schemeClr val="dk1"/>
              </a:solidFill>
            </a:endParaRPr>
          </a:p>
          <a:p>
            <a:pPr marL="0" lvl="0" indent="0" algn="l" rtl="0">
              <a:lnSpc>
                <a:spcPct val="90000"/>
              </a:lnSpc>
              <a:spcBef>
                <a:spcPts val="360"/>
              </a:spcBef>
              <a:spcAft>
                <a:spcPts val="0"/>
              </a:spcAft>
              <a:buClr>
                <a:schemeClr val="dk1"/>
              </a:buClr>
              <a:buSzPts val="2000"/>
              <a:buNone/>
            </a:pPr>
            <a:r>
              <a:rPr lang="en-US" sz="2000" dirty="0">
                <a:solidFill>
                  <a:schemeClr val="dk1"/>
                </a:solidFill>
              </a:rPr>
              <a:t>I am prepared for the worst, but hope for the best.</a:t>
            </a:r>
            <a:endParaRPr sz="2000" dirty="0">
              <a:solidFill>
                <a:schemeClr val="dk1"/>
              </a:solidFill>
            </a:endParaRPr>
          </a:p>
          <a:p>
            <a:pPr marL="0" lvl="0" indent="0" algn="l" rtl="0">
              <a:lnSpc>
                <a:spcPct val="90000"/>
              </a:lnSpc>
              <a:spcBef>
                <a:spcPts val="360"/>
              </a:spcBef>
              <a:spcAft>
                <a:spcPts val="0"/>
              </a:spcAft>
              <a:buClr>
                <a:schemeClr val="dk1"/>
              </a:buClr>
              <a:buSzPts val="2000"/>
              <a:buNone/>
            </a:pPr>
            <a:r>
              <a:rPr lang="en-US" sz="2000" b="1" dirty="0">
                <a:solidFill>
                  <a:schemeClr val="dk1"/>
                </a:solidFill>
              </a:rPr>
              <a:t>2.Take stock of all you’ve been through already</a:t>
            </a:r>
            <a:endParaRPr sz="2000" b="1" dirty="0">
              <a:solidFill>
                <a:schemeClr val="dk1"/>
              </a:solidFill>
            </a:endParaRPr>
          </a:p>
          <a:p>
            <a:pPr marL="0" lvl="0" indent="0" algn="l" rtl="0">
              <a:lnSpc>
                <a:spcPct val="90000"/>
              </a:lnSpc>
              <a:spcBef>
                <a:spcPts val="360"/>
              </a:spcBef>
              <a:spcAft>
                <a:spcPts val="0"/>
              </a:spcAft>
              <a:buClr>
                <a:schemeClr val="dk1"/>
              </a:buClr>
              <a:buSzPts val="2000"/>
              <a:buNone/>
            </a:pPr>
            <a:r>
              <a:rPr lang="en-US" sz="2000" dirty="0">
                <a:solidFill>
                  <a:schemeClr val="dk1"/>
                </a:solidFill>
              </a:rPr>
              <a:t>The hardships and misfortunes you’ve been through can give you confidence that you’re capable of handling whatever comes your way. Your past experiences can help you find your inner strength and resilience.</a:t>
            </a:r>
            <a:endParaRPr sz="2000" dirty="0">
              <a:solidFill>
                <a:schemeClr val="dk1"/>
              </a:solidFill>
            </a:endParaRPr>
          </a:p>
          <a:p>
            <a:pPr marL="0" lvl="0" indent="0" algn="l" rtl="0">
              <a:lnSpc>
                <a:spcPct val="90000"/>
              </a:lnSpc>
              <a:spcBef>
                <a:spcPts val="360"/>
              </a:spcBef>
              <a:spcAft>
                <a:spcPts val="0"/>
              </a:spcAft>
              <a:buClr>
                <a:schemeClr val="dk1"/>
              </a:buClr>
              <a:buSzPts val="2800"/>
              <a:buNone/>
            </a:pPr>
            <a:endParaRPr dirty="0"/>
          </a:p>
        </p:txBody>
      </p:sp>
      <p:sp>
        <p:nvSpPr>
          <p:cNvPr id="962" name="Google Shape;962;p92"/>
          <p:cNvSpPr txBox="1">
            <a:spLocks noGrp="1"/>
          </p:cNvSpPr>
          <p:nvPr>
            <p:ph type="title"/>
          </p:nvPr>
        </p:nvSpPr>
        <p:spPr>
          <a:xfrm>
            <a:off x="2818550" y="241775"/>
            <a:ext cx="7406400" cy="874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343F49"/>
              </a:buClr>
              <a:buSzPts val="3600"/>
              <a:buFont typeface="Arial"/>
              <a:buNone/>
            </a:pPr>
            <a:r>
              <a:rPr lang="en-US" b="1" dirty="0">
                <a:latin typeface="Arial"/>
                <a:ea typeface="Arial"/>
                <a:cs typeface="Arial"/>
                <a:sym typeface="Arial"/>
              </a:rPr>
              <a:t>We Are In This Together</a:t>
            </a:r>
            <a:endParaRPr b="1" dirty="0">
              <a:latin typeface="Arial"/>
              <a:ea typeface="Arial"/>
              <a:cs typeface="Arial"/>
              <a:sym typeface="Arial"/>
            </a:endParaRPr>
          </a:p>
        </p:txBody>
      </p:sp>
      <p:sp>
        <p:nvSpPr>
          <p:cNvPr id="963" name="Google Shape;963;p92"/>
          <p:cNvSpPr txBox="1"/>
          <p:nvPr/>
        </p:nvSpPr>
        <p:spPr>
          <a:xfrm>
            <a:off x="4079048" y="2730546"/>
            <a:ext cx="6510900" cy="3470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400"/>
              </a:spcBef>
              <a:spcAft>
                <a:spcPts val="0"/>
              </a:spcAft>
              <a:buClr>
                <a:srgbClr val="000000"/>
              </a:buClr>
              <a:buSzPts val="2000"/>
              <a:buFont typeface="Arial"/>
              <a:buNone/>
            </a:pPr>
            <a:r>
              <a:rPr lang="en-US" sz="2000" b="1" i="0" u="none" strike="noStrike" cap="none">
                <a:solidFill>
                  <a:schemeClr val="dk1"/>
                </a:solidFill>
                <a:latin typeface="Corbel"/>
                <a:ea typeface="Corbel"/>
                <a:cs typeface="Corbel"/>
                <a:sym typeface="Corbel"/>
              </a:rPr>
              <a:t>3. Make peace with the situation</a:t>
            </a:r>
            <a:endParaRPr sz="2000" b="1" i="0" u="none" strike="noStrike" cap="none">
              <a:solidFill>
                <a:schemeClr val="dk1"/>
              </a:solidFill>
              <a:latin typeface="Corbel"/>
              <a:ea typeface="Corbel"/>
              <a:cs typeface="Corbel"/>
              <a:sym typeface="Corbel"/>
            </a:endParaRPr>
          </a:p>
          <a:p>
            <a:pPr marL="0" marR="0" lvl="0" indent="0" algn="l" rtl="0">
              <a:lnSpc>
                <a:spcPct val="90000"/>
              </a:lnSpc>
              <a:spcBef>
                <a:spcPts val="1400"/>
              </a:spcBef>
              <a:spcAft>
                <a:spcPts val="0"/>
              </a:spcAft>
              <a:buClr>
                <a:srgbClr val="000000"/>
              </a:buClr>
              <a:buSzPts val="2000"/>
              <a:buFont typeface="Arial"/>
              <a:buNone/>
            </a:pPr>
            <a:r>
              <a:rPr lang="en-US" sz="2000" b="0" i="0" u="none" strike="noStrike" cap="none">
                <a:solidFill>
                  <a:schemeClr val="dk1"/>
                </a:solidFill>
                <a:latin typeface="Corbel"/>
                <a:ea typeface="Corbel"/>
                <a:cs typeface="Corbel"/>
                <a:sym typeface="Corbel"/>
              </a:rPr>
              <a:t>Make peace with what happened. Accept the situation for what it is, and then move forward. </a:t>
            </a:r>
            <a:endParaRPr sz="2000" b="0" i="0" u="none" strike="noStrike" cap="none">
              <a:solidFill>
                <a:schemeClr val="dk1"/>
              </a:solidFill>
              <a:latin typeface="Corbel"/>
              <a:ea typeface="Corbel"/>
              <a:cs typeface="Corbel"/>
              <a:sym typeface="Corbel"/>
            </a:endParaRPr>
          </a:p>
          <a:p>
            <a:pPr marL="0" marR="0" lvl="0" indent="0" algn="l" rtl="0">
              <a:lnSpc>
                <a:spcPct val="90000"/>
              </a:lnSpc>
              <a:spcBef>
                <a:spcPts val="1400"/>
              </a:spcBef>
              <a:spcAft>
                <a:spcPts val="0"/>
              </a:spcAft>
              <a:buClr>
                <a:srgbClr val="000000"/>
              </a:buClr>
              <a:buSzPts val="2000"/>
              <a:buFont typeface="Arial"/>
              <a:buNone/>
            </a:pPr>
            <a:r>
              <a:rPr lang="en-US" sz="2000" b="1" i="0" u="none" strike="noStrike" cap="none">
                <a:solidFill>
                  <a:schemeClr val="dk1"/>
                </a:solidFill>
                <a:latin typeface="Corbel"/>
                <a:ea typeface="Corbel"/>
                <a:cs typeface="Corbel"/>
                <a:sym typeface="Corbel"/>
              </a:rPr>
              <a:t>4. Embrace adversity as a chance for opportunity</a:t>
            </a:r>
            <a:endParaRPr sz="2000" b="1" i="0" u="none" strike="noStrike" cap="none">
              <a:solidFill>
                <a:schemeClr val="dk1"/>
              </a:solidFill>
              <a:latin typeface="Corbel"/>
              <a:ea typeface="Corbel"/>
              <a:cs typeface="Corbel"/>
              <a:sym typeface="Corbel"/>
            </a:endParaRPr>
          </a:p>
          <a:p>
            <a:pPr marL="0" marR="0" lvl="0" indent="0" algn="l" rtl="0">
              <a:lnSpc>
                <a:spcPct val="90000"/>
              </a:lnSpc>
              <a:spcBef>
                <a:spcPts val="1400"/>
              </a:spcBef>
              <a:spcAft>
                <a:spcPts val="0"/>
              </a:spcAft>
              <a:buClr>
                <a:srgbClr val="000000"/>
              </a:buClr>
              <a:buSzPts val="2000"/>
              <a:buFont typeface="Arial"/>
              <a:buNone/>
            </a:pPr>
            <a:r>
              <a:rPr lang="en-US" sz="2000" b="0" i="0" u="none" strike="noStrike" cap="none">
                <a:solidFill>
                  <a:schemeClr val="dk1"/>
                </a:solidFill>
                <a:latin typeface="Corbel"/>
                <a:ea typeface="Corbel"/>
                <a:cs typeface="Corbel"/>
                <a:sym typeface="Corbel"/>
              </a:rPr>
              <a:t>It’s through difficult times like these that we learn the most important lessons in life and build resilience. The true secret to success is the ability to embrace adversity as a chance to change ourselves and our situation.</a:t>
            </a:r>
            <a:endParaRPr sz="2000" b="0" i="0" u="none" strike="noStrike" cap="none">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p:nvPr/>
        </p:nvSpPr>
        <p:spPr>
          <a:xfrm>
            <a:off x="1973883" y="72364"/>
            <a:ext cx="8229600" cy="909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88A9"/>
                </a:solidFill>
                <a:latin typeface="Calibri"/>
                <a:ea typeface="Calibri"/>
                <a:cs typeface="Calibri"/>
                <a:sym typeface="Calibri"/>
              </a:rPr>
              <a:t>Smarter Balanced Universal Tools, Designated Supports, and Accommodations</a:t>
            </a:r>
            <a:endParaRPr sz="1800" b="0" i="0" u="none" strike="noStrike" cap="none">
              <a:solidFill>
                <a:schemeClr val="dk1"/>
              </a:solidFill>
              <a:latin typeface="Calibri"/>
              <a:ea typeface="Calibri"/>
              <a:cs typeface="Calibri"/>
              <a:sym typeface="Calibri"/>
            </a:endParaRPr>
          </a:p>
        </p:txBody>
      </p:sp>
      <p:sp>
        <p:nvSpPr>
          <p:cNvPr id="183" name="Google Shape;183;p20"/>
          <p:cNvSpPr txBox="1"/>
          <p:nvPr/>
        </p:nvSpPr>
        <p:spPr>
          <a:xfrm>
            <a:off x="5485798" y="6016096"/>
            <a:ext cx="1672318"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UAAG pg. </a:t>
            </a:r>
            <a:r>
              <a:rPr lang="en-US" sz="1800" dirty="0" smtClean="0">
                <a:solidFill>
                  <a:schemeClr val="dk1"/>
                </a:solidFill>
                <a:latin typeface="Calibri"/>
                <a:ea typeface="Calibri"/>
                <a:cs typeface="Calibri"/>
                <a:sym typeface="Calibri"/>
              </a:rPr>
              <a:t>30</a:t>
            </a:r>
            <a:endParaRPr sz="18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471062" y="1101196"/>
            <a:ext cx="6586523" cy="4914900"/>
          </a:xfrm>
          <a:prstGeom prst="rect">
            <a:avLst/>
          </a:prstGeom>
          <a:ln w="19050">
            <a:solidFill>
              <a:schemeClr val="bg2"/>
            </a:solidFill>
          </a:ln>
        </p:spPr>
      </p:pic>
      <p:pic>
        <p:nvPicPr>
          <p:cNvPr id="3" name="Picture 2"/>
          <p:cNvPicPr>
            <a:picLocks noChangeAspect="1"/>
          </p:cNvPicPr>
          <p:nvPr/>
        </p:nvPicPr>
        <p:blipFill>
          <a:blip r:embed="rId4"/>
          <a:stretch>
            <a:fillRect/>
          </a:stretch>
        </p:blipFill>
        <p:spPr>
          <a:xfrm>
            <a:off x="8492343" y="1757929"/>
            <a:ext cx="3422279" cy="3429708"/>
          </a:xfrm>
          <a:prstGeom prst="rect">
            <a:avLst/>
          </a:prstGeom>
          <a:ln w="19050">
            <a:solidFill>
              <a:schemeClr val="bg2"/>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1"/>
          <p:cNvSpPr txBox="1"/>
          <p:nvPr/>
        </p:nvSpPr>
        <p:spPr>
          <a:xfrm>
            <a:off x="5509840" y="5678905"/>
            <a:ext cx="150795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UAAG </a:t>
            </a:r>
            <a:r>
              <a:rPr lang="en-US" sz="1800" b="0" i="0" u="none" strike="noStrike" cap="none" dirty="0" smtClean="0">
                <a:solidFill>
                  <a:schemeClr val="dk1"/>
                </a:solidFill>
                <a:latin typeface="Calibri"/>
                <a:ea typeface="Calibri"/>
                <a:cs typeface="Calibri"/>
                <a:sym typeface="Calibri"/>
              </a:rPr>
              <a:t>pg.31</a:t>
            </a:r>
            <a:endParaRPr sz="18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srcRect r="11412"/>
          <a:stretch/>
        </p:blipFill>
        <p:spPr>
          <a:xfrm>
            <a:off x="1304280" y="495119"/>
            <a:ext cx="6834785" cy="3971925"/>
          </a:xfrm>
          <a:prstGeom prst="rect">
            <a:avLst/>
          </a:prstGeom>
          <a:ln w="28575">
            <a:solidFill>
              <a:schemeClr val="bg2"/>
            </a:solidFill>
          </a:ln>
        </p:spPr>
      </p:pic>
      <p:pic>
        <p:nvPicPr>
          <p:cNvPr id="4" name="Picture 3"/>
          <p:cNvPicPr>
            <a:picLocks noChangeAspect="1"/>
          </p:cNvPicPr>
          <p:nvPr/>
        </p:nvPicPr>
        <p:blipFill>
          <a:blip r:embed="rId4"/>
          <a:stretch>
            <a:fillRect/>
          </a:stretch>
        </p:blipFill>
        <p:spPr>
          <a:xfrm>
            <a:off x="7758820" y="2865868"/>
            <a:ext cx="3992578" cy="3182369"/>
          </a:xfrm>
          <a:prstGeom prst="rect">
            <a:avLst/>
          </a:prstGeom>
          <a:ln w="19050">
            <a:solidFill>
              <a:schemeClr val="bg2"/>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7967</Words>
  <Application>Microsoft Office PowerPoint</Application>
  <PresentationFormat>Custom</PresentationFormat>
  <Paragraphs>805</Paragraphs>
  <Slides>78</Slides>
  <Notes>69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Wingdings</vt:lpstr>
      <vt:lpstr>Libre Franklin</vt:lpstr>
      <vt:lpstr>Calibri</vt:lpstr>
      <vt:lpstr>Corbel</vt:lpstr>
      <vt:lpstr>Noto Sans Symbols</vt:lpstr>
      <vt:lpstr>Times New Roman</vt:lpstr>
      <vt:lpstr>Math 16x9</vt:lpstr>
      <vt:lpstr>Agenda: Day 2</vt:lpstr>
      <vt:lpstr>PowerPoint Presentation</vt:lpstr>
      <vt:lpstr>PowerPoint Presentation</vt:lpstr>
      <vt:lpstr>Usability, Accessibility, and Accommodations Guidelines</vt:lpstr>
      <vt:lpstr>Crosswalk of Accessibility Features</vt:lpstr>
      <vt:lpstr>Supports: 3 Types each with 2 Categories</vt:lpstr>
      <vt:lpstr>PowerPoint Presentation</vt:lpstr>
      <vt:lpstr>PowerPoint Presentation</vt:lpstr>
      <vt:lpstr>PowerPoint Presentation</vt:lpstr>
      <vt:lpstr>PowerPoint Presentation</vt:lpstr>
      <vt:lpstr>PowerPoint Presentation</vt:lpstr>
      <vt:lpstr>PowerPoint Presentation</vt:lpstr>
      <vt:lpstr>Designated Supports</vt:lpstr>
      <vt:lpstr>Inputting Designated Supports in TIDE </vt:lpstr>
      <vt:lpstr>Accommodations</vt:lpstr>
      <vt:lpstr>Check the Guidelines for the Various Accessibility Features</vt:lpstr>
      <vt:lpstr>Multiplication and Hundreds Tables</vt:lpstr>
      <vt:lpstr>Accommodation Request Process</vt:lpstr>
      <vt:lpstr>Steps for Testing Coordinators (TCs) to Request State Test Accommodations</vt:lpstr>
      <vt:lpstr>Hawaii State Test Accommodation Guides</vt:lpstr>
      <vt:lpstr>PowerPoint Presentation</vt:lpstr>
      <vt:lpstr>PowerPoint Presentation</vt:lpstr>
      <vt:lpstr>Documenting Supports for ELs and Students with Disabilities</vt:lpstr>
      <vt:lpstr>Day 2 Activity #1</vt:lpstr>
      <vt:lpstr>Administering the Tests</vt:lpstr>
      <vt:lpstr>Training and Practice Tests</vt:lpstr>
      <vt:lpstr>Training and Practice Tests</vt:lpstr>
      <vt:lpstr>PowerPoint Presentation</vt:lpstr>
      <vt:lpstr>Testing Environment</vt:lpstr>
      <vt:lpstr>Testing Environment</vt:lpstr>
      <vt:lpstr>Administering Smarter Balanced Assessments</vt:lpstr>
      <vt:lpstr>Summative Test Administration</vt:lpstr>
      <vt:lpstr>PowerPoint Presentation</vt:lpstr>
      <vt:lpstr>PowerPoint Presentation</vt:lpstr>
      <vt:lpstr>Accepting Students into the Session</vt:lpstr>
      <vt:lpstr>Editing Student Details: Turn Settings On and Off</vt:lpstr>
      <vt:lpstr>Test Administrators and Test Administration</vt:lpstr>
      <vt:lpstr>Day 2 Activity #2: Breakout Discussion</vt:lpstr>
      <vt:lpstr>PowerPoint Presentation</vt:lpstr>
      <vt:lpstr>Test Security </vt:lpstr>
      <vt:lpstr>An Equitable Opportunity</vt:lpstr>
      <vt:lpstr>Policies and Procedures</vt:lpstr>
      <vt:lpstr>Policies and Procedures</vt:lpstr>
      <vt:lpstr>Electronic Devices</vt:lpstr>
      <vt:lpstr>When Things Go Wrong</vt:lpstr>
      <vt:lpstr>Improprieties</vt:lpstr>
      <vt:lpstr>Irregularities</vt:lpstr>
      <vt:lpstr>PowerPoint Presentation</vt:lpstr>
      <vt:lpstr>Breaches</vt:lpstr>
      <vt:lpstr>Possible Outcomes of Testing Incidents</vt:lpstr>
      <vt:lpstr>Protocol for Incidents Involving Cell Phones and Electronic Devices</vt:lpstr>
      <vt:lpstr>TIDE-Administering Tests Testing Incidents </vt:lpstr>
      <vt:lpstr>Types of Requests Regarding Testing Incidents</vt:lpstr>
      <vt:lpstr>PowerPoint Presentation</vt:lpstr>
      <vt:lpstr>How to Enter a Testing Incident in TIDE</vt:lpstr>
      <vt:lpstr>How to Enter a Testing Incident in TIDE</vt:lpstr>
      <vt:lpstr>How to Enter a Testing Incident in TIDE (cont.)</vt:lpstr>
      <vt:lpstr>Day 2 Activity #3 Breakout: Addressing Test Security at Your School</vt:lpstr>
      <vt:lpstr>PowerPoint Presentation</vt:lpstr>
      <vt:lpstr>After Testing </vt:lpstr>
      <vt:lpstr>Reporting: School and Student Results</vt:lpstr>
      <vt:lpstr>The Centralized Reporting System</vt:lpstr>
      <vt:lpstr>CRS Training Resources</vt:lpstr>
      <vt:lpstr>PowerPoint Presentation</vt:lpstr>
      <vt:lpstr>Exploring CRS</vt:lpstr>
      <vt:lpstr>PowerPoint Presentation</vt:lpstr>
      <vt:lpstr>PowerPoint Presentation</vt:lpstr>
      <vt:lpstr>PowerPoint Presentation</vt:lpstr>
      <vt:lpstr>Types of Interim Assessments at a Glance</vt:lpstr>
      <vt:lpstr>PowerPoint Presentation</vt:lpstr>
      <vt:lpstr>Interim Assessments: IABs</vt:lpstr>
      <vt:lpstr>Interim Assessments AVA, Centralized Reporting, Tools for Teachers</vt:lpstr>
      <vt:lpstr>Interim Assessment Resources</vt:lpstr>
      <vt:lpstr>PowerPoint Presentation</vt:lpstr>
      <vt:lpstr>Day 2 Activity #4: Breakout - Interims and Tools for Teachers</vt:lpstr>
      <vt:lpstr>PowerPoint Presentation</vt:lpstr>
      <vt:lpstr>Who can assist if I have questions in the future?</vt:lpstr>
      <vt:lpstr>We Are In This Together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Dumas</dc:creator>
  <cp:lastModifiedBy>Paul Dumas</cp:lastModifiedBy>
  <cp:revision>57</cp:revision>
  <dcterms:modified xsi:type="dcterms:W3CDTF">2020-11-06T01:38:44Z</dcterms:modified>
</cp:coreProperties>
</file>