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61" autoAdjust="0"/>
  </p:normalViewPr>
  <p:slideViewPr>
    <p:cSldViewPr snapToGrid="0">
      <p:cViewPr>
        <p:scale>
          <a:sx n="100" d="100"/>
          <a:sy n="100" d="100"/>
        </p:scale>
        <p:origin x="1728"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9410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chat type:  Good afternoon everyone!! </a:t>
            </a:r>
            <a:r>
              <a:rPr lang="en-US" dirty="0" smtClean="0"/>
              <a:t>We will be monitoring the Chat</a:t>
            </a:r>
            <a:r>
              <a:rPr lang="en-US" baseline="0" dirty="0" smtClean="0"/>
              <a:t> so p</a:t>
            </a:r>
            <a:r>
              <a:rPr lang="en-US" dirty="0" smtClean="0"/>
              <a:t>lease type in </a:t>
            </a:r>
            <a:r>
              <a:rPr lang="en-US" dirty="0"/>
              <a:t>any questions you may have </a:t>
            </a:r>
            <a:r>
              <a:rPr lang="en-US" dirty="0" smtClean="0"/>
              <a:t>during the presentation using the chat box. We</a:t>
            </a:r>
            <a:r>
              <a:rPr lang="en-US" baseline="0" dirty="0" smtClean="0"/>
              <a:t> have staff who</a:t>
            </a:r>
            <a:r>
              <a:rPr lang="en-US" dirty="0" smtClean="0"/>
              <a:t> </a:t>
            </a:r>
            <a:r>
              <a:rPr lang="en-US" dirty="0"/>
              <a:t>will keep track of them and be sure they get </a:t>
            </a:r>
            <a:r>
              <a:rPr lang="en-US" dirty="0" smtClean="0"/>
              <a:t>addressed </a:t>
            </a:r>
            <a:r>
              <a:rPr lang="en-US" dirty="0"/>
              <a:t>as we go through the webinar. Thanks.; To join the conference call, dial 1-877-668-4493 and enter access code </a:t>
            </a:r>
            <a:r>
              <a:rPr lang="en-US" sz="1200" b="0" i="0" u="none" strike="noStrike" cap="none" dirty="0" smtClean="0">
                <a:solidFill>
                  <a:schemeClr val="dk1"/>
                </a:solidFill>
                <a:effectLst/>
                <a:latin typeface="Calibri"/>
                <a:ea typeface="Calibri"/>
                <a:cs typeface="Calibri"/>
                <a:sym typeface="Calibri"/>
              </a:rPr>
              <a:t>120 746 8646</a:t>
            </a:r>
            <a:r>
              <a:rPr lang="en-US" dirty="0" smtClean="0"/>
              <a:t>#.) </a:t>
            </a:r>
          </a:p>
          <a:p>
            <a:pPr marL="0" lvl="0" indent="0" algn="l" rtl="0">
              <a:spcBef>
                <a:spcPts val="0"/>
              </a:spcBef>
              <a:spcAft>
                <a:spcPts val="0"/>
              </a:spcAft>
              <a:buNone/>
            </a:pPr>
            <a:r>
              <a:rPr lang="en-US" dirty="0" smtClean="0"/>
              <a:t>This webinar is being</a:t>
            </a:r>
            <a:r>
              <a:rPr lang="en-US" baseline="0" dirty="0" smtClean="0"/>
              <a:t> recorded and will be posted to alohahsap.org after the rendering of the video has been completed.</a:t>
            </a:r>
          </a:p>
          <a:p>
            <a:pPr marL="0" lvl="0" indent="0" algn="l" rtl="0">
              <a:spcBef>
                <a:spcPts val="0"/>
              </a:spcBef>
              <a:spcAft>
                <a:spcPts val="0"/>
              </a:spcAft>
              <a:buNone/>
            </a:pPr>
            <a:endParaRPr dirty="0"/>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87081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extLst>
      <p:ext uri="{BB962C8B-B14F-4D97-AF65-F5344CB8AC3E}">
        <p14:creationId xmlns:p14="http://schemas.microsoft.com/office/powerpoint/2010/main" val="114436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Security requirements for the test environment before, during, and after testing includes all aspects of the testing situation while students are testing. and includes what a student can see, hear, or access (including access via technology).</a:t>
            </a:r>
            <a:endParaRPr/>
          </a:p>
          <a:p>
            <a:pPr marL="0" lvl="0" indent="0" algn="l" rtl="0">
              <a:spcBef>
                <a:spcPts val="0"/>
              </a:spcBef>
              <a:spcAft>
                <a:spcPts val="0"/>
              </a:spcAft>
              <a:buNone/>
            </a:pPr>
            <a:endParaRPr/>
          </a:p>
          <a:p>
            <a:pPr marL="0" lvl="0" indent="0" algn="l" rtl="0">
              <a:spcBef>
                <a:spcPts val="0"/>
              </a:spcBef>
              <a:spcAft>
                <a:spcPts val="0"/>
              </a:spcAft>
              <a:buNone/>
            </a:pPr>
            <a:r>
              <a:rPr lang="en-US"/>
              <a:t>TAs and TCs or other individuals who have witnessed, been informed of, or suspect the possibility of a test security incident that could potentially affect the integrity of the assessments or the data should follow the steps outlined in Section 4: Responding to Testing Improprieties, Irregularities, and Breaches in the TAM on pages 20-22.</a:t>
            </a:r>
            <a:endParaRPr/>
          </a:p>
          <a:p>
            <a:pPr marL="0" lvl="0" indent="0" algn="l" rtl="0">
              <a:spcBef>
                <a:spcPts val="0"/>
              </a:spcBef>
              <a:spcAft>
                <a:spcPts val="0"/>
              </a:spcAft>
              <a:buNone/>
            </a:pPr>
            <a:endParaRPr/>
          </a:p>
        </p:txBody>
      </p:sp>
      <p:sp>
        <p:nvSpPr>
          <p:cNvPr id="231" name="Google Shape;2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387286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extLst>
      <p:ext uri="{BB962C8B-B14F-4D97-AF65-F5344CB8AC3E}">
        <p14:creationId xmlns:p14="http://schemas.microsoft.com/office/powerpoint/2010/main" val="427061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extLst>
      <p:ext uri="{BB962C8B-B14F-4D97-AF65-F5344CB8AC3E}">
        <p14:creationId xmlns:p14="http://schemas.microsoft.com/office/powerpoint/2010/main" val="297397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extLst>
      <p:ext uri="{BB962C8B-B14F-4D97-AF65-F5344CB8AC3E}">
        <p14:creationId xmlns:p14="http://schemas.microsoft.com/office/powerpoint/2010/main" val="233292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3 types of Test Security Incidents: Improprieties, Irregularities, and Breaches. These are behaviors prohibited either because they give a student an unfair advantage or because they compromise the secure administration of the assessments. Whether intentional or by accident, failure to comply with security rules, either by staff or students, constitutes a test security incident. Improprieties, Irregularities, and Breaches need to be reported in accordance with the instructions in this section for each severity level. </a:t>
            </a:r>
            <a:endParaRPr/>
          </a:p>
          <a:p>
            <a:pPr marL="0" lvl="0" indent="0" algn="l" rtl="0">
              <a:spcBef>
                <a:spcPts val="0"/>
              </a:spcBef>
              <a:spcAft>
                <a:spcPts val="0"/>
              </a:spcAft>
              <a:buNone/>
            </a:pPr>
            <a:endParaRPr/>
          </a:p>
          <a:p>
            <a:pPr marL="0" lvl="0" indent="0" algn="l" rtl="0">
              <a:spcBef>
                <a:spcPts val="0"/>
              </a:spcBef>
              <a:spcAft>
                <a:spcPts val="0"/>
              </a:spcAft>
              <a:buNone/>
            </a:pPr>
            <a:r>
              <a:rPr lang="en-US"/>
              <a:t>The 1</a:t>
            </a:r>
            <a:r>
              <a:rPr lang="en-US" baseline="30000"/>
              <a:t>st</a:t>
            </a:r>
            <a:r>
              <a:rPr lang="en-US"/>
              <a:t> Incident level is an Impropriety. </a:t>
            </a:r>
            <a:endParaRPr/>
          </a:p>
          <a:p>
            <a:pPr marL="0" lvl="0" indent="0" algn="l" rtl="0">
              <a:spcBef>
                <a:spcPts val="0"/>
              </a:spcBef>
              <a:spcAft>
                <a:spcPts val="0"/>
              </a:spcAft>
              <a:buNone/>
            </a:pPr>
            <a:r>
              <a:rPr lang="en-US"/>
              <a:t>An Impropriety is an unusual circumstance that has a low impact on the individual or group of students who are testing and has a low risk of potentially affecting student performance on the test, test security, or test validity. </a:t>
            </a:r>
            <a:endParaRPr/>
          </a:p>
          <a:p>
            <a:pPr marL="0" lvl="0" indent="0" algn="l" rtl="0">
              <a:spcBef>
                <a:spcPts val="0"/>
              </a:spcBef>
              <a:spcAft>
                <a:spcPts val="0"/>
              </a:spcAft>
              <a:buNone/>
            </a:pPr>
            <a:endParaRPr/>
          </a:p>
          <a:p>
            <a:pPr marL="0" lvl="0" indent="0" algn="l" rtl="0">
              <a:spcBef>
                <a:spcPts val="0"/>
              </a:spcBef>
              <a:spcAft>
                <a:spcPts val="0"/>
              </a:spcAft>
              <a:buNone/>
            </a:pPr>
            <a:r>
              <a:rPr lang="en-US"/>
              <a:t>[Read examples of Impropriety.]</a:t>
            </a:r>
            <a:endParaRPr/>
          </a:p>
          <a:p>
            <a:pPr marL="0" lvl="0" indent="0" algn="l" rtl="0">
              <a:spcBef>
                <a:spcPts val="0"/>
              </a:spcBef>
              <a:spcAft>
                <a:spcPts val="0"/>
              </a:spcAft>
              <a:buNone/>
            </a:pPr>
            <a:r>
              <a:rPr lang="en-US"/>
              <a:t>[To report a Test Impropriety: read yellow boxes]</a:t>
            </a:r>
            <a:endParaRPr/>
          </a:p>
          <a:p>
            <a:pPr marL="0" lvl="0" indent="0" algn="l" rtl="0">
              <a:spcBef>
                <a:spcPts val="0"/>
              </a:spcBef>
              <a:spcAft>
                <a:spcPts val="0"/>
              </a:spcAft>
              <a:buNone/>
            </a:pPr>
            <a:endParaRPr/>
          </a:p>
        </p:txBody>
      </p:sp>
      <p:sp>
        <p:nvSpPr>
          <p:cNvPr id="263" name="Google Shape;2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extLst>
      <p:ext uri="{BB962C8B-B14F-4D97-AF65-F5344CB8AC3E}">
        <p14:creationId xmlns:p14="http://schemas.microsoft.com/office/powerpoint/2010/main" val="134875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2</a:t>
            </a:r>
            <a:r>
              <a:rPr lang="en-US" baseline="30000"/>
              <a:t>nd</a:t>
            </a:r>
            <a:r>
              <a:rPr lang="en-US"/>
              <a:t> Incident level is an Irregularity.</a:t>
            </a:r>
            <a:endParaRPr/>
          </a:p>
          <a:p>
            <a:pPr marL="0" lvl="0" indent="0" algn="l" rtl="0">
              <a:spcBef>
                <a:spcPts val="0"/>
              </a:spcBef>
              <a:spcAft>
                <a:spcPts val="0"/>
              </a:spcAft>
              <a:buNone/>
            </a:pPr>
            <a:r>
              <a:rPr lang="en-US"/>
              <a:t>An Irregularity is an unusual circumstance that impacts an individual or group of students who are testing and may potentially affect student performance on the test, test security, or test validity. </a:t>
            </a:r>
            <a:endParaRPr/>
          </a:p>
          <a:p>
            <a:pPr marL="0" lvl="0" indent="0" algn="l" rtl="0">
              <a:spcBef>
                <a:spcPts val="0"/>
              </a:spcBef>
              <a:spcAft>
                <a:spcPts val="0"/>
              </a:spcAft>
              <a:buNone/>
            </a:pPr>
            <a:endParaRPr/>
          </a:p>
          <a:p>
            <a:pPr marL="0" lvl="0" indent="0" algn="l" rtl="0">
              <a:spcBef>
                <a:spcPts val="0"/>
              </a:spcBef>
              <a:spcAft>
                <a:spcPts val="0"/>
              </a:spcAft>
              <a:buNone/>
            </a:pPr>
            <a:r>
              <a:rPr lang="en-US"/>
              <a:t>[Read examples of Irregularity]</a:t>
            </a:r>
            <a:endParaRPr/>
          </a:p>
          <a:p>
            <a:pPr marL="0" lvl="0" indent="0" algn="l" rtl="0">
              <a:spcBef>
                <a:spcPts val="0"/>
              </a:spcBef>
              <a:spcAft>
                <a:spcPts val="0"/>
              </a:spcAft>
              <a:buClr>
                <a:schemeClr val="dk1"/>
              </a:buClr>
              <a:buSzPts val="1200"/>
              <a:buFont typeface="Arial"/>
              <a:buNone/>
            </a:pPr>
            <a:r>
              <a:rPr lang="en-US"/>
              <a:t>[To report Test Irregularities read orange boxes]</a:t>
            </a:r>
            <a:endParaRPr/>
          </a:p>
          <a:p>
            <a:pPr marL="0" lvl="0" indent="0" algn="l" rtl="0">
              <a:spcBef>
                <a:spcPts val="0"/>
              </a:spcBef>
              <a:spcAft>
                <a:spcPts val="0"/>
              </a:spcAft>
              <a:buClr>
                <a:schemeClr val="dk1"/>
              </a:buClr>
              <a:buSzPts val="1200"/>
              <a:buFont typeface="Arial"/>
              <a:buNone/>
            </a:pPr>
            <a:endParaRPr/>
          </a:p>
        </p:txBody>
      </p:sp>
      <p:sp>
        <p:nvSpPr>
          <p:cNvPr id="272" name="Google Shape;2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Tree>
    <p:extLst>
      <p:ext uri="{BB962C8B-B14F-4D97-AF65-F5344CB8AC3E}">
        <p14:creationId xmlns:p14="http://schemas.microsoft.com/office/powerpoint/2010/main" val="427589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3</a:t>
            </a:r>
            <a:r>
              <a:rPr lang="en-US" baseline="30000"/>
              <a:t>rd</a:t>
            </a:r>
            <a:r>
              <a:rPr lang="en-US"/>
              <a:t> Incident level is a Breach.</a:t>
            </a:r>
            <a:endParaRPr/>
          </a:p>
          <a:p>
            <a:pPr marL="0" lvl="0" indent="0" algn="l" rtl="0">
              <a:spcBef>
                <a:spcPts val="0"/>
              </a:spcBef>
              <a:spcAft>
                <a:spcPts val="0"/>
              </a:spcAft>
              <a:buNone/>
            </a:pPr>
            <a:r>
              <a:rPr lang="en-US"/>
              <a:t>A Breach is the highest security incident level.</a:t>
            </a:r>
            <a:endParaRPr/>
          </a:p>
          <a:p>
            <a:pPr marL="0" lvl="0" indent="0" algn="l" rtl="0">
              <a:spcBef>
                <a:spcPts val="0"/>
              </a:spcBef>
              <a:spcAft>
                <a:spcPts val="0"/>
              </a:spcAft>
              <a:buNone/>
            </a:pPr>
            <a:r>
              <a:rPr lang="en-US"/>
              <a:t>A Breach is an event that poses a threat to the validity of the test. Examples may include such situations as a release of secure materials or a security/system risk. These circumstances have external implications for the Consortium and may result in a Consortium decision to remove the test item(s) from the available secure bank. </a:t>
            </a:r>
            <a:endParaRPr/>
          </a:p>
          <a:p>
            <a:pPr marL="0" lvl="0" indent="0" algn="l" rtl="0">
              <a:spcBef>
                <a:spcPts val="0"/>
              </a:spcBef>
              <a:spcAft>
                <a:spcPts val="0"/>
              </a:spcAft>
              <a:buNone/>
            </a:pPr>
            <a:r>
              <a:rPr lang="en-US"/>
              <a:t>Some examples of a breach include:</a:t>
            </a:r>
            <a:endParaRPr/>
          </a:p>
          <a:p>
            <a:pPr marL="171450" lvl="0" indent="-171450" algn="l" rtl="0">
              <a:spcBef>
                <a:spcPts val="0"/>
              </a:spcBef>
              <a:spcAft>
                <a:spcPts val="0"/>
              </a:spcAft>
              <a:buClr>
                <a:schemeClr val="dk1"/>
              </a:buClr>
              <a:buSzPts val="1200"/>
              <a:buFont typeface="Arial"/>
              <a:buChar char="•"/>
            </a:pPr>
            <a:r>
              <a:rPr lang="en-US"/>
              <a:t>A Test Administrator or Coordinator modifying student responses or records at any time.</a:t>
            </a:r>
            <a:endParaRPr/>
          </a:p>
          <a:p>
            <a:pPr marL="171450" lvl="0" indent="-171450" algn="l" rtl="0">
              <a:spcBef>
                <a:spcPts val="0"/>
              </a:spcBef>
              <a:spcAft>
                <a:spcPts val="0"/>
              </a:spcAft>
              <a:buClr>
                <a:schemeClr val="dk1"/>
              </a:buClr>
              <a:buSzPts val="1200"/>
              <a:buFont typeface="Arial"/>
              <a:buChar char="•"/>
            </a:pPr>
            <a:r>
              <a:rPr lang="en-US"/>
              <a:t>An adult or student posting items or test materials on social media (Twitter, Facebook, etc.).</a:t>
            </a:r>
            <a:endParaRPr/>
          </a:p>
          <a:p>
            <a:pPr marL="171450" lvl="0" indent="-171450" algn="l" rtl="0">
              <a:spcBef>
                <a:spcPts val="0"/>
              </a:spcBef>
              <a:spcAft>
                <a:spcPts val="0"/>
              </a:spcAft>
              <a:buClr>
                <a:schemeClr val="dk1"/>
              </a:buClr>
              <a:buSzPts val="1200"/>
              <a:buFont typeface="Arial"/>
              <a:buChar char="•"/>
            </a:pPr>
            <a:r>
              <a:rPr lang="en-US"/>
              <a:t>An adult or student copying, discussing, or otherwise retaining test items, reading passages, writing prompts, or answers for any reason. This includes the use of photocopiers or digital, electronic, or manual devices to record or communicate a test item.</a:t>
            </a:r>
            <a:endParaRPr/>
          </a:p>
          <a:p>
            <a:pPr marL="0" lvl="0" indent="0" algn="l" rtl="0">
              <a:spcBef>
                <a:spcPts val="0"/>
              </a:spcBef>
              <a:spcAft>
                <a:spcPts val="0"/>
              </a:spcAft>
              <a:buNone/>
            </a:pPr>
            <a:endParaRPr/>
          </a:p>
          <a:p>
            <a:pPr marL="0" lvl="0" indent="0" algn="l" rtl="0">
              <a:spcBef>
                <a:spcPts val="0"/>
              </a:spcBef>
              <a:spcAft>
                <a:spcPts val="0"/>
              </a:spcAft>
              <a:buNone/>
            </a:pPr>
            <a:r>
              <a:rPr lang="en-US"/>
              <a:t>[To report a Breach read white and red boxes.]</a:t>
            </a:r>
            <a:endParaRPr/>
          </a:p>
          <a:p>
            <a:pPr marL="0" lvl="0" indent="0" algn="l" rtl="0">
              <a:spcBef>
                <a:spcPts val="0"/>
              </a:spcBef>
              <a:spcAft>
                <a:spcPts val="0"/>
              </a:spcAft>
              <a:buNone/>
            </a:pPr>
            <a:endParaRPr/>
          </a:p>
        </p:txBody>
      </p:sp>
      <p:sp>
        <p:nvSpPr>
          <p:cNvPr id="281" name="Google Shape;28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extLst>
      <p:ext uri="{BB962C8B-B14F-4D97-AF65-F5344CB8AC3E}">
        <p14:creationId xmlns:p14="http://schemas.microsoft.com/office/powerpoint/2010/main" val="317214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16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it is very important to follow all of the protocols for reporting incidents, it is critical to gather as much information as is available as close in time as possible to any security incident. The timely and thorough gathering of facts around incidents ensures that the District and the State have sufficient information to assess the scope of potential risk to the assessment program and to make reliable decisions after the fact related to score validity, and the need for possible additional consequences.</a:t>
            </a:r>
            <a:endParaRPr/>
          </a:p>
        </p:txBody>
      </p:sp>
      <p:sp>
        <p:nvSpPr>
          <p:cNvPr id="298" name="Google Shape;2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extLst>
      <p:ext uri="{BB962C8B-B14F-4D97-AF65-F5344CB8AC3E}">
        <p14:creationId xmlns:p14="http://schemas.microsoft.com/office/powerpoint/2010/main" val="88234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Secure test administration protects the integrity, validity, and confidentiality of assessment items, prompts, and student information. By assuring proper test administration you are protecting more than just fairness, validity and reliability of the results…you are maintaining trust and confidence that the results are accurate and can be used for high stakes purposes such as school and state </a:t>
            </a:r>
            <a:r>
              <a:rPr lang="en-US" dirty="0" err="1"/>
              <a:t>accountbiltiy</a:t>
            </a:r>
            <a:r>
              <a:rPr lang="en-US" dirty="0"/>
              <a:t>.</a:t>
            </a:r>
            <a:endParaRPr dirty="0"/>
          </a:p>
        </p:txBody>
      </p:sp>
      <p:sp>
        <p:nvSpPr>
          <p:cNvPr id="159" name="Google Shape;1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extLst>
      <p:ext uri="{BB962C8B-B14F-4D97-AF65-F5344CB8AC3E}">
        <p14:creationId xmlns:p14="http://schemas.microsoft.com/office/powerpoint/2010/main" val="404523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a:spLocks noGrp="1" noRot="1" noChangeAspect="1"/>
          </p:cNvSpPr>
          <p:nvPr>
            <p:ph type="sldImg" idx="2"/>
          </p:nvPr>
        </p:nvSpPr>
        <p:spPr>
          <a:xfrm>
            <a:off x="1184275"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06" name="Google Shape;306;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338233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1074738" y="200025"/>
            <a:ext cx="4375150" cy="3281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328246" y="3594195"/>
            <a:ext cx="6283569" cy="51933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Due to the importance of test security for all of the statewide assessments, any school that has a student or staff member who which results in a breach of a test item will be subject to the following actions/consequences:</a:t>
            </a:r>
            <a:endParaRPr/>
          </a:p>
          <a:p>
            <a:pPr marL="228600" lvl="0" indent="-228600" algn="l" rtl="0">
              <a:spcBef>
                <a:spcPts val="0"/>
              </a:spcBef>
              <a:spcAft>
                <a:spcPts val="0"/>
              </a:spcAft>
              <a:buNone/>
            </a:pPr>
            <a:r>
              <a:rPr lang="en-US"/>
              <a:t>1.    The involved student’s incomplete test or complete test that has been scored will be invalidated by the Department of Education’s Student Assessment Section.</a:t>
            </a:r>
            <a:endParaRPr/>
          </a:p>
          <a:p>
            <a:pPr marL="228600" lvl="0" indent="-228600" algn="l" rtl="0">
              <a:spcBef>
                <a:spcPts val="0"/>
              </a:spcBef>
              <a:spcAft>
                <a:spcPts val="0"/>
              </a:spcAft>
              <a:buNone/>
            </a:pPr>
            <a:r>
              <a:rPr lang="en-US"/>
              <a:t>2.    The school administration and test coordinator must retrain the staff regarding the test security requirements for all statewide assessments during a face-to-face meeting.</a:t>
            </a:r>
            <a:endParaRPr/>
          </a:p>
          <a:p>
            <a:pPr marL="228600" lvl="0" indent="-228600" algn="l" rtl="0">
              <a:spcBef>
                <a:spcPts val="0"/>
              </a:spcBef>
              <a:spcAft>
                <a:spcPts val="0"/>
              </a:spcAft>
              <a:buNone/>
            </a:pPr>
            <a:r>
              <a:rPr lang="en-US"/>
              <a:t>3.      The test administrator who was conducting the test session when the breach occurred will be required to retake the Test Administrator Certification Course.</a:t>
            </a:r>
            <a:endParaRPr/>
          </a:p>
          <a:p>
            <a:pPr marL="228600" lvl="0" indent="-228600" algn="l" rtl="0">
              <a:spcBef>
                <a:spcPts val="0"/>
              </a:spcBef>
              <a:spcAft>
                <a:spcPts val="0"/>
              </a:spcAft>
              <a:buNone/>
            </a:pPr>
            <a:r>
              <a:rPr lang="en-US"/>
              <a:t>4.     The school will be required to have a second adult present in the testing room with the test administrator who was conducting the test session when the breach the security occurred for the remainder of the current school year.</a:t>
            </a:r>
            <a:endParaRPr/>
          </a:p>
          <a:p>
            <a:pPr marL="228600" lvl="0" indent="-228600" algn="l" rtl="0">
              <a:spcBef>
                <a:spcPts val="0"/>
              </a:spcBef>
              <a:spcAft>
                <a:spcPts val="0"/>
              </a:spcAft>
              <a:buNone/>
            </a:pPr>
            <a:r>
              <a:rPr lang="en-US"/>
              <a:t>5.	The school will be required to pay for the cost of each test item that was posted on a social networking site which required its removal from the current online, adaptive item bank.</a:t>
            </a:r>
            <a:endParaRPr/>
          </a:p>
          <a:p>
            <a:pPr marL="228600" lvl="0" indent="-228600" algn="l" rtl="0">
              <a:spcBef>
                <a:spcPts val="0"/>
              </a:spcBef>
              <a:spcAft>
                <a:spcPts val="0"/>
              </a:spcAft>
              <a:buNone/>
            </a:pPr>
            <a:r>
              <a:rPr lang="en-US"/>
              <a:t>6.	The school must submit its detailed testing schedule that includes the date, time, and student seating chart for each test session for all statewide assessments administered during the remainder of the current school year and the next school year.</a:t>
            </a:r>
            <a:endParaRPr/>
          </a:p>
          <a:p>
            <a:pPr marL="228600" lvl="0" indent="-228600" algn="l" rtl="0">
              <a:spcBef>
                <a:spcPts val="0"/>
              </a:spcBef>
              <a:spcAft>
                <a:spcPts val="0"/>
              </a:spcAft>
              <a:buClr>
                <a:schemeClr val="dk1"/>
              </a:buClr>
              <a:buSzPts val="1200"/>
              <a:buFont typeface="Calibri"/>
              <a:buAutoNum type="arabicPeriod" startAt="7"/>
            </a:pPr>
            <a:r>
              <a:rPr lang="en-US"/>
              <a:t>Unannounced site monitoring by the Complex Area Superintendent’s identified staff and the Systems Accountability Office’s staff, may extend beyond one school year.</a:t>
            </a:r>
            <a:endParaRPr/>
          </a:p>
          <a:p>
            <a:pPr marL="228600" lvl="0" indent="-228600" algn="l" rtl="0">
              <a:spcBef>
                <a:spcPts val="0"/>
              </a:spcBef>
              <a:spcAft>
                <a:spcPts val="0"/>
              </a:spcAft>
              <a:buClr>
                <a:schemeClr val="dk1"/>
              </a:buClr>
              <a:buSzPts val="1200"/>
              <a:buFont typeface="Calibri"/>
              <a:buAutoNum type="arabicPeriod" startAt="7"/>
            </a:pPr>
            <a:r>
              <a:rPr lang="en-US"/>
              <a:t>Are there any questions regarding test security?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5" name="Google Shape;3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extLst>
      <p:ext uri="{BB962C8B-B14F-4D97-AF65-F5344CB8AC3E}">
        <p14:creationId xmlns:p14="http://schemas.microsoft.com/office/powerpoint/2010/main" val="922268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16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a Test Incident is identified, you will need to input it into TIDE.</a:t>
            </a:r>
            <a:endParaRPr/>
          </a:p>
          <a:p>
            <a:pPr marL="0" lvl="0" indent="0" algn="l" rtl="0">
              <a:spcBef>
                <a:spcPts val="0"/>
              </a:spcBef>
              <a:spcAft>
                <a:spcPts val="0"/>
              </a:spcAft>
              <a:buNone/>
            </a:pPr>
            <a:r>
              <a:rPr lang="en-US"/>
              <a:t>This is how you enter a Test Security Incident in TIDE. </a:t>
            </a:r>
            <a:endParaRPr/>
          </a:p>
          <a:p>
            <a:pPr marL="0" lvl="0" indent="0" algn="l" rtl="0">
              <a:spcBef>
                <a:spcPts val="0"/>
              </a:spcBef>
              <a:spcAft>
                <a:spcPts val="0"/>
              </a:spcAft>
              <a:buNone/>
            </a:pPr>
            <a:r>
              <a:rPr lang="en-US"/>
              <a:t>*Read steps to input Test Incident into TIDE.</a:t>
            </a: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extLst>
      <p:ext uri="{BB962C8B-B14F-4D97-AF65-F5344CB8AC3E}">
        <p14:creationId xmlns:p14="http://schemas.microsoft.com/office/powerpoint/2010/main" val="2317437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extLst>
      <p:ext uri="{BB962C8B-B14F-4D97-AF65-F5344CB8AC3E}">
        <p14:creationId xmlns:p14="http://schemas.microsoft.com/office/powerpoint/2010/main" val="213202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extLst>
      <p:ext uri="{BB962C8B-B14F-4D97-AF65-F5344CB8AC3E}">
        <p14:creationId xmlns:p14="http://schemas.microsoft.com/office/powerpoint/2010/main" val="326466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6" name="Google Shape;36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2295540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3" name="Google Shape;37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3953484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194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16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goals of test security are to ensure test integrity which in turn protects test validity. Any deviation in test administration must be reported as a test security incident to ensure the validity of the assessment results.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67413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Test security breaches on statewide assessments can happen anywhere and at any time. Proper awareness of test security and what a test security breach is, as well as proper planning for unexpected events or circumstances, can help to prevent test security issues from occurring. This awareness and planning happen through training.</a:t>
            </a:r>
            <a:endParaRPr sz="1200">
              <a:solidFill>
                <a:schemeClr val="dk1"/>
              </a:solidFill>
              <a:latin typeface="Calibri"/>
              <a:ea typeface="Calibri"/>
              <a:cs typeface="Calibri"/>
              <a:sym typeface="Calibri"/>
            </a:endParaRPr>
          </a:p>
        </p:txBody>
      </p:sp>
      <p:sp>
        <p:nvSpPr>
          <p:cNvPr id="175" name="Google Shape;1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1315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Uniform policies and procedures are in place to ensure fairness of testing and the validity of test results for the entire population of those tested. Deviations from those policies and procedures can provide an unfair advantage to some students and undermine the validity of the results. It is important that test coordinators and test administrators learn the policies and procedures and refer to them whenever a question comes up with regard to proper test adminstraton.</a:t>
            </a:r>
            <a:endParaRPr/>
          </a:p>
          <a:p>
            <a:pPr marL="0" lvl="0" indent="0" algn="l" rtl="0">
              <a:spcBef>
                <a:spcPts val="0"/>
              </a:spcBef>
              <a:spcAft>
                <a:spcPts val="0"/>
              </a:spcAft>
              <a:buNone/>
            </a:pPr>
            <a:endParaRPr/>
          </a:p>
        </p:txBody>
      </p:sp>
      <p:sp>
        <p:nvSpPr>
          <p:cNvPr id="183" name="Google Shape;1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32181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Hawaii Statewide Assessment Program includes the Smarter Balanced, HSA Science, KAEO, HSA-Alternate and End-Of-Course Exams. The applicable policies and procedures for each assessment are found in the respective Test Administration Manuals (TAM). The Smarter Balanced TAM will be used in the presentation as an overview of the general policies and procedures for the Hawaii Statewide Assessment Program. Pages 16-25 of the TAM includes sections on Ensuring Test Security and Responding to Testing Improprieties, Irregularities, and Breaches. The Appendices include a number of test security forms including the Test Incident Reporting Form, </a:t>
            </a:r>
            <a:r>
              <a:rPr lang="en-US" sz="1200"/>
              <a:t>Test Security and Administrative Procedures Acknowledgement Form for Proctors,</a:t>
            </a:r>
            <a:r>
              <a:rPr lang="en-US"/>
              <a:t> and the </a:t>
            </a:r>
            <a:r>
              <a:rPr lang="en-US" sz="1200"/>
              <a:t>Test Administration and Proctor Acknowledgement of Security and Confidentiality Statement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extLst>
      <p:ext uri="{BB962C8B-B14F-4D97-AF65-F5344CB8AC3E}">
        <p14:creationId xmlns:p14="http://schemas.microsoft.com/office/powerpoint/2010/main" val="309922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57204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extLst>
      <p:ext uri="{BB962C8B-B14F-4D97-AF65-F5344CB8AC3E}">
        <p14:creationId xmlns:p14="http://schemas.microsoft.com/office/powerpoint/2010/main" val="295797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1192213" y="246063"/>
            <a:ext cx="4533900" cy="3400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extLst>
      <p:ext uri="{BB962C8B-B14F-4D97-AF65-F5344CB8AC3E}">
        <p14:creationId xmlns:p14="http://schemas.microsoft.com/office/powerpoint/2010/main" val="361869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FFFFFF"/>
                </a:solidFill>
                <a:latin typeface="Calibri"/>
                <a:ea typeface="Calibri"/>
                <a:cs typeface="Calibri"/>
                <a:sym typeface="Calibri"/>
              </a:defRPr>
            </a:lvl1pPr>
            <a:lvl2pPr marL="0" lvl="1" indent="0" algn="ctr">
              <a:spcBef>
                <a:spcPts val="0"/>
              </a:spcBef>
              <a:buNone/>
              <a:defRPr sz="1200" b="0" i="0" u="none" strike="noStrike" cap="none">
                <a:solidFill>
                  <a:srgbClr val="FFFFFF"/>
                </a:solidFill>
                <a:latin typeface="Calibri"/>
                <a:ea typeface="Calibri"/>
                <a:cs typeface="Calibri"/>
                <a:sym typeface="Calibri"/>
              </a:defRPr>
            </a:lvl2pPr>
            <a:lvl3pPr marL="0" lvl="2" indent="0" algn="ctr">
              <a:spcBef>
                <a:spcPts val="0"/>
              </a:spcBef>
              <a:buNone/>
              <a:defRPr sz="1200" b="0" i="0" u="none" strike="noStrike" cap="none">
                <a:solidFill>
                  <a:srgbClr val="FFFFFF"/>
                </a:solidFill>
                <a:latin typeface="Calibri"/>
                <a:ea typeface="Calibri"/>
                <a:cs typeface="Calibri"/>
                <a:sym typeface="Calibri"/>
              </a:defRPr>
            </a:lvl3pPr>
            <a:lvl4pPr marL="0" lvl="3" indent="0" algn="ctr">
              <a:spcBef>
                <a:spcPts val="0"/>
              </a:spcBef>
              <a:buNone/>
              <a:defRPr sz="1200" b="0" i="0" u="none" strike="noStrike" cap="none">
                <a:solidFill>
                  <a:srgbClr val="FFFFFF"/>
                </a:solidFill>
                <a:latin typeface="Calibri"/>
                <a:ea typeface="Calibri"/>
                <a:cs typeface="Calibri"/>
                <a:sym typeface="Calibri"/>
              </a:defRPr>
            </a:lvl4pPr>
            <a:lvl5pPr marL="0" lvl="4" indent="0" algn="ctr">
              <a:spcBef>
                <a:spcPts val="0"/>
              </a:spcBef>
              <a:buNone/>
              <a:defRPr sz="1200" b="0" i="0" u="none" strike="noStrike" cap="none">
                <a:solidFill>
                  <a:srgbClr val="FFFFFF"/>
                </a:solidFill>
                <a:latin typeface="Calibri"/>
                <a:ea typeface="Calibri"/>
                <a:cs typeface="Calibri"/>
                <a:sym typeface="Calibri"/>
              </a:defRPr>
            </a:lvl5pPr>
            <a:lvl6pPr marL="0" lvl="5" indent="0" algn="ctr">
              <a:spcBef>
                <a:spcPts val="0"/>
              </a:spcBef>
              <a:buNone/>
              <a:defRPr sz="1200" b="0" i="0" u="none" strike="noStrike" cap="none">
                <a:solidFill>
                  <a:srgbClr val="FFFFFF"/>
                </a:solidFill>
                <a:latin typeface="Calibri"/>
                <a:ea typeface="Calibri"/>
                <a:cs typeface="Calibri"/>
                <a:sym typeface="Calibri"/>
              </a:defRPr>
            </a:lvl6pPr>
            <a:lvl7pPr marL="0" lvl="6" indent="0" algn="ctr">
              <a:spcBef>
                <a:spcPts val="0"/>
              </a:spcBef>
              <a:buNone/>
              <a:defRPr sz="1200" b="0" i="0" u="none" strike="noStrike" cap="none">
                <a:solidFill>
                  <a:srgbClr val="FFFFFF"/>
                </a:solidFill>
                <a:latin typeface="Calibri"/>
                <a:ea typeface="Calibri"/>
                <a:cs typeface="Calibri"/>
                <a:sym typeface="Calibri"/>
              </a:defRPr>
            </a:lvl7pPr>
            <a:lvl8pPr marL="0" lvl="7" indent="0" algn="ctr">
              <a:spcBef>
                <a:spcPts val="0"/>
              </a:spcBef>
              <a:buNone/>
              <a:defRPr sz="1200" b="0" i="0" u="none" strike="noStrike" cap="none">
                <a:solidFill>
                  <a:srgbClr val="FFFFFF"/>
                </a:solidFill>
                <a:latin typeface="Calibri"/>
                <a:ea typeface="Calibri"/>
                <a:cs typeface="Calibri"/>
                <a:sym typeface="Calibri"/>
              </a:defRPr>
            </a:lvl8pPr>
            <a:lvl9pPr marL="0" lvl="8" indent="0" algn="ctr">
              <a:spcBef>
                <a:spcPts val="0"/>
              </a:spcBef>
              <a:buNone/>
              <a:defRPr sz="12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1"/>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2"/>
          <p:cNvSpPr txBox="1">
            <a:spLocks noGrp="1"/>
          </p:cNvSpPr>
          <p:nvPr>
            <p:ph type="body" idx="1"/>
          </p:nvPr>
        </p:nvSpPr>
        <p:spPr>
          <a:xfrm rot="5400000">
            <a:off x="2257812" y="-200413"/>
            <a:ext cx="4628375"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3"/>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4"/>
          <p:cNvSpPr txBox="1">
            <a:spLocks noGrp="1"/>
          </p:cNvSpPr>
          <p:nvPr>
            <p:ph type="body" idx="1"/>
          </p:nvPr>
        </p:nvSpPr>
        <p:spPr>
          <a:xfrm>
            <a:off x="457200" y="1600201"/>
            <a:ext cx="8229600" cy="4501661"/>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Clr>
                <a:schemeClr val="dk1"/>
              </a:buClr>
              <a:buSzPts val="3200"/>
              <a:buChar char="•"/>
              <a:defRPr/>
            </a:lvl1pPr>
            <a:lvl2pPr marL="914400" lvl="1" indent="-406400" algn="l">
              <a:spcBef>
                <a:spcPts val="0"/>
              </a:spcBef>
              <a:spcAft>
                <a:spcPts val="0"/>
              </a:spcAft>
              <a:buClr>
                <a:schemeClr val="dk1"/>
              </a:buClr>
              <a:buSzPts val="2800"/>
              <a:buChar char="–"/>
              <a:defRPr/>
            </a:lvl2pPr>
            <a:lvl3pPr marL="1371600" lvl="2" indent="-381000" algn="l">
              <a:spcBef>
                <a:spcPts val="0"/>
              </a:spcBef>
              <a:spcAft>
                <a:spcPts val="0"/>
              </a:spcAft>
              <a:buClr>
                <a:schemeClr val="dk1"/>
              </a:buClr>
              <a:buSzPts val="2400"/>
              <a:buChar char="•"/>
              <a:defRPr/>
            </a:lvl3pPr>
            <a:lvl4pPr marL="1828800" lvl="3" indent="-355600" algn="l">
              <a:spcBef>
                <a:spcPts val="0"/>
              </a:spcBef>
              <a:spcAft>
                <a:spcPts val="0"/>
              </a:spcAft>
              <a:buClr>
                <a:schemeClr val="dk1"/>
              </a:buClr>
              <a:buSzPts val="2000"/>
              <a:buChar char="–"/>
              <a:defRPr/>
            </a:lvl4pPr>
            <a:lvl5pPr marL="2286000" lvl="4" indent="-355600" algn="l">
              <a:spcBef>
                <a:spcPts val="0"/>
              </a:spcBef>
              <a:spcAft>
                <a:spcPts val="0"/>
              </a:spcAft>
              <a:buClr>
                <a:schemeClr val="dk1"/>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2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Calibri"/>
                <a:ea typeface="Calibri"/>
                <a:cs typeface="Calibri"/>
                <a:sym typeface="Calibri"/>
              </a:defRPr>
            </a:lvl1pPr>
            <a:lvl2pPr marL="0" lvl="1" indent="0" algn="ctr">
              <a:spcBef>
                <a:spcPts val="0"/>
              </a:spcBef>
              <a:buNone/>
              <a:defRPr sz="1200">
                <a:solidFill>
                  <a:schemeClr val="lt1"/>
                </a:solidFill>
                <a:latin typeface="Calibri"/>
                <a:ea typeface="Calibri"/>
                <a:cs typeface="Calibri"/>
                <a:sym typeface="Calibri"/>
              </a:defRPr>
            </a:lvl2pPr>
            <a:lvl3pPr marL="0" lvl="2" indent="0" algn="ctr">
              <a:spcBef>
                <a:spcPts val="0"/>
              </a:spcBef>
              <a:buNone/>
              <a:defRPr sz="1200">
                <a:solidFill>
                  <a:schemeClr val="lt1"/>
                </a:solidFill>
                <a:latin typeface="Calibri"/>
                <a:ea typeface="Calibri"/>
                <a:cs typeface="Calibri"/>
                <a:sym typeface="Calibri"/>
              </a:defRPr>
            </a:lvl3pPr>
            <a:lvl4pPr marL="0" lvl="3" indent="0" algn="ctr">
              <a:spcBef>
                <a:spcPts val="0"/>
              </a:spcBef>
              <a:buNone/>
              <a:defRPr sz="1200">
                <a:solidFill>
                  <a:schemeClr val="lt1"/>
                </a:solidFill>
                <a:latin typeface="Calibri"/>
                <a:ea typeface="Calibri"/>
                <a:cs typeface="Calibri"/>
                <a:sym typeface="Calibri"/>
              </a:defRPr>
            </a:lvl4pPr>
            <a:lvl5pPr marL="0" lvl="4" indent="0" algn="ctr">
              <a:spcBef>
                <a:spcPts val="0"/>
              </a:spcBef>
              <a:buNone/>
              <a:defRPr sz="1200">
                <a:solidFill>
                  <a:schemeClr val="lt1"/>
                </a:solidFill>
                <a:latin typeface="Calibri"/>
                <a:ea typeface="Calibri"/>
                <a:cs typeface="Calibri"/>
                <a:sym typeface="Calibri"/>
              </a:defRPr>
            </a:lvl5pPr>
            <a:lvl6pPr marL="0" lvl="5" indent="0" algn="ctr">
              <a:spcBef>
                <a:spcPts val="0"/>
              </a:spcBef>
              <a:buNone/>
              <a:defRPr sz="1200">
                <a:solidFill>
                  <a:schemeClr val="lt1"/>
                </a:solidFill>
                <a:latin typeface="Calibri"/>
                <a:ea typeface="Calibri"/>
                <a:cs typeface="Calibri"/>
                <a:sym typeface="Calibri"/>
              </a:defRPr>
            </a:lvl6pPr>
            <a:lvl7pPr marL="0" lvl="6" indent="0" algn="ctr">
              <a:spcBef>
                <a:spcPts val="0"/>
              </a:spcBef>
              <a:buNone/>
              <a:defRPr sz="1200">
                <a:solidFill>
                  <a:schemeClr val="lt1"/>
                </a:solidFill>
                <a:latin typeface="Calibri"/>
                <a:ea typeface="Calibri"/>
                <a:cs typeface="Calibri"/>
                <a:sym typeface="Calibri"/>
              </a:defRPr>
            </a:lvl7pPr>
            <a:lvl8pPr marL="0" lvl="7" indent="0" algn="ctr">
              <a:spcBef>
                <a:spcPts val="0"/>
              </a:spcBef>
              <a:buNone/>
              <a:defRPr sz="1200">
                <a:solidFill>
                  <a:schemeClr val="lt1"/>
                </a:solidFill>
                <a:latin typeface="Calibri"/>
                <a:ea typeface="Calibri"/>
                <a:cs typeface="Calibri"/>
                <a:sym typeface="Calibri"/>
              </a:defRPr>
            </a:lvl8pPr>
            <a:lvl9pPr marL="0" lvl="8" indent="0" algn="ctr">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cxnSp>
        <p:nvCxnSpPr>
          <p:cNvPr id="24" name="Google Shape;24;p3"/>
          <p:cNvCxnSpPr/>
          <p:nvPr/>
        </p:nvCxnSpPr>
        <p:spPr>
          <a:xfrm>
            <a:off x="457200" y="1406769"/>
            <a:ext cx="82296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3" name="Google Shape;123;p2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4"/>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6"/>
          <p:cNvSpPr txBox="1"/>
          <p:nvPr/>
        </p:nvSpPr>
        <p:spPr>
          <a:xfrm>
            <a:off x="8113713" y="5807075"/>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7"/>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10"/>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FFFFFF"/>
                </a:solidFill>
                <a:latin typeface="Calibri"/>
                <a:ea typeface="Calibri"/>
                <a:cs typeface="Calibri"/>
                <a:sym typeface="Calibri"/>
              </a:defRPr>
            </a:lvl1pPr>
            <a:lvl2pPr marL="0" lvl="1" indent="0" algn="ctr">
              <a:spcBef>
                <a:spcPts val="0"/>
              </a:spcBef>
              <a:buNone/>
              <a:defRPr sz="1200">
                <a:solidFill>
                  <a:srgbClr val="FFFFFF"/>
                </a:solidFill>
                <a:latin typeface="Calibri"/>
                <a:ea typeface="Calibri"/>
                <a:cs typeface="Calibri"/>
                <a:sym typeface="Calibri"/>
              </a:defRPr>
            </a:lvl2pPr>
            <a:lvl3pPr marL="0" lvl="2" indent="0" algn="ctr">
              <a:spcBef>
                <a:spcPts val="0"/>
              </a:spcBef>
              <a:buNone/>
              <a:defRPr sz="1200">
                <a:solidFill>
                  <a:srgbClr val="FFFFFF"/>
                </a:solidFill>
                <a:latin typeface="Calibri"/>
                <a:ea typeface="Calibri"/>
                <a:cs typeface="Calibri"/>
                <a:sym typeface="Calibri"/>
              </a:defRPr>
            </a:lvl3pPr>
            <a:lvl4pPr marL="0" lvl="3" indent="0" algn="ctr">
              <a:spcBef>
                <a:spcPts val="0"/>
              </a:spcBef>
              <a:buNone/>
              <a:defRPr sz="1200">
                <a:solidFill>
                  <a:srgbClr val="FFFFFF"/>
                </a:solidFill>
                <a:latin typeface="Calibri"/>
                <a:ea typeface="Calibri"/>
                <a:cs typeface="Calibri"/>
                <a:sym typeface="Calibri"/>
              </a:defRPr>
            </a:lvl4pPr>
            <a:lvl5pPr marL="0" lvl="4" indent="0" algn="ctr">
              <a:spcBef>
                <a:spcPts val="0"/>
              </a:spcBef>
              <a:buNone/>
              <a:defRPr sz="1200">
                <a:solidFill>
                  <a:srgbClr val="FFFFFF"/>
                </a:solidFill>
                <a:latin typeface="Calibri"/>
                <a:ea typeface="Calibri"/>
                <a:cs typeface="Calibri"/>
                <a:sym typeface="Calibri"/>
              </a:defRPr>
            </a:lvl5pPr>
            <a:lvl6pPr marL="0" lvl="5" indent="0" algn="ctr">
              <a:spcBef>
                <a:spcPts val="0"/>
              </a:spcBef>
              <a:buNone/>
              <a:defRPr sz="1200">
                <a:solidFill>
                  <a:srgbClr val="FFFFFF"/>
                </a:solidFill>
                <a:latin typeface="Calibri"/>
                <a:ea typeface="Calibri"/>
                <a:cs typeface="Calibri"/>
                <a:sym typeface="Calibri"/>
              </a:defRPr>
            </a:lvl6pPr>
            <a:lvl7pPr marL="0" lvl="6" indent="0" algn="ctr">
              <a:spcBef>
                <a:spcPts val="0"/>
              </a:spcBef>
              <a:buNone/>
              <a:defRPr sz="1200">
                <a:solidFill>
                  <a:srgbClr val="FFFFFF"/>
                </a:solidFill>
                <a:latin typeface="Calibri"/>
                <a:ea typeface="Calibri"/>
                <a:cs typeface="Calibri"/>
                <a:sym typeface="Calibri"/>
              </a:defRPr>
            </a:lvl7pPr>
            <a:lvl8pPr marL="0" lvl="7" indent="0" algn="ctr">
              <a:spcBef>
                <a:spcPts val="0"/>
              </a:spcBef>
              <a:buNone/>
              <a:defRPr sz="1200">
                <a:solidFill>
                  <a:srgbClr val="FFFFFF"/>
                </a:solidFill>
                <a:latin typeface="Calibri"/>
                <a:ea typeface="Calibri"/>
                <a:cs typeface="Calibri"/>
                <a:sym typeface="Calibri"/>
              </a:defRPr>
            </a:lvl8pPr>
            <a:lvl9pPr marL="0" lvl="8" indent="0" algn="ctr">
              <a:spcBef>
                <a:spcPts val="0"/>
              </a:spcBef>
              <a:buNone/>
              <a:defRPr sz="12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6284138"/>
            <a:ext cx="9144000" cy="276999"/>
          </a:xfrm>
          <a:prstGeom prst="rect">
            <a:avLst/>
          </a:prstGeom>
          <a:solidFill>
            <a:srgbClr val="36609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Assessment Section, Assessment &amp; Accountability Branch, Office of Strategy, Innovation and Performance          </a:t>
            </a:r>
            <a:r>
              <a:rPr lang="en-US" sz="1200" b="1" i="0" u="none" strike="noStrike" cap="none">
                <a:solidFill>
                  <a:schemeClr val="lt1"/>
                </a:solidFill>
                <a:latin typeface="Arial"/>
                <a:ea typeface="Arial"/>
                <a:cs typeface="Arial"/>
                <a:sym typeface="Arial"/>
              </a:rPr>
              <a:t>	        </a:t>
            </a:r>
            <a:r>
              <a:rPr lang="en-US"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37609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p:nvPr/>
        </p:nvSpPr>
        <p:spPr>
          <a:xfrm>
            <a:off x="0" y="6561137"/>
            <a:ext cx="9144000" cy="307777"/>
          </a:xfrm>
          <a:prstGeom prst="rect">
            <a:avLst/>
          </a:prstGeom>
          <a:solidFill>
            <a:srgbClr val="24406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chemeClr val="lt1"/>
                </a:solidFill>
                <a:latin typeface="Arial"/>
                <a:ea typeface="Arial"/>
                <a:cs typeface="Arial"/>
                <a:sym typeface="Arial"/>
              </a:rPr>
              <a:t>HAWAI‘I STATE DEPARTMENT OF EDUCATION</a:t>
            </a:r>
            <a:endParaRPr/>
          </a:p>
        </p:txBody>
      </p:sp>
      <p:pic>
        <p:nvPicPr>
          <p:cNvPr id="14" name="Google Shape;14;p1"/>
          <p:cNvPicPr preferRelativeResize="0"/>
          <p:nvPr/>
        </p:nvPicPr>
        <p:blipFill rotWithShape="1">
          <a:blip r:embed="rId15">
            <a:alphaModFix/>
          </a:blip>
          <a:srcRect/>
          <a:stretch/>
        </p:blipFill>
        <p:spPr>
          <a:xfrm>
            <a:off x="7912824" y="6228575"/>
            <a:ext cx="640339" cy="640339"/>
          </a:xfrm>
          <a:prstGeom prst="rect">
            <a:avLst/>
          </a:prstGeom>
          <a:noFill/>
          <a:ln>
            <a:noFill/>
          </a:ln>
        </p:spPr>
      </p:pic>
      <p:sp>
        <p:nvSpPr>
          <p:cNvPr id="15" name="Google Shape;15;p1"/>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12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12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12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1200" b="0" i="0" u="none" strike="noStrike" cap="none">
                <a:solidFill>
                  <a:schemeClr val="lt1"/>
                </a:solidFill>
                <a:latin typeface="Calibri"/>
                <a:ea typeface="Calibri"/>
                <a:cs typeface="Calibri"/>
                <a:sym typeface="Calibri"/>
              </a:defRPr>
            </a:lvl5pPr>
            <a:lvl6pPr marL="0" marR="0" lvl="5" indent="0" algn="ctr" rtl="0">
              <a:spcBef>
                <a:spcPts val="0"/>
              </a:spcBef>
              <a:spcAft>
                <a:spcPts val="0"/>
              </a:spcAft>
              <a:buNone/>
              <a:defRPr sz="1200" b="0" i="0" u="none" strike="noStrike" cap="none">
                <a:solidFill>
                  <a:schemeClr val="lt1"/>
                </a:solidFill>
                <a:latin typeface="Calibri"/>
                <a:ea typeface="Calibri"/>
                <a:cs typeface="Calibri"/>
                <a:sym typeface="Calibri"/>
              </a:defRPr>
            </a:lvl6pPr>
            <a:lvl7pPr marL="0" marR="0" lvl="6" indent="0" algn="ctr" rtl="0">
              <a:spcBef>
                <a:spcPts val="0"/>
              </a:spcBef>
              <a:spcAft>
                <a:spcPts val="0"/>
              </a:spcAft>
              <a:buNone/>
              <a:defRPr sz="1200" b="0" i="0" u="none" strike="noStrike" cap="none">
                <a:solidFill>
                  <a:schemeClr val="lt1"/>
                </a:solidFill>
                <a:latin typeface="Calibri"/>
                <a:ea typeface="Calibri"/>
                <a:cs typeface="Calibri"/>
                <a:sym typeface="Calibri"/>
              </a:defRPr>
            </a:lvl7pPr>
            <a:lvl8pPr marL="0" marR="0" lvl="7" indent="0" algn="ctr" rtl="0">
              <a:spcBef>
                <a:spcPts val="0"/>
              </a:spcBef>
              <a:spcAft>
                <a:spcPts val="0"/>
              </a:spcAft>
              <a:buNone/>
              <a:defRPr sz="1200" b="0" i="0" u="none" strike="noStrike" cap="none">
                <a:solidFill>
                  <a:schemeClr val="lt1"/>
                </a:solidFill>
                <a:latin typeface="Calibri"/>
                <a:ea typeface="Calibri"/>
                <a:cs typeface="Calibri"/>
                <a:sym typeface="Calibri"/>
              </a:defRPr>
            </a:lvl8pPr>
            <a:lvl9pPr marL="0" marR="0" lvl="8" indent="0" algn="ctr" rtl="0">
              <a:spcBef>
                <a:spcPts val="0"/>
              </a:spcBef>
              <a:spcAft>
                <a:spcPts val="0"/>
              </a:spcAft>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sso1.cambiumast.com/auth/realms/hawaii/login-actions/authenticate?client_id=SP_AST_HAWAII_TIDE_PROD&amp;tab_id=aUQAhLIPf1k" TargetMode="Externa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marterbalanced.alohahsap.org/core/fileparse.php/3410/urlt/Memo-Quality-Assurance-and-Assessment-Monitoring-Site-Visits_011221.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subTitle" idx="1"/>
          </p:nvPr>
        </p:nvSpPr>
        <p:spPr>
          <a:xfrm>
            <a:off x="0" y="240894"/>
            <a:ext cx="91440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3200"/>
              <a:buNone/>
            </a:pPr>
            <a:r>
              <a:rPr lang="en-US" b="1">
                <a:solidFill>
                  <a:schemeClr val="dk2"/>
                </a:solidFill>
                <a:latin typeface="Calibri"/>
                <a:ea typeface="Calibri"/>
                <a:cs typeface="Calibri"/>
                <a:sym typeface="Calibri"/>
              </a:rPr>
              <a:t>Hawaii Statewide Assessment Program</a:t>
            </a:r>
            <a:endParaRPr b="1">
              <a:solidFill>
                <a:schemeClr val="dk2"/>
              </a:solidFill>
              <a:latin typeface="Calibri"/>
              <a:ea typeface="Calibri"/>
              <a:cs typeface="Calibri"/>
              <a:sym typeface="Calibri"/>
            </a:endParaRPr>
          </a:p>
          <a:p>
            <a:pPr marL="0" lvl="0" indent="0" algn="ctr" rtl="0">
              <a:spcBef>
                <a:spcPts val="1080"/>
              </a:spcBef>
              <a:spcAft>
                <a:spcPts val="0"/>
              </a:spcAft>
              <a:buClr>
                <a:schemeClr val="dk2"/>
              </a:buClr>
              <a:buSzPts val="5400"/>
              <a:buNone/>
            </a:pPr>
            <a:r>
              <a:rPr lang="en-US" sz="5400" b="1">
                <a:solidFill>
                  <a:schemeClr val="dk2"/>
                </a:solidFill>
                <a:latin typeface="Calibri"/>
                <a:ea typeface="Calibri"/>
                <a:cs typeface="Calibri"/>
                <a:sym typeface="Calibri"/>
              </a:rPr>
              <a:t>Test Security Office Hour</a:t>
            </a:r>
            <a:endParaRPr/>
          </a:p>
          <a:p>
            <a:pPr marL="0" lvl="0" indent="0" algn="ctr" rtl="0">
              <a:spcBef>
                <a:spcPts val="640"/>
              </a:spcBef>
              <a:spcAft>
                <a:spcPts val="0"/>
              </a:spcAft>
              <a:buClr>
                <a:srgbClr val="888888"/>
              </a:buClr>
              <a:buSzPts val="3200"/>
              <a:buNone/>
            </a:pPr>
            <a:endParaRPr b="1">
              <a:latin typeface="Calibri"/>
              <a:ea typeface="Calibri"/>
              <a:cs typeface="Calibri"/>
              <a:sym typeface="Calibri"/>
            </a:endParaRPr>
          </a:p>
        </p:txBody>
      </p:sp>
      <p:sp>
        <p:nvSpPr>
          <p:cNvPr id="152" name="Google Shape;152;p27"/>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
        <p:nvSpPr>
          <p:cNvPr id="153" name="Google Shape;153;p27"/>
          <p:cNvSpPr txBox="1"/>
          <p:nvPr/>
        </p:nvSpPr>
        <p:spPr>
          <a:xfrm>
            <a:off x="0" y="5722903"/>
            <a:ext cx="91440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0" u="none" strike="noStrike" cap="none">
                <a:solidFill>
                  <a:schemeClr val="dk2"/>
                </a:solidFill>
                <a:latin typeface="Calibri"/>
                <a:ea typeface="Calibri"/>
                <a:cs typeface="Calibri"/>
                <a:sym typeface="Calibri"/>
              </a:rPr>
              <a:t>February 18, 2021</a:t>
            </a:r>
            <a:endParaRPr sz="2100" b="1" i="0" u="none" strike="noStrike" cap="none">
              <a:solidFill>
                <a:schemeClr val="dk2"/>
              </a:solidFill>
              <a:latin typeface="Calibri"/>
              <a:ea typeface="Calibri"/>
              <a:cs typeface="Calibri"/>
              <a:sym typeface="Calibri"/>
            </a:endParaRPr>
          </a:p>
        </p:txBody>
      </p:sp>
      <p:sp>
        <p:nvSpPr>
          <p:cNvPr id="154" name="Google Shape;154;p27"/>
          <p:cNvSpPr txBox="1"/>
          <p:nvPr/>
        </p:nvSpPr>
        <p:spPr>
          <a:xfrm>
            <a:off x="804868" y="3956588"/>
            <a:ext cx="7800622"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0" i="0" u="none" strike="noStrike" cap="none">
                <a:solidFill>
                  <a:schemeClr val="dk1"/>
                </a:solidFill>
                <a:latin typeface="Calibri"/>
                <a:ea typeface="Calibri"/>
                <a:cs typeface="Calibri"/>
                <a:sym typeface="Calibri"/>
              </a:rPr>
              <a:t>To mute/unmute:</a:t>
            </a:r>
            <a:endParaRPr/>
          </a:p>
          <a:p>
            <a:pPr marL="688975" marR="0" lvl="0" indent="-214312" algn="l" rtl="0">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On your computer, click the microphone button in the Participants list</a:t>
            </a:r>
            <a:endParaRPr/>
          </a:p>
          <a:p>
            <a:pPr marL="688975" marR="0" lvl="0" indent="-214312" algn="l" rtl="0">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On phone - *6 to mute/unmute</a:t>
            </a:r>
            <a:endParaRPr/>
          </a:p>
          <a:p>
            <a:pPr marL="688975" marR="0" lvl="0" indent="0" algn="l" rtl="0">
              <a:spcBef>
                <a:spcPts val="0"/>
              </a:spcBef>
              <a:spcAft>
                <a:spcPts val="0"/>
              </a:spcAft>
              <a:buNone/>
            </a:pPr>
            <a:r>
              <a:rPr lang="en-US" sz="2000" b="1">
                <a:solidFill>
                  <a:srgbClr val="76923C"/>
                </a:solidFill>
                <a:latin typeface="Calibri"/>
                <a:ea typeface="Calibri"/>
                <a:cs typeface="Calibri"/>
                <a:sym typeface="Calibri"/>
              </a:rPr>
              <a:t>(To call in dial 1-844-621-3956 access code 120 746 8646#)</a:t>
            </a:r>
            <a:endParaRPr sz="2000" b="1">
              <a:solidFill>
                <a:srgbClr val="76923C"/>
              </a:solidFill>
              <a:latin typeface="Calibri"/>
              <a:ea typeface="Calibri"/>
              <a:cs typeface="Calibri"/>
              <a:sym typeface="Calibri"/>
            </a:endParaRPr>
          </a:p>
        </p:txBody>
      </p:sp>
      <p:pic>
        <p:nvPicPr>
          <p:cNvPr id="155" name="Google Shape;155;p27" descr="MN_MaintainingTestSecurity_p18_SectionBreak.png"/>
          <p:cNvPicPr preferRelativeResize="0"/>
          <p:nvPr/>
        </p:nvPicPr>
        <p:blipFill rotWithShape="1">
          <a:blip r:embed="rId3">
            <a:alphaModFix/>
          </a:blip>
          <a:srcRect/>
          <a:stretch/>
        </p:blipFill>
        <p:spPr>
          <a:xfrm>
            <a:off x="3102157" y="1978673"/>
            <a:ext cx="3206044" cy="1781136"/>
          </a:xfrm>
          <a:prstGeom prst="rect">
            <a:avLst/>
          </a:prstGeom>
          <a:noFill/>
          <a:ln>
            <a:noFill/>
          </a:ln>
          <a:effectLst>
            <a:outerShdw blurRad="50800" dist="38100" dir="2700000" algn="tl" rotWithShape="0">
              <a:srgbClr val="000000">
                <a:alpha val="40000"/>
              </a:srgbClr>
            </a:outerShdw>
          </a:effectLst>
          <a:scene3d>
            <a:camera prst="perspectiveHeroicExtremeRightFacing"/>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6923C"/>
              </a:buClr>
              <a:buSzPts val="3200"/>
              <a:buNone/>
            </a:pPr>
            <a:r>
              <a:rPr lang="en-US" b="1" i="1" dirty="0">
                <a:solidFill>
                  <a:srgbClr val="76923C"/>
                </a:solidFill>
              </a:rPr>
              <a:t>The Role of the Teacher (TE)</a:t>
            </a:r>
            <a:endParaRPr dirty="0"/>
          </a:p>
          <a:p>
            <a:pPr marL="801688" lvl="0" indent="-342900" algn="l" rtl="0">
              <a:spcBef>
                <a:spcPts val="500"/>
              </a:spcBef>
              <a:spcAft>
                <a:spcPts val="0"/>
              </a:spcAft>
              <a:buClr>
                <a:schemeClr val="dk1"/>
              </a:buClr>
              <a:buSzPts val="2500"/>
              <a:buChar char="•"/>
            </a:pPr>
            <a:r>
              <a:rPr lang="en-US" sz="2500" dirty="0"/>
              <a:t>Review all test administration and security policies and procedures.</a:t>
            </a:r>
            <a:endParaRPr dirty="0"/>
          </a:p>
          <a:p>
            <a:pPr marL="801688" lvl="0" indent="-342900" algn="l" rtl="0">
              <a:spcBef>
                <a:spcPts val="500"/>
              </a:spcBef>
              <a:spcAft>
                <a:spcPts val="0"/>
              </a:spcAft>
              <a:buClr>
                <a:schemeClr val="dk1"/>
              </a:buClr>
              <a:buSzPts val="2500"/>
              <a:buChar char="•"/>
            </a:pPr>
            <a:r>
              <a:rPr lang="en-US" sz="2500" dirty="0"/>
              <a:t>Monitor testing progress.</a:t>
            </a:r>
            <a:endParaRPr dirty="0"/>
          </a:p>
          <a:p>
            <a:pPr marL="801688" lvl="0" indent="-342900" algn="l" rtl="0">
              <a:spcBef>
                <a:spcPts val="500"/>
              </a:spcBef>
              <a:spcAft>
                <a:spcPts val="0"/>
              </a:spcAft>
              <a:buClr>
                <a:schemeClr val="dk1"/>
              </a:buClr>
              <a:buSzPts val="2500"/>
              <a:buChar char="•"/>
            </a:pPr>
            <a:r>
              <a:rPr lang="en-US" sz="2500" dirty="0"/>
              <a:t>Report all potential Test Security Incidents to TC consistent with state policies.</a:t>
            </a:r>
            <a:endParaRPr dirty="0"/>
          </a:p>
          <a:p>
            <a:pPr marL="342900" lvl="0" indent="-184150" algn="l" rtl="0">
              <a:spcBef>
                <a:spcPts val="500"/>
              </a:spcBef>
              <a:spcAft>
                <a:spcPts val="0"/>
              </a:spcAft>
              <a:buClr>
                <a:schemeClr val="dk1"/>
              </a:buClr>
              <a:buSzPts val="2500"/>
              <a:buNone/>
            </a:pPr>
            <a:endParaRPr sz="2500" dirty="0"/>
          </a:p>
          <a:p>
            <a:pPr marL="0" lvl="0" indent="0" algn="ctr" rtl="0">
              <a:spcBef>
                <a:spcPts val="500"/>
              </a:spcBef>
              <a:spcAft>
                <a:spcPts val="0"/>
              </a:spcAft>
              <a:buClr>
                <a:schemeClr val="dk1"/>
              </a:buClr>
              <a:buSzPts val="2500"/>
              <a:buNone/>
            </a:pPr>
            <a:r>
              <a:rPr lang="en-US" sz="2500" dirty="0"/>
              <a:t>(See Smarter Balanced TAM 7; Appendix </a:t>
            </a:r>
            <a:r>
              <a:rPr lang="en-US" sz="2500" dirty="0" smtClean="0"/>
              <a:t>L)</a:t>
            </a:r>
            <a:endParaRPr sz="2500"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
        <p:nvSpPr>
          <p:cNvPr id="226" name="Google Shape;226;p36"/>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27" name="Google Shape;227;p36"/>
          <p:cNvSpPr txBox="1"/>
          <p:nvPr/>
        </p:nvSpPr>
        <p:spPr>
          <a:xfrm>
            <a:off x="0" y="1929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376092"/>
                </a:solidFill>
                <a:latin typeface="Calibri"/>
                <a:ea typeface="Calibri"/>
                <a:cs typeface="Calibri"/>
                <a:sym typeface="Calibri"/>
              </a:rPr>
              <a:t>Test Security Roles and Responsibilities</a:t>
            </a:r>
            <a:endParaRPr sz="4000" b="1">
              <a:solidFill>
                <a:srgbClr val="37609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Basics</a:t>
            </a:r>
            <a:endParaRPr/>
          </a:p>
        </p:txBody>
      </p:sp>
      <p:sp>
        <p:nvSpPr>
          <p:cNvPr id="234" name="Google Shape;234;p37"/>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76923C"/>
              </a:buClr>
              <a:buSzPct val="100000"/>
              <a:buNone/>
            </a:pPr>
            <a:r>
              <a:rPr lang="en-US" b="1">
                <a:solidFill>
                  <a:srgbClr val="76923C"/>
                </a:solidFill>
              </a:rPr>
              <a:t>Ensuring Test Security </a:t>
            </a:r>
            <a:endParaRPr/>
          </a:p>
          <a:p>
            <a:pPr marL="342900" lvl="0" indent="-342900" algn="l" rtl="0">
              <a:spcBef>
                <a:spcPts val="544"/>
              </a:spcBef>
              <a:spcAft>
                <a:spcPts val="0"/>
              </a:spcAft>
              <a:buClr>
                <a:schemeClr val="dk1"/>
              </a:buClr>
              <a:buSzPct val="100000"/>
              <a:buChar char="•"/>
            </a:pPr>
            <a:r>
              <a:rPr lang="en-US"/>
              <a:t>All summative test items and test materials are secure and must be appropriately handled. </a:t>
            </a:r>
            <a:endParaRPr/>
          </a:p>
          <a:p>
            <a:pPr marL="0" lvl="0" indent="0" algn="l" rtl="0">
              <a:spcBef>
                <a:spcPts val="544"/>
              </a:spcBef>
              <a:spcAft>
                <a:spcPts val="0"/>
              </a:spcAft>
              <a:buClr>
                <a:srgbClr val="76923C"/>
              </a:buClr>
              <a:buSzPct val="100000"/>
              <a:buNone/>
            </a:pPr>
            <a:r>
              <a:rPr lang="en-US" b="1">
                <a:solidFill>
                  <a:srgbClr val="76923C"/>
                </a:solidFill>
              </a:rPr>
              <a:t>Security of the Test Environment</a:t>
            </a:r>
            <a:endParaRPr/>
          </a:p>
          <a:p>
            <a:pPr marL="342900" lvl="0" indent="-342900" algn="l" rtl="0">
              <a:spcBef>
                <a:spcPts val="544"/>
              </a:spcBef>
              <a:spcAft>
                <a:spcPts val="0"/>
              </a:spcAft>
              <a:buClr>
                <a:schemeClr val="dk1"/>
              </a:buClr>
              <a:buSzPct val="100000"/>
              <a:buChar char="•"/>
            </a:pPr>
            <a:r>
              <a:rPr lang="en-US"/>
              <a:t>Security requirements for the test environment before, during, and after testing includes all aspects of the testing situation while students are testing. </a:t>
            </a:r>
            <a:endParaRPr/>
          </a:p>
          <a:p>
            <a:pPr marL="342900" lvl="0" indent="-342900" algn="l" rtl="0">
              <a:spcBef>
                <a:spcPts val="544"/>
              </a:spcBef>
              <a:spcAft>
                <a:spcPts val="0"/>
              </a:spcAft>
              <a:buClr>
                <a:schemeClr val="dk1"/>
              </a:buClr>
              <a:buSzPct val="100000"/>
              <a:buChar char="•"/>
            </a:pPr>
            <a:r>
              <a:rPr lang="en-US"/>
              <a:t>If you have  witnessed, been informed of or suspect a Test Security Incident, follow the steps outlined in section Responding to Testing Improprieties, Irregularities, and Breaches in the Smarter Balanced TAM on pages 20-22.</a:t>
            </a:r>
            <a:endParaRPr/>
          </a:p>
          <a:p>
            <a:pPr marL="342900" lvl="0" indent="-170180" algn="l" rtl="0">
              <a:spcBef>
                <a:spcPts val="544"/>
              </a:spcBef>
              <a:spcAft>
                <a:spcPts val="0"/>
              </a:spcAft>
              <a:buClr>
                <a:schemeClr val="dk1"/>
              </a:buClr>
              <a:buSzPct val="100000"/>
              <a:buNone/>
            </a:pPr>
            <a:endParaRPr/>
          </a:p>
          <a:p>
            <a:pPr marL="342900" lvl="0" indent="-170180" algn="l" rtl="0">
              <a:spcBef>
                <a:spcPts val="544"/>
              </a:spcBef>
              <a:spcAft>
                <a:spcPts val="0"/>
              </a:spcAft>
              <a:buClr>
                <a:schemeClr val="dk1"/>
              </a:buClr>
              <a:buSzPct val="100000"/>
              <a:buNone/>
            </a:pPr>
            <a:endParaRPr/>
          </a:p>
        </p:txBody>
      </p:sp>
      <p:sp>
        <p:nvSpPr>
          <p:cNvPr id="235" name="Google Shape;235;p37"/>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Reporting Test Security Incidents</a:t>
            </a:r>
            <a:endParaRPr/>
          </a:p>
        </p:txBody>
      </p:sp>
      <p:sp>
        <p:nvSpPr>
          <p:cNvPr id="242" name="Google Shape;242;p38"/>
          <p:cNvSpPr txBox="1">
            <a:spLocks noGrp="1"/>
          </p:cNvSpPr>
          <p:nvPr>
            <p:ph type="body" idx="1"/>
          </p:nvPr>
        </p:nvSpPr>
        <p:spPr>
          <a:xfrm>
            <a:off x="457200" y="1524000"/>
            <a:ext cx="8229600" cy="4704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Clr>
                <a:srgbClr val="76923C"/>
              </a:buClr>
              <a:buSzPct val="100000"/>
              <a:buNone/>
            </a:pPr>
            <a:r>
              <a:rPr lang="en-US" sz="2400" b="1" dirty="0">
                <a:solidFill>
                  <a:srgbClr val="76923C"/>
                </a:solidFill>
              </a:rPr>
              <a:t>When it comes to Test Security Incidents: </a:t>
            </a:r>
            <a:endParaRPr sz="2400" dirty="0"/>
          </a:p>
          <a:p>
            <a:pPr marL="742950" lvl="1" indent="-285750" algn="l" rtl="0">
              <a:lnSpc>
                <a:spcPts val="2600"/>
              </a:lnSpc>
              <a:spcBef>
                <a:spcPts val="0"/>
              </a:spcBef>
              <a:spcAft>
                <a:spcPts val="600"/>
              </a:spcAft>
              <a:buClr>
                <a:schemeClr val="dk1"/>
              </a:buClr>
              <a:buSzPct val="100000"/>
              <a:buFont typeface="Arial"/>
              <a:buChar char="•"/>
            </a:pPr>
            <a:r>
              <a:rPr lang="en-US" sz="2400" u="sng" dirty="0"/>
              <a:t>ALL</a:t>
            </a:r>
            <a:r>
              <a:rPr lang="en-US" sz="2400" dirty="0"/>
              <a:t> staff members at a school are required to report testing incidents.</a:t>
            </a:r>
            <a:endParaRPr sz="2400" dirty="0"/>
          </a:p>
          <a:p>
            <a:pPr marL="742950" lvl="1" indent="-285750" algn="l" rtl="0">
              <a:lnSpc>
                <a:spcPts val="2600"/>
              </a:lnSpc>
              <a:spcBef>
                <a:spcPts val="0"/>
              </a:spcBef>
              <a:spcAft>
                <a:spcPts val="600"/>
              </a:spcAft>
              <a:buClr>
                <a:schemeClr val="dk1"/>
              </a:buClr>
              <a:buSzPct val="100000"/>
              <a:buFont typeface="Arial"/>
              <a:buChar char="•"/>
            </a:pPr>
            <a:r>
              <a:rPr lang="en-US" sz="2400" dirty="0"/>
              <a:t>Testing incidents that do not involve the Test Coordinator should also be reported immediately to the Test Coordinator.</a:t>
            </a:r>
            <a:endParaRPr sz="2400" dirty="0"/>
          </a:p>
          <a:p>
            <a:pPr marL="742950" lvl="1" indent="-285750" algn="l" rtl="0">
              <a:lnSpc>
                <a:spcPts val="2600"/>
              </a:lnSpc>
              <a:spcBef>
                <a:spcPts val="0"/>
              </a:spcBef>
              <a:spcAft>
                <a:spcPts val="600"/>
              </a:spcAft>
              <a:buClr>
                <a:schemeClr val="dk1"/>
              </a:buClr>
              <a:buSzPct val="100000"/>
              <a:buFont typeface="Arial"/>
              <a:buChar char="•"/>
            </a:pPr>
            <a:r>
              <a:rPr lang="en-US" sz="2400" dirty="0"/>
              <a:t>Principals who have witnessed, been informed of, or suspect the possibility of a testing incident that could potentially impact the integrity of the assessments or tests and test results should immediately contact the Assessment Section. </a:t>
            </a:r>
            <a:endParaRPr sz="2400" dirty="0"/>
          </a:p>
          <a:p>
            <a:pPr marL="457200" lvl="1" indent="0" algn="ctr" rtl="0">
              <a:spcBef>
                <a:spcPts val="0"/>
              </a:spcBef>
              <a:spcAft>
                <a:spcPts val="600"/>
              </a:spcAft>
              <a:buClr>
                <a:schemeClr val="dk1"/>
              </a:buClr>
              <a:buSzPct val="100000"/>
              <a:buNone/>
            </a:pPr>
            <a:r>
              <a:rPr lang="en-US" sz="2400" dirty="0"/>
              <a:t>(Smarter Balanced TAM p.22)</a:t>
            </a:r>
            <a:endParaRPr sz="2400" dirty="0"/>
          </a:p>
          <a:p>
            <a:pPr marL="342900" lvl="0" indent="-246380" algn="l" rtl="0">
              <a:spcBef>
                <a:spcPts val="0"/>
              </a:spcBef>
              <a:spcAft>
                <a:spcPts val="600"/>
              </a:spcAft>
              <a:buClr>
                <a:schemeClr val="dk1"/>
              </a:buClr>
              <a:buSzPct val="100000"/>
              <a:buNone/>
            </a:pPr>
            <a:endParaRPr sz="2400" dirty="0"/>
          </a:p>
          <a:p>
            <a:pPr marL="342900" lvl="0" indent="-246380" algn="l" rtl="0">
              <a:spcBef>
                <a:spcPts val="0"/>
              </a:spcBef>
              <a:spcAft>
                <a:spcPts val="600"/>
              </a:spcAft>
              <a:buClr>
                <a:schemeClr val="dk1"/>
              </a:buClr>
              <a:buSzPct val="100000"/>
              <a:buNone/>
            </a:pPr>
            <a:endParaRPr sz="2400" dirty="0"/>
          </a:p>
        </p:txBody>
      </p:sp>
      <p:sp>
        <p:nvSpPr>
          <p:cNvPr id="243" name="Google Shape;243;p38"/>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Incidents</a:t>
            </a:r>
            <a:endParaRPr/>
          </a:p>
        </p:txBody>
      </p:sp>
      <p:sp>
        <p:nvSpPr>
          <p:cNvPr id="250" name="Google Shape;250;p39"/>
          <p:cNvSpPr txBox="1">
            <a:spLocks noGrp="1"/>
          </p:cNvSpPr>
          <p:nvPr>
            <p:ph type="body" idx="1"/>
          </p:nvPr>
        </p:nvSpPr>
        <p:spPr>
          <a:xfrm>
            <a:off x="349956" y="1600200"/>
            <a:ext cx="8466666" cy="4628375"/>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rgbClr val="76923C"/>
              </a:buClr>
              <a:buSzPct val="100000"/>
              <a:buNone/>
            </a:pPr>
            <a:r>
              <a:rPr lang="en-US" b="1">
                <a:solidFill>
                  <a:srgbClr val="76923C"/>
                </a:solidFill>
              </a:rPr>
              <a:t>Examples of Test Security Incidents</a:t>
            </a:r>
            <a:endParaRPr>
              <a:solidFill>
                <a:srgbClr val="76923C"/>
              </a:solidFill>
            </a:endParaRPr>
          </a:p>
          <a:p>
            <a:pPr marL="742950" lvl="1" indent="-285750" algn="l" rtl="0">
              <a:spcBef>
                <a:spcPts val="518"/>
              </a:spcBef>
              <a:spcAft>
                <a:spcPts val="0"/>
              </a:spcAft>
              <a:buClr>
                <a:schemeClr val="dk1"/>
              </a:buClr>
              <a:buSzPct val="100000"/>
              <a:buFont typeface="Arial"/>
              <a:buChar char="•"/>
            </a:pPr>
            <a:r>
              <a:rPr lang="en-US"/>
              <a:t>Answer coaching or prompting (e.g., “check your work” or “good job” or “keep trying” or nonverbal cues)</a:t>
            </a:r>
            <a:endParaRPr/>
          </a:p>
          <a:p>
            <a:pPr marL="742950" lvl="1" indent="-285750" algn="l" rtl="0">
              <a:spcBef>
                <a:spcPts val="518"/>
              </a:spcBef>
              <a:spcAft>
                <a:spcPts val="0"/>
              </a:spcAft>
              <a:buClr>
                <a:schemeClr val="dk1"/>
              </a:buClr>
              <a:buSzPct val="100000"/>
              <a:buFont typeface="Arial"/>
              <a:buChar char="•"/>
            </a:pPr>
            <a:r>
              <a:rPr lang="en-US"/>
              <a:t>Viewing assessment content or student responses</a:t>
            </a:r>
            <a:endParaRPr/>
          </a:p>
          <a:p>
            <a:pPr marL="742950" lvl="1" indent="-285750" algn="l" rtl="0">
              <a:spcBef>
                <a:spcPts val="518"/>
              </a:spcBef>
              <a:spcAft>
                <a:spcPts val="0"/>
              </a:spcAft>
              <a:buClr>
                <a:schemeClr val="dk1"/>
              </a:buClr>
              <a:buSzPct val="100000"/>
              <a:buFont typeface="Arial"/>
              <a:buChar char="•"/>
            </a:pPr>
            <a:r>
              <a:rPr lang="en-US"/>
              <a:t>Possession or use of electronic devices</a:t>
            </a:r>
            <a:endParaRPr/>
          </a:p>
          <a:p>
            <a:pPr marL="742950" lvl="1" indent="-285750" algn="l" rtl="0">
              <a:spcBef>
                <a:spcPts val="518"/>
              </a:spcBef>
              <a:spcAft>
                <a:spcPts val="0"/>
              </a:spcAft>
              <a:buClr>
                <a:schemeClr val="dk1"/>
              </a:buClr>
              <a:buSzPct val="100000"/>
              <a:buFont typeface="Arial"/>
              <a:buChar char="•"/>
            </a:pPr>
            <a:r>
              <a:rPr lang="en-US"/>
              <a:t>Accessing prohibited material</a:t>
            </a:r>
            <a:endParaRPr/>
          </a:p>
          <a:p>
            <a:pPr marL="742950" lvl="1" indent="-285750" algn="l" rtl="0">
              <a:spcBef>
                <a:spcPts val="518"/>
              </a:spcBef>
              <a:spcAft>
                <a:spcPts val="0"/>
              </a:spcAft>
              <a:buClr>
                <a:schemeClr val="dk1"/>
              </a:buClr>
              <a:buSzPct val="100000"/>
              <a:buFont typeface="Arial"/>
              <a:buChar char="•"/>
            </a:pPr>
            <a:r>
              <a:rPr lang="en-US"/>
              <a:t>Allowing untrained persons to participate in testing</a:t>
            </a:r>
            <a:endParaRPr/>
          </a:p>
          <a:p>
            <a:pPr marL="742950" lvl="1" indent="-285750" algn="l" rtl="0">
              <a:spcBef>
                <a:spcPts val="518"/>
              </a:spcBef>
              <a:spcAft>
                <a:spcPts val="0"/>
              </a:spcAft>
              <a:buClr>
                <a:schemeClr val="dk1"/>
              </a:buClr>
              <a:buSzPct val="100000"/>
              <a:buFont typeface="Arial"/>
              <a:buChar char="•"/>
            </a:pPr>
            <a:r>
              <a:rPr lang="en-US"/>
              <a:t>Student answer copying or sharing</a:t>
            </a:r>
            <a:endParaRPr/>
          </a:p>
          <a:p>
            <a:pPr marL="742950" lvl="1" indent="-285750" algn="l" rtl="0">
              <a:spcBef>
                <a:spcPts val="518"/>
              </a:spcBef>
              <a:spcAft>
                <a:spcPts val="0"/>
              </a:spcAft>
              <a:buClr>
                <a:schemeClr val="dk1"/>
              </a:buClr>
              <a:buSzPct val="100000"/>
              <a:buFont typeface="Arial"/>
              <a:buChar char="•"/>
            </a:pPr>
            <a:r>
              <a:rPr lang="en-US"/>
              <a:t>Recording or “harvesting” assessment content</a:t>
            </a:r>
            <a:endParaRPr/>
          </a:p>
          <a:p>
            <a:pPr marL="742950" lvl="1" indent="-285750" algn="l" rtl="0">
              <a:spcBef>
                <a:spcPts val="518"/>
              </a:spcBef>
              <a:spcAft>
                <a:spcPts val="0"/>
              </a:spcAft>
              <a:buClr>
                <a:schemeClr val="dk1"/>
              </a:buClr>
              <a:buSzPct val="100000"/>
              <a:buFont typeface="Arial"/>
              <a:buChar char="•"/>
            </a:pPr>
            <a:r>
              <a:rPr lang="en-US"/>
              <a:t>Academic content visible on walls of testing room</a:t>
            </a: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
        <p:nvSpPr>
          <p:cNvPr id="251" name="Google Shape;251;p39"/>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Incidents</a:t>
            </a:r>
            <a:endParaRPr/>
          </a:p>
        </p:txBody>
      </p:sp>
      <p:sp>
        <p:nvSpPr>
          <p:cNvPr id="258" name="Google Shape;258;p40"/>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76923C"/>
              </a:buClr>
              <a:buSzPts val="3000"/>
              <a:buNone/>
            </a:pPr>
            <a:r>
              <a:rPr lang="en-US" sz="3000" b="1">
                <a:solidFill>
                  <a:srgbClr val="76923C"/>
                </a:solidFill>
              </a:rPr>
              <a:t>When a Test Security Incident is detected, you must first determine the severity of the incident.</a:t>
            </a:r>
            <a:endParaRPr/>
          </a:p>
          <a:p>
            <a:pPr marL="342900" lvl="0" indent="-342900" algn="l" rtl="0">
              <a:spcBef>
                <a:spcPts val="600"/>
              </a:spcBef>
              <a:spcAft>
                <a:spcPts val="0"/>
              </a:spcAft>
              <a:buClr>
                <a:schemeClr val="dk1"/>
              </a:buClr>
              <a:buSzPts val="2700"/>
              <a:buChar char="•"/>
            </a:pPr>
            <a:r>
              <a:rPr lang="en-US" sz="2700"/>
              <a:t>Does the incident threaten the VALIDITY of the assessment?</a:t>
            </a:r>
            <a:endParaRPr/>
          </a:p>
          <a:p>
            <a:pPr marL="342900" lvl="0" indent="-342900" algn="l" rtl="0">
              <a:spcBef>
                <a:spcPts val="600"/>
              </a:spcBef>
              <a:spcAft>
                <a:spcPts val="0"/>
              </a:spcAft>
              <a:buClr>
                <a:schemeClr val="dk1"/>
              </a:buClr>
              <a:buSzPts val="2700"/>
              <a:buChar char="•"/>
            </a:pPr>
            <a:r>
              <a:rPr lang="en-US" sz="2700"/>
              <a:t>What is the scope of the validity threat?</a:t>
            </a:r>
            <a:endParaRPr/>
          </a:p>
          <a:p>
            <a:pPr marL="342900" lvl="0" indent="-342900" algn="l" rtl="0">
              <a:spcBef>
                <a:spcPts val="600"/>
              </a:spcBef>
              <a:spcAft>
                <a:spcPts val="0"/>
              </a:spcAft>
              <a:buClr>
                <a:schemeClr val="dk1"/>
              </a:buClr>
              <a:buSzPts val="2700"/>
              <a:buChar char="•"/>
            </a:pPr>
            <a:r>
              <a:rPr lang="en-US" sz="2700"/>
              <a:t>Categorize the incident</a:t>
            </a:r>
            <a:endParaRPr/>
          </a:p>
          <a:p>
            <a:pPr marL="742950" lvl="1" indent="-285750" algn="l" rtl="0">
              <a:spcBef>
                <a:spcPts val="600"/>
              </a:spcBef>
              <a:spcAft>
                <a:spcPts val="0"/>
              </a:spcAft>
              <a:buClr>
                <a:schemeClr val="dk1"/>
              </a:buClr>
              <a:buSzPts val="2700"/>
              <a:buChar char="–"/>
            </a:pPr>
            <a:r>
              <a:rPr lang="en-US" sz="2700"/>
              <a:t>Impropriety</a:t>
            </a:r>
            <a:endParaRPr/>
          </a:p>
          <a:p>
            <a:pPr marL="742950" lvl="1" indent="-285750" algn="l" rtl="0">
              <a:spcBef>
                <a:spcPts val="600"/>
              </a:spcBef>
              <a:spcAft>
                <a:spcPts val="0"/>
              </a:spcAft>
              <a:buClr>
                <a:schemeClr val="dk1"/>
              </a:buClr>
              <a:buSzPts val="2700"/>
              <a:buChar char="–"/>
            </a:pPr>
            <a:r>
              <a:rPr lang="en-US" sz="2700"/>
              <a:t>Irregularity</a:t>
            </a:r>
            <a:endParaRPr/>
          </a:p>
          <a:p>
            <a:pPr marL="742950" lvl="1" indent="-285750" algn="l" rtl="0">
              <a:spcBef>
                <a:spcPts val="600"/>
              </a:spcBef>
              <a:spcAft>
                <a:spcPts val="0"/>
              </a:spcAft>
              <a:buClr>
                <a:schemeClr val="dk1"/>
              </a:buClr>
              <a:buSzPts val="2700"/>
              <a:buChar char="–"/>
            </a:pPr>
            <a:r>
              <a:rPr lang="en-US" sz="2700"/>
              <a:t>Breach</a:t>
            </a:r>
            <a:endParaRPr/>
          </a:p>
          <a:p>
            <a:pPr marL="0" lvl="0" indent="0" algn="ctr" rtl="0">
              <a:spcBef>
                <a:spcPts val="600"/>
              </a:spcBef>
              <a:spcAft>
                <a:spcPts val="0"/>
              </a:spcAft>
              <a:buClr>
                <a:schemeClr val="dk1"/>
              </a:buClr>
              <a:buSzPts val="2700"/>
              <a:buNone/>
            </a:pPr>
            <a:r>
              <a:rPr lang="en-US" sz="2700"/>
              <a:t>(See Smarter Balanced TAM p. 21; Appendix F)</a:t>
            </a:r>
            <a:endParaRPr/>
          </a:p>
          <a:p>
            <a:pPr marL="342900" lvl="0" indent="-139700" algn="l" rtl="0">
              <a:spcBef>
                <a:spcPts val="1240"/>
              </a:spcBef>
              <a:spcAft>
                <a:spcPts val="0"/>
              </a:spcAft>
              <a:buClr>
                <a:schemeClr val="dk1"/>
              </a:buClr>
              <a:buSzPts val="3200"/>
              <a:buNone/>
            </a:pPr>
            <a:endParaRPr/>
          </a:p>
        </p:txBody>
      </p:sp>
      <p:sp>
        <p:nvSpPr>
          <p:cNvPr id="259" name="Google Shape;259;p40"/>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0" y="0"/>
            <a:ext cx="9144000" cy="1417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Definitions of Test Security</a:t>
            </a:r>
            <a:br>
              <a:rPr lang="en-US"/>
            </a:br>
            <a:r>
              <a:rPr lang="en-US" u="sng"/>
              <a:t>Impropriety</a:t>
            </a:r>
            <a:endParaRPr/>
          </a:p>
        </p:txBody>
      </p:sp>
      <p:sp>
        <p:nvSpPr>
          <p:cNvPr id="266" name="Google Shape;266;p41"/>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rgbClr val="76923C"/>
              </a:buClr>
              <a:buSzPct val="100000"/>
              <a:buNone/>
            </a:pPr>
            <a:r>
              <a:rPr lang="en-US" sz="4000" b="1">
                <a:solidFill>
                  <a:srgbClr val="76923C"/>
                </a:solidFill>
              </a:rPr>
              <a:t>Impropriety (Low Severity)</a:t>
            </a:r>
            <a:endParaRPr/>
          </a:p>
          <a:p>
            <a:pPr marL="0" lvl="0" indent="0" algn="l" rtl="0">
              <a:spcBef>
                <a:spcPts val="448"/>
              </a:spcBef>
              <a:spcAft>
                <a:spcPts val="0"/>
              </a:spcAft>
              <a:buClr>
                <a:schemeClr val="dk1"/>
              </a:buClr>
              <a:buSzPct val="100000"/>
              <a:buNone/>
            </a:pPr>
            <a:r>
              <a:rPr lang="en-US"/>
              <a:t>Has a low impact on the individual or group of students who are testing and has a low risk of potentially affecting student performance.</a:t>
            </a: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0" lvl="0" indent="0" algn="l" rtl="0">
              <a:spcBef>
                <a:spcPts val="448"/>
              </a:spcBef>
              <a:spcAft>
                <a:spcPts val="0"/>
              </a:spcAft>
              <a:buClr>
                <a:srgbClr val="76923C"/>
              </a:buClr>
              <a:buSzPct val="100000"/>
              <a:buNone/>
            </a:pPr>
            <a:r>
              <a:rPr lang="en-US" b="1">
                <a:solidFill>
                  <a:srgbClr val="76923C"/>
                </a:solidFill>
              </a:rPr>
              <a:t>Examples</a:t>
            </a:r>
            <a:endParaRPr>
              <a:solidFill>
                <a:srgbClr val="76923C"/>
              </a:solidFill>
            </a:endParaRPr>
          </a:p>
          <a:p>
            <a:pPr marL="342900" lvl="0" indent="-342900" algn="l" rtl="0">
              <a:spcBef>
                <a:spcPts val="448"/>
              </a:spcBef>
              <a:spcAft>
                <a:spcPts val="0"/>
              </a:spcAft>
              <a:buClr>
                <a:schemeClr val="dk1"/>
              </a:buClr>
              <a:buSzPct val="100000"/>
              <a:buChar char="•"/>
            </a:pPr>
            <a:r>
              <a:rPr lang="en-US"/>
              <a:t>Student(s) making distracting gestures/sounds or talking during the test session that creates a disruption in the test session for other students.</a:t>
            </a:r>
            <a:endParaRPr/>
          </a:p>
          <a:p>
            <a:pPr marL="342900" lvl="0" indent="-342900" algn="l" rtl="0">
              <a:spcBef>
                <a:spcPts val="448"/>
              </a:spcBef>
              <a:spcAft>
                <a:spcPts val="0"/>
              </a:spcAft>
              <a:buClr>
                <a:schemeClr val="dk1"/>
              </a:buClr>
              <a:buSzPct val="100000"/>
              <a:buChar char="•"/>
            </a:pPr>
            <a:r>
              <a:rPr lang="en-US"/>
              <a:t>Student(s) leave the test room without authorization.</a:t>
            </a:r>
            <a:endParaRPr/>
          </a:p>
          <a:p>
            <a:pPr marL="342900" lvl="0" indent="-342900" algn="l" rtl="0">
              <a:spcBef>
                <a:spcPts val="448"/>
              </a:spcBef>
              <a:spcAft>
                <a:spcPts val="0"/>
              </a:spcAft>
              <a:buClr>
                <a:schemeClr val="dk1"/>
              </a:buClr>
              <a:buSzPct val="100000"/>
              <a:buChar char="•"/>
            </a:pPr>
            <a:r>
              <a:rPr lang="en-US"/>
              <a:t>Administrator or Coordinator leaving related instructional materials on the walls in the testing room.</a:t>
            </a: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p:txBody>
      </p:sp>
      <p:sp>
        <p:nvSpPr>
          <p:cNvPr id="267" name="Google Shape;267;p41"/>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pic>
        <p:nvPicPr>
          <p:cNvPr id="268" name="Google Shape;268;p41"/>
          <p:cNvPicPr preferRelativeResize="0"/>
          <p:nvPr/>
        </p:nvPicPr>
        <p:blipFill rotWithShape="1">
          <a:blip r:embed="rId3">
            <a:alphaModFix/>
          </a:blip>
          <a:srcRect/>
          <a:stretch/>
        </p:blipFill>
        <p:spPr>
          <a:xfrm>
            <a:off x="515318" y="2871406"/>
            <a:ext cx="8113363" cy="103416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0" y="0"/>
            <a:ext cx="9144000" cy="1417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Definitions of Test Security</a:t>
            </a:r>
            <a:br>
              <a:rPr lang="en-US"/>
            </a:br>
            <a:r>
              <a:rPr lang="en-US" u="sng"/>
              <a:t>Irregularity</a:t>
            </a:r>
            <a:endParaRPr/>
          </a:p>
        </p:txBody>
      </p:sp>
      <p:sp>
        <p:nvSpPr>
          <p:cNvPr id="275" name="Google Shape;275;p42"/>
          <p:cNvSpPr txBox="1">
            <a:spLocks noGrp="1"/>
          </p:cNvSpPr>
          <p:nvPr>
            <p:ph type="body" idx="1"/>
          </p:nvPr>
        </p:nvSpPr>
        <p:spPr>
          <a:xfrm>
            <a:off x="628650" y="1417638"/>
            <a:ext cx="7886700" cy="4661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6923C"/>
              </a:buClr>
              <a:buSzPts val="2800"/>
              <a:buNone/>
            </a:pPr>
            <a:r>
              <a:rPr lang="en-US" sz="2800" b="1">
                <a:solidFill>
                  <a:srgbClr val="76923C"/>
                </a:solidFill>
              </a:rPr>
              <a:t>Irregularity (Medium Severity)</a:t>
            </a:r>
            <a:endParaRPr/>
          </a:p>
          <a:p>
            <a:pPr marL="0" lvl="0" indent="0" algn="l" rtl="0">
              <a:spcBef>
                <a:spcPts val="600"/>
              </a:spcBef>
              <a:spcAft>
                <a:spcPts val="0"/>
              </a:spcAft>
              <a:buClr>
                <a:schemeClr val="dk1"/>
              </a:buClr>
              <a:buSzPts val="2000"/>
              <a:buNone/>
            </a:pPr>
            <a:r>
              <a:rPr lang="en-US" sz="2000"/>
              <a:t>Impacts an individual or group of students who are testing and may potentially affect student performance. </a:t>
            </a:r>
            <a:endParaRPr sz="2000"/>
          </a:p>
          <a:p>
            <a:pPr marL="0" lvl="0" indent="0" algn="l" rtl="0">
              <a:spcBef>
                <a:spcPts val="600"/>
              </a:spcBef>
              <a:spcAft>
                <a:spcPts val="0"/>
              </a:spcAft>
              <a:buClr>
                <a:schemeClr val="dk1"/>
              </a:buClr>
              <a:buSzPts val="2000"/>
              <a:buNone/>
            </a:pPr>
            <a:endParaRPr sz="2000"/>
          </a:p>
          <a:p>
            <a:pPr marL="342900" lvl="0" indent="-241300" algn="l" rtl="0">
              <a:spcBef>
                <a:spcPts val="320"/>
              </a:spcBef>
              <a:spcAft>
                <a:spcPts val="0"/>
              </a:spcAft>
              <a:buClr>
                <a:schemeClr val="dk1"/>
              </a:buClr>
              <a:buSzPts val="1600"/>
              <a:buNone/>
            </a:pPr>
            <a:endParaRPr sz="1600"/>
          </a:p>
          <a:p>
            <a:pPr marL="342900" lvl="0" indent="-241300" algn="l" rtl="0">
              <a:spcBef>
                <a:spcPts val="320"/>
              </a:spcBef>
              <a:spcAft>
                <a:spcPts val="0"/>
              </a:spcAft>
              <a:buClr>
                <a:schemeClr val="dk1"/>
              </a:buClr>
              <a:buSzPts val="1600"/>
              <a:buNone/>
            </a:pPr>
            <a:endParaRPr sz="1600"/>
          </a:p>
          <a:p>
            <a:pPr marL="0" lvl="0" indent="0" algn="l" rtl="0">
              <a:spcBef>
                <a:spcPts val="320"/>
              </a:spcBef>
              <a:spcAft>
                <a:spcPts val="0"/>
              </a:spcAft>
              <a:buClr>
                <a:schemeClr val="dk1"/>
              </a:buClr>
              <a:buSzPts val="1600"/>
              <a:buNone/>
            </a:pPr>
            <a:endParaRPr sz="1600"/>
          </a:p>
          <a:p>
            <a:pPr marL="0" lvl="0" indent="0" algn="l" rtl="0">
              <a:spcBef>
                <a:spcPts val="400"/>
              </a:spcBef>
              <a:spcAft>
                <a:spcPts val="0"/>
              </a:spcAft>
              <a:buClr>
                <a:srgbClr val="76923C"/>
              </a:buClr>
              <a:buSzPts val="2000"/>
              <a:buNone/>
            </a:pPr>
            <a:r>
              <a:rPr lang="en-US" sz="2000" b="1">
                <a:solidFill>
                  <a:srgbClr val="76923C"/>
                </a:solidFill>
              </a:rPr>
              <a:t>Examples</a:t>
            </a:r>
            <a:endParaRPr/>
          </a:p>
          <a:p>
            <a:pPr marL="342900" lvl="0" indent="-342900" algn="l" rtl="0">
              <a:spcBef>
                <a:spcPts val="0"/>
              </a:spcBef>
              <a:spcAft>
                <a:spcPts val="0"/>
              </a:spcAft>
              <a:buClr>
                <a:schemeClr val="dk1"/>
              </a:buClr>
              <a:buSzPts val="1800"/>
              <a:buChar char="•"/>
            </a:pPr>
            <a:r>
              <a:rPr lang="en-US" sz="1800"/>
              <a:t>Student(s) cheating or providing answers to each other, including passing notes, giving help to other students during testing, or using hand-held electronic devices to exchange information.</a:t>
            </a:r>
            <a:endParaRPr/>
          </a:p>
          <a:p>
            <a:pPr marL="342900" lvl="0" indent="-342900" algn="l" rtl="0">
              <a:spcBef>
                <a:spcPts val="0"/>
              </a:spcBef>
              <a:spcAft>
                <a:spcPts val="0"/>
              </a:spcAft>
              <a:buClr>
                <a:schemeClr val="dk1"/>
              </a:buClr>
              <a:buSzPts val="1800"/>
              <a:buChar char="•"/>
            </a:pPr>
            <a:r>
              <a:rPr lang="en-US" sz="1800"/>
              <a:t>Student(s) accessing the Internet or any unauthorized software or applications during a testing event.</a:t>
            </a:r>
            <a:endParaRPr/>
          </a:p>
          <a:p>
            <a:pPr marL="342900" lvl="0" indent="-342900" algn="l" rtl="0">
              <a:spcBef>
                <a:spcPts val="0"/>
              </a:spcBef>
              <a:spcAft>
                <a:spcPts val="0"/>
              </a:spcAft>
              <a:buClr>
                <a:schemeClr val="dk1"/>
              </a:buClr>
              <a:buSzPts val="1800"/>
              <a:buChar char="•"/>
            </a:pPr>
            <a:r>
              <a:rPr lang="en-US" sz="1800"/>
              <a:t>Student(s) accessing or using unauthorized electronic equipment (e.g., cell phones, calculator, smart watch or electronic translators) during testing.</a:t>
            </a:r>
            <a:endParaRPr/>
          </a:p>
        </p:txBody>
      </p:sp>
      <p:sp>
        <p:nvSpPr>
          <p:cNvPr id="276" name="Google Shape;276;p42"/>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277" name="Google Shape;277;p42"/>
          <p:cNvPicPr preferRelativeResize="0"/>
          <p:nvPr/>
        </p:nvPicPr>
        <p:blipFill rotWithShape="1">
          <a:blip r:embed="rId3">
            <a:alphaModFix/>
          </a:blip>
          <a:srcRect/>
          <a:stretch/>
        </p:blipFill>
        <p:spPr>
          <a:xfrm>
            <a:off x="457200" y="2665383"/>
            <a:ext cx="8229599" cy="128987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457200" y="0"/>
            <a:ext cx="8229600" cy="1417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 of Test Security</a:t>
            </a:r>
            <a:br>
              <a:rPr lang="en-US"/>
            </a:br>
            <a:r>
              <a:rPr lang="en-US" u="sng"/>
              <a:t>Breach</a:t>
            </a:r>
            <a:endParaRPr/>
          </a:p>
        </p:txBody>
      </p:sp>
      <p:sp>
        <p:nvSpPr>
          <p:cNvPr id="284" name="Google Shape;284;p43"/>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6923C"/>
              </a:buClr>
              <a:buSzPts val="2800"/>
              <a:buNone/>
            </a:pPr>
            <a:r>
              <a:rPr lang="en-US" sz="2800" b="1">
                <a:solidFill>
                  <a:srgbClr val="76923C"/>
                </a:solidFill>
              </a:rPr>
              <a:t>Breach (High Severity)</a:t>
            </a:r>
            <a:endParaRPr/>
          </a:p>
          <a:p>
            <a:pPr marL="0" lvl="0" indent="0" algn="l" rtl="0">
              <a:spcBef>
                <a:spcPts val="500"/>
              </a:spcBef>
              <a:spcAft>
                <a:spcPts val="0"/>
              </a:spcAft>
              <a:buClr>
                <a:schemeClr val="dk1"/>
              </a:buClr>
              <a:buSzPts val="2500"/>
              <a:buNone/>
            </a:pPr>
            <a:r>
              <a:rPr lang="en-US" sz="2500"/>
              <a:t>Poses a threat to the validity of the test. Examples may include such situations as a release of secure materials or a security/system risk. </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285" name="Google Shape;285;p43"/>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pic>
        <p:nvPicPr>
          <p:cNvPr id="286" name="Google Shape;286;p43"/>
          <p:cNvPicPr preferRelativeResize="0"/>
          <p:nvPr/>
        </p:nvPicPr>
        <p:blipFill rotWithShape="1">
          <a:blip r:embed="rId3">
            <a:alphaModFix/>
          </a:blip>
          <a:srcRect/>
          <a:stretch/>
        </p:blipFill>
        <p:spPr>
          <a:xfrm>
            <a:off x="565688" y="3583682"/>
            <a:ext cx="8012624" cy="1175598"/>
          </a:xfrm>
          <a:prstGeom prst="rect">
            <a:avLst/>
          </a:prstGeom>
          <a:noFill/>
          <a:ln>
            <a:noFill/>
          </a:ln>
        </p:spPr>
      </p:pic>
      <p:pic>
        <p:nvPicPr>
          <p:cNvPr id="287" name="Google Shape;287;p43"/>
          <p:cNvPicPr preferRelativeResize="0"/>
          <p:nvPr/>
        </p:nvPicPr>
        <p:blipFill rotWithShape="1">
          <a:blip r:embed="rId4">
            <a:alphaModFix/>
          </a:blip>
          <a:srcRect/>
          <a:stretch/>
        </p:blipFill>
        <p:spPr>
          <a:xfrm>
            <a:off x="399941" y="4826748"/>
            <a:ext cx="8115409" cy="122348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91"/>
        <p:cNvGrpSpPr/>
        <p:nvPr/>
      </p:nvGrpSpPr>
      <p:grpSpPr>
        <a:xfrm>
          <a:off x="0" y="0"/>
          <a:ext cx="0" cy="0"/>
          <a:chOff x="0" y="0"/>
          <a:chExt cx="0" cy="0"/>
        </a:xfrm>
      </p:grpSpPr>
      <p:sp>
        <p:nvSpPr>
          <p:cNvPr id="292" name="Google Shape;292;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93" name="Google Shape;293;p44"/>
          <p:cNvSpPr txBox="1">
            <a:spLocks noGrp="1"/>
          </p:cNvSpPr>
          <p:nvPr>
            <p:ph type="title" idx="4294967295"/>
          </p:nvPr>
        </p:nvSpPr>
        <p:spPr>
          <a:xfrm>
            <a:off x="0" y="517525"/>
            <a:ext cx="22352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A7EBB"/>
              </a:buClr>
              <a:buSzPct val="100000"/>
              <a:buFont typeface="Calibri"/>
              <a:buNone/>
            </a:pPr>
            <a:r>
              <a:rPr lang="en-US" sz="3200" b="1">
                <a:solidFill>
                  <a:srgbClr val="4A7EBB"/>
                </a:solidFill>
                <a:latin typeface="Calibri"/>
                <a:ea typeface="Calibri"/>
                <a:cs typeface="Calibri"/>
                <a:sym typeface="Calibri"/>
              </a:rPr>
              <a:t>Testing Incident Flowchart</a:t>
            </a:r>
            <a:endParaRPr/>
          </a:p>
        </p:txBody>
      </p:sp>
      <p:pic>
        <p:nvPicPr>
          <p:cNvPr id="294" name="Google Shape;294;p44"/>
          <p:cNvPicPr preferRelativeResize="0"/>
          <p:nvPr/>
        </p:nvPicPr>
        <p:blipFill rotWithShape="1">
          <a:blip r:embed="rId3">
            <a:alphaModFix/>
          </a:blip>
          <a:srcRect/>
          <a:stretch/>
        </p:blipFill>
        <p:spPr>
          <a:xfrm>
            <a:off x="2544897" y="0"/>
            <a:ext cx="6204367" cy="683054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457200" y="0"/>
            <a:ext cx="8229600" cy="1417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Incident Response Essentials</a:t>
            </a:r>
            <a:endParaRPr/>
          </a:p>
        </p:txBody>
      </p:sp>
      <p:sp>
        <p:nvSpPr>
          <p:cNvPr id="301" name="Google Shape;301;p45"/>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rgbClr val="76923C"/>
              </a:buClr>
              <a:buSzPct val="100000"/>
              <a:buNone/>
            </a:pPr>
            <a:r>
              <a:rPr lang="en-US" sz="4000" b="1">
                <a:solidFill>
                  <a:srgbClr val="76923C"/>
                </a:solidFill>
              </a:rPr>
              <a:t>Whenever an Incident occurs, get the facts straight.</a:t>
            </a:r>
            <a:endParaRPr/>
          </a:p>
          <a:p>
            <a:pPr marL="342900" lvl="0" indent="-342900" algn="l" rtl="0">
              <a:spcBef>
                <a:spcPts val="448"/>
              </a:spcBef>
              <a:spcAft>
                <a:spcPts val="0"/>
              </a:spcAft>
              <a:buClr>
                <a:schemeClr val="dk1"/>
              </a:buClr>
              <a:buSzPct val="100000"/>
              <a:buChar char="•"/>
            </a:pPr>
            <a:r>
              <a:rPr lang="en-US"/>
              <a:t>Record date, time and location (school and room identifier) of incident.</a:t>
            </a:r>
            <a:endParaRPr/>
          </a:p>
          <a:p>
            <a:pPr marL="342900" lvl="0" indent="-342900" algn="l" rtl="0">
              <a:spcBef>
                <a:spcPts val="448"/>
              </a:spcBef>
              <a:spcAft>
                <a:spcPts val="0"/>
              </a:spcAft>
              <a:buClr>
                <a:schemeClr val="dk1"/>
              </a:buClr>
              <a:buSzPct val="100000"/>
              <a:buChar char="•"/>
            </a:pPr>
            <a:r>
              <a:rPr lang="en-US"/>
              <a:t>Identify grade level and specific test component(s) at issue (i.e., Grade 4, ELA Section 1).</a:t>
            </a:r>
            <a:endParaRPr/>
          </a:p>
          <a:p>
            <a:pPr marL="342900" lvl="0" indent="-342900" algn="l" rtl="0">
              <a:spcBef>
                <a:spcPts val="448"/>
              </a:spcBef>
              <a:spcAft>
                <a:spcPts val="0"/>
              </a:spcAft>
              <a:buClr>
                <a:schemeClr val="dk1"/>
              </a:buClr>
              <a:buSzPct val="100000"/>
              <a:buChar char="•"/>
            </a:pPr>
            <a:r>
              <a:rPr lang="en-US"/>
              <a:t>Identify the Test Administrator (and Proctor) assigned to the testing room.</a:t>
            </a:r>
            <a:endParaRPr/>
          </a:p>
          <a:p>
            <a:pPr marL="342900" lvl="0" indent="-342900" algn="l" rtl="0">
              <a:spcBef>
                <a:spcPts val="448"/>
              </a:spcBef>
              <a:spcAft>
                <a:spcPts val="0"/>
              </a:spcAft>
              <a:buClr>
                <a:schemeClr val="dk1"/>
              </a:buClr>
              <a:buSzPct val="100000"/>
              <a:buChar char="•"/>
            </a:pPr>
            <a:r>
              <a:rPr lang="en-US"/>
              <a:t>Determine key facts/allegations as quickly as possible.</a:t>
            </a:r>
            <a:endParaRPr/>
          </a:p>
          <a:p>
            <a:pPr marL="342900" lvl="0" indent="-342900" algn="l" rtl="0">
              <a:spcBef>
                <a:spcPts val="448"/>
              </a:spcBef>
              <a:spcAft>
                <a:spcPts val="0"/>
              </a:spcAft>
              <a:buClr>
                <a:schemeClr val="dk1"/>
              </a:buClr>
              <a:buSzPct val="100000"/>
              <a:buChar char="•"/>
            </a:pPr>
            <a:r>
              <a:rPr lang="en-US"/>
              <a:t>List all persons with knowledge of incident (i.e., school staff and students).</a:t>
            </a:r>
            <a:endParaRPr/>
          </a:p>
          <a:p>
            <a:pPr marL="342900" lvl="0" indent="-342900" algn="l" rtl="0">
              <a:spcBef>
                <a:spcPts val="448"/>
              </a:spcBef>
              <a:spcAft>
                <a:spcPts val="0"/>
              </a:spcAft>
              <a:buClr>
                <a:schemeClr val="dk1"/>
              </a:buClr>
              <a:buSzPct val="100000"/>
              <a:buChar char="•"/>
            </a:pPr>
            <a:r>
              <a:rPr lang="en-US"/>
              <a:t>Briefly summarize knowledge of each participant and witness.</a:t>
            </a:r>
            <a:endParaRPr/>
          </a:p>
          <a:p>
            <a:pPr marL="342900" lvl="0" indent="-342900" algn="l" rtl="0">
              <a:spcBef>
                <a:spcPts val="448"/>
              </a:spcBef>
              <a:spcAft>
                <a:spcPts val="0"/>
              </a:spcAft>
              <a:buClr>
                <a:schemeClr val="dk1"/>
              </a:buClr>
              <a:buSzPct val="100000"/>
              <a:buChar char="•"/>
            </a:pPr>
            <a:r>
              <a:rPr lang="en-US"/>
              <a:t>Identify and preserve relevant evidence (may include seating charts, social media posts, text messages, photographs).</a:t>
            </a:r>
            <a:endParaRPr/>
          </a:p>
          <a:p>
            <a:pPr marL="342900" lvl="0" indent="-342900" algn="l" rtl="0">
              <a:spcBef>
                <a:spcPts val="448"/>
              </a:spcBef>
              <a:spcAft>
                <a:spcPts val="0"/>
              </a:spcAft>
              <a:buClr>
                <a:schemeClr val="dk1"/>
              </a:buClr>
              <a:buSzPct val="100000"/>
              <a:buChar char="•"/>
            </a:pPr>
            <a:r>
              <a:rPr lang="en-US"/>
              <a:t>Include all facts in reports to District and State.</a:t>
            </a: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p:txBody>
      </p:sp>
      <p:sp>
        <p:nvSpPr>
          <p:cNvPr id="302" name="Google Shape;302;p45"/>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a:t>
            </a:r>
            <a:endParaRPr/>
          </a:p>
        </p:txBody>
      </p:sp>
      <p:sp>
        <p:nvSpPr>
          <p:cNvPr id="162" name="Google Shape;162;p28"/>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6923C"/>
              </a:buClr>
              <a:buSzPts val="3200"/>
              <a:buNone/>
            </a:pPr>
            <a:r>
              <a:rPr lang="en-US" b="1" i="1">
                <a:solidFill>
                  <a:srgbClr val="76923C"/>
                </a:solidFill>
              </a:rPr>
              <a:t>WHY DOES IT MATTER?</a:t>
            </a:r>
            <a:endParaRPr/>
          </a:p>
          <a:p>
            <a:pPr marL="0" lvl="0" indent="0" algn="l" rtl="0">
              <a:spcBef>
                <a:spcPts val="640"/>
              </a:spcBef>
              <a:spcAft>
                <a:spcPts val="0"/>
              </a:spcAft>
              <a:buClr>
                <a:schemeClr val="dk1"/>
              </a:buClr>
              <a:buSzPts val="3200"/>
              <a:buNone/>
            </a:pPr>
            <a:r>
              <a:rPr lang="en-US"/>
              <a:t>Consider what you are protecting:</a:t>
            </a:r>
            <a:endParaRPr/>
          </a:p>
          <a:p>
            <a:pPr marL="914400" lvl="1" indent="-457200" algn="l" rtl="0">
              <a:spcBef>
                <a:spcPts val="560"/>
              </a:spcBef>
              <a:spcAft>
                <a:spcPts val="0"/>
              </a:spcAft>
              <a:buClr>
                <a:schemeClr val="dk1"/>
              </a:buClr>
              <a:buSzPts val="2800"/>
              <a:buFont typeface="Noto Sans Symbols"/>
              <a:buChar char="⮚"/>
            </a:pPr>
            <a:r>
              <a:rPr lang="en-US"/>
              <a:t>Validity, fairness and reliability of assessments </a:t>
            </a:r>
            <a:endParaRPr/>
          </a:p>
          <a:p>
            <a:pPr marL="914400" lvl="1" indent="-457200" algn="l" rtl="0">
              <a:spcBef>
                <a:spcPts val="560"/>
              </a:spcBef>
              <a:spcAft>
                <a:spcPts val="0"/>
              </a:spcAft>
              <a:buClr>
                <a:schemeClr val="dk1"/>
              </a:buClr>
              <a:buSzPts val="2800"/>
              <a:buFont typeface="Noto Sans Symbols"/>
              <a:buChar char="⮚"/>
            </a:pPr>
            <a:r>
              <a:rPr lang="en-US"/>
              <a:t>Accountability determinations</a:t>
            </a:r>
            <a:endParaRPr/>
          </a:p>
          <a:p>
            <a:pPr marL="914400" lvl="1" indent="-457200" algn="l" rtl="0">
              <a:spcBef>
                <a:spcPts val="560"/>
              </a:spcBef>
              <a:spcAft>
                <a:spcPts val="0"/>
              </a:spcAft>
              <a:buClr>
                <a:schemeClr val="dk1"/>
              </a:buClr>
              <a:buSzPts val="2800"/>
              <a:buFont typeface="Noto Sans Symbols"/>
              <a:buChar char="⮚"/>
            </a:pPr>
            <a:r>
              <a:rPr lang="en-US"/>
              <a:t>Educational resource decisions</a:t>
            </a:r>
            <a:endParaRPr/>
          </a:p>
          <a:p>
            <a:pPr marL="914400" lvl="1" indent="-457200" algn="l" rtl="0">
              <a:spcBef>
                <a:spcPts val="560"/>
              </a:spcBef>
              <a:spcAft>
                <a:spcPts val="0"/>
              </a:spcAft>
              <a:buClr>
                <a:schemeClr val="dk1"/>
              </a:buClr>
              <a:buSzPts val="2800"/>
              <a:buFont typeface="Noto Sans Symbols"/>
              <a:buChar char="⮚"/>
            </a:pPr>
            <a:r>
              <a:rPr lang="en-US"/>
              <a:t>Professional standards</a:t>
            </a:r>
            <a:endParaRPr/>
          </a:p>
          <a:p>
            <a:pPr marL="914400" lvl="1" indent="-457200" algn="l" rtl="0">
              <a:spcBef>
                <a:spcPts val="560"/>
              </a:spcBef>
              <a:spcAft>
                <a:spcPts val="0"/>
              </a:spcAft>
              <a:buClr>
                <a:schemeClr val="dk1"/>
              </a:buClr>
              <a:buSzPts val="2800"/>
              <a:buFont typeface="Noto Sans Symbols"/>
              <a:buChar char="⮚"/>
            </a:pPr>
            <a:r>
              <a:rPr lang="en-US"/>
              <a:t>Federal and State funding</a:t>
            </a:r>
            <a:endParaRPr/>
          </a:p>
          <a:p>
            <a:pPr marL="914400" lvl="1" indent="-457200" algn="l" rtl="0">
              <a:spcBef>
                <a:spcPts val="560"/>
              </a:spcBef>
              <a:spcAft>
                <a:spcPts val="0"/>
              </a:spcAft>
              <a:buClr>
                <a:schemeClr val="dk1"/>
              </a:buClr>
              <a:buSzPts val="2800"/>
              <a:buFont typeface="Noto Sans Symbols"/>
              <a:buChar char="⮚"/>
            </a:pPr>
            <a:r>
              <a:rPr lang="en-US"/>
              <a:t>Public trust and confidence</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163" name="Google Shape;163;p28"/>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0" y="0"/>
            <a:ext cx="9144000" cy="1692673"/>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US" b="1">
                <a:latin typeface="Calibri"/>
                <a:ea typeface="Calibri"/>
                <a:cs typeface="Calibri"/>
                <a:sym typeface="Calibri"/>
              </a:rPr>
              <a:t>Protocol for Incidents Involving Cell Phones and Electronic Devices</a:t>
            </a:r>
            <a:endParaRPr/>
          </a:p>
        </p:txBody>
      </p:sp>
      <p:sp>
        <p:nvSpPr>
          <p:cNvPr id="309" name="Google Shape;309;p46"/>
          <p:cNvSpPr txBox="1">
            <a:spLocks noGrp="1"/>
          </p:cNvSpPr>
          <p:nvPr>
            <p:ph type="body" idx="1"/>
          </p:nvPr>
        </p:nvSpPr>
        <p:spPr>
          <a:xfrm>
            <a:off x="361244" y="1603022"/>
            <a:ext cx="8429468" cy="4662311"/>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000"/>
              <a:buNone/>
            </a:pPr>
            <a:r>
              <a:rPr lang="en-US" sz="2000">
                <a:solidFill>
                  <a:srgbClr val="000000"/>
                </a:solidFill>
              </a:rPr>
              <a:t>If a student is caught with cell phone or electronic device during a testing session, you need to report this and take immediate action:</a:t>
            </a:r>
            <a:endParaRPr sz="2000">
              <a:solidFill>
                <a:srgbClr val="000000"/>
              </a:solidFill>
            </a:endParaRPr>
          </a:p>
          <a:p>
            <a:pPr marL="519113" lvl="0" indent="-257174" algn="l" rtl="0">
              <a:spcBef>
                <a:spcPts val="600"/>
              </a:spcBef>
              <a:spcAft>
                <a:spcPts val="0"/>
              </a:spcAft>
              <a:buClr>
                <a:srgbClr val="000000"/>
              </a:buClr>
              <a:buSzPts val="2000"/>
              <a:buChar char="•"/>
            </a:pPr>
            <a:r>
              <a:rPr lang="en-US" sz="2000">
                <a:solidFill>
                  <a:srgbClr val="000000"/>
                </a:solidFill>
              </a:rPr>
              <a:t>Confiscate phone and take it to the Test Coordinator/Principal</a:t>
            </a:r>
            <a:endParaRPr sz="2000">
              <a:solidFill>
                <a:srgbClr val="000000"/>
              </a:solidFill>
            </a:endParaRPr>
          </a:p>
          <a:p>
            <a:pPr marL="519113" lvl="0" indent="-257174" algn="l" rtl="0">
              <a:spcBef>
                <a:spcPts val="600"/>
              </a:spcBef>
              <a:spcAft>
                <a:spcPts val="0"/>
              </a:spcAft>
              <a:buClr>
                <a:srgbClr val="000000"/>
              </a:buClr>
              <a:buSzPts val="2000"/>
              <a:buChar char="•"/>
            </a:pPr>
            <a:r>
              <a:rPr lang="en-US" sz="2000">
                <a:solidFill>
                  <a:srgbClr val="000000"/>
                </a:solidFill>
              </a:rPr>
              <a:t>Have principal go through the phone checking students</a:t>
            </a:r>
            <a:endParaRPr sz="2000">
              <a:solidFill>
                <a:srgbClr val="000000"/>
              </a:solidFill>
            </a:endParaRPr>
          </a:p>
          <a:p>
            <a:pPr marL="801688" lvl="1" indent="-214312" algn="l" rtl="0">
              <a:spcBef>
                <a:spcPts val="600"/>
              </a:spcBef>
              <a:spcAft>
                <a:spcPts val="0"/>
              </a:spcAft>
              <a:buClr>
                <a:srgbClr val="000000"/>
              </a:buClr>
              <a:buSzPts val="2000"/>
              <a:buChar char="–"/>
            </a:pPr>
            <a:r>
              <a:rPr lang="en-US" sz="2000">
                <a:solidFill>
                  <a:srgbClr val="000000"/>
                </a:solidFill>
              </a:rPr>
              <a:t>Instagram</a:t>
            </a:r>
            <a:endParaRPr sz="2000">
              <a:solidFill>
                <a:srgbClr val="000000"/>
              </a:solidFill>
            </a:endParaRPr>
          </a:p>
          <a:p>
            <a:pPr marL="801688" lvl="1" indent="-214312" algn="l" rtl="0">
              <a:spcBef>
                <a:spcPts val="0"/>
              </a:spcBef>
              <a:spcAft>
                <a:spcPts val="0"/>
              </a:spcAft>
              <a:buClr>
                <a:srgbClr val="000000"/>
              </a:buClr>
              <a:buSzPts val="2000"/>
              <a:buChar char="–"/>
            </a:pPr>
            <a:r>
              <a:rPr lang="en-US" sz="2000">
                <a:solidFill>
                  <a:srgbClr val="000000"/>
                </a:solidFill>
              </a:rPr>
              <a:t>Facebook</a:t>
            </a:r>
            <a:endParaRPr sz="2000">
              <a:solidFill>
                <a:srgbClr val="000000"/>
              </a:solidFill>
            </a:endParaRPr>
          </a:p>
          <a:p>
            <a:pPr marL="801688" lvl="1" indent="-214312" algn="l" rtl="0">
              <a:spcBef>
                <a:spcPts val="0"/>
              </a:spcBef>
              <a:spcAft>
                <a:spcPts val="0"/>
              </a:spcAft>
              <a:buClr>
                <a:srgbClr val="000000"/>
              </a:buClr>
              <a:buSzPts val="2000"/>
              <a:buChar char="–"/>
            </a:pPr>
            <a:r>
              <a:rPr lang="en-US" sz="2000">
                <a:solidFill>
                  <a:srgbClr val="000000"/>
                </a:solidFill>
              </a:rPr>
              <a:t>Text messages</a:t>
            </a:r>
            <a:endParaRPr sz="2000">
              <a:solidFill>
                <a:srgbClr val="000000"/>
              </a:solidFill>
            </a:endParaRPr>
          </a:p>
          <a:p>
            <a:pPr marL="801688" lvl="1" indent="-214312" algn="l" rtl="0">
              <a:spcBef>
                <a:spcPts val="0"/>
              </a:spcBef>
              <a:spcAft>
                <a:spcPts val="0"/>
              </a:spcAft>
              <a:buClr>
                <a:srgbClr val="000000"/>
              </a:buClr>
              <a:buSzPts val="2000"/>
              <a:buChar char="–"/>
            </a:pPr>
            <a:r>
              <a:rPr lang="en-US" sz="2000">
                <a:solidFill>
                  <a:srgbClr val="000000"/>
                </a:solidFill>
              </a:rPr>
              <a:t>Snapchat</a:t>
            </a:r>
            <a:endParaRPr sz="2000">
              <a:solidFill>
                <a:srgbClr val="000000"/>
              </a:solidFill>
            </a:endParaRPr>
          </a:p>
          <a:p>
            <a:pPr marL="801688" lvl="1" indent="-214312" algn="l" rtl="0">
              <a:spcBef>
                <a:spcPts val="0"/>
              </a:spcBef>
              <a:spcAft>
                <a:spcPts val="0"/>
              </a:spcAft>
              <a:buClr>
                <a:srgbClr val="000000"/>
              </a:buClr>
              <a:buSzPts val="2000"/>
              <a:buChar char="–"/>
            </a:pPr>
            <a:r>
              <a:rPr lang="en-US" sz="2000">
                <a:solidFill>
                  <a:srgbClr val="000000"/>
                </a:solidFill>
              </a:rPr>
              <a:t>Photo albums/phone/cloud storage</a:t>
            </a:r>
            <a:endParaRPr sz="2000">
              <a:solidFill>
                <a:srgbClr val="000000"/>
              </a:solidFill>
            </a:endParaRPr>
          </a:p>
          <a:p>
            <a:pPr marL="519113" lvl="0" indent="-257174" algn="l" rtl="0">
              <a:spcBef>
                <a:spcPts val="600"/>
              </a:spcBef>
              <a:spcAft>
                <a:spcPts val="0"/>
              </a:spcAft>
              <a:buClr>
                <a:srgbClr val="000000"/>
              </a:buClr>
              <a:buSzPts val="2000"/>
              <a:buChar char="•"/>
            </a:pPr>
            <a:r>
              <a:rPr lang="en-US" sz="2000">
                <a:solidFill>
                  <a:srgbClr val="000000"/>
                </a:solidFill>
              </a:rPr>
              <a:t>Contact every person in the students list per social media account if the photos or test related messages are found on the phone</a:t>
            </a:r>
            <a:endParaRPr sz="2000">
              <a:solidFill>
                <a:srgbClr val="000000"/>
              </a:solidFill>
            </a:endParaRPr>
          </a:p>
          <a:p>
            <a:pPr marL="519113" lvl="0" indent="-257174" algn="l" rtl="0">
              <a:spcBef>
                <a:spcPts val="600"/>
              </a:spcBef>
              <a:spcAft>
                <a:spcPts val="0"/>
              </a:spcAft>
              <a:buClr>
                <a:srgbClr val="000000"/>
              </a:buClr>
              <a:buSzPts val="2000"/>
              <a:buChar char="•"/>
            </a:pPr>
            <a:r>
              <a:rPr lang="en-US" sz="2000">
                <a:solidFill>
                  <a:srgbClr val="000000"/>
                </a:solidFill>
              </a:rPr>
              <a:t>Report to the Assessment Section immediately !!</a:t>
            </a:r>
            <a:endParaRPr sz="2000">
              <a:solidFill>
                <a:srgbClr val="000000"/>
              </a:solidFill>
            </a:endParaRPr>
          </a:p>
          <a:p>
            <a:pPr marL="0" lvl="0" indent="0" algn="l" rtl="0">
              <a:spcBef>
                <a:spcPts val="600"/>
              </a:spcBef>
              <a:spcAft>
                <a:spcPts val="0"/>
              </a:spcAft>
              <a:buClr>
                <a:schemeClr val="dk1"/>
              </a:buClr>
              <a:buSzPts val="2000"/>
              <a:buNone/>
            </a:pPr>
            <a:endParaRPr sz="2000">
              <a:solidFill>
                <a:srgbClr val="000000"/>
              </a:solidFill>
            </a:endParaRPr>
          </a:p>
        </p:txBody>
      </p:sp>
      <p:pic>
        <p:nvPicPr>
          <p:cNvPr id="310" name="Google Shape;310;p46"/>
          <p:cNvPicPr preferRelativeResize="0"/>
          <p:nvPr/>
        </p:nvPicPr>
        <p:blipFill rotWithShape="1">
          <a:blip r:embed="rId3">
            <a:alphaModFix/>
          </a:blip>
          <a:srcRect/>
          <a:stretch/>
        </p:blipFill>
        <p:spPr>
          <a:xfrm>
            <a:off x="5664466" y="3295695"/>
            <a:ext cx="1125102" cy="1145683"/>
          </a:xfrm>
          <a:prstGeom prst="rect">
            <a:avLst/>
          </a:prstGeom>
          <a:noFill/>
          <a:ln>
            <a:noFill/>
          </a:ln>
        </p:spPr>
      </p:pic>
      <p:pic>
        <p:nvPicPr>
          <p:cNvPr id="311" name="Google Shape;311;p46"/>
          <p:cNvPicPr preferRelativeResize="0"/>
          <p:nvPr/>
        </p:nvPicPr>
        <p:blipFill rotWithShape="1">
          <a:blip r:embed="rId4">
            <a:alphaModFix/>
          </a:blip>
          <a:srcRect/>
          <a:stretch/>
        </p:blipFill>
        <p:spPr>
          <a:xfrm rot="1513320">
            <a:off x="7285750" y="3441535"/>
            <a:ext cx="895799" cy="944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457200" y="0"/>
            <a:ext cx="8229600" cy="14176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Consequences of a Test Security Breach</a:t>
            </a:r>
            <a:endParaRPr/>
          </a:p>
        </p:txBody>
      </p:sp>
      <p:sp>
        <p:nvSpPr>
          <p:cNvPr id="318" name="Google Shape;318;p47"/>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rgbClr val="76923C"/>
              </a:buClr>
              <a:buSzPct val="100000"/>
              <a:buNone/>
            </a:pPr>
            <a:r>
              <a:rPr lang="en-US" sz="3200" b="1">
                <a:solidFill>
                  <a:srgbClr val="76923C"/>
                </a:solidFill>
              </a:rPr>
              <a:t>Due to the importance of test security for all of the statewide assessments, any school that has a student or staff member whose actions result in a breach of a test item will be subject to the following actions/consequences:</a:t>
            </a:r>
            <a:endParaRPr>
              <a:solidFill>
                <a:srgbClr val="76923C"/>
              </a:solidFill>
            </a:endParaRPr>
          </a:p>
          <a:p>
            <a:pPr marL="514350" lvl="0" indent="-514350" algn="l" rtl="0">
              <a:spcBef>
                <a:spcPts val="448"/>
              </a:spcBef>
              <a:spcAft>
                <a:spcPts val="0"/>
              </a:spcAft>
              <a:buClr>
                <a:schemeClr val="dk1"/>
              </a:buClr>
              <a:buSzPct val="100000"/>
              <a:buFont typeface="Calibri"/>
              <a:buAutoNum type="arabicPeriod"/>
            </a:pPr>
            <a:r>
              <a:rPr lang="en-US"/>
              <a:t>Involved student’s incomplete test or complete test that has been scored will be invalidated.</a:t>
            </a:r>
            <a:endParaRPr/>
          </a:p>
          <a:p>
            <a:pPr marL="514350" lvl="0" indent="-514350" algn="l" rtl="0">
              <a:spcBef>
                <a:spcPts val="448"/>
              </a:spcBef>
              <a:spcAft>
                <a:spcPts val="0"/>
              </a:spcAft>
              <a:buClr>
                <a:schemeClr val="dk1"/>
              </a:buClr>
              <a:buSzPct val="100000"/>
              <a:buFont typeface="Calibri"/>
              <a:buAutoNum type="arabicPeriod"/>
            </a:pPr>
            <a:r>
              <a:rPr lang="en-US"/>
              <a:t>Retrain the staff.</a:t>
            </a:r>
            <a:endParaRPr/>
          </a:p>
          <a:p>
            <a:pPr marL="514350" lvl="0" indent="-514350" algn="l" rtl="0">
              <a:spcBef>
                <a:spcPts val="448"/>
              </a:spcBef>
              <a:spcAft>
                <a:spcPts val="0"/>
              </a:spcAft>
              <a:buClr>
                <a:schemeClr val="dk1"/>
              </a:buClr>
              <a:buSzPct val="100000"/>
              <a:buFont typeface="Calibri"/>
              <a:buAutoNum type="arabicPeriod"/>
            </a:pPr>
            <a:r>
              <a:rPr lang="en-US"/>
              <a:t>Retake the Test Administrator Certification Course.</a:t>
            </a:r>
            <a:endParaRPr/>
          </a:p>
          <a:p>
            <a:pPr marL="514350" lvl="0" indent="-514350" algn="l" rtl="0">
              <a:spcBef>
                <a:spcPts val="448"/>
              </a:spcBef>
              <a:spcAft>
                <a:spcPts val="0"/>
              </a:spcAft>
              <a:buClr>
                <a:schemeClr val="dk1"/>
              </a:buClr>
              <a:buSzPct val="100000"/>
              <a:buFont typeface="Calibri"/>
              <a:buAutoNum type="arabicPeriod"/>
            </a:pPr>
            <a:r>
              <a:rPr lang="en-US"/>
              <a:t>Required to have a second adult present in the testing room. </a:t>
            </a:r>
            <a:endParaRPr/>
          </a:p>
          <a:p>
            <a:pPr marL="514350" lvl="0" indent="-514350" algn="l" rtl="0">
              <a:spcBef>
                <a:spcPts val="448"/>
              </a:spcBef>
              <a:spcAft>
                <a:spcPts val="0"/>
              </a:spcAft>
              <a:buClr>
                <a:schemeClr val="dk1"/>
              </a:buClr>
              <a:buSzPct val="100000"/>
              <a:buFont typeface="Calibri"/>
              <a:buAutoNum type="arabicPeriod"/>
            </a:pPr>
            <a:r>
              <a:rPr lang="en-US"/>
              <a:t>The school will be required to pay for the cost of each test item that was   posted on a social networking site.</a:t>
            </a:r>
            <a:endParaRPr/>
          </a:p>
          <a:p>
            <a:pPr marL="514350" lvl="0" indent="-514350" algn="l" rtl="0">
              <a:spcBef>
                <a:spcPts val="448"/>
              </a:spcBef>
              <a:spcAft>
                <a:spcPts val="0"/>
              </a:spcAft>
              <a:buClr>
                <a:schemeClr val="dk1"/>
              </a:buClr>
              <a:buSzPct val="100000"/>
              <a:buFont typeface="Calibri"/>
              <a:buAutoNum type="arabicPeriod"/>
            </a:pPr>
            <a:r>
              <a:rPr lang="en-US"/>
              <a:t>Must submit its detailed testing schedule that includes the date, time, and student seating chart for each test session for all statewide assessments administered. </a:t>
            </a:r>
            <a:endParaRPr/>
          </a:p>
          <a:p>
            <a:pPr marL="514350" lvl="0" indent="-514350" algn="l" rtl="0">
              <a:spcBef>
                <a:spcPts val="448"/>
              </a:spcBef>
              <a:spcAft>
                <a:spcPts val="0"/>
              </a:spcAft>
              <a:buClr>
                <a:schemeClr val="dk1"/>
              </a:buClr>
              <a:buSzPct val="100000"/>
              <a:buFont typeface="Calibri"/>
              <a:buAutoNum type="arabicPeriod"/>
            </a:pPr>
            <a:r>
              <a:rPr lang="en-US"/>
              <a:t>Unannounced site monitoring.</a:t>
            </a:r>
            <a:endParaRPr/>
          </a:p>
        </p:txBody>
      </p:sp>
      <p:sp>
        <p:nvSpPr>
          <p:cNvPr id="319" name="Google Shape;319;p47"/>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a:solidFill>
                  <a:srgbClr val="4A7EBB"/>
                </a:solidFill>
                <a:latin typeface="Calibri"/>
                <a:ea typeface="Calibri"/>
                <a:cs typeface="Calibri"/>
                <a:sym typeface="Calibri"/>
              </a:rPr>
              <a:t>TIDE &gt; Administrating Tests</a:t>
            </a:r>
            <a:r>
              <a:rPr lang="en-US" sz="3200" b="1">
                <a:solidFill>
                  <a:srgbClr val="4A7EBB"/>
                </a:solidFill>
                <a:latin typeface="Calibri"/>
                <a:ea typeface="Calibri"/>
                <a:cs typeface="Calibri"/>
                <a:sym typeface="Calibri"/>
              </a:rPr>
              <a:t/>
            </a:r>
            <a:br>
              <a:rPr lang="en-US" sz="3200" b="1">
                <a:solidFill>
                  <a:srgbClr val="4A7EBB"/>
                </a:solidFill>
                <a:latin typeface="Calibri"/>
                <a:ea typeface="Calibri"/>
                <a:cs typeface="Calibri"/>
                <a:sym typeface="Calibri"/>
              </a:rPr>
            </a:br>
            <a:r>
              <a:rPr lang="en-US" sz="3200" b="1">
                <a:solidFill>
                  <a:srgbClr val="4A7EBB"/>
                </a:solidFill>
                <a:latin typeface="Calibri"/>
                <a:ea typeface="Calibri"/>
                <a:cs typeface="Calibri"/>
                <a:sym typeface="Calibri"/>
              </a:rPr>
              <a:t>Testing Incidents</a:t>
            </a:r>
            <a:endParaRPr sz="3200" b="1">
              <a:solidFill>
                <a:srgbClr val="4A7EBB"/>
              </a:solidFill>
              <a:latin typeface="Calibri"/>
              <a:ea typeface="Calibri"/>
              <a:cs typeface="Calibri"/>
              <a:sym typeface="Calibri"/>
            </a:endParaRPr>
          </a:p>
        </p:txBody>
      </p:sp>
      <p:pic>
        <p:nvPicPr>
          <p:cNvPr id="325" name="Google Shape;325;p48"/>
          <p:cNvPicPr preferRelativeResize="0">
            <a:picLocks noGrp="1"/>
          </p:cNvPicPr>
          <p:nvPr>
            <p:ph type="body" idx="1"/>
          </p:nvPr>
        </p:nvPicPr>
        <p:blipFill rotWithShape="1">
          <a:blip r:embed="rId3">
            <a:alphaModFix/>
          </a:blip>
          <a:srcRect/>
          <a:stretch/>
        </p:blipFill>
        <p:spPr>
          <a:xfrm>
            <a:off x="2962304" y="1896224"/>
            <a:ext cx="3042168" cy="2597121"/>
          </a:xfrm>
          <a:prstGeom prst="rect">
            <a:avLst/>
          </a:prstGeom>
          <a:noFill/>
          <a:ln>
            <a:noFill/>
          </a:ln>
        </p:spPr>
      </p:pic>
      <p:sp>
        <p:nvSpPr>
          <p:cNvPr id="326" name="Google Shape;326;p48"/>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pic>
        <p:nvPicPr>
          <p:cNvPr id="327" name="Google Shape;327;p48"/>
          <p:cNvPicPr preferRelativeResize="0"/>
          <p:nvPr/>
        </p:nvPicPr>
        <p:blipFill rotWithShape="1">
          <a:blip r:embed="rId4">
            <a:alphaModFix/>
          </a:blip>
          <a:srcRect/>
          <a:stretch/>
        </p:blipFill>
        <p:spPr>
          <a:xfrm>
            <a:off x="2114016" y="4971931"/>
            <a:ext cx="4915968" cy="78710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34" name="Google Shape;334;p49"/>
          <p:cNvSpPr txBox="1">
            <a:spLocks noGrp="1"/>
          </p:cNvSpPr>
          <p:nvPr>
            <p:ph type="title" idx="4294967295"/>
          </p:nvPr>
        </p:nvSpPr>
        <p:spPr>
          <a:xfrm>
            <a:off x="0" y="142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000" u="sng"/>
              <a:t>How to Enter a Testing Incident in TIDE</a:t>
            </a:r>
            <a:endParaRPr/>
          </a:p>
        </p:txBody>
      </p:sp>
      <p:sp>
        <p:nvSpPr>
          <p:cNvPr id="335" name="Google Shape;335;p49"/>
          <p:cNvSpPr txBox="1">
            <a:spLocks noGrp="1"/>
          </p:cNvSpPr>
          <p:nvPr>
            <p:ph type="body" idx="4294967295"/>
          </p:nvPr>
        </p:nvSpPr>
        <p:spPr>
          <a:xfrm>
            <a:off x="0" y="1157288"/>
            <a:ext cx="8229600" cy="50276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Click on the </a:t>
            </a:r>
            <a:r>
              <a:rPr lang="en-US" b="1" u="sng">
                <a:solidFill>
                  <a:schemeClr val="hlink"/>
                </a:solidFill>
                <a:hlinkClick r:id="rId3"/>
              </a:rPr>
              <a:t>TIDE</a:t>
            </a:r>
            <a:r>
              <a:rPr lang="en-US"/>
              <a:t> icon: </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Once in TIDE, under Administering Tests</a:t>
            </a:r>
            <a:br>
              <a:rPr lang="en-US"/>
            </a:br>
            <a:r>
              <a:rPr lang="en-US"/>
              <a:t>click </a:t>
            </a:r>
            <a:r>
              <a:rPr lang="en-US" b="1"/>
              <a:t>Testing Incidents:</a:t>
            </a:r>
            <a:endParaRPr b="1"/>
          </a:p>
          <a:p>
            <a:pPr marL="342900" lvl="0" indent="-139700" algn="l" rtl="0">
              <a:spcBef>
                <a:spcPts val="640"/>
              </a:spcBef>
              <a:spcAft>
                <a:spcPts val="0"/>
              </a:spcAft>
              <a:buClr>
                <a:schemeClr val="dk1"/>
              </a:buClr>
              <a:buSzPts val="3200"/>
              <a:buNone/>
            </a:pPr>
            <a:endParaRPr b="1"/>
          </a:p>
          <a:p>
            <a:pPr marL="342900" lvl="0" indent="-139700" algn="l" rtl="0">
              <a:spcBef>
                <a:spcPts val="640"/>
              </a:spcBef>
              <a:spcAft>
                <a:spcPts val="0"/>
              </a:spcAft>
              <a:buClr>
                <a:schemeClr val="dk1"/>
              </a:buClr>
              <a:buSzPts val="3200"/>
              <a:buNone/>
            </a:pPr>
            <a:endParaRPr b="1"/>
          </a:p>
          <a:p>
            <a:pPr marL="0" lvl="0" indent="0" algn="l" rtl="0">
              <a:spcBef>
                <a:spcPts val="360"/>
              </a:spcBef>
              <a:spcAft>
                <a:spcPts val="0"/>
              </a:spcAft>
              <a:buClr>
                <a:schemeClr val="dk1"/>
              </a:buClr>
              <a:buSzPts val="1800"/>
              <a:buNone/>
            </a:pPr>
            <a:endParaRPr sz="1800" b="1"/>
          </a:p>
          <a:p>
            <a:pPr marL="342900" lvl="0" indent="-342900" algn="l" rtl="0">
              <a:spcBef>
                <a:spcPts val="640"/>
              </a:spcBef>
              <a:spcAft>
                <a:spcPts val="0"/>
              </a:spcAft>
              <a:buClr>
                <a:schemeClr val="dk1"/>
              </a:buClr>
              <a:buSzPts val="3200"/>
              <a:buChar char="•"/>
            </a:pPr>
            <a:r>
              <a:rPr lang="en-US"/>
              <a:t>Then click on</a:t>
            </a:r>
            <a:endParaRPr/>
          </a:p>
          <a:p>
            <a:pPr marL="338138" lvl="0" indent="0" algn="l" rtl="0">
              <a:spcBef>
                <a:spcPts val="0"/>
              </a:spcBef>
              <a:spcAft>
                <a:spcPts val="0"/>
              </a:spcAft>
              <a:buClr>
                <a:schemeClr val="dk1"/>
              </a:buClr>
              <a:buSzPts val="3200"/>
              <a:buNone/>
            </a:pPr>
            <a:r>
              <a:rPr lang="en-US" b="1"/>
              <a:t>Create Testing Incident</a:t>
            </a:r>
            <a:r>
              <a:rPr lang="en-US"/>
              <a:t>:</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b="1"/>
          </a:p>
        </p:txBody>
      </p:sp>
      <p:pic>
        <p:nvPicPr>
          <p:cNvPr id="336" name="Google Shape;336;p49"/>
          <p:cNvPicPr preferRelativeResize="0"/>
          <p:nvPr/>
        </p:nvPicPr>
        <p:blipFill rotWithShape="1">
          <a:blip r:embed="rId4">
            <a:alphaModFix/>
          </a:blip>
          <a:srcRect/>
          <a:stretch/>
        </p:blipFill>
        <p:spPr>
          <a:xfrm>
            <a:off x="4399525" y="1047750"/>
            <a:ext cx="913959" cy="952500"/>
          </a:xfrm>
          <a:prstGeom prst="rect">
            <a:avLst/>
          </a:prstGeom>
          <a:noFill/>
          <a:ln>
            <a:noFill/>
          </a:ln>
        </p:spPr>
      </p:pic>
      <p:pic>
        <p:nvPicPr>
          <p:cNvPr id="337" name="Google Shape;337;p49"/>
          <p:cNvPicPr preferRelativeResize="0"/>
          <p:nvPr/>
        </p:nvPicPr>
        <p:blipFill rotWithShape="1">
          <a:blip r:embed="rId5">
            <a:alphaModFix/>
          </a:blip>
          <a:srcRect/>
          <a:stretch/>
        </p:blipFill>
        <p:spPr>
          <a:xfrm>
            <a:off x="7443610" y="2082366"/>
            <a:ext cx="1269874" cy="1084101"/>
          </a:xfrm>
          <a:prstGeom prst="rect">
            <a:avLst/>
          </a:prstGeom>
          <a:noFill/>
          <a:ln>
            <a:noFill/>
          </a:ln>
        </p:spPr>
      </p:pic>
      <p:pic>
        <p:nvPicPr>
          <p:cNvPr id="338" name="Google Shape;338;p49"/>
          <p:cNvPicPr preferRelativeResize="0"/>
          <p:nvPr/>
        </p:nvPicPr>
        <p:blipFill rotWithShape="1">
          <a:blip r:embed="rId6">
            <a:alphaModFix/>
          </a:blip>
          <a:srcRect/>
          <a:stretch/>
        </p:blipFill>
        <p:spPr>
          <a:xfrm>
            <a:off x="5313484" y="3383683"/>
            <a:ext cx="3400000" cy="1152381"/>
          </a:xfrm>
          <a:prstGeom prst="rect">
            <a:avLst/>
          </a:prstGeom>
          <a:noFill/>
          <a:ln>
            <a:noFill/>
          </a:ln>
        </p:spPr>
      </p:pic>
      <p:pic>
        <p:nvPicPr>
          <p:cNvPr id="339" name="Google Shape;339;p49"/>
          <p:cNvPicPr preferRelativeResize="0"/>
          <p:nvPr/>
        </p:nvPicPr>
        <p:blipFill rotWithShape="1">
          <a:blip r:embed="rId7">
            <a:alphaModFix/>
          </a:blip>
          <a:srcRect/>
          <a:stretch/>
        </p:blipFill>
        <p:spPr>
          <a:xfrm>
            <a:off x="4688023" y="4945636"/>
            <a:ext cx="2325461" cy="119353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46" name="Google Shape;346;p50"/>
          <p:cNvSpPr txBox="1">
            <a:spLocks noGrp="1"/>
          </p:cNvSpPr>
          <p:nvPr>
            <p:ph type="title" idx="4294967295"/>
          </p:nvPr>
        </p:nvSpPr>
        <p:spPr>
          <a:xfrm>
            <a:off x="-11289" y="7938"/>
            <a:ext cx="9155289"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u="sng"/>
              <a:t>How to Enter a Testing Incident in TIDE </a:t>
            </a:r>
            <a:r>
              <a:rPr lang="en-US" sz="2400" u="sng"/>
              <a:t>(cont.)</a:t>
            </a:r>
            <a:endParaRPr/>
          </a:p>
        </p:txBody>
      </p:sp>
      <p:sp>
        <p:nvSpPr>
          <p:cNvPr id="347" name="Google Shape;347;p50"/>
          <p:cNvSpPr txBox="1">
            <a:spLocks noGrp="1"/>
          </p:cNvSpPr>
          <p:nvPr>
            <p:ph type="body" idx="4294967295"/>
          </p:nvPr>
        </p:nvSpPr>
        <p:spPr>
          <a:xfrm>
            <a:off x="0" y="1358900"/>
            <a:ext cx="8229600" cy="487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Step 1: Select a category</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Step 2: Select a Search</a:t>
            </a:r>
            <a:endParaRPr/>
          </a:p>
          <a:p>
            <a:pPr marL="0" lvl="0" indent="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Step 3: Enter Student SSID</a:t>
            </a: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348" name="Google Shape;348;p50"/>
          <p:cNvPicPr preferRelativeResize="0"/>
          <p:nvPr/>
        </p:nvPicPr>
        <p:blipFill rotWithShape="1">
          <a:blip r:embed="rId3">
            <a:alphaModFix/>
          </a:blip>
          <a:srcRect/>
          <a:stretch/>
        </p:blipFill>
        <p:spPr>
          <a:xfrm>
            <a:off x="4566355" y="3595602"/>
            <a:ext cx="4495238" cy="1047619"/>
          </a:xfrm>
          <a:prstGeom prst="rect">
            <a:avLst/>
          </a:prstGeom>
          <a:noFill/>
          <a:ln>
            <a:noFill/>
          </a:ln>
        </p:spPr>
      </p:pic>
      <p:pic>
        <p:nvPicPr>
          <p:cNvPr id="349" name="Google Shape;349;p50"/>
          <p:cNvPicPr preferRelativeResize="0"/>
          <p:nvPr/>
        </p:nvPicPr>
        <p:blipFill rotWithShape="1">
          <a:blip r:embed="rId4">
            <a:alphaModFix/>
          </a:blip>
          <a:srcRect/>
          <a:stretch/>
        </p:blipFill>
        <p:spPr>
          <a:xfrm>
            <a:off x="5096200" y="4950571"/>
            <a:ext cx="3752381" cy="971429"/>
          </a:xfrm>
          <a:prstGeom prst="rect">
            <a:avLst/>
          </a:prstGeom>
          <a:noFill/>
          <a:ln>
            <a:noFill/>
          </a:ln>
        </p:spPr>
      </p:pic>
      <p:pic>
        <p:nvPicPr>
          <p:cNvPr id="350" name="Google Shape;350;p50"/>
          <p:cNvPicPr preferRelativeResize="0"/>
          <p:nvPr/>
        </p:nvPicPr>
        <p:blipFill rotWithShape="1">
          <a:blip r:embed="rId5">
            <a:alphaModFix/>
          </a:blip>
          <a:srcRect/>
          <a:stretch/>
        </p:blipFill>
        <p:spPr>
          <a:xfrm>
            <a:off x="5235426" y="1150938"/>
            <a:ext cx="3370064" cy="2236702"/>
          </a:xfrm>
          <a:prstGeom prst="rect">
            <a:avLst/>
          </a:prstGeom>
          <a:noFill/>
          <a:ln w="127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sldNum" idx="12"/>
          </p:nvPr>
        </p:nvSpPr>
        <p:spPr>
          <a:xfrm>
            <a:off x="8605490" y="6548744"/>
            <a:ext cx="486183" cy="276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57" name="Google Shape;357;p51"/>
          <p:cNvSpPr txBox="1">
            <a:spLocks noGrp="1"/>
          </p:cNvSpPr>
          <p:nvPr>
            <p:ph type="title" idx="4294967295"/>
          </p:nvPr>
        </p:nvSpPr>
        <p:spPr>
          <a:xfrm>
            <a:off x="0" y="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u="sng"/>
              <a:t>How to Enter a Testing Incident in TIDE </a:t>
            </a:r>
            <a:r>
              <a:rPr lang="en-US" sz="2400" u="sng"/>
              <a:t>(cont.)</a:t>
            </a:r>
            <a:endParaRPr/>
          </a:p>
        </p:txBody>
      </p:sp>
      <p:sp>
        <p:nvSpPr>
          <p:cNvPr id="358" name="Google Shape;358;p51"/>
          <p:cNvSpPr txBox="1">
            <a:spLocks noGrp="1"/>
          </p:cNvSpPr>
          <p:nvPr>
            <p:ph type="body" idx="4294967295"/>
          </p:nvPr>
        </p:nvSpPr>
        <p:spPr>
          <a:xfrm>
            <a:off x="191910" y="990600"/>
            <a:ext cx="8952089" cy="52244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Then click </a:t>
            </a:r>
            <a:r>
              <a:rPr lang="en-US" sz="2800" b="1"/>
              <a:t>Search Student Results</a:t>
            </a:r>
            <a:endParaRPr/>
          </a:p>
          <a:p>
            <a:pPr marL="342900" lvl="0" indent="-165100" algn="l" rtl="0">
              <a:spcBef>
                <a:spcPts val="560"/>
              </a:spcBef>
              <a:spcAft>
                <a:spcPts val="0"/>
              </a:spcAft>
              <a:buClr>
                <a:schemeClr val="dk1"/>
              </a:buClr>
              <a:buSzPts val="2800"/>
              <a:buNone/>
            </a:pPr>
            <a:endParaRPr sz="2800" b="1"/>
          </a:p>
          <a:p>
            <a:pPr marL="342900" lvl="0" indent="-165100" algn="l" rtl="0">
              <a:spcBef>
                <a:spcPts val="560"/>
              </a:spcBef>
              <a:spcAft>
                <a:spcPts val="0"/>
              </a:spcAft>
              <a:buClr>
                <a:schemeClr val="dk1"/>
              </a:buClr>
              <a:buSzPts val="2800"/>
              <a:buNone/>
            </a:pPr>
            <a:endParaRPr sz="2800"/>
          </a:p>
          <a:p>
            <a:pPr marL="0" lvl="0" indent="0" algn="l" rtl="0">
              <a:spcBef>
                <a:spcPts val="640"/>
              </a:spcBef>
              <a:spcAft>
                <a:spcPts val="0"/>
              </a:spcAft>
              <a:buClr>
                <a:schemeClr val="dk1"/>
              </a:buClr>
              <a:buSzPts val="3200"/>
              <a:buNone/>
            </a:pPr>
            <a:endParaRPr/>
          </a:p>
          <a:p>
            <a:pPr marL="342900" lvl="0" indent="-342900" algn="l" rtl="0">
              <a:spcBef>
                <a:spcPts val="560"/>
              </a:spcBef>
              <a:spcAft>
                <a:spcPts val="0"/>
              </a:spcAft>
              <a:buClr>
                <a:schemeClr val="dk1"/>
              </a:buClr>
              <a:buSzPts val="2800"/>
              <a:buChar char="•"/>
            </a:pPr>
            <a:r>
              <a:rPr lang="en-US" sz="2800"/>
              <a:t>Next click </a:t>
            </a:r>
            <a:r>
              <a:rPr lang="en-US" sz="2800" b="1"/>
              <a:t>Create</a:t>
            </a:r>
            <a:r>
              <a:rPr lang="en-US" sz="2800"/>
              <a:t> and then, enter a reason for the request in the window that pops up, then click </a:t>
            </a:r>
            <a:r>
              <a:rPr lang="en-US" sz="2800" b="1"/>
              <a:t>Submit</a:t>
            </a:r>
            <a:endParaRPr/>
          </a:p>
          <a:p>
            <a:pPr marL="342900" lvl="0" indent="-139700" algn="l" rtl="0">
              <a:spcBef>
                <a:spcPts val="640"/>
              </a:spcBef>
              <a:spcAft>
                <a:spcPts val="0"/>
              </a:spcAft>
              <a:buClr>
                <a:schemeClr val="dk1"/>
              </a:buClr>
              <a:buSzPts val="3200"/>
              <a:buNone/>
            </a:pPr>
            <a:endParaRPr/>
          </a:p>
        </p:txBody>
      </p:sp>
      <p:pic>
        <p:nvPicPr>
          <p:cNvPr id="359" name="Google Shape;359;p51"/>
          <p:cNvPicPr preferRelativeResize="0"/>
          <p:nvPr/>
        </p:nvPicPr>
        <p:blipFill rotWithShape="1">
          <a:blip r:embed="rId3">
            <a:alphaModFix/>
          </a:blip>
          <a:srcRect/>
          <a:stretch/>
        </p:blipFill>
        <p:spPr>
          <a:xfrm>
            <a:off x="2384287" y="4124152"/>
            <a:ext cx="4375425" cy="2090911"/>
          </a:xfrm>
          <a:prstGeom prst="rect">
            <a:avLst/>
          </a:prstGeom>
          <a:noFill/>
          <a:ln>
            <a:noFill/>
          </a:ln>
        </p:spPr>
      </p:pic>
      <p:grpSp>
        <p:nvGrpSpPr>
          <p:cNvPr id="360" name="Google Shape;360;p51"/>
          <p:cNvGrpSpPr/>
          <p:nvPr/>
        </p:nvGrpSpPr>
        <p:grpSpPr>
          <a:xfrm>
            <a:off x="2384287" y="1743374"/>
            <a:ext cx="3232494" cy="1290438"/>
            <a:chOff x="3106948" y="1530131"/>
            <a:chExt cx="2911079" cy="882869"/>
          </a:xfrm>
        </p:grpSpPr>
        <p:pic>
          <p:nvPicPr>
            <p:cNvPr id="361" name="Google Shape;361;p51"/>
            <p:cNvPicPr preferRelativeResize="0"/>
            <p:nvPr/>
          </p:nvPicPr>
          <p:blipFill rotWithShape="1">
            <a:blip r:embed="rId4">
              <a:alphaModFix/>
            </a:blip>
            <a:srcRect b="57465"/>
            <a:stretch/>
          </p:blipFill>
          <p:spPr>
            <a:xfrm>
              <a:off x="3106948" y="1530131"/>
              <a:ext cx="2911079" cy="620402"/>
            </a:xfrm>
            <a:prstGeom prst="rect">
              <a:avLst/>
            </a:prstGeom>
            <a:noFill/>
            <a:ln>
              <a:noFill/>
            </a:ln>
          </p:spPr>
        </p:pic>
        <p:pic>
          <p:nvPicPr>
            <p:cNvPr id="362" name="Google Shape;362;p51"/>
            <p:cNvPicPr preferRelativeResize="0"/>
            <p:nvPr/>
          </p:nvPicPr>
          <p:blipFill rotWithShape="1">
            <a:blip r:embed="rId4">
              <a:alphaModFix/>
            </a:blip>
            <a:srcRect l="-1" t="84647" r="74632" b="-2642"/>
            <a:stretch/>
          </p:blipFill>
          <p:spPr>
            <a:xfrm>
              <a:off x="5096616" y="2150533"/>
              <a:ext cx="745385" cy="262467"/>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1" y="-124177"/>
            <a:ext cx="9143999" cy="1480593"/>
          </a:xfrm>
          <a:prstGeom prst="rect">
            <a:avLst/>
          </a:prstGeom>
          <a:noFill/>
          <a:ln>
            <a:noFill/>
          </a:ln>
        </p:spPr>
        <p:txBody>
          <a:bodyPr spcFirstLastPara="1" wrap="square" lIns="68575" tIns="34275" rIns="68575" bIns="34275" anchor="b" anchorCtr="0">
            <a:noAutofit/>
          </a:bodyPr>
          <a:lstStyle/>
          <a:p>
            <a:pPr marL="342991" lvl="0" indent="0" algn="ctr" rtl="0">
              <a:spcBef>
                <a:spcPts val="0"/>
              </a:spcBef>
              <a:spcAft>
                <a:spcPts val="0"/>
              </a:spcAft>
              <a:buNone/>
            </a:pPr>
            <a:r>
              <a:rPr lang="en-US" b="1"/>
              <a:t>Test Administration Site Monitoring</a:t>
            </a:r>
            <a:r>
              <a:rPr lang="en-US"/>
              <a:t> </a:t>
            </a:r>
            <a:endParaRPr>
              <a:solidFill>
                <a:srgbClr val="FF0000"/>
              </a:solidFill>
            </a:endParaRPr>
          </a:p>
        </p:txBody>
      </p:sp>
      <p:sp>
        <p:nvSpPr>
          <p:cNvPr id="369" name="Google Shape;369;p52"/>
          <p:cNvSpPr txBox="1">
            <a:spLocks noGrp="1"/>
          </p:cNvSpPr>
          <p:nvPr>
            <p:ph type="body" idx="1"/>
          </p:nvPr>
        </p:nvSpPr>
        <p:spPr>
          <a:xfrm>
            <a:off x="259644" y="1512711"/>
            <a:ext cx="8718841" cy="4647340"/>
          </a:xfrm>
          <a:prstGeom prst="rect">
            <a:avLst/>
          </a:prstGeom>
          <a:noFill/>
          <a:ln>
            <a:noFill/>
          </a:ln>
        </p:spPr>
        <p:txBody>
          <a:bodyPr spcFirstLastPara="1" wrap="square" lIns="68575" tIns="34275" rIns="68575" bIns="34275" anchor="t" anchorCtr="0">
            <a:noAutofit/>
          </a:bodyPr>
          <a:lstStyle/>
          <a:p>
            <a:pPr marL="225425" lvl="0" indent="-225425" algn="l" rtl="0">
              <a:lnSpc>
                <a:spcPct val="115000"/>
              </a:lnSpc>
              <a:spcBef>
                <a:spcPts val="375"/>
              </a:spcBef>
              <a:spcAft>
                <a:spcPts val="0"/>
              </a:spcAft>
              <a:buClr>
                <a:schemeClr val="dk2"/>
              </a:buClr>
              <a:buSzPts val="2000"/>
              <a:buChar char="•"/>
            </a:pPr>
            <a:r>
              <a:rPr lang="en-US" sz="2000">
                <a:solidFill>
                  <a:schemeClr val="dk2"/>
                </a:solidFill>
              </a:rPr>
              <a:t>Testing Best Practices and Federal Guidelines both call for Site Monitoring to ensure the fidelity of test administration and monitor test security to prevent irregularities and ensure the integrity of test results. </a:t>
            </a:r>
            <a:endParaRPr sz="2000">
              <a:solidFill>
                <a:schemeClr val="dk2"/>
              </a:solidFill>
            </a:endParaRPr>
          </a:p>
          <a:p>
            <a:pPr marL="225425" lvl="0" indent="-225425" algn="l" rtl="0">
              <a:lnSpc>
                <a:spcPct val="115000"/>
              </a:lnSpc>
              <a:spcBef>
                <a:spcPts val="750"/>
              </a:spcBef>
              <a:spcAft>
                <a:spcPts val="0"/>
              </a:spcAft>
              <a:buClr>
                <a:schemeClr val="dk2"/>
              </a:buClr>
              <a:buSzPts val="2000"/>
              <a:buChar char="•"/>
            </a:pPr>
            <a:r>
              <a:rPr lang="en-US" sz="2000">
                <a:solidFill>
                  <a:schemeClr val="dk2"/>
                </a:solidFill>
              </a:rPr>
              <a:t>Also, per DOE Memo “Assessment Monitoring Site Visits”, the Assessment Section is called upon to regularly conduct school visits during statewide assessment windows to observe test administration and to gather information from school test coordinators about state assessment administration training, management and practices.</a:t>
            </a:r>
            <a:endParaRPr sz="2000">
              <a:solidFill>
                <a:schemeClr val="dk2"/>
              </a:solidFill>
            </a:endParaRPr>
          </a:p>
          <a:p>
            <a:pPr marL="225425" lvl="0" indent="-225425" algn="l" rtl="0">
              <a:lnSpc>
                <a:spcPct val="115000"/>
              </a:lnSpc>
              <a:spcBef>
                <a:spcPts val="750"/>
              </a:spcBef>
              <a:spcAft>
                <a:spcPts val="0"/>
              </a:spcAft>
              <a:buClr>
                <a:schemeClr val="dk2"/>
              </a:buClr>
              <a:buSzPts val="2000"/>
              <a:buChar char="•"/>
            </a:pPr>
            <a:r>
              <a:rPr lang="en-US" sz="2000">
                <a:solidFill>
                  <a:schemeClr val="dk2"/>
                </a:solidFill>
              </a:rPr>
              <a:t>HIDOE  is called upon to monitor test administration in its schools to ensure that appropriate assessments are selected for all students with disabilities and ELs so that they are appropriately included in assessments and receive the accommodations and supports.</a:t>
            </a:r>
            <a:endParaRPr sz="2000">
              <a:solidFill>
                <a:schemeClr val="dk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 y="0"/>
            <a:ext cx="9144001" cy="1411111"/>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b="1"/>
              <a:t>Test Administration Site Monitoring</a:t>
            </a:r>
            <a:br>
              <a:rPr lang="en-US" b="1"/>
            </a:br>
            <a:r>
              <a:rPr lang="en-US" b="1"/>
              <a:t>SY 2020-2021</a:t>
            </a:r>
            <a:endParaRPr/>
          </a:p>
        </p:txBody>
      </p:sp>
      <p:sp>
        <p:nvSpPr>
          <p:cNvPr id="376" name="Google Shape;376;p53"/>
          <p:cNvSpPr txBox="1">
            <a:spLocks noGrp="1"/>
          </p:cNvSpPr>
          <p:nvPr>
            <p:ph type="body" idx="1"/>
          </p:nvPr>
        </p:nvSpPr>
        <p:spPr>
          <a:xfrm>
            <a:off x="270933" y="1512711"/>
            <a:ext cx="8636000" cy="4718756"/>
          </a:xfrm>
          <a:prstGeom prst="rect">
            <a:avLst/>
          </a:prstGeom>
          <a:noFill/>
          <a:ln>
            <a:noFill/>
          </a:ln>
        </p:spPr>
        <p:txBody>
          <a:bodyPr spcFirstLastPara="1" wrap="square" lIns="68575" tIns="34275" rIns="68575" bIns="34275" anchor="t" anchorCtr="0">
            <a:noAutofit/>
          </a:bodyPr>
          <a:lstStyle/>
          <a:p>
            <a:pPr marL="342991" lvl="0" indent="-266771" algn="l" rtl="0">
              <a:spcBef>
                <a:spcPts val="0"/>
              </a:spcBef>
              <a:spcAft>
                <a:spcPts val="0"/>
              </a:spcAft>
              <a:buClr>
                <a:schemeClr val="dk2"/>
              </a:buClr>
              <a:buSzPts val="2000"/>
              <a:buChar char="●"/>
            </a:pPr>
            <a:r>
              <a:rPr lang="en-US" sz="2400">
                <a:solidFill>
                  <a:schemeClr val="dk2"/>
                </a:solidFill>
              </a:rPr>
              <a:t>Due to the pandemic, site visits may be conducted virtually via Webex to maintain the safety and security of all students and staff. Should a site visit be conducted in-person, all Department and school safety protocols and procedures will be followed. </a:t>
            </a:r>
            <a:endParaRPr sz="2400">
              <a:solidFill>
                <a:schemeClr val="dk2"/>
              </a:solidFill>
            </a:endParaRPr>
          </a:p>
          <a:p>
            <a:pPr marL="342991" lvl="0" indent="-266771" algn="l" rtl="0">
              <a:spcBef>
                <a:spcPts val="750"/>
              </a:spcBef>
              <a:spcAft>
                <a:spcPts val="0"/>
              </a:spcAft>
              <a:buClr>
                <a:schemeClr val="dk2"/>
              </a:buClr>
              <a:buSzPts val="2000"/>
              <a:buChar char="●"/>
            </a:pPr>
            <a:r>
              <a:rPr lang="en-US" sz="2400">
                <a:solidFill>
                  <a:schemeClr val="dk2"/>
                </a:solidFill>
              </a:rPr>
              <a:t>Please note that any school may be selected for site visits so all public and public charter schools should anticipate the presence of an assessment monitor during the administration of any statewide summative assessment during their respective testing windows. </a:t>
            </a:r>
            <a:endParaRPr sz="2400">
              <a:solidFill>
                <a:schemeClr val="dk2"/>
              </a:solidFill>
            </a:endParaRPr>
          </a:p>
          <a:p>
            <a:pPr marL="342991" lvl="0" indent="-266771" algn="l" rtl="0">
              <a:spcBef>
                <a:spcPts val="750"/>
              </a:spcBef>
              <a:spcAft>
                <a:spcPts val="0"/>
              </a:spcAft>
              <a:buClr>
                <a:schemeClr val="dk2"/>
              </a:buClr>
              <a:buSzPts val="2000"/>
              <a:buChar char="●"/>
            </a:pPr>
            <a:r>
              <a:rPr lang="en-US" sz="2400">
                <a:solidFill>
                  <a:schemeClr val="dk2"/>
                </a:solidFill>
              </a:rPr>
              <a:t>See the </a:t>
            </a:r>
            <a:r>
              <a:rPr lang="en-US" sz="2400" u="sng">
                <a:solidFill>
                  <a:schemeClr val="hlink"/>
                </a:solidFill>
                <a:hlinkClick r:id="rId3"/>
              </a:rPr>
              <a:t>Quality Assurance and Assessment Monitoring </a:t>
            </a:r>
            <a:endParaRPr sz="2400" u="sng">
              <a:solidFill>
                <a:schemeClr val="hlink"/>
              </a:solidFill>
              <a:hlinkClick r:id="rId3"/>
            </a:endParaRPr>
          </a:p>
          <a:p>
            <a:pPr marL="338138" lvl="0" indent="0" algn="l" rtl="0">
              <a:spcBef>
                <a:spcPts val="0"/>
              </a:spcBef>
              <a:spcAft>
                <a:spcPts val="0"/>
              </a:spcAft>
              <a:buClr>
                <a:schemeClr val="dk2"/>
              </a:buClr>
              <a:buSzPts val="2000"/>
              <a:buNone/>
            </a:pPr>
            <a:r>
              <a:rPr lang="en-US" sz="2400" u="sng">
                <a:solidFill>
                  <a:schemeClr val="hlink"/>
                </a:solidFill>
                <a:hlinkClick r:id="rId3"/>
              </a:rPr>
              <a:t>Site Visits DOE memo</a:t>
            </a:r>
            <a:r>
              <a:rPr lang="en-US" sz="2400">
                <a:solidFill>
                  <a:schemeClr val="dk2"/>
                </a:solidFill>
              </a:rPr>
              <a:t> (01/12/2021)</a:t>
            </a:r>
            <a:endParaRPr sz="2400">
              <a:solidFill>
                <a:schemeClr val="dk2"/>
              </a:solidFill>
            </a:endParaRPr>
          </a:p>
        </p:txBody>
      </p:sp>
      <p:pic>
        <p:nvPicPr>
          <p:cNvPr id="377" name="Google Shape;377;p53"/>
          <p:cNvPicPr preferRelativeResize="0"/>
          <p:nvPr/>
        </p:nvPicPr>
        <p:blipFill rotWithShape="1">
          <a:blip r:embed="rId4">
            <a:alphaModFix/>
          </a:blip>
          <a:srcRect/>
          <a:stretch/>
        </p:blipFill>
        <p:spPr>
          <a:xfrm rot="1864785">
            <a:off x="7711040" y="4945278"/>
            <a:ext cx="1084181" cy="1084161"/>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Questions?</a:t>
            </a:r>
            <a:endParaRPr/>
          </a:p>
        </p:txBody>
      </p:sp>
      <p:sp>
        <p:nvSpPr>
          <p:cNvPr id="383" name="Google Shape;383;p54"/>
          <p:cNvSpPr txBox="1">
            <a:spLocks noGrp="1"/>
          </p:cNvSpPr>
          <p:nvPr>
            <p:ph type="body" idx="1"/>
          </p:nvPr>
        </p:nvSpPr>
        <p:spPr>
          <a:xfrm>
            <a:off x="457200" y="1736521"/>
            <a:ext cx="8229600" cy="449205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To unmute:</a:t>
            </a:r>
            <a:endParaRPr/>
          </a:p>
          <a:p>
            <a:pPr marL="342900" lvl="0" indent="-342900" algn="l" rtl="0">
              <a:spcBef>
                <a:spcPts val="1800"/>
              </a:spcBef>
              <a:spcAft>
                <a:spcPts val="0"/>
              </a:spcAft>
              <a:buClr>
                <a:schemeClr val="dk1"/>
              </a:buClr>
              <a:buSzPts val="2400"/>
              <a:buChar char="•"/>
            </a:pPr>
            <a:r>
              <a:rPr lang="en-US" sz="2400"/>
              <a:t>Click on Participants list then click on the microphone next to your name </a:t>
            </a:r>
            <a:endParaRPr/>
          </a:p>
          <a:p>
            <a:pPr marL="342900" lvl="0" indent="-342900" algn="l" rtl="0">
              <a:spcBef>
                <a:spcPts val="1800"/>
              </a:spcBef>
              <a:spcAft>
                <a:spcPts val="0"/>
              </a:spcAft>
              <a:buClr>
                <a:schemeClr val="dk1"/>
              </a:buClr>
              <a:buSzPts val="2400"/>
              <a:buChar char="•"/>
            </a:pPr>
            <a:r>
              <a:rPr lang="en-US" sz="2400"/>
              <a:t>If you are calling in, Press *6 to unmute your phone</a:t>
            </a:r>
            <a:endParaRPr/>
          </a:p>
          <a:p>
            <a:pPr marL="342900" lvl="0" indent="-342900" algn="l" rtl="0">
              <a:spcBef>
                <a:spcPts val="1800"/>
              </a:spcBef>
              <a:spcAft>
                <a:spcPts val="0"/>
              </a:spcAft>
              <a:buClr>
                <a:schemeClr val="dk1"/>
              </a:buClr>
              <a:buSzPts val="2400"/>
              <a:buChar char="•"/>
            </a:pPr>
            <a:r>
              <a:rPr lang="en-US" sz="2400"/>
              <a:t>Type in questions in Chat (address to “Everyone”)</a:t>
            </a:r>
            <a:endParaRPr sz="2400"/>
          </a:p>
        </p:txBody>
      </p:sp>
      <p:sp>
        <p:nvSpPr>
          <p:cNvPr id="384" name="Google Shape;384;p54"/>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pic>
        <p:nvPicPr>
          <p:cNvPr id="385" name="Google Shape;385;p54" descr="http://www.parkinsonas.org/wp-content/uploads/2014/09/question.jpg"/>
          <p:cNvPicPr preferRelativeResize="0"/>
          <p:nvPr/>
        </p:nvPicPr>
        <p:blipFill rotWithShape="1">
          <a:blip r:embed="rId3">
            <a:alphaModFix/>
          </a:blip>
          <a:srcRect/>
          <a:stretch/>
        </p:blipFill>
        <p:spPr>
          <a:xfrm>
            <a:off x="3713572" y="4514096"/>
            <a:ext cx="1716856" cy="171447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100" b="1">
                <a:solidFill>
                  <a:srgbClr val="008AB1"/>
                </a:solidFill>
              </a:rPr>
              <a:t>SY 2020-21</a:t>
            </a:r>
            <a:br>
              <a:rPr lang="en-US" sz="2100" b="1">
                <a:solidFill>
                  <a:srgbClr val="008AB1"/>
                </a:solidFill>
              </a:rPr>
            </a:br>
            <a:r>
              <a:rPr lang="en-US" sz="3000" b="1">
                <a:solidFill>
                  <a:srgbClr val="008AB1"/>
                </a:solidFill>
              </a:rPr>
              <a:t>Assessment Section Office Hour Webinar</a:t>
            </a:r>
            <a:endParaRPr sz="3000" b="1">
              <a:solidFill>
                <a:srgbClr val="008AB1"/>
              </a:solidFill>
            </a:endParaRPr>
          </a:p>
        </p:txBody>
      </p:sp>
      <p:sp>
        <p:nvSpPr>
          <p:cNvPr id="391" name="Google Shape;391;p55"/>
          <p:cNvSpPr txBox="1">
            <a:spLocks noGrp="1"/>
          </p:cNvSpPr>
          <p:nvPr>
            <p:ph type="body" idx="1"/>
          </p:nvPr>
        </p:nvSpPr>
        <p:spPr>
          <a:xfrm>
            <a:off x="889232" y="1870745"/>
            <a:ext cx="7797567" cy="435783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t>NEXT:</a:t>
            </a:r>
            <a:endParaRPr/>
          </a:p>
          <a:p>
            <a:pPr marL="0" lvl="0" indent="0" algn="l" rtl="0">
              <a:spcBef>
                <a:spcPts val="640"/>
              </a:spcBef>
              <a:spcAft>
                <a:spcPts val="0"/>
              </a:spcAft>
              <a:buClr>
                <a:schemeClr val="dk1"/>
              </a:buClr>
              <a:buSzPts val="3200"/>
              <a:buNone/>
            </a:pPr>
            <a:endParaRPr b="1"/>
          </a:p>
          <a:p>
            <a:pPr marL="0" lvl="0" indent="0" algn="l" rtl="0">
              <a:spcBef>
                <a:spcPts val="640"/>
              </a:spcBef>
              <a:spcAft>
                <a:spcPts val="0"/>
              </a:spcAft>
              <a:buClr>
                <a:schemeClr val="dk1"/>
              </a:buClr>
              <a:buSzPts val="3200"/>
              <a:buNone/>
            </a:pPr>
            <a:r>
              <a:rPr lang="en-US" i="1"/>
              <a:t>HSAP Office Hour Webinar</a:t>
            </a:r>
            <a:endParaRPr/>
          </a:p>
          <a:p>
            <a:pPr marL="576263" lvl="0" indent="-342900" algn="l" rtl="0">
              <a:spcBef>
                <a:spcPts val="640"/>
              </a:spcBef>
              <a:spcAft>
                <a:spcPts val="0"/>
              </a:spcAft>
              <a:buClr>
                <a:schemeClr val="dk1"/>
              </a:buClr>
              <a:buSzPts val="3200"/>
              <a:buChar char="•"/>
            </a:pPr>
            <a:r>
              <a:rPr lang="en-US"/>
              <a:t>March 18, 2021, 2:30 PM</a:t>
            </a:r>
            <a:endParaRPr/>
          </a:p>
        </p:txBody>
      </p:sp>
      <p:sp>
        <p:nvSpPr>
          <p:cNvPr id="392" name="Google Shape;392;p55"/>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Goals</a:t>
            </a:r>
            <a:endParaRPr/>
          </a:p>
        </p:txBody>
      </p:sp>
      <p:sp>
        <p:nvSpPr>
          <p:cNvPr id="170" name="Google Shape;170;p29"/>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76923C"/>
              </a:buClr>
              <a:buSzPts val="3200"/>
              <a:buNone/>
            </a:pPr>
            <a:r>
              <a:rPr lang="en-US" b="1" i="1">
                <a:solidFill>
                  <a:srgbClr val="76923C"/>
                </a:solidFill>
              </a:rPr>
              <a:t>Test Security = Test Integrity</a:t>
            </a:r>
            <a:endParaRPr/>
          </a:p>
          <a:p>
            <a:pPr marL="0" lvl="0" indent="0" algn="ctr" rtl="0">
              <a:spcBef>
                <a:spcPts val="640"/>
              </a:spcBef>
              <a:spcAft>
                <a:spcPts val="0"/>
              </a:spcAft>
              <a:buClr>
                <a:srgbClr val="76923C"/>
              </a:buClr>
              <a:buSzPts val="3200"/>
              <a:buNone/>
            </a:pPr>
            <a:r>
              <a:rPr lang="en-US" b="1" i="1">
                <a:solidFill>
                  <a:srgbClr val="76923C"/>
                </a:solidFill>
              </a:rPr>
              <a:t>Test Integrity = Validity</a:t>
            </a:r>
            <a:endParaRPr/>
          </a:p>
          <a:p>
            <a:pPr marL="0" lvl="0" indent="0" algn="l" rtl="0">
              <a:spcBef>
                <a:spcPts val="400"/>
              </a:spcBef>
              <a:spcAft>
                <a:spcPts val="0"/>
              </a:spcAft>
              <a:buClr>
                <a:schemeClr val="dk1"/>
              </a:buClr>
              <a:buSzPts val="2000"/>
              <a:buNone/>
            </a:pPr>
            <a:endParaRPr sz="2000"/>
          </a:p>
          <a:p>
            <a:pPr marL="457200" lvl="1" indent="0" algn="l" rtl="0">
              <a:spcBef>
                <a:spcPts val="560"/>
              </a:spcBef>
              <a:spcAft>
                <a:spcPts val="0"/>
              </a:spcAft>
              <a:buClr>
                <a:schemeClr val="dk1"/>
              </a:buClr>
              <a:buSzPts val="2800"/>
              <a:buNone/>
            </a:pPr>
            <a:r>
              <a:rPr lang="en-US"/>
              <a:t>A Test Security Incident can threaten the integrity of the assessment and undermine the VALIDITY of the assessment and all decisions based upon the results of the assessment.</a:t>
            </a:r>
            <a:endParaRPr/>
          </a:p>
          <a:p>
            <a:pPr marL="457200" lvl="1" indent="0" algn="l" rtl="0">
              <a:spcBef>
                <a:spcPts val="560"/>
              </a:spcBef>
              <a:spcAft>
                <a:spcPts val="0"/>
              </a:spcAft>
              <a:buClr>
                <a:schemeClr val="dk1"/>
              </a:buClr>
              <a:buSzPts val="2800"/>
              <a:buNone/>
            </a:pPr>
            <a:endParaRPr/>
          </a:p>
          <a:p>
            <a:pPr marL="457200" lvl="1" indent="0" algn="l" rtl="0">
              <a:spcBef>
                <a:spcPts val="560"/>
              </a:spcBef>
              <a:spcAft>
                <a:spcPts val="0"/>
              </a:spcAft>
              <a:buClr>
                <a:schemeClr val="dk1"/>
              </a:buClr>
              <a:buSzPts val="2800"/>
              <a:buNone/>
            </a:pPr>
            <a:r>
              <a:rPr lang="en-US"/>
              <a:t>Rigorous test security compliance protects validity and integrity</a:t>
            </a:r>
            <a:r>
              <a:rPr lang="en-US" sz="2000"/>
              <a:t>.</a:t>
            </a:r>
            <a:endParaRPr/>
          </a:p>
          <a:p>
            <a:pPr marL="342900" lvl="0" indent="-342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None/>
            </a:pPr>
            <a:endParaRPr sz="2000"/>
          </a:p>
        </p:txBody>
      </p:sp>
      <p:sp>
        <p:nvSpPr>
          <p:cNvPr id="171" name="Google Shape;171;p29"/>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Why Is </a:t>
            </a:r>
            <a:r>
              <a:rPr lang="en-US" u="sng"/>
              <a:t>Training</a:t>
            </a:r>
            <a:r>
              <a:rPr lang="en-US"/>
              <a:t> on Test Security Important?</a:t>
            </a:r>
            <a:endParaRPr/>
          </a:p>
        </p:txBody>
      </p:sp>
      <p:sp>
        <p:nvSpPr>
          <p:cNvPr id="178" name="Google Shape;178;p30"/>
          <p:cNvSpPr txBox="1">
            <a:spLocks noGrp="1"/>
          </p:cNvSpPr>
          <p:nvPr>
            <p:ph type="body" idx="1"/>
          </p:nvPr>
        </p:nvSpPr>
        <p:spPr>
          <a:xfrm>
            <a:off x="214489" y="2122310"/>
            <a:ext cx="4580185" cy="40754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a:t>Situations that can jeopardize the confidentiality of a state assessment or the validity of a student's test can occur: </a:t>
            </a:r>
            <a:endParaRPr sz="2400"/>
          </a:p>
          <a:p>
            <a:pPr marL="801688" lvl="0" indent="-342900" algn="l" rtl="0">
              <a:spcBef>
                <a:spcPts val="560"/>
              </a:spcBef>
              <a:spcAft>
                <a:spcPts val="0"/>
              </a:spcAft>
              <a:buClr>
                <a:schemeClr val="dk1"/>
              </a:buClr>
              <a:buSzPts val="2800"/>
              <a:buChar char="•"/>
            </a:pPr>
            <a:r>
              <a:rPr lang="en-US"/>
              <a:t>anywhere</a:t>
            </a:r>
            <a:endParaRPr/>
          </a:p>
          <a:p>
            <a:pPr marL="801688" lvl="0" indent="-342900" algn="l" rtl="0">
              <a:spcBef>
                <a:spcPts val="560"/>
              </a:spcBef>
              <a:spcAft>
                <a:spcPts val="0"/>
              </a:spcAft>
              <a:buClr>
                <a:schemeClr val="dk1"/>
              </a:buClr>
              <a:buSzPts val="2800"/>
              <a:buChar char="•"/>
            </a:pPr>
            <a:r>
              <a:rPr lang="en-US"/>
              <a:t>in a very short amount </a:t>
            </a:r>
            <a:br>
              <a:rPr lang="en-US"/>
            </a:br>
            <a:r>
              <a:rPr lang="en-US"/>
              <a:t>of time </a:t>
            </a:r>
            <a:endParaRPr/>
          </a:p>
        </p:txBody>
      </p:sp>
      <p:pic>
        <p:nvPicPr>
          <p:cNvPr id="179" name="Google Shape;179;p30"/>
          <p:cNvPicPr preferRelativeResize="0"/>
          <p:nvPr/>
        </p:nvPicPr>
        <p:blipFill rotWithShape="1">
          <a:blip r:embed="rId3">
            <a:alphaModFix/>
          </a:blip>
          <a:srcRect l="1814" t="2280" r="2544" b="1947"/>
          <a:stretch/>
        </p:blipFill>
        <p:spPr>
          <a:xfrm rot="-319376">
            <a:off x="5126567" y="1406212"/>
            <a:ext cx="3685540" cy="46305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0" y="282222"/>
            <a:ext cx="9144000" cy="113541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Policies and Procedures </a:t>
            </a:r>
            <a:endParaRPr/>
          </a:p>
        </p:txBody>
      </p:sp>
      <p:sp>
        <p:nvSpPr>
          <p:cNvPr id="186" name="Google Shape;186;p31"/>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rgbClr val="76923C"/>
              </a:buClr>
              <a:buSzPct val="100000"/>
              <a:buNone/>
            </a:pPr>
            <a:r>
              <a:rPr lang="en-US" b="1" i="1">
                <a:solidFill>
                  <a:srgbClr val="76923C"/>
                </a:solidFill>
              </a:rPr>
              <a:t>The Importance of Following Policies and Procedures</a:t>
            </a:r>
            <a:endParaRPr/>
          </a:p>
          <a:p>
            <a:pPr marL="342900" lvl="0" indent="-342900" algn="l" rtl="0">
              <a:spcBef>
                <a:spcPts val="544"/>
              </a:spcBef>
              <a:spcAft>
                <a:spcPts val="0"/>
              </a:spcAft>
              <a:buClr>
                <a:schemeClr val="dk1"/>
              </a:buClr>
              <a:buSzPct val="100000"/>
              <a:buChar char="•"/>
            </a:pPr>
            <a:r>
              <a:rPr lang="en-US"/>
              <a:t>The purpose of uniform policies and procedures is to ensure fairness of testing and validity of test results across the entire population of examinees.</a:t>
            </a:r>
            <a:endParaRPr/>
          </a:p>
          <a:p>
            <a:pPr marL="342900" lvl="0" indent="-342900" algn="l" rtl="0">
              <a:spcBef>
                <a:spcPts val="544"/>
              </a:spcBef>
              <a:spcAft>
                <a:spcPts val="0"/>
              </a:spcAft>
              <a:buClr>
                <a:schemeClr val="dk1"/>
              </a:buClr>
              <a:buSzPct val="100000"/>
              <a:buChar char="•"/>
            </a:pPr>
            <a:r>
              <a:rPr lang="en-US"/>
              <a:t>Strictly adhering to established test policies and procedures ensures fairness and validity.</a:t>
            </a:r>
            <a:endParaRPr/>
          </a:p>
          <a:p>
            <a:pPr marL="342900" lvl="0" indent="-342900" algn="l" rtl="0">
              <a:spcBef>
                <a:spcPts val="544"/>
              </a:spcBef>
              <a:spcAft>
                <a:spcPts val="0"/>
              </a:spcAft>
              <a:buClr>
                <a:schemeClr val="dk1"/>
              </a:buClr>
              <a:buSzPct val="100000"/>
              <a:buChar char="•"/>
            </a:pPr>
            <a:r>
              <a:rPr lang="en-US"/>
              <a:t>Deviations from policies and procedures can provide unfair advantages to some examinees and undermine validity.</a:t>
            </a:r>
            <a:endParaRPr/>
          </a:p>
          <a:p>
            <a:pPr marL="342900" lvl="0" indent="-342900" algn="l" rtl="0">
              <a:spcBef>
                <a:spcPts val="544"/>
              </a:spcBef>
              <a:spcAft>
                <a:spcPts val="0"/>
              </a:spcAft>
              <a:buClr>
                <a:schemeClr val="dk1"/>
              </a:buClr>
              <a:buSzPct val="100000"/>
              <a:buChar char="•"/>
            </a:pPr>
            <a:r>
              <a:rPr lang="en-US"/>
              <a:t>LEARN AND REFER TO THE POLICIES AND PROCEDURES.</a:t>
            </a:r>
            <a:endParaRPr/>
          </a:p>
          <a:p>
            <a:pPr marL="342900" lvl="0" indent="-170180" algn="l" rtl="0">
              <a:spcBef>
                <a:spcPts val="544"/>
              </a:spcBef>
              <a:spcAft>
                <a:spcPts val="0"/>
              </a:spcAft>
              <a:buClr>
                <a:schemeClr val="dk1"/>
              </a:buClr>
              <a:buSzPct val="100000"/>
              <a:buNone/>
            </a:pPr>
            <a:endParaRPr/>
          </a:p>
          <a:p>
            <a:pPr marL="342900" lvl="0" indent="-170180" algn="l" rtl="0">
              <a:spcBef>
                <a:spcPts val="544"/>
              </a:spcBef>
              <a:spcAft>
                <a:spcPts val="0"/>
              </a:spcAft>
              <a:buClr>
                <a:schemeClr val="dk1"/>
              </a:buClr>
              <a:buSzPct val="100000"/>
              <a:buNone/>
            </a:pPr>
            <a:endParaRPr/>
          </a:p>
        </p:txBody>
      </p:sp>
      <p:sp>
        <p:nvSpPr>
          <p:cNvPr id="187" name="Google Shape;187;p31"/>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Policies and Procedures</a:t>
            </a:r>
            <a:endParaRPr/>
          </a:p>
        </p:txBody>
      </p:sp>
      <p:sp>
        <p:nvSpPr>
          <p:cNvPr id="194" name="Google Shape;194;p32"/>
          <p:cNvSpPr txBox="1">
            <a:spLocks noGrp="1"/>
          </p:cNvSpPr>
          <p:nvPr>
            <p:ph type="body" idx="1"/>
          </p:nvPr>
        </p:nvSpPr>
        <p:spPr>
          <a:xfrm>
            <a:off x="457200" y="1417638"/>
            <a:ext cx="8229600" cy="4810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6923C"/>
              </a:buClr>
              <a:buSzPts val="3200"/>
              <a:buNone/>
            </a:pPr>
            <a:r>
              <a:rPr lang="en-US" b="1" i="1">
                <a:solidFill>
                  <a:srgbClr val="76923C"/>
                </a:solidFill>
              </a:rPr>
              <a:t>HSAP Policies and Procedures</a:t>
            </a:r>
            <a:endParaRPr/>
          </a:p>
          <a:p>
            <a:pPr marL="342900" lvl="0" indent="-342900" algn="l" rtl="0">
              <a:spcBef>
                <a:spcPts val="480"/>
              </a:spcBef>
              <a:spcAft>
                <a:spcPts val="0"/>
              </a:spcAft>
              <a:buClr>
                <a:schemeClr val="dk1"/>
              </a:buClr>
              <a:buSzPts val="2400"/>
              <a:buChar char="•"/>
            </a:pPr>
            <a:r>
              <a:rPr lang="en-US" sz="2400"/>
              <a:t>Applicable Policies and Procedures for Statewide Assessments</a:t>
            </a:r>
            <a:endParaRPr sz="2400"/>
          </a:p>
          <a:p>
            <a:pPr marL="742950" lvl="1" indent="-285750" algn="l" rtl="0">
              <a:spcBef>
                <a:spcPts val="400"/>
              </a:spcBef>
              <a:spcAft>
                <a:spcPts val="0"/>
              </a:spcAft>
              <a:buClr>
                <a:schemeClr val="dk1"/>
              </a:buClr>
              <a:buSzPts val="2000"/>
              <a:buChar char="–"/>
            </a:pPr>
            <a:r>
              <a:rPr lang="en-US" sz="2000"/>
              <a:t>Test Administration Manual (TAM)</a:t>
            </a:r>
            <a:endParaRPr/>
          </a:p>
          <a:p>
            <a:pPr marL="342900" lvl="0" indent="-342900" algn="l" rtl="0">
              <a:spcBef>
                <a:spcPts val="480"/>
              </a:spcBef>
              <a:spcAft>
                <a:spcPts val="0"/>
              </a:spcAft>
              <a:buClr>
                <a:schemeClr val="dk1"/>
              </a:buClr>
              <a:buSzPts val="2400"/>
              <a:buChar char="•"/>
            </a:pPr>
            <a:r>
              <a:rPr lang="en-US" sz="2400"/>
              <a:t>Smarter Balanced TAM pages 16 - 25</a:t>
            </a:r>
            <a:endParaRPr sz="2400"/>
          </a:p>
          <a:p>
            <a:pPr marL="742950" lvl="1" indent="-285750" algn="l" rtl="0">
              <a:spcBef>
                <a:spcPts val="400"/>
              </a:spcBef>
              <a:spcAft>
                <a:spcPts val="0"/>
              </a:spcAft>
              <a:buClr>
                <a:schemeClr val="dk1"/>
              </a:buClr>
              <a:buSzPts val="2000"/>
              <a:buChar char="–"/>
            </a:pPr>
            <a:r>
              <a:rPr lang="en-US" sz="2000"/>
              <a:t>Sec. 3: Ensuring Test Security</a:t>
            </a:r>
            <a:endParaRPr/>
          </a:p>
          <a:p>
            <a:pPr marL="742950" lvl="1" indent="-285750" algn="l" rtl="0">
              <a:spcBef>
                <a:spcPts val="400"/>
              </a:spcBef>
              <a:spcAft>
                <a:spcPts val="0"/>
              </a:spcAft>
              <a:buClr>
                <a:schemeClr val="dk1"/>
              </a:buClr>
              <a:buSzPts val="2000"/>
              <a:buChar char="–"/>
            </a:pPr>
            <a:r>
              <a:rPr lang="en-US" sz="2000"/>
              <a:t>Sec. 4: Responding to Testing Improprieties, Irregularities, and Breaches</a:t>
            </a:r>
            <a:endParaRPr/>
          </a:p>
          <a:p>
            <a:pPr marL="742950" lvl="1" indent="-285750" algn="l" rtl="0">
              <a:spcBef>
                <a:spcPts val="0"/>
              </a:spcBef>
              <a:spcAft>
                <a:spcPts val="0"/>
              </a:spcAft>
              <a:buClr>
                <a:schemeClr val="dk1"/>
              </a:buClr>
              <a:buSzPts val="2000"/>
              <a:buChar char="–"/>
            </a:pPr>
            <a:r>
              <a:rPr lang="en-US" sz="2000"/>
              <a:t>Appendices</a:t>
            </a:r>
            <a:endParaRPr/>
          </a:p>
          <a:p>
            <a:pPr marL="1143000" lvl="2" indent="-228600" algn="l" rtl="0">
              <a:spcBef>
                <a:spcPts val="360"/>
              </a:spcBef>
              <a:spcAft>
                <a:spcPts val="0"/>
              </a:spcAft>
              <a:buClr>
                <a:schemeClr val="dk1"/>
              </a:buClr>
              <a:buSzPts val="1800"/>
              <a:buChar char="•"/>
            </a:pPr>
            <a:r>
              <a:rPr lang="en-US" sz="1800"/>
              <a:t>P: Test Incident Reporting Form</a:t>
            </a:r>
            <a:endParaRPr/>
          </a:p>
          <a:p>
            <a:pPr marL="1139825" lvl="0" indent="-225425" algn="l" rtl="0">
              <a:spcBef>
                <a:spcPts val="360"/>
              </a:spcBef>
              <a:spcAft>
                <a:spcPts val="0"/>
              </a:spcAft>
              <a:buClr>
                <a:schemeClr val="dk1"/>
              </a:buClr>
              <a:buSzPts val="1800"/>
              <a:buChar char="•"/>
            </a:pPr>
            <a:r>
              <a:rPr lang="en-US" sz="1800"/>
              <a:t>V: Test Security and Administrative Procedures Acknowledgement Form for Proctors</a:t>
            </a:r>
            <a:endParaRPr/>
          </a:p>
          <a:p>
            <a:pPr marL="1139825" lvl="0" indent="-225425" algn="l" rtl="0">
              <a:spcBef>
                <a:spcPts val="360"/>
              </a:spcBef>
              <a:spcAft>
                <a:spcPts val="0"/>
              </a:spcAft>
              <a:buClr>
                <a:schemeClr val="dk1"/>
              </a:buClr>
              <a:buSzPts val="1800"/>
              <a:buChar char="•"/>
            </a:pPr>
            <a:r>
              <a:rPr lang="en-US" sz="1800"/>
              <a:t>AA: Test Administration and Proctor Acknowledgement of Security and Confidentiality Statement</a:t>
            </a:r>
            <a:endParaRPr sz="1800"/>
          </a:p>
          <a:p>
            <a:pPr marL="1143000" lvl="2" indent="-101600" algn="l" rtl="0">
              <a:spcBef>
                <a:spcPts val="400"/>
              </a:spcBef>
              <a:spcAft>
                <a:spcPts val="0"/>
              </a:spcAft>
              <a:buClr>
                <a:schemeClr val="dk1"/>
              </a:buClr>
              <a:buSzPts val="2000"/>
              <a:buNone/>
            </a:pPr>
            <a:endParaRPr sz="2000"/>
          </a:p>
        </p:txBody>
      </p:sp>
      <p:sp>
        <p:nvSpPr>
          <p:cNvPr id="195" name="Google Shape;195;p32"/>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Security Policies and Procedures</a:t>
            </a:r>
            <a:endParaRPr/>
          </a:p>
        </p:txBody>
      </p:sp>
      <p:sp>
        <p:nvSpPr>
          <p:cNvPr id="202" name="Google Shape;202;p33"/>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rgbClr val="76923C"/>
              </a:buClr>
              <a:buSzPct val="100000"/>
              <a:buNone/>
            </a:pPr>
            <a:r>
              <a:rPr lang="en-US" sz="4000">
                <a:solidFill>
                  <a:srgbClr val="76923C"/>
                </a:solidFill>
              </a:rPr>
              <a:t>Test Administration Manual Appendices:</a:t>
            </a:r>
            <a:endParaRPr/>
          </a:p>
          <a:p>
            <a:pPr marL="631825" lvl="0" indent="-342900" algn="l" rtl="0">
              <a:spcBef>
                <a:spcPts val="448"/>
              </a:spcBef>
              <a:spcAft>
                <a:spcPts val="0"/>
              </a:spcAft>
              <a:buClr>
                <a:schemeClr val="dk1"/>
              </a:buClr>
              <a:buSzPct val="100000"/>
              <a:buChar char="•"/>
            </a:pPr>
            <a:r>
              <a:rPr lang="en-US"/>
              <a:t>F: Test Security Chart</a:t>
            </a:r>
            <a:endParaRPr/>
          </a:p>
          <a:p>
            <a:pPr marL="631825" lvl="0" indent="-342900" algn="l" rtl="0">
              <a:spcBef>
                <a:spcPts val="448"/>
              </a:spcBef>
              <a:spcAft>
                <a:spcPts val="0"/>
              </a:spcAft>
              <a:buClr>
                <a:schemeClr val="dk1"/>
              </a:buClr>
              <a:buSzPct val="100000"/>
              <a:buChar char="•"/>
            </a:pPr>
            <a:r>
              <a:rPr lang="en-US"/>
              <a:t>J: School Principal Checklist</a:t>
            </a:r>
            <a:endParaRPr/>
          </a:p>
          <a:p>
            <a:pPr marL="631825" lvl="0" indent="-342900" algn="l" rtl="0">
              <a:spcBef>
                <a:spcPts val="448"/>
              </a:spcBef>
              <a:spcAft>
                <a:spcPts val="0"/>
              </a:spcAft>
              <a:buClr>
                <a:schemeClr val="dk1"/>
              </a:buClr>
              <a:buSzPct val="100000"/>
              <a:buChar char="•"/>
            </a:pPr>
            <a:r>
              <a:rPr lang="en-US"/>
              <a:t>K: School Test Coordinator Checklist</a:t>
            </a:r>
            <a:endParaRPr/>
          </a:p>
          <a:p>
            <a:pPr marL="631825" lvl="0" indent="-342900" algn="l" rtl="0">
              <a:spcBef>
                <a:spcPts val="448"/>
              </a:spcBef>
              <a:spcAft>
                <a:spcPts val="0"/>
              </a:spcAft>
              <a:buClr>
                <a:schemeClr val="dk1"/>
              </a:buClr>
              <a:buSzPct val="100000"/>
              <a:buChar char="•"/>
            </a:pPr>
            <a:r>
              <a:rPr lang="en-US"/>
              <a:t>L: School Test Administrator Checklist</a:t>
            </a:r>
            <a:endParaRPr/>
          </a:p>
          <a:p>
            <a:pPr marL="631825" lvl="0" indent="-342900" algn="l" rtl="0">
              <a:spcBef>
                <a:spcPts val="448"/>
              </a:spcBef>
              <a:spcAft>
                <a:spcPts val="0"/>
              </a:spcAft>
              <a:buClr>
                <a:schemeClr val="dk1"/>
              </a:buClr>
              <a:buSzPct val="100000"/>
              <a:buChar char="•"/>
            </a:pPr>
            <a:r>
              <a:rPr lang="en-US"/>
              <a:t>M: School Technology Coordinator Checklist</a:t>
            </a:r>
            <a:endParaRPr/>
          </a:p>
          <a:p>
            <a:pPr marL="631825" lvl="0" indent="-342900" algn="l" rtl="0">
              <a:spcBef>
                <a:spcPts val="448"/>
              </a:spcBef>
              <a:spcAft>
                <a:spcPts val="0"/>
              </a:spcAft>
              <a:buClr>
                <a:schemeClr val="dk1"/>
              </a:buClr>
              <a:buSzPct val="100000"/>
              <a:buChar char="•"/>
            </a:pPr>
            <a:r>
              <a:rPr lang="en-US"/>
              <a:t>N: School Student Services Coordinator Checklist</a:t>
            </a:r>
            <a:endParaRPr/>
          </a:p>
          <a:p>
            <a:pPr marL="631825" lvl="0" indent="-342900" algn="l" rtl="0">
              <a:spcBef>
                <a:spcPts val="448"/>
              </a:spcBef>
              <a:spcAft>
                <a:spcPts val="0"/>
              </a:spcAft>
              <a:buClr>
                <a:schemeClr val="dk1"/>
              </a:buClr>
              <a:buSzPct val="100000"/>
              <a:buChar char="•"/>
            </a:pPr>
            <a:r>
              <a:rPr lang="en-US"/>
              <a:t>O: School Curriculum Coordinator Checklist</a:t>
            </a:r>
            <a:endParaRPr/>
          </a:p>
          <a:p>
            <a:pPr marL="631825" lvl="0" indent="-342900" algn="l" rtl="0">
              <a:spcBef>
                <a:spcPts val="448"/>
              </a:spcBef>
              <a:spcAft>
                <a:spcPts val="0"/>
              </a:spcAft>
              <a:buClr>
                <a:schemeClr val="dk1"/>
              </a:buClr>
              <a:buSzPct val="100000"/>
              <a:buChar char="•"/>
            </a:pPr>
            <a:r>
              <a:rPr lang="en-US"/>
              <a:t>P: Test Incident Reporting Form</a:t>
            </a:r>
            <a:endParaRPr/>
          </a:p>
          <a:p>
            <a:pPr marL="631825" lvl="0" indent="-342900" algn="l" rtl="0">
              <a:spcBef>
                <a:spcPts val="448"/>
              </a:spcBef>
              <a:spcAft>
                <a:spcPts val="0"/>
              </a:spcAft>
              <a:buClr>
                <a:schemeClr val="dk1"/>
              </a:buClr>
              <a:buSzPct val="100000"/>
              <a:buChar char="•"/>
            </a:pPr>
            <a:r>
              <a:rPr lang="en-US"/>
              <a:t>V: Test Security and Administrative Procedures Acknowledgement Form for Proctors</a:t>
            </a:r>
            <a:endParaRPr/>
          </a:p>
          <a:p>
            <a:pPr marL="631825" lvl="0" indent="-342900" algn="l" rtl="0">
              <a:spcBef>
                <a:spcPts val="448"/>
              </a:spcBef>
              <a:spcAft>
                <a:spcPts val="0"/>
              </a:spcAft>
              <a:buClr>
                <a:schemeClr val="dk1"/>
              </a:buClr>
              <a:buSzPct val="100000"/>
              <a:buChar char="•"/>
            </a:pPr>
            <a:r>
              <a:rPr lang="en-US"/>
              <a:t>AA: Test Administration and Proctor Acknowledgement of Security and Confidentiality Statement</a:t>
            </a:r>
            <a:endParaRPr/>
          </a:p>
          <a:p>
            <a:pPr marL="342900" lvl="0" indent="-200660" algn="l" rtl="0">
              <a:spcBef>
                <a:spcPts val="448"/>
              </a:spcBef>
              <a:spcAft>
                <a:spcPts val="0"/>
              </a:spcAft>
              <a:buClr>
                <a:schemeClr val="dk1"/>
              </a:buClr>
              <a:buSzPct val="100000"/>
              <a:buNone/>
            </a:pPr>
            <a:endParaRPr/>
          </a:p>
          <a:p>
            <a:pPr marL="342900" lvl="0" indent="-200660" algn="l" rtl="0">
              <a:spcBef>
                <a:spcPts val="448"/>
              </a:spcBef>
              <a:spcAft>
                <a:spcPts val="0"/>
              </a:spcAft>
              <a:buClr>
                <a:schemeClr val="dk1"/>
              </a:buClr>
              <a:buSzPct val="100000"/>
              <a:buNone/>
            </a:pPr>
            <a:endParaRPr/>
          </a:p>
        </p:txBody>
      </p:sp>
      <p:sp>
        <p:nvSpPr>
          <p:cNvPr id="203" name="Google Shape;203;p33"/>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Test Security Roles and Responsibilities</a:t>
            </a:r>
            <a:endParaRPr/>
          </a:p>
        </p:txBody>
      </p:sp>
      <p:sp>
        <p:nvSpPr>
          <p:cNvPr id="210" name="Google Shape;210;p34"/>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76923C"/>
              </a:buClr>
              <a:buSzPct val="100000"/>
              <a:buNone/>
            </a:pPr>
            <a:r>
              <a:rPr lang="en-US" sz="3600" b="1" i="1">
                <a:solidFill>
                  <a:srgbClr val="76923C"/>
                </a:solidFill>
              </a:rPr>
              <a:t>The Role of the Test Coordinator (TC)</a:t>
            </a:r>
            <a:endParaRPr sz="3600">
              <a:solidFill>
                <a:srgbClr val="76923C"/>
              </a:solidFill>
            </a:endParaRPr>
          </a:p>
          <a:p>
            <a:pPr marL="342900" lvl="0" indent="-342900" algn="l" rtl="0">
              <a:spcBef>
                <a:spcPts val="496"/>
              </a:spcBef>
              <a:spcAft>
                <a:spcPts val="0"/>
              </a:spcAft>
              <a:buClr>
                <a:schemeClr val="dk1"/>
              </a:buClr>
              <a:buSzPct val="100000"/>
              <a:buChar char="•"/>
            </a:pPr>
            <a:r>
              <a:rPr lang="en-US"/>
              <a:t>Attend training on policies and procedures.</a:t>
            </a:r>
            <a:endParaRPr/>
          </a:p>
          <a:p>
            <a:pPr marL="342900" lvl="0" indent="-342900" algn="l" rtl="0">
              <a:spcBef>
                <a:spcPts val="496"/>
              </a:spcBef>
              <a:spcAft>
                <a:spcPts val="0"/>
              </a:spcAft>
              <a:buClr>
                <a:schemeClr val="dk1"/>
              </a:buClr>
              <a:buSzPct val="100000"/>
              <a:buChar char="•"/>
            </a:pPr>
            <a:r>
              <a:rPr lang="en-US"/>
              <a:t>Ensure TA’s properly trained and certified in test policies and procedures.</a:t>
            </a:r>
            <a:endParaRPr/>
          </a:p>
          <a:p>
            <a:pPr marL="342900" lvl="0" indent="-342900" algn="l" rtl="0">
              <a:spcBef>
                <a:spcPts val="496"/>
              </a:spcBef>
              <a:spcAft>
                <a:spcPts val="0"/>
              </a:spcAft>
              <a:buClr>
                <a:schemeClr val="dk1"/>
              </a:buClr>
              <a:buSzPct val="100000"/>
              <a:buChar char="•"/>
            </a:pPr>
            <a:r>
              <a:rPr lang="en-US"/>
              <a:t>Monitor testing progress.</a:t>
            </a:r>
            <a:endParaRPr/>
          </a:p>
          <a:p>
            <a:pPr marL="342900" lvl="0" indent="-342900" algn="l" rtl="0">
              <a:spcBef>
                <a:spcPts val="496"/>
              </a:spcBef>
              <a:spcAft>
                <a:spcPts val="0"/>
              </a:spcAft>
              <a:buClr>
                <a:schemeClr val="dk1"/>
              </a:buClr>
              <a:buSzPct val="100000"/>
              <a:buChar char="•"/>
            </a:pPr>
            <a:r>
              <a:rPr lang="en-US"/>
              <a:t>Address testing problems.</a:t>
            </a:r>
            <a:endParaRPr/>
          </a:p>
          <a:p>
            <a:pPr marL="342900" lvl="0" indent="-342900" algn="l" rtl="0">
              <a:spcBef>
                <a:spcPts val="496"/>
              </a:spcBef>
              <a:spcAft>
                <a:spcPts val="0"/>
              </a:spcAft>
              <a:buClr>
                <a:schemeClr val="dk1"/>
              </a:buClr>
              <a:buSzPct val="100000"/>
              <a:buChar char="•"/>
            </a:pPr>
            <a:r>
              <a:rPr lang="en-US"/>
              <a:t>Review, investigate and report on all potential Test Security Incidents reported by TA.</a:t>
            </a:r>
            <a:endParaRPr/>
          </a:p>
          <a:p>
            <a:pPr marL="342900" lvl="0" indent="-342900" algn="l" rtl="0">
              <a:spcBef>
                <a:spcPts val="496"/>
              </a:spcBef>
              <a:spcAft>
                <a:spcPts val="0"/>
              </a:spcAft>
              <a:buClr>
                <a:schemeClr val="dk1"/>
              </a:buClr>
              <a:buSzPct val="100000"/>
              <a:buChar char="•"/>
            </a:pPr>
            <a:r>
              <a:rPr lang="en-US"/>
              <a:t>Mitigate, document, and report all Test Security Incidents to Principal.</a:t>
            </a:r>
            <a:endParaRPr/>
          </a:p>
          <a:p>
            <a:pPr marL="342900" lvl="0" indent="-185420" algn="l" rtl="0">
              <a:spcBef>
                <a:spcPts val="496"/>
              </a:spcBef>
              <a:spcAft>
                <a:spcPts val="0"/>
              </a:spcAft>
              <a:buClr>
                <a:schemeClr val="dk1"/>
              </a:buClr>
              <a:buSzPct val="100000"/>
              <a:buNone/>
            </a:pPr>
            <a:endParaRPr/>
          </a:p>
          <a:p>
            <a:pPr marL="0" lvl="0" indent="0" algn="ctr" rtl="0">
              <a:spcBef>
                <a:spcPts val="496"/>
              </a:spcBef>
              <a:spcAft>
                <a:spcPts val="0"/>
              </a:spcAft>
              <a:buClr>
                <a:schemeClr val="dk1"/>
              </a:buClr>
              <a:buSzPct val="100000"/>
              <a:buNone/>
            </a:pPr>
            <a:r>
              <a:rPr lang="en-US"/>
              <a:t>(See Smarter Balanced TAM Sec. 7; Appendix K.)</a:t>
            </a:r>
            <a:endParaRPr/>
          </a:p>
          <a:p>
            <a:pPr marL="342900" lvl="0" indent="-185420" algn="l" rtl="0">
              <a:spcBef>
                <a:spcPts val="496"/>
              </a:spcBef>
              <a:spcAft>
                <a:spcPts val="0"/>
              </a:spcAft>
              <a:buClr>
                <a:schemeClr val="dk1"/>
              </a:buClr>
              <a:buSzPct val="100000"/>
              <a:buNone/>
            </a:pPr>
            <a:endParaRPr/>
          </a:p>
          <a:p>
            <a:pPr marL="342900" lvl="0" indent="-185420" algn="l" rtl="0">
              <a:spcBef>
                <a:spcPts val="496"/>
              </a:spcBef>
              <a:spcAft>
                <a:spcPts val="0"/>
              </a:spcAft>
              <a:buClr>
                <a:schemeClr val="dk1"/>
              </a:buClr>
              <a:buSzPct val="100000"/>
              <a:buNone/>
            </a:pPr>
            <a:endParaRPr/>
          </a:p>
        </p:txBody>
      </p:sp>
      <p:sp>
        <p:nvSpPr>
          <p:cNvPr id="211" name="Google Shape;211;p34"/>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body" idx="1"/>
          </p:nvPr>
        </p:nvSpPr>
        <p:spPr>
          <a:xfrm>
            <a:off x="457200" y="1600200"/>
            <a:ext cx="8229600" cy="462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6923C"/>
              </a:buClr>
              <a:buSzPts val="3200"/>
              <a:buNone/>
            </a:pPr>
            <a:r>
              <a:rPr lang="en-US" b="1" i="1" dirty="0">
                <a:solidFill>
                  <a:srgbClr val="76923C"/>
                </a:solidFill>
              </a:rPr>
              <a:t>The Role of the Test Administrator (TA)</a:t>
            </a:r>
            <a:endParaRPr dirty="0">
              <a:solidFill>
                <a:srgbClr val="76923C"/>
              </a:solidFill>
            </a:endParaRPr>
          </a:p>
          <a:p>
            <a:pPr marL="631825" lvl="0" indent="-342900" algn="l" rtl="0">
              <a:spcBef>
                <a:spcPts val="500"/>
              </a:spcBef>
              <a:spcAft>
                <a:spcPts val="0"/>
              </a:spcAft>
              <a:buClr>
                <a:schemeClr val="dk1"/>
              </a:buClr>
              <a:buSzPts val="2500"/>
              <a:buChar char="•"/>
            </a:pPr>
            <a:r>
              <a:rPr lang="en-US" sz="2500" dirty="0"/>
              <a:t>Complete training and certification in test administration policies and procedures.</a:t>
            </a:r>
            <a:endParaRPr dirty="0"/>
          </a:p>
          <a:p>
            <a:pPr marL="631825" lvl="0" indent="-342900" algn="l" rtl="0">
              <a:spcBef>
                <a:spcPts val="500"/>
              </a:spcBef>
              <a:spcAft>
                <a:spcPts val="0"/>
              </a:spcAft>
              <a:buClr>
                <a:schemeClr val="dk1"/>
              </a:buClr>
              <a:buSzPts val="2500"/>
              <a:buChar char="•"/>
            </a:pPr>
            <a:r>
              <a:rPr lang="en-US" sz="2500" dirty="0"/>
              <a:t>Administer tests.</a:t>
            </a:r>
            <a:endParaRPr dirty="0"/>
          </a:p>
          <a:p>
            <a:pPr marL="631825" lvl="0" indent="-342900" algn="l" rtl="0">
              <a:spcBef>
                <a:spcPts val="500"/>
              </a:spcBef>
              <a:spcAft>
                <a:spcPts val="0"/>
              </a:spcAft>
              <a:buClr>
                <a:schemeClr val="dk1"/>
              </a:buClr>
              <a:buSzPts val="2500"/>
              <a:buChar char="•"/>
            </a:pPr>
            <a:r>
              <a:rPr lang="en-US" sz="2500" dirty="0"/>
              <a:t>Address testing problems.</a:t>
            </a:r>
            <a:endParaRPr dirty="0"/>
          </a:p>
          <a:p>
            <a:pPr marL="631825" lvl="0" indent="-342900" algn="l" rtl="0">
              <a:spcBef>
                <a:spcPts val="500"/>
              </a:spcBef>
              <a:spcAft>
                <a:spcPts val="0"/>
              </a:spcAft>
              <a:buClr>
                <a:schemeClr val="dk1"/>
              </a:buClr>
              <a:buSzPts val="2500"/>
              <a:buChar char="•"/>
            </a:pPr>
            <a:r>
              <a:rPr lang="en-US" sz="2500" dirty="0"/>
              <a:t>Report all Test Security Incidents to TC and Principal.</a:t>
            </a:r>
            <a:endParaRPr dirty="0"/>
          </a:p>
          <a:p>
            <a:pPr marL="342900" lvl="0" indent="-184150" algn="l" rtl="0">
              <a:spcBef>
                <a:spcPts val="500"/>
              </a:spcBef>
              <a:spcAft>
                <a:spcPts val="0"/>
              </a:spcAft>
              <a:buClr>
                <a:schemeClr val="dk1"/>
              </a:buClr>
              <a:buSzPts val="2500"/>
              <a:buNone/>
            </a:pPr>
            <a:endParaRPr sz="2500" dirty="0"/>
          </a:p>
          <a:p>
            <a:pPr marL="0" lvl="0" indent="0" algn="ctr" rtl="0">
              <a:spcBef>
                <a:spcPts val="500"/>
              </a:spcBef>
              <a:spcAft>
                <a:spcPts val="0"/>
              </a:spcAft>
              <a:buClr>
                <a:schemeClr val="dk1"/>
              </a:buClr>
              <a:buSzPts val="2500"/>
              <a:buNone/>
            </a:pPr>
            <a:r>
              <a:rPr lang="en-US" sz="2500" dirty="0"/>
              <a:t>(See Smarter Balanced TAM Sec. 7; Appendix </a:t>
            </a:r>
            <a:r>
              <a:rPr lang="en-US" sz="2500" dirty="0" smtClean="0"/>
              <a:t>L)</a:t>
            </a:r>
            <a:endParaRPr sz="2500" dirty="0"/>
          </a:p>
          <a:p>
            <a:pPr marL="342900" lvl="0" indent="-184150" algn="l" rtl="0">
              <a:spcBef>
                <a:spcPts val="500"/>
              </a:spcBef>
              <a:spcAft>
                <a:spcPts val="0"/>
              </a:spcAft>
              <a:buClr>
                <a:schemeClr val="dk1"/>
              </a:buClr>
              <a:buSzPts val="2500"/>
              <a:buNone/>
            </a:pPr>
            <a:endParaRPr sz="2500" dirty="0"/>
          </a:p>
          <a:p>
            <a:pPr marL="342900" lvl="0" indent="-139700" algn="l" rtl="0">
              <a:spcBef>
                <a:spcPts val="640"/>
              </a:spcBef>
              <a:spcAft>
                <a:spcPts val="0"/>
              </a:spcAft>
              <a:buClr>
                <a:schemeClr val="dk1"/>
              </a:buClr>
              <a:buSzPts val="3200"/>
              <a:buNone/>
            </a:pPr>
            <a:endParaRPr dirty="0"/>
          </a:p>
        </p:txBody>
      </p:sp>
      <p:sp>
        <p:nvSpPr>
          <p:cNvPr id="218" name="Google Shape;218;p35"/>
          <p:cNvSpPr txBox="1">
            <a:spLocks noGrp="1"/>
          </p:cNvSpPr>
          <p:nvPr>
            <p:ph type="sldNum" idx="12"/>
          </p:nvPr>
        </p:nvSpPr>
        <p:spPr>
          <a:xfrm>
            <a:off x="8627190" y="6492875"/>
            <a:ext cx="40444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219" name="Google Shape;219;p35"/>
          <p:cNvSpPr txBox="1"/>
          <p:nvPr/>
        </p:nvSpPr>
        <p:spPr>
          <a:xfrm>
            <a:off x="0" y="1929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376092"/>
                </a:solidFill>
                <a:latin typeface="Calibri"/>
                <a:ea typeface="Calibri"/>
                <a:cs typeface="Calibri"/>
                <a:sym typeface="Calibri"/>
              </a:rPr>
              <a:t>Test Security Roles and Responsibilities</a:t>
            </a:r>
            <a:endParaRPr sz="4000" b="1">
              <a:solidFill>
                <a:srgbClr val="37609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IDOE blu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3132</Words>
  <Application>Microsoft Office PowerPoint</Application>
  <PresentationFormat>On-screen Show (4:3)</PresentationFormat>
  <Paragraphs>318</Paragraphs>
  <Slides>29</Slides>
  <Notes>29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Noto Sans Symbols</vt:lpstr>
      <vt:lpstr>HIDOE blue</vt:lpstr>
      <vt:lpstr>Custom Design</vt:lpstr>
      <vt:lpstr>PowerPoint Presentation</vt:lpstr>
      <vt:lpstr>Test Security</vt:lpstr>
      <vt:lpstr>Test Security Goals</vt:lpstr>
      <vt:lpstr>Why Is Training on Test Security Important?</vt:lpstr>
      <vt:lpstr>Test Security Policies and Procedures </vt:lpstr>
      <vt:lpstr>Test Security Policies and Procedures</vt:lpstr>
      <vt:lpstr>Test Security Policies and Procedures</vt:lpstr>
      <vt:lpstr>Test Security Roles and Responsibilities</vt:lpstr>
      <vt:lpstr>PowerPoint Presentation</vt:lpstr>
      <vt:lpstr>PowerPoint Presentation</vt:lpstr>
      <vt:lpstr>Test Security Basics</vt:lpstr>
      <vt:lpstr>Reporting Test Security Incidents</vt:lpstr>
      <vt:lpstr>Test Security Incidents</vt:lpstr>
      <vt:lpstr>Test Security Incidents</vt:lpstr>
      <vt:lpstr>Definitions of Test Security Impropriety</vt:lpstr>
      <vt:lpstr>Definitions of Test Security Irregularity</vt:lpstr>
      <vt:lpstr>Definition of Test Security Breach</vt:lpstr>
      <vt:lpstr>Testing Incident Flowchart</vt:lpstr>
      <vt:lpstr>Test Security Incident Response Essentials</vt:lpstr>
      <vt:lpstr>Protocol for Incidents Involving Cell Phones and Electronic Devices</vt:lpstr>
      <vt:lpstr>Consequences of a Test Security Breach</vt:lpstr>
      <vt:lpstr>TIDE &gt; Administrating Tests Testing Incidents</vt:lpstr>
      <vt:lpstr>How to Enter a Testing Incident in TIDE</vt:lpstr>
      <vt:lpstr>How to Enter a Testing Incident in TIDE (cont.)</vt:lpstr>
      <vt:lpstr>How to Enter a Testing Incident in TIDE (cont.)</vt:lpstr>
      <vt:lpstr>Test Administration Site Monitoring </vt:lpstr>
      <vt:lpstr>Test Administration Site Monitoring SY 2020-2021</vt:lpstr>
      <vt:lpstr>Questions?</vt:lpstr>
      <vt:lpstr>SY 2020-21 Assessment Section Office Hour Webinar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 R</cp:lastModifiedBy>
  <cp:revision>4</cp:revision>
  <dcterms:modified xsi:type="dcterms:W3CDTF">2021-02-19T01:21:52Z</dcterms:modified>
</cp:coreProperties>
</file>