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5"/>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330" r:id="rId73"/>
    <p:sldId id="331" r:id="rId74"/>
  </p:sldIdLst>
  <p:sldSz cx="12188825" cy="6858000"/>
  <p:notesSz cx="6858000" cy="9144000"/>
  <p:embeddedFontLst>
    <p:embeddedFont>
      <p:font typeface="Calibri" panose="020F0502020204030204" pitchFamily="34" charset="0"/>
      <p:regular r:id="rId76"/>
      <p:bold r:id="rId77"/>
      <p:italic r:id="rId78"/>
      <p:boldItalic r:id="rId79"/>
    </p:embeddedFont>
    <p:embeddedFont>
      <p:font typeface="Corbel" panose="020B0503020204020204" pitchFamily="34" charset="0"/>
      <p:regular r:id="rId80"/>
      <p:bold r:id="rId81"/>
      <p:italic r:id="rId82"/>
      <p:boldItalic r:id="rId83"/>
    </p:embeddedFont>
    <p:embeddedFont>
      <p:font typeface="Libre Franklin" panose="020B0604020202020204"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39">
          <p15:clr>
            <a:srgbClr val="A4A3A4"/>
          </p15:clr>
        </p15:guide>
        <p15:guide id="3" pos="100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3" roundtripDataSignature="AMtx7mhLSTSbFYumT/Nm32AAidv7r6Ai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aul Duma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F74A414-E54C-4E6D-BBEB-BBAC5C0C4A34}">
  <a:tblStyle styleId="{EF74A414-E54C-4E6D-BBEB-BBAC5C0C4A34}"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2160"/>
        <p:guide pos="3839"/>
        <p:guide pos="1007"/>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1.fntdata"/><Relationship Id="rId84" Type="http://schemas.openxmlformats.org/officeDocument/2006/relationships/font" Target="fonts/font9.fntdata"/><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4.fntdata"/><Relationship Id="rId87"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7.fntdata"/><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93" Type="http://customschemas.google.com/relationships/presentationmetadata" Target="metadata"/><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2"/>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334458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alohahsap.org/"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4" name="Google Shape;134;p2: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15000"/>
              </a:lnSpc>
              <a:spcBef>
                <a:spcPts val="0"/>
              </a:spcBef>
              <a:spcAft>
                <a:spcPts val="0"/>
              </a:spcAft>
              <a:buClr>
                <a:schemeClr val="dk2"/>
              </a:buClr>
              <a:buSzPts val="1200"/>
              <a:buFont typeface="Arial"/>
              <a:buNone/>
            </a:pPr>
            <a:r>
              <a:rPr lang="en-US">
                <a:latin typeface="Arial"/>
                <a:ea typeface="Arial"/>
                <a:cs typeface="Arial"/>
                <a:sym typeface="Arial"/>
              </a:rPr>
              <a:t>Smarter Balanced is built on a framework of accessibility for </a:t>
            </a:r>
            <a:r>
              <a:rPr lang="en-US" b="1">
                <a:latin typeface="Arial"/>
                <a:ea typeface="Arial"/>
                <a:cs typeface="Arial"/>
                <a:sym typeface="Arial"/>
              </a:rPr>
              <a:t>all </a:t>
            </a:r>
            <a:r>
              <a:rPr lang="en-US">
                <a:latin typeface="Arial"/>
                <a:ea typeface="Arial"/>
                <a:cs typeface="Arial"/>
                <a:sym typeface="Arial"/>
              </a:rPr>
              <a:t>students, including students with disabilities and English learners, in order to provide accurate measures of achievement and growth.</a:t>
            </a:r>
            <a:endParaRPr>
              <a:solidFill>
                <a:srgbClr val="000000"/>
              </a:solidFill>
              <a:latin typeface="Arial"/>
              <a:ea typeface="Arial"/>
              <a:cs typeface="Arial"/>
              <a:sym typeface="Arial"/>
            </a:endParaRPr>
          </a:p>
        </p:txBody>
      </p:sp>
      <p:sp>
        <p:nvSpPr>
          <p:cNvPr id="135" name="Google Shape;135;p2: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a:t>
            </a:fld>
            <a:endParaRPr/>
          </a:p>
        </p:txBody>
      </p:sp>
    </p:spTree>
    <p:extLst>
      <p:ext uri="{BB962C8B-B14F-4D97-AF65-F5344CB8AC3E}">
        <p14:creationId xmlns:p14="http://schemas.microsoft.com/office/powerpoint/2010/main" val="323012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3: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227" name="Google Shape;227;p13: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194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702310" y="4421823"/>
            <a:ext cx="5618409" cy="4189017"/>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363"/>
              </a:spcBef>
              <a:spcAft>
                <a:spcPts val="0"/>
              </a:spcAft>
              <a:buClr>
                <a:schemeClr val="dk2"/>
              </a:buClr>
              <a:buSzPts val="1200"/>
              <a:buFont typeface="Arial"/>
              <a:buNone/>
            </a:pPr>
            <a:endParaRPr/>
          </a:p>
        </p:txBody>
      </p:sp>
      <p:sp>
        <p:nvSpPr>
          <p:cNvPr id="237" name="Google Shape;237;p14:notes"/>
          <p:cNvSpPr txBox="1">
            <a:spLocks noGrp="1"/>
          </p:cNvSpPr>
          <p:nvPr>
            <p:ph type="sldNum" idx="12"/>
          </p:nvPr>
        </p:nvSpPr>
        <p:spPr>
          <a:xfrm>
            <a:off x="3978132" y="8842029"/>
            <a:ext cx="3043381" cy="465413"/>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310453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5: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251" name="Google Shape;251;p15: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586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6: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363"/>
              </a:spcBef>
              <a:spcAft>
                <a:spcPts val="0"/>
              </a:spcAft>
              <a:buClr>
                <a:schemeClr val="dk2"/>
              </a:buClr>
              <a:buSzPts val="1200"/>
              <a:buFont typeface="Arial"/>
              <a:buNone/>
            </a:pPr>
            <a:endParaRPr/>
          </a:p>
        </p:txBody>
      </p:sp>
      <p:sp>
        <p:nvSpPr>
          <p:cNvPr id="258" name="Google Shape;258;p16: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2283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p2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6530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2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961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48243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22: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72118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3: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3: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303" name="Google Shape;303;p2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4018913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311" name="Google Shape;311;p2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1808415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2" name="Google Shape;142;p3: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15000"/>
              </a:lnSpc>
              <a:spcBef>
                <a:spcPts val="0"/>
              </a:spcBef>
              <a:spcAft>
                <a:spcPts val="0"/>
              </a:spcAft>
              <a:buClr>
                <a:schemeClr val="dk2"/>
              </a:buClr>
              <a:buSzPts val="1200"/>
              <a:buFont typeface="Arial"/>
              <a:buNone/>
            </a:pPr>
            <a:r>
              <a:rPr lang="en-US">
                <a:latin typeface="Arial"/>
                <a:ea typeface="Arial"/>
                <a:cs typeface="Arial"/>
                <a:sym typeface="Arial"/>
              </a:rPr>
              <a:t>It’s the goal of the Smarter Balanced Assessment System to provide each student with a positive and productive assessment experience, generating results that are a fair and accurate estimate of each student’s achievement.</a:t>
            </a:r>
            <a:endParaRPr>
              <a:solidFill>
                <a:srgbClr val="000000"/>
              </a:solidFill>
              <a:latin typeface="Arial"/>
              <a:ea typeface="Arial"/>
              <a:cs typeface="Arial"/>
              <a:sym typeface="Arial"/>
            </a:endParaRPr>
          </a:p>
        </p:txBody>
      </p:sp>
      <p:sp>
        <p:nvSpPr>
          <p:cNvPr id="143" name="Google Shape;143;p3: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a:t>
            </a:fld>
            <a:endParaRPr/>
          </a:p>
        </p:txBody>
      </p:sp>
    </p:spTree>
    <p:extLst>
      <p:ext uri="{BB962C8B-B14F-4D97-AF65-F5344CB8AC3E}">
        <p14:creationId xmlns:p14="http://schemas.microsoft.com/office/powerpoint/2010/main" val="34036445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7: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7: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187906" lvl="0" indent="-187906" algn="l" rtl="0">
              <a:lnSpc>
                <a:spcPct val="120000"/>
              </a:lnSpc>
              <a:spcBef>
                <a:spcPts val="0"/>
              </a:spcBef>
              <a:spcAft>
                <a:spcPts val="0"/>
              </a:spcAft>
              <a:buClr>
                <a:schemeClr val="dk2"/>
              </a:buClr>
              <a:buSzPts val="1200"/>
              <a:buFont typeface="Arial"/>
              <a:buNone/>
            </a:pPr>
            <a:r>
              <a:rPr lang="en-US"/>
              <a:t>Remember the </a:t>
            </a:r>
            <a:r>
              <a:rPr lang="en-US" b="1" i="1"/>
              <a:t>Training Test </a:t>
            </a:r>
            <a:r>
              <a:rPr lang="en-US"/>
              <a:t>allows students to become familiar with the assessment software, tools, etc., </a:t>
            </a:r>
            <a:r>
              <a:rPr lang="en-US" sz="1100"/>
              <a:t>while the </a:t>
            </a:r>
            <a:r>
              <a:rPr lang="en-US" b="1" i="1"/>
              <a:t>Practice Test </a:t>
            </a:r>
            <a:r>
              <a:rPr lang="en-US"/>
              <a:t>includes about 30 items at each grade level and provides access to the designated supports and accommodations if administered using the secure browser.</a:t>
            </a:r>
            <a:endParaRPr/>
          </a:p>
          <a:p>
            <a:pPr marL="179808" lvl="0" indent="-179808" algn="l" rtl="0">
              <a:lnSpc>
                <a:spcPct val="120000"/>
              </a:lnSpc>
              <a:spcBef>
                <a:spcPts val="1071"/>
              </a:spcBef>
              <a:spcAft>
                <a:spcPts val="0"/>
              </a:spcAft>
              <a:buClr>
                <a:schemeClr val="dk2"/>
              </a:buClr>
              <a:buSzPts val="1200"/>
              <a:buFont typeface="Arial"/>
              <a:buNone/>
            </a:pPr>
            <a:endParaRPr/>
          </a:p>
          <a:p>
            <a:pPr marL="179808" lvl="0" indent="-179808" algn="l" rtl="0">
              <a:lnSpc>
                <a:spcPct val="120000"/>
              </a:lnSpc>
              <a:spcBef>
                <a:spcPts val="1071"/>
              </a:spcBef>
              <a:spcAft>
                <a:spcPts val="0"/>
              </a:spcAft>
              <a:buClr>
                <a:schemeClr val="dk2"/>
              </a:buClr>
              <a:buSzPts val="1200"/>
              <a:buFont typeface="Arial"/>
              <a:buNone/>
            </a:pPr>
            <a:r>
              <a:rPr lang="en-US"/>
              <a:t>Both tests can be conducted in a testing session administered by a Test Administrator using the TA Practice Site and secure browser </a:t>
            </a:r>
            <a:r>
              <a:rPr lang="en-US" b="1" u="sng"/>
              <a:t>or</a:t>
            </a:r>
            <a:r>
              <a:rPr lang="en-US"/>
              <a:t> in a “guest session” using any browser from any location.</a:t>
            </a:r>
            <a:endParaRPr/>
          </a:p>
          <a:p>
            <a:pPr marL="0" lvl="0" indent="0" algn="l" rtl="0">
              <a:lnSpc>
                <a:spcPct val="100000"/>
              </a:lnSpc>
              <a:spcBef>
                <a:spcPts val="363"/>
              </a:spcBef>
              <a:spcAft>
                <a:spcPts val="0"/>
              </a:spcAft>
              <a:buClr>
                <a:schemeClr val="dk2"/>
              </a:buClr>
              <a:buSzPts val="1200"/>
              <a:buFont typeface="Arial"/>
              <a:buNone/>
            </a:pPr>
            <a:endParaRPr/>
          </a:p>
          <a:p>
            <a:pPr marL="0" lvl="0" indent="0" algn="l" rtl="0">
              <a:lnSpc>
                <a:spcPct val="100000"/>
              </a:lnSpc>
              <a:spcBef>
                <a:spcPts val="0"/>
              </a:spcBef>
              <a:spcAft>
                <a:spcPts val="0"/>
              </a:spcAft>
              <a:buClr>
                <a:srgbClr val="953734"/>
              </a:buClr>
              <a:buSzPts val="1200"/>
              <a:buFont typeface="Arial"/>
              <a:buNone/>
            </a:pPr>
            <a:r>
              <a:rPr lang="en-US">
                <a:solidFill>
                  <a:srgbClr val="953734"/>
                </a:solidFill>
              </a:rPr>
              <a:t>alohahsap.org &gt;&gt;Smarter Balanced&gt;&gt; Students and Families&gt;&gt;Training and Practice Tests</a:t>
            </a:r>
            <a:endParaRPr/>
          </a:p>
          <a:p>
            <a:pPr marL="0" lvl="0" indent="0" algn="l" rtl="0">
              <a:lnSpc>
                <a:spcPct val="100000"/>
              </a:lnSpc>
              <a:spcBef>
                <a:spcPts val="363"/>
              </a:spcBef>
              <a:spcAft>
                <a:spcPts val="0"/>
              </a:spcAft>
              <a:buClr>
                <a:schemeClr val="dk2"/>
              </a:buClr>
              <a:buSzPts val="1200"/>
              <a:buFont typeface="Arial"/>
              <a:buNone/>
            </a:pPr>
            <a:endParaRPr/>
          </a:p>
        </p:txBody>
      </p:sp>
      <p:sp>
        <p:nvSpPr>
          <p:cNvPr id="322" name="Google Shape;322;p27: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1696534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8: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6" name="Google Shape;346;p28: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Dictionary/Thesaurus button  The Dictionary and Thesaurus is an embedded universal tool that is available for the </a:t>
            </a:r>
            <a:r>
              <a:rPr lang="en-US" b="1">
                <a:latin typeface="Arial"/>
                <a:ea typeface="Arial"/>
                <a:cs typeface="Arial"/>
                <a:sym typeface="Arial"/>
              </a:rPr>
              <a:t>full-write </a:t>
            </a:r>
            <a:r>
              <a:rPr lang="en-US">
                <a:latin typeface="Arial"/>
                <a:ea typeface="Arial"/>
                <a:cs typeface="Arial"/>
                <a:sym typeface="Arial"/>
              </a:rPr>
              <a:t>portion (the 2</a:t>
            </a:r>
            <a:r>
              <a:rPr lang="en-US" baseline="30000">
                <a:latin typeface="Arial"/>
                <a:ea typeface="Arial"/>
                <a:cs typeface="Arial"/>
                <a:sym typeface="Arial"/>
              </a:rPr>
              <a:t>nd</a:t>
            </a:r>
            <a:r>
              <a:rPr lang="en-US">
                <a:latin typeface="Arial"/>
                <a:ea typeface="Arial"/>
                <a:cs typeface="Arial"/>
                <a:sym typeface="Arial"/>
              </a:rPr>
              <a:t> part) of the ELA performance task. With this embedded universal tool, the student can access a Dictionary or Thesaurus to view more information about a word. To access this embedded universal tool simply click on the Dictionary button in the upper left-hand corner. A pop up will appear that gives access to both a dictionary and a thesaurus. </a:t>
            </a:r>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The student types the word he or she wants to use in the blank space and then clicks either “Dictionary” or “Thesaurus.” The definition for the word will appear if you selected “Dictionary” or the synonym will appear if you selected “Thesaurus.” You can switch between the “Dictionary” and “Thesaurus” for the same word by simply selecting the button that corresponds to each. To close the Dictionary/Thesaurus click the X in the upper-right-hand corner. </a:t>
            </a: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p:txBody>
      </p:sp>
      <p:sp>
        <p:nvSpPr>
          <p:cNvPr id="347" name="Google Shape;347;p2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latin typeface="Arial"/>
                <a:ea typeface="Arial"/>
                <a:cs typeface="Arial"/>
                <a:sym typeface="Arial"/>
              </a:rPr>
              <a:t>21</a:t>
            </a:fld>
            <a:endParaRPr>
              <a:solidFill>
                <a:srgbClr val="000000"/>
              </a:solidFill>
              <a:latin typeface="Arial"/>
              <a:ea typeface="Arial"/>
              <a:cs typeface="Arial"/>
              <a:sym typeface="Arial"/>
            </a:endParaRPr>
          </a:p>
        </p:txBody>
      </p:sp>
    </p:spTree>
    <p:extLst>
      <p:ext uri="{BB962C8B-B14F-4D97-AF65-F5344CB8AC3E}">
        <p14:creationId xmlns:p14="http://schemas.microsoft.com/office/powerpoint/2010/main" val="26722675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9: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9: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356" name="Google Shape;356;p2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480706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0: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30: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364" name="Google Shape;364;p3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2432344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2: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2: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Training and Practice Tests can be taken as a guest or in a testing session set up in the Training Site by any Teacher</a:t>
            </a:r>
            <a:endParaRPr/>
          </a:p>
          <a:p>
            <a:pPr marL="0" lvl="0" indent="0" algn="l" rtl="0">
              <a:lnSpc>
                <a:spcPct val="100000"/>
              </a:lnSpc>
              <a:spcBef>
                <a:spcPts val="360"/>
              </a:spcBef>
              <a:spcAft>
                <a:spcPts val="0"/>
              </a:spcAft>
              <a:buClr>
                <a:schemeClr val="dk2"/>
              </a:buClr>
              <a:buSzPts val="1200"/>
              <a:buFont typeface="Arial"/>
              <a:buNone/>
            </a:pPr>
            <a:endParaRPr/>
          </a:p>
          <a:p>
            <a:pPr marL="0" lvl="0" indent="0" algn="l" rtl="0">
              <a:lnSpc>
                <a:spcPct val="100000"/>
              </a:lnSpc>
              <a:spcBef>
                <a:spcPts val="360"/>
              </a:spcBef>
              <a:spcAft>
                <a:spcPts val="0"/>
              </a:spcAft>
              <a:buClr>
                <a:schemeClr val="dk2"/>
              </a:buClr>
              <a:buSzPts val="1200"/>
              <a:buFont typeface="Arial"/>
              <a:buNone/>
            </a:pPr>
            <a:r>
              <a:rPr lang="en-US"/>
              <a:t>“Actual Assessments” – HSA Science, End of Course Exams, Smarter Balanced Interim and Summative Assessments, and HSA-Alt Assessments can only be administered by a trained certified test administrator using the TA Live Site and with students using the HI Secure Browser.</a:t>
            </a:r>
            <a:endParaRPr/>
          </a:p>
          <a:p>
            <a:pPr marL="0" lvl="0" indent="0" algn="l" rtl="0">
              <a:lnSpc>
                <a:spcPct val="100000"/>
              </a:lnSpc>
              <a:spcBef>
                <a:spcPts val="360"/>
              </a:spcBef>
              <a:spcAft>
                <a:spcPts val="0"/>
              </a:spcAft>
              <a:buClr>
                <a:schemeClr val="dk2"/>
              </a:buClr>
              <a:buSzPts val="1200"/>
              <a:buFont typeface="Arial"/>
              <a:buNone/>
            </a:pPr>
            <a:endParaRPr/>
          </a:p>
          <a:p>
            <a:pPr marL="0" lvl="0" indent="0" algn="l" rtl="0">
              <a:lnSpc>
                <a:spcPct val="100000"/>
              </a:lnSpc>
              <a:spcBef>
                <a:spcPts val="360"/>
              </a:spcBef>
              <a:spcAft>
                <a:spcPts val="0"/>
              </a:spcAft>
              <a:buClr>
                <a:schemeClr val="dk2"/>
              </a:buClr>
              <a:buSzPts val="1200"/>
              <a:buFont typeface="Arial"/>
              <a:buNone/>
            </a:pPr>
            <a:r>
              <a:rPr lang="en-US"/>
              <a:t>For SY 2015-16…</a:t>
            </a:r>
            <a:endParaRPr/>
          </a:p>
          <a:p>
            <a:pPr marL="457200" lvl="1" indent="0" algn="l" rtl="0">
              <a:lnSpc>
                <a:spcPct val="100000"/>
              </a:lnSpc>
              <a:spcBef>
                <a:spcPts val="360"/>
              </a:spcBef>
              <a:spcAft>
                <a:spcPts val="0"/>
              </a:spcAft>
              <a:buClr>
                <a:schemeClr val="dk2"/>
              </a:buClr>
              <a:buSzPts val="1200"/>
              <a:buFont typeface="Arial"/>
              <a:buNone/>
            </a:pPr>
            <a:r>
              <a:rPr lang="en-US"/>
              <a:t>The TA Live Site has a new look and feel.</a:t>
            </a:r>
            <a:endParaRPr/>
          </a:p>
          <a:p>
            <a:pPr marL="457200" lvl="1" indent="0" algn="l" rtl="0">
              <a:lnSpc>
                <a:spcPct val="100000"/>
              </a:lnSpc>
              <a:spcBef>
                <a:spcPts val="360"/>
              </a:spcBef>
              <a:spcAft>
                <a:spcPts val="0"/>
              </a:spcAft>
              <a:buClr>
                <a:schemeClr val="dk2"/>
              </a:buClr>
              <a:buSzPts val="1200"/>
              <a:buFont typeface="Arial"/>
              <a:buNone/>
            </a:pPr>
            <a:r>
              <a:rPr lang="en-US"/>
              <a:t>For Smarter Balanced Summative Assessments, more than one Performance Task will appear for each grade level in both ELA and Math. All PTs that appear should be started. This is because, with the removal of classroom activities, students in the same grade/classroom will not all be asked to complete the same performance task.</a:t>
            </a:r>
            <a:endParaRPr/>
          </a:p>
          <a:p>
            <a:pPr marL="0" lvl="0" indent="0" algn="l" rtl="0">
              <a:lnSpc>
                <a:spcPct val="100000"/>
              </a:lnSpc>
              <a:spcBef>
                <a:spcPts val="360"/>
              </a:spcBef>
              <a:spcAft>
                <a:spcPts val="0"/>
              </a:spcAft>
              <a:buClr>
                <a:schemeClr val="dk2"/>
              </a:buClr>
              <a:buSzPts val="1200"/>
              <a:buFont typeface="Arial"/>
              <a:buNone/>
            </a:pPr>
            <a:endParaRPr/>
          </a:p>
        </p:txBody>
      </p:sp>
      <p:sp>
        <p:nvSpPr>
          <p:cNvPr id="372" name="Google Shape;372;p3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3864710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3: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3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25</a:t>
            </a:fld>
            <a:endParaRPr/>
          </a:p>
        </p:txBody>
      </p:sp>
      <p:sp>
        <p:nvSpPr>
          <p:cNvPr id="393" name="Google Shape;393;p33: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b="1"/>
              <a:t>This slide has animations</a:t>
            </a:r>
            <a:endParaRPr/>
          </a:p>
          <a:p>
            <a:pPr marL="0" lvl="0" indent="0" algn="l" rtl="0">
              <a:lnSpc>
                <a:spcPct val="100000"/>
              </a:lnSpc>
              <a:spcBef>
                <a:spcPts val="360"/>
              </a:spcBef>
              <a:spcAft>
                <a:spcPts val="0"/>
              </a:spcAft>
              <a:buClr>
                <a:schemeClr val="dk2"/>
              </a:buClr>
              <a:buSzPts val="1200"/>
              <a:buFont typeface="Arial"/>
              <a:buNone/>
            </a:pPr>
            <a:endParaRPr/>
          </a:p>
          <a:p>
            <a:pPr marL="0" lvl="0" indent="0" algn="l" rtl="0">
              <a:lnSpc>
                <a:spcPct val="100000"/>
              </a:lnSpc>
              <a:spcBef>
                <a:spcPts val="360"/>
              </a:spcBef>
              <a:spcAft>
                <a:spcPts val="0"/>
              </a:spcAft>
              <a:buClr>
                <a:schemeClr val="dk2"/>
              </a:buClr>
              <a:buSzPts val="1200"/>
              <a:buFont typeface="Arial"/>
              <a:buNone/>
            </a:pPr>
            <a:r>
              <a:rPr lang="en-US"/>
              <a:t>The TA Live Site has a “tree structure” that allows the TA to open various branches until they reach the tests they will be administering then select and launch those tests.</a:t>
            </a:r>
            <a:endParaRPr/>
          </a:p>
          <a:p>
            <a:pPr marL="0" lvl="0" indent="0" algn="l" rtl="0">
              <a:lnSpc>
                <a:spcPct val="100000"/>
              </a:lnSpc>
              <a:spcBef>
                <a:spcPts val="360"/>
              </a:spcBef>
              <a:spcAft>
                <a:spcPts val="0"/>
              </a:spcAft>
              <a:buClr>
                <a:schemeClr val="dk2"/>
              </a:buClr>
              <a:buSzPts val="1200"/>
              <a:buFont typeface="Arial"/>
              <a:buNone/>
            </a:pPr>
            <a:r>
              <a:rPr lang="en-US" u="sng"/>
              <a:t>Multiple tests can be launched in the same session but care must be taken to ensure that students select and are admitted to the correct test.</a:t>
            </a:r>
            <a:endParaRPr/>
          </a:p>
          <a:p>
            <a:pPr marL="0" lvl="0" indent="0" algn="l" rtl="0">
              <a:lnSpc>
                <a:spcPct val="100000"/>
              </a:lnSpc>
              <a:spcBef>
                <a:spcPts val="360"/>
              </a:spcBef>
              <a:spcAft>
                <a:spcPts val="0"/>
              </a:spcAft>
              <a:buClr>
                <a:schemeClr val="dk2"/>
              </a:buClr>
              <a:buSzPts val="1200"/>
              <a:buFont typeface="Arial"/>
              <a:buNone/>
            </a:pPr>
            <a:endParaRPr u="sng"/>
          </a:p>
          <a:p>
            <a:pPr marL="0" lvl="0" indent="0" algn="l" rtl="0">
              <a:lnSpc>
                <a:spcPct val="100000"/>
              </a:lnSpc>
              <a:spcBef>
                <a:spcPts val="360"/>
              </a:spcBef>
              <a:spcAft>
                <a:spcPts val="0"/>
              </a:spcAft>
              <a:buClr>
                <a:schemeClr val="dk2"/>
              </a:buClr>
              <a:buSzPts val="1200"/>
              <a:buFont typeface="Arial"/>
              <a:buNone/>
            </a:pPr>
            <a:r>
              <a:rPr lang="en-US" u="none"/>
              <a:t>Once a TA selects tests and </a:t>
            </a:r>
            <a:r>
              <a:rPr lang="en-US" b="1" u="none"/>
              <a:t>Starts a Live Session </a:t>
            </a:r>
            <a:r>
              <a:rPr lang="en-US" u="none"/>
              <a:t>the session ID appears</a:t>
            </a:r>
            <a:endParaRPr u="none"/>
          </a:p>
        </p:txBody>
      </p:sp>
    </p:spTree>
    <p:extLst>
      <p:ext uri="{BB962C8B-B14F-4D97-AF65-F5344CB8AC3E}">
        <p14:creationId xmlns:p14="http://schemas.microsoft.com/office/powerpoint/2010/main" val="3560459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4: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407" name="Google Shape;407;p34: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91436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b902d9dddc_0_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b902d9ddd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9" name="Google Shape;419;gb902d9ddd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26790124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5: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28</a:t>
            </a:fld>
            <a:endParaRPr/>
          </a:p>
        </p:txBody>
      </p:sp>
      <p:sp>
        <p:nvSpPr>
          <p:cNvPr id="427" name="Google Shape;427;p35: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b="1" u="none"/>
              <a:t>This Slide has animations.</a:t>
            </a:r>
            <a:endParaRPr/>
          </a:p>
          <a:p>
            <a:pPr marL="0" lvl="0" indent="0" algn="l" rtl="0">
              <a:lnSpc>
                <a:spcPct val="100000"/>
              </a:lnSpc>
              <a:spcBef>
                <a:spcPts val="0"/>
              </a:spcBef>
              <a:spcAft>
                <a:spcPts val="0"/>
              </a:spcAft>
              <a:buClr>
                <a:schemeClr val="dk2"/>
              </a:buClr>
              <a:buSzPts val="1200"/>
              <a:buFont typeface="Arial"/>
              <a:buNone/>
            </a:pPr>
            <a:endParaRPr u="none"/>
          </a:p>
          <a:p>
            <a:pPr marL="0" lvl="0" indent="0" algn="l" rtl="0">
              <a:lnSpc>
                <a:spcPct val="100000"/>
              </a:lnSpc>
              <a:spcBef>
                <a:spcPts val="0"/>
              </a:spcBef>
              <a:spcAft>
                <a:spcPts val="0"/>
              </a:spcAft>
              <a:buClr>
                <a:schemeClr val="dk2"/>
              </a:buClr>
              <a:buSzPts val="1200"/>
              <a:buFont typeface="Arial"/>
              <a:buNone/>
            </a:pPr>
            <a:r>
              <a:rPr lang="en-US" u="none"/>
              <a:t>Once you have set up a test session and have a Session ID, students can begin logging in</a:t>
            </a:r>
            <a:endParaRPr/>
          </a:p>
          <a:p>
            <a:pPr marL="0" lvl="0" indent="0" algn="l" rtl="0">
              <a:lnSpc>
                <a:spcPct val="100000"/>
              </a:lnSpc>
              <a:spcBef>
                <a:spcPts val="0"/>
              </a:spcBef>
              <a:spcAft>
                <a:spcPts val="0"/>
              </a:spcAft>
              <a:buClr>
                <a:schemeClr val="dk2"/>
              </a:buClr>
              <a:buSzPts val="1200"/>
              <a:buFont typeface="Arial"/>
              <a:buNone/>
            </a:pPr>
            <a:endParaRPr u="none"/>
          </a:p>
          <a:p>
            <a:pPr marL="0" lvl="0" indent="0" algn="l" rtl="0">
              <a:lnSpc>
                <a:spcPct val="100000"/>
              </a:lnSpc>
              <a:spcBef>
                <a:spcPts val="0"/>
              </a:spcBef>
              <a:spcAft>
                <a:spcPts val="0"/>
              </a:spcAft>
              <a:buClr>
                <a:schemeClr val="dk2"/>
              </a:buClr>
              <a:buSzPts val="1200"/>
              <a:buFont typeface="Arial"/>
              <a:buNone/>
            </a:pPr>
            <a:r>
              <a:rPr lang="en-US" u="none"/>
              <a:t>To begin testing, students launch the Secure Browser and login using their legal first name, SSID and the Session ID</a:t>
            </a:r>
            <a:endParaRPr/>
          </a:p>
          <a:p>
            <a:pPr marL="0" lvl="0" indent="0" algn="l" rtl="0">
              <a:lnSpc>
                <a:spcPct val="100000"/>
              </a:lnSpc>
              <a:spcBef>
                <a:spcPts val="0"/>
              </a:spcBef>
              <a:spcAft>
                <a:spcPts val="0"/>
              </a:spcAft>
              <a:buClr>
                <a:schemeClr val="dk2"/>
              </a:buClr>
              <a:buSzPts val="1200"/>
              <a:buFont typeface="Arial"/>
              <a:buNone/>
            </a:pPr>
            <a:endParaRPr u="none"/>
          </a:p>
          <a:p>
            <a:pPr marL="0" lvl="0" indent="0" algn="l" rtl="0">
              <a:lnSpc>
                <a:spcPct val="100000"/>
              </a:lnSpc>
              <a:spcBef>
                <a:spcPts val="0"/>
              </a:spcBef>
              <a:spcAft>
                <a:spcPts val="0"/>
              </a:spcAft>
              <a:buClr>
                <a:schemeClr val="dk2"/>
              </a:buClr>
              <a:buSzPts val="1200"/>
              <a:buFont typeface="Arial"/>
              <a:buNone/>
            </a:pPr>
            <a:r>
              <a:rPr lang="en-US" u="none"/>
              <a:t>When students start signing in to the test session, an [Approvals] button also appears next to the session ID. Once you approve students for testing, the Test Session table appears in the center of the TA Interface, displaying students’ testing progress.</a:t>
            </a:r>
            <a:endParaRPr u="none"/>
          </a:p>
          <a:p>
            <a:pPr marL="0" lvl="0" indent="0" algn="l" rtl="0">
              <a:lnSpc>
                <a:spcPct val="100000"/>
              </a:lnSpc>
              <a:spcBef>
                <a:spcPts val="0"/>
              </a:spcBef>
              <a:spcAft>
                <a:spcPts val="0"/>
              </a:spcAft>
              <a:buClr>
                <a:schemeClr val="dk2"/>
              </a:buClr>
              <a:buSzPts val="1200"/>
              <a:buFont typeface="Arial"/>
              <a:buNone/>
            </a:pPr>
            <a:endParaRPr u="none"/>
          </a:p>
          <a:p>
            <a:pPr marL="0" lvl="0" indent="0" algn="l" rtl="0">
              <a:lnSpc>
                <a:spcPct val="100000"/>
              </a:lnSpc>
              <a:spcBef>
                <a:spcPts val="0"/>
              </a:spcBef>
              <a:spcAft>
                <a:spcPts val="0"/>
              </a:spcAft>
              <a:buClr>
                <a:schemeClr val="dk2"/>
              </a:buClr>
              <a:buSzPts val="1200"/>
              <a:buFont typeface="Arial"/>
              <a:buNone/>
            </a:pPr>
            <a:r>
              <a:rPr lang="en-US" u="none"/>
              <a:t>Additional features are available in the banner at the top of the screen. </a:t>
            </a:r>
            <a:endParaRPr/>
          </a:p>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In the </a:t>
            </a:r>
            <a:r>
              <a:rPr lang="en-US" b="0" u="none">
                <a:latin typeface="Arial"/>
                <a:ea typeface="Arial"/>
                <a:cs typeface="Arial"/>
                <a:sym typeface="Arial"/>
              </a:rPr>
              <a:t>banner</a:t>
            </a:r>
            <a:r>
              <a:rPr lang="en-US">
                <a:latin typeface="Arial"/>
                <a:ea typeface="Arial"/>
                <a:cs typeface="Arial"/>
                <a:sym typeface="Arial"/>
              </a:rPr>
              <a:t>, you will see </a:t>
            </a:r>
            <a:r>
              <a:rPr lang="en-US" u="none">
                <a:latin typeface="Arial"/>
                <a:ea typeface="Arial"/>
                <a:cs typeface="Arial"/>
                <a:sym typeface="Arial"/>
              </a:rPr>
              <a:t>a set of buttons and your </a:t>
            </a:r>
            <a:r>
              <a:rPr lang="en-US">
                <a:latin typeface="Arial"/>
                <a:ea typeface="Arial"/>
                <a:cs typeface="Arial"/>
                <a:sym typeface="Arial"/>
              </a:rPr>
              <a:t>username.  </a:t>
            </a:r>
            <a:endParaRPr/>
          </a:p>
          <a:p>
            <a:pPr marL="0" lvl="0" indent="0" algn="l" rtl="0">
              <a:lnSpc>
                <a:spcPct val="100000"/>
              </a:lnSpc>
              <a:spcBef>
                <a:spcPts val="0"/>
              </a:spcBef>
              <a:spcAft>
                <a:spcPts val="0"/>
              </a:spcAft>
              <a:buClr>
                <a:schemeClr val="dk2"/>
              </a:buClr>
              <a:buSzPts val="1200"/>
              <a:buFont typeface="Arial"/>
              <a:buNone/>
            </a:pPr>
            <a:r>
              <a:rPr lang="en-US" u="none">
                <a:latin typeface="Arial"/>
                <a:ea typeface="Arial"/>
                <a:cs typeface="Arial"/>
                <a:sym typeface="Arial"/>
              </a:rPr>
              <a:t>You can click the [Student Lookup] button to search for student login information.</a:t>
            </a:r>
            <a:endParaRPr/>
          </a:p>
          <a:p>
            <a:pPr marL="0" lvl="0" indent="0" algn="l" rtl="0">
              <a:lnSpc>
                <a:spcPct val="100000"/>
              </a:lnSpc>
              <a:spcBef>
                <a:spcPts val="0"/>
              </a:spcBef>
              <a:spcAft>
                <a:spcPts val="0"/>
              </a:spcAft>
              <a:buClr>
                <a:schemeClr val="dk2"/>
              </a:buClr>
              <a:buSzPts val="1200"/>
              <a:buFont typeface="Arial"/>
              <a:buNone/>
            </a:pPr>
            <a:r>
              <a:rPr lang="en-US" u="none">
                <a:latin typeface="Arial"/>
                <a:ea typeface="Arial"/>
                <a:cs typeface="Arial"/>
                <a:sym typeface="Arial"/>
              </a:rPr>
              <a:t>Click the [Approved Requests] button to view a list of requests you approved during the test session.</a:t>
            </a:r>
            <a:endParaRPr/>
          </a:p>
          <a:p>
            <a:pPr marL="0" lvl="0" indent="0" algn="l" rtl="0">
              <a:lnSpc>
                <a:spcPct val="100000"/>
              </a:lnSpc>
              <a:spcBef>
                <a:spcPts val="0"/>
              </a:spcBef>
              <a:spcAft>
                <a:spcPts val="0"/>
              </a:spcAft>
              <a:buClr>
                <a:schemeClr val="dk2"/>
              </a:buClr>
              <a:buSzPts val="1200"/>
              <a:buFont typeface="Arial"/>
              <a:buNone/>
            </a:pPr>
            <a:r>
              <a:rPr lang="en-US" u="none">
                <a:latin typeface="Arial"/>
                <a:ea typeface="Arial"/>
                <a:cs typeface="Arial"/>
                <a:sym typeface="Arial"/>
              </a:rPr>
              <a:t>Click the [Print Session] button to print a screenshot of the TA Interface.</a:t>
            </a:r>
            <a:endParaRPr/>
          </a:p>
          <a:p>
            <a:pPr marL="0" lvl="0" indent="0" algn="l" rtl="0">
              <a:lnSpc>
                <a:spcPct val="100000"/>
              </a:lnSpc>
              <a:spcBef>
                <a:spcPts val="0"/>
              </a:spcBef>
              <a:spcAft>
                <a:spcPts val="0"/>
              </a:spcAft>
              <a:buClr>
                <a:schemeClr val="dk2"/>
              </a:buClr>
              <a:buSzPts val="1200"/>
              <a:buFont typeface="Arial"/>
              <a:buNone/>
            </a:pPr>
            <a:r>
              <a:rPr lang="en-US" u="none">
                <a:latin typeface="Arial"/>
                <a:ea typeface="Arial"/>
                <a:cs typeface="Arial"/>
                <a:sym typeface="Arial"/>
              </a:rPr>
              <a:t>Click the [Alerts] button to view messages sent by the state department of education.</a:t>
            </a:r>
            <a:endParaRPr u="none">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Click the </a:t>
            </a:r>
            <a:r>
              <a:rPr lang="en-US" b="0">
                <a:latin typeface="Arial"/>
                <a:ea typeface="Arial"/>
                <a:cs typeface="Arial"/>
                <a:sym typeface="Arial"/>
              </a:rPr>
              <a:t>[</a:t>
            </a:r>
            <a:r>
              <a:rPr lang="en-US" b="0" u="none">
                <a:latin typeface="Arial"/>
                <a:ea typeface="Arial"/>
                <a:cs typeface="Arial"/>
                <a:sym typeface="Arial"/>
              </a:rPr>
              <a:t>Help Guide</a:t>
            </a:r>
            <a:r>
              <a:rPr lang="en-US">
                <a:latin typeface="Arial"/>
                <a:ea typeface="Arial"/>
                <a:cs typeface="Arial"/>
                <a:sym typeface="Arial"/>
              </a:rPr>
              <a:t>] </a:t>
            </a:r>
            <a:r>
              <a:rPr lang="en-US" u="none">
                <a:latin typeface="Arial"/>
                <a:ea typeface="Arial"/>
                <a:cs typeface="Arial"/>
                <a:sym typeface="Arial"/>
              </a:rPr>
              <a:t>button</a:t>
            </a:r>
            <a:r>
              <a:rPr lang="en-US">
                <a:latin typeface="Arial"/>
                <a:ea typeface="Arial"/>
                <a:cs typeface="Arial"/>
                <a:sym typeface="Arial"/>
              </a:rPr>
              <a:t> to access additional information about the TA Interface. </a:t>
            </a:r>
            <a:endParaRPr/>
          </a:p>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Click [</a:t>
            </a:r>
            <a:r>
              <a:rPr lang="en-US" b="0">
                <a:latin typeface="Arial"/>
                <a:ea typeface="Arial"/>
                <a:cs typeface="Arial"/>
                <a:sym typeface="Arial"/>
              </a:rPr>
              <a:t>Log Out</a:t>
            </a:r>
            <a:r>
              <a:rPr lang="en-US">
                <a:latin typeface="Arial"/>
                <a:ea typeface="Arial"/>
                <a:cs typeface="Arial"/>
                <a:sym typeface="Arial"/>
              </a:rPr>
              <a:t>] button when you want to exit the TA Interface. </a:t>
            </a:r>
            <a:endParaRPr/>
          </a:p>
          <a:p>
            <a:pPr marL="0" lvl="0" indent="0" algn="l" rtl="0">
              <a:lnSpc>
                <a:spcPct val="100000"/>
              </a:lnSpc>
              <a:spcBef>
                <a:spcPts val="0"/>
              </a:spcBef>
              <a:spcAft>
                <a:spcPts val="0"/>
              </a:spcAft>
              <a:buClr>
                <a:schemeClr val="dk2"/>
              </a:buClr>
              <a:buSzPts val="1200"/>
              <a:buFont typeface="Arial"/>
              <a:buNone/>
            </a:pPr>
            <a:endParaRPr u="none"/>
          </a:p>
          <a:p>
            <a:pPr marL="0" lvl="0" indent="0" algn="l" rtl="0">
              <a:lnSpc>
                <a:spcPct val="100000"/>
              </a:lnSpc>
              <a:spcBef>
                <a:spcPts val="360"/>
              </a:spcBef>
              <a:spcAft>
                <a:spcPts val="0"/>
              </a:spcAft>
              <a:buClr>
                <a:schemeClr val="dk2"/>
              </a:buClr>
              <a:buSzPts val="1200"/>
              <a:buFont typeface="Arial"/>
              <a:buNone/>
            </a:pPr>
            <a:endParaRPr/>
          </a:p>
        </p:txBody>
      </p:sp>
    </p:spTree>
    <p:extLst>
      <p:ext uri="{BB962C8B-B14F-4D97-AF65-F5344CB8AC3E}">
        <p14:creationId xmlns:p14="http://schemas.microsoft.com/office/powerpoint/2010/main" val="19459464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6: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 name="Google Shape;436;p36: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Ideally, student settings should be set in TIDE before students enter a testing session but it is possible for the TA to adjust many settings before accepting a student into a session. Some of the universal tools available by default may not be appropriate for some students. If you need to turn a universal tool off or on for a student, you must do so before testing begins. Use the selectors in the Test Settings screen to enable or disable the appropriate settings.  </a:t>
            </a:r>
            <a:endParaRPr/>
          </a:p>
          <a:p>
            <a:pPr marL="0" lvl="0" indent="0" algn="l" rtl="0">
              <a:lnSpc>
                <a:spcPct val="100000"/>
              </a:lnSpc>
              <a:spcBef>
                <a:spcPts val="0"/>
              </a:spcBef>
              <a:spcAft>
                <a:spcPts val="0"/>
              </a:spcAft>
              <a:buClr>
                <a:schemeClr val="dk2"/>
              </a:buClr>
              <a:buSzPts val="1200"/>
              <a:buFont typeface="Arial"/>
              <a:buNone/>
            </a:pPr>
            <a:endParaRPr/>
          </a:p>
          <a:p>
            <a:pPr marL="0" lvl="0" indent="0" algn="l" rtl="0">
              <a:lnSpc>
                <a:spcPct val="100000"/>
              </a:lnSpc>
              <a:spcBef>
                <a:spcPts val="0"/>
              </a:spcBef>
              <a:spcAft>
                <a:spcPts val="0"/>
              </a:spcAft>
              <a:buClr>
                <a:schemeClr val="dk2"/>
              </a:buClr>
              <a:buSzPts val="1200"/>
              <a:buFont typeface="Arial"/>
              <a:buNone/>
            </a:pPr>
            <a:r>
              <a:rPr lang="en-US"/>
              <a:t>Some accessibility resources, particularly accommodations </a:t>
            </a:r>
            <a:r>
              <a:rPr lang="en-US" b="1"/>
              <a:t>must be set up in TIDE </a:t>
            </a:r>
            <a:r>
              <a:rPr lang="en-US"/>
              <a:t>prior to testing. For more information, consult the </a:t>
            </a:r>
            <a:r>
              <a:rPr lang="en-US" i="1"/>
              <a:t>Usability, Accessibility and Accommodations Guidelines</a:t>
            </a:r>
            <a:r>
              <a:rPr lang="en-US"/>
              <a:t>, available on the </a:t>
            </a:r>
            <a:r>
              <a:rPr lang="en-US" u="sng">
                <a:solidFill>
                  <a:schemeClr val="hlink"/>
                </a:solidFill>
                <a:hlinkClick r:id="rId3"/>
              </a:rPr>
              <a:t>alohahsap.org</a:t>
            </a:r>
            <a:r>
              <a:rPr lang="en-US" strike="noStrike"/>
              <a:t> </a:t>
            </a:r>
            <a:r>
              <a:rPr lang="en-US"/>
              <a:t>website. As noted previously, the </a:t>
            </a:r>
            <a:r>
              <a:rPr lang="en-US" u="none" strike="noStrike"/>
              <a:t>Test Settings </a:t>
            </a:r>
            <a:r>
              <a:rPr lang="en-US"/>
              <a:t>screen may not appear exactly as shown here, depending upon your user role and permissions.</a:t>
            </a:r>
            <a:endParaRPr/>
          </a:p>
          <a:p>
            <a:pPr marL="0" lvl="0" indent="0" algn="l" rtl="0">
              <a:lnSpc>
                <a:spcPct val="100000"/>
              </a:lnSpc>
              <a:spcBef>
                <a:spcPts val="0"/>
              </a:spcBef>
              <a:spcAft>
                <a:spcPts val="0"/>
              </a:spcAft>
              <a:buClr>
                <a:schemeClr val="dk2"/>
              </a:buClr>
              <a:buSzPts val="1200"/>
              <a:buFont typeface="Arial"/>
              <a:buNone/>
            </a:pPr>
            <a:endParaRPr/>
          </a:p>
          <a:p>
            <a:pPr marL="0" lvl="0" indent="0" algn="l" rtl="0">
              <a:lnSpc>
                <a:spcPct val="100000"/>
              </a:lnSpc>
              <a:spcBef>
                <a:spcPts val="0"/>
              </a:spcBef>
              <a:spcAft>
                <a:spcPts val="0"/>
              </a:spcAft>
              <a:buClr>
                <a:schemeClr val="dk2"/>
              </a:buClr>
              <a:buSzPts val="1200"/>
              <a:buFont typeface="Arial"/>
              <a:buNone/>
            </a:pPr>
            <a:r>
              <a:rPr lang="en-US"/>
              <a:t>This is not a TA Training and all TAs should be familiar with the Test Administration Manual, view the </a:t>
            </a:r>
            <a:r>
              <a:rPr lang="en-US" i="1">
                <a:solidFill>
                  <a:srgbClr val="FF0000"/>
                </a:solidFill>
              </a:rPr>
              <a:t>Test Administrator (TA) Interface for Online Testing </a:t>
            </a:r>
            <a:r>
              <a:rPr lang="en-US" i="0"/>
              <a:t>training PowerPoint, and must complete the Certification Course </a:t>
            </a:r>
            <a:endParaRPr/>
          </a:p>
        </p:txBody>
      </p:sp>
      <p:sp>
        <p:nvSpPr>
          <p:cNvPr id="437" name="Google Shape;437;p3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marR="0" lvl="0" indent="0" algn="r" rtl="0">
              <a:lnSpc>
                <a:spcPct val="100000"/>
              </a:lnSpc>
              <a:spcBef>
                <a:spcPts val="0"/>
              </a:spcBef>
              <a:spcAft>
                <a:spcPts val="0"/>
              </a:spcAft>
              <a:buClr>
                <a:schemeClr val="dk1"/>
              </a:buClr>
              <a:buSzPts val="1200"/>
              <a:buFont typeface="Arial"/>
              <a:buNone/>
            </a:pPr>
            <a:fld id="{00000000-1234-1234-1234-123412341234}" type="slidenum">
              <a:rPr lang="en-US"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3942186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4: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UAAG Developed by SB in partnership with the U.S. Dept of Ed OSIP funded National Center on Educational Outcomes. Intended for school-level personnel and decision-making teams, particularly IEP teams as they implement the SB assessment system.</a:t>
            </a:r>
            <a:endParaRPr/>
          </a:p>
          <a:p>
            <a:pPr marL="0" lvl="0" indent="0" algn="l" rtl="0">
              <a:lnSpc>
                <a:spcPct val="100000"/>
              </a:lnSpc>
              <a:spcBef>
                <a:spcPts val="363"/>
              </a:spcBef>
              <a:spcAft>
                <a:spcPts val="0"/>
              </a:spcAft>
              <a:buClr>
                <a:schemeClr val="dk2"/>
              </a:buClr>
              <a:buSzPts val="1200"/>
              <a:buFont typeface="Arial"/>
              <a:buNone/>
            </a:pPr>
            <a:r>
              <a:rPr lang="en-US"/>
              <a:t>FAQs in Appendix C on page 26.</a:t>
            </a:r>
            <a:endParaRPr/>
          </a:p>
        </p:txBody>
      </p:sp>
      <p:sp>
        <p:nvSpPr>
          <p:cNvPr id="152" name="Google Shape;152;p4: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3</a:t>
            </a:fld>
            <a:endParaRPr>
              <a:solidFill>
                <a:srgbClr val="000000"/>
              </a:solidFill>
            </a:endParaRPr>
          </a:p>
        </p:txBody>
      </p:sp>
    </p:spTree>
    <p:extLst>
      <p:ext uri="{BB962C8B-B14F-4D97-AF65-F5344CB8AC3E}">
        <p14:creationId xmlns:p14="http://schemas.microsoft.com/office/powerpoint/2010/main" val="2016277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7: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7: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446" name="Google Shape;446;p3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30</a:t>
            </a:fld>
            <a:endParaRPr/>
          </a:p>
        </p:txBody>
      </p:sp>
    </p:spTree>
    <p:extLst>
      <p:ext uri="{BB962C8B-B14F-4D97-AF65-F5344CB8AC3E}">
        <p14:creationId xmlns:p14="http://schemas.microsoft.com/office/powerpoint/2010/main" val="3500445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8: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38: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461" name="Google Shape;461;p3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31</a:t>
            </a:fld>
            <a:endParaRPr/>
          </a:p>
        </p:txBody>
      </p:sp>
    </p:spTree>
    <p:extLst>
      <p:ext uri="{BB962C8B-B14F-4D97-AF65-F5344CB8AC3E}">
        <p14:creationId xmlns:p14="http://schemas.microsoft.com/office/powerpoint/2010/main" val="3167566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0:notes"/>
          <p:cNvSpPr>
            <a:spLocks noGrp="1" noRot="1" noChangeAspect="1"/>
          </p:cNvSpPr>
          <p:nvPr>
            <p:ph type="sldImg" idx="2"/>
          </p:nvPr>
        </p:nvSpPr>
        <p:spPr>
          <a:xfrm>
            <a:off x="438150" y="246063"/>
            <a:ext cx="6042025" cy="34004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40: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The security of assessment instruments and the confidentiality of student information are vital to maintaining the validity, reliability, and fairness of the results. </a:t>
            </a:r>
            <a:endParaRPr/>
          </a:p>
        </p:txBody>
      </p:sp>
      <p:sp>
        <p:nvSpPr>
          <p:cNvPr id="476" name="Google Shape;476;p4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32</a:t>
            </a:fld>
            <a:endParaRPr>
              <a:solidFill>
                <a:srgbClr val="000000"/>
              </a:solidFill>
            </a:endParaRPr>
          </a:p>
        </p:txBody>
      </p:sp>
    </p:spTree>
    <p:extLst>
      <p:ext uri="{BB962C8B-B14F-4D97-AF65-F5344CB8AC3E}">
        <p14:creationId xmlns:p14="http://schemas.microsoft.com/office/powerpoint/2010/main" val="2660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1: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41: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485" name="Google Shape;485;p4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33</a:t>
            </a:fld>
            <a:endParaRPr/>
          </a:p>
        </p:txBody>
      </p:sp>
    </p:spTree>
    <p:extLst>
      <p:ext uri="{BB962C8B-B14F-4D97-AF65-F5344CB8AC3E}">
        <p14:creationId xmlns:p14="http://schemas.microsoft.com/office/powerpoint/2010/main" val="1550756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2: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42: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493" name="Google Shape;493;p4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14340133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3: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43: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01" name="Google Shape;501;p43: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35</a:t>
            </a:fld>
            <a:endParaRPr/>
          </a:p>
        </p:txBody>
      </p:sp>
    </p:spTree>
    <p:extLst>
      <p:ext uri="{BB962C8B-B14F-4D97-AF65-F5344CB8AC3E}">
        <p14:creationId xmlns:p14="http://schemas.microsoft.com/office/powerpoint/2010/main" val="579259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44: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44: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09" name="Google Shape;509;p44: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36</a:t>
            </a:fld>
            <a:endParaRPr/>
          </a:p>
        </p:txBody>
      </p:sp>
    </p:spTree>
    <p:extLst>
      <p:ext uri="{BB962C8B-B14F-4D97-AF65-F5344CB8AC3E}">
        <p14:creationId xmlns:p14="http://schemas.microsoft.com/office/powerpoint/2010/main" val="35495267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5: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5: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18" name="Google Shape;518;p4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37</a:t>
            </a:fld>
            <a:endParaRPr/>
          </a:p>
        </p:txBody>
      </p:sp>
    </p:spTree>
    <p:extLst>
      <p:ext uri="{BB962C8B-B14F-4D97-AF65-F5344CB8AC3E}">
        <p14:creationId xmlns:p14="http://schemas.microsoft.com/office/powerpoint/2010/main" val="16537029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6: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6: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28" name="Google Shape;528;p4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38</a:t>
            </a:fld>
            <a:endParaRPr/>
          </a:p>
        </p:txBody>
      </p:sp>
    </p:spTree>
    <p:extLst>
      <p:ext uri="{BB962C8B-B14F-4D97-AF65-F5344CB8AC3E}">
        <p14:creationId xmlns:p14="http://schemas.microsoft.com/office/powerpoint/2010/main" val="37218438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7: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7: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38" name="Google Shape;538;p4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39</a:t>
            </a:fld>
            <a:endParaRPr/>
          </a:p>
        </p:txBody>
      </p:sp>
    </p:spTree>
    <p:extLst>
      <p:ext uri="{BB962C8B-B14F-4D97-AF65-F5344CB8AC3E}">
        <p14:creationId xmlns:p14="http://schemas.microsoft.com/office/powerpoint/2010/main" val="2450840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UAAG Developed by SB in partnership with the U.S. Dept of Ed OSIP funded National Center on Educational Outcomes. Intended for school-level personnel and decision-making teams, particularly IEP teams as they implement the SB assessment system.</a:t>
            </a:r>
            <a:endParaRPr/>
          </a:p>
          <a:p>
            <a:pPr marL="0" lvl="0" indent="0" algn="l" rtl="0">
              <a:lnSpc>
                <a:spcPct val="100000"/>
              </a:lnSpc>
              <a:spcBef>
                <a:spcPts val="363"/>
              </a:spcBef>
              <a:spcAft>
                <a:spcPts val="0"/>
              </a:spcAft>
              <a:buClr>
                <a:schemeClr val="dk2"/>
              </a:buClr>
              <a:buSzPts val="1200"/>
              <a:buFont typeface="Arial"/>
              <a:buNone/>
            </a:pPr>
            <a:r>
              <a:rPr lang="en-US"/>
              <a:t>FAQs in Appendix C on page 26.</a:t>
            </a:r>
            <a:endParaRPr/>
          </a:p>
        </p:txBody>
      </p:sp>
      <p:sp>
        <p:nvSpPr>
          <p:cNvPr id="162" name="Google Shape;162;p5: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4</a:t>
            </a:fld>
            <a:endParaRPr>
              <a:solidFill>
                <a:srgbClr val="000000"/>
              </a:solidFill>
            </a:endParaRPr>
          </a:p>
        </p:txBody>
      </p:sp>
    </p:spTree>
    <p:extLst>
      <p:ext uri="{BB962C8B-B14F-4D97-AF65-F5344CB8AC3E}">
        <p14:creationId xmlns:p14="http://schemas.microsoft.com/office/powerpoint/2010/main" val="1850904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8: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48: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46" name="Google Shape;546;p4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40</a:t>
            </a:fld>
            <a:endParaRPr/>
          </a:p>
        </p:txBody>
      </p:sp>
    </p:spTree>
    <p:extLst>
      <p:ext uri="{BB962C8B-B14F-4D97-AF65-F5344CB8AC3E}">
        <p14:creationId xmlns:p14="http://schemas.microsoft.com/office/powerpoint/2010/main" val="2424252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9: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9: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56" name="Google Shape;556;p4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41</a:t>
            </a:fld>
            <a:endParaRPr/>
          </a:p>
        </p:txBody>
      </p:sp>
    </p:spTree>
    <p:extLst>
      <p:ext uri="{BB962C8B-B14F-4D97-AF65-F5344CB8AC3E}">
        <p14:creationId xmlns:p14="http://schemas.microsoft.com/office/powerpoint/2010/main" val="675221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51: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p51: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66" name="Google Shape;566;p5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42</a:t>
            </a:fld>
            <a:endParaRPr/>
          </a:p>
        </p:txBody>
      </p:sp>
    </p:spTree>
    <p:extLst>
      <p:ext uri="{BB962C8B-B14F-4D97-AF65-F5344CB8AC3E}">
        <p14:creationId xmlns:p14="http://schemas.microsoft.com/office/powerpoint/2010/main" val="751268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0: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50: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75" name="Google Shape;575;p5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43</a:t>
            </a:fld>
            <a:endParaRPr/>
          </a:p>
        </p:txBody>
      </p:sp>
    </p:spTree>
    <p:extLst>
      <p:ext uri="{BB962C8B-B14F-4D97-AF65-F5344CB8AC3E}">
        <p14:creationId xmlns:p14="http://schemas.microsoft.com/office/powerpoint/2010/main" val="27211331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3:notes"/>
          <p:cNvSpPr txBox="1">
            <a:spLocks noGrp="1"/>
          </p:cNvSpPr>
          <p:nvPr>
            <p:ph type="body" idx="1"/>
          </p:nvPr>
        </p:nvSpPr>
        <p:spPr>
          <a:xfrm>
            <a:off x="690087" y="4413528"/>
            <a:ext cx="5520690" cy="4181237"/>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360"/>
              </a:spcBef>
              <a:spcAft>
                <a:spcPts val="0"/>
              </a:spcAft>
              <a:buClr>
                <a:schemeClr val="dk1"/>
              </a:buClr>
              <a:buSzPts val="1200"/>
              <a:buFont typeface="Calibri"/>
              <a:buNone/>
            </a:pPr>
            <a:endParaRPr/>
          </a:p>
        </p:txBody>
      </p:sp>
      <p:sp>
        <p:nvSpPr>
          <p:cNvPr id="582" name="Google Shape;582;p53:notes"/>
          <p:cNvSpPr>
            <a:spLocks noGrp="1" noRot="1" noChangeAspect="1"/>
          </p:cNvSpPr>
          <p:nvPr>
            <p:ph type="sldImg" idx="2"/>
          </p:nvPr>
        </p:nvSpPr>
        <p:spPr>
          <a:xfrm>
            <a:off x="355600" y="696913"/>
            <a:ext cx="6191250"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03074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54:notes"/>
          <p:cNvSpPr txBox="1">
            <a:spLocks noGrp="1"/>
          </p:cNvSpPr>
          <p:nvPr>
            <p:ph type="body" idx="1"/>
          </p:nvPr>
        </p:nvSpPr>
        <p:spPr>
          <a:xfrm>
            <a:off x="690087" y="4413528"/>
            <a:ext cx="5520690" cy="4181237"/>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360"/>
              </a:spcBef>
              <a:spcAft>
                <a:spcPts val="0"/>
              </a:spcAft>
              <a:buClr>
                <a:schemeClr val="dk1"/>
              </a:buClr>
              <a:buSzPts val="1200"/>
              <a:buFont typeface="Calibri"/>
              <a:buNone/>
            </a:pPr>
            <a:endParaRPr/>
          </a:p>
        </p:txBody>
      </p:sp>
      <p:sp>
        <p:nvSpPr>
          <p:cNvPr id="588" name="Google Shape;588;p54:notes"/>
          <p:cNvSpPr>
            <a:spLocks noGrp="1" noRot="1" noChangeAspect="1"/>
          </p:cNvSpPr>
          <p:nvPr>
            <p:ph type="sldImg" idx="2"/>
          </p:nvPr>
        </p:nvSpPr>
        <p:spPr>
          <a:xfrm>
            <a:off x="355600" y="696913"/>
            <a:ext cx="6191250"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41442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2: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52: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594" name="Google Shape;594;p5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46</a:t>
            </a:fld>
            <a:endParaRPr/>
          </a:p>
        </p:txBody>
      </p:sp>
    </p:spTree>
    <p:extLst>
      <p:ext uri="{BB962C8B-B14F-4D97-AF65-F5344CB8AC3E}">
        <p14:creationId xmlns:p14="http://schemas.microsoft.com/office/powerpoint/2010/main" val="22978867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5:notes"/>
          <p:cNvSpPr>
            <a:spLocks noGrp="1" noRot="1" noChangeAspect="1"/>
          </p:cNvSpPr>
          <p:nvPr>
            <p:ph type="sldImg" idx="2"/>
          </p:nvPr>
        </p:nvSpPr>
        <p:spPr>
          <a:xfrm>
            <a:off x="512763" y="249238"/>
            <a:ext cx="6116637"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55: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Once a Test Incident is identified, you will need to input it into TIDE.</a:t>
            </a:r>
            <a:endParaRPr/>
          </a:p>
          <a:p>
            <a:pPr marL="0" lvl="0" indent="0" algn="l" rtl="0">
              <a:lnSpc>
                <a:spcPct val="100000"/>
              </a:lnSpc>
              <a:spcBef>
                <a:spcPts val="360"/>
              </a:spcBef>
              <a:spcAft>
                <a:spcPts val="0"/>
              </a:spcAft>
              <a:buClr>
                <a:schemeClr val="dk2"/>
              </a:buClr>
              <a:buSzPts val="1200"/>
              <a:buFont typeface="Arial"/>
              <a:buNone/>
            </a:pPr>
            <a:r>
              <a:rPr lang="en-US"/>
              <a:t>This is how you enter a Test Security Incident in TIDE. </a:t>
            </a:r>
            <a:endParaRPr/>
          </a:p>
          <a:p>
            <a:pPr marL="0" lvl="0" indent="0" algn="l" rtl="0">
              <a:lnSpc>
                <a:spcPct val="100000"/>
              </a:lnSpc>
              <a:spcBef>
                <a:spcPts val="360"/>
              </a:spcBef>
              <a:spcAft>
                <a:spcPts val="0"/>
              </a:spcAft>
              <a:buClr>
                <a:schemeClr val="dk2"/>
              </a:buClr>
              <a:buSzPts val="1200"/>
              <a:buFont typeface="Arial"/>
              <a:buNone/>
            </a:pPr>
            <a:r>
              <a:rPr lang="en-US"/>
              <a:t>*Read steps to input Test Incident into TIDE.</a:t>
            </a:r>
            <a:endParaRPr/>
          </a:p>
        </p:txBody>
      </p:sp>
      <p:sp>
        <p:nvSpPr>
          <p:cNvPr id="602" name="Google Shape;602;p55: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47</a:t>
            </a:fld>
            <a:endParaRPr>
              <a:solidFill>
                <a:srgbClr val="000000"/>
              </a:solidFill>
            </a:endParaRPr>
          </a:p>
        </p:txBody>
      </p:sp>
    </p:spTree>
    <p:extLst>
      <p:ext uri="{BB962C8B-B14F-4D97-AF65-F5344CB8AC3E}">
        <p14:creationId xmlns:p14="http://schemas.microsoft.com/office/powerpoint/2010/main" val="6089477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6:notes"/>
          <p:cNvSpPr>
            <a:spLocks noGrp="1" noRot="1" noChangeAspect="1"/>
          </p:cNvSpPr>
          <p:nvPr>
            <p:ph type="sldImg" idx="2"/>
          </p:nvPr>
        </p:nvSpPr>
        <p:spPr>
          <a:xfrm>
            <a:off x="512763" y="249238"/>
            <a:ext cx="6116637"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56: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612" name="Google Shape;612;p56: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48</a:t>
            </a:fld>
            <a:endParaRPr>
              <a:solidFill>
                <a:srgbClr val="000000"/>
              </a:solidFill>
            </a:endParaRPr>
          </a:p>
        </p:txBody>
      </p:sp>
    </p:spTree>
    <p:extLst>
      <p:ext uri="{BB962C8B-B14F-4D97-AF65-F5344CB8AC3E}">
        <p14:creationId xmlns:p14="http://schemas.microsoft.com/office/powerpoint/2010/main" val="1237491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7:notes"/>
          <p:cNvSpPr>
            <a:spLocks noGrp="1" noRot="1" noChangeAspect="1"/>
          </p:cNvSpPr>
          <p:nvPr>
            <p:ph type="sldImg" idx="2"/>
          </p:nvPr>
        </p:nvSpPr>
        <p:spPr>
          <a:xfrm>
            <a:off x="512763" y="249238"/>
            <a:ext cx="6116637" cy="34417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2" name="Google Shape;622;p57: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623" name="Google Shape;623;p5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49</a:t>
            </a:fld>
            <a:endParaRPr>
              <a:solidFill>
                <a:srgbClr val="000000"/>
              </a:solidFill>
            </a:endParaRPr>
          </a:p>
        </p:txBody>
      </p:sp>
    </p:spTree>
    <p:extLst>
      <p:ext uri="{BB962C8B-B14F-4D97-AF65-F5344CB8AC3E}">
        <p14:creationId xmlns:p14="http://schemas.microsoft.com/office/powerpoint/2010/main" val="355287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6: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6: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There are 3 classifications of supports – universal tools, designated supports, and accommodations</a:t>
            </a:r>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They are divided into 2 categories – embedded (built into the test delivery system) and non-embedded (made available outside of the “system”)</a:t>
            </a: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363"/>
              </a:spcBef>
              <a:spcAft>
                <a:spcPts val="0"/>
              </a:spcAft>
              <a:buClr>
                <a:schemeClr val="dk2"/>
              </a:buClr>
              <a:buSzPts val="1200"/>
              <a:buFont typeface="Arial"/>
              <a:buNone/>
            </a:pPr>
            <a:endParaRPr/>
          </a:p>
        </p:txBody>
      </p:sp>
      <p:sp>
        <p:nvSpPr>
          <p:cNvPr id="175" name="Google Shape;175;p6: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1769042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g78c8831413_0_7: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g78c8831413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4" name="Google Shape;634;g78c8831413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50</a:t>
            </a:fld>
            <a:endParaRPr/>
          </a:p>
        </p:txBody>
      </p:sp>
    </p:spTree>
    <p:extLst>
      <p:ext uri="{BB962C8B-B14F-4D97-AF65-F5344CB8AC3E}">
        <p14:creationId xmlns:p14="http://schemas.microsoft.com/office/powerpoint/2010/main" val="4217632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b407edbf16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b407edbf16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gb407edbf16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51</a:t>
            </a:fld>
            <a:endParaRPr/>
          </a:p>
        </p:txBody>
      </p:sp>
    </p:spTree>
    <p:extLst>
      <p:ext uri="{BB962C8B-B14F-4D97-AF65-F5344CB8AC3E}">
        <p14:creationId xmlns:p14="http://schemas.microsoft.com/office/powerpoint/2010/main" val="3129794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8: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58: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649" name="Google Shape;649;p58: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52</a:t>
            </a:fld>
            <a:endParaRPr/>
          </a:p>
        </p:txBody>
      </p:sp>
    </p:spTree>
    <p:extLst>
      <p:ext uri="{BB962C8B-B14F-4D97-AF65-F5344CB8AC3E}">
        <p14:creationId xmlns:p14="http://schemas.microsoft.com/office/powerpoint/2010/main" val="16341626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6" name="Google Shape;656;p61: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32797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2: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2: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666" name="Google Shape;666;p6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54</a:t>
            </a:fld>
            <a:endParaRPr/>
          </a:p>
        </p:txBody>
      </p:sp>
    </p:spTree>
    <p:extLst>
      <p:ext uri="{BB962C8B-B14F-4D97-AF65-F5344CB8AC3E}">
        <p14:creationId xmlns:p14="http://schemas.microsoft.com/office/powerpoint/2010/main" val="22717730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8" name="Google Shape;688;p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7498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p6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78170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6: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701" name="Google Shape;701;p66: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098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7:notes"/>
          <p:cNvSpPr txBox="1">
            <a:spLocks noGrp="1"/>
          </p:cNvSpPr>
          <p:nvPr>
            <p:ph type="body" idx="1"/>
          </p:nvPr>
        </p:nvSpPr>
        <p:spPr>
          <a:xfrm>
            <a:off x="690087" y="4413528"/>
            <a:ext cx="5520690" cy="4181237"/>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360"/>
              </a:spcBef>
              <a:spcAft>
                <a:spcPts val="0"/>
              </a:spcAft>
              <a:buClr>
                <a:schemeClr val="dk1"/>
              </a:buClr>
              <a:buSzPts val="1200"/>
              <a:buFont typeface="Calibri"/>
              <a:buNone/>
            </a:pPr>
            <a:endParaRPr/>
          </a:p>
        </p:txBody>
      </p:sp>
      <p:sp>
        <p:nvSpPr>
          <p:cNvPr id="710" name="Google Shape;710;p67:notes"/>
          <p:cNvSpPr>
            <a:spLocks noGrp="1" noRot="1" noChangeAspect="1"/>
          </p:cNvSpPr>
          <p:nvPr>
            <p:ph type="sldImg" idx="2"/>
          </p:nvPr>
        </p:nvSpPr>
        <p:spPr>
          <a:xfrm>
            <a:off x="355600" y="696913"/>
            <a:ext cx="6191250"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1814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68: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746" name="Google Shape;746;p68: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9364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7: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The first resource category is </a:t>
            </a:r>
            <a:r>
              <a:rPr lang="en-US" b="1">
                <a:latin typeface="Arial"/>
                <a:ea typeface="Arial"/>
                <a:cs typeface="Arial"/>
                <a:sym typeface="Arial"/>
              </a:rPr>
              <a:t>universal tools</a:t>
            </a:r>
            <a:r>
              <a:rPr lang="en-US">
                <a:latin typeface="Arial"/>
                <a:ea typeface="Arial"/>
                <a:cs typeface="Arial"/>
                <a:sym typeface="Arial"/>
              </a:rPr>
              <a:t> (available for</a:t>
            </a:r>
            <a:r>
              <a:rPr lang="en-US" b="1">
                <a:latin typeface="Arial"/>
                <a:ea typeface="Arial"/>
                <a:cs typeface="Arial"/>
                <a:sym typeface="Arial"/>
              </a:rPr>
              <a:t> all </a:t>
            </a:r>
            <a:r>
              <a:rPr lang="en-US">
                <a:latin typeface="Arial"/>
                <a:ea typeface="Arial"/>
                <a:cs typeface="Arial"/>
                <a:sym typeface="Arial"/>
              </a:rPr>
              <a:t>students, including those receiving designated supports and/or accommodations). </a:t>
            </a:r>
            <a:r>
              <a:rPr lang="en-US" b="1">
                <a:solidFill>
                  <a:srgbClr val="000000"/>
                </a:solidFill>
                <a:latin typeface="Arial"/>
                <a:ea typeface="Arial"/>
                <a:cs typeface="Arial"/>
                <a:sym typeface="Arial"/>
              </a:rPr>
              <a:t>Universal tools</a:t>
            </a:r>
            <a:r>
              <a:rPr lang="en-US">
                <a:solidFill>
                  <a:srgbClr val="000000"/>
                </a:solidFill>
                <a:latin typeface="Arial"/>
                <a:ea typeface="Arial"/>
                <a:cs typeface="Arial"/>
                <a:sym typeface="Arial"/>
              </a:rPr>
              <a:t> are described in detail in the training module titled “Embedded Universal Tools and Online Features.”</a:t>
            </a:r>
            <a:endParaRPr/>
          </a:p>
          <a:p>
            <a:pPr marL="0" lvl="0" indent="0" algn="l" rtl="0">
              <a:lnSpc>
                <a:spcPct val="100000"/>
              </a:lnSpc>
              <a:spcBef>
                <a:spcPts val="363"/>
              </a:spcBef>
              <a:spcAft>
                <a:spcPts val="0"/>
              </a:spcAft>
              <a:buClr>
                <a:schemeClr val="dk2"/>
              </a:buClr>
              <a:buSzPts val="1200"/>
              <a:buFont typeface="Arial"/>
              <a:buNone/>
            </a:pPr>
            <a:endParaRPr/>
          </a:p>
          <a:p>
            <a:pPr marL="0" lvl="0" indent="0" algn="l" rtl="0">
              <a:lnSpc>
                <a:spcPct val="100000"/>
              </a:lnSpc>
              <a:spcBef>
                <a:spcPts val="363"/>
              </a:spcBef>
              <a:spcAft>
                <a:spcPts val="0"/>
              </a:spcAft>
              <a:buClr>
                <a:schemeClr val="dk2"/>
              </a:buClr>
              <a:buSzPts val="1200"/>
              <a:buFont typeface="Arial"/>
              <a:buNone/>
            </a:pPr>
            <a:r>
              <a:rPr lang="en-US"/>
              <a:t>The non-embedded universal tools may be provided to any/all students. Any student who needs a restroom break is allowed to pause his/her test and take a break. Only one student at a time should be allowed to take a restroom break. When the student returns from the break he/she will have access to previously answered questions as long as the break was not more than 30 minutes.</a:t>
            </a:r>
            <a:endParaRPr/>
          </a:p>
          <a:p>
            <a:pPr marL="0" lvl="0" indent="0" algn="l" rtl="0">
              <a:lnSpc>
                <a:spcPct val="100000"/>
              </a:lnSpc>
              <a:spcBef>
                <a:spcPts val="363"/>
              </a:spcBef>
              <a:spcAft>
                <a:spcPts val="0"/>
              </a:spcAft>
              <a:buClr>
                <a:schemeClr val="dk2"/>
              </a:buClr>
              <a:buSzPts val="1200"/>
              <a:buFont typeface="Arial"/>
              <a:buNone/>
            </a:pPr>
            <a:r>
              <a:rPr lang="en-US"/>
              <a:t>English Dictionaries and Thesauruses are allowed for the ELA PT full write only. </a:t>
            </a:r>
            <a:endParaRPr/>
          </a:p>
          <a:p>
            <a:pPr marL="0" lvl="0" indent="0" algn="l" rtl="0">
              <a:lnSpc>
                <a:spcPct val="100000"/>
              </a:lnSpc>
              <a:spcBef>
                <a:spcPts val="363"/>
              </a:spcBef>
              <a:spcAft>
                <a:spcPts val="0"/>
              </a:spcAft>
              <a:buClr>
                <a:schemeClr val="dk2"/>
              </a:buClr>
              <a:buSzPts val="1200"/>
              <a:buFont typeface="Arial"/>
              <a:buNone/>
            </a:pPr>
            <a:r>
              <a:rPr lang="en-US"/>
              <a:t>All students may use scratch paper to make notes. The scratch paper must be collected after the CAT portion of the assessment and securely destroyed. For the PT, scratch paper is collected at the end of the session and may be given back to a student who needs to complete the PT at a later time. Once the student completes the PT the scratch paper must be collected and securely destroyed.</a:t>
            </a:r>
            <a:endParaRPr/>
          </a:p>
          <a:p>
            <a:pPr marL="0" lvl="0" indent="0" algn="l" rtl="0">
              <a:lnSpc>
                <a:spcPct val="100000"/>
              </a:lnSpc>
              <a:spcBef>
                <a:spcPts val="363"/>
              </a:spcBef>
              <a:spcAft>
                <a:spcPts val="0"/>
              </a:spcAft>
              <a:buClr>
                <a:schemeClr val="dk2"/>
              </a:buClr>
              <a:buSzPts val="1200"/>
              <a:buFont typeface="Arial"/>
              <a:buNone/>
            </a:pPr>
            <a:endParaRPr/>
          </a:p>
          <a:p>
            <a:pPr marL="0" lvl="0" indent="0" algn="l" rtl="0">
              <a:lnSpc>
                <a:spcPct val="100000"/>
              </a:lnSpc>
              <a:spcBef>
                <a:spcPts val="0"/>
              </a:spcBef>
              <a:spcAft>
                <a:spcPts val="0"/>
              </a:spcAft>
              <a:buClr>
                <a:srgbClr val="000000"/>
              </a:buClr>
              <a:buSzPts val="1200"/>
              <a:buFont typeface="Arial"/>
              <a:buNone/>
            </a:pPr>
            <a:r>
              <a:rPr lang="en-US">
                <a:solidFill>
                  <a:srgbClr val="000000"/>
                </a:solidFill>
                <a:latin typeface="Arial"/>
                <a:ea typeface="Arial"/>
                <a:cs typeface="Arial"/>
                <a:sym typeface="Arial"/>
              </a:rPr>
              <a:t>The second Smarter Balanced assessment resource category is </a:t>
            </a:r>
            <a:r>
              <a:rPr lang="en-US" b="1">
                <a:solidFill>
                  <a:srgbClr val="000000"/>
                </a:solidFill>
                <a:latin typeface="Arial"/>
                <a:ea typeface="Arial"/>
                <a:cs typeface="Arial"/>
                <a:sym typeface="Arial"/>
              </a:rPr>
              <a:t>designated supports</a:t>
            </a:r>
            <a:r>
              <a:rPr lang="en-US">
                <a:solidFill>
                  <a:srgbClr val="000000"/>
                </a:solidFill>
                <a:latin typeface="Arial"/>
                <a:ea typeface="Arial"/>
                <a:cs typeface="Arial"/>
                <a:sym typeface="Arial"/>
              </a:rPr>
              <a:t>. Designated supports are available for students who have a </a:t>
            </a:r>
            <a:r>
              <a:rPr lang="en-US" u="sng">
                <a:solidFill>
                  <a:srgbClr val="000000"/>
                </a:solidFill>
                <a:latin typeface="Arial"/>
                <a:ea typeface="Arial"/>
                <a:cs typeface="Arial"/>
                <a:sym typeface="Arial"/>
              </a:rPr>
              <a:t>need</a:t>
            </a:r>
            <a:r>
              <a:rPr lang="en-US">
                <a:solidFill>
                  <a:srgbClr val="000000"/>
                </a:solidFill>
                <a:latin typeface="Arial"/>
                <a:ea typeface="Arial"/>
                <a:cs typeface="Arial"/>
                <a:sym typeface="Arial"/>
              </a:rPr>
              <a:t> indicated by an educator (or team of educators with a parent/guardian or the student). The educator making the decision must be knowledgeable of the student's needs as well as the student's familiarity and success with resources available.</a:t>
            </a:r>
            <a:endParaRPr/>
          </a:p>
          <a:p>
            <a:pPr marL="0" lvl="0" indent="0" algn="l" rtl="0">
              <a:lnSpc>
                <a:spcPct val="100000"/>
              </a:lnSpc>
              <a:spcBef>
                <a:spcPts val="363"/>
              </a:spcBef>
              <a:spcAft>
                <a:spcPts val="0"/>
              </a:spcAft>
              <a:buClr>
                <a:schemeClr val="dk2"/>
              </a:buClr>
              <a:buSzPts val="1200"/>
              <a:buFont typeface="Arial"/>
              <a:buNone/>
            </a:pPr>
            <a:endParaRPr/>
          </a:p>
          <a:p>
            <a:pPr marL="0" lvl="0" indent="0" algn="l" rtl="0">
              <a:lnSpc>
                <a:spcPct val="100000"/>
              </a:lnSpc>
              <a:spcBef>
                <a:spcPts val="0"/>
              </a:spcBef>
              <a:spcAft>
                <a:spcPts val="0"/>
              </a:spcAft>
              <a:buClr>
                <a:schemeClr val="dk2"/>
              </a:buClr>
              <a:buSzPts val="1200"/>
              <a:buFont typeface="Arial"/>
              <a:buNone/>
            </a:pPr>
            <a:r>
              <a:rPr lang="en-US">
                <a:latin typeface="Arial"/>
                <a:ea typeface="Arial"/>
                <a:cs typeface="Arial"/>
                <a:sym typeface="Arial"/>
              </a:rPr>
              <a:t>Assigning a designated support does not require documentation of need in an IEP or 504 plan. It is recommended that a consistent process be used to determine these supports for individual students.</a:t>
            </a:r>
            <a:endParaRPr/>
          </a:p>
          <a:p>
            <a:pPr marL="0" lvl="0" indent="0" algn="l" rtl="0">
              <a:lnSpc>
                <a:spcPct val="100000"/>
              </a:lnSpc>
              <a:spcBef>
                <a:spcPts val="0"/>
              </a:spcBef>
              <a:spcAft>
                <a:spcPts val="0"/>
              </a:spcAft>
              <a:buClr>
                <a:schemeClr val="dk2"/>
              </a:buClr>
              <a:buSzPts val="1200"/>
              <a:buFont typeface="Arial"/>
              <a:buNone/>
            </a:pPr>
            <a:endParaRPr>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r>
              <a:rPr lang="en-US"/>
              <a:t>The third resource category is </a:t>
            </a:r>
            <a:r>
              <a:rPr lang="en-US" b="1"/>
              <a:t>accommodations</a:t>
            </a:r>
            <a:r>
              <a:rPr lang="en-US"/>
              <a:t>.  Accommodations are available when the </a:t>
            </a:r>
            <a:r>
              <a:rPr lang="en-US" u="sng"/>
              <a:t>need</a:t>
            </a:r>
            <a:r>
              <a:rPr lang="en-US"/>
              <a:t> is documented in an Individualized Education Program (IEP) or 504 plan, or in unique circumstances where a student who may not typically require an accommodation may make use of one. For example, if a student who has not needed an accommodation in the past were to break his or her arm, then this student might use a scribe if appropriately documented. </a:t>
            </a:r>
            <a:endParaRPr>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2"/>
              </a:buClr>
              <a:buSzPts val="1200"/>
              <a:buFont typeface="Arial"/>
              <a:buNone/>
            </a:pPr>
            <a:endParaRPr/>
          </a:p>
          <a:p>
            <a:pPr marL="0" lvl="0" indent="0" algn="l" rtl="0">
              <a:lnSpc>
                <a:spcPct val="100000"/>
              </a:lnSpc>
              <a:spcBef>
                <a:spcPts val="0"/>
              </a:spcBef>
              <a:spcAft>
                <a:spcPts val="0"/>
              </a:spcAft>
              <a:buClr>
                <a:schemeClr val="dk2"/>
              </a:buClr>
              <a:buSzPts val="1200"/>
              <a:buFont typeface="Arial"/>
              <a:buNone/>
            </a:pPr>
            <a:r>
              <a:rPr lang="en-US" b="1"/>
              <a:t>Accommodations </a:t>
            </a:r>
            <a:r>
              <a:rPr lang="en-US"/>
              <a:t>are changes in procedures or materials that increase equitable access during the Smarter Balanced assessments. Assessment accommodations generate valid assessment results for students who need them; they allow these students to show what they know and can do.</a:t>
            </a:r>
            <a:endParaRPr>
              <a:latin typeface="Arial"/>
              <a:ea typeface="Arial"/>
              <a:cs typeface="Arial"/>
              <a:sym typeface="Arial"/>
            </a:endParaRPr>
          </a:p>
          <a:p>
            <a:pPr marL="0" lvl="0" indent="0" algn="l" rtl="0">
              <a:lnSpc>
                <a:spcPct val="100000"/>
              </a:lnSpc>
              <a:spcBef>
                <a:spcPts val="363"/>
              </a:spcBef>
              <a:spcAft>
                <a:spcPts val="0"/>
              </a:spcAft>
              <a:buClr>
                <a:schemeClr val="dk2"/>
              </a:buClr>
              <a:buSzPts val="1200"/>
              <a:buFont typeface="Arial"/>
              <a:buNone/>
            </a:pPr>
            <a:endParaRPr/>
          </a:p>
        </p:txBody>
      </p:sp>
      <p:sp>
        <p:nvSpPr>
          <p:cNvPr id="182" name="Google Shape;182;p7: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6</a:t>
            </a:fld>
            <a:endParaRPr>
              <a:solidFill>
                <a:srgbClr val="000000"/>
              </a:solidFill>
            </a:endParaRPr>
          </a:p>
        </p:txBody>
      </p:sp>
    </p:spTree>
    <p:extLst>
      <p:ext uri="{BB962C8B-B14F-4D97-AF65-F5344CB8AC3E}">
        <p14:creationId xmlns:p14="http://schemas.microsoft.com/office/powerpoint/2010/main" val="28440448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31: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31: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Interim Assessments are administered in the same way as the SB summative assessments. </a:t>
            </a:r>
            <a:endParaRPr/>
          </a:p>
          <a:p>
            <a:pPr marL="0" lvl="0" indent="0" algn="l" rtl="0">
              <a:lnSpc>
                <a:spcPct val="100000"/>
              </a:lnSpc>
              <a:spcBef>
                <a:spcPts val="360"/>
              </a:spcBef>
              <a:spcAft>
                <a:spcPts val="0"/>
              </a:spcAft>
              <a:buClr>
                <a:schemeClr val="dk2"/>
              </a:buClr>
              <a:buSzPts val="1200"/>
              <a:buFont typeface="Arial"/>
              <a:buNone/>
            </a:pPr>
            <a:endParaRPr/>
          </a:p>
          <a:p>
            <a:pPr marL="0" lvl="0" indent="0" algn="l" rtl="0">
              <a:lnSpc>
                <a:spcPct val="100000"/>
              </a:lnSpc>
              <a:spcBef>
                <a:spcPts val="360"/>
              </a:spcBef>
              <a:spcAft>
                <a:spcPts val="0"/>
              </a:spcAft>
              <a:buClr>
                <a:schemeClr val="dk2"/>
              </a:buClr>
              <a:buSzPts val="1200"/>
              <a:buFont typeface="Arial"/>
              <a:buNone/>
            </a:pPr>
            <a:r>
              <a:rPr lang="en-US"/>
              <a:t>Students will have access to the appropriate tools and supports if they have been “set” in TIDE </a:t>
            </a:r>
            <a:endParaRPr/>
          </a:p>
        </p:txBody>
      </p:sp>
      <p:sp>
        <p:nvSpPr>
          <p:cNvPr id="753" name="Google Shape;753;p3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60</a:t>
            </a:fld>
            <a:endParaRPr/>
          </a:p>
        </p:txBody>
      </p:sp>
    </p:spTree>
    <p:extLst>
      <p:ext uri="{BB962C8B-B14F-4D97-AF65-F5344CB8AC3E}">
        <p14:creationId xmlns:p14="http://schemas.microsoft.com/office/powerpoint/2010/main" val="825691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770" name="Google Shape;770;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61</a:t>
            </a:fld>
            <a:endParaRPr/>
          </a:p>
        </p:txBody>
      </p:sp>
    </p:spTree>
    <p:extLst>
      <p:ext uri="{BB962C8B-B14F-4D97-AF65-F5344CB8AC3E}">
        <p14:creationId xmlns:p14="http://schemas.microsoft.com/office/powerpoint/2010/main" val="30949619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70:notes"/>
          <p:cNvSpPr>
            <a:spLocks noGrp="1" noRot="1" noChangeAspect="1"/>
          </p:cNvSpPr>
          <p:nvPr>
            <p:ph type="sldImg" idx="2"/>
          </p:nvPr>
        </p:nvSpPr>
        <p:spPr>
          <a:xfrm>
            <a:off x="455613" y="249238"/>
            <a:ext cx="6105525" cy="3435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6" name="Google Shape;776;p70:notes"/>
          <p:cNvSpPr txBox="1">
            <a:spLocks noGrp="1"/>
          </p:cNvSpPr>
          <p:nvPr>
            <p:ph type="body" idx="1"/>
          </p:nvPr>
        </p:nvSpPr>
        <p:spPr>
          <a:xfrm>
            <a:off x="690087" y="4413528"/>
            <a:ext cx="5520690" cy="4181237"/>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The</a:t>
            </a:r>
            <a:r>
              <a:rPr lang="en-US" b="1"/>
              <a:t> Interim Assessments </a:t>
            </a:r>
            <a:r>
              <a:rPr lang="en-US"/>
              <a:t>are intended to support teaching and learning by gauging student progress towards attaining the knowledge and skills called for in the Common Core State Standards as they are measured by the Smarter Balanced Summative Assessment.</a:t>
            </a:r>
            <a:endParaRPr/>
          </a:p>
          <a:p>
            <a:pPr marL="0" lvl="0" indent="0" algn="l" rtl="0">
              <a:lnSpc>
                <a:spcPct val="100000"/>
              </a:lnSpc>
              <a:spcBef>
                <a:spcPts val="360"/>
              </a:spcBef>
              <a:spcAft>
                <a:spcPts val="0"/>
              </a:spcAft>
              <a:buClr>
                <a:schemeClr val="dk1"/>
              </a:buClr>
              <a:buSzPts val="1200"/>
              <a:buFont typeface="Calibri"/>
              <a:buNone/>
            </a:pPr>
            <a:endParaRPr/>
          </a:p>
          <a:p>
            <a:pPr marL="0" lvl="0" indent="0" algn="l" rtl="0">
              <a:lnSpc>
                <a:spcPct val="100000"/>
              </a:lnSpc>
              <a:spcBef>
                <a:spcPts val="360"/>
              </a:spcBef>
              <a:spcAft>
                <a:spcPts val="0"/>
              </a:spcAft>
              <a:buClr>
                <a:schemeClr val="dk1"/>
              </a:buClr>
              <a:buSzPts val="1200"/>
              <a:buFont typeface="Calibri"/>
              <a:buNone/>
            </a:pPr>
            <a:r>
              <a:rPr lang="en-US"/>
              <a:t>The </a:t>
            </a:r>
            <a:r>
              <a:rPr lang="en-US" b="1"/>
              <a:t>Interim Comprehensive Assessment </a:t>
            </a:r>
            <a:r>
              <a:rPr lang="en-US"/>
              <a:t>(ICA) is a complete assessment based on the Summative Assessment blueprint including Computer Adaptive Test , Performance Tasks. The classroom Activities will be discussed more a little later.</a:t>
            </a:r>
            <a:endParaRPr/>
          </a:p>
          <a:p>
            <a:pPr marL="0" lvl="0" indent="0" algn="l" rtl="0">
              <a:lnSpc>
                <a:spcPct val="100000"/>
              </a:lnSpc>
              <a:spcBef>
                <a:spcPts val="360"/>
              </a:spcBef>
              <a:spcAft>
                <a:spcPts val="0"/>
              </a:spcAft>
              <a:buClr>
                <a:schemeClr val="dk1"/>
              </a:buClr>
              <a:buSzPts val="1200"/>
              <a:buFont typeface="Calibri"/>
              <a:buNone/>
            </a:pPr>
            <a:endParaRPr/>
          </a:p>
          <a:p>
            <a:pPr marL="0" lvl="0" indent="0" algn="l" rtl="0">
              <a:lnSpc>
                <a:spcPct val="100000"/>
              </a:lnSpc>
              <a:spcBef>
                <a:spcPts val="360"/>
              </a:spcBef>
              <a:spcAft>
                <a:spcPts val="0"/>
              </a:spcAft>
              <a:buClr>
                <a:schemeClr val="dk1"/>
              </a:buClr>
              <a:buSzPts val="1200"/>
              <a:buFont typeface="Calibri"/>
              <a:buNone/>
            </a:pPr>
            <a:r>
              <a:rPr lang="en-US"/>
              <a:t>The </a:t>
            </a:r>
            <a:r>
              <a:rPr lang="en-US" b="1"/>
              <a:t>Interim Assessment Blocks </a:t>
            </a:r>
            <a:r>
              <a:rPr lang="en-US"/>
              <a:t>(IABs) are shorter, focused assessments that provide more detailed information for instructional purposes. </a:t>
            </a:r>
            <a:endParaRPr/>
          </a:p>
          <a:p>
            <a:pPr marL="0" lvl="0" indent="0" algn="l" rtl="0">
              <a:lnSpc>
                <a:spcPct val="100000"/>
              </a:lnSpc>
              <a:spcBef>
                <a:spcPts val="360"/>
              </a:spcBef>
              <a:spcAft>
                <a:spcPts val="0"/>
              </a:spcAft>
              <a:buClr>
                <a:schemeClr val="dk1"/>
              </a:buClr>
              <a:buSzPts val="1200"/>
              <a:buFont typeface="Calibri"/>
              <a:buNone/>
            </a:pPr>
            <a:r>
              <a:rPr lang="en-US"/>
              <a:t>Grades 3-8 and high school are supported. At the high school level, the assessments are consistent with the grade 11 summative design and may be administered in grades 9, 10, 11, and/or 12. </a:t>
            </a:r>
            <a:endParaRPr/>
          </a:p>
          <a:p>
            <a:pPr marL="0" lvl="0" indent="0" algn="l" rtl="0">
              <a:lnSpc>
                <a:spcPct val="100000"/>
              </a:lnSpc>
              <a:spcBef>
                <a:spcPts val="360"/>
              </a:spcBef>
              <a:spcAft>
                <a:spcPts val="0"/>
              </a:spcAft>
              <a:buClr>
                <a:schemeClr val="dk1"/>
              </a:buClr>
              <a:buSzPts val="1200"/>
              <a:buFont typeface="Calibri"/>
              <a:buNone/>
            </a:pPr>
            <a:endParaRPr/>
          </a:p>
          <a:p>
            <a:pPr marL="0" lvl="0" indent="0" algn="l" rtl="0">
              <a:lnSpc>
                <a:spcPct val="100000"/>
              </a:lnSpc>
              <a:spcBef>
                <a:spcPts val="360"/>
              </a:spcBef>
              <a:spcAft>
                <a:spcPts val="0"/>
              </a:spcAft>
              <a:buClr>
                <a:schemeClr val="dk1"/>
              </a:buClr>
              <a:buSzPts val="1200"/>
              <a:buFont typeface="Calibri"/>
              <a:buNone/>
            </a:pPr>
            <a:r>
              <a:rPr lang="en-US"/>
              <a:t>Both the ICA and IABs can only be administered in a proctored test session set up by a certified Test Administrator using the TA Live Site and accessed by students using the HISecure Browser. </a:t>
            </a:r>
            <a:endParaRPr/>
          </a:p>
          <a:p>
            <a:pPr marL="0" lvl="0" indent="0" algn="l" rtl="0">
              <a:lnSpc>
                <a:spcPct val="100000"/>
              </a:lnSpc>
              <a:spcBef>
                <a:spcPts val="360"/>
              </a:spcBef>
              <a:spcAft>
                <a:spcPts val="0"/>
              </a:spcAft>
              <a:buClr>
                <a:schemeClr val="dk1"/>
              </a:buClr>
              <a:buSzPts val="1200"/>
              <a:buFont typeface="Calibri"/>
              <a:buNone/>
            </a:pPr>
            <a:r>
              <a:rPr lang="en-US"/>
              <a:t>Constructed response items within the CAT portion of the ICA and the ICA Performance Tasks require hand scoring at the school level. This scoring must be completed for students results to become available.</a:t>
            </a:r>
            <a:endParaRPr/>
          </a:p>
          <a:p>
            <a:pPr marL="0" lvl="0" indent="0" algn="l" rtl="0">
              <a:lnSpc>
                <a:spcPct val="100000"/>
              </a:lnSpc>
              <a:spcBef>
                <a:spcPts val="360"/>
              </a:spcBef>
              <a:spcAft>
                <a:spcPts val="0"/>
              </a:spcAft>
              <a:buClr>
                <a:schemeClr val="dk1"/>
              </a:buClr>
              <a:buSzPts val="1200"/>
              <a:buFont typeface="Calibri"/>
              <a:buNone/>
            </a:pPr>
            <a:endParaRPr/>
          </a:p>
          <a:p>
            <a:pPr marL="0" lvl="2" indent="0" algn="l" rtl="0">
              <a:lnSpc>
                <a:spcPct val="100000"/>
              </a:lnSpc>
              <a:spcBef>
                <a:spcPts val="360"/>
              </a:spcBef>
              <a:spcAft>
                <a:spcPts val="0"/>
              </a:spcAft>
              <a:buClr>
                <a:schemeClr val="dk1"/>
              </a:buClr>
              <a:buSzPts val="1200"/>
              <a:buFont typeface="Calibri"/>
              <a:buNone/>
            </a:pPr>
            <a:r>
              <a:rPr lang="en-US" b="1" i="1" u="sng"/>
              <a:t>Both </a:t>
            </a:r>
            <a:r>
              <a:rPr lang="en-US" b="1" i="1"/>
              <a:t>the </a:t>
            </a:r>
            <a:r>
              <a:rPr lang="en-US" b="1" i="1" u="sng"/>
              <a:t>CAT</a:t>
            </a:r>
            <a:r>
              <a:rPr lang="en-US" b="1" i="1"/>
              <a:t> and</a:t>
            </a:r>
            <a:r>
              <a:rPr lang="en-US" b="1" i="1" u="sng"/>
              <a:t> PT</a:t>
            </a:r>
            <a:r>
              <a:rPr lang="en-US" i="1"/>
              <a:t> and </a:t>
            </a:r>
            <a:r>
              <a:rPr lang="en-US" b="1" i="1" u="sng"/>
              <a:t>all hand scoring </a:t>
            </a:r>
            <a:r>
              <a:rPr lang="en-US" i="1"/>
              <a:t>must be completed for a student to get results.</a:t>
            </a:r>
            <a:r>
              <a:rPr lang="en-US"/>
              <a:t> </a:t>
            </a:r>
            <a:endParaRPr/>
          </a:p>
          <a:p>
            <a:pPr marL="0" lvl="0" indent="0" algn="l" rtl="0">
              <a:lnSpc>
                <a:spcPct val="100000"/>
              </a:lnSpc>
              <a:spcBef>
                <a:spcPts val="360"/>
              </a:spcBef>
              <a:spcAft>
                <a:spcPts val="0"/>
              </a:spcAft>
              <a:buClr>
                <a:schemeClr val="dk1"/>
              </a:buClr>
              <a:buSzPts val="1200"/>
              <a:buFont typeface="Calibri"/>
              <a:buNone/>
            </a:pPr>
            <a:endParaRPr/>
          </a:p>
        </p:txBody>
      </p:sp>
      <p:sp>
        <p:nvSpPr>
          <p:cNvPr id="777" name="Google Shape;777;p70:notes"/>
          <p:cNvSpPr txBox="1">
            <a:spLocks noGrp="1"/>
          </p:cNvSpPr>
          <p:nvPr>
            <p:ph type="sldNum" idx="12"/>
          </p:nvPr>
        </p:nvSpPr>
        <p:spPr>
          <a:xfrm>
            <a:off x="3908892" y="8825443"/>
            <a:ext cx="2990374" cy="464582"/>
          </a:xfrm>
          <a:prstGeom prst="rect">
            <a:avLst/>
          </a:prstGeom>
          <a:noFill/>
          <a:ln>
            <a:noFill/>
          </a:ln>
        </p:spPr>
        <p:txBody>
          <a:bodyPr spcFirstLastPara="1" wrap="square" lIns="92525" tIns="46250" rIns="92525" bIns="4625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62</a:t>
            </a:fld>
            <a:endParaRPr/>
          </a:p>
        </p:txBody>
      </p:sp>
    </p:spTree>
    <p:extLst>
      <p:ext uri="{BB962C8B-B14F-4D97-AF65-F5344CB8AC3E}">
        <p14:creationId xmlns:p14="http://schemas.microsoft.com/office/powerpoint/2010/main" val="7436519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1:notes"/>
          <p:cNvSpPr>
            <a:spLocks noGrp="1" noRot="1" noChangeAspect="1"/>
          </p:cNvSpPr>
          <p:nvPr>
            <p:ph type="sldImg" idx="2"/>
          </p:nvPr>
        </p:nvSpPr>
        <p:spPr>
          <a:xfrm>
            <a:off x="455613" y="249238"/>
            <a:ext cx="6105525" cy="3435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3" name="Google Shape;783;p71:notes"/>
          <p:cNvSpPr txBox="1">
            <a:spLocks noGrp="1"/>
          </p:cNvSpPr>
          <p:nvPr>
            <p:ph type="body" idx="1"/>
          </p:nvPr>
        </p:nvSpPr>
        <p:spPr>
          <a:xfrm>
            <a:off x="690087" y="4413528"/>
            <a:ext cx="5520690" cy="4181237"/>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The</a:t>
            </a:r>
            <a:r>
              <a:rPr lang="en-US" b="1"/>
              <a:t> Interim Assessments </a:t>
            </a:r>
            <a:r>
              <a:rPr lang="en-US"/>
              <a:t>are intended to support teaching and learning by gauging student progress towards attaining the knowledge and skills called for in the Common Core State Standards as they are measured by the Smarter Balanced Summative Assessment.</a:t>
            </a:r>
            <a:endParaRPr/>
          </a:p>
          <a:p>
            <a:pPr marL="0" lvl="0" indent="0" algn="l" rtl="0">
              <a:lnSpc>
                <a:spcPct val="100000"/>
              </a:lnSpc>
              <a:spcBef>
                <a:spcPts val="360"/>
              </a:spcBef>
              <a:spcAft>
                <a:spcPts val="0"/>
              </a:spcAft>
              <a:buClr>
                <a:schemeClr val="dk1"/>
              </a:buClr>
              <a:buSzPts val="1200"/>
              <a:buFont typeface="Calibri"/>
              <a:buNone/>
            </a:pPr>
            <a:endParaRPr/>
          </a:p>
          <a:p>
            <a:pPr marL="0" lvl="0" indent="0" algn="l" rtl="0">
              <a:lnSpc>
                <a:spcPct val="100000"/>
              </a:lnSpc>
              <a:spcBef>
                <a:spcPts val="360"/>
              </a:spcBef>
              <a:spcAft>
                <a:spcPts val="0"/>
              </a:spcAft>
              <a:buClr>
                <a:schemeClr val="dk1"/>
              </a:buClr>
              <a:buSzPts val="1200"/>
              <a:buFont typeface="Calibri"/>
              <a:buNone/>
            </a:pPr>
            <a:r>
              <a:rPr lang="en-US"/>
              <a:t>The </a:t>
            </a:r>
            <a:r>
              <a:rPr lang="en-US" b="1"/>
              <a:t>Interim Comprehensive Assessment </a:t>
            </a:r>
            <a:r>
              <a:rPr lang="en-US"/>
              <a:t>(ICA) is a complete assessment based on the Summative Assessment blueprint including Computer Adaptive Test , Performance Tasks. The classroom Activities will be discussed more a little later.</a:t>
            </a:r>
            <a:endParaRPr/>
          </a:p>
          <a:p>
            <a:pPr marL="0" lvl="0" indent="0" algn="l" rtl="0">
              <a:lnSpc>
                <a:spcPct val="100000"/>
              </a:lnSpc>
              <a:spcBef>
                <a:spcPts val="360"/>
              </a:spcBef>
              <a:spcAft>
                <a:spcPts val="0"/>
              </a:spcAft>
              <a:buClr>
                <a:schemeClr val="dk1"/>
              </a:buClr>
              <a:buSzPts val="1200"/>
              <a:buFont typeface="Calibri"/>
              <a:buNone/>
            </a:pPr>
            <a:endParaRPr/>
          </a:p>
          <a:p>
            <a:pPr marL="0" lvl="0" indent="0" algn="l" rtl="0">
              <a:lnSpc>
                <a:spcPct val="100000"/>
              </a:lnSpc>
              <a:spcBef>
                <a:spcPts val="360"/>
              </a:spcBef>
              <a:spcAft>
                <a:spcPts val="0"/>
              </a:spcAft>
              <a:buClr>
                <a:schemeClr val="dk1"/>
              </a:buClr>
              <a:buSzPts val="1200"/>
              <a:buFont typeface="Calibri"/>
              <a:buNone/>
            </a:pPr>
            <a:r>
              <a:rPr lang="en-US"/>
              <a:t>The </a:t>
            </a:r>
            <a:r>
              <a:rPr lang="en-US" b="1"/>
              <a:t>Interim Assessment Blocks </a:t>
            </a:r>
            <a:r>
              <a:rPr lang="en-US"/>
              <a:t>(IABs) are shorter, focused assessments that provide more detailed information for instructional purposes. </a:t>
            </a:r>
            <a:endParaRPr/>
          </a:p>
          <a:p>
            <a:pPr marL="0" lvl="0" indent="0" algn="l" rtl="0">
              <a:lnSpc>
                <a:spcPct val="100000"/>
              </a:lnSpc>
              <a:spcBef>
                <a:spcPts val="360"/>
              </a:spcBef>
              <a:spcAft>
                <a:spcPts val="0"/>
              </a:spcAft>
              <a:buClr>
                <a:schemeClr val="dk1"/>
              </a:buClr>
              <a:buSzPts val="1200"/>
              <a:buFont typeface="Calibri"/>
              <a:buNone/>
            </a:pPr>
            <a:r>
              <a:rPr lang="en-US"/>
              <a:t>Grades 3-8 and high school are supported. At the high school level, the assessments are consistent with the grade 11 summative design and may be administered in grades 9, 10, 11, and/or 12. </a:t>
            </a:r>
            <a:endParaRPr/>
          </a:p>
          <a:p>
            <a:pPr marL="0" lvl="0" indent="0" algn="l" rtl="0">
              <a:lnSpc>
                <a:spcPct val="100000"/>
              </a:lnSpc>
              <a:spcBef>
                <a:spcPts val="360"/>
              </a:spcBef>
              <a:spcAft>
                <a:spcPts val="0"/>
              </a:spcAft>
              <a:buClr>
                <a:schemeClr val="dk1"/>
              </a:buClr>
              <a:buSzPts val="1200"/>
              <a:buFont typeface="Calibri"/>
              <a:buNone/>
            </a:pPr>
            <a:endParaRPr/>
          </a:p>
          <a:p>
            <a:pPr marL="0" lvl="0" indent="0" algn="l" rtl="0">
              <a:lnSpc>
                <a:spcPct val="100000"/>
              </a:lnSpc>
              <a:spcBef>
                <a:spcPts val="360"/>
              </a:spcBef>
              <a:spcAft>
                <a:spcPts val="0"/>
              </a:spcAft>
              <a:buClr>
                <a:schemeClr val="dk1"/>
              </a:buClr>
              <a:buSzPts val="1200"/>
              <a:buFont typeface="Calibri"/>
              <a:buNone/>
            </a:pPr>
            <a:r>
              <a:rPr lang="en-US"/>
              <a:t>Both the ICA and IABs can only be administered in a proctored test session set up by a certified Test Administrator using the TA Live Site and accessed by students using the HISecure Browser. </a:t>
            </a:r>
            <a:endParaRPr/>
          </a:p>
          <a:p>
            <a:pPr marL="0" lvl="0" indent="0" algn="l" rtl="0">
              <a:lnSpc>
                <a:spcPct val="100000"/>
              </a:lnSpc>
              <a:spcBef>
                <a:spcPts val="360"/>
              </a:spcBef>
              <a:spcAft>
                <a:spcPts val="0"/>
              </a:spcAft>
              <a:buClr>
                <a:schemeClr val="dk1"/>
              </a:buClr>
              <a:buSzPts val="1200"/>
              <a:buFont typeface="Calibri"/>
              <a:buNone/>
            </a:pPr>
            <a:r>
              <a:rPr lang="en-US"/>
              <a:t>Constructed response items within the CAT portion of the ICA and the ICA Performance Tasks require hand scoring at the school level. This scoring must be completed for students results to become available.</a:t>
            </a:r>
            <a:endParaRPr/>
          </a:p>
          <a:p>
            <a:pPr marL="0" lvl="0" indent="0" algn="l" rtl="0">
              <a:lnSpc>
                <a:spcPct val="100000"/>
              </a:lnSpc>
              <a:spcBef>
                <a:spcPts val="360"/>
              </a:spcBef>
              <a:spcAft>
                <a:spcPts val="0"/>
              </a:spcAft>
              <a:buClr>
                <a:schemeClr val="dk1"/>
              </a:buClr>
              <a:buSzPts val="1200"/>
              <a:buFont typeface="Calibri"/>
              <a:buNone/>
            </a:pPr>
            <a:endParaRPr/>
          </a:p>
          <a:p>
            <a:pPr marL="0" lvl="2" indent="0" algn="l" rtl="0">
              <a:lnSpc>
                <a:spcPct val="100000"/>
              </a:lnSpc>
              <a:spcBef>
                <a:spcPts val="360"/>
              </a:spcBef>
              <a:spcAft>
                <a:spcPts val="0"/>
              </a:spcAft>
              <a:buClr>
                <a:schemeClr val="dk1"/>
              </a:buClr>
              <a:buSzPts val="1200"/>
              <a:buFont typeface="Calibri"/>
              <a:buNone/>
            </a:pPr>
            <a:r>
              <a:rPr lang="en-US" b="1" i="1" u="sng"/>
              <a:t>Both </a:t>
            </a:r>
            <a:r>
              <a:rPr lang="en-US" b="1" i="1"/>
              <a:t>the </a:t>
            </a:r>
            <a:r>
              <a:rPr lang="en-US" b="1" i="1" u="sng"/>
              <a:t>CAT</a:t>
            </a:r>
            <a:r>
              <a:rPr lang="en-US" b="1" i="1"/>
              <a:t> and</a:t>
            </a:r>
            <a:r>
              <a:rPr lang="en-US" b="1" i="1" u="sng"/>
              <a:t> PT</a:t>
            </a:r>
            <a:r>
              <a:rPr lang="en-US" i="1"/>
              <a:t> and </a:t>
            </a:r>
            <a:r>
              <a:rPr lang="en-US" b="1" i="1" u="sng"/>
              <a:t>all hand scoring </a:t>
            </a:r>
            <a:r>
              <a:rPr lang="en-US" i="1"/>
              <a:t>must be completed for a student to get results.</a:t>
            </a:r>
            <a:r>
              <a:rPr lang="en-US"/>
              <a:t> </a:t>
            </a:r>
            <a:endParaRPr/>
          </a:p>
          <a:p>
            <a:pPr marL="0" lvl="0" indent="0" algn="l" rtl="0">
              <a:lnSpc>
                <a:spcPct val="100000"/>
              </a:lnSpc>
              <a:spcBef>
                <a:spcPts val="360"/>
              </a:spcBef>
              <a:spcAft>
                <a:spcPts val="0"/>
              </a:spcAft>
              <a:buClr>
                <a:schemeClr val="dk1"/>
              </a:buClr>
              <a:buSzPts val="1200"/>
              <a:buFont typeface="Calibri"/>
              <a:buNone/>
            </a:pPr>
            <a:endParaRPr/>
          </a:p>
        </p:txBody>
      </p:sp>
      <p:sp>
        <p:nvSpPr>
          <p:cNvPr id="784" name="Google Shape;784;p71:notes"/>
          <p:cNvSpPr txBox="1">
            <a:spLocks noGrp="1"/>
          </p:cNvSpPr>
          <p:nvPr>
            <p:ph type="sldNum" idx="12"/>
          </p:nvPr>
        </p:nvSpPr>
        <p:spPr>
          <a:xfrm>
            <a:off x="3908892" y="8825443"/>
            <a:ext cx="2990374" cy="464582"/>
          </a:xfrm>
          <a:prstGeom prst="rect">
            <a:avLst/>
          </a:prstGeom>
          <a:noFill/>
          <a:ln>
            <a:noFill/>
          </a:ln>
        </p:spPr>
        <p:txBody>
          <a:bodyPr spcFirstLastPara="1" wrap="square" lIns="92525" tIns="46250" rIns="92525" bIns="4625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63</a:t>
            </a:fld>
            <a:endParaRPr/>
          </a:p>
        </p:txBody>
      </p:sp>
    </p:spTree>
    <p:extLst>
      <p:ext uri="{BB962C8B-B14F-4D97-AF65-F5344CB8AC3E}">
        <p14:creationId xmlns:p14="http://schemas.microsoft.com/office/powerpoint/2010/main" val="2410536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72:notes"/>
          <p:cNvSpPr>
            <a:spLocks noGrp="1" noRot="1" noChangeAspect="1"/>
          </p:cNvSpPr>
          <p:nvPr>
            <p:ph type="sldImg" idx="2"/>
          </p:nvPr>
        </p:nvSpPr>
        <p:spPr>
          <a:xfrm>
            <a:off x="355600" y="696913"/>
            <a:ext cx="6191250" cy="3484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72:notes"/>
          <p:cNvSpPr txBox="1">
            <a:spLocks noGrp="1"/>
          </p:cNvSpPr>
          <p:nvPr>
            <p:ph type="body" idx="1"/>
          </p:nvPr>
        </p:nvSpPr>
        <p:spPr>
          <a:xfrm>
            <a:off x="690087" y="4413528"/>
            <a:ext cx="5520690" cy="4181237"/>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The Interim Assessments and the information gained from them as well as the resources available to support teachers to “act on the results” continue to grow every year.</a:t>
            </a:r>
            <a:endParaRPr/>
          </a:p>
          <a:p>
            <a:pPr marL="0" lvl="0" indent="0" algn="l" rtl="0">
              <a:lnSpc>
                <a:spcPct val="100000"/>
              </a:lnSpc>
              <a:spcBef>
                <a:spcPts val="360"/>
              </a:spcBef>
              <a:spcAft>
                <a:spcPts val="0"/>
              </a:spcAft>
              <a:buClr>
                <a:schemeClr val="dk1"/>
              </a:buClr>
              <a:buSzPts val="1200"/>
              <a:buFont typeface="Calibri"/>
              <a:buNone/>
            </a:pPr>
            <a:r>
              <a:rPr lang="en-US"/>
              <a:t>There are now…AVA…etc.</a:t>
            </a:r>
            <a:endParaRPr/>
          </a:p>
          <a:p>
            <a:pPr marL="0" lvl="0" indent="0" algn="l" rtl="0">
              <a:lnSpc>
                <a:spcPct val="100000"/>
              </a:lnSpc>
              <a:spcBef>
                <a:spcPts val="360"/>
              </a:spcBef>
              <a:spcAft>
                <a:spcPts val="0"/>
              </a:spcAft>
              <a:buClr>
                <a:schemeClr val="dk1"/>
              </a:buClr>
              <a:buSzPts val="1200"/>
              <a:buFont typeface="Calibri"/>
              <a:buNone/>
            </a:pPr>
            <a:r>
              <a:rPr lang="en-US"/>
              <a:t>Do remember the Interims are administered in the same way as the summative assessments…TA Live and Secure Browser !!!</a:t>
            </a:r>
            <a:endParaRPr/>
          </a:p>
        </p:txBody>
      </p:sp>
      <p:sp>
        <p:nvSpPr>
          <p:cNvPr id="791" name="Google Shape;791;p72:notes"/>
          <p:cNvSpPr txBox="1">
            <a:spLocks noGrp="1"/>
          </p:cNvSpPr>
          <p:nvPr>
            <p:ph type="sldNum" idx="12"/>
          </p:nvPr>
        </p:nvSpPr>
        <p:spPr>
          <a:xfrm>
            <a:off x="3908892" y="8825443"/>
            <a:ext cx="2990374" cy="464582"/>
          </a:xfrm>
          <a:prstGeom prst="rect">
            <a:avLst/>
          </a:prstGeom>
          <a:noFill/>
          <a:ln>
            <a:noFill/>
          </a:ln>
        </p:spPr>
        <p:txBody>
          <a:bodyPr spcFirstLastPara="1" wrap="square" lIns="92525" tIns="46250" rIns="92525" bIns="4625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64</a:t>
            </a:fld>
            <a:endParaRPr/>
          </a:p>
        </p:txBody>
      </p:sp>
    </p:spTree>
    <p:extLst>
      <p:ext uri="{BB962C8B-B14F-4D97-AF65-F5344CB8AC3E}">
        <p14:creationId xmlns:p14="http://schemas.microsoft.com/office/powerpoint/2010/main" val="3366007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73: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802" name="Google Shape;802;p73: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52531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797d473cd9_0_63: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0" name="Google Shape;820;g797d473cd9_0_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1" name="Google Shape;821;g797d473cd9_0_6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66</a:t>
            </a:fld>
            <a:endParaRPr/>
          </a:p>
        </p:txBody>
      </p:sp>
    </p:spTree>
    <p:extLst>
      <p:ext uri="{BB962C8B-B14F-4D97-AF65-F5344CB8AC3E}">
        <p14:creationId xmlns:p14="http://schemas.microsoft.com/office/powerpoint/2010/main" val="3905537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97d473cd9_0_220: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97d473cd9_0_2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g797d473cd9_0_2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67</a:t>
            </a:fld>
            <a:endParaRPr/>
          </a:p>
        </p:txBody>
      </p:sp>
    </p:spTree>
    <p:extLst>
      <p:ext uri="{BB962C8B-B14F-4D97-AF65-F5344CB8AC3E}">
        <p14:creationId xmlns:p14="http://schemas.microsoft.com/office/powerpoint/2010/main" val="14426686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7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34825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797d473cd9_0_0: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797d473cd9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5" name="Google Shape;855;g797d473cd9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69</a:t>
            </a:fld>
            <a:endParaRPr/>
          </a:p>
        </p:txBody>
      </p:sp>
    </p:spTree>
    <p:extLst>
      <p:ext uri="{BB962C8B-B14F-4D97-AF65-F5344CB8AC3E}">
        <p14:creationId xmlns:p14="http://schemas.microsoft.com/office/powerpoint/2010/main" val="192741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8: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8: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UAAG p. 29</a:t>
            </a:r>
            <a:endParaRPr/>
          </a:p>
          <a:p>
            <a:pPr marL="0" lvl="0" indent="0" algn="l" rtl="0">
              <a:lnSpc>
                <a:spcPct val="100000"/>
              </a:lnSpc>
              <a:spcBef>
                <a:spcPts val="0"/>
              </a:spcBef>
              <a:spcAft>
                <a:spcPts val="0"/>
              </a:spcAft>
              <a:buClr>
                <a:schemeClr val="dk2"/>
              </a:buClr>
              <a:buSzPts val="1200"/>
              <a:buFont typeface="Arial"/>
              <a:buNone/>
            </a:pPr>
            <a:r>
              <a:rPr lang="en-US"/>
              <a:t>There are </a:t>
            </a:r>
            <a:r>
              <a:rPr lang="en-US">
                <a:solidFill>
                  <a:srgbClr val="FF0000"/>
                </a:solidFill>
              </a:rPr>
              <a:t>60</a:t>
            </a:r>
            <a:r>
              <a:rPr lang="en-US"/>
              <a:t> tools, supports and accommodations in the SB assessment system. It would be a highly unusual situation in which any particular student is assigned a large number of these designated supports or accommodations. Rather, these supports and accommodations are selected specifically according to the unique need of the student that has been indicated by an educator or a team of educators with a parent/guardian or the student. Another variable is the student’s familiarity with a tool and how effective the tool has been in the past for that student. </a:t>
            </a:r>
            <a:endParaRPr/>
          </a:p>
          <a:p>
            <a:pPr marL="0" lvl="0" indent="0" algn="l" rtl="0">
              <a:lnSpc>
                <a:spcPct val="100000"/>
              </a:lnSpc>
              <a:spcBef>
                <a:spcPts val="0"/>
              </a:spcBef>
              <a:spcAft>
                <a:spcPts val="0"/>
              </a:spcAft>
              <a:buClr>
                <a:schemeClr val="dk2"/>
              </a:buClr>
              <a:buSzPts val="1200"/>
              <a:buFont typeface="Arial"/>
              <a:buNone/>
            </a:pPr>
            <a:endParaRPr/>
          </a:p>
          <a:p>
            <a:pPr marL="0" lvl="0" indent="0" algn="l" rtl="0">
              <a:lnSpc>
                <a:spcPct val="100000"/>
              </a:lnSpc>
              <a:spcBef>
                <a:spcPts val="0"/>
              </a:spcBef>
              <a:spcAft>
                <a:spcPts val="0"/>
              </a:spcAft>
              <a:buClr>
                <a:schemeClr val="dk2"/>
              </a:buClr>
              <a:buSzPts val="1200"/>
              <a:buFont typeface="Arial"/>
              <a:buNone/>
            </a:pPr>
            <a:r>
              <a:rPr lang="en-US"/>
              <a:t>Remember that many of the tools lead to additional testing time and, in the case of non-embedded supports, “more complicated” test administration.</a:t>
            </a:r>
            <a:endParaRPr/>
          </a:p>
          <a:p>
            <a:pPr marL="0" lvl="0" indent="0" algn="l" rtl="0">
              <a:lnSpc>
                <a:spcPct val="100000"/>
              </a:lnSpc>
              <a:spcBef>
                <a:spcPts val="363"/>
              </a:spcBef>
              <a:spcAft>
                <a:spcPts val="0"/>
              </a:spcAft>
              <a:buClr>
                <a:schemeClr val="dk2"/>
              </a:buClr>
              <a:buSzPts val="1200"/>
              <a:buFont typeface="Arial"/>
              <a:buNone/>
            </a:pPr>
            <a:endParaRPr/>
          </a:p>
        </p:txBody>
      </p:sp>
      <p:sp>
        <p:nvSpPr>
          <p:cNvPr id="192" name="Google Shape;192;p8: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7</a:t>
            </a:fld>
            <a:endParaRPr>
              <a:solidFill>
                <a:srgbClr val="000000"/>
              </a:solidFill>
            </a:endParaRPr>
          </a:p>
        </p:txBody>
      </p:sp>
    </p:spTree>
    <p:extLst>
      <p:ext uri="{BB962C8B-B14F-4D97-AF65-F5344CB8AC3E}">
        <p14:creationId xmlns:p14="http://schemas.microsoft.com/office/powerpoint/2010/main" val="17984025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797d473cd9_0_21:notes"/>
          <p:cNvSpPr>
            <a:spLocks noGrp="1" noRot="1" noChangeAspect="1"/>
          </p:cNvSpPr>
          <p:nvPr>
            <p:ph type="sldImg" idx="2"/>
          </p:nvPr>
        </p:nvSpPr>
        <p:spPr>
          <a:xfrm>
            <a:off x="382588" y="685800"/>
            <a:ext cx="60927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797d473cd9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3" name="Google Shape;863;g797d473cd9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70</a:t>
            </a:fld>
            <a:endParaRPr/>
          </a:p>
        </p:txBody>
      </p:sp>
    </p:spTree>
    <p:extLst>
      <p:ext uri="{BB962C8B-B14F-4D97-AF65-F5344CB8AC3E}">
        <p14:creationId xmlns:p14="http://schemas.microsoft.com/office/powerpoint/2010/main" val="33978335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797d473cd9_0_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797d473cd9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g797d473cd9_0_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71</a:t>
            </a:fld>
            <a:endParaRPr/>
          </a:p>
        </p:txBody>
      </p:sp>
    </p:spTree>
    <p:extLst>
      <p:ext uri="{BB962C8B-B14F-4D97-AF65-F5344CB8AC3E}">
        <p14:creationId xmlns:p14="http://schemas.microsoft.com/office/powerpoint/2010/main" val="13856067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p77:notes"/>
          <p:cNvSpPr>
            <a:spLocks noGrp="1" noRot="1" noChangeAspect="1"/>
          </p:cNvSpPr>
          <p:nvPr>
            <p:ph type="sldImg" idx="2"/>
          </p:nvPr>
        </p:nvSpPr>
        <p:spPr>
          <a:xfrm>
            <a:off x="411163" y="698500"/>
            <a:ext cx="62023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0" name="Google Shape;900;p77:notes"/>
          <p:cNvSpPr txBox="1">
            <a:spLocks noGrp="1"/>
          </p:cNvSpPr>
          <p:nvPr>
            <p:ph type="body" idx="1"/>
          </p:nvPr>
        </p:nvSpPr>
        <p:spPr>
          <a:xfrm>
            <a:off x="702311" y="4421823"/>
            <a:ext cx="5618480" cy="4189095"/>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Clr>
                <a:schemeClr val="dk2"/>
              </a:buClr>
              <a:buSzPts val="1200"/>
              <a:buFont typeface="Arial"/>
              <a:buNone/>
            </a:pPr>
            <a:endParaRPr/>
          </a:p>
        </p:txBody>
      </p:sp>
      <p:sp>
        <p:nvSpPr>
          <p:cNvPr id="901" name="Google Shape;901;p77: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chemeClr val="dk1"/>
              </a:buClr>
              <a:buSzPts val="1200"/>
              <a:buFont typeface="Arial"/>
              <a:buNone/>
            </a:pPr>
            <a:fld id="{00000000-1234-1234-1234-123412341234}" type="slidenum">
              <a:rPr lang="en-US"/>
              <a:t>72</a:t>
            </a:fld>
            <a:endParaRPr/>
          </a:p>
        </p:txBody>
      </p:sp>
    </p:spTree>
    <p:extLst>
      <p:ext uri="{BB962C8B-B14F-4D97-AF65-F5344CB8AC3E}">
        <p14:creationId xmlns:p14="http://schemas.microsoft.com/office/powerpoint/2010/main" val="2765945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78:notes"/>
          <p:cNvSpPr>
            <a:spLocks noGrp="1" noRot="1" noChangeAspect="1"/>
          </p:cNvSpPr>
          <p:nvPr>
            <p:ph type="sldImg" idx="2"/>
          </p:nvPr>
        </p:nvSpPr>
        <p:spPr>
          <a:xfrm>
            <a:off x="720725" y="1163638"/>
            <a:ext cx="5581650"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8" name="Google Shape;908;p78:notes"/>
          <p:cNvSpPr txBox="1">
            <a:spLocks noGrp="1"/>
          </p:cNvSpPr>
          <p:nvPr>
            <p:ph type="body" idx="1"/>
          </p:nvPr>
        </p:nvSpPr>
        <p:spPr>
          <a:xfrm>
            <a:off x="702310" y="4480004"/>
            <a:ext cx="5618400" cy="36654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360"/>
              </a:spcBef>
              <a:spcAft>
                <a:spcPts val="0"/>
              </a:spcAft>
              <a:buClr>
                <a:schemeClr val="dk2"/>
              </a:buClr>
              <a:buSzPts val="1200"/>
              <a:buFont typeface="Arial"/>
              <a:buNone/>
            </a:pPr>
            <a:endParaRPr/>
          </a:p>
        </p:txBody>
      </p:sp>
      <p:sp>
        <p:nvSpPr>
          <p:cNvPr id="909" name="Google Shape;909;p78:notes"/>
          <p:cNvSpPr txBox="1">
            <a:spLocks noGrp="1"/>
          </p:cNvSpPr>
          <p:nvPr>
            <p:ph type="sldNum" idx="12"/>
          </p:nvPr>
        </p:nvSpPr>
        <p:spPr>
          <a:xfrm>
            <a:off x="3978132" y="8842030"/>
            <a:ext cx="3043200" cy="467100"/>
          </a:xfrm>
          <a:prstGeom prst="rect">
            <a:avLst/>
          </a:prstGeom>
          <a:noFill/>
          <a:ln>
            <a:noFill/>
          </a:ln>
        </p:spPr>
        <p:txBody>
          <a:bodyPr spcFirstLastPara="1" wrap="square" lIns="93300" tIns="46650" rIns="93300" bIns="4665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73</a:t>
            </a:fld>
            <a:endParaRPr/>
          </a:p>
        </p:txBody>
      </p:sp>
    </p:spTree>
    <p:extLst>
      <p:ext uri="{BB962C8B-B14F-4D97-AF65-F5344CB8AC3E}">
        <p14:creationId xmlns:p14="http://schemas.microsoft.com/office/powerpoint/2010/main" val="199802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363"/>
              </a:spcBef>
              <a:spcAft>
                <a:spcPts val="0"/>
              </a:spcAft>
              <a:buClr>
                <a:schemeClr val="dk2"/>
              </a:buClr>
              <a:buSzPts val="1200"/>
              <a:buFont typeface="Arial"/>
              <a:buNone/>
            </a:pPr>
            <a:endParaRPr/>
          </a:p>
        </p:txBody>
      </p:sp>
      <p:sp>
        <p:nvSpPr>
          <p:cNvPr id="201" name="Google Shape;201;p9: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127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0:notes"/>
          <p:cNvSpPr>
            <a:spLocks noGrp="1" noRot="1" noChangeAspect="1"/>
          </p:cNvSpPr>
          <p:nvPr>
            <p:ph type="sldImg" idx="2"/>
          </p:nvPr>
        </p:nvSpPr>
        <p:spPr>
          <a:xfrm>
            <a:off x="411163" y="698500"/>
            <a:ext cx="6200775" cy="34893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10: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Clr>
                <a:schemeClr val="dk2"/>
              </a:buClr>
              <a:buSzPts val="1200"/>
              <a:buFont typeface="Arial"/>
              <a:buNone/>
            </a:pPr>
            <a:r>
              <a:rPr lang="en-US"/>
              <a:t>There are a number of tools that are available in different categories. These usually have different criteria for each instance.</a:t>
            </a:r>
            <a:endParaRPr/>
          </a:p>
          <a:p>
            <a:pPr marL="0" lvl="0" indent="0" algn="l" rtl="0">
              <a:lnSpc>
                <a:spcPct val="100000"/>
              </a:lnSpc>
              <a:spcBef>
                <a:spcPts val="363"/>
              </a:spcBef>
              <a:spcAft>
                <a:spcPts val="0"/>
              </a:spcAft>
              <a:buClr>
                <a:schemeClr val="dk2"/>
              </a:buClr>
              <a:buSzPts val="1200"/>
              <a:buFont typeface="Arial"/>
              <a:buNone/>
            </a:pPr>
            <a:endParaRPr/>
          </a:p>
        </p:txBody>
      </p:sp>
      <p:sp>
        <p:nvSpPr>
          <p:cNvPr id="210" name="Google Shape;210;p10:notes"/>
          <p:cNvSpPr txBox="1">
            <a:spLocks noGrp="1"/>
          </p:cNvSpPr>
          <p:nvPr>
            <p:ph type="sldNum" idx="12"/>
          </p:nvPr>
        </p:nvSpPr>
        <p:spPr>
          <a:xfrm>
            <a:off x="3978133"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solidFill>
                  <a:srgbClr val="000000"/>
                </a:solidFill>
              </a:rPr>
              <a:t>9</a:t>
            </a:fld>
            <a:endParaRPr>
              <a:solidFill>
                <a:srgbClr val="000000"/>
              </a:solidFill>
            </a:endParaRPr>
          </a:p>
        </p:txBody>
      </p:sp>
    </p:spTree>
    <p:extLst>
      <p:ext uri="{BB962C8B-B14F-4D97-AF65-F5344CB8AC3E}">
        <p14:creationId xmlns:p14="http://schemas.microsoft.com/office/powerpoint/2010/main" val="3499788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80"/>
          <p:cNvSpPr txBox="1">
            <a:spLocks noGrp="1"/>
          </p:cNvSpPr>
          <p:nvPr>
            <p:ph type="title"/>
          </p:nvPr>
        </p:nvSpPr>
        <p:spPr>
          <a:xfrm>
            <a:off x="1593436" y="177800"/>
            <a:ext cx="9782801" cy="12398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80"/>
          <p:cNvSpPr txBox="1">
            <a:spLocks noGrp="1"/>
          </p:cNvSpPr>
          <p:nvPr>
            <p:ph type="body" idx="1"/>
          </p:nvPr>
        </p:nvSpPr>
        <p:spPr>
          <a:xfrm>
            <a:off x="1593436" y="1600200"/>
            <a:ext cx="9782801" cy="4572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2"/>
        <p:cNvGrpSpPr/>
        <p:nvPr/>
      </p:nvGrpSpPr>
      <p:grpSpPr>
        <a:xfrm>
          <a:off x="0" y="0"/>
          <a:ext cx="0" cy="0"/>
          <a:chOff x="0" y="0"/>
          <a:chExt cx="0" cy="0"/>
        </a:xfrm>
      </p:grpSpPr>
      <p:sp>
        <p:nvSpPr>
          <p:cNvPr id="93" name="Google Shape;93;p89"/>
          <p:cNvSpPr txBox="1">
            <a:spLocks noGrp="1"/>
          </p:cNvSpPr>
          <p:nvPr>
            <p:ph type="title"/>
          </p:nvPr>
        </p:nvSpPr>
        <p:spPr>
          <a:xfrm>
            <a:off x="1593436" y="177800"/>
            <a:ext cx="9782801" cy="12398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36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89"/>
          <p:cNvSpPr txBox="1">
            <a:spLocks noGrp="1"/>
          </p:cNvSpPr>
          <p:nvPr>
            <p:ph type="body" idx="1"/>
          </p:nvPr>
        </p:nvSpPr>
        <p:spPr>
          <a:xfrm>
            <a:off x="1593436" y="1499616"/>
            <a:ext cx="4818888" cy="9387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1"/>
              </a:buClr>
              <a:buSzPts val="2400"/>
              <a:buNone/>
              <a:defRPr sz="2400" b="0" cap="none"/>
            </a:lvl1pPr>
            <a:lvl2pPr marL="914400" lvl="1" indent="-228600" algn="l">
              <a:lnSpc>
                <a:spcPct val="90000"/>
              </a:lnSpc>
              <a:spcBef>
                <a:spcPts val="600"/>
              </a:spcBef>
              <a:spcAft>
                <a:spcPts val="0"/>
              </a:spcAft>
              <a:buClr>
                <a:schemeClr val="dk1"/>
              </a:buClr>
              <a:buSzPts val="2000"/>
              <a:buNone/>
              <a:defRPr sz="2000" b="1"/>
            </a:lvl2pPr>
            <a:lvl3pPr marL="1371600" lvl="2" indent="-228600" algn="l">
              <a:lnSpc>
                <a:spcPct val="90000"/>
              </a:lnSpc>
              <a:spcBef>
                <a:spcPts val="600"/>
              </a:spcBef>
              <a:spcAft>
                <a:spcPts val="0"/>
              </a:spcAft>
              <a:buClr>
                <a:schemeClr val="dk1"/>
              </a:buClr>
              <a:buSzPts val="1800"/>
              <a:buNone/>
              <a:defRPr sz="1800" b="1"/>
            </a:lvl3pPr>
            <a:lvl4pPr marL="1828800" lvl="3" indent="-228600" algn="l">
              <a:lnSpc>
                <a:spcPct val="90000"/>
              </a:lnSpc>
              <a:spcBef>
                <a:spcPts val="600"/>
              </a:spcBef>
              <a:spcAft>
                <a:spcPts val="0"/>
              </a:spcAft>
              <a:buClr>
                <a:schemeClr val="dk1"/>
              </a:buClr>
              <a:buSzPts val="1600"/>
              <a:buNone/>
              <a:defRPr sz="1600" b="1"/>
            </a:lvl4pPr>
            <a:lvl5pPr marL="2286000" lvl="4" indent="-228600" algn="l">
              <a:lnSpc>
                <a:spcPct val="9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600"/>
              </a:spcBef>
              <a:spcAft>
                <a:spcPts val="0"/>
              </a:spcAft>
              <a:buClr>
                <a:schemeClr val="dk1"/>
              </a:buClr>
              <a:buSzPts val="1600"/>
              <a:buNone/>
              <a:defRPr sz="1600" b="1"/>
            </a:lvl7pPr>
            <a:lvl8pPr marL="3657600" lvl="7" indent="-228600" algn="l">
              <a:lnSpc>
                <a:spcPct val="90000"/>
              </a:lnSpc>
              <a:spcBef>
                <a:spcPts val="600"/>
              </a:spcBef>
              <a:spcAft>
                <a:spcPts val="0"/>
              </a:spcAft>
              <a:buClr>
                <a:schemeClr val="dk1"/>
              </a:buClr>
              <a:buSzPts val="1600"/>
              <a:buNone/>
              <a:defRPr sz="1600" b="1"/>
            </a:lvl8pPr>
            <a:lvl9pPr marL="4114800" lvl="8" indent="-228600" algn="l">
              <a:lnSpc>
                <a:spcPct val="90000"/>
              </a:lnSpc>
              <a:spcBef>
                <a:spcPts val="600"/>
              </a:spcBef>
              <a:spcAft>
                <a:spcPts val="0"/>
              </a:spcAft>
              <a:buClr>
                <a:schemeClr val="dk1"/>
              </a:buClr>
              <a:buSzPts val="1600"/>
              <a:buNone/>
              <a:defRPr sz="1600" b="1"/>
            </a:lvl9pPr>
          </a:lstStyle>
          <a:p>
            <a:endParaRPr/>
          </a:p>
        </p:txBody>
      </p:sp>
      <p:sp>
        <p:nvSpPr>
          <p:cNvPr id="95" name="Google Shape;95;p89"/>
          <p:cNvSpPr txBox="1">
            <a:spLocks noGrp="1"/>
          </p:cNvSpPr>
          <p:nvPr>
            <p:ph type="body" idx="2"/>
          </p:nvPr>
        </p:nvSpPr>
        <p:spPr>
          <a:xfrm>
            <a:off x="1593436" y="2514706"/>
            <a:ext cx="4814586" cy="3657493"/>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4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30200" algn="l">
              <a:lnSpc>
                <a:spcPct val="90000"/>
              </a:lnSpc>
              <a:spcBef>
                <a:spcPts val="600"/>
              </a:spcBef>
              <a:spcAft>
                <a:spcPts val="0"/>
              </a:spcAft>
              <a:buClr>
                <a:schemeClr val="dk1"/>
              </a:buClr>
              <a:buSzPts val="1600"/>
              <a:buChar char="›"/>
              <a:defRPr sz="1600"/>
            </a:lvl5pPr>
            <a:lvl6pPr marL="2743200" lvl="5" indent="-330200" algn="l">
              <a:lnSpc>
                <a:spcPct val="90000"/>
              </a:lnSpc>
              <a:spcBef>
                <a:spcPts val="600"/>
              </a:spcBef>
              <a:spcAft>
                <a:spcPts val="0"/>
              </a:spcAft>
              <a:buClr>
                <a:schemeClr val="dk1"/>
              </a:buClr>
              <a:buSzPts val="1600"/>
              <a:buChar char="–"/>
              <a:defRPr sz="1600"/>
            </a:lvl6pPr>
            <a:lvl7pPr marL="3200400" lvl="6" indent="-330200" algn="l">
              <a:lnSpc>
                <a:spcPct val="90000"/>
              </a:lnSpc>
              <a:spcBef>
                <a:spcPts val="600"/>
              </a:spcBef>
              <a:spcAft>
                <a:spcPts val="0"/>
              </a:spcAft>
              <a:buClr>
                <a:schemeClr val="dk1"/>
              </a:buClr>
              <a:buSzPts val="1600"/>
              <a:buChar char="›"/>
              <a:defRPr sz="1600"/>
            </a:lvl7pPr>
            <a:lvl8pPr marL="3657600" lvl="7" indent="-330200" algn="l">
              <a:lnSpc>
                <a:spcPct val="90000"/>
              </a:lnSpc>
              <a:spcBef>
                <a:spcPts val="600"/>
              </a:spcBef>
              <a:spcAft>
                <a:spcPts val="0"/>
              </a:spcAft>
              <a:buClr>
                <a:schemeClr val="dk1"/>
              </a:buClr>
              <a:buSzPts val="1600"/>
              <a:buChar char="–"/>
              <a:defRPr sz="1600"/>
            </a:lvl8pPr>
            <a:lvl9pPr marL="4114800" lvl="8" indent="-330200" algn="l">
              <a:lnSpc>
                <a:spcPct val="90000"/>
              </a:lnSpc>
              <a:spcBef>
                <a:spcPts val="600"/>
              </a:spcBef>
              <a:spcAft>
                <a:spcPts val="0"/>
              </a:spcAft>
              <a:buClr>
                <a:schemeClr val="dk1"/>
              </a:buClr>
              <a:buSzPts val="1600"/>
              <a:buChar char="›"/>
              <a:defRPr sz="1600"/>
            </a:lvl9pPr>
          </a:lstStyle>
          <a:p>
            <a:endParaRPr/>
          </a:p>
        </p:txBody>
      </p:sp>
      <p:sp>
        <p:nvSpPr>
          <p:cNvPr id="96" name="Google Shape;96;p89"/>
          <p:cNvSpPr txBox="1">
            <a:spLocks noGrp="1"/>
          </p:cNvSpPr>
          <p:nvPr>
            <p:ph type="body" idx="3"/>
          </p:nvPr>
        </p:nvSpPr>
        <p:spPr>
          <a:xfrm>
            <a:off x="6557349" y="1499616"/>
            <a:ext cx="4818888" cy="93878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0"/>
              </a:spcBef>
              <a:spcAft>
                <a:spcPts val="0"/>
              </a:spcAft>
              <a:buClr>
                <a:schemeClr val="dk1"/>
              </a:buClr>
              <a:buSzPts val="2400"/>
              <a:buNone/>
              <a:defRPr sz="2400" b="0" cap="none"/>
            </a:lvl1pPr>
            <a:lvl2pPr marL="914400" lvl="1" indent="-228600" algn="l">
              <a:lnSpc>
                <a:spcPct val="90000"/>
              </a:lnSpc>
              <a:spcBef>
                <a:spcPts val="600"/>
              </a:spcBef>
              <a:spcAft>
                <a:spcPts val="0"/>
              </a:spcAft>
              <a:buClr>
                <a:schemeClr val="dk1"/>
              </a:buClr>
              <a:buSzPts val="2000"/>
              <a:buNone/>
              <a:defRPr sz="2000" b="1"/>
            </a:lvl2pPr>
            <a:lvl3pPr marL="1371600" lvl="2" indent="-228600" algn="l">
              <a:lnSpc>
                <a:spcPct val="90000"/>
              </a:lnSpc>
              <a:spcBef>
                <a:spcPts val="600"/>
              </a:spcBef>
              <a:spcAft>
                <a:spcPts val="0"/>
              </a:spcAft>
              <a:buClr>
                <a:schemeClr val="dk1"/>
              </a:buClr>
              <a:buSzPts val="1800"/>
              <a:buNone/>
              <a:defRPr sz="1800" b="1"/>
            </a:lvl3pPr>
            <a:lvl4pPr marL="1828800" lvl="3" indent="-228600" algn="l">
              <a:lnSpc>
                <a:spcPct val="90000"/>
              </a:lnSpc>
              <a:spcBef>
                <a:spcPts val="600"/>
              </a:spcBef>
              <a:spcAft>
                <a:spcPts val="0"/>
              </a:spcAft>
              <a:buClr>
                <a:schemeClr val="dk1"/>
              </a:buClr>
              <a:buSzPts val="1600"/>
              <a:buNone/>
              <a:defRPr sz="1600" b="1"/>
            </a:lvl4pPr>
            <a:lvl5pPr marL="2286000" lvl="4" indent="-228600" algn="l">
              <a:lnSpc>
                <a:spcPct val="90000"/>
              </a:lnSpc>
              <a:spcBef>
                <a:spcPts val="600"/>
              </a:spcBef>
              <a:spcAft>
                <a:spcPts val="0"/>
              </a:spcAft>
              <a:buClr>
                <a:schemeClr val="dk1"/>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600"/>
              </a:spcBef>
              <a:spcAft>
                <a:spcPts val="0"/>
              </a:spcAft>
              <a:buClr>
                <a:schemeClr val="dk1"/>
              </a:buClr>
              <a:buSzPts val="1600"/>
              <a:buNone/>
              <a:defRPr sz="1600" b="1"/>
            </a:lvl7pPr>
            <a:lvl8pPr marL="3657600" lvl="7" indent="-228600" algn="l">
              <a:lnSpc>
                <a:spcPct val="90000"/>
              </a:lnSpc>
              <a:spcBef>
                <a:spcPts val="600"/>
              </a:spcBef>
              <a:spcAft>
                <a:spcPts val="0"/>
              </a:spcAft>
              <a:buClr>
                <a:schemeClr val="dk1"/>
              </a:buClr>
              <a:buSzPts val="1600"/>
              <a:buNone/>
              <a:defRPr sz="1600" b="1"/>
            </a:lvl8pPr>
            <a:lvl9pPr marL="4114800" lvl="8" indent="-228600" algn="l">
              <a:lnSpc>
                <a:spcPct val="90000"/>
              </a:lnSpc>
              <a:spcBef>
                <a:spcPts val="600"/>
              </a:spcBef>
              <a:spcAft>
                <a:spcPts val="0"/>
              </a:spcAft>
              <a:buClr>
                <a:schemeClr val="dk1"/>
              </a:buClr>
              <a:buSzPts val="1600"/>
              <a:buNone/>
              <a:defRPr sz="1600" b="1"/>
            </a:lvl9pPr>
          </a:lstStyle>
          <a:p>
            <a:endParaRPr/>
          </a:p>
        </p:txBody>
      </p:sp>
      <p:sp>
        <p:nvSpPr>
          <p:cNvPr id="97" name="Google Shape;97;p89"/>
          <p:cNvSpPr txBox="1">
            <a:spLocks noGrp="1"/>
          </p:cNvSpPr>
          <p:nvPr>
            <p:ph type="body" idx="4"/>
          </p:nvPr>
        </p:nvSpPr>
        <p:spPr>
          <a:xfrm>
            <a:off x="6557349" y="2514600"/>
            <a:ext cx="4818888" cy="3655568"/>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1400"/>
              </a:spcBef>
              <a:spcAft>
                <a:spcPts val="0"/>
              </a:spcAft>
              <a:buClr>
                <a:schemeClr val="dk1"/>
              </a:buClr>
              <a:buSzPts val="2400"/>
              <a:buChar char="›"/>
              <a:defRPr sz="2400"/>
            </a:lvl1pPr>
            <a:lvl2pPr marL="914400" lvl="1" indent="-355600" algn="l">
              <a:lnSpc>
                <a:spcPct val="90000"/>
              </a:lnSpc>
              <a:spcBef>
                <a:spcPts val="600"/>
              </a:spcBef>
              <a:spcAft>
                <a:spcPts val="0"/>
              </a:spcAft>
              <a:buClr>
                <a:schemeClr val="dk1"/>
              </a:buClr>
              <a:buSzPts val="2000"/>
              <a:buChar char="–"/>
              <a:defRPr sz="2000"/>
            </a:lvl2pPr>
            <a:lvl3pPr marL="1371600" lvl="2" indent="-342900" algn="l">
              <a:lnSpc>
                <a:spcPct val="90000"/>
              </a:lnSpc>
              <a:spcBef>
                <a:spcPts val="600"/>
              </a:spcBef>
              <a:spcAft>
                <a:spcPts val="0"/>
              </a:spcAft>
              <a:buClr>
                <a:schemeClr val="dk1"/>
              </a:buClr>
              <a:buSzPts val="1800"/>
              <a:buChar char="›"/>
              <a:defRPr sz="1800"/>
            </a:lvl3pPr>
            <a:lvl4pPr marL="1828800" lvl="3" indent="-330200" algn="l">
              <a:lnSpc>
                <a:spcPct val="90000"/>
              </a:lnSpc>
              <a:spcBef>
                <a:spcPts val="600"/>
              </a:spcBef>
              <a:spcAft>
                <a:spcPts val="0"/>
              </a:spcAft>
              <a:buClr>
                <a:schemeClr val="dk1"/>
              </a:buClr>
              <a:buSzPts val="1600"/>
              <a:buChar char="–"/>
              <a:defRPr sz="1600"/>
            </a:lvl4pPr>
            <a:lvl5pPr marL="2286000" lvl="4" indent="-330200" algn="l">
              <a:lnSpc>
                <a:spcPct val="90000"/>
              </a:lnSpc>
              <a:spcBef>
                <a:spcPts val="600"/>
              </a:spcBef>
              <a:spcAft>
                <a:spcPts val="0"/>
              </a:spcAft>
              <a:buClr>
                <a:schemeClr val="dk1"/>
              </a:buClr>
              <a:buSzPts val="1600"/>
              <a:buChar char="›"/>
              <a:defRPr sz="1600"/>
            </a:lvl5pPr>
            <a:lvl6pPr marL="2743200" lvl="5" indent="-330200" algn="l">
              <a:lnSpc>
                <a:spcPct val="90000"/>
              </a:lnSpc>
              <a:spcBef>
                <a:spcPts val="600"/>
              </a:spcBef>
              <a:spcAft>
                <a:spcPts val="0"/>
              </a:spcAft>
              <a:buClr>
                <a:schemeClr val="dk1"/>
              </a:buClr>
              <a:buSzPts val="1600"/>
              <a:buChar char="–"/>
              <a:defRPr sz="1600"/>
            </a:lvl6pPr>
            <a:lvl7pPr marL="3200400" lvl="6" indent="-330200" algn="l">
              <a:lnSpc>
                <a:spcPct val="90000"/>
              </a:lnSpc>
              <a:spcBef>
                <a:spcPts val="600"/>
              </a:spcBef>
              <a:spcAft>
                <a:spcPts val="0"/>
              </a:spcAft>
              <a:buClr>
                <a:schemeClr val="dk1"/>
              </a:buClr>
              <a:buSzPts val="1600"/>
              <a:buChar char="›"/>
              <a:defRPr sz="1600"/>
            </a:lvl7pPr>
            <a:lvl8pPr marL="3657600" lvl="7" indent="-330200" algn="l">
              <a:lnSpc>
                <a:spcPct val="90000"/>
              </a:lnSpc>
              <a:spcBef>
                <a:spcPts val="600"/>
              </a:spcBef>
              <a:spcAft>
                <a:spcPts val="0"/>
              </a:spcAft>
              <a:buClr>
                <a:schemeClr val="dk1"/>
              </a:buClr>
              <a:buSzPts val="1600"/>
              <a:buChar char="–"/>
              <a:defRPr sz="1600"/>
            </a:lvl8pPr>
            <a:lvl9pPr marL="4114800" lvl="8" indent="-330200" algn="l">
              <a:lnSpc>
                <a:spcPct val="90000"/>
              </a:lnSpc>
              <a:spcBef>
                <a:spcPts val="600"/>
              </a:spcBef>
              <a:spcAft>
                <a:spcPts val="0"/>
              </a:spcAft>
              <a:buClr>
                <a:schemeClr val="dk1"/>
              </a:buClr>
              <a:buSzPts val="1600"/>
              <a:buChar char="›"/>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98"/>
        <p:cNvGrpSpPr/>
        <p:nvPr/>
      </p:nvGrpSpPr>
      <p:grpSpPr>
        <a:xfrm>
          <a:off x="0" y="0"/>
          <a:ext cx="0" cy="0"/>
          <a:chOff x="0" y="0"/>
          <a:chExt cx="0" cy="0"/>
        </a:xfrm>
      </p:grpSpPr>
      <p:sp>
        <p:nvSpPr>
          <p:cNvPr id="99" name="Google Shape;99;p90"/>
          <p:cNvSpPr txBox="1">
            <a:spLocks noGrp="1"/>
          </p:cNvSpPr>
          <p:nvPr>
            <p:ph type="title"/>
          </p:nvPr>
        </p:nvSpPr>
        <p:spPr>
          <a:xfrm>
            <a:off x="1593436" y="177800"/>
            <a:ext cx="9782801" cy="12398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90"/>
          <p:cNvSpPr txBox="1">
            <a:spLocks noGrp="1"/>
          </p:cNvSpPr>
          <p:nvPr>
            <p:ph type="body" idx="1"/>
          </p:nvPr>
        </p:nvSpPr>
        <p:spPr>
          <a:xfrm>
            <a:off x="1593436" y="1600200"/>
            <a:ext cx="9782801" cy="4572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01"/>
        <p:cNvGrpSpPr/>
        <p:nvPr/>
      </p:nvGrpSpPr>
      <p:grpSpPr>
        <a:xfrm>
          <a:off x="0" y="0"/>
          <a:ext cx="0" cy="0"/>
          <a:chOff x="0" y="0"/>
          <a:chExt cx="0" cy="0"/>
        </a:xfrm>
      </p:grpSpPr>
      <p:sp>
        <p:nvSpPr>
          <p:cNvPr id="102" name="Google Shape;102;p91"/>
          <p:cNvSpPr/>
          <p:nvPr/>
        </p:nvSpPr>
        <p:spPr>
          <a:xfrm>
            <a:off x="4875529" y="-8466"/>
            <a:ext cx="7313295" cy="6858000"/>
          </a:xfrm>
          <a:prstGeom prst="rect">
            <a:avLst/>
          </a:prstGeom>
          <a:solidFill>
            <a:srgbClr val="C1CBD3"/>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3" name="Google Shape;103;p91"/>
          <p:cNvSpPr txBox="1">
            <a:spLocks noGrp="1"/>
          </p:cNvSpPr>
          <p:nvPr>
            <p:ph type="title"/>
          </p:nvPr>
        </p:nvSpPr>
        <p:spPr>
          <a:xfrm>
            <a:off x="1446426" y="365919"/>
            <a:ext cx="3293422" cy="13716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2800"/>
              <a:buFont typeface="Arial"/>
              <a:buNone/>
              <a:defRPr sz="2800" b="0" cap="none">
                <a:solidFill>
                  <a:srgbClr val="343F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91"/>
          <p:cNvSpPr/>
          <p:nvPr/>
        </p:nvSpPr>
        <p:spPr>
          <a:xfrm>
            <a:off x="-8872" y="5631204"/>
            <a:ext cx="1216152" cy="1209764"/>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5" name="Google Shape;105;p91" descr="An empty placeholder to add an image. Click on the placeholder and select the image that you wish to add"/>
          <p:cNvSpPr>
            <a:spLocks noGrp="1"/>
          </p:cNvSpPr>
          <p:nvPr>
            <p:ph type="pic" idx="2"/>
          </p:nvPr>
        </p:nvSpPr>
        <p:spPr>
          <a:xfrm>
            <a:off x="5180250" y="482600"/>
            <a:ext cx="6857761" cy="5689600"/>
          </a:xfrm>
          <a:prstGeom prst="rect">
            <a:avLst/>
          </a:prstGeom>
          <a:noFill/>
          <a:ln w="1905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lvl1pPr marR="0" lvl="0" algn="l" rtl="0">
              <a:lnSpc>
                <a:spcPct val="90000"/>
              </a:lnSpc>
              <a:spcBef>
                <a:spcPts val="1400"/>
              </a:spcBef>
              <a:spcAft>
                <a:spcPts val="0"/>
              </a:spcAft>
              <a:buClr>
                <a:schemeClr val="dk2"/>
              </a:buClr>
              <a:buSzPts val="2800"/>
              <a:buFont typeface="Arial"/>
              <a:buNone/>
              <a:defRPr sz="2800" b="0" i="0" u="none" strike="noStrike" cap="none">
                <a:solidFill>
                  <a:schemeClr val="dk2"/>
                </a:solidFill>
                <a:latin typeface="Arial"/>
                <a:ea typeface="Arial"/>
                <a:cs typeface="Arial"/>
                <a:sym typeface="Arial"/>
              </a:defRPr>
            </a:lvl1pPr>
            <a:lvl2pPr marR="0" lvl="1" algn="l" rtl="0">
              <a:lnSpc>
                <a:spcPct val="90000"/>
              </a:lnSpc>
              <a:spcBef>
                <a:spcPts val="6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6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6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06" name="Google Shape;106;p91"/>
          <p:cNvSpPr txBox="1">
            <a:spLocks noGrp="1"/>
          </p:cNvSpPr>
          <p:nvPr>
            <p:ph type="body" idx="1"/>
          </p:nvPr>
        </p:nvSpPr>
        <p:spPr>
          <a:xfrm>
            <a:off x="1446426" y="1886215"/>
            <a:ext cx="3293422" cy="43434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400"/>
              </a:spcBef>
              <a:spcAft>
                <a:spcPts val="0"/>
              </a:spcAft>
              <a:buClr>
                <a:schemeClr val="dk1"/>
              </a:buClr>
              <a:buSzPts val="2000"/>
              <a:buNone/>
              <a:defRPr sz="2000">
                <a:solidFill>
                  <a:schemeClr val="dk1"/>
                </a:solidFill>
              </a:defRPr>
            </a:lvl1pPr>
            <a:lvl2pPr marL="914400" lvl="1" indent="-228600" algn="l">
              <a:lnSpc>
                <a:spcPct val="90000"/>
              </a:lnSpc>
              <a:spcBef>
                <a:spcPts val="600"/>
              </a:spcBef>
              <a:spcAft>
                <a:spcPts val="0"/>
              </a:spcAft>
              <a:buClr>
                <a:schemeClr val="dk1"/>
              </a:buClr>
              <a:buSzPts val="1200"/>
              <a:buNone/>
              <a:defRPr sz="1200"/>
            </a:lvl2pPr>
            <a:lvl3pPr marL="1371600" lvl="2" indent="-228600" algn="l">
              <a:lnSpc>
                <a:spcPct val="90000"/>
              </a:lnSpc>
              <a:spcBef>
                <a:spcPts val="600"/>
              </a:spcBef>
              <a:spcAft>
                <a:spcPts val="0"/>
              </a:spcAft>
              <a:buClr>
                <a:schemeClr val="dk1"/>
              </a:buClr>
              <a:buSzPts val="1000"/>
              <a:buNone/>
              <a:defRPr sz="1000"/>
            </a:lvl3pPr>
            <a:lvl4pPr marL="1828800" lvl="3" indent="-228600" algn="l">
              <a:lnSpc>
                <a:spcPct val="90000"/>
              </a:lnSpc>
              <a:spcBef>
                <a:spcPts val="600"/>
              </a:spcBef>
              <a:spcAft>
                <a:spcPts val="0"/>
              </a:spcAft>
              <a:buClr>
                <a:schemeClr val="dk1"/>
              </a:buClr>
              <a:buSzPts val="900"/>
              <a:buNone/>
              <a:defRPr sz="900"/>
            </a:lvl4pPr>
            <a:lvl5pPr marL="2286000" lvl="4" indent="-228600" algn="l">
              <a:lnSpc>
                <a:spcPct val="90000"/>
              </a:lnSpc>
              <a:spcBef>
                <a:spcPts val="600"/>
              </a:spcBef>
              <a:spcAft>
                <a:spcPts val="0"/>
              </a:spcAft>
              <a:buClr>
                <a:schemeClr val="dk1"/>
              </a:buClr>
              <a:buSzPts val="900"/>
              <a:buNone/>
              <a:defRPr sz="900"/>
            </a:lvl5pPr>
            <a:lvl6pPr marL="2743200" lvl="5" indent="-228600" algn="l">
              <a:lnSpc>
                <a:spcPct val="90000"/>
              </a:lnSpc>
              <a:spcBef>
                <a:spcPts val="600"/>
              </a:spcBef>
              <a:spcAft>
                <a:spcPts val="0"/>
              </a:spcAft>
              <a:buClr>
                <a:schemeClr val="dk1"/>
              </a:buClr>
              <a:buSzPts val="900"/>
              <a:buNone/>
              <a:defRPr sz="900"/>
            </a:lvl6pPr>
            <a:lvl7pPr marL="3200400" lvl="6" indent="-228600" algn="l">
              <a:lnSpc>
                <a:spcPct val="90000"/>
              </a:lnSpc>
              <a:spcBef>
                <a:spcPts val="600"/>
              </a:spcBef>
              <a:spcAft>
                <a:spcPts val="0"/>
              </a:spcAft>
              <a:buClr>
                <a:schemeClr val="dk1"/>
              </a:buClr>
              <a:buSzPts val="900"/>
              <a:buNone/>
              <a:defRPr sz="900"/>
            </a:lvl7pPr>
            <a:lvl8pPr marL="3657600" lvl="7" indent="-228600" algn="l">
              <a:lnSpc>
                <a:spcPct val="90000"/>
              </a:lnSpc>
              <a:spcBef>
                <a:spcPts val="600"/>
              </a:spcBef>
              <a:spcAft>
                <a:spcPts val="0"/>
              </a:spcAft>
              <a:buClr>
                <a:schemeClr val="dk1"/>
              </a:buClr>
              <a:buSzPts val="900"/>
              <a:buNone/>
              <a:defRPr sz="900"/>
            </a:lvl8pPr>
            <a:lvl9pPr marL="4114800" lvl="8" indent="-228600" algn="l">
              <a:lnSpc>
                <a:spcPct val="90000"/>
              </a:lnSpc>
              <a:spcBef>
                <a:spcPts val="600"/>
              </a:spcBef>
              <a:spcAft>
                <a:spcPts val="0"/>
              </a:spcAft>
              <a:buClr>
                <a:schemeClr val="dk1"/>
              </a:buClr>
              <a:buSzPts val="900"/>
              <a:buNone/>
              <a:defRPr sz="900"/>
            </a:lvl9pPr>
          </a:lstStyle>
          <a:p>
            <a:endParaRPr/>
          </a:p>
        </p:txBody>
      </p:sp>
      <p:sp>
        <p:nvSpPr>
          <p:cNvPr id="107" name="Google Shape;107;p91"/>
          <p:cNvSpPr/>
          <p:nvPr/>
        </p:nvSpPr>
        <p:spPr>
          <a:xfrm>
            <a:off x="11713898" y="6354762"/>
            <a:ext cx="474928" cy="503237"/>
          </a:xfrm>
          <a:prstGeom prst="rect">
            <a:avLst/>
          </a:prstGeom>
          <a:solidFill>
            <a:srgbClr val="6A8093">
              <a:alpha val="89019"/>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08" name="Google Shape;108;p91"/>
          <p:cNvSpPr/>
          <p:nvPr/>
        </p:nvSpPr>
        <p:spPr>
          <a:xfrm>
            <a:off x="-7282" y="0"/>
            <a:ext cx="1216152" cy="6858000"/>
          </a:xfrm>
          <a:prstGeom prst="rect">
            <a:avLst/>
          </a:prstGeom>
          <a:solidFill>
            <a:srgbClr val="6A8093">
              <a:alpha val="86666"/>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09" name="Google Shape;109;p91"/>
          <p:cNvCxnSpPr/>
          <p:nvPr/>
        </p:nvCxnSpPr>
        <p:spPr>
          <a:xfrm>
            <a:off x="0" y="5631204"/>
            <a:ext cx="1216152" cy="7596"/>
          </a:xfrm>
          <a:prstGeom prst="straightConnector1">
            <a:avLst/>
          </a:prstGeom>
          <a:noFill/>
          <a:ln w="19050" cap="flat" cmpd="sng">
            <a:solidFill>
              <a:schemeClr val="lt1"/>
            </a:solidFill>
            <a:prstDash val="solid"/>
            <a:miter lim="800000"/>
            <a:headEnd type="none" w="sm" len="sm"/>
            <a:tailEnd type="none" w="sm" len="sm"/>
          </a:ln>
        </p:spPr>
      </p:cxnSp>
      <p:sp>
        <p:nvSpPr>
          <p:cNvPr id="110" name="Google Shape;110;p91"/>
          <p:cNvSpPr/>
          <p:nvPr/>
        </p:nvSpPr>
        <p:spPr>
          <a:xfrm>
            <a:off x="0" y="0"/>
            <a:ext cx="1216152" cy="1549400"/>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11" name="Google Shape;111;p91"/>
          <p:cNvCxnSpPr/>
          <p:nvPr/>
        </p:nvCxnSpPr>
        <p:spPr>
          <a:xfrm>
            <a:off x="-15345" y="1552339"/>
            <a:ext cx="1246842" cy="11928"/>
          </a:xfrm>
          <a:prstGeom prst="straightConnector1">
            <a:avLst/>
          </a:prstGeom>
          <a:noFill/>
          <a:ln w="19050" cap="flat" cmpd="sng">
            <a:solidFill>
              <a:schemeClr val="lt1"/>
            </a:solidFill>
            <a:prstDash val="solid"/>
            <a:miter lim="800000"/>
            <a:headEnd type="none" w="sm" len="sm"/>
            <a:tailEnd type="none" w="sm" len="sm"/>
          </a:ln>
        </p:spPr>
      </p:cxnSp>
      <p:pic>
        <p:nvPicPr>
          <p:cNvPr id="112" name="Google Shape;112;p91" descr="Home - SmarterBalanced"/>
          <p:cNvPicPr preferRelativeResize="0"/>
          <p:nvPr/>
        </p:nvPicPr>
        <p:blipFill rotWithShape="1">
          <a:blip r:embed="rId2">
            <a:alphaModFix/>
          </a:blip>
          <a:srcRect l="10105" t="8128" r="9474" b="9604"/>
          <a:stretch/>
        </p:blipFill>
        <p:spPr>
          <a:xfrm>
            <a:off x="170984" y="78366"/>
            <a:ext cx="904875" cy="752475"/>
          </a:xfrm>
          <a:prstGeom prst="rect">
            <a:avLst/>
          </a:prstGeom>
          <a:noFill/>
          <a:ln>
            <a:noFill/>
          </a:ln>
        </p:spPr>
      </p:pic>
      <p:sp>
        <p:nvSpPr>
          <p:cNvPr id="113" name="Google Shape;113;p91"/>
          <p:cNvSpPr txBox="1"/>
          <p:nvPr/>
        </p:nvSpPr>
        <p:spPr>
          <a:xfrm>
            <a:off x="-24279" y="948921"/>
            <a:ext cx="12954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B050"/>
                </a:solidFill>
                <a:latin typeface="Arial"/>
                <a:ea typeface="Arial"/>
                <a:cs typeface="Arial"/>
                <a:sym typeface="Arial"/>
              </a:rPr>
              <a:t>SMARTER BALANCED</a:t>
            </a:r>
            <a:endParaRPr sz="1400" b="1" i="0" u="none" strike="noStrike" cap="none">
              <a:solidFill>
                <a:srgbClr val="00B050"/>
              </a:solidFill>
              <a:latin typeface="Arial"/>
              <a:ea typeface="Arial"/>
              <a:cs typeface="Arial"/>
              <a:sym typeface="Arial"/>
            </a:endParaRPr>
          </a:p>
        </p:txBody>
      </p:sp>
      <p:sp>
        <p:nvSpPr>
          <p:cNvPr id="114" name="Google Shape;114;p91"/>
          <p:cNvSpPr/>
          <p:nvPr/>
        </p:nvSpPr>
        <p:spPr>
          <a:xfrm>
            <a:off x="1226584" y="6354763"/>
            <a:ext cx="10481222" cy="514206"/>
          </a:xfrm>
          <a:prstGeom prst="rect">
            <a:avLst/>
          </a:prstGeom>
          <a:solidFill>
            <a:srgbClr val="879AA8">
              <a:alpha val="89019"/>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5" name="Google Shape;115;p91"/>
          <p:cNvSpPr txBox="1"/>
          <p:nvPr/>
        </p:nvSpPr>
        <p:spPr>
          <a:xfrm>
            <a:off x="1332381" y="6435047"/>
            <a:ext cx="10248431"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a:t>
            </a:r>
            <a:r>
              <a:rPr lang="en-US" sz="1200" b="1" i="0" u="none" strike="noStrike" cap="none">
                <a:solidFill>
                  <a:schemeClr val="dk2"/>
                </a:solidFill>
                <a:latin typeface="Arial"/>
                <a:ea typeface="Arial"/>
                <a:cs typeface="Arial"/>
                <a:sym typeface="Arial"/>
              </a:rPr>
              <a:t>ASSESSMENT SECTION, ASSESSMENT &amp; ACCOUNTABILITY BRANCH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Arial"/>
                <a:ea typeface="Arial"/>
                <a:cs typeface="Arial"/>
                <a:sym typeface="Arial"/>
              </a:rPr>
              <a:t>OFFICE OF STRATEGY, INNOVATION AND PERFORMANCE</a:t>
            </a:r>
            <a:endParaRPr sz="1200" b="0" i="0" u="none" strike="noStrike" cap="none">
              <a:solidFill>
                <a:schemeClr val="dk1"/>
              </a:solidFill>
              <a:latin typeface="Arial"/>
              <a:ea typeface="Arial"/>
              <a:cs typeface="Arial"/>
              <a:sym typeface="Arial"/>
            </a:endParaRPr>
          </a:p>
        </p:txBody>
      </p:sp>
      <p:pic>
        <p:nvPicPr>
          <p:cNvPr id="116" name="Google Shape;116;p91"/>
          <p:cNvPicPr preferRelativeResize="0"/>
          <p:nvPr/>
        </p:nvPicPr>
        <p:blipFill rotWithShape="1">
          <a:blip r:embed="rId3">
            <a:alphaModFix/>
          </a:blip>
          <a:srcRect/>
          <a:stretch/>
        </p:blipFill>
        <p:spPr>
          <a:xfrm>
            <a:off x="85553" y="2829735"/>
            <a:ext cx="1045045" cy="1129779"/>
          </a:xfrm>
          <a:prstGeom prst="rect">
            <a:avLst/>
          </a:prstGeom>
          <a:noFill/>
          <a:ln>
            <a:noFill/>
          </a:ln>
        </p:spPr>
      </p:pic>
      <p:sp>
        <p:nvSpPr>
          <p:cNvPr id="117" name="Google Shape;117;p91"/>
          <p:cNvSpPr txBox="1"/>
          <p:nvPr/>
        </p:nvSpPr>
        <p:spPr>
          <a:xfrm>
            <a:off x="11713898" y="6435047"/>
            <a:ext cx="46883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
        <p:nvSpPr>
          <p:cNvPr id="118" name="Google Shape;118;p91"/>
          <p:cNvSpPr/>
          <p:nvPr/>
        </p:nvSpPr>
        <p:spPr>
          <a:xfrm>
            <a:off x="-8872" y="5638800"/>
            <a:ext cx="1216152" cy="1219200"/>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9" name="Google Shape;119;p91"/>
          <p:cNvPicPr preferRelativeResize="0"/>
          <p:nvPr/>
        </p:nvPicPr>
        <p:blipFill rotWithShape="1">
          <a:blip r:embed="rId4">
            <a:alphaModFix/>
          </a:blip>
          <a:srcRect/>
          <a:stretch/>
        </p:blipFill>
        <p:spPr>
          <a:xfrm rot="-747568">
            <a:off x="238991" y="6005337"/>
            <a:ext cx="738170" cy="773628"/>
          </a:xfrm>
          <a:prstGeom prst="rect">
            <a:avLst/>
          </a:prstGeom>
          <a:noFill/>
          <a:ln>
            <a:noFill/>
          </a:ln>
        </p:spPr>
      </p:pic>
      <p:sp>
        <p:nvSpPr>
          <p:cNvPr id="120" name="Google Shape;120;p91"/>
          <p:cNvSpPr/>
          <p:nvPr/>
        </p:nvSpPr>
        <p:spPr>
          <a:xfrm>
            <a:off x="260866" y="5689842"/>
            <a:ext cx="69442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18048"/>
                </a:solidFill>
                <a:latin typeface="Arial"/>
                <a:ea typeface="Arial"/>
                <a:cs typeface="Arial"/>
                <a:sym typeface="Arial"/>
              </a:rPr>
              <a:t>NGSS</a:t>
            </a:r>
            <a:endParaRPr sz="1400" b="1" i="0" u="none" strike="noStrike" cap="none">
              <a:solidFill>
                <a:srgbClr val="A18048"/>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TLE &amp; TEXT">
  <p:cSld name="Title Slide">
    <p:bg>
      <p:bgPr>
        <a:solidFill>
          <a:srgbClr val="FFC39F"/>
        </a:solidFill>
        <a:effectLst/>
      </p:bgPr>
    </p:bg>
    <p:spTree>
      <p:nvGrpSpPr>
        <p:cNvPr id="1" name="Shape 121"/>
        <p:cNvGrpSpPr/>
        <p:nvPr/>
      </p:nvGrpSpPr>
      <p:grpSpPr>
        <a:xfrm>
          <a:off x="0" y="0"/>
          <a:ext cx="0" cy="0"/>
          <a:chOff x="0" y="0"/>
          <a:chExt cx="0" cy="0"/>
        </a:xfrm>
      </p:grpSpPr>
      <p:sp>
        <p:nvSpPr>
          <p:cNvPr id="122" name="Google Shape;122;g797d473cd9_0_212"/>
          <p:cNvSpPr txBox="1">
            <a:spLocks noGrp="1"/>
          </p:cNvSpPr>
          <p:nvPr>
            <p:ph type="title"/>
          </p:nvPr>
        </p:nvSpPr>
        <p:spPr>
          <a:xfrm>
            <a:off x="937756" y="1871833"/>
            <a:ext cx="4251000" cy="1377300"/>
          </a:xfrm>
          <a:prstGeom prst="rect">
            <a:avLst/>
          </a:prstGeom>
          <a:noFill/>
          <a:ln>
            <a:noFill/>
          </a:ln>
        </p:spPr>
        <p:txBody>
          <a:bodyPr spcFirstLastPara="1" wrap="square" lIns="0" tIns="0" rIns="0" bIns="0" anchor="b" anchorCtr="0">
            <a:noAutofit/>
          </a:bodyPr>
          <a:lstStyle>
            <a:lvl1pPr lvl="0" rtl="0">
              <a:spcBef>
                <a:spcPts val="0"/>
              </a:spcBef>
              <a:spcAft>
                <a:spcPts val="0"/>
              </a:spcAft>
              <a:buSzPts val="3600"/>
              <a:buNone/>
              <a:defRPr sz="4400" i="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g797d473cd9_0_212"/>
          <p:cNvSpPr txBox="1">
            <a:spLocks noGrp="1"/>
          </p:cNvSpPr>
          <p:nvPr>
            <p:ph type="subTitle" idx="1"/>
          </p:nvPr>
        </p:nvSpPr>
        <p:spPr>
          <a:xfrm>
            <a:off x="937756" y="3439733"/>
            <a:ext cx="4746900" cy="1932900"/>
          </a:xfrm>
          <a:prstGeom prst="rect">
            <a:avLst/>
          </a:prstGeom>
        </p:spPr>
        <p:txBody>
          <a:bodyPr spcFirstLastPara="1" wrap="square" lIns="91425" tIns="45700" rIns="91425" bIns="45700" anchor="t" anchorCtr="0">
            <a:noAutofit/>
          </a:bodyPr>
          <a:lstStyle>
            <a:lvl1pPr lvl="0" rtl="0">
              <a:spcBef>
                <a:spcPts val="1400"/>
              </a:spcBef>
              <a:spcAft>
                <a:spcPts val="0"/>
              </a:spcAft>
              <a:buNone/>
              <a:defRPr sz="1500"/>
            </a:lvl1pPr>
            <a:lvl2pPr lvl="1" rtl="0">
              <a:spcBef>
                <a:spcPts val="1400"/>
              </a:spcBef>
              <a:spcAft>
                <a:spcPts val="0"/>
              </a:spcAft>
              <a:buNone/>
              <a:defRPr/>
            </a:lvl2pPr>
            <a:lvl3pPr lvl="2" rtl="0">
              <a:spcBef>
                <a:spcPts val="1400"/>
              </a:spcBef>
              <a:spcAft>
                <a:spcPts val="0"/>
              </a:spcAft>
              <a:buNone/>
              <a:defRPr/>
            </a:lvl3pPr>
            <a:lvl4pPr lvl="3" rtl="0">
              <a:spcBef>
                <a:spcPts val="1400"/>
              </a:spcBef>
              <a:spcAft>
                <a:spcPts val="0"/>
              </a:spcAft>
              <a:buNone/>
              <a:defRPr/>
            </a:lvl4pPr>
            <a:lvl5pPr lvl="4" rtl="0">
              <a:spcBef>
                <a:spcPts val="1400"/>
              </a:spcBef>
              <a:spcAft>
                <a:spcPts val="0"/>
              </a:spcAft>
              <a:buNone/>
              <a:defRPr/>
            </a:lvl5pPr>
            <a:lvl6pPr lvl="5" rtl="0">
              <a:spcBef>
                <a:spcPts val="1400"/>
              </a:spcBef>
              <a:spcAft>
                <a:spcPts val="0"/>
              </a:spcAft>
              <a:buNone/>
              <a:defRPr/>
            </a:lvl6pPr>
            <a:lvl7pPr lvl="6" rtl="0">
              <a:spcBef>
                <a:spcPts val="1400"/>
              </a:spcBef>
              <a:spcAft>
                <a:spcPts val="0"/>
              </a:spcAft>
              <a:buNone/>
              <a:defRPr/>
            </a:lvl7pPr>
            <a:lvl8pPr lvl="7" rtl="0">
              <a:spcBef>
                <a:spcPts val="1400"/>
              </a:spcBef>
              <a:spcAft>
                <a:spcPts val="0"/>
              </a:spcAft>
              <a:buNone/>
              <a:defRPr/>
            </a:lvl8pPr>
            <a:lvl9pPr lvl="8" rtl="0">
              <a:spcBef>
                <a:spcPts val="1400"/>
              </a:spcBef>
              <a:spcAft>
                <a:spcPts val="0"/>
              </a:spcAft>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81"/>
          <p:cNvSpPr txBox="1">
            <a:spLocks noGrp="1"/>
          </p:cNvSpPr>
          <p:nvPr>
            <p:ph type="sldNum" idx="12"/>
          </p:nvPr>
        </p:nvSpPr>
        <p:spPr>
          <a:xfrm>
            <a:off x="11522955" y="6510896"/>
            <a:ext cx="66587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82"/>
          <p:cNvSpPr txBox="1">
            <a:spLocks noGrp="1"/>
          </p:cNvSpPr>
          <p:nvPr>
            <p:ph type="title"/>
          </p:nvPr>
        </p:nvSpPr>
        <p:spPr>
          <a:xfrm>
            <a:off x="609441" y="274637"/>
            <a:ext cx="10969943" cy="11432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rgbClr val="343F49"/>
              </a:buClr>
              <a:buSzPts val="1400"/>
              <a:buFont typeface="Arial"/>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 name="Google Shape;33;p82"/>
          <p:cNvSpPr txBox="1">
            <a:spLocks noGrp="1"/>
          </p:cNvSpPr>
          <p:nvPr>
            <p:ph type="body" idx="1"/>
          </p:nvPr>
        </p:nvSpPr>
        <p:spPr>
          <a:xfrm>
            <a:off x="609441" y="1600202"/>
            <a:ext cx="10969943" cy="4501661"/>
          </a:xfrm>
          <a:prstGeom prst="rect">
            <a:avLst/>
          </a:prstGeom>
          <a:noFill/>
          <a:ln>
            <a:noFill/>
          </a:ln>
        </p:spPr>
        <p:txBody>
          <a:bodyPr spcFirstLastPara="1" wrap="square" lIns="91425" tIns="91425" rIns="91425" bIns="91425" anchor="t" anchorCtr="0">
            <a:noAutofit/>
          </a:bodyPr>
          <a:lstStyle>
            <a:lvl1pPr marL="457200" lvl="0" indent="-431800" algn="l">
              <a:lnSpc>
                <a:spcPct val="90000"/>
              </a:lnSpc>
              <a:spcBef>
                <a:spcPts val="0"/>
              </a:spcBef>
              <a:spcAft>
                <a:spcPts val="0"/>
              </a:spcAft>
              <a:buClr>
                <a:schemeClr val="dk1"/>
              </a:buClr>
              <a:buSzPts val="3200"/>
              <a:buChar char="•"/>
              <a:defRPr/>
            </a:lvl1pPr>
            <a:lvl2pPr marL="914400" lvl="1" indent="-406400" algn="l">
              <a:lnSpc>
                <a:spcPct val="90000"/>
              </a:lnSpc>
              <a:spcBef>
                <a:spcPts val="0"/>
              </a:spcBef>
              <a:spcAft>
                <a:spcPts val="0"/>
              </a:spcAft>
              <a:buClr>
                <a:schemeClr val="dk1"/>
              </a:buClr>
              <a:buSzPts val="2800"/>
              <a:buChar char="–"/>
              <a:defRPr/>
            </a:lvl2pPr>
            <a:lvl3pPr marL="1371600" lvl="2" indent="-381000" algn="l">
              <a:lnSpc>
                <a:spcPct val="90000"/>
              </a:lnSpc>
              <a:spcBef>
                <a:spcPts val="0"/>
              </a:spcBef>
              <a:spcAft>
                <a:spcPts val="0"/>
              </a:spcAft>
              <a:buClr>
                <a:schemeClr val="dk1"/>
              </a:buClr>
              <a:buSzPts val="2400"/>
              <a:buChar char="•"/>
              <a:defRPr/>
            </a:lvl3pPr>
            <a:lvl4pPr marL="1828800" lvl="3" indent="-355600" algn="l">
              <a:lnSpc>
                <a:spcPct val="90000"/>
              </a:lnSpc>
              <a:spcBef>
                <a:spcPts val="0"/>
              </a:spcBef>
              <a:spcAft>
                <a:spcPts val="0"/>
              </a:spcAft>
              <a:buClr>
                <a:schemeClr val="dk1"/>
              </a:buClr>
              <a:buSzPts val="2000"/>
              <a:buChar char="–"/>
              <a:defRPr/>
            </a:lvl4pPr>
            <a:lvl5pPr marL="2286000" lvl="4" indent="-355600" algn="l">
              <a:lnSpc>
                <a:spcPct val="90000"/>
              </a:lnSpc>
              <a:spcBef>
                <a:spcPts val="0"/>
              </a:spcBef>
              <a:spcAft>
                <a:spcPts val="0"/>
              </a:spcAft>
              <a:buClr>
                <a:schemeClr val="dk1"/>
              </a:buClr>
              <a:buSzPts val="2000"/>
              <a:buChar char="»"/>
              <a:defRPr/>
            </a:lvl5pPr>
            <a:lvl6pPr marL="2743200" lvl="5" indent="-355600" algn="l">
              <a:lnSpc>
                <a:spcPct val="90000"/>
              </a:lnSpc>
              <a:spcBef>
                <a:spcPts val="0"/>
              </a:spcBef>
              <a:spcAft>
                <a:spcPts val="0"/>
              </a:spcAft>
              <a:buClr>
                <a:schemeClr val="dk1"/>
              </a:buClr>
              <a:buSzPts val="2000"/>
              <a:buChar char="•"/>
              <a:defRPr/>
            </a:lvl6pPr>
            <a:lvl7pPr marL="3200400" lvl="6" indent="-355600" algn="l">
              <a:lnSpc>
                <a:spcPct val="90000"/>
              </a:lnSpc>
              <a:spcBef>
                <a:spcPts val="0"/>
              </a:spcBef>
              <a:spcAft>
                <a:spcPts val="0"/>
              </a:spcAft>
              <a:buClr>
                <a:schemeClr val="dk1"/>
              </a:buClr>
              <a:buSzPts val="2000"/>
              <a:buChar char="•"/>
              <a:defRPr/>
            </a:lvl7pPr>
            <a:lvl8pPr marL="3657600" lvl="7" indent="-355600" algn="l">
              <a:lnSpc>
                <a:spcPct val="90000"/>
              </a:lnSpc>
              <a:spcBef>
                <a:spcPts val="0"/>
              </a:spcBef>
              <a:spcAft>
                <a:spcPts val="0"/>
              </a:spcAft>
              <a:buClr>
                <a:schemeClr val="dk1"/>
              </a:buClr>
              <a:buSzPts val="2000"/>
              <a:buChar char="•"/>
              <a:defRPr/>
            </a:lvl8pPr>
            <a:lvl9pPr marL="4114800" lvl="8" indent="-355600" algn="l">
              <a:lnSpc>
                <a:spcPct val="90000"/>
              </a:lnSpc>
              <a:spcBef>
                <a:spcPts val="0"/>
              </a:spcBef>
              <a:spcAft>
                <a:spcPts val="0"/>
              </a:spcAft>
              <a:buClr>
                <a:schemeClr val="dk1"/>
              </a:buClr>
              <a:buSzPts val="20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83"/>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343F49"/>
              </a:buClr>
              <a:buSzPts val="1400"/>
              <a:buFont typeface="Arial"/>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 name="Google Shape;36;p83"/>
          <p:cNvSpPr txBox="1">
            <a:spLocks noGrp="1"/>
          </p:cNvSpPr>
          <p:nvPr>
            <p:ph type="sldNum" idx="12"/>
          </p:nvPr>
        </p:nvSpPr>
        <p:spPr>
          <a:xfrm>
            <a:off x="11579384" y="6510896"/>
            <a:ext cx="60944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7"/>
        <p:cNvGrpSpPr/>
        <p:nvPr/>
      </p:nvGrpSpPr>
      <p:grpSpPr>
        <a:xfrm>
          <a:off x="0" y="0"/>
          <a:ext cx="0" cy="0"/>
          <a:chOff x="0" y="0"/>
          <a:chExt cx="0" cy="0"/>
        </a:xfrm>
      </p:grpSpPr>
      <p:sp>
        <p:nvSpPr>
          <p:cNvPr id="38" name="Google Shape;38;p84"/>
          <p:cNvSpPr txBox="1"/>
          <p:nvPr/>
        </p:nvSpPr>
        <p:spPr>
          <a:xfrm>
            <a:off x="10815467" y="5807075"/>
            <a:ext cx="245469" cy="3698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9" name="Google Shape;39;p84"/>
          <p:cNvSpPr txBox="1">
            <a:spLocks noGrp="1"/>
          </p:cNvSpPr>
          <p:nvPr>
            <p:ph type="title"/>
          </p:nvPr>
        </p:nvSpPr>
        <p:spPr>
          <a:xfrm>
            <a:off x="609441" y="274638"/>
            <a:ext cx="10969943" cy="11430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343F49"/>
              </a:buClr>
              <a:buSzPts val="1400"/>
              <a:buFont typeface="Arial"/>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 name="Google Shape;40;p84"/>
          <p:cNvSpPr txBox="1">
            <a:spLocks noGrp="1"/>
          </p:cNvSpPr>
          <p:nvPr>
            <p:ph type="sldNum" idx="12"/>
          </p:nvPr>
        </p:nvSpPr>
        <p:spPr>
          <a:xfrm>
            <a:off x="11579384" y="6510896"/>
            <a:ext cx="60944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41"/>
        <p:cNvGrpSpPr/>
        <p:nvPr/>
      </p:nvGrpSpPr>
      <p:grpSpPr>
        <a:xfrm>
          <a:off x="0" y="0"/>
          <a:ext cx="0" cy="0"/>
          <a:chOff x="0" y="0"/>
          <a:chExt cx="0" cy="0"/>
        </a:xfrm>
      </p:grpSpPr>
      <p:sp>
        <p:nvSpPr>
          <p:cNvPr id="42" name="Google Shape;42;p85"/>
          <p:cNvSpPr txBox="1">
            <a:spLocks noGrp="1"/>
          </p:cNvSpPr>
          <p:nvPr>
            <p:ph type="title"/>
          </p:nvPr>
        </p:nvSpPr>
        <p:spPr>
          <a:xfrm>
            <a:off x="609441" y="458570"/>
            <a:ext cx="10969943" cy="890259"/>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343F49"/>
              </a:buClr>
              <a:buSzPts val="1400"/>
              <a:buFont typeface="Arial"/>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3" name="Google Shape;43;p85"/>
          <p:cNvSpPr txBox="1">
            <a:spLocks noGrp="1"/>
          </p:cNvSpPr>
          <p:nvPr>
            <p:ph type="body" idx="1"/>
          </p:nvPr>
        </p:nvSpPr>
        <p:spPr>
          <a:xfrm>
            <a:off x="609441" y="1600201"/>
            <a:ext cx="10969943" cy="46283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44" name="Google Shape;44;p85"/>
          <p:cNvSpPr txBox="1">
            <a:spLocks noGrp="1"/>
          </p:cNvSpPr>
          <p:nvPr>
            <p:ph type="body" idx="2"/>
          </p:nvPr>
        </p:nvSpPr>
        <p:spPr>
          <a:xfrm>
            <a:off x="3478310" y="218587"/>
            <a:ext cx="5231037" cy="336550"/>
          </a:xfrm>
          <a:prstGeom prst="rect">
            <a:avLst/>
          </a:prstGeom>
          <a:noFill/>
          <a:ln>
            <a:noFill/>
          </a:ln>
        </p:spPr>
        <p:txBody>
          <a:bodyPr spcFirstLastPara="1" wrap="square" lIns="91425" tIns="45700" rIns="91425" bIns="45700" anchor="t" anchorCtr="0">
            <a:noAutofit/>
          </a:bodyPr>
          <a:lstStyle>
            <a:lvl1pPr marL="457200" lvl="0" indent="-330200" algn="ctr">
              <a:lnSpc>
                <a:spcPct val="90000"/>
              </a:lnSpc>
              <a:spcBef>
                <a:spcPts val="320"/>
              </a:spcBef>
              <a:spcAft>
                <a:spcPts val="0"/>
              </a:spcAft>
              <a:buClr>
                <a:srgbClr val="FFFFFF"/>
              </a:buClr>
              <a:buSzPts val="1600"/>
              <a:buChar char="•"/>
              <a:defRPr sz="1600" b="1" i="1" cap="none">
                <a:solidFill>
                  <a:srgbClr val="FFFFFF"/>
                </a:solidFill>
              </a:defRPr>
            </a:lvl1pPr>
            <a:lvl2pPr marL="914400" lvl="1" indent="-406400" algn="ctr">
              <a:lnSpc>
                <a:spcPct val="90000"/>
              </a:lnSpc>
              <a:spcBef>
                <a:spcPts val="560"/>
              </a:spcBef>
              <a:spcAft>
                <a:spcPts val="0"/>
              </a:spcAft>
              <a:buClr>
                <a:schemeClr val="dk1"/>
              </a:buClr>
              <a:buSzPts val="2800"/>
              <a:buChar char="–"/>
              <a:defRPr cap="none"/>
            </a:lvl2pPr>
            <a:lvl3pPr marL="1371600" lvl="2" indent="-381000" algn="ctr">
              <a:lnSpc>
                <a:spcPct val="90000"/>
              </a:lnSpc>
              <a:spcBef>
                <a:spcPts val="480"/>
              </a:spcBef>
              <a:spcAft>
                <a:spcPts val="0"/>
              </a:spcAft>
              <a:buClr>
                <a:schemeClr val="dk1"/>
              </a:buClr>
              <a:buSzPts val="2400"/>
              <a:buChar char="•"/>
              <a:defRPr cap="none"/>
            </a:lvl3pPr>
            <a:lvl4pPr marL="1828800" lvl="3" indent="-355600" algn="ctr">
              <a:lnSpc>
                <a:spcPct val="90000"/>
              </a:lnSpc>
              <a:spcBef>
                <a:spcPts val="400"/>
              </a:spcBef>
              <a:spcAft>
                <a:spcPts val="0"/>
              </a:spcAft>
              <a:buClr>
                <a:schemeClr val="dk1"/>
              </a:buClr>
              <a:buSzPts val="2000"/>
              <a:buChar char="–"/>
              <a:defRPr cap="none"/>
            </a:lvl4pPr>
            <a:lvl5pPr marL="2286000" lvl="4" indent="-355600" algn="ctr">
              <a:lnSpc>
                <a:spcPct val="90000"/>
              </a:lnSpc>
              <a:spcBef>
                <a:spcPts val="400"/>
              </a:spcBef>
              <a:spcAft>
                <a:spcPts val="0"/>
              </a:spcAft>
              <a:buClr>
                <a:schemeClr val="dk1"/>
              </a:buClr>
              <a:buSzPts val="2000"/>
              <a:buChar char="»"/>
              <a:defRPr cap="none"/>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45" name="Google Shape;45;p85"/>
          <p:cNvSpPr txBox="1">
            <a:spLocks noGrp="1"/>
          </p:cNvSpPr>
          <p:nvPr>
            <p:ph type="sldNum" idx="12"/>
          </p:nvPr>
        </p:nvSpPr>
        <p:spPr>
          <a:xfrm>
            <a:off x="11579384" y="6510896"/>
            <a:ext cx="609441"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46"/>
        <p:cNvGrpSpPr/>
        <p:nvPr/>
      </p:nvGrpSpPr>
      <p:grpSpPr>
        <a:xfrm>
          <a:off x="0" y="0"/>
          <a:ext cx="0" cy="0"/>
          <a:chOff x="0" y="0"/>
          <a:chExt cx="0" cy="0"/>
        </a:xfrm>
      </p:grpSpPr>
      <p:sp>
        <p:nvSpPr>
          <p:cNvPr id="47" name="Google Shape;47;p86"/>
          <p:cNvSpPr/>
          <p:nvPr/>
        </p:nvSpPr>
        <p:spPr>
          <a:xfrm>
            <a:off x="15325" y="0"/>
            <a:ext cx="1216200" cy="6858000"/>
          </a:xfrm>
          <a:prstGeom prst="rect">
            <a:avLst/>
          </a:prstGeom>
          <a:solidFill>
            <a:srgbClr val="8E7CC3"/>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 name="Google Shape;48;p86"/>
          <p:cNvSpPr/>
          <p:nvPr/>
        </p:nvSpPr>
        <p:spPr>
          <a:xfrm>
            <a:off x="63" y="6237473"/>
            <a:ext cx="12188700" cy="631500"/>
          </a:xfrm>
          <a:prstGeom prst="rect">
            <a:avLst/>
          </a:prstGeom>
          <a:solidFill>
            <a:srgbClr val="8E7CC3"/>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 name="Google Shape;49;p86"/>
          <p:cNvSpPr/>
          <p:nvPr/>
        </p:nvSpPr>
        <p:spPr>
          <a:xfrm>
            <a:off x="11579509" y="6237485"/>
            <a:ext cx="609300" cy="631500"/>
          </a:xfrm>
          <a:prstGeom prst="rect">
            <a:avLst/>
          </a:prstGeom>
          <a:solidFill>
            <a:srgbClr val="674EA7"/>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0" name="Google Shape;50;p86"/>
          <p:cNvCxnSpPr/>
          <p:nvPr/>
        </p:nvCxnSpPr>
        <p:spPr>
          <a:xfrm>
            <a:off x="11573293" y="5638800"/>
            <a:ext cx="0" cy="1219200"/>
          </a:xfrm>
          <a:prstGeom prst="straightConnector1">
            <a:avLst/>
          </a:prstGeom>
          <a:noFill/>
          <a:ln w="19050" cap="flat" cmpd="sng">
            <a:solidFill>
              <a:schemeClr val="lt1"/>
            </a:solidFill>
            <a:prstDash val="solid"/>
            <a:miter lim="800000"/>
            <a:headEnd type="none" w="sm" len="sm"/>
            <a:tailEnd type="none" w="sm" len="sm"/>
          </a:ln>
        </p:spPr>
      </p:cxnSp>
      <p:sp>
        <p:nvSpPr>
          <p:cNvPr id="51" name="Google Shape;51;p86"/>
          <p:cNvSpPr/>
          <p:nvPr/>
        </p:nvSpPr>
        <p:spPr>
          <a:xfrm>
            <a:off x="0" y="5643132"/>
            <a:ext cx="1216152" cy="1214868"/>
          </a:xfrm>
          <a:prstGeom prst="rect">
            <a:avLst/>
          </a:prstGeom>
          <a:solidFill>
            <a:srgbClr val="674EA7"/>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52" name="Google Shape;52;p86"/>
          <p:cNvCxnSpPr/>
          <p:nvPr/>
        </p:nvCxnSpPr>
        <p:spPr>
          <a:xfrm>
            <a:off x="1218884" y="0"/>
            <a:ext cx="0" cy="6858000"/>
          </a:xfrm>
          <a:prstGeom prst="straightConnector1">
            <a:avLst/>
          </a:prstGeom>
          <a:noFill/>
          <a:ln w="19050" cap="flat" cmpd="sng">
            <a:solidFill>
              <a:schemeClr val="lt1"/>
            </a:solidFill>
            <a:prstDash val="solid"/>
            <a:miter lim="800000"/>
            <a:headEnd type="none" w="sm" len="sm"/>
            <a:tailEnd type="none" w="sm" len="sm"/>
          </a:ln>
        </p:spPr>
      </p:cxnSp>
      <p:cxnSp>
        <p:nvCxnSpPr>
          <p:cNvPr id="53" name="Google Shape;53;p86"/>
          <p:cNvCxnSpPr/>
          <p:nvPr/>
        </p:nvCxnSpPr>
        <p:spPr>
          <a:xfrm>
            <a:off x="0" y="5631204"/>
            <a:ext cx="1216152" cy="7596"/>
          </a:xfrm>
          <a:prstGeom prst="straightConnector1">
            <a:avLst/>
          </a:prstGeom>
          <a:noFill/>
          <a:ln w="19050" cap="flat" cmpd="sng">
            <a:solidFill>
              <a:schemeClr val="lt1"/>
            </a:solidFill>
            <a:prstDash val="solid"/>
            <a:miter lim="800000"/>
            <a:headEnd type="none" w="sm" len="sm"/>
            <a:tailEnd type="none" w="sm" len="sm"/>
          </a:ln>
        </p:spPr>
      </p:cxnSp>
      <p:pic>
        <p:nvPicPr>
          <p:cNvPr id="54" name="Google Shape;54;p86"/>
          <p:cNvPicPr preferRelativeResize="0"/>
          <p:nvPr/>
        </p:nvPicPr>
        <p:blipFill rotWithShape="1">
          <a:blip r:embed="rId2">
            <a:alphaModFix/>
          </a:blip>
          <a:srcRect/>
          <a:stretch/>
        </p:blipFill>
        <p:spPr>
          <a:xfrm rot="-747568">
            <a:off x="190992" y="6024821"/>
            <a:ext cx="738170" cy="773628"/>
          </a:xfrm>
          <a:prstGeom prst="rect">
            <a:avLst/>
          </a:prstGeom>
          <a:noFill/>
          <a:ln>
            <a:noFill/>
          </a:ln>
        </p:spPr>
      </p:pic>
      <p:sp>
        <p:nvSpPr>
          <p:cNvPr id="55" name="Google Shape;55;p86"/>
          <p:cNvSpPr txBox="1"/>
          <p:nvPr/>
        </p:nvSpPr>
        <p:spPr>
          <a:xfrm>
            <a:off x="2519104" y="6359469"/>
            <a:ext cx="67341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a:t>
            </a:r>
            <a:r>
              <a:rPr lang="en-US" sz="1200" b="1" i="0" u="none" strike="noStrike" cap="none">
                <a:solidFill>
                  <a:schemeClr val="dk2"/>
                </a:solidFill>
                <a:latin typeface="Arial"/>
                <a:ea typeface="Arial"/>
                <a:cs typeface="Arial"/>
                <a:sym typeface="Arial"/>
              </a:rPr>
              <a:t>ASSESSMENT SECTION, ASSESSMENT &amp; ACCOUNTABILITY BRANCH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Arial"/>
                <a:ea typeface="Arial"/>
                <a:cs typeface="Arial"/>
                <a:sym typeface="Arial"/>
              </a:rPr>
              <a:t>OFFICE OF STRATEGY, INNOVATION AND PERFORMANCE</a:t>
            </a:r>
            <a:endParaRPr sz="1200" b="0" i="0" u="none" strike="noStrike" cap="none">
              <a:solidFill>
                <a:schemeClr val="dk1"/>
              </a:solidFill>
              <a:latin typeface="Arial"/>
              <a:ea typeface="Arial"/>
              <a:cs typeface="Arial"/>
              <a:sym typeface="Arial"/>
            </a:endParaRPr>
          </a:p>
        </p:txBody>
      </p:sp>
      <p:sp>
        <p:nvSpPr>
          <p:cNvPr id="56" name="Google Shape;56;p86"/>
          <p:cNvSpPr/>
          <p:nvPr/>
        </p:nvSpPr>
        <p:spPr>
          <a:xfrm>
            <a:off x="0" y="0"/>
            <a:ext cx="1216152" cy="1534732"/>
          </a:xfrm>
          <a:prstGeom prst="rect">
            <a:avLst/>
          </a:prstGeom>
          <a:solidFill>
            <a:srgbClr val="674EA7"/>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solidFill>
                  <a:schemeClr val="lt1"/>
                </a:solidFill>
              </a:rPr>
              <a:t> </a:t>
            </a:r>
            <a:endParaRPr sz="1800" b="0" i="0" u="none" strike="noStrike" cap="none">
              <a:solidFill>
                <a:schemeClr val="lt1"/>
              </a:solidFill>
              <a:latin typeface="Arial"/>
              <a:ea typeface="Arial"/>
              <a:cs typeface="Arial"/>
              <a:sym typeface="Arial"/>
            </a:endParaRPr>
          </a:p>
        </p:txBody>
      </p:sp>
      <p:cxnSp>
        <p:nvCxnSpPr>
          <p:cNvPr id="57" name="Google Shape;57;p86"/>
          <p:cNvCxnSpPr/>
          <p:nvPr/>
        </p:nvCxnSpPr>
        <p:spPr>
          <a:xfrm>
            <a:off x="15345" y="1556671"/>
            <a:ext cx="1216152" cy="7596"/>
          </a:xfrm>
          <a:prstGeom prst="straightConnector1">
            <a:avLst/>
          </a:prstGeom>
          <a:noFill/>
          <a:ln w="19050" cap="flat" cmpd="sng">
            <a:solidFill>
              <a:schemeClr val="lt1"/>
            </a:solidFill>
            <a:prstDash val="solid"/>
            <a:miter lim="800000"/>
            <a:headEnd type="none" w="sm" len="sm"/>
            <a:tailEnd type="none" w="sm" len="sm"/>
          </a:ln>
        </p:spPr>
      </p:cxnSp>
      <p:pic>
        <p:nvPicPr>
          <p:cNvPr id="58" name="Google Shape;58;p86" descr="Home - SmarterBalanced"/>
          <p:cNvPicPr preferRelativeResize="0"/>
          <p:nvPr/>
        </p:nvPicPr>
        <p:blipFill rotWithShape="1">
          <a:blip r:embed="rId3">
            <a:alphaModFix/>
          </a:blip>
          <a:srcRect l="10105" t="8128" r="9474" b="9604"/>
          <a:stretch/>
        </p:blipFill>
        <p:spPr>
          <a:xfrm>
            <a:off x="212867" y="86833"/>
            <a:ext cx="904875" cy="752475"/>
          </a:xfrm>
          <a:prstGeom prst="rect">
            <a:avLst/>
          </a:prstGeom>
          <a:noFill/>
          <a:ln>
            <a:noFill/>
          </a:ln>
        </p:spPr>
      </p:pic>
      <p:sp>
        <p:nvSpPr>
          <p:cNvPr id="59" name="Google Shape;59;p86"/>
          <p:cNvSpPr txBox="1"/>
          <p:nvPr/>
        </p:nvSpPr>
        <p:spPr>
          <a:xfrm>
            <a:off x="-39624" y="865549"/>
            <a:ext cx="12954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B050"/>
                </a:solidFill>
                <a:latin typeface="Arial"/>
                <a:ea typeface="Arial"/>
                <a:cs typeface="Arial"/>
                <a:sym typeface="Arial"/>
              </a:rPr>
              <a:t>SMARTER BALANCED</a:t>
            </a:r>
            <a:endParaRPr sz="1400" b="1" i="0" u="none" strike="noStrike" cap="none">
              <a:solidFill>
                <a:srgbClr val="00B050"/>
              </a:solidFill>
              <a:latin typeface="Arial"/>
              <a:ea typeface="Arial"/>
              <a:cs typeface="Arial"/>
              <a:sym typeface="Arial"/>
            </a:endParaRPr>
          </a:p>
        </p:txBody>
      </p:sp>
      <p:sp>
        <p:nvSpPr>
          <p:cNvPr id="60" name="Google Shape;60;p86"/>
          <p:cNvSpPr/>
          <p:nvPr/>
        </p:nvSpPr>
        <p:spPr>
          <a:xfrm>
            <a:off x="212867" y="5689842"/>
            <a:ext cx="69442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18048"/>
                </a:solidFill>
                <a:latin typeface="Arial"/>
                <a:ea typeface="Arial"/>
                <a:cs typeface="Arial"/>
                <a:sym typeface="Arial"/>
              </a:rPr>
              <a:t>NGSS</a:t>
            </a:r>
            <a:endParaRPr sz="1400" b="1" i="0" u="none" strike="noStrike" cap="none">
              <a:solidFill>
                <a:srgbClr val="A18048"/>
              </a:solidFill>
              <a:latin typeface="Arial"/>
              <a:ea typeface="Arial"/>
              <a:cs typeface="Arial"/>
              <a:sym typeface="Arial"/>
            </a:endParaRPr>
          </a:p>
        </p:txBody>
      </p:sp>
      <p:pic>
        <p:nvPicPr>
          <p:cNvPr id="61" name="Google Shape;61;p86"/>
          <p:cNvPicPr preferRelativeResize="0"/>
          <p:nvPr/>
        </p:nvPicPr>
        <p:blipFill rotWithShape="1">
          <a:blip r:embed="rId4">
            <a:alphaModFix/>
          </a:blip>
          <a:srcRect/>
          <a:stretch/>
        </p:blipFill>
        <p:spPr>
          <a:xfrm>
            <a:off x="85553" y="2829735"/>
            <a:ext cx="1045045" cy="1129779"/>
          </a:xfrm>
          <a:prstGeom prst="rect">
            <a:avLst/>
          </a:prstGeom>
          <a:noFill/>
          <a:ln>
            <a:noFill/>
          </a:ln>
        </p:spPr>
      </p:pic>
      <p:sp>
        <p:nvSpPr>
          <p:cNvPr id="62" name="Google Shape;62;p86"/>
          <p:cNvSpPr txBox="1">
            <a:spLocks noGrp="1"/>
          </p:cNvSpPr>
          <p:nvPr>
            <p:ph type="title"/>
          </p:nvPr>
        </p:nvSpPr>
        <p:spPr>
          <a:xfrm>
            <a:off x="1593436" y="177800"/>
            <a:ext cx="10368376" cy="12398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6"/>
          <p:cNvSpPr txBox="1">
            <a:spLocks noGrp="1"/>
          </p:cNvSpPr>
          <p:nvPr>
            <p:ph type="body" idx="1"/>
          </p:nvPr>
        </p:nvSpPr>
        <p:spPr>
          <a:xfrm>
            <a:off x="1687436" y="1602550"/>
            <a:ext cx="10368300" cy="45720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400"/>
              </a:spcBef>
              <a:spcAft>
                <a:spcPts val="0"/>
              </a:spcAft>
              <a:buClr>
                <a:schemeClr val="dk1"/>
              </a:buClr>
              <a:buSzPts val="1800"/>
              <a:buChar char="›"/>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600"/>
              </a:spcBef>
              <a:spcAft>
                <a:spcPts val="0"/>
              </a:spcAft>
              <a:buClr>
                <a:schemeClr val="dk1"/>
              </a:buClr>
              <a:buSzPts val="1800"/>
              <a:buChar char="–"/>
              <a:defRPr/>
            </a:lvl4pPr>
            <a:lvl5pPr marL="2286000" lvl="4" indent="-342900" algn="l">
              <a:lnSpc>
                <a:spcPct val="90000"/>
              </a:lnSpc>
              <a:spcBef>
                <a:spcPts val="600"/>
              </a:spcBef>
              <a:spcAft>
                <a:spcPts val="0"/>
              </a:spcAft>
              <a:buClr>
                <a:schemeClr val="dk1"/>
              </a:buClr>
              <a:buSzPts val="180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600"/>
              </a:spcBef>
              <a:spcAft>
                <a:spcPts val="0"/>
              </a:spcAft>
              <a:buClr>
                <a:schemeClr val="dk1"/>
              </a:buClr>
              <a:buSzPts val="1800"/>
              <a:buChar char="›"/>
              <a:defRPr/>
            </a:lvl7pPr>
            <a:lvl8pPr marL="3657600" lvl="7" indent="-342900" algn="l">
              <a:lnSpc>
                <a:spcPct val="90000"/>
              </a:lnSpc>
              <a:spcBef>
                <a:spcPts val="600"/>
              </a:spcBef>
              <a:spcAft>
                <a:spcPts val="0"/>
              </a:spcAft>
              <a:buClr>
                <a:schemeClr val="dk1"/>
              </a:buClr>
              <a:buSzPts val="1800"/>
              <a:buChar char="–"/>
              <a:defRPr/>
            </a:lvl8pPr>
            <a:lvl9pPr marL="4114800" lvl="8" indent="-342900" algn="l">
              <a:lnSpc>
                <a:spcPct val="90000"/>
              </a:lnSpc>
              <a:spcBef>
                <a:spcPts val="600"/>
              </a:spcBef>
              <a:spcAft>
                <a:spcPts val="0"/>
              </a:spcAft>
              <a:buClr>
                <a:schemeClr val="dk1"/>
              </a:buClr>
              <a:buSzPts val="1800"/>
              <a:buChar char="›"/>
              <a:defRPr/>
            </a:lvl9pPr>
          </a:lstStyle>
          <a:p>
            <a:endParaRPr/>
          </a:p>
        </p:txBody>
      </p:sp>
      <p:sp>
        <p:nvSpPr>
          <p:cNvPr id="64" name="Google Shape;64;p86"/>
          <p:cNvSpPr txBox="1">
            <a:spLocks noGrp="1"/>
          </p:cNvSpPr>
          <p:nvPr>
            <p:ph type="sldNum" idx="12"/>
          </p:nvPr>
        </p:nvSpPr>
        <p:spPr>
          <a:xfrm>
            <a:off x="11573291" y="6422413"/>
            <a:ext cx="615600" cy="365100"/>
          </a:xfrm>
          <a:prstGeom prst="rect">
            <a:avLst/>
          </a:prstGeom>
          <a:noFill/>
          <a:ln>
            <a:noFill/>
          </a:ln>
        </p:spPr>
        <p:txBody>
          <a:bodyPr spcFirstLastPara="1" wrap="square" lIns="91425" tIns="45700" rIns="91425" bIns="45700" anchor="t" anchorCtr="0">
            <a:noAutofit/>
          </a:bodyPr>
          <a:lstStyle>
            <a:lvl1pPr marL="0" marR="0" lvl="0"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200"/>
              <a:buFont typeface="Arial"/>
              <a:buNone/>
              <a:defRPr sz="1200" b="0" i="0" u="none" strike="noStrike" cap="none">
                <a:solidFill>
                  <a:srgbClr val="FFFFFF"/>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65"/>
        <p:cNvGrpSpPr/>
        <p:nvPr/>
      </p:nvGrpSpPr>
      <p:grpSpPr>
        <a:xfrm>
          <a:off x="0" y="0"/>
          <a:ext cx="0" cy="0"/>
          <a:chOff x="0" y="0"/>
          <a:chExt cx="0" cy="0"/>
        </a:xfrm>
      </p:grpSpPr>
      <p:sp>
        <p:nvSpPr>
          <p:cNvPr id="66" name="Google Shape;66;p87"/>
          <p:cNvSpPr/>
          <p:nvPr/>
        </p:nvSpPr>
        <p:spPr>
          <a:xfrm>
            <a:off x="11713898" y="0"/>
            <a:ext cx="474928" cy="6858000"/>
          </a:xfrm>
          <a:prstGeom prst="rect">
            <a:avLst/>
          </a:prstGeom>
          <a:solidFill>
            <a:srgbClr val="6A8093">
              <a:alpha val="89019"/>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7" name="Google Shape;67;p87"/>
          <p:cNvSpPr/>
          <p:nvPr/>
        </p:nvSpPr>
        <p:spPr>
          <a:xfrm>
            <a:off x="0" y="0"/>
            <a:ext cx="1216152" cy="6858000"/>
          </a:xfrm>
          <a:prstGeom prst="rect">
            <a:avLst/>
          </a:prstGeom>
          <a:solidFill>
            <a:srgbClr val="6A8093">
              <a:alpha val="86666"/>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8" name="Google Shape;68;p87"/>
          <p:cNvSpPr/>
          <p:nvPr/>
        </p:nvSpPr>
        <p:spPr>
          <a:xfrm>
            <a:off x="0" y="0"/>
            <a:ext cx="1216152" cy="1549400"/>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69" name="Google Shape;69;p87"/>
          <p:cNvCxnSpPr/>
          <p:nvPr/>
        </p:nvCxnSpPr>
        <p:spPr>
          <a:xfrm>
            <a:off x="11573293" y="5638800"/>
            <a:ext cx="0" cy="1219200"/>
          </a:xfrm>
          <a:prstGeom prst="straightConnector1">
            <a:avLst/>
          </a:prstGeom>
          <a:noFill/>
          <a:ln w="19050" cap="flat" cmpd="sng">
            <a:solidFill>
              <a:schemeClr val="lt1"/>
            </a:solidFill>
            <a:prstDash val="solid"/>
            <a:miter lim="800000"/>
            <a:headEnd type="none" w="sm" len="sm"/>
            <a:tailEnd type="none" w="sm" len="sm"/>
          </a:ln>
        </p:spPr>
      </p:cxnSp>
      <p:sp>
        <p:nvSpPr>
          <p:cNvPr id="70" name="Google Shape;70;p87"/>
          <p:cNvSpPr/>
          <p:nvPr/>
        </p:nvSpPr>
        <p:spPr>
          <a:xfrm>
            <a:off x="0" y="5643132"/>
            <a:ext cx="1216152" cy="1214868"/>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1" name="Google Shape;71;p87"/>
          <p:cNvCxnSpPr/>
          <p:nvPr/>
        </p:nvCxnSpPr>
        <p:spPr>
          <a:xfrm>
            <a:off x="1216152" y="5638800"/>
            <a:ext cx="0" cy="1219200"/>
          </a:xfrm>
          <a:prstGeom prst="straightConnector1">
            <a:avLst/>
          </a:prstGeom>
          <a:noFill/>
          <a:ln w="19050" cap="flat" cmpd="sng">
            <a:solidFill>
              <a:schemeClr val="lt1"/>
            </a:solidFill>
            <a:prstDash val="solid"/>
            <a:miter lim="800000"/>
            <a:headEnd type="none" w="sm" len="sm"/>
            <a:tailEnd type="none" w="sm" len="sm"/>
          </a:ln>
        </p:spPr>
      </p:cxnSp>
      <p:sp>
        <p:nvSpPr>
          <p:cNvPr id="72" name="Google Shape;72;p87"/>
          <p:cNvSpPr/>
          <p:nvPr/>
        </p:nvSpPr>
        <p:spPr>
          <a:xfrm>
            <a:off x="-2" y="0"/>
            <a:ext cx="1218883" cy="609600"/>
          </a:xfrm>
          <a:prstGeom prst="rect">
            <a:avLst/>
          </a:prstGeom>
          <a:solidFill>
            <a:srgbClr val="6A8093"/>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3" name="Google Shape;73;p87"/>
          <p:cNvCxnSpPr/>
          <p:nvPr/>
        </p:nvCxnSpPr>
        <p:spPr>
          <a:xfrm>
            <a:off x="11573293" y="0"/>
            <a:ext cx="0" cy="609600"/>
          </a:xfrm>
          <a:prstGeom prst="straightConnector1">
            <a:avLst/>
          </a:prstGeom>
          <a:noFill/>
          <a:ln w="19050" cap="flat" cmpd="sng">
            <a:solidFill>
              <a:schemeClr val="lt1"/>
            </a:solidFill>
            <a:prstDash val="solid"/>
            <a:miter lim="800000"/>
            <a:headEnd type="none" w="sm" len="sm"/>
            <a:tailEnd type="none" w="sm" len="sm"/>
          </a:ln>
        </p:spPr>
      </p:cxnSp>
      <p:sp>
        <p:nvSpPr>
          <p:cNvPr id="74" name="Google Shape;74;p87"/>
          <p:cNvSpPr/>
          <p:nvPr/>
        </p:nvSpPr>
        <p:spPr>
          <a:xfrm>
            <a:off x="0" y="0"/>
            <a:ext cx="1216152" cy="609600"/>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5" name="Google Shape;75;p87"/>
          <p:cNvCxnSpPr/>
          <p:nvPr/>
        </p:nvCxnSpPr>
        <p:spPr>
          <a:xfrm>
            <a:off x="1218884" y="0"/>
            <a:ext cx="0" cy="609600"/>
          </a:xfrm>
          <a:prstGeom prst="straightConnector1">
            <a:avLst/>
          </a:prstGeom>
          <a:noFill/>
          <a:ln w="19050" cap="flat" cmpd="sng">
            <a:solidFill>
              <a:schemeClr val="lt1"/>
            </a:solidFill>
            <a:prstDash val="solid"/>
            <a:miter lim="800000"/>
            <a:headEnd type="none" w="sm" len="sm"/>
            <a:tailEnd type="none" w="sm" len="sm"/>
          </a:ln>
        </p:spPr>
      </p:cxnSp>
      <p:sp>
        <p:nvSpPr>
          <p:cNvPr id="76" name="Google Shape;76;p87"/>
          <p:cNvSpPr txBox="1">
            <a:spLocks noGrp="1"/>
          </p:cNvSpPr>
          <p:nvPr>
            <p:ph type="title"/>
          </p:nvPr>
        </p:nvSpPr>
        <p:spPr>
          <a:xfrm>
            <a:off x="1674812" y="410204"/>
            <a:ext cx="8283272" cy="171523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5400"/>
              <a:buFont typeface="Arial"/>
              <a:buNone/>
              <a:defRPr sz="54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87"/>
          <p:cNvSpPr txBox="1">
            <a:spLocks noGrp="1"/>
          </p:cNvSpPr>
          <p:nvPr>
            <p:ph type="body" idx="1"/>
          </p:nvPr>
        </p:nvSpPr>
        <p:spPr>
          <a:xfrm>
            <a:off x="1598613" y="4259996"/>
            <a:ext cx="7264623" cy="115020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0"/>
              </a:spcBef>
              <a:spcAft>
                <a:spcPts val="0"/>
              </a:spcAft>
              <a:buClr>
                <a:schemeClr val="dk1"/>
              </a:buClr>
              <a:buSzPts val="3200"/>
              <a:buNone/>
              <a:defRPr sz="3200">
                <a:solidFill>
                  <a:schemeClr val="dk1"/>
                </a:solidFill>
              </a:defRPr>
            </a:lvl1pPr>
            <a:lvl2pPr marL="914400" lvl="1" indent="-228600" algn="l">
              <a:lnSpc>
                <a:spcPct val="90000"/>
              </a:lnSpc>
              <a:spcBef>
                <a:spcPts val="600"/>
              </a:spcBef>
              <a:spcAft>
                <a:spcPts val="0"/>
              </a:spcAft>
              <a:buClr>
                <a:srgbClr val="92979C"/>
              </a:buClr>
              <a:buSzPts val="1800"/>
              <a:buNone/>
              <a:defRPr sz="1800">
                <a:solidFill>
                  <a:srgbClr val="92979C"/>
                </a:solidFill>
              </a:defRPr>
            </a:lvl2pPr>
            <a:lvl3pPr marL="1371600" lvl="2" indent="-228600" algn="l">
              <a:lnSpc>
                <a:spcPct val="90000"/>
              </a:lnSpc>
              <a:spcBef>
                <a:spcPts val="600"/>
              </a:spcBef>
              <a:spcAft>
                <a:spcPts val="0"/>
              </a:spcAft>
              <a:buClr>
                <a:srgbClr val="92979C"/>
              </a:buClr>
              <a:buSzPts val="1600"/>
              <a:buNone/>
              <a:defRPr sz="1600">
                <a:solidFill>
                  <a:srgbClr val="92979C"/>
                </a:solidFill>
              </a:defRPr>
            </a:lvl3pPr>
            <a:lvl4pPr marL="1828800" lvl="3" indent="-228600" algn="l">
              <a:lnSpc>
                <a:spcPct val="90000"/>
              </a:lnSpc>
              <a:spcBef>
                <a:spcPts val="600"/>
              </a:spcBef>
              <a:spcAft>
                <a:spcPts val="0"/>
              </a:spcAft>
              <a:buClr>
                <a:srgbClr val="92979C"/>
              </a:buClr>
              <a:buSzPts val="1400"/>
              <a:buNone/>
              <a:defRPr sz="1400">
                <a:solidFill>
                  <a:srgbClr val="92979C"/>
                </a:solidFill>
              </a:defRPr>
            </a:lvl4pPr>
            <a:lvl5pPr marL="2286000" lvl="4" indent="-228600" algn="l">
              <a:lnSpc>
                <a:spcPct val="90000"/>
              </a:lnSpc>
              <a:spcBef>
                <a:spcPts val="600"/>
              </a:spcBef>
              <a:spcAft>
                <a:spcPts val="0"/>
              </a:spcAft>
              <a:buClr>
                <a:srgbClr val="92979C"/>
              </a:buClr>
              <a:buSzPts val="1400"/>
              <a:buNone/>
              <a:defRPr sz="1400">
                <a:solidFill>
                  <a:srgbClr val="92979C"/>
                </a:solidFill>
              </a:defRPr>
            </a:lvl5pPr>
            <a:lvl6pPr marL="2743200" lvl="5" indent="-228600" algn="l">
              <a:lnSpc>
                <a:spcPct val="90000"/>
              </a:lnSpc>
              <a:spcBef>
                <a:spcPts val="600"/>
              </a:spcBef>
              <a:spcAft>
                <a:spcPts val="0"/>
              </a:spcAft>
              <a:buClr>
                <a:srgbClr val="92979C"/>
              </a:buClr>
              <a:buSzPts val="1400"/>
              <a:buNone/>
              <a:defRPr sz="1400">
                <a:solidFill>
                  <a:srgbClr val="92979C"/>
                </a:solidFill>
              </a:defRPr>
            </a:lvl6pPr>
            <a:lvl7pPr marL="3200400" lvl="6" indent="-228600" algn="l">
              <a:lnSpc>
                <a:spcPct val="90000"/>
              </a:lnSpc>
              <a:spcBef>
                <a:spcPts val="600"/>
              </a:spcBef>
              <a:spcAft>
                <a:spcPts val="0"/>
              </a:spcAft>
              <a:buClr>
                <a:srgbClr val="92979C"/>
              </a:buClr>
              <a:buSzPts val="1400"/>
              <a:buNone/>
              <a:defRPr sz="1400">
                <a:solidFill>
                  <a:srgbClr val="92979C"/>
                </a:solidFill>
              </a:defRPr>
            </a:lvl7pPr>
            <a:lvl8pPr marL="3657600" lvl="7" indent="-228600" algn="l">
              <a:lnSpc>
                <a:spcPct val="90000"/>
              </a:lnSpc>
              <a:spcBef>
                <a:spcPts val="600"/>
              </a:spcBef>
              <a:spcAft>
                <a:spcPts val="0"/>
              </a:spcAft>
              <a:buClr>
                <a:srgbClr val="92979C"/>
              </a:buClr>
              <a:buSzPts val="1400"/>
              <a:buNone/>
              <a:defRPr sz="1400">
                <a:solidFill>
                  <a:srgbClr val="92979C"/>
                </a:solidFill>
              </a:defRPr>
            </a:lvl8pPr>
            <a:lvl9pPr marL="4114800" lvl="8" indent="-228600" algn="l">
              <a:lnSpc>
                <a:spcPct val="90000"/>
              </a:lnSpc>
              <a:spcBef>
                <a:spcPts val="600"/>
              </a:spcBef>
              <a:spcAft>
                <a:spcPts val="0"/>
              </a:spcAft>
              <a:buClr>
                <a:srgbClr val="92979C"/>
              </a:buClr>
              <a:buSzPts val="1400"/>
              <a:buNone/>
              <a:defRPr sz="1400">
                <a:solidFill>
                  <a:srgbClr val="92979C"/>
                </a:solidFill>
              </a:defRPr>
            </a:lvl9pPr>
          </a:lstStyle>
          <a:p>
            <a:endParaRPr/>
          </a:p>
        </p:txBody>
      </p:sp>
      <p:sp>
        <p:nvSpPr>
          <p:cNvPr id="78" name="Google Shape;78;p87"/>
          <p:cNvSpPr/>
          <p:nvPr/>
        </p:nvSpPr>
        <p:spPr>
          <a:xfrm>
            <a:off x="0" y="5643132"/>
            <a:ext cx="1216152" cy="1214868"/>
          </a:xfrm>
          <a:prstGeom prst="rect">
            <a:avLst/>
          </a:prstGeom>
          <a:solidFill>
            <a:srgbClr val="465562">
              <a:alpha val="74117"/>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79" name="Google Shape;79;p87"/>
          <p:cNvCxnSpPr/>
          <p:nvPr/>
        </p:nvCxnSpPr>
        <p:spPr>
          <a:xfrm>
            <a:off x="0" y="5631204"/>
            <a:ext cx="1216152" cy="7596"/>
          </a:xfrm>
          <a:prstGeom prst="straightConnector1">
            <a:avLst/>
          </a:prstGeom>
          <a:noFill/>
          <a:ln w="19050" cap="flat" cmpd="sng">
            <a:solidFill>
              <a:schemeClr val="lt1"/>
            </a:solidFill>
            <a:prstDash val="solid"/>
            <a:miter lim="800000"/>
            <a:headEnd type="none" w="sm" len="sm"/>
            <a:tailEnd type="none" w="sm" len="sm"/>
          </a:ln>
        </p:spPr>
      </p:cxnSp>
      <p:pic>
        <p:nvPicPr>
          <p:cNvPr id="80" name="Google Shape;80;p87"/>
          <p:cNvPicPr preferRelativeResize="0"/>
          <p:nvPr/>
        </p:nvPicPr>
        <p:blipFill rotWithShape="1">
          <a:blip r:embed="rId2">
            <a:alphaModFix/>
          </a:blip>
          <a:srcRect/>
          <a:stretch/>
        </p:blipFill>
        <p:spPr>
          <a:xfrm rot="-747568">
            <a:off x="238991" y="6024821"/>
            <a:ext cx="738170" cy="773628"/>
          </a:xfrm>
          <a:prstGeom prst="rect">
            <a:avLst/>
          </a:prstGeom>
          <a:noFill/>
          <a:ln>
            <a:noFill/>
          </a:ln>
        </p:spPr>
      </p:pic>
      <p:cxnSp>
        <p:nvCxnSpPr>
          <p:cNvPr id="81" name="Google Shape;81;p87"/>
          <p:cNvCxnSpPr/>
          <p:nvPr/>
        </p:nvCxnSpPr>
        <p:spPr>
          <a:xfrm>
            <a:off x="-15345" y="1552339"/>
            <a:ext cx="1246842" cy="11928"/>
          </a:xfrm>
          <a:prstGeom prst="straightConnector1">
            <a:avLst/>
          </a:prstGeom>
          <a:noFill/>
          <a:ln w="19050" cap="flat" cmpd="sng">
            <a:solidFill>
              <a:schemeClr val="lt1"/>
            </a:solidFill>
            <a:prstDash val="solid"/>
            <a:miter lim="800000"/>
            <a:headEnd type="none" w="sm" len="sm"/>
            <a:tailEnd type="none" w="sm" len="sm"/>
          </a:ln>
        </p:spPr>
      </p:cxnSp>
      <p:pic>
        <p:nvPicPr>
          <p:cNvPr id="82" name="Google Shape;82;p87" descr="Home - SmarterBalanced"/>
          <p:cNvPicPr preferRelativeResize="0"/>
          <p:nvPr/>
        </p:nvPicPr>
        <p:blipFill rotWithShape="1">
          <a:blip r:embed="rId3">
            <a:alphaModFix/>
          </a:blip>
          <a:srcRect l="10105" t="8128" r="9474" b="9604"/>
          <a:stretch/>
        </p:blipFill>
        <p:spPr>
          <a:xfrm>
            <a:off x="170984" y="86833"/>
            <a:ext cx="904875" cy="752475"/>
          </a:xfrm>
          <a:prstGeom prst="rect">
            <a:avLst/>
          </a:prstGeom>
          <a:noFill/>
          <a:ln>
            <a:noFill/>
          </a:ln>
        </p:spPr>
      </p:pic>
      <p:sp>
        <p:nvSpPr>
          <p:cNvPr id="83" name="Google Shape;83;p87"/>
          <p:cNvSpPr txBox="1"/>
          <p:nvPr/>
        </p:nvSpPr>
        <p:spPr>
          <a:xfrm>
            <a:off x="-24279" y="948921"/>
            <a:ext cx="12954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B050"/>
                </a:solidFill>
                <a:latin typeface="Arial"/>
                <a:ea typeface="Arial"/>
                <a:cs typeface="Arial"/>
                <a:sym typeface="Arial"/>
              </a:rPr>
              <a:t>SMARTER BALANCED</a:t>
            </a:r>
            <a:endParaRPr sz="1400" b="1" i="0" u="none" strike="noStrike" cap="none">
              <a:solidFill>
                <a:srgbClr val="00B050"/>
              </a:solidFill>
              <a:latin typeface="Arial"/>
              <a:ea typeface="Arial"/>
              <a:cs typeface="Arial"/>
              <a:sym typeface="Arial"/>
            </a:endParaRPr>
          </a:p>
        </p:txBody>
      </p:sp>
      <p:sp>
        <p:nvSpPr>
          <p:cNvPr id="84" name="Google Shape;84;p87"/>
          <p:cNvSpPr/>
          <p:nvPr/>
        </p:nvSpPr>
        <p:spPr>
          <a:xfrm>
            <a:off x="260866" y="5689842"/>
            <a:ext cx="69442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18048"/>
                </a:solidFill>
                <a:latin typeface="Arial"/>
                <a:ea typeface="Arial"/>
                <a:cs typeface="Arial"/>
                <a:sym typeface="Arial"/>
              </a:rPr>
              <a:t>NGSS</a:t>
            </a:r>
            <a:endParaRPr sz="1400" b="1" i="0" u="none" strike="noStrike" cap="none">
              <a:solidFill>
                <a:srgbClr val="A18048"/>
              </a:solidFill>
              <a:latin typeface="Arial"/>
              <a:ea typeface="Arial"/>
              <a:cs typeface="Arial"/>
              <a:sym typeface="Arial"/>
            </a:endParaRPr>
          </a:p>
        </p:txBody>
      </p:sp>
      <p:sp>
        <p:nvSpPr>
          <p:cNvPr id="85" name="Google Shape;85;p87"/>
          <p:cNvSpPr/>
          <p:nvPr/>
        </p:nvSpPr>
        <p:spPr>
          <a:xfrm>
            <a:off x="1226584" y="6354763"/>
            <a:ext cx="10481222" cy="514206"/>
          </a:xfrm>
          <a:prstGeom prst="rect">
            <a:avLst/>
          </a:prstGeom>
          <a:solidFill>
            <a:srgbClr val="879AA8">
              <a:alpha val="89019"/>
            </a:srgbClr>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6" name="Google Shape;86;p87"/>
          <p:cNvSpPr txBox="1"/>
          <p:nvPr/>
        </p:nvSpPr>
        <p:spPr>
          <a:xfrm>
            <a:off x="1332381" y="6435047"/>
            <a:ext cx="10248431"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a:t>
            </a:r>
            <a:r>
              <a:rPr lang="en-US" sz="1200" b="1" i="0" u="none" strike="noStrike" cap="none">
                <a:solidFill>
                  <a:schemeClr val="dk2"/>
                </a:solidFill>
                <a:latin typeface="Arial"/>
                <a:ea typeface="Arial"/>
                <a:cs typeface="Arial"/>
                <a:sym typeface="Arial"/>
              </a:rPr>
              <a:t>ASSESSMENT SECTION, ASSESSMENT &amp; ACCOUNTABILITY BRANCH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Arial"/>
                <a:ea typeface="Arial"/>
                <a:cs typeface="Arial"/>
                <a:sym typeface="Arial"/>
              </a:rPr>
              <a:t>OFFICE OF STRATEGY, INNOVATION AND PERFORMANCE</a:t>
            </a:r>
            <a:endParaRPr sz="1200" b="0" i="0" u="none" strike="noStrike" cap="none">
              <a:solidFill>
                <a:schemeClr val="dk1"/>
              </a:solidFill>
              <a:latin typeface="Arial"/>
              <a:ea typeface="Arial"/>
              <a:cs typeface="Arial"/>
              <a:sym typeface="Arial"/>
            </a:endParaRPr>
          </a:p>
        </p:txBody>
      </p:sp>
      <p:sp>
        <p:nvSpPr>
          <p:cNvPr id="87" name="Google Shape;87;p87"/>
          <p:cNvSpPr txBox="1"/>
          <p:nvPr/>
        </p:nvSpPr>
        <p:spPr>
          <a:xfrm>
            <a:off x="11713898" y="6435047"/>
            <a:ext cx="46883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2"/>
                </a:solidFill>
                <a:latin typeface="Arial"/>
                <a:ea typeface="Arial"/>
                <a:cs typeface="Arial"/>
                <a:sym typeface="Arial"/>
              </a:rPr>
              <a:t>‹#›</a:t>
            </a:fld>
            <a:endParaRPr sz="1200" b="0" i="0" u="none" strike="noStrike" cap="none">
              <a:solidFill>
                <a:schemeClr val="dk2"/>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8"/>
        <p:cNvGrpSpPr/>
        <p:nvPr/>
      </p:nvGrpSpPr>
      <p:grpSpPr>
        <a:xfrm>
          <a:off x="0" y="0"/>
          <a:ext cx="0" cy="0"/>
          <a:chOff x="0" y="0"/>
          <a:chExt cx="0" cy="0"/>
        </a:xfrm>
      </p:grpSpPr>
      <p:sp>
        <p:nvSpPr>
          <p:cNvPr id="89" name="Google Shape;89;p88"/>
          <p:cNvSpPr txBox="1">
            <a:spLocks noGrp="1"/>
          </p:cNvSpPr>
          <p:nvPr>
            <p:ph type="title"/>
          </p:nvPr>
        </p:nvSpPr>
        <p:spPr>
          <a:xfrm>
            <a:off x="1593436" y="177800"/>
            <a:ext cx="9782801" cy="12398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43F49"/>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88"/>
          <p:cNvSpPr txBox="1">
            <a:spLocks noGrp="1"/>
          </p:cNvSpPr>
          <p:nvPr>
            <p:ph type="body" idx="1"/>
          </p:nvPr>
        </p:nvSpPr>
        <p:spPr>
          <a:xfrm>
            <a:off x="1593436" y="1600200"/>
            <a:ext cx="4814586" cy="45720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400"/>
              </a:spcBef>
              <a:spcAft>
                <a:spcPts val="0"/>
              </a:spcAft>
              <a:buClr>
                <a:schemeClr val="dk1"/>
              </a:buClr>
              <a:buSzPts val="2800"/>
              <a:buChar char="›"/>
              <a:defRPr sz="2800"/>
            </a:lvl1pPr>
            <a:lvl2pPr marL="914400" lvl="1" indent="-381000" algn="l">
              <a:lnSpc>
                <a:spcPct val="90000"/>
              </a:lnSpc>
              <a:spcBef>
                <a:spcPts val="600"/>
              </a:spcBef>
              <a:spcAft>
                <a:spcPts val="0"/>
              </a:spcAft>
              <a:buClr>
                <a:schemeClr val="dk1"/>
              </a:buClr>
              <a:buSzPts val="2400"/>
              <a:buChar char="–"/>
              <a:defRPr sz="2400"/>
            </a:lvl2pPr>
            <a:lvl3pPr marL="1371600" lvl="2" indent="-355600" algn="l">
              <a:lnSpc>
                <a:spcPct val="90000"/>
              </a:lnSpc>
              <a:spcBef>
                <a:spcPts val="600"/>
              </a:spcBef>
              <a:spcAft>
                <a:spcPts val="0"/>
              </a:spcAft>
              <a:buClr>
                <a:schemeClr val="dk1"/>
              </a:buClr>
              <a:buSzPts val="2000"/>
              <a:buChar char="›"/>
              <a:defRPr sz="2000"/>
            </a:lvl3pPr>
            <a:lvl4pPr marL="1828800" lvl="3" indent="-342900" algn="l">
              <a:lnSpc>
                <a:spcPct val="90000"/>
              </a:lnSpc>
              <a:spcBef>
                <a:spcPts val="600"/>
              </a:spcBef>
              <a:spcAft>
                <a:spcPts val="0"/>
              </a:spcAft>
              <a:buClr>
                <a:schemeClr val="dk1"/>
              </a:buClr>
              <a:buSzPts val="1800"/>
              <a:buChar char="–"/>
              <a:defRPr sz="1800"/>
            </a:lvl4pPr>
            <a:lvl5pPr marL="2286000" lvl="4" indent="-342900" algn="l">
              <a:lnSpc>
                <a:spcPct val="90000"/>
              </a:lnSpc>
              <a:spcBef>
                <a:spcPts val="600"/>
              </a:spcBef>
              <a:spcAft>
                <a:spcPts val="0"/>
              </a:spcAft>
              <a:buClr>
                <a:schemeClr val="dk1"/>
              </a:buClr>
              <a:buSzPts val="1800"/>
              <a:buChar char="›"/>
              <a:defRPr sz="1800"/>
            </a:lvl5pPr>
            <a:lvl6pPr marL="2743200" lvl="5" indent="-342900" algn="l">
              <a:lnSpc>
                <a:spcPct val="90000"/>
              </a:lnSpc>
              <a:spcBef>
                <a:spcPts val="600"/>
              </a:spcBef>
              <a:spcAft>
                <a:spcPts val="0"/>
              </a:spcAft>
              <a:buClr>
                <a:schemeClr val="dk1"/>
              </a:buClr>
              <a:buSzPts val="1800"/>
              <a:buChar char="–"/>
              <a:defRPr sz="1800"/>
            </a:lvl6pPr>
            <a:lvl7pPr marL="3200400" lvl="6" indent="-342900" algn="l">
              <a:lnSpc>
                <a:spcPct val="90000"/>
              </a:lnSpc>
              <a:spcBef>
                <a:spcPts val="600"/>
              </a:spcBef>
              <a:spcAft>
                <a:spcPts val="0"/>
              </a:spcAft>
              <a:buClr>
                <a:schemeClr val="dk1"/>
              </a:buClr>
              <a:buSzPts val="1800"/>
              <a:buChar char="›"/>
              <a:defRPr sz="1800"/>
            </a:lvl7pPr>
            <a:lvl8pPr marL="3657600" lvl="7" indent="-342900" algn="l">
              <a:lnSpc>
                <a:spcPct val="90000"/>
              </a:lnSpc>
              <a:spcBef>
                <a:spcPts val="600"/>
              </a:spcBef>
              <a:spcAft>
                <a:spcPts val="0"/>
              </a:spcAft>
              <a:buClr>
                <a:schemeClr val="dk1"/>
              </a:buClr>
              <a:buSzPts val="1800"/>
              <a:buChar char="–"/>
              <a:defRPr sz="1800"/>
            </a:lvl8pPr>
            <a:lvl9pPr marL="4114800" lvl="8" indent="-342900" algn="l">
              <a:lnSpc>
                <a:spcPct val="90000"/>
              </a:lnSpc>
              <a:spcBef>
                <a:spcPts val="600"/>
              </a:spcBef>
              <a:spcAft>
                <a:spcPts val="0"/>
              </a:spcAft>
              <a:buClr>
                <a:schemeClr val="dk1"/>
              </a:buClr>
              <a:buSzPts val="1800"/>
              <a:buChar char="›"/>
              <a:defRPr sz="1800"/>
            </a:lvl9pPr>
          </a:lstStyle>
          <a:p>
            <a:endParaRPr/>
          </a:p>
        </p:txBody>
      </p:sp>
      <p:sp>
        <p:nvSpPr>
          <p:cNvPr id="91" name="Google Shape;91;p88"/>
          <p:cNvSpPr txBox="1">
            <a:spLocks noGrp="1"/>
          </p:cNvSpPr>
          <p:nvPr>
            <p:ph type="body" idx="2"/>
          </p:nvPr>
        </p:nvSpPr>
        <p:spPr>
          <a:xfrm>
            <a:off x="6561651" y="1600200"/>
            <a:ext cx="4814586" cy="457200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400"/>
              </a:spcBef>
              <a:spcAft>
                <a:spcPts val="0"/>
              </a:spcAft>
              <a:buClr>
                <a:schemeClr val="dk1"/>
              </a:buClr>
              <a:buSzPts val="2800"/>
              <a:buChar char="›"/>
              <a:defRPr sz="2800"/>
            </a:lvl1pPr>
            <a:lvl2pPr marL="914400" lvl="1" indent="-381000" algn="l">
              <a:lnSpc>
                <a:spcPct val="90000"/>
              </a:lnSpc>
              <a:spcBef>
                <a:spcPts val="600"/>
              </a:spcBef>
              <a:spcAft>
                <a:spcPts val="0"/>
              </a:spcAft>
              <a:buClr>
                <a:schemeClr val="dk1"/>
              </a:buClr>
              <a:buSzPts val="2400"/>
              <a:buChar char="–"/>
              <a:defRPr sz="2400"/>
            </a:lvl2pPr>
            <a:lvl3pPr marL="1371600" lvl="2" indent="-355600" algn="l">
              <a:lnSpc>
                <a:spcPct val="90000"/>
              </a:lnSpc>
              <a:spcBef>
                <a:spcPts val="600"/>
              </a:spcBef>
              <a:spcAft>
                <a:spcPts val="0"/>
              </a:spcAft>
              <a:buClr>
                <a:schemeClr val="dk1"/>
              </a:buClr>
              <a:buSzPts val="2000"/>
              <a:buChar char="›"/>
              <a:defRPr sz="2000"/>
            </a:lvl3pPr>
            <a:lvl4pPr marL="1828800" lvl="3" indent="-342900" algn="l">
              <a:lnSpc>
                <a:spcPct val="90000"/>
              </a:lnSpc>
              <a:spcBef>
                <a:spcPts val="600"/>
              </a:spcBef>
              <a:spcAft>
                <a:spcPts val="0"/>
              </a:spcAft>
              <a:buClr>
                <a:schemeClr val="dk1"/>
              </a:buClr>
              <a:buSzPts val="1800"/>
              <a:buChar char="–"/>
              <a:defRPr sz="1800"/>
            </a:lvl4pPr>
            <a:lvl5pPr marL="2286000" lvl="4" indent="-342900" algn="l">
              <a:lnSpc>
                <a:spcPct val="90000"/>
              </a:lnSpc>
              <a:spcBef>
                <a:spcPts val="600"/>
              </a:spcBef>
              <a:spcAft>
                <a:spcPts val="0"/>
              </a:spcAft>
              <a:buClr>
                <a:schemeClr val="dk1"/>
              </a:buClr>
              <a:buSzPts val="1800"/>
              <a:buChar char="›"/>
              <a:defRPr sz="1800"/>
            </a:lvl5pPr>
            <a:lvl6pPr marL="2743200" lvl="5" indent="-342900" algn="l">
              <a:lnSpc>
                <a:spcPct val="90000"/>
              </a:lnSpc>
              <a:spcBef>
                <a:spcPts val="600"/>
              </a:spcBef>
              <a:spcAft>
                <a:spcPts val="0"/>
              </a:spcAft>
              <a:buClr>
                <a:schemeClr val="dk1"/>
              </a:buClr>
              <a:buSzPts val="1800"/>
              <a:buChar char="–"/>
              <a:defRPr sz="1800"/>
            </a:lvl6pPr>
            <a:lvl7pPr marL="3200400" lvl="6" indent="-342900" algn="l">
              <a:lnSpc>
                <a:spcPct val="90000"/>
              </a:lnSpc>
              <a:spcBef>
                <a:spcPts val="600"/>
              </a:spcBef>
              <a:spcAft>
                <a:spcPts val="0"/>
              </a:spcAft>
              <a:buClr>
                <a:schemeClr val="dk1"/>
              </a:buClr>
              <a:buSzPts val="1800"/>
              <a:buChar char="›"/>
              <a:defRPr sz="1800"/>
            </a:lvl7pPr>
            <a:lvl8pPr marL="3657600" lvl="7" indent="-342900" algn="l">
              <a:lnSpc>
                <a:spcPct val="90000"/>
              </a:lnSpc>
              <a:spcBef>
                <a:spcPts val="600"/>
              </a:spcBef>
              <a:spcAft>
                <a:spcPts val="0"/>
              </a:spcAft>
              <a:buClr>
                <a:schemeClr val="dk1"/>
              </a:buClr>
              <a:buSzPts val="1800"/>
              <a:buChar char="–"/>
              <a:defRPr sz="1800"/>
            </a:lvl8pPr>
            <a:lvl9pPr marL="4114800" lvl="8" indent="-342900" algn="l">
              <a:lnSpc>
                <a:spcPct val="90000"/>
              </a:lnSpc>
              <a:spcBef>
                <a:spcPts val="600"/>
              </a:spcBef>
              <a:spcAft>
                <a:spcPts val="0"/>
              </a:spcAft>
              <a:buClr>
                <a:schemeClr val="dk1"/>
              </a:buClr>
              <a:buSzPts val="1800"/>
              <a:buChar char="›"/>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9"/>
          <p:cNvSpPr/>
          <p:nvPr/>
        </p:nvSpPr>
        <p:spPr>
          <a:xfrm>
            <a:off x="11713898" y="6354762"/>
            <a:ext cx="474928" cy="503237"/>
          </a:xfrm>
          <a:prstGeom prst="rect">
            <a:avLst/>
          </a:prstGeom>
          <a:solidFill>
            <a:srgbClr val="674EA7"/>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11;p79"/>
          <p:cNvSpPr/>
          <p:nvPr/>
        </p:nvSpPr>
        <p:spPr>
          <a:xfrm>
            <a:off x="0" y="-8467"/>
            <a:ext cx="1216152" cy="6858000"/>
          </a:xfrm>
          <a:prstGeom prst="rect">
            <a:avLst/>
          </a:prstGeom>
          <a:solidFill>
            <a:srgbClr val="8E7CC3"/>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2" name="Google Shape;12;p79"/>
          <p:cNvSpPr txBox="1">
            <a:spLocks noGrp="1"/>
          </p:cNvSpPr>
          <p:nvPr>
            <p:ph type="title"/>
          </p:nvPr>
        </p:nvSpPr>
        <p:spPr>
          <a:xfrm>
            <a:off x="1593436" y="177800"/>
            <a:ext cx="9782801" cy="12398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674EA7"/>
              </a:buClr>
              <a:buSzPts val="3600"/>
              <a:buFont typeface="Arial"/>
              <a:buNone/>
              <a:defRPr sz="3600" b="0" i="0" u="none" strike="noStrike" cap="none">
                <a:solidFill>
                  <a:srgbClr val="674EA7"/>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79"/>
          <p:cNvSpPr txBox="1">
            <a:spLocks noGrp="1"/>
          </p:cNvSpPr>
          <p:nvPr>
            <p:ph type="body" idx="1"/>
          </p:nvPr>
        </p:nvSpPr>
        <p:spPr>
          <a:xfrm>
            <a:off x="1593436" y="1600200"/>
            <a:ext cx="9782801" cy="45720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4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 name="Google Shape;14;p79"/>
          <p:cNvSpPr/>
          <p:nvPr/>
        </p:nvSpPr>
        <p:spPr>
          <a:xfrm>
            <a:off x="0" y="5643132"/>
            <a:ext cx="1216152" cy="1214868"/>
          </a:xfrm>
          <a:prstGeom prst="rect">
            <a:avLst/>
          </a:prstGeom>
          <a:solidFill>
            <a:srgbClr val="674EA7"/>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5" name="Google Shape;15;p79"/>
          <p:cNvCxnSpPr/>
          <p:nvPr/>
        </p:nvCxnSpPr>
        <p:spPr>
          <a:xfrm>
            <a:off x="0" y="5631204"/>
            <a:ext cx="1216152" cy="7596"/>
          </a:xfrm>
          <a:prstGeom prst="straightConnector1">
            <a:avLst/>
          </a:prstGeom>
          <a:noFill/>
          <a:ln w="19050" cap="flat" cmpd="sng">
            <a:solidFill>
              <a:schemeClr val="lt1"/>
            </a:solidFill>
            <a:prstDash val="solid"/>
            <a:miter lim="800000"/>
            <a:headEnd type="none" w="sm" len="sm"/>
            <a:tailEnd type="none" w="sm" len="sm"/>
          </a:ln>
        </p:spPr>
      </p:cxnSp>
      <p:pic>
        <p:nvPicPr>
          <p:cNvPr id="16" name="Google Shape;16;p79"/>
          <p:cNvPicPr preferRelativeResize="0"/>
          <p:nvPr/>
        </p:nvPicPr>
        <p:blipFill rotWithShape="1">
          <a:blip r:embed="rId15">
            <a:alphaModFix/>
          </a:blip>
          <a:srcRect/>
          <a:stretch/>
        </p:blipFill>
        <p:spPr>
          <a:xfrm rot="-747568">
            <a:off x="238991" y="6024821"/>
            <a:ext cx="738170" cy="773628"/>
          </a:xfrm>
          <a:prstGeom prst="rect">
            <a:avLst/>
          </a:prstGeom>
          <a:noFill/>
          <a:ln>
            <a:noFill/>
          </a:ln>
        </p:spPr>
      </p:pic>
      <p:sp>
        <p:nvSpPr>
          <p:cNvPr id="17" name="Google Shape;17;p79"/>
          <p:cNvSpPr/>
          <p:nvPr/>
        </p:nvSpPr>
        <p:spPr>
          <a:xfrm>
            <a:off x="0" y="0"/>
            <a:ext cx="1216152" cy="1549400"/>
          </a:xfrm>
          <a:prstGeom prst="rect">
            <a:avLst/>
          </a:prstGeom>
          <a:solidFill>
            <a:srgbClr val="674EA7"/>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8" name="Google Shape;18;p79"/>
          <p:cNvCxnSpPr/>
          <p:nvPr/>
        </p:nvCxnSpPr>
        <p:spPr>
          <a:xfrm>
            <a:off x="-15345" y="1552339"/>
            <a:ext cx="1246842" cy="11928"/>
          </a:xfrm>
          <a:prstGeom prst="straightConnector1">
            <a:avLst/>
          </a:prstGeom>
          <a:noFill/>
          <a:ln w="19050" cap="flat" cmpd="sng">
            <a:solidFill>
              <a:schemeClr val="lt1"/>
            </a:solidFill>
            <a:prstDash val="solid"/>
            <a:miter lim="800000"/>
            <a:headEnd type="none" w="sm" len="sm"/>
            <a:tailEnd type="none" w="sm" len="sm"/>
          </a:ln>
        </p:spPr>
      </p:cxnSp>
      <p:pic>
        <p:nvPicPr>
          <p:cNvPr id="19" name="Google Shape;19;p79" descr="Home - SmarterBalanced"/>
          <p:cNvPicPr preferRelativeResize="0"/>
          <p:nvPr/>
        </p:nvPicPr>
        <p:blipFill rotWithShape="1">
          <a:blip r:embed="rId16">
            <a:alphaModFix/>
          </a:blip>
          <a:srcRect l="10105" t="8128" r="9474" b="9604"/>
          <a:stretch/>
        </p:blipFill>
        <p:spPr>
          <a:xfrm>
            <a:off x="170984" y="78366"/>
            <a:ext cx="904875" cy="752475"/>
          </a:xfrm>
          <a:prstGeom prst="rect">
            <a:avLst/>
          </a:prstGeom>
          <a:noFill/>
          <a:ln>
            <a:noFill/>
          </a:ln>
        </p:spPr>
      </p:pic>
      <p:sp>
        <p:nvSpPr>
          <p:cNvPr id="20" name="Google Shape;20;p79"/>
          <p:cNvSpPr txBox="1"/>
          <p:nvPr/>
        </p:nvSpPr>
        <p:spPr>
          <a:xfrm>
            <a:off x="-24279" y="948921"/>
            <a:ext cx="12954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B050"/>
                </a:solidFill>
                <a:latin typeface="Arial"/>
                <a:ea typeface="Arial"/>
                <a:cs typeface="Arial"/>
                <a:sym typeface="Arial"/>
              </a:rPr>
              <a:t>SMARTER BALANCED</a:t>
            </a:r>
            <a:endParaRPr sz="1400" b="1" i="0" u="none" strike="noStrike" cap="none">
              <a:solidFill>
                <a:srgbClr val="00B050"/>
              </a:solidFill>
              <a:latin typeface="Arial"/>
              <a:ea typeface="Arial"/>
              <a:cs typeface="Arial"/>
              <a:sym typeface="Arial"/>
            </a:endParaRPr>
          </a:p>
        </p:txBody>
      </p:sp>
      <p:sp>
        <p:nvSpPr>
          <p:cNvPr id="21" name="Google Shape;21;p79"/>
          <p:cNvSpPr/>
          <p:nvPr/>
        </p:nvSpPr>
        <p:spPr>
          <a:xfrm>
            <a:off x="260866" y="5689842"/>
            <a:ext cx="694421"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A18048"/>
                </a:solidFill>
                <a:latin typeface="Arial"/>
                <a:ea typeface="Arial"/>
                <a:cs typeface="Arial"/>
                <a:sym typeface="Arial"/>
              </a:rPr>
              <a:t>NGSS</a:t>
            </a:r>
            <a:endParaRPr sz="1400" b="1" i="0" u="none" strike="noStrike" cap="none">
              <a:solidFill>
                <a:srgbClr val="A18048"/>
              </a:solidFill>
              <a:latin typeface="Arial"/>
              <a:ea typeface="Arial"/>
              <a:cs typeface="Arial"/>
              <a:sym typeface="Arial"/>
            </a:endParaRPr>
          </a:p>
        </p:txBody>
      </p:sp>
      <p:sp>
        <p:nvSpPr>
          <p:cNvPr id="22" name="Google Shape;22;p79"/>
          <p:cNvSpPr/>
          <p:nvPr/>
        </p:nvSpPr>
        <p:spPr>
          <a:xfrm>
            <a:off x="1226584" y="6354763"/>
            <a:ext cx="10481222" cy="514206"/>
          </a:xfrm>
          <a:prstGeom prst="rect">
            <a:avLst/>
          </a:prstGeom>
          <a:solidFill>
            <a:srgbClr val="8E7CC3"/>
          </a:solidFill>
          <a:ln>
            <a:noFill/>
          </a:ln>
        </p:spPr>
        <p:txBody>
          <a:bodyPr spcFirstLastPara="1" wrap="square" lIns="121875" tIns="60925" rIns="121875"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3;p79"/>
          <p:cNvSpPr txBox="1"/>
          <p:nvPr/>
        </p:nvSpPr>
        <p:spPr>
          <a:xfrm>
            <a:off x="1332381" y="6435047"/>
            <a:ext cx="10248431" cy="3651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a:t>
            </a:r>
            <a:r>
              <a:rPr lang="en-US" sz="1200" b="1" i="0" u="none" strike="noStrike" cap="none">
                <a:solidFill>
                  <a:schemeClr val="dk2"/>
                </a:solidFill>
                <a:latin typeface="Arial"/>
                <a:ea typeface="Arial"/>
                <a:cs typeface="Arial"/>
                <a:sym typeface="Arial"/>
              </a:rPr>
              <a:t>ASSESSMENT SECTION, ASSESSMENT &amp; ACCOUNTABILITY BRANCH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2"/>
                </a:solidFill>
                <a:latin typeface="Arial"/>
                <a:ea typeface="Arial"/>
                <a:cs typeface="Arial"/>
                <a:sym typeface="Arial"/>
              </a:rPr>
              <a:t>OFFICE OF STRATEGY, INNOVATION AND PERFORMANCE</a:t>
            </a:r>
            <a:endParaRPr sz="1200" b="0" i="0" u="none" strike="noStrike" cap="none">
              <a:solidFill>
                <a:schemeClr val="dk1"/>
              </a:solidFill>
              <a:latin typeface="Arial"/>
              <a:ea typeface="Arial"/>
              <a:cs typeface="Arial"/>
              <a:sym typeface="Arial"/>
            </a:endParaRPr>
          </a:p>
        </p:txBody>
      </p:sp>
      <p:pic>
        <p:nvPicPr>
          <p:cNvPr id="24" name="Google Shape;24;p79"/>
          <p:cNvPicPr preferRelativeResize="0"/>
          <p:nvPr/>
        </p:nvPicPr>
        <p:blipFill rotWithShape="1">
          <a:blip r:embed="rId17">
            <a:alphaModFix/>
          </a:blip>
          <a:srcRect/>
          <a:stretch/>
        </p:blipFill>
        <p:spPr>
          <a:xfrm>
            <a:off x="85553" y="2829735"/>
            <a:ext cx="1045045" cy="1129779"/>
          </a:xfrm>
          <a:prstGeom prst="rect">
            <a:avLst/>
          </a:prstGeom>
          <a:noFill/>
          <a:ln>
            <a:noFill/>
          </a:ln>
        </p:spPr>
      </p:pic>
      <p:sp>
        <p:nvSpPr>
          <p:cNvPr id="25" name="Google Shape;25;p79"/>
          <p:cNvSpPr txBox="1"/>
          <p:nvPr/>
        </p:nvSpPr>
        <p:spPr>
          <a:xfrm>
            <a:off x="11713898" y="6435047"/>
            <a:ext cx="468836" cy="36512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FFFFFF"/>
                </a:solidFill>
                <a:latin typeface="Arial"/>
                <a:ea typeface="Arial"/>
                <a:cs typeface="Arial"/>
                <a:sym typeface="Arial"/>
              </a:rPr>
              <a:t>‹#›</a:t>
            </a:fld>
            <a:endParaRPr sz="12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hyperlink" Target="https://smarterbalanced.alohahsap.org/resources/accessibility-and-accommodations-state-guide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hyperlink" Target="https://smarterbalanced.alohahsap.org/core/fileparse.php/4351/urlt/2020-2021-State-Test-Accommodations-Request-Form.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smarterbalanced.alohahsap.org/resources/accessibility-and-accommodations/" TargetMode="External"/><Relationship Id="rId4" Type="http://schemas.openxmlformats.org/officeDocument/2006/relationships/hyperlink" Target="http://alohahsap.org/SMARTERBALANCED/resources/"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smarterbalanced.alohahsap.org/core/fileparse.php/3410/urlt/Simplified-Test-Directions-Guidelines.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50.gif"/></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2.gif"/><Relationship Id="rId5" Type="http://schemas.openxmlformats.org/officeDocument/2006/relationships/hyperlink" Target="http://hsa.alohahsap.org/" TargetMode="Externa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83.jp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83.jp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97.png"/><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smarterbalanced.alohahsap.org/core/fileparse.php/3410/urlt/Memo-Quality-Assurance-and-Assessment-Monitoring-Site-Visits_011221.pdf"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04.jpg"/><Relationship Id="rId4" Type="http://schemas.openxmlformats.org/officeDocument/2006/relationships/image" Target="../media/image103.jpg"/></Relationships>
</file>

<file path=ppt/slides/_rels/slide5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31.png"/><Relationship Id="rId4" Type="http://schemas.openxmlformats.org/officeDocument/2006/relationships/image" Target="../media/image106.png"/><Relationship Id="rId9"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hyperlink" Target="https://smarterbalanced.alohahsap.org/core/fileparse.php/3410/urlt/How-to-Hand-Score-Items_CSRModule.pptx" TargetMode="External"/><Relationship Id="rId13" Type="http://schemas.openxmlformats.org/officeDocument/2006/relationships/hyperlink" Target="https://files.portal.cambiumast.com/Media/RS5_v2.2/RS5_v2.2.html" TargetMode="External"/><Relationship Id="rId18" Type="http://schemas.openxmlformats.org/officeDocument/2006/relationships/hyperlink" Target="https://files.portal.cambiumast.com/Media/RS10_FINAL_project/RS10_FINAL_project.html" TargetMode="External"/><Relationship Id="rId3" Type="http://schemas.openxmlformats.org/officeDocument/2006/relationships/hyperlink" Target="https://smarterbalanced.alohahsap.org/core/fileparse.php/3410/urlt/Centralized-Reporting-for-Interim-Assessments-2019-2020.pptx" TargetMode="External"/><Relationship Id="rId7" Type="http://schemas.openxmlformats.org/officeDocument/2006/relationships/hyperlink" Target="https://smarterbalanced.alohahsap.org/core/fileparse.php/3410/urlt/How-to-Analyze-Item-Level-Reports_CSRModule.pptx" TargetMode="External"/><Relationship Id="rId12" Type="http://schemas.openxmlformats.org/officeDocument/2006/relationships/hyperlink" Target="https://files.portal.cambiumast.com/Media/RS4_v2.1/RS4_v2.1.html" TargetMode="External"/><Relationship Id="rId17" Type="http://schemas.openxmlformats.org/officeDocument/2006/relationships/hyperlink" Target="https://files.portal.cambiumast.com/Media/RS9_v2.1/RS9_v2.1.html" TargetMode="External"/><Relationship Id="rId2" Type="http://schemas.openxmlformats.org/officeDocument/2006/relationships/notesSlide" Target="../notesSlides/notesSlide55.xml"/><Relationship Id="rId16" Type="http://schemas.openxmlformats.org/officeDocument/2006/relationships/hyperlink" Target="https://files.portal.cambiumast.com/Media/RS8_v2.2/RS8_v2.2.html" TargetMode="External"/><Relationship Id="rId20" Type="http://schemas.openxmlformats.org/officeDocument/2006/relationships/hyperlink" Target="https://files.portal.cambiumast.com/Media/RS12_v2.1/RS12_v2.1.html" TargetMode="External"/><Relationship Id="rId1" Type="http://schemas.openxmlformats.org/officeDocument/2006/relationships/slideLayout" Target="../slideLayouts/slideLayout1.xml"/><Relationship Id="rId6" Type="http://schemas.openxmlformats.org/officeDocument/2006/relationships/hyperlink" Target="https://smarterbalanced.alohahsap.org/core/fileparse.php/3410/urlt/How-to-Use-the-Roster-Manager_CSRModule.pptx" TargetMode="External"/><Relationship Id="rId11" Type="http://schemas.openxmlformats.org/officeDocument/2006/relationships/hyperlink" Target="https://files.portal.cambiumast.com/Media/RS3+FINAL+Proj+File/RS3+FINAL+Proj+File.html" TargetMode="External"/><Relationship Id="rId5" Type="http://schemas.openxmlformats.org/officeDocument/2006/relationships/hyperlink" Target="https://smarterbalanced.alohahsap.org/core/fileparse.php/3410/urlt/How-to-Print-and-Export-Data_CSRModule.pptx" TargetMode="External"/><Relationship Id="rId15" Type="http://schemas.openxmlformats.org/officeDocument/2006/relationships/hyperlink" Target="https://files.portal.cambiumast.com/Media/RS7_v2.1/RS7_v2.1.html" TargetMode="External"/><Relationship Id="rId10" Type="http://schemas.openxmlformats.org/officeDocument/2006/relationships/hyperlink" Target="https://files.portal.cambiumast.com/Media/RS2_v2.1/RS2_v2.1.html" TargetMode="External"/><Relationship Id="rId19" Type="http://schemas.openxmlformats.org/officeDocument/2006/relationships/hyperlink" Target="https://files.portal.cambiumast.com/Media/RS11_Proj_V1.3_html/RS11_Proj_V1.3_html.html" TargetMode="External"/><Relationship Id="rId4" Type="http://schemas.openxmlformats.org/officeDocument/2006/relationships/hyperlink" Target="https://smarterbalanced.alohahsap.org/core/fileparse.php/3410/urlt/How-to-Print-ISRs_CSRModule.pptx" TargetMode="External"/><Relationship Id="rId9" Type="http://schemas.openxmlformats.org/officeDocument/2006/relationships/hyperlink" Target="https://files.portal.cambiumast.com/Media/RS+1+Final/RS+1+Final.html" TargetMode="External"/><Relationship Id="rId14" Type="http://schemas.openxmlformats.org/officeDocument/2006/relationships/hyperlink" Target="https://files.portal.cambiumast.com/Media/RS6_v2.2/RS6_v2.2.html"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files.portal.cambiumast.com/Media/RS+1+Final/RS+1+Final.html"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12.jpg"/></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g"/></Relationships>
</file>

<file path=ppt/slides/_rels/slide58.xml.rels><?xml version="1.0" encoding="UTF-8" standalone="yes"?>
<Relationships xmlns="http://schemas.openxmlformats.org/package/2006/relationships"><Relationship Id="rId8" Type="http://schemas.openxmlformats.org/officeDocument/2006/relationships/hyperlink" Target="https://sbdigitallibrary.org/" TargetMode="External"/><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126.png"/><Relationship Id="rId10" Type="http://schemas.openxmlformats.org/officeDocument/2006/relationships/image" Target="../media/image130.png"/><Relationship Id="rId4" Type="http://schemas.openxmlformats.org/officeDocument/2006/relationships/image" Target="../media/image125.png"/><Relationship Id="rId9" Type="http://schemas.openxmlformats.org/officeDocument/2006/relationships/image" Target="../media/image129.gif"/></Relationships>
</file>

<file path=ppt/slides/_rels/slide6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8" Type="http://schemas.openxmlformats.org/officeDocument/2006/relationships/hyperlink" Target="https://smarterbalanced.alohahsap.org/core/fileparse.php/3410/urlt/HI-How-to-Check-Your-Internet-Speed_2020-2021.pdf" TargetMode="External"/><Relationship Id="rId13" Type="http://schemas.openxmlformats.org/officeDocument/2006/relationships/hyperlink" Target="https://smarterbalanced.alohahsap.org/core/fileparse.php/3410/urlt/SB-Interim-Assessments-Test-Administration-Guide_2020-2021.pdf" TargetMode="External"/><Relationship Id="rId18" Type="http://schemas.openxmlformats.org/officeDocument/2006/relationships/hyperlink" Target="https://smarterbalanced.alohahsap.org/core/fileparse.php/3410/urlt/Centralized-Reporting-Guide-for-Interims-2020_2021.pdf" TargetMode="External"/><Relationship Id="rId26" Type="http://schemas.openxmlformats.org/officeDocument/2006/relationships/hyperlink" Target="https://smarterbalanced.alohahsap.org/core/fileparse.php/3410/urlt/Mathematics-Focused-Interim-Assessment-Blocks-Blueprint-19-20.pdf" TargetMode="External"/><Relationship Id="rId3" Type="http://schemas.openxmlformats.org/officeDocument/2006/relationships/image" Target="../media/image137.png"/><Relationship Id="rId21" Type="http://schemas.openxmlformats.org/officeDocument/2006/relationships/hyperlink" Target="https://smarterbalanced.alohahsap.org/core/fileparse.php/3410/urlt/SB-Interim-Assessments-Fact-Sheet_2020-2021.pdf" TargetMode="External"/><Relationship Id="rId7" Type="http://schemas.openxmlformats.org/officeDocument/2006/relationships/hyperlink" Target="https://smarterbalanced.alohahsap.org/core/fileparse.php/3410/urlt/HI-Taking-Tests-from-Home-Quick-Guide_2020-2021.pdf" TargetMode="External"/><Relationship Id="rId12" Type="http://schemas.openxmlformats.org/officeDocument/2006/relationships/hyperlink" Target="https://drive.google.com/file/d/1JjZvyL831PZLc0ZHBhWt0Hq4GGpqtCcS/view?usp=sharing" TargetMode="External"/><Relationship Id="rId17" Type="http://schemas.openxmlformats.org/officeDocument/2006/relationships/hyperlink" Target="https://smarterbalanced.alohahsap.org/core/fileparse.php/3410/urlt/AVA-User-Guide_2020-2021.pdf" TargetMode="External"/><Relationship Id="rId25" Type="http://schemas.openxmlformats.org/officeDocument/2006/relationships/hyperlink" Target="https://smarterbalanced.alohahsap.org/core/fileparse.php/3410/urlt/ELA-Literacy-Interim-Assessment-Blocks-Blueprint-19-20.pdf" TargetMode="External"/><Relationship Id="rId2" Type="http://schemas.openxmlformats.org/officeDocument/2006/relationships/notesSlide" Target="../notesSlides/notesSlide65.xml"/><Relationship Id="rId16" Type="http://schemas.openxmlformats.org/officeDocument/2006/relationships/hyperlink" Target="https://smarterbalanced.alohahsap.org/core/fileparse.php/3410/urlt/Guide-to-Remotely-Administering-Interim-Assessments.pdf" TargetMode="External"/><Relationship Id="rId20" Type="http://schemas.openxmlformats.org/officeDocument/2006/relationships/hyperlink" Target="https://portal.smarterbalanced.org/wp-content/uploads/Back-To-School-Assessment-Playbook_July-2020_FINAL.pdf" TargetMode="External"/><Relationship Id="rId1" Type="http://schemas.openxmlformats.org/officeDocument/2006/relationships/slideLayout" Target="../slideLayouts/slideLayout1.xml"/><Relationship Id="rId6" Type="http://schemas.openxmlformats.org/officeDocument/2006/relationships/image" Target="../media/image140.png"/><Relationship Id="rId11" Type="http://schemas.openxmlformats.org/officeDocument/2006/relationships/hyperlink" Target="https://hsa.alohahsap.org/core/fileparse.php/3388/urlt/NGSS-Interim-Assessments-Fact-Sheet-2020-2021.pdf" TargetMode="External"/><Relationship Id="rId24" Type="http://schemas.openxmlformats.org/officeDocument/2006/relationships/hyperlink" Target="https://smarterbalanced.alohahsap.org/core/fileparse.php/3410/urlt/ELA-Literacy-Focused-Interim-Assessment-Blocks-Blueprint-19-20.pdf" TargetMode="External"/><Relationship Id="rId5" Type="http://schemas.openxmlformats.org/officeDocument/2006/relationships/image" Target="../media/image139.png"/><Relationship Id="rId15" Type="http://schemas.openxmlformats.org/officeDocument/2006/relationships/hyperlink" Target="https://smarterbalanced.alohahsap.org/core/fileparse.php/3410/urlt/Guide-to-Navigating-Online-HSAP_2020-2021.pdf" TargetMode="External"/><Relationship Id="rId23" Type="http://schemas.openxmlformats.org/officeDocument/2006/relationships/hyperlink" Target="https://smarterbalanced.alohahsap.org/core/fileparse.php/3410/urlt/Interim-Assessment-Flyer.pdf" TargetMode="External"/><Relationship Id="rId10" Type="http://schemas.openxmlformats.org/officeDocument/2006/relationships/hyperlink" Target="https://remote.smartertoolsforteachers.org/" TargetMode="External"/><Relationship Id="rId19" Type="http://schemas.openxmlformats.org/officeDocument/2006/relationships/hyperlink" Target="https://smarterbalanced.alohahsap.org/core/fileparse.php/3410/urlt/Centralized-Reporting-Quick-Guide-2020-2021.pdf" TargetMode="External"/><Relationship Id="rId4" Type="http://schemas.openxmlformats.org/officeDocument/2006/relationships/image" Target="../media/image138.png"/><Relationship Id="rId9" Type="http://schemas.openxmlformats.org/officeDocument/2006/relationships/hyperlink" Target="https://smarterbalanced.alohahsap.org/core/fileparse.php/3410/urlt/HI-How-to-Take-a-Practice-Test_2020-2021.pdf" TargetMode="External"/><Relationship Id="rId14" Type="http://schemas.openxmlformats.org/officeDocument/2006/relationships/hyperlink" Target="https://smarterbalanced.alohahsap.org/core/fileparse.php/3410/urlt/2020-21-Addendum-Interim_Assessment_Guide_IAIP_Guidance.pdf" TargetMode="External"/><Relationship Id="rId22" Type="http://schemas.openxmlformats.org/officeDocument/2006/relationships/hyperlink" Target="https://smarterbalanced.alohahsap.org/core/fileparse.php/3410/urlt/Smarter-Balanced-Interim-Assessments-Overview-20-21.pdf" TargetMode="External"/><Relationship Id="rId27" Type="http://schemas.openxmlformats.org/officeDocument/2006/relationships/hyperlink" Target="https://smarterbalanced.alohahsap.org/core/fileparse.php/3410/urlt/Mathematics-Interim-Assessment-Blocks-Blueprint-19-20.pdf"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141.jpg"/><Relationship Id="rId7"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7.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YI6bM_3qCos&amp;feature=youtu.be"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112.jpg"/><Relationship Id="rId4" Type="http://schemas.openxmlformats.org/officeDocument/2006/relationships/hyperlink" Target="https://www.youtube.com/watch?v=jPSTH7vM37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notesSlide" Target="../notesSlides/notesSlide70.xml"/><Relationship Id="rId1" Type="http://schemas.openxmlformats.org/officeDocument/2006/relationships/slideLayout" Target="../slideLayouts/slideLayout1.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155.png"/><Relationship Id="rId9" Type="http://schemas.openxmlformats.org/officeDocument/2006/relationships/image" Target="../media/image160.png"/></Relationships>
</file>

<file path=ppt/slides/_rels/slide71.xml.rels><?xml version="1.0" encoding="UTF-8" standalone="yes"?>
<Relationships xmlns="http://schemas.openxmlformats.org/package/2006/relationships"><Relationship Id="rId8" Type="http://schemas.openxmlformats.org/officeDocument/2006/relationships/hyperlink" Target="https://files.portal.cambiumast.com/hawaii/Media/Checkpoint+Building+NGSS+Quizzes+and+Test+for+Your+Students+.mp4" TargetMode="External"/><Relationship Id="rId3" Type="http://schemas.openxmlformats.org/officeDocument/2006/relationships/hyperlink" Target="https://smarterbalanced.alohahsap.org/core/fileparse.php/3410/urlt/How-to-Publish-Tests-in-Checkpoint_Mini-Module_2020-2021-2.pptx" TargetMode="External"/><Relationship Id="rId7" Type="http://schemas.openxmlformats.org/officeDocument/2006/relationships/hyperlink" Target="https://smarterbalanced.alohahsap.org/core/fileparse.php/3410/urlt/How-to-Write-an-Item-in-Checkpoint_2020-21.pptx"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hyperlink" Target="https://smarterbalanced.alohahsap.org/core/fileparse.php/3410/urlt/How-to-Align-Items-to-Standards_2020-21.pptx" TargetMode="External"/><Relationship Id="rId5" Type="http://schemas.openxmlformats.org/officeDocument/2006/relationships/hyperlink" Target="https://smarterbalanced.alohahsap.org/core/fileparse.php/3410/urlt/How-Tests-Created-in-Checkpoint-Are-Reported_Mini-Module_2020-2021-2.pptx" TargetMode="External"/><Relationship Id="rId4" Type="http://schemas.openxmlformats.org/officeDocument/2006/relationships/hyperlink" Target="https://smarterbalanced.alohahsap.org/core/fileparse.php/3410/urlt/How-to-Start-a-Teacher-Authored-Test-Session-in-TDS_Mini-Module_2020-2021-1.pptx" TargetMode="External"/><Relationship Id="rId9" Type="http://schemas.openxmlformats.org/officeDocument/2006/relationships/image" Target="../media/image153.png"/></Relationships>
</file>

<file path=ppt/slides/_rels/slide72.xml.rels><?xml version="1.0" encoding="UTF-8" standalone="yes"?>
<Relationships xmlns="http://schemas.openxmlformats.org/package/2006/relationships"><Relationship Id="rId3" Type="http://schemas.openxmlformats.org/officeDocument/2006/relationships/hyperlink" Target="http://alohahsap.org/"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hyperlink" Target="mailto:HSAPHelpDesk@air.org"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
          <p:cNvSpPr txBox="1"/>
          <p:nvPr/>
        </p:nvSpPr>
        <p:spPr>
          <a:xfrm>
            <a:off x="1818475" y="408078"/>
            <a:ext cx="91440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674EA7"/>
                </a:solidFill>
                <a:latin typeface="Calibri"/>
                <a:ea typeface="Calibri"/>
                <a:cs typeface="Calibri"/>
                <a:sym typeface="Calibri"/>
              </a:rPr>
              <a:t>Accessibility and Accommodations</a:t>
            </a:r>
            <a:endParaRPr sz="1800" b="0" i="0" u="none" strike="noStrike" cap="none">
              <a:solidFill>
                <a:srgbClr val="674EA7"/>
              </a:solidFill>
              <a:latin typeface="Calibri"/>
              <a:ea typeface="Calibri"/>
              <a:cs typeface="Calibri"/>
              <a:sym typeface="Calibri"/>
            </a:endParaRPr>
          </a:p>
        </p:txBody>
      </p:sp>
      <p:pic>
        <p:nvPicPr>
          <p:cNvPr id="138" name="Google Shape;138;p2"/>
          <p:cNvPicPr preferRelativeResize="0"/>
          <p:nvPr/>
        </p:nvPicPr>
        <p:blipFill>
          <a:blip r:embed="rId3">
            <a:alphaModFix/>
          </a:blip>
          <a:stretch>
            <a:fillRect/>
          </a:stretch>
        </p:blipFill>
        <p:spPr>
          <a:xfrm>
            <a:off x="1713525" y="2961527"/>
            <a:ext cx="6214475" cy="3186400"/>
          </a:xfrm>
          <a:prstGeom prst="rect">
            <a:avLst/>
          </a:prstGeom>
          <a:noFill/>
          <a:ln>
            <a:noFill/>
          </a:ln>
        </p:spPr>
      </p:pic>
      <p:pic>
        <p:nvPicPr>
          <p:cNvPr id="139" name="Google Shape;139;p2"/>
          <p:cNvPicPr preferRelativeResize="0"/>
          <p:nvPr/>
        </p:nvPicPr>
        <p:blipFill>
          <a:blip r:embed="rId4">
            <a:alphaModFix/>
          </a:blip>
          <a:stretch>
            <a:fillRect/>
          </a:stretch>
        </p:blipFill>
        <p:spPr>
          <a:xfrm rot="820451">
            <a:off x="8155583" y="1665365"/>
            <a:ext cx="3690138" cy="236784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a:spLocks noGrp="1"/>
          </p:cNvSpPr>
          <p:nvPr>
            <p:ph type="title"/>
          </p:nvPr>
        </p:nvSpPr>
        <p:spPr>
          <a:xfrm>
            <a:off x="2151062" y="141863"/>
            <a:ext cx="7886700" cy="68507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959"/>
              <a:buFont typeface="Arial"/>
              <a:buNone/>
            </a:pPr>
            <a:r>
              <a:rPr lang="en-US" sz="3959" b="1">
                <a:solidFill>
                  <a:srgbClr val="674EA7"/>
                </a:solidFill>
              </a:rPr>
              <a:t>Designated Supports</a:t>
            </a:r>
            <a:endParaRPr b="1">
              <a:solidFill>
                <a:srgbClr val="674EA7"/>
              </a:solidFill>
            </a:endParaRPr>
          </a:p>
        </p:txBody>
      </p:sp>
      <p:sp>
        <p:nvSpPr>
          <p:cNvPr id="230" name="Google Shape;230;p13"/>
          <p:cNvSpPr txBox="1">
            <a:spLocks noGrp="1"/>
          </p:cNvSpPr>
          <p:nvPr>
            <p:ph type="body" idx="1"/>
          </p:nvPr>
        </p:nvSpPr>
        <p:spPr>
          <a:xfrm>
            <a:off x="2151050" y="1321525"/>
            <a:ext cx="9662700" cy="4791300"/>
          </a:xfrm>
          <a:prstGeom prst="rect">
            <a:avLst/>
          </a:prstGeom>
          <a:noFill/>
          <a:ln>
            <a:noFill/>
          </a:ln>
        </p:spPr>
        <p:txBody>
          <a:bodyPr spcFirstLastPara="1" wrap="square" lIns="91425" tIns="45700" rIns="91425" bIns="45700" anchor="t" anchorCtr="0">
            <a:noAutofit/>
          </a:bodyPr>
          <a:lstStyle/>
          <a:p>
            <a:pPr marL="119062" lvl="0" indent="0" algn="l" rtl="0">
              <a:lnSpc>
                <a:spcPct val="115000"/>
              </a:lnSpc>
              <a:spcBef>
                <a:spcPts val="0"/>
              </a:spcBef>
              <a:spcAft>
                <a:spcPts val="0"/>
              </a:spcAft>
              <a:buClr>
                <a:schemeClr val="dk1"/>
              </a:buClr>
              <a:buSzPts val="1850"/>
              <a:buNone/>
            </a:pPr>
            <a:r>
              <a:rPr lang="en-US" sz="2000"/>
              <a:t>Designated supports for the Smarter Balanced assessments are those features that are available for use by any student for whom the need has been indicated by a team of educators perhaps with parent/guardian and student). </a:t>
            </a:r>
            <a:endParaRPr sz="2000"/>
          </a:p>
          <a:p>
            <a:pPr marL="119063" lvl="0" indent="0" algn="l" rtl="0">
              <a:lnSpc>
                <a:spcPct val="115000"/>
              </a:lnSpc>
              <a:spcBef>
                <a:spcPts val="1000"/>
              </a:spcBef>
              <a:spcAft>
                <a:spcPts val="0"/>
              </a:spcAft>
              <a:buClr>
                <a:schemeClr val="dk1"/>
              </a:buClr>
              <a:buSzPts val="1850"/>
              <a:buNone/>
            </a:pPr>
            <a:r>
              <a:rPr lang="en-US" sz="2000"/>
              <a:t>Informed adults make decisions about designated supports. Ideally, the decisions are made by all educators familiar with the student’s characteristics and needs, as well as those supports that the student has been using during instruction and for other assessments.</a:t>
            </a:r>
            <a:endParaRPr sz="2000"/>
          </a:p>
          <a:p>
            <a:pPr marL="0" lvl="0" indent="0" algn="l" rtl="0">
              <a:lnSpc>
                <a:spcPct val="115000"/>
              </a:lnSpc>
              <a:spcBef>
                <a:spcPts val="1000"/>
              </a:spcBef>
              <a:spcAft>
                <a:spcPts val="0"/>
              </a:spcAft>
              <a:buClr>
                <a:schemeClr val="dk1"/>
              </a:buClr>
              <a:buSzPts val="1850"/>
              <a:buNone/>
            </a:pPr>
            <a:endParaRPr sz="2000"/>
          </a:p>
          <a:p>
            <a:pPr marL="0" lvl="0" indent="0" algn="l" rtl="0">
              <a:lnSpc>
                <a:spcPct val="115000"/>
              </a:lnSpc>
              <a:spcBef>
                <a:spcPts val="1000"/>
              </a:spcBef>
              <a:spcAft>
                <a:spcPts val="0"/>
              </a:spcAft>
              <a:buClr>
                <a:schemeClr val="dk1"/>
              </a:buClr>
              <a:buSzPts val="1850"/>
              <a:buNone/>
            </a:pPr>
            <a:endParaRPr sz="2000"/>
          </a:p>
          <a:p>
            <a:pPr marL="0" lvl="0" indent="0" algn="l" rtl="0">
              <a:lnSpc>
                <a:spcPct val="115000"/>
              </a:lnSpc>
              <a:spcBef>
                <a:spcPts val="1000"/>
              </a:spcBef>
              <a:spcAft>
                <a:spcPts val="0"/>
              </a:spcAft>
              <a:buClr>
                <a:schemeClr val="dk1"/>
              </a:buClr>
              <a:buSzPts val="832"/>
              <a:buNone/>
            </a:pPr>
            <a:endParaRPr sz="2000"/>
          </a:p>
          <a:p>
            <a:pPr marL="114300" lvl="0" indent="0" algn="l" rtl="0">
              <a:lnSpc>
                <a:spcPct val="115000"/>
              </a:lnSpc>
              <a:spcBef>
                <a:spcPts val="1000"/>
              </a:spcBef>
              <a:spcAft>
                <a:spcPts val="1000"/>
              </a:spcAft>
              <a:buClr>
                <a:srgbClr val="FF0000"/>
              </a:buClr>
              <a:buSzPts val="1850"/>
              <a:buNone/>
            </a:pPr>
            <a:r>
              <a:rPr lang="en-US" sz="2000">
                <a:solidFill>
                  <a:srgbClr val="FF0000"/>
                </a:solidFill>
              </a:rPr>
              <a:t>Designated supports must be set by the school in TIDE and,in addition for SPED students and ELs, they need to be indicated in eCSSS   </a:t>
            </a:r>
            <a:endParaRPr sz="2000"/>
          </a:p>
        </p:txBody>
      </p:sp>
      <p:pic>
        <p:nvPicPr>
          <p:cNvPr id="231" name="Google Shape;231;p13"/>
          <p:cNvPicPr preferRelativeResize="0"/>
          <p:nvPr/>
        </p:nvPicPr>
        <p:blipFill rotWithShape="1">
          <a:blip r:embed="rId3">
            <a:alphaModFix/>
          </a:blip>
          <a:srcRect/>
          <a:stretch/>
        </p:blipFill>
        <p:spPr>
          <a:xfrm flipH="1">
            <a:off x="1269002" y="-58725"/>
            <a:ext cx="1796100" cy="1430400"/>
          </a:xfrm>
          <a:prstGeom prst="rect">
            <a:avLst/>
          </a:prstGeom>
          <a:noFill/>
          <a:ln>
            <a:noFill/>
          </a:ln>
        </p:spPr>
      </p:pic>
      <p:pic>
        <p:nvPicPr>
          <p:cNvPr id="232" name="Google Shape;232;p13"/>
          <p:cNvPicPr preferRelativeResize="0"/>
          <p:nvPr/>
        </p:nvPicPr>
        <p:blipFill rotWithShape="1">
          <a:blip r:embed="rId4">
            <a:alphaModFix/>
          </a:blip>
          <a:srcRect/>
          <a:stretch/>
        </p:blipFill>
        <p:spPr>
          <a:xfrm>
            <a:off x="5123398" y="3676825"/>
            <a:ext cx="5577952" cy="1736725"/>
          </a:xfrm>
          <a:prstGeom prst="rect">
            <a:avLst/>
          </a:prstGeom>
          <a:noFill/>
          <a:ln>
            <a:noFill/>
          </a:ln>
        </p:spPr>
      </p:pic>
      <p:sp>
        <p:nvSpPr>
          <p:cNvPr id="233" name="Google Shape;233;p13"/>
          <p:cNvSpPr/>
          <p:nvPr/>
        </p:nvSpPr>
        <p:spPr>
          <a:xfrm rot="-6637925">
            <a:off x="8603187" y="3326202"/>
            <a:ext cx="343961" cy="900106"/>
          </a:xfrm>
          <a:prstGeom prst="up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4"/>
          <p:cNvSpPr txBox="1">
            <a:spLocks noGrp="1"/>
          </p:cNvSpPr>
          <p:nvPr>
            <p:ph type="title"/>
          </p:nvPr>
        </p:nvSpPr>
        <p:spPr>
          <a:xfrm>
            <a:off x="1827212" y="525242"/>
            <a:ext cx="9021589" cy="1798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Arial"/>
              <a:buNone/>
            </a:pPr>
            <a:r>
              <a:rPr lang="en-US" b="1">
                <a:solidFill>
                  <a:srgbClr val="674EA7"/>
                </a:solidFill>
              </a:rPr>
              <a:t>Inputting Designated Supports in TIDE</a:t>
            </a:r>
            <a:r>
              <a:rPr lang="en-US" b="1">
                <a:solidFill>
                  <a:srgbClr val="0088A9"/>
                </a:solidFill>
              </a:rPr>
              <a:t>	</a:t>
            </a:r>
            <a:endParaRPr b="1">
              <a:solidFill>
                <a:srgbClr val="0088A9"/>
              </a:solidFill>
            </a:endParaRPr>
          </a:p>
        </p:txBody>
      </p:sp>
      <p:sp>
        <p:nvSpPr>
          <p:cNvPr id="240" name="Google Shape;240;p14"/>
          <p:cNvSpPr txBox="1">
            <a:spLocks noGrp="1"/>
          </p:cNvSpPr>
          <p:nvPr>
            <p:ph type="body" idx="1"/>
          </p:nvPr>
        </p:nvSpPr>
        <p:spPr>
          <a:xfrm>
            <a:off x="1707948" y="711509"/>
            <a:ext cx="8858876" cy="49634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3200"/>
              <a:buNone/>
            </a:pPr>
            <a:r>
              <a:rPr lang="en-US"/>
              <a:t>Embedded accessibility tools will only be available if “set” in TIDE. </a:t>
            </a:r>
            <a:endParaRPr/>
          </a:p>
        </p:txBody>
      </p:sp>
      <p:grpSp>
        <p:nvGrpSpPr>
          <p:cNvPr id="241" name="Google Shape;241;p14"/>
          <p:cNvGrpSpPr/>
          <p:nvPr/>
        </p:nvGrpSpPr>
        <p:grpSpPr>
          <a:xfrm>
            <a:off x="6008559" y="1316357"/>
            <a:ext cx="5883187" cy="903173"/>
            <a:chOff x="660902" y="252346"/>
            <a:chExt cx="8193711" cy="1391265"/>
          </a:xfrm>
        </p:grpSpPr>
        <p:pic>
          <p:nvPicPr>
            <p:cNvPr id="242" name="Google Shape;242;p14"/>
            <p:cNvPicPr preferRelativeResize="0"/>
            <p:nvPr/>
          </p:nvPicPr>
          <p:blipFill rotWithShape="1">
            <a:blip r:embed="rId3">
              <a:alphaModFix/>
            </a:blip>
            <a:srcRect l="1836" t="85808" r="1050" b="1516"/>
            <a:stretch/>
          </p:blipFill>
          <p:spPr>
            <a:xfrm>
              <a:off x="660902" y="774478"/>
              <a:ext cx="8193387" cy="869133"/>
            </a:xfrm>
            <a:prstGeom prst="rect">
              <a:avLst/>
            </a:prstGeom>
            <a:noFill/>
            <a:ln w="28575" cap="flat" cmpd="sng">
              <a:solidFill>
                <a:schemeClr val="dk1"/>
              </a:solidFill>
              <a:prstDash val="solid"/>
              <a:round/>
              <a:headEnd type="none" w="sm" len="sm"/>
              <a:tailEnd type="none" w="sm" len="sm"/>
            </a:ln>
          </p:spPr>
        </p:pic>
        <p:pic>
          <p:nvPicPr>
            <p:cNvPr id="243" name="Google Shape;243;p14"/>
            <p:cNvPicPr preferRelativeResize="0"/>
            <p:nvPr/>
          </p:nvPicPr>
          <p:blipFill rotWithShape="1">
            <a:blip r:embed="rId3">
              <a:alphaModFix/>
            </a:blip>
            <a:srcRect l="1885" t="1458" r="1046" b="90605"/>
            <a:stretch/>
          </p:blipFill>
          <p:spPr>
            <a:xfrm>
              <a:off x="665028" y="252346"/>
              <a:ext cx="8189585" cy="544358"/>
            </a:xfrm>
            <a:prstGeom prst="rect">
              <a:avLst/>
            </a:prstGeom>
            <a:noFill/>
            <a:ln w="28575" cap="flat" cmpd="sng">
              <a:solidFill>
                <a:schemeClr val="dk1"/>
              </a:solidFill>
              <a:prstDash val="solid"/>
              <a:round/>
              <a:headEnd type="none" w="sm" len="sm"/>
              <a:tailEnd type="none" w="sm" len="sm"/>
            </a:ln>
          </p:spPr>
        </p:pic>
      </p:grpSp>
      <p:pic>
        <p:nvPicPr>
          <p:cNvPr id="244" name="Google Shape;244;p14"/>
          <p:cNvPicPr preferRelativeResize="0"/>
          <p:nvPr/>
        </p:nvPicPr>
        <p:blipFill rotWithShape="1">
          <a:blip r:embed="rId4">
            <a:alphaModFix/>
          </a:blip>
          <a:srcRect t="14377"/>
          <a:stretch/>
        </p:blipFill>
        <p:spPr>
          <a:xfrm>
            <a:off x="1563807" y="1638635"/>
            <a:ext cx="2393272" cy="2174791"/>
          </a:xfrm>
          <a:prstGeom prst="rect">
            <a:avLst/>
          </a:prstGeom>
          <a:noFill/>
          <a:ln>
            <a:noFill/>
          </a:ln>
        </p:spPr>
      </p:pic>
      <p:pic>
        <p:nvPicPr>
          <p:cNvPr id="245" name="Google Shape;245;p14"/>
          <p:cNvPicPr preferRelativeResize="0"/>
          <p:nvPr/>
        </p:nvPicPr>
        <p:blipFill rotWithShape="1">
          <a:blip r:embed="rId5">
            <a:alphaModFix/>
          </a:blip>
          <a:srcRect/>
          <a:stretch/>
        </p:blipFill>
        <p:spPr>
          <a:xfrm>
            <a:off x="4357587" y="2558484"/>
            <a:ext cx="6871581" cy="977929"/>
          </a:xfrm>
          <a:prstGeom prst="rect">
            <a:avLst/>
          </a:prstGeom>
          <a:noFill/>
          <a:ln>
            <a:noFill/>
          </a:ln>
        </p:spPr>
      </p:pic>
      <p:pic>
        <p:nvPicPr>
          <p:cNvPr id="246" name="Google Shape;246;p14"/>
          <p:cNvPicPr preferRelativeResize="0"/>
          <p:nvPr/>
        </p:nvPicPr>
        <p:blipFill rotWithShape="1">
          <a:blip r:embed="rId6">
            <a:alphaModFix/>
          </a:blip>
          <a:srcRect/>
          <a:stretch/>
        </p:blipFill>
        <p:spPr>
          <a:xfrm>
            <a:off x="2001946" y="3809407"/>
            <a:ext cx="8748228" cy="1729015"/>
          </a:xfrm>
          <a:prstGeom prst="rect">
            <a:avLst/>
          </a:prstGeom>
          <a:noFill/>
          <a:ln>
            <a:noFill/>
          </a:ln>
        </p:spPr>
      </p:pic>
      <p:pic>
        <p:nvPicPr>
          <p:cNvPr id="247" name="Google Shape;247;p14"/>
          <p:cNvPicPr preferRelativeResize="0"/>
          <p:nvPr/>
        </p:nvPicPr>
        <p:blipFill rotWithShape="1">
          <a:blip r:embed="rId7">
            <a:alphaModFix/>
          </a:blip>
          <a:srcRect/>
          <a:stretch/>
        </p:blipFill>
        <p:spPr>
          <a:xfrm>
            <a:off x="1974284" y="5515314"/>
            <a:ext cx="8803552" cy="660767"/>
          </a:xfrm>
          <a:prstGeom prst="rect">
            <a:avLst/>
          </a:prstGeom>
          <a:noFill/>
          <a:ln>
            <a:noFill/>
          </a:ln>
        </p:spPr>
      </p:pic>
      <p:sp>
        <p:nvSpPr>
          <p:cNvPr id="248" name="Google Shape;248;p14"/>
          <p:cNvSpPr/>
          <p:nvPr/>
        </p:nvSpPr>
        <p:spPr>
          <a:xfrm>
            <a:off x="1563807" y="2906162"/>
            <a:ext cx="2393272" cy="287083"/>
          </a:xfrm>
          <a:prstGeom prst="roundRect">
            <a:avLst>
              <a:gd name="adj" fmla="val 16667"/>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5"/>
          <p:cNvSpPr txBox="1">
            <a:spLocks noGrp="1"/>
          </p:cNvSpPr>
          <p:nvPr>
            <p:ph type="title"/>
          </p:nvPr>
        </p:nvSpPr>
        <p:spPr>
          <a:xfrm>
            <a:off x="2142008" y="108360"/>
            <a:ext cx="7886700" cy="68507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959"/>
              <a:buFont typeface="Arial"/>
              <a:buNone/>
            </a:pPr>
            <a:r>
              <a:rPr lang="en-US" sz="3959" b="1">
                <a:solidFill>
                  <a:srgbClr val="674EA7"/>
                </a:solidFill>
              </a:rPr>
              <a:t>Accommodations</a:t>
            </a:r>
            <a:endParaRPr b="1">
              <a:solidFill>
                <a:srgbClr val="674EA7"/>
              </a:solidFill>
            </a:endParaRPr>
          </a:p>
        </p:txBody>
      </p:sp>
      <p:sp>
        <p:nvSpPr>
          <p:cNvPr id="254" name="Google Shape;254;p15"/>
          <p:cNvSpPr txBox="1">
            <a:spLocks noGrp="1"/>
          </p:cNvSpPr>
          <p:nvPr>
            <p:ph type="body" idx="1"/>
          </p:nvPr>
        </p:nvSpPr>
        <p:spPr>
          <a:xfrm>
            <a:off x="2902874" y="998850"/>
            <a:ext cx="8813700" cy="5133600"/>
          </a:xfrm>
          <a:prstGeom prst="rect">
            <a:avLst/>
          </a:prstGeom>
          <a:noFill/>
          <a:ln>
            <a:noFill/>
          </a:ln>
        </p:spPr>
        <p:txBody>
          <a:bodyPr spcFirstLastPara="1" wrap="square" lIns="91425" tIns="45700" rIns="91425" bIns="45700" anchor="t" anchorCtr="0">
            <a:noAutofit/>
          </a:bodyPr>
          <a:lstStyle/>
          <a:p>
            <a:pPr marL="114300" lvl="0" indent="4762" algn="l" rtl="0">
              <a:lnSpc>
                <a:spcPct val="115000"/>
              </a:lnSpc>
              <a:spcBef>
                <a:spcPts val="0"/>
              </a:spcBef>
              <a:spcAft>
                <a:spcPts val="0"/>
              </a:spcAft>
              <a:buClr>
                <a:schemeClr val="dk1"/>
              </a:buClr>
              <a:buSzPts val="1800"/>
              <a:buNone/>
            </a:pPr>
            <a:r>
              <a:rPr lang="en-US" sz="2000">
                <a:solidFill>
                  <a:srgbClr val="000000"/>
                </a:solidFill>
              </a:rPr>
              <a:t>Hawai’i has developed guidelines for the provision of appropriate accommodations on statewide assessments. These guidelines identify accommodations for each assessment that </a:t>
            </a:r>
            <a:r>
              <a:rPr lang="en-US" sz="2000" u="sng">
                <a:solidFill>
                  <a:srgbClr val="000000"/>
                </a:solidFill>
              </a:rPr>
              <a:t>do not invalidate the score if used according to the recommendations for use described </a:t>
            </a:r>
            <a:r>
              <a:rPr lang="en-US" sz="2000">
                <a:solidFill>
                  <a:srgbClr val="000000"/>
                </a:solidFill>
              </a:rPr>
              <a:t>in this document and the Smarter Balanced UAAG. </a:t>
            </a:r>
            <a:r>
              <a:rPr lang="en-US" sz="2000" b="1">
                <a:solidFill>
                  <a:srgbClr val="000000"/>
                </a:solidFill>
              </a:rPr>
              <a:t>IEP Teams should select, for each assessment, only those accommodations for which a student meets the recommendations for use guidelines.</a:t>
            </a:r>
            <a:r>
              <a:rPr lang="en-US" sz="2000">
                <a:solidFill>
                  <a:srgbClr val="000000"/>
                </a:solidFill>
              </a:rPr>
              <a:t> (Authority: 20 U.S.C. 1412(a)(16)) [72 FR 17781, Apr. 9, 2007]</a:t>
            </a:r>
            <a:endParaRPr sz="2000">
              <a:solidFill>
                <a:srgbClr val="000000"/>
              </a:solidFill>
            </a:endParaRPr>
          </a:p>
          <a:p>
            <a:pPr marL="114300" lvl="0" indent="0" algn="l" rtl="0">
              <a:lnSpc>
                <a:spcPct val="115000"/>
              </a:lnSpc>
              <a:spcBef>
                <a:spcPts val="360"/>
              </a:spcBef>
              <a:spcAft>
                <a:spcPts val="0"/>
              </a:spcAft>
              <a:buClr>
                <a:schemeClr val="dk1"/>
              </a:buClr>
              <a:buSzPts val="1800"/>
              <a:buNone/>
            </a:pPr>
            <a:endParaRPr sz="1800">
              <a:solidFill>
                <a:srgbClr val="FF0000"/>
              </a:solidFill>
            </a:endParaRPr>
          </a:p>
          <a:p>
            <a:pPr marL="114300" lvl="0" indent="0" algn="l" rtl="0">
              <a:lnSpc>
                <a:spcPct val="115000"/>
              </a:lnSpc>
              <a:spcBef>
                <a:spcPts val="360"/>
              </a:spcBef>
              <a:spcAft>
                <a:spcPts val="0"/>
              </a:spcAft>
              <a:buClr>
                <a:schemeClr val="dk1"/>
              </a:buClr>
              <a:buSzPts val="1800"/>
              <a:buNone/>
            </a:pPr>
            <a:endParaRPr sz="1800">
              <a:solidFill>
                <a:srgbClr val="FF0000"/>
              </a:solidFill>
            </a:endParaRPr>
          </a:p>
          <a:p>
            <a:pPr marL="0" lvl="0" indent="0" algn="l" rtl="0">
              <a:lnSpc>
                <a:spcPct val="115000"/>
              </a:lnSpc>
              <a:spcBef>
                <a:spcPts val="360"/>
              </a:spcBef>
              <a:spcAft>
                <a:spcPts val="0"/>
              </a:spcAft>
              <a:buClr>
                <a:schemeClr val="dk1"/>
              </a:buClr>
              <a:buSzPts val="1800"/>
              <a:buNone/>
            </a:pPr>
            <a:endParaRPr sz="1800">
              <a:solidFill>
                <a:srgbClr val="FF0000"/>
              </a:solidFill>
            </a:endParaRPr>
          </a:p>
          <a:p>
            <a:pPr marL="114300" lvl="0" indent="0" algn="l" rtl="0">
              <a:lnSpc>
                <a:spcPct val="115000"/>
              </a:lnSpc>
              <a:spcBef>
                <a:spcPts val="360"/>
              </a:spcBef>
              <a:spcAft>
                <a:spcPts val="0"/>
              </a:spcAft>
              <a:buClr>
                <a:srgbClr val="FF0000"/>
              </a:buClr>
              <a:buSzPts val="1800"/>
              <a:buNone/>
            </a:pPr>
            <a:r>
              <a:rPr lang="en-US" sz="1800">
                <a:solidFill>
                  <a:srgbClr val="FF0000"/>
                </a:solidFill>
              </a:rPr>
              <a:t>Accommodations must be set in TIDE by the Assessment Section. Schools begin the process by submitting an Accommodations Request Form to the Assessment Section.</a:t>
            </a:r>
            <a:endParaRPr sz="1800"/>
          </a:p>
        </p:txBody>
      </p:sp>
      <p:pic>
        <p:nvPicPr>
          <p:cNvPr id="255" name="Google Shape;255;p15"/>
          <p:cNvPicPr preferRelativeResize="0"/>
          <p:nvPr/>
        </p:nvPicPr>
        <p:blipFill rotWithShape="1">
          <a:blip r:embed="rId3">
            <a:alphaModFix/>
          </a:blip>
          <a:srcRect/>
          <a:stretch/>
        </p:blipFill>
        <p:spPr>
          <a:xfrm flipH="1">
            <a:off x="1341908" y="284962"/>
            <a:ext cx="1600199" cy="122237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16"/>
          <p:cNvPicPr preferRelativeResize="0"/>
          <p:nvPr/>
        </p:nvPicPr>
        <p:blipFill rotWithShape="1">
          <a:blip r:embed="rId3">
            <a:alphaModFix/>
          </a:blip>
          <a:srcRect b="25753"/>
          <a:stretch/>
        </p:blipFill>
        <p:spPr>
          <a:xfrm rot="1168524">
            <a:off x="7877568" y="404556"/>
            <a:ext cx="4341212" cy="3949646"/>
          </a:xfrm>
          <a:prstGeom prst="rect">
            <a:avLst/>
          </a:prstGeom>
          <a:noFill/>
          <a:ln w="19050" cap="flat" cmpd="sng">
            <a:solidFill>
              <a:schemeClr val="dk1"/>
            </a:solidFill>
            <a:prstDash val="solid"/>
            <a:round/>
            <a:headEnd type="none" w="sm" len="sm"/>
            <a:tailEnd type="none" w="sm" len="sm"/>
          </a:ln>
        </p:spPr>
      </p:pic>
      <p:pic>
        <p:nvPicPr>
          <p:cNvPr id="261" name="Google Shape;261;p16"/>
          <p:cNvPicPr preferRelativeResize="0"/>
          <p:nvPr/>
        </p:nvPicPr>
        <p:blipFill rotWithShape="1">
          <a:blip r:embed="rId4">
            <a:alphaModFix/>
          </a:blip>
          <a:srcRect/>
          <a:stretch/>
        </p:blipFill>
        <p:spPr>
          <a:xfrm rot="1205937">
            <a:off x="6477471" y="1293702"/>
            <a:ext cx="3382175" cy="4097979"/>
          </a:xfrm>
          <a:prstGeom prst="rect">
            <a:avLst/>
          </a:prstGeom>
          <a:noFill/>
          <a:ln w="19050" cap="flat" cmpd="sng">
            <a:solidFill>
              <a:schemeClr val="dk1"/>
            </a:solidFill>
            <a:prstDash val="solid"/>
            <a:round/>
            <a:headEnd type="none" w="sm" len="sm"/>
            <a:tailEnd type="none" w="sm" len="sm"/>
          </a:ln>
        </p:spPr>
      </p:pic>
      <p:pic>
        <p:nvPicPr>
          <p:cNvPr id="262" name="Google Shape;262;p16"/>
          <p:cNvPicPr preferRelativeResize="0"/>
          <p:nvPr/>
        </p:nvPicPr>
        <p:blipFill rotWithShape="1">
          <a:blip r:embed="rId5">
            <a:alphaModFix/>
          </a:blip>
          <a:srcRect l="513" t="377" r="-511" b="21328"/>
          <a:stretch/>
        </p:blipFill>
        <p:spPr>
          <a:xfrm rot="1226456">
            <a:off x="4269654" y="2208204"/>
            <a:ext cx="3918936" cy="3902318"/>
          </a:xfrm>
          <a:prstGeom prst="rect">
            <a:avLst/>
          </a:prstGeom>
          <a:noFill/>
          <a:ln w="19050" cap="flat" cmpd="sng">
            <a:solidFill>
              <a:schemeClr val="dk1"/>
            </a:solidFill>
            <a:prstDash val="solid"/>
            <a:round/>
            <a:headEnd type="none" w="sm" len="sm"/>
            <a:tailEnd type="none" w="sm" len="sm"/>
          </a:ln>
        </p:spPr>
      </p:pic>
      <p:sp>
        <p:nvSpPr>
          <p:cNvPr id="263" name="Google Shape;263;p16"/>
          <p:cNvSpPr txBox="1">
            <a:spLocks noGrp="1"/>
          </p:cNvSpPr>
          <p:nvPr>
            <p:ph type="title"/>
          </p:nvPr>
        </p:nvSpPr>
        <p:spPr>
          <a:xfrm>
            <a:off x="1522413" y="164325"/>
            <a:ext cx="5820937"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1859C"/>
              </a:buClr>
              <a:buSzPts val="3200"/>
              <a:buFont typeface="Calibri"/>
              <a:buNone/>
            </a:pPr>
            <a:r>
              <a:rPr lang="en-US" sz="3200" b="1">
                <a:solidFill>
                  <a:srgbClr val="674EA7"/>
                </a:solidFill>
                <a:latin typeface="Calibri"/>
                <a:ea typeface="Calibri"/>
                <a:cs typeface="Calibri"/>
                <a:sym typeface="Calibri"/>
              </a:rPr>
              <a:t>Check the Guidelines for the Various Accessibility Features</a:t>
            </a:r>
            <a:endParaRPr>
              <a:solidFill>
                <a:srgbClr val="674EA7"/>
              </a:solidFill>
            </a:endParaRPr>
          </a:p>
        </p:txBody>
      </p:sp>
      <p:grpSp>
        <p:nvGrpSpPr>
          <p:cNvPr id="264" name="Google Shape;264;p16"/>
          <p:cNvGrpSpPr/>
          <p:nvPr/>
        </p:nvGrpSpPr>
        <p:grpSpPr>
          <a:xfrm>
            <a:off x="1220046" y="1828421"/>
            <a:ext cx="3677405" cy="4380119"/>
            <a:chOff x="1232921" y="1173948"/>
            <a:chExt cx="3677405" cy="4380119"/>
          </a:xfrm>
        </p:grpSpPr>
        <p:pic>
          <p:nvPicPr>
            <p:cNvPr id="265" name="Google Shape;265;p16"/>
            <p:cNvPicPr preferRelativeResize="0"/>
            <p:nvPr/>
          </p:nvPicPr>
          <p:blipFill rotWithShape="1">
            <a:blip r:embed="rId6">
              <a:alphaModFix/>
            </a:blip>
            <a:srcRect/>
            <a:stretch/>
          </p:blipFill>
          <p:spPr>
            <a:xfrm>
              <a:off x="1264094" y="1173948"/>
              <a:ext cx="3646232" cy="2933699"/>
            </a:xfrm>
            <a:prstGeom prst="rect">
              <a:avLst/>
            </a:prstGeom>
            <a:noFill/>
            <a:ln>
              <a:noFill/>
            </a:ln>
          </p:spPr>
        </p:pic>
        <p:pic>
          <p:nvPicPr>
            <p:cNvPr id="266" name="Google Shape;266;p16"/>
            <p:cNvPicPr preferRelativeResize="0"/>
            <p:nvPr/>
          </p:nvPicPr>
          <p:blipFill rotWithShape="1">
            <a:blip r:embed="rId7">
              <a:alphaModFix/>
            </a:blip>
            <a:srcRect/>
            <a:stretch/>
          </p:blipFill>
          <p:spPr>
            <a:xfrm>
              <a:off x="1232921" y="4118164"/>
              <a:ext cx="3677405" cy="1435903"/>
            </a:xfrm>
            <a:prstGeom prst="rect">
              <a:avLst/>
            </a:prstGeom>
            <a:noFill/>
            <a:ln>
              <a:noFill/>
            </a:ln>
          </p:spPr>
        </p:pic>
        <p:pic>
          <p:nvPicPr>
            <p:cNvPr id="267" name="Google Shape;267;p16"/>
            <p:cNvPicPr preferRelativeResize="0"/>
            <p:nvPr/>
          </p:nvPicPr>
          <p:blipFill rotWithShape="1">
            <a:blip r:embed="rId8">
              <a:alphaModFix/>
            </a:blip>
            <a:srcRect/>
            <a:stretch/>
          </p:blipFill>
          <p:spPr>
            <a:xfrm rot="-3">
              <a:off x="3920127" y="4837779"/>
              <a:ext cx="913145" cy="62887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20"/>
          <p:cNvSpPr txBox="1">
            <a:spLocks noGrp="1"/>
          </p:cNvSpPr>
          <p:nvPr>
            <p:ph type="title"/>
          </p:nvPr>
        </p:nvSpPr>
        <p:spPr>
          <a:xfrm>
            <a:off x="1561672" y="274637"/>
            <a:ext cx="9447342" cy="694084"/>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rgbClr val="343F49"/>
              </a:buClr>
              <a:buSzPts val="1400"/>
              <a:buFont typeface="Arial"/>
              <a:buNone/>
            </a:pPr>
            <a:r>
              <a:rPr lang="en-US" b="1">
                <a:solidFill>
                  <a:srgbClr val="674EA7"/>
                </a:solidFill>
              </a:rPr>
              <a:t>Hawaii State Test Accommodation Guides</a:t>
            </a:r>
            <a:endParaRPr>
              <a:solidFill>
                <a:srgbClr val="674EA7"/>
              </a:solidFill>
            </a:endParaRPr>
          </a:p>
        </p:txBody>
      </p:sp>
      <p:sp>
        <p:nvSpPr>
          <p:cNvPr id="273" name="Google Shape;273;p20"/>
          <p:cNvSpPr txBox="1">
            <a:spLocks noGrp="1"/>
          </p:cNvSpPr>
          <p:nvPr>
            <p:ph type="body" idx="1"/>
          </p:nvPr>
        </p:nvSpPr>
        <p:spPr>
          <a:xfrm>
            <a:off x="1408384" y="1160245"/>
            <a:ext cx="9705813" cy="4501661"/>
          </a:xfrm>
          <a:prstGeom prst="rect">
            <a:avLst/>
          </a:prstGeom>
          <a:noFill/>
          <a:ln>
            <a:noFill/>
          </a:ln>
        </p:spPr>
        <p:txBody>
          <a:bodyPr spcFirstLastPara="1" wrap="square" lIns="91425" tIns="91425" rIns="91425" bIns="91425" anchor="t" anchorCtr="0">
            <a:noAutofit/>
          </a:bodyPr>
          <a:lstStyle/>
          <a:p>
            <a:pPr marL="25400" lvl="0" indent="0" algn="l" rtl="0">
              <a:lnSpc>
                <a:spcPct val="100000"/>
              </a:lnSpc>
              <a:spcBef>
                <a:spcPts val="0"/>
              </a:spcBef>
              <a:spcAft>
                <a:spcPts val="0"/>
              </a:spcAft>
              <a:buSzPts val="3200"/>
              <a:buNone/>
            </a:pPr>
            <a:r>
              <a:rPr lang="en-US" sz="2000">
                <a:solidFill>
                  <a:srgbClr val="000000"/>
                </a:solidFill>
              </a:rPr>
              <a:t>The Hawaii State Test Accommodation Guides provide information for School IEP and 504 Teams to determine student eligibility for the following assessment accommodations:</a:t>
            </a:r>
            <a:endParaRPr>
              <a:solidFill>
                <a:srgbClr val="000000"/>
              </a:solidFill>
            </a:endParaRPr>
          </a:p>
          <a:p>
            <a:pPr marL="457200" lvl="0" indent="-431800" algn="l" rtl="0">
              <a:lnSpc>
                <a:spcPct val="100000"/>
              </a:lnSpc>
              <a:spcBef>
                <a:spcPts val="600"/>
              </a:spcBef>
              <a:spcAft>
                <a:spcPts val="0"/>
              </a:spcAft>
              <a:buClr>
                <a:srgbClr val="000000"/>
              </a:buClr>
              <a:buSzPts val="3200"/>
              <a:buChar char="•"/>
            </a:pPr>
            <a:r>
              <a:rPr lang="en-US" sz="2000">
                <a:solidFill>
                  <a:srgbClr val="000000"/>
                </a:solidFill>
              </a:rPr>
              <a:t>Calculator</a:t>
            </a:r>
            <a:endParaRPr>
              <a:solidFill>
                <a:srgbClr val="000000"/>
              </a:solidFill>
            </a:endParaRPr>
          </a:p>
          <a:p>
            <a:pPr marL="457200" lvl="0" indent="-431800" algn="l" rtl="0">
              <a:lnSpc>
                <a:spcPct val="100000"/>
              </a:lnSpc>
              <a:spcBef>
                <a:spcPts val="600"/>
              </a:spcBef>
              <a:spcAft>
                <a:spcPts val="0"/>
              </a:spcAft>
              <a:buClr>
                <a:srgbClr val="000000"/>
              </a:buClr>
              <a:buSzPts val="3200"/>
              <a:buChar char="•"/>
            </a:pPr>
            <a:r>
              <a:rPr lang="en-US" sz="2000">
                <a:solidFill>
                  <a:srgbClr val="000000"/>
                </a:solidFill>
              </a:rPr>
              <a:t>Multiplication Table</a:t>
            </a:r>
            <a:endParaRPr>
              <a:solidFill>
                <a:srgbClr val="000000"/>
              </a:solidFill>
            </a:endParaRPr>
          </a:p>
          <a:p>
            <a:pPr marL="457200" lvl="0" indent="-431800" algn="l" rtl="0">
              <a:lnSpc>
                <a:spcPct val="100000"/>
              </a:lnSpc>
              <a:spcBef>
                <a:spcPts val="600"/>
              </a:spcBef>
              <a:spcAft>
                <a:spcPts val="0"/>
              </a:spcAft>
              <a:buClr>
                <a:srgbClr val="000000"/>
              </a:buClr>
              <a:buSzPts val="3200"/>
              <a:buChar char="•"/>
            </a:pPr>
            <a:r>
              <a:rPr lang="en-US" sz="2000">
                <a:solidFill>
                  <a:srgbClr val="000000"/>
                </a:solidFill>
              </a:rPr>
              <a:t>Print on Demand</a:t>
            </a:r>
            <a:endParaRPr sz="2000">
              <a:solidFill>
                <a:srgbClr val="000000"/>
              </a:solidFill>
            </a:endParaRPr>
          </a:p>
          <a:p>
            <a:pPr marL="457200" lvl="0" indent="-431800" algn="l" rtl="0">
              <a:lnSpc>
                <a:spcPct val="100000"/>
              </a:lnSpc>
              <a:spcBef>
                <a:spcPts val="600"/>
              </a:spcBef>
              <a:spcAft>
                <a:spcPts val="0"/>
              </a:spcAft>
              <a:buClr>
                <a:srgbClr val="000000"/>
              </a:buClr>
              <a:buSzPts val="3200"/>
              <a:buChar char="•"/>
            </a:pPr>
            <a:r>
              <a:rPr lang="en-US" sz="2000">
                <a:solidFill>
                  <a:srgbClr val="000000"/>
                </a:solidFill>
              </a:rPr>
              <a:t>Scribe</a:t>
            </a:r>
            <a:endParaRPr sz="2000">
              <a:solidFill>
                <a:srgbClr val="000000"/>
              </a:solidFill>
            </a:endParaRPr>
          </a:p>
          <a:p>
            <a:pPr marL="457200" lvl="0" indent="-431800" algn="l" rtl="0">
              <a:lnSpc>
                <a:spcPct val="100000"/>
              </a:lnSpc>
              <a:spcBef>
                <a:spcPts val="600"/>
              </a:spcBef>
              <a:spcAft>
                <a:spcPts val="0"/>
              </a:spcAft>
              <a:buClr>
                <a:srgbClr val="000000"/>
              </a:buClr>
              <a:buSzPts val="3200"/>
              <a:buChar char="•"/>
            </a:pPr>
            <a:r>
              <a:rPr lang="en-US" sz="2000">
                <a:solidFill>
                  <a:srgbClr val="000000"/>
                </a:solidFill>
              </a:rPr>
              <a:t>Low-Risk Accommodations (100s Number Table, Abacus, Alternate Response Options, American Sign Language, various Braille forms, and Closed Captioning)</a:t>
            </a:r>
            <a:endParaRPr sz="2000"/>
          </a:p>
        </p:txBody>
      </p:sp>
      <p:pic>
        <p:nvPicPr>
          <p:cNvPr id="274" name="Google Shape;274;p20"/>
          <p:cNvPicPr preferRelativeResize="0"/>
          <p:nvPr/>
        </p:nvPicPr>
        <p:blipFill rotWithShape="1">
          <a:blip r:embed="rId3">
            <a:alphaModFix/>
          </a:blip>
          <a:srcRect/>
          <a:stretch/>
        </p:blipFill>
        <p:spPr>
          <a:xfrm rot="2515801">
            <a:off x="10921224" y="402244"/>
            <a:ext cx="1235651" cy="1026883"/>
          </a:xfrm>
          <a:prstGeom prst="rect">
            <a:avLst/>
          </a:prstGeom>
          <a:noFill/>
          <a:ln>
            <a:noFill/>
          </a:ln>
        </p:spPr>
      </p:pic>
      <p:sp>
        <p:nvSpPr>
          <p:cNvPr id="275" name="Google Shape;275;p20"/>
          <p:cNvSpPr txBox="1"/>
          <p:nvPr/>
        </p:nvSpPr>
        <p:spPr>
          <a:xfrm>
            <a:off x="4936025" y="2133725"/>
            <a:ext cx="4975800" cy="1816200"/>
          </a:xfrm>
          <a:prstGeom prst="rect">
            <a:avLst/>
          </a:prstGeom>
          <a:noFill/>
          <a:ln>
            <a:noFill/>
          </a:ln>
        </p:spPr>
        <p:txBody>
          <a:bodyPr spcFirstLastPara="1" wrap="square" lIns="91425" tIns="91425" rIns="91425" bIns="91425" anchor="t" anchorCtr="0">
            <a:spAutoFit/>
          </a:bodyPr>
          <a:lstStyle/>
          <a:p>
            <a:pPr marL="457200" lvl="0" indent="-431800" algn="l" rtl="0">
              <a:spcBef>
                <a:spcPts val="600"/>
              </a:spcBef>
              <a:spcAft>
                <a:spcPts val="0"/>
              </a:spcAft>
              <a:buClr>
                <a:srgbClr val="000000"/>
              </a:buClr>
              <a:buSzPts val="3200"/>
              <a:buChar char="•"/>
            </a:pPr>
            <a:r>
              <a:rPr lang="en-US" sz="2000"/>
              <a:t>Speech-to-Text</a:t>
            </a:r>
            <a:endParaRPr sz="2000"/>
          </a:p>
          <a:p>
            <a:pPr marL="457200" lvl="0" indent="-431800" algn="l" rtl="0">
              <a:spcBef>
                <a:spcPts val="600"/>
              </a:spcBef>
              <a:spcAft>
                <a:spcPts val="0"/>
              </a:spcAft>
              <a:buClr>
                <a:srgbClr val="000000"/>
              </a:buClr>
              <a:buSzPts val="3200"/>
              <a:buChar char="•"/>
            </a:pPr>
            <a:r>
              <a:rPr lang="en-US" sz="2000"/>
              <a:t>Text-to-Speech and Read Aloud</a:t>
            </a:r>
            <a:endParaRPr sz="2800"/>
          </a:p>
          <a:p>
            <a:pPr marL="457200" lvl="0" indent="-431800" algn="l" rtl="0">
              <a:spcBef>
                <a:spcPts val="600"/>
              </a:spcBef>
              <a:spcAft>
                <a:spcPts val="0"/>
              </a:spcAft>
              <a:buClr>
                <a:srgbClr val="000000"/>
              </a:buClr>
              <a:buSzPts val="3200"/>
              <a:buChar char="•"/>
            </a:pPr>
            <a:r>
              <a:rPr lang="en-US" sz="2000"/>
              <a:t>Word Prediction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0" name="Google Shape;280;p21"/>
          <p:cNvGrpSpPr/>
          <p:nvPr/>
        </p:nvGrpSpPr>
        <p:grpSpPr>
          <a:xfrm>
            <a:off x="7222733" y="0"/>
            <a:ext cx="4068566" cy="6286798"/>
            <a:chOff x="1253448" y="0"/>
            <a:chExt cx="4068566" cy="6286798"/>
          </a:xfrm>
        </p:grpSpPr>
        <p:pic>
          <p:nvPicPr>
            <p:cNvPr id="281" name="Google Shape;281;p21"/>
            <p:cNvPicPr preferRelativeResize="0"/>
            <p:nvPr/>
          </p:nvPicPr>
          <p:blipFill rotWithShape="1">
            <a:blip r:embed="rId3">
              <a:alphaModFix/>
            </a:blip>
            <a:srcRect/>
            <a:stretch/>
          </p:blipFill>
          <p:spPr>
            <a:xfrm>
              <a:off x="1253448" y="0"/>
              <a:ext cx="4068566" cy="4748256"/>
            </a:xfrm>
            <a:prstGeom prst="rect">
              <a:avLst/>
            </a:prstGeom>
            <a:noFill/>
            <a:ln>
              <a:noFill/>
            </a:ln>
          </p:spPr>
        </p:pic>
        <p:pic>
          <p:nvPicPr>
            <p:cNvPr id="282" name="Google Shape;282;p21"/>
            <p:cNvPicPr preferRelativeResize="0"/>
            <p:nvPr/>
          </p:nvPicPr>
          <p:blipFill rotWithShape="1">
            <a:blip r:embed="rId4">
              <a:alphaModFix/>
            </a:blip>
            <a:srcRect t="12253"/>
            <a:stretch/>
          </p:blipFill>
          <p:spPr>
            <a:xfrm>
              <a:off x="1525893" y="4674741"/>
              <a:ext cx="3713927" cy="1612057"/>
            </a:xfrm>
            <a:prstGeom prst="rect">
              <a:avLst/>
            </a:prstGeom>
            <a:noFill/>
            <a:ln w="9525" cap="flat" cmpd="sng">
              <a:solidFill>
                <a:schemeClr val="dk2"/>
              </a:solidFill>
              <a:prstDash val="solid"/>
              <a:round/>
              <a:headEnd type="none" w="sm" len="sm"/>
              <a:tailEnd type="none" w="sm" len="sm"/>
            </a:ln>
          </p:spPr>
        </p:pic>
      </p:grpSp>
      <p:pic>
        <p:nvPicPr>
          <p:cNvPr id="283" name="Google Shape;283;p21"/>
          <p:cNvPicPr preferRelativeResize="0"/>
          <p:nvPr/>
        </p:nvPicPr>
        <p:blipFill rotWithShape="1">
          <a:blip r:embed="rId5">
            <a:alphaModFix/>
          </a:blip>
          <a:srcRect/>
          <a:stretch/>
        </p:blipFill>
        <p:spPr>
          <a:xfrm>
            <a:off x="2050681" y="103943"/>
            <a:ext cx="4660385" cy="6182855"/>
          </a:xfrm>
          <a:prstGeom prst="rect">
            <a:avLst/>
          </a:prstGeom>
          <a:noFill/>
          <a:ln>
            <a:noFill/>
          </a:ln>
        </p:spPr>
      </p:pic>
      <p:pic>
        <p:nvPicPr>
          <p:cNvPr id="284" name="Google Shape;284;p21"/>
          <p:cNvPicPr preferRelativeResize="0"/>
          <p:nvPr/>
        </p:nvPicPr>
        <p:blipFill rotWithShape="1">
          <a:blip r:embed="rId6">
            <a:alphaModFix/>
          </a:blip>
          <a:srcRect/>
          <a:stretch/>
        </p:blipFill>
        <p:spPr>
          <a:xfrm rot="2515802">
            <a:off x="11209710" y="183623"/>
            <a:ext cx="790252" cy="6281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9"/>
          <p:cNvSpPr txBox="1">
            <a:spLocks noGrp="1"/>
          </p:cNvSpPr>
          <p:nvPr>
            <p:ph type="title"/>
          </p:nvPr>
        </p:nvSpPr>
        <p:spPr>
          <a:xfrm>
            <a:off x="1184725" y="213000"/>
            <a:ext cx="10905900" cy="541200"/>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rgbClr val="343F49"/>
              </a:buClr>
              <a:buSzPts val="1400"/>
              <a:buFont typeface="Arial"/>
              <a:buNone/>
            </a:pPr>
            <a:endParaRPr b="1"/>
          </a:p>
          <a:p>
            <a:pPr marL="0" lvl="0" indent="0" algn="ctr" rtl="0">
              <a:lnSpc>
                <a:spcPct val="90000"/>
              </a:lnSpc>
              <a:spcBef>
                <a:spcPts val="0"/>
              </a:spcBef>
              <a:spcAft>
                <a:spcPts val="0"/>
              </a:spcAft>
              <a:buClr>
                <a:srgbClr val="343F49"/>
              </a:buClr>
              <a:buSzPts val="1400"/>
              <a:buFont typeface="Arial"/>
              <a:buNone/>
            </a:pPr>
            <a:r>
              <a:rPr lang="en-US" b="1">
                <a:solidFill>
                  <a:srgbClr val="674EA7"/>
                </a:solidFill>
              </a:rPr>
              <a:t>Requesting State Test Accommodations</a:t>
            </a:r>
            <a:endParaRPr>
              <a:solidFill>
                <a:srgbClr val="674EA7"/>
              </a:solidFill>
            </a:endParaRPr>
          </a:p>
        </p:txBody>
      </p:sp>
      <p:sp>
        <p:nvSpPr>
          <p:cNvPr id="290" name="Google Shape;290;p19"/>
          <p:cNvSpPr txBox="1">
            <a:spLocks noGrp="1"/>
          </p:cNvSpPr>
          <p:nvPr>
            <p:ph type="body" idx="1"/>
          </p:nvPr>
        </p:nvSpPr>
        <p:spPr>
          <a:xfrm>
            <a:off x="1598633" y="853541"/>
            <a:ext cx="10219800" cy="4501800"/>
          </a:xfrm>
          <a:prstGeom prst="rect">
            <a:avLst/>
          </a:prstGeom>
          <a:noFill/>
          <a:ln>
            <a:noFill/>
          </a:ln>
        </p:spPr>
        <p:txBody>
          <a:bodyPr spcFirstLastPara="1" wrap="square" lIns="91425" tIns="91425" rIns="91425" bIns="91425" anchor="t" anchorCtr="0">
            <a:noAutofit/>
          </a:bodyPr>
          <a:lstStyle/>
          <a:p>
            <a:pPr marL="482600" lvl="0" indent="-469900" algn="l" rtl="0">
              <a:lnSpc>
                <a:spcPct val="115000"/>
              </a:lnSpc>
              <a:spcBef>
                <a:spcPts val="0"/>
              </a:spcBef>
              <a:spcAft>
                <a:spcPts val="0"/>
              </a:spcAft>
              <a:buSzPts val="2000"/>
              <a:buFont typeface="Arial"/>
              <a:buAutoNum type="arabicPeriod"/>
            </a:pPr>
            <a:r>
              <a:rPr lang="en-US" sz="2000">
                <a:solidFill>
                  <a:schemeClr val="dk2"/>
                </a:solidFill>
              </a:rPr>
              <a:t>TCs and SSC/SPED Department Heads (DHs) meet to review the processes and procedures for identifying designated supports and accommodations for students with IEPs/504 Plans. Keep in mind that these accommodations are determined by the IEP teams.</a:t>
            </a:r>
            <a:endParaRPr sz="2000"/>
          </a:p>
          <a:p>
            <a:pPr marL="482600" lvl="0" indent="-469900" algn="l" rtl="0">
              <a:lnSpc>
                <a:spcPct val="115000"/>
              </a:lnSpc>
              <a:spcBef>
                <a:spcPts val="1000"/>
              </a:spcBef>
              <a:spcAft>
                <a:spcPts val="0"/>
              </a:spcAft>
              <a:buSzPts val="2000"/>
              <a:buFont typeface="Arial"/>
              <a:buAutoNum type="arabicPeriod"/>
            </a:pPr>
            <a:r>
              <a:rPr lang="en-US" sz="2000">
                <a:solidFill>
                  <a:schemeClr val="dk2"/>
                </a:solidFill>
              </a:rPr>
              <a:t>SSCs/SPED DHs work with the Care Coordinators and IEP teams to ensure that the processes, and procedures for identifying accommodations on state tests, laid out in the </a:t>
            </a:r>
            <a:r>
              <a:rPr lang="en-US" sz="2000" u="sng">
                <a:solidFill>
                  <a:schemeClr val="hlink"/>
                </a:solidFill>
                <a:hlinkClick r:id="rId3"/>
              </a:rPr>
              <a:t>Hawai'i State Test Accommodation Guides</a:t>
            </a:r>
            <a:r>
              <a:rPr lang="en-US" sz="2000">
                <a:solidFill>
                  <a:schemeClr val="dk2"/>
                </a:solidFill>
              </a:rPr>
              <a:t>, are understood and followed.</a:t>
            </a:r>
            <a:endParaRPr sz="2000"/>
          </a:p>
          <a:p>
            <a:pPr marL="482600" lvl="0" indent="-469900" algn="l" rtl="0">
              <a:lnSpc>
                <a:spcPct val="115000"/>
              </a:lnSpc>
              <a:spcBef>
                <a:spcPts val="1000"/>
              </a:spcBef>
              <a:spcAft>
                <a:spcPts val="0"/>
              </a:spcAft>
              <a:buSzPts val="2000"/>
              <a:buFont typeface="Arial"/>
              <a:buAutoNum type="arabicPeriod"/>
            </a:pPr>
            <a:r>
              <a:rPr lang="en-US" sz="2000">
                <a:solidFill>
                  <a:schemeClr val="dk2"/>
                </a:solidFill>
              </a:rPr>
              <a:t>IEP/504 Team meets to determine student needs for state test accommodations using the Guides.</a:t>
            </a:r>
            <a:endParaRPr sz="2000"/>
          </a:p>
          <a:p>
            <a:pPr marL="482600" lvl="0" indent="-469900" algn="l" rtl="0">
              <a:lnSpc>
                <a:spcPct val="115000"/>
              </a:lnSpc>
              <a:spcBef>
                <a:spcPts val="1000"/>
              </a:spcBef>
              <a:spcAft>
                <a:spcPts val="0"/>
              </a:spcAft>
              <a:buSzPts val="2000"/>
              <a:buFont typeface="Arial"/>
              <a:buAutoNum type="arabicPeriod"/>
            </a:pPr>
            <a:r>
              <a:rPr lang="en-US" sz="2000">
                <a:solidFill>
                  <a:schemeClr val="dk2"/>
                </a:solidFill>
              </a:rPr>
              <a:t>If the Team decides accommodations are needed for a student: the Team documents and records this decision in “Table (1 or 2): Questions to Guide IEP/504 Team Decision..”, updates the student's IEP/504 record, and then transmits a copy of the completed Table to the SSC/DH and the TC.</a:t>
            </a:r>
            <a:endParaRPr sz="2000"/>
          </a:p>
          <a:p>
            <a:pPr marL="482600" lvl="0" indent="-469900" algn="l" rtl="0">
              <a:lnSpc>
                <a:spcPct val="115000"/>
              </a:lnSpc>
              <a:spcBef>
                <a:spcPts val="1000"/>
              </a:spcBef>
              <a:spcAft>
                <a:spcPts val="1000"/>
              </a:spcAft>
              <a:buSzPts val="2000"/>
              <a:buFont typeface="Arial"/>
              <a:buAutoNum type="arabicPeriod"/>
            </a:pPr>
            <a:r>
              <a:rPr lang="en-US" sz="2000">
                <a:solidFill>
                  <a:schemeClr val="dk2"/>
                </a:solidFill>
              </a:rPr>
              <a:t>TC completes and submits the </a:t>
            </a:r>
            <a:r>
              <a:rPr lang="en-US" sz="2000" u="sng">
                <a:solidFill>
                  <a:srgbClr val="93C47D"/>
                </a:solidFill>
                <a:hlinkClick r:id="rId4">
                  <a:extLst>
                    <a:ext uri="{A12FA001-AC4F-418D-AE19-62706E023703}">
                      <ahyp:hlinkClr xmlns:ahyp="http://schemas.microsoft.com/office/drawing/2018/hyperlinkcolor" val="tx"/>
                    </a:ext>
                  </a:extLst>
                </a:hlinkClick>
              </a:rPr>
              <a:t>State Test Accommodation Request Form</a:t>
            </a:r>
            <a:r>
              <a:rPr lang="en-US" sz="2000">
                <a:solidFill>
                  <a:schemeClr val="dk2"/>
                </a:solidFill>
              </a:rPr>
              <a:t>.</a:t>
            </a:r>
            <a:endParaRPr sz="2000">
              <a:solidFill>
                <a:schemeClr val="dk2"/>
              </a:solidFill>
            </a:endParaRPr>
          </a:p>
        </p:txBody>
      </p:sp>
      <p:pic>
        <p:nvPicPr>
          <p:cNvPr id="291" name="Google Shape;291;p19"/>
          <p:cNvPicPr preferRelativeResize="0"/>
          <p:nvPr/>
        </p:nvPicPr>
        <p:blipFill rotWithShape="1">
          <a:blip r:embed="rId5">
            <a:alphaModFix/>
          </a:blip>
          <a:srcRect/>
          <a:stretch/>
        </p:blipFill>
        <p:spPr>
          <a:xfrm rot="2515802">
            <a:off x="11104133" y="150286"/>
            <a:ext cx="1156106" cy="8471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22"/>
          <p:cNvPicPr preferRelativeResize="0"/>
          <p:nvPr/>
        </p:nvPicPr>
        <p:blipFill rotWithShape="1">
          <a:blip r:embed="rId3">
            <a:alphaModFix/>
          </a:blip>
          <a:srcRect/>
          <a:stretch/>
        </p:blipFill>
        <p:spPr>
          <a:xfrm>
            <a:off x="6301609" y="113014"/>
            <a:ext cx="5247026" cy="6101863"/>
          </a:xfrm>
          <a:prstGeom prst="rect">
            <a:avLst/>
          </a:prstGeom>
          <a:noFill/>
          <a:ln w="9525" cap="flat" cmpd="sng">
            <a:solidFill>
              <a:schemeClr val="dk2"/>
            </a:solidFill>
            <a:prstDash val="solid"/>
            <a:round/>
            <a:headEnd type="none" w="sm" len="sm"/>
            <a:tailEnd type="none" w="sm" len="sm"/>
          </a:ln>
        </p:spPr>
      </p:pic>
      <p:pic>
        <p:nvPicPr>
          <p:cNvPr id="297" name="Google Shape;297;p22"/>
          <p:cNvPicPr preferRelativeResize="0"/>
          <p:nvPr/>
        </p:nvPicPr>
        <p:blipFill rotWithShape="1">
          <a:blip r:embed="rId4">
            <a:alphaModFix/>
          </a:blip>
          <a:srcRect/>
          <a:stretch/>
        </p:blipFill>
        <p:spPr>
          <a:xfrm>
            <a:off x="2153505" y="346054"/>
            <a:ext cx="2250558" cy="5868823"/>
          </a:xfrm>
          <a:prstGeom prst="rect">
            <a:avLst/>
          </a:prstGeom>
          <a:noFill/>
          <a:ln>
            <a:noFill/>
          </a:ln>
        </p:spPr>
      </p:pic>
      <p:sp>
        <p:nvSpPr>
          <p:cNvPr id="298" name="Google Shape;298;p22"/>
          <p:cNvSpPr/>
          <p:nvPr/>
        </p:nvSpPr>
        <p:spPr>
          <a:xfrm>
            <a:off x="2192367" y="3163946"/>
            <a:ext cx="2211695" cy="497941"/>
          </a:xfrm>
          <a:prstGeom prst="roundRect">
            <a:avLst>
              <a:gd name="adj" fmla="val 16667"/>
            </a:avLst>
          </a:prstGeom>
          <a:noFill/>
          <a:ln w="3492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99" name="Google Shape;299;p22"/>
          <p:cNvCxnSpPr/>
          <p:nvPr/>
        </p:nvCxnSpPr>
        <p:spPr>
          <a:xfrm>
            <a:off x="4520629" y="3400746"/>
            <a:ext cx="1726059" cy="0"/>
          </a:xfrm>
          <a:prstGeom prst="straightConnector1">
            <a:avLst/>
          </a:prstGeom>
          <a:noFill/>
          <a:ln w="38100" cap="flat" cmpd="sng">
            <a:solidFill>
              <a:srgbClr val="FF0000"/>
            </a:solidFill>
            <a:prstDash val="solid"/>
            <a:round/>
            <a:headEnd type="none" w="sm" len="sm"/>
            <a:tailEnd type="triangl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3"/>
          <p:cNvSpPr txBox="1">
            <a:spLocks noGrp="1"/>
          </p:cNvSpPr>
          <p:nvPr>
            <p:ph type="title"/>
          </p:nvPr>
        </p:nvSpPr>
        <p:spPr>
          <a:xfrm>
            <a:off x="1645637" y="193284"/>
            <a:ext cx="6698512" cy="1848167"/>
          </a:xfrm>
          <a:prstGeom prst="rect">
            <a:avLst/>
          </a:prstGeom>
          <a:noFill/>
          <a:ln>
            <a:noFill/>
          </a:ln>
        </p:spPr>
        <p:txBody>
          <a:bodyPr spcFirstLastPara="1" wrap="square" lIns="91425" tIns="91425" rIns="91425" bIns="91425" anchor="b" anchorCtr="0">
            <a:noAutofit/>
          </a:bodyPr>
          <a:lstStyle/>
          <a:p>
            <a:pPr marL="0" lvl="0" indent="0" algn="ctr" rtl="0">
              <a:lnSpc>
                <a:spcPct val="90000"/>
              </a:lnSpc>
              <a:spcBef>
                <a:spcPts val="0"/>
              </a:spcBef>
              <a:spcAft>
                <a:spcPts val="0"/>
              </a:spcAft>
              <a:buClr>
                <a:srgbClr val="008BA9"/>
              </a:buClr>
              <a:buSzPts val="1400"/>
              <a:buFont typeface="Arial"/>
              <a:buNone/>
            </a:pPr>
            <a:r>
              <a:rPr lang="en-US" b="1">
                <a:solidFill>
                  <a:srgbClr val="674EA7"/>
                </a:solidFill>
              </a:rPr>
              <a:t>Documenting Supports for ELs and Students with Disabilities</a:t>
            </a:r>
            <a:endParaRPr>
              <a:solidFill>
                <a:srgbClr val="674EA7"/>
              </a:solidFill>
            </a:endParaRPr>
          </a:p>
        </p:txBody>
      </p:sp>
      <p:sp>
        <p:nvSpPr>
          <p:cNvPr id="306" name="Google Shape;306;p23"/>
          <p:cNvSpPr txBox="1">
            <a:spLocks noGrp="1"/>
          </p:cNvSpPr>
          <p:nvPr>
            <p:ph type="body" idx="1"/>
          </p:nvPr>
        </p:nvSpPr>
        <p:spPr>
          <a:xfrm>
            <a:off x="1926635" y="2394377"/>
            <a:ext cx="8229600" cy="273256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000"/>
              <a:buNone/>
            </a:pPr>
            <a:r>
              <a:rPr lang="en-US" sz="2600"/>
              <a:t>To meet Federal requirements Designated Supports for ELs and Students with Disabilities need to be documented in </a:t>
            </a:r>
            <a:r>
              <a:rPr lang="en-US" sz="2600" u="sng"/>
              <a:t>both</a:t>
            </a:r>
            <a:r>
              <a:rPr lang="en-US" sz="2600"/>
              <a:t> TIDE and eCSSS.</a:t>
            </a:r>
            <a:endParaRPr sz="3400"/>
          </a:p>
          <a:p>
            <a:pPr marL="0" lvl="0" indent="0" algn="l" rtl="0">
              <a:lnSpc>
                <a:spcPct val="90000"/>
              </a:lnSpc>
              <a:spcBef>
                <a:spcPts val="0"/>
              </a:spcBef>
              <a:spcAft>
                <a:spcPts val="0"/>
              </a:spcAft>
              <a:buSzPts val="2000"/>
              <a:buNone/>
            </a:pPr>
            <a:endParaRPr sz="2600"/>
          </a:p>
          <a:p>
            <a:pPr marL="0" lvl="0" indent="0" algn="l" rtl="0">
              <a:lnSpc>
                <a:spcPct val="90000"/>
              </a:lnSpc>
              <a:spcBef>
                <a:spcPts val="0"/>
              </a:spcBef>
              <a:spcAft>
                <a:spcPts val="0"/>
              </a:spcAft>
              <a:buSzPts val="2000"/>
              <a:buNone/>
            </a:pPr>
            <a:r>
              <a:rPr lang="en-US" sz="2600"/>
              <a:t>Keep in mind that eCSSS is the student’s permanent record. TIDE resets every year.</a:t>
            </a:r>
            <a:endParaRPr sz="3400"/>
          </a:p>
        </p:txBody>
      </p:sp>
      <p:pic>
        <p:nvPicPr>
          <p:cNvPr id="307" name="Google Shape;307;p23"/>
          <p:cNvPicPr preferRelativeResize="0"/>
          <p:nvPr/>
        </p:nvPicPr>
        <p:blipFill rotWithShape="1">
          <a:blip r:embed="rId3">
            <a:alphaModFix/>
          </a:blip>
          <a:srcRect/>
          <a:stretch/>
        </p:blipFill>
        <p:spPr>
          <a:xfrm rot="798017">
            <a:off x="9504565" y="520167"/>
            <a:ext cx="2094271" cy="96205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a:spLocks noGrp="1"/>
          </p:cNvSpPr>
          <p:nvPr>
            <p:ph type="title"/>
          </p:nvPr>
        </p:nvSpPr>
        <p:spPr>
          <a:xfrm>
            <a:off x="4072472" y="1199176"/>
            <a:ext cx="7813786" cy="665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BA9"/>
              </a:buClr>
              <a:buSzPts val="4800"/>
              <a:buFont typeface="Arial"/>
              <a:buNone/>
            </a:pPr>
            <a:r>
              <a:rPr lang="en-US" sz="4800" b="1">
                <a:solidFill>
                  <a:srgbClr val="674EA7"/>
                </a:solidFill>
              </a:rPr>
              <a:t>Administering the Tests</a:t>
            </a:r>
            <a:endParaRPr sz="4800">
              <a:solidFill>
                <a:srgbClr val="674EA7"/>
              </a:solidFill>
            </a:endParaRPr>
          </a:p>
        </p:txBody>
      </p:sp>
      <p:grpSp>
        <p:nvGrpSpPr>
          <p:cNvPr id="2" name="Group 1"/>
          <p:cNvGrpSpPr/>
          <p:nvPr/>
        </p:nvGrpSpPr>
        <p:grpSpPr>
          <a:xfrm>
            <a:off x="1482496" y="795180"/>
            <a:ext cx="3719858" cy="2368007"/>
            <a:chOff x="1482496" y="795180"/>
            <a:chExt cx="3719858" cy="2368007"/>
          </a:xfrm>
        </p:grpSpPr>
        <p:pic>
          <p:nvPicPr>
            <p:cNvPr id="315" name="Google Shape;315;p25"/>
            <p:cNvPicPr preferRelativeResize="0"/>
            <p:nvPr/>
          </p:nvPicPr>
          <p:blipFill rotWithShape="1">
            <a:blip r:embed="rId3">
              <a:alphaModFix/>
            </a:blip>
            <a:srcRect/>
            <a:stretch/>
          </p:blipFill>
          <p:spPr>
            <a:xfrm rot="19397329">
              <a:off x="1482496" y="1162863"/>
              <a:ext cx="1274628" cy="2000324"/>
            </a:xfrm>
            <a:prstGeom prst="rect">
              <a:avLst/>
            </a:prstGeom>
            <a:noFill/>
            <a:ln>
              <a:noFill/>
            </a:ln>
          </p:spPr>
        </p:pic>
        <p:pic>
          <p:nvPicPr>
            <p:cNvPr id="316" name="Google Shape;316;p25"/>
            <p:cNvPicPr preferRelativeResize="0"/>
            <p:nvPr/>
          </p:nvPicPr>
          <p:blipFill rotWithShape="1">
            <a:blip r:embed="rId4">
              <a:clrChange>
                <a:clrFrom>
                  <a:srgbClr val="FFFFFF"/>
                </a:clrFrom>
                <a:clrTo>
                  <a:srgbClr val="FFFFFF">
                    <a:alpha val="0"/>
                  </a:srgbClr>
                </a:clrTo>
              </a:clrChange>
              <a:alphaModFix/>
            </a:blip>
            <a:srcRect/>
            <a:stretch/>
          </p:blipFill>
          <p:spPr>
            <a:xfrm rot="19397329">
              <a:off x="1984535" y="795180"/>
              <a:ext cx="3217819" cy="1124008"/>
            </a:xfrm>
            <a:prstGeom prst="rect">
              <a:avLst/>
            </a:prstGeom>
            <a:noFill/>
            <a:ln>
              <a:noFill/>
            </a:ln>
          </p:spPr>
        </p:pic>
      </p:grpSp>
      <p:sp>
        <p:nvSpPr>
          <p:cNvPr id="317" name="Google Shape;317;p25"/>
          <p:cNvSpPr txBox="1">
            <a:spLocks noGrp="1"/>
          </p:cNvSpPr>
          <p:nvPr>
            <p:ph type="body" idx="1"/>
          </p:nvPr>
        </p:nvSpPr>
        <p:spPr>
          <a:xfrm>
            <a:off x="2384142" y="2463553"/>
            <a:ext cx="5104778" cy="3610987"/>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2000"/>
              <a:buNone/>
            </a:pPr>
            <a:br>
              <a:rPr lang="en-US" sz="2000"/>
            </a:br>
            <a:endParaRPr sz="2000"/>
          </a:p>
          <a:p>
            <a:pPr marL="742950" lvl="1" indent="-285750" algn="l" rtl="0">
              <a:lnSpc>
                <a:spcPct val="90000"/>
              </a:lnSpc>
              <a:spcBef>
                <a:spcPts val="0"/>
              </a:spcBef>
              <a:spcAft>
                <a:spcPts val="0"/>
              </a:spcAft>
              <a:buClr>
                <a:srgbClr val="000000"/>
              </a:buClr>
              <a:buSzPts val="2000"/>
              <a:buFont typeface="Arial"/>
              <a:buChar char="•"/>
            </a:pPr>
            <a:r>
              <a:rPr lang="en-US" sz="2000">
                <a:solidFill>
                  <a:srgbClr val="000000"/>
                </a:solidFill>
              </a:rPr>
              <a:t>Training and Practice Tests</a:t>
            </a:r>
            <a:endParaRPr>
              <a:solidFill>
                <a:srgbClr val="000000"/>
              </a:solidFill>
            </a:endParaRPr>
          </a:p>
          <a:p>
            <a:pPr marL="742950" lvl="1" indent="-158750" algn="l" rtl="0">
              <a:lnSpc>
                <a:spcPct val="90000"/>
              </a:lnSpc>
              <a:spcBef>
                <a:spcPts val="0"/>
              </a:spcBef>
              <a:spcAft>
                <a:spcPts val="0"/>
              </a:spcAft>
              <a:buClr>
                <a:schemeClr val="dk1"/>
              </a:buClr>
              <a:buSzPts val="2000"/>
              <a:buFont typeface="Arial"/>
              <a:buNone/>
            </a:pPr>
            <a:endParaRPr sz="2000">
              <a:solidFill>
                <a:srgbClr val="000000"/>
              </a:solidFill>
            </a:endParaRPr>
          </a:p>
          <a:p>
            <a:pPr marL="742950" lvl="1" indent="-285750" algn="l" rtl="0">
              <a:lnSpc>
                <a:spcPct val="90000"/>
              </a:lnSpc>
              <a:spcBef>
                <a:spcPts val="0"/>
              </a:spcBef>
              <a:spcAft>
                <a:spcPts val="0"/>
              </a:spcAft>
              <a:buClr>
                <a:srgbClr val="000000"/>
              </a:buClr>
              <a:buSzPts val="2000"/>
              <a:buFont typeface="Arial"/>
              <a:buChar char="•"/>
            </a:pPr>
            <a:r>
              <a:rPr lang="en-US" sz="2000">
                <a:solidFill>
                  <a:srgbClr val="000000"/>
                </a:solidFill>
              </a:rPr>
              <a:t>Test Environment</a:t>
            </a:r>
            <a:endParaRPr>
              <a:solidFill>
                <a:srgbClr val="000000"/>
              </a:solidFill>
            </a:endParaRPr>
          </a:p>
          <a:p>
            <a:pPr marL="742950" lvl="1" indent="-158750" algn="l" rtl="0">
              <a:lnSpc>
                <a:spcPct val="90000"/>
              </a:lnSpc>
              <a:spcBef>
                <a:spcPts val="0"/>
              </a:spcBef>
              <a:spcAft>
                <a:spcPts val="0"/>
              </a:spcAft>
              <a:buClr>
                <a:schemeClr val="dk1"/>
              </a:buClr>
              <a:buSzPts val="2000"/>
              <a:buFont typeface="Arial"/>
              <a:buNone/>
            </a:pPr>
            <a:endParaRPr>
              <a:solidFill>
                <a:srgbClr val="000000"/>
              </a:solidFill>
            </a:endParaRPr>
          </a:p>
          <a:p>
            <a:pPr marL="742950" lvl="1" indent="-285750" algn="l" rtl="0">
              <a:lnSpc>
                <a:spcPct val="90000"/>
              </a:lnSpc>
              <a:spcBef>
                <a:spcPts val="1000"/>
              </a:spcBef>
              <a:spcAft>
                <a:spcPts val="0"/>
              </a:spcAft>
              <a:buClr>
                <a:srgbClr val="000000"/>
              </a:buClr>
              <a:buSzPts val="2000"/>
              <a:buFont typeface="Arial"/>
              <a:buChar char="•"/>
            </a:pPr>
            <a:r>
              <a:rPr lang="en-US" sz="2000">
                <a:solidFill>
                  <a:srgbClr val="000000"/>
                </a:solidFill>
              </a:rPr>
              <a:t>TAs and Test Administration</a:t>
            </a:r>
            <a:br>
              <a:rPr lang="en-US" sz="2000">
                <a:solidFill>
                  <a:srgbClr val="000000"/>
                </a:solidFill>
              </a:rPr>
            </a:br>
            <a:endParaRPr>
              <a:solidFill>
                <a:srgbClr val="000000"/>
              </a:solidFill>
            </a:endParaRPr>
          </a:p>
          <a:p>
            <a:pPr marL="742950" lvl="1" indent="-285750" algn="l" rtl="0">
              <a:lnSpc>
                <a:spcPct val="90000"/>
              </a:lnSpc>
              <a:spcBef>
                <a:spcPts val="1000"/>
              </a:spcBef>
              <a:spcAft>
                <a:spcPts val="0"/>
              </a:spcAft>
              <a:buClr>
                <a:srgbClr val="000000"/>
              </a:buClr>
              <a:buSzPts val="2000"/>
              <a:buFont typeface="Arial"/>
              <a:buChar char="•"/>
            </a:pPr>
            <a:r>
              <a:rPr lang="en-US" sz="2000">
                <a:solidFill>
                  <a:srgbClr val="000000"/>
                </a:solidFill>
              </a:rPr>
              <a:t>Test Security</a:t>
            </a:r>
            <a:endParaRPr sz="2000"/>
          </a:p>
        </p:txBody>
      </p:sp>
      <p:pic>
        <p:nvPicPr>
          <p:cNvPr id="318" name="Google Shape;318;p25"/>
          <p:cNvPicPr preferRelativeResize="0"/>
          <p:nvPr/>
        </p:nvPicPr>
        <p:blipFill rotWithShape="1">
          <a:blip r:embed="rId5">
            <a:alphaModFix/>
          </a:blip>
          <a:srcRect/>
          <a:stretch/>
        </p:blipFill>
        <p:spPr>
          <a:xfrm rot="671297">
            <a:off x="7056881" y="2133530"/>
            <a:ext cx="2445784" cy="35938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 descr="blackboard.png"/>
          <p:cNvPicPr preferRelativeResize="0">
            <a:picLocks noGrp="1"/>
          </p:cNvPicPr>
          <p:nvPr>
            <p:ph type="body" idx="4294967295"/>
          </p:nvPr>
        </p:nvPicPr>
        <p:blipFill rotWithShape="1">
          <a:blip r:embed="rId3">
            <a:alphaModFix/>
          </a:blip>
          <a:srcRect/>
          <a:stretch/>
        </p:blipFill>
        <p:spPr>
          <a:xfrm>
            <a:off x="2219153" y="300039"/>
            <a:ext cx="8482185" cy="5611304"/>
          </a:xfrm>
          <a:prstGeom prst="rect">
            <a:avLst/>
          </a:prstGeom>
          <a:noFill/>
          <a:ln>
            <a:noFill/>
          </a:ln>
        </p:spPr>
      </p:pic>
      <p:sp>
        <p:nvSpPr>
          <p:cNvPr id="146" name="Google Shape;146;p3"/>
          <p:cNvSpPr txBox="1"/>
          <p:nvPr/>
        </p:nvSpPr>
        <p:spPr>
          <a:xfrm>
            <a:off x="2225350" y="541843"/>
            <a:ext cx="8148264"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674EA7"/>
                </a:solidFill>
                <a:latin typeface="Calibri"/>
                <a:ea typeface="Calibri"/>
                <a:cs typeface="Calibri"/>
                <a:sym typeface="Calibri"/>
              </a:rPr>
              <a:t>Accessibility and Accommodations</a:t>
            </a:r>
            <a:endParaRPr sz="1800" b="0" i="0" u="none" strike="noStrike" cap="none">
              <a:solidFill>
                <a:srgbClr val="674EA7"/>
              </a:solidFill>
              <a:latin typeface="Calibri"/>
              <a:ea typeface="Calibri"/>
              <a:cs typeface="Calibri"/>
              <a:sym typeface="Calibri"/>
            </a:endParaRPr>
          </a:p>
        </p:txBody>
      </p:sp>
      <p:sp>
        <p:nvSpPr>
          <p:cNvPr id="147" name="Google Shape;147;p3"/>
          <p:cNvSpPr/>
          <p:nvPr/>
        </p:nvSpPr>
        <p:spPr>
          <a:xfrm>
            <a:off x="2489075" y="1188175"/>
            <a:ext cx="7620900" cy="4129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2000" b="1" i="0" u="none" strike="noStrike" cap="none">
                <a:latin typeface="Calibri"/>
                <a:ea typeface="Calibri"/>
                <a:cs typeface="Calibri"/>
                <a:sym typeface="Calibri"/>
              </a:rPr>
              <a:t>Test accommodations</a:t>
            </a:r>
            <a:r>
              <a:rPr lang="en-US" sz="2000" b="0" i="0" u="none" strike="noStrike" cap="none">
                <a:latin typeface="Calibri"/>
                <a:ea typeface="Calibri"/>
                <a:cs typeface="Calibri"/>
                <a:sym typeface="Calibri"/>
              </a:rPr>
              <a:t> are any changes made to testing conditions that allow students with physical disabilities, learning disabilities, or limited English-language ability to demonstrate their knowledge and skills in a testing situation.</a:t>
            </a:r>
            <a:endParaRPr sz="2000" b="0" i="0" u="none" strike="noStrike" cap="none">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r>
              <a:rPr lang="en-US" sz="2000" b="0" i="0" u="none" strike="noStrike" cap="none">
                <a:latin typeface="Calibri"/>
                <a:ea typeface="Calibri"/>
                <a:cs typeface="Calibri"/>
                <a:sym typeface="Calibri"/>
              </a:rPr>
              <a:t>The </a:t>
            </a:r>
            <a:r>
              <a:rPr lang="en-US" sz="2000" b="1" i="0" u="none" strike="noStrike" cap="none">
                <a:latin typeface="Calibri"/>
                <a:ea typeface="Calibri"/>
                <a:cs typeface="Calibri"/>
                <a:sym typeface="Calibri"/>
              </a:rPr>
              <a:t>general goal of providing accommodations </a:t>
            </a:r>
            <a:r>
              <a:rPr lang="en-US" sz="2000" b="0" i="0" u="none" strike="noStrike" cap="none">
                <a:latin typeface="Calibri"/>
                <a:ea typeface="Calibri"/>
                <a:cs typeface="Calibri"/>
                <a:sym typeface="Calibri"/>
              </a:rPr>
              <a:t>is to create a level playing field for students whose disabilities or language abilities may adversely affect their ability to show on a test what they have learned.</a:t>
            </a:r>
            <a:endParaRPr sz="2000" b="0" i="0" u="none" strike="noStrike" cap="none">
              <a:latin typeface="Calibri"/>
              <a:ea typeface="Calibri"/>
              <a:cs typeface="Calibri"/>
              <a:sym typeface="Calibri"/>
            </a:endParaRPr>
          </a:p>
          <a:p>
            <a:pPr marL="0" marR="0" lvl="0" indent="0" algn="l" rtl="0">
              <a:lnSpc>
                <a:spcPct val="115000"/>
              </a:lnSpc>
              <a:spcBef>
                <a:spcPts val="1000"/>
              </a:spcBef>
              <a:spcAft>
                <a:spcPts val="0"/>
              </a:spcAft>
              <a:buClr>
                <a:srgbClr val="000000"/>
              </a:buClr>
              <a:buSzPts val="1800"/>
              <a:buFont typeface="Arial"/>
              <a:buNone/>
            </a:pPr>
            <a:r>
              <a:rPr lang="en-US" sz="2000" b="1" i="0" u="none" strike="noStrike" cap="none">
                <a:latin typeface="Calibri"/>
                <a:ea typeface="Calibri"/>
                <a:cs typeface="Calibri"/>
                <a:sym typeface="Calibri"/>
              </a:rPr>
              <a:t>Testing accommodations can be different </a:t>
            </a:r>
            <a:r>
              <a:rPr lang="en-US" sz="2000" b="0" i="0" u="none" strike="noStrike" cap="none">
                <a:latin typeface="Calibri"/>
                <a:ea typeface="Calibri"/>
                <a:cs typeface="Calibri"/>
                <a:sym typeface="Calibri"/>
              </a:rPr>
              <a:t>from those used for instruction. For example, using a spell-checker might help a student with writing difficulties take notes during class but wouldn’t be appropriate during a spelling test.</a:t>
            </a:r>
            <a:endParaRPr sz="2000" b="0" i="0" u="none" strike="noStrike" cap="none">
              <a:latin typeface="Arial"/>
              <a:ea typeface="Arial"/>
              <a:cs typeface="Arial"/>
              <a:sym typeface="Arial"/>
            </a:endParaRPr>
          </a:p>
          <a:p>
            <a:pPr marL="0" marR="0" lvl="0" indent="0" algn="l" rtl="0">
              <a:lnSpc>
                <a:spcPct val="115000"/>
              </a:lnSpc>
              <a:spcBef>
                <a:spcPts val="100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8" name="Google Shape;148;p3">
            <a:hlinkClick r:id="rId4"/>
          </p:cNvPr>
          <p:cNvSpPr/>
          <p:nvPr/>
        </p:nvSpPr>
        <p:spPr>
          <a:xfrm>
            <a:off x="1807426" y="5911343"/>
            <a:ext cx="9329853" cy="4426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b="0" i="0" u="sng" strike="noStrike" cap="none">
                <a:solidFill>
                  <a:srgbClr val="00000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https://smarterbalanced.alohahsap.org/resources/accessibility-and-accommodations/</a:t>
            </a:r>
            <a:endParaRPr sz="2000" b="0" i="0" u="none" strike="noStrike" cap="non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7"/>
          <p:cNvSpPr txBox="1">
            <a:spLocks noGrp="1"/>
          </p:cNvSpPr>
          <p:nvPr>
            <p:ph type="title" idx="4294967295"/>
          </p:nvPr>
        </p:nvSpPr>
        <p:spPr>
          <a:xfrm>
            <a:off x="1695450" y="243625"/>
            <a:ext cx="8126100" cy="6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200"/>
              <a:buFont typeface="Calibri"/>
              <a:buNone/>
            </a:pPr>
            <a:r>
              <a:rPr lang="en-US" b="1">
                <a:solidFill>
                  <a:srgbClr val="674EA7"/>
                </a:solidFill>
                <a:latin typeface="Calibri"/>
                <a:ea typeface="Calibri"/>
                <a:cs typeface="Calibri"/>
                <a:sym typeface="Calibri"/>
              </a:rPr>
              <a:t>Training and Practice Tests</a:t>
            </a:r>
            <a:endParaRPr sz="4000">
              <a:solidFill>
                <a:srgbClr val="674EA7"/>
              </a:solidFill>
            </a:endParaRPr>
          </a:p>
        </p:txBody>
      </p:sp>
      <p:sp>
        <p:nvSpPr>
          <p:cNvPr id="325" name="Google Shape;325;p27"/>
          <p:cNvSpPr txBox="1">
            <a:spLocks noGrp="1"/>
          </p:cNvSpPr>
          <p:nvPr>
            <p:ph type="body" idx="4294967295"/>
          </p:nvPr>
        </p:nvSpPr>
        <p:spPr>
          <a:xfrm>
            <a:off x="1552639" y="934176"/>
            <a:ext cx="8455743" cy="5201153"/>
          </a:xfrm>
          <a:prstGeom prst="rect">
            <a:avLst/>
          </a:prstGeom>
          <a:noFill/>
          <a:ln>
            <a:noFill/>
          </a:ln>
        </p:spPr>
        <p:txBody>
          <a:bodyPr spcFirstLastPara="1" wrap="square" lIns="91425" tIns="45700" rIns="91425" bIns="45700" anchor="t" anchorCtr="0">
            <a:noAutofit/>
          </a:bodyPr>
          <a:lstStyle/>
          <a:p>
            <a:pPr marL="403225" lvl="0" indent="-233362" algn="l" rtl="0">
              <a:lnSpc>
                <a:spcPct val="115000"/>
              </a:lnSpc>
              <a:spcBef>
                <a:spcPts val="0"/>
              </a:spcBef>
              <a:spcAft>
                <a:spcPts val="0"/>
              </a:spcAft>
              <a:buClr>
                <a:srgbClr val="000000"/>
              </a:buClr>
              <a:buSzPts val="2200"/>
              <a:buChar char="•"/>
            </a:pPr>
            <a:r>
              <a:rPr lang="en-US" sz="1800">
                <a:solidFill>
                  <a:srgbClr val="000000"/>
                </a:solidFill>
              </a:rPr>
              <a:t>Remember the </a:t>
            </a:r>
            <a:r>
              <a:rPr lang="en-US" sz="1800" b="1" i="1">
                <a:solidFill>
                  <a:srgbClr val="000000"/>
                </a:solidFill>
              </a:rPr>
              <a:t>Training Test </a:t>
            </a:r>
            <a:r>
              <a:rPr lang="en-US" sz="1800">
                <a:solidFill>
                  <a:srgbClr val="000000"/>
                </a:solidFill>
              </a:rPr>
              <a:t>allows students to become familiar with the assessment software, tools, etc., while the </a:t>
            </a:r>
            <a:r>
              <a:rPr lang="en-US" sz="1800" b="1" i="1">
                <a:solidFill>
                  <a:srgbClr val="000000"/>
                </a:solidFill>
              </a:rPr>
              <a:t>Practice Test </a:t>
            </a:r>
            <a:r>
              <a:rPr lang="en-US" sz="1800">
                <a:solidFill>
                  <a:srgbClr val="000000"/>
                </a:solidFill>
              </a:rPr>
              <a:t>includes about 30 items at each grade level and provides access to the designated supports and accommodations if administered using the secure browser.</a:t>
            </a:r>
            <a:endParaRPr sz="1800">
              <a:solidFill>
                <a:srgbClr val="000000"/>
              </a:solidFill>
            </a:endParaRPr>
          </a:p>
          <a:p>
            <a:pPr marL="403225" lvl="0" indent="-207962" algn="l" rtl="0">
              <a:lnSpc>
                <a:spcPct val="115000"/>
              </a:lnSpc>
              <a:spcBef>
                <a:spcPts val="1000"/>
              </a:spcBef>
              <a:spcAft>
                <a:spcPts val="0"/>
              </a:spcAft>
              <a:buClr>
                <a:srgbClr val="000000"/>
              </a:buClr>
              <a:buSzPts val="1800"/>
              <a:buChar char="•"/>
            </a:pPr>
            <a:endParaRPr sz="1800">
              <a:solidFill>
                <a:srgbClr val="000000"/>
              </a:solidFill>
            </a:endParaRPr>
          </a:p>
          <a:p>
            <a:pPr marL="403225" lvl="0" indent="-93661" algn="l" rtl="0">
              <a:lnSpc>
                <a:spcPct val="115000"/>
              </a:lnSpc>
              <a:spcBef>
                <a:spcPts val="1000"/>
              </a:spcBef>
              <a:spcAft>
                <a:spcPts val="0"/>
              </a:spcAft>
              <a:buClr>
                <a:schemeClr val="dk1"/>
              </a:buClr>
              <a:buSzPts val="2200"/>
              <a:buNone/>
            </a:pPr>
            <a:endParaRPr sz="1800">
              <a:solidFill>
                <a:srgbClr val="000000"/>
              </a:solidFill>
            </a:endParaRPr>
          </a:p>
          <a:p>
            <a:pPr marL="403225" lvl="0" indent="-93661" algn="l" rtl="0">
              <a:lnSpc>
                <a:spcPct val="115000"/>
              </a:lnSpc>
              <a:spcBef>
                <a:spcPts val="1000"/>
              </a:spcBef>
              <a:spcAft>
                <a:spcPts val="0"/>
              </a:spcAft>
              <a:buClr>
                <a:schemeClr val="dk1"/>
              </a:buClr>
              <a:buSzPts val="2200"/>
              <a:buNone/>
            </a:pPr>
            <a:endParaRPr sz="1800">
              <a:solidFill>
                <a:srgbClr val="000000"/>
              </a:solidFill>
            </a:endParaRPr>
          </a:p>
          <a:p>
            <a:pPr marL="403225" lvl="0" indent="-93661" algn="l" rtl="0">
              <a:lnSpc>
                <a:spcPct val="115000"/>
              </a:lnSpc>
              <a:spcBef>
                <a:spcPts val="1000"/>
              </a:spcBef>
              <a:spcAft>
                <a:spcPts val="0"/>
              </a:spcAft>
              <a:buClr>
                <a:schemeClr val="dk1"/>
              </a:buClr>
              <a:buSzPts val="2200"/>
              <a:buNone/>
            </a:pPr>
            <a:endParaRPr sz="1800">
              <a:solidFill>
                <a:srgbClr val="000000"/>
              </a:solidFill>
            </a:endParaRPr>
          </a:p>
          <a:p>
            <a:pPr marL="403225" lvl="0" indent="-233362" algn="l" rtl="0">
              <a:lnSpc>
                <a:spcPct val="115000"/>
              </a:lnSpc>
              <a:spcBef>
                <a:spcPts val="1000"/>
              </a:spcBef>
              <a:spcAft>
                <a:spcPts val="0"/>
              </a:spcAft>
              <a:buClr>
                <a:srgbClr val="000000"/>
              </a:buClr>
              <a:buSzPts val="2200"/>
              <a:buChar char="•"/>
            </a:pPr>
            <a:r>
              <a:rPr lang="en-US" sz="1800">
                <a:solidFill>
                  <a:srgbClr val="000000"/>
                </a:solidFill>
              </a:rPr>
              <a:t>Both tests can be conducted in a testing session administered by a Test Administrator using the TA Practice Site and secure browser </a:t>
            </a:r>
            <a:r>
              <a:rPr lang="en-US" sz="1800" b="1" u="sng">
                <a:solidFill>
                  <a:srgbClr val="000000"/>
                </a:solidFill>
              </a:rPr>
              <a:t>or</a:t>
            </a:r>
            <a:r>
              <a:rPr lang="en-US" sz="1800">
                <a:solidFill>
                  <a:srgbClr val="000000"/>
                </a:solidFill>
              </a:rPr>
              <a:t> in a “guest session” using any browser from any location.</a:t>
            </a:r>
            <a:endParaRPr sz="1800">
              <a:solidFill>
                <a:srgbClr val="000000"/>
              </a:solidFill>
            </a:endParaRPr>
          </a:p>
          <a:p>
            <a:pPr marL="169863" lvl="0" indent="0" algn="ctr" rtl="0">
              <a:lnSpc>
                <a:spcPct val="115000"/>
              </a:lnSpc>
              <a:spcBef>
                <a:spcPts val="1000"/>
              </a:spcBef>
              <a:spcAft>
                <a:spcPts val="0"/>
              </a:spcAft>
              <a:buClr>
                <a:schemeClr val="dk1"/>
              </a:buClr>
              <a:buSzPts val="2200"/>
              <a:buNone/>
            </a:pPr>
            <a:r>
              <a:rPr lang="en-US" sz="1800" i="1">
                <a:solidFill>
                  <a:srgbClr val="000000"/>
                </a:solidFill>
              </a:rPr>
              <a:t>If students complete a Training or Practice Test in a session set up be the teacher they will receive the supports set in TIDE. </a:t>
            </a:r>
            <a:endParaRPr>
              <a:solidFill>
                <a:srgbClr val="000000"/>
              </a:solidFill>
            </a:endParaRPr>
          </a:p>
          <a:p>
            <a:pPr marL="403225" lvl="0" indent="-93661" algn="l" rtl="0">
              <a:lnSpc>
                <a:spcPct val="120000"/>
              </a:lnSpc>
              <a:spcBef>
                <a:spcPts val="1000"/>
              </a:spcBef>
              <a:spcAft>
                <a:spcPts val="0"/>
              </a:spcAft>
              <a:buClr>
                <a:schemeClr val="dk1"/>
              </a:buClr>
              <a:buSzPts val="2200"/>
              <a:buNone/>
            </a:pPr>
            <a:endParaRPr sz="1800"/>
          </a:p>
          <a:p>
            <a:pPr marL="169863" lvl="0" indent="0" algn="l" rtl="0">
              <a:lnSpc>
                <a:spcPct val="120000"/>
              </a:lnSpc>
              <a:spcBef>
                <a:spcPts val="0"/>
              </a:spcBef>
              <a:spcAft>
                <a:spcPts val="0"/>
              </a:spcAft>
              <a:buClr>
                <a:schemeClr val="dk1"/>
              </a:buClr>
              <a:buSzPts val="2200"/>
              <a:buNone/>
            </a:pPr>
            <a:endParaRPr/>
          </a:p>
          <a:p>
            <a:pPr marL="0" lvl="0" indent="0" algn="l" rtl="0">
              <a:lnSpc>
                <a:spcPct val="120000"/>
              </a:lnSpc>
              <a:spcBef>
                <a:spcPts val="1050"/>
              </a:spcBef>
              <a:spcAft>
                <a:spcPts val="0"/>
              </a:spcAft>
              <a:buClr>
                <a:schemeClr val="dk1"/>
              </a:buClr>
              <a:buSzPts val="2200"/>
              <a:buNone/>
            </a:pPr>
            <a:endParaRPr sz="2200"/>
          </a:p>
        </p:txBody>
      </p:sp>
      <p:pic>
        <p:nvPicPr>
          <p:cNvPr id="326" name="Google Shape;326;p27"/>
          <p:cNvPicPr preferRelativeResize="0"/>
          <p:nvPr/>
        </p:nvPicPr>
        <p:blipFill rotWithShape="1">
          <a:blip r:embed="rId3">
            <a:alphaModFix/>
          </a:blip>
          <a:srcRect/>
          <a:stretch/>
        </p:blipFill>
        <p:spPr>
          <a:xfrm>
            <a:off x="1732455" y="3051172"/>
            <a:ext cx="1561292" cy="489817"/>
          </a:xfrm>
          <a:prstGeom prst="rect">
            <a:avLst/>
          </a:prstGeom>
          <a:noFill/>
          <a:ln>
            <a:noFill/>
          </a:ln>
        </p:spPr>
      </p:pic>
      <p:pic>
        <p:nvPicPr>
          <p:cNvPr id="327" name="Google Shape;327;p27"/>
          <p:cNvPicPr preferRelativeResize="0"/>
          <p:nvPr/>
        </p:nvPicPr>
        <p:blipFill rotWithShape="1">
          <a:blip r:embed="rId4">
            <a:alphaModFix/>
          </a:blip>
          <a:srcRect/>
          <a:stretch/>
        </p:blipFill>
        <p:spPr>
          <a:xfrm>
            <a:off x="3811198" y="2806264"/>
            <a:ext cx="1024738" cy="1124712"/>
          </a:xfrm>
          <a:prstGeom prst="rect">
            <a:avLst/>
          </a:prstGeom>
          <a:noFill/>
          <a:ln>
            <a:noFill/>
          </a:ln>
        </p:spPr>
      </p:pic>
      <p:pic>
        <p:nvPicPr>
          <p:cNvPr id="328" name="Google Shape;328;p27"/>
          <p:cNvPicPr preferRelativeResize="0"/>
          <p:nvPr/>
        </p:nvPicPr>
        <p:blipFill rotWithShape="1">
          <a:blip r:embed="rId5">
            <a:alphaModFix/>
          </a:blip>
          <a:srcRect r="66625"/>
          <a:stretch/>
        </p:blipFill>
        <p:spPr>
          <a:xfrm>
            <a:off x="5390315" y="2830268"/>
            <a:ext cx="983140" cy="1124094"/>
          </a:xfrm>
          <a:prstGeom prst="rect">
            <a:avLst/>
          </a:prstGeom>
          <a:noFill/>
          <a:ln>
            <a:noFill/>
          </a:ln>
        </p:spPr>
      </p:pic>
      <p:sp>
        <p:nvSpPr>
          <p:cNvPr id="329" name="Google Shape;329;p27"/>
          <p:cNvSpPr/>
          <p:nvPr/>
        </p:nvSpPr>
        <p:spPr>
          <a:xfrm>
            <a:off x="4914628" y="3259646"/>
            <a:ext cx="415384" cy="11790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0" name="Google Shape;330;p27"/>
          <p:cNvSpPr/>
          <p:nvPr/>
        </p:nvSpPr>
        <p:spPr>
          <a:xfrm>
            <a:off x="3382659" y="3237126"/>
            <a:ext cx="415384" cy="11790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31" name="Google Shape;331;p27"/>
          <p:cNvPicPr preferRelativeResize="0"/>
          <p:nvPr/>
        </p:nvPicPr>
        <p:blipFill rotWithShape="1">
          <a:blip r:embed="rId6">
            <a:alphaModFix/>
          </a:blip>
          <a:srcRect/>
          <a:stretch/>
        </p:blipFill>
        <p:spPr>
          <a:xfrm>
            <a:off x="1713972" y="2487811"/>
            <a:ext cx="1561292" cy="528530"/>
          </a:xfrm>
          <a:prstGeom prst="rect">
            <a:avLst/>
          </a:prstGeom>
          <a:noFill/>
          <a:ln>
            <a:noFill/>
          </a:ln>
        </p:spPr>
      </p:pic>
      <p:sp>
        <p:nvSpPr>
          <p:cNvPr id="332" name="Google Shape;332;p27"/>
          <p:cNvSpPr txBox="1"/>
          <p:nvPr/>
        </p:nvSpPr>
        <p:spPr>
          <a:xfrm>
            <a:off x="7030233" y="2582799"/>
            <a:ext cx="744948" cy="338554"/>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GUEST</a:t>
            </a:r>
            <a:endParaRPr sz="1800" b="0" i="0" u="none" strike="noStrike" cap="none">
              <a:solidFill>
                <a:schemeClr val="dk1"/>
              </a:solidFill>
              <a:latin typeface="Arial"/>
              <a:ea typeface="Arial"/>
              <a:cs typeface="Arial"/>
              <a:sym typeface="Arial"/>
            </a:endParaRPr>
          </a:p>
        </p:txBody>
      </p:sp>
      <p:cxnSp>
        <p:nvCxnSpPr>
          <p:cNvPr id="333" name="Google Shape;333;p27"/>
          <p:cNvCxnSpPr/>
          <p:nvPr/>
        </p:nvCxnSpPr>
        <p:spPr>
          <a:xfrm>
            <a:off x="3293747" y="2738114"/>
            <a:ext cx="3736486" cy="0"/>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6470"/>
              </a:srgbClr>
            </a:outerShdw>
          </a:effectLst>
        </p:spPr>
      </p:cxnSp>
      <p:cxnSp>
        <p:nvCxnSpPr>
          <p:cNvPr id="334" name="Google Shape;334;p27"/>
          <p:cNvCxnSpPr/>
          <p:nvPr/>
        </p:nvCxnSpPr>
        <p:spPr>
          <a:xfrm>
            <a:off x="7813868" y="2752077"/>
            <a:ext cx="1378002" cy="3343"/>
          </a:xfrm>
          <a:prstGeom prst="straightConnector1">
            <a:avLst/>
          </a:prstGeom>
          <a:noFill/>
          <a:ln w="25400" cap="flat" cmpd="sng">
            <a:solidFill>
              <a:srgbClr val="FF0000"/>
            </a:solidFill>
            <a:prstDash val="solid"/>
            <a:round/>
            <a:headEnd type="none" w="sm" len="sm"/>
            <a:tailEnd type="triangle" w="med" len="med"/>
          </a:ln>
          <a:effectLst>
            <a:outerShdw blurRad="40000" dist="20000" dir="5400000" rotWithShape="0">
              <a:srgbClr val="000000">
                <a:alpha val="36470"/>
              </a:srgbClr>
            </a:outerShdw>
          </a:effectLst>
        </p:spPr>
      </p:cxnSp>
      <p:pic>
        <p:nvPicPr>
          <p:cNvPr id="335" name="Google Shape;335;p27"/>
          <p:cNvPicPr preferRelativeResize="0"/>
          <p:nvPr/>
        </p:nvPicPr>
        <p:blipFill rotWithShape="1">
          <a:blip r:embed="rId6">
            <a:alphaModFix/>
          </a:blip>
          <a:srcRect r="59972"/>
          <a:stretch/>
        </p:blipFill>
        <p:spPr>
          <a:xfrm>
            <a:off x="6615998" y="3225951"/>
            <a:ext cx="826198" cy="698724"/>
          </a:xfrm>
          <a:prstGeom prst="rect">
            <a:avLst/>
          </a:prstGeom>
          <a:noFill/>
          <a:ln>
            <a:noFill/>
          </a:ln>
        </p:spPr>
      </p:pic>
      <p:sp>
        <p:nvSpPr>
          <p:cNvPr id="336" name="Google Shape;336;p27"/>
          <p:cNvSpPr txBox="1"/>
          <p:nvPr/>
        </p:nvSpPr>
        <p:spPr>
          <a:xfrm>
            <a:off x="7450193" y="3090368"/>
            <a:ext cx="1050288" cy="338554"/>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Session ID</a:t>
            </a:r>
            <a:endParaRPr sz="1800" b="0" i="0" u="none" strike="noStrike" cap="none">
              <a:solidFill>
                <a:schemeClr val="dk1"/>
              </a:solidFill>
              <a:latin typeface="Arial"/>
              <a:ea typeface="Arial"/>
              <a:cs typeface="Arial"/>
              <a:sym typeface="Arial"/>
            </a:endParaRPr>
          </a:p>
        </p:txBody>
      </p:sp>
      <p:sp>
        <p:nvSpPr>
          <p:cNvPr id="337" name="Google Shape;337;p27"/>
          <p:cNvSpPr txBox="1"/>
          <p:nvPr/>
        </p:nvSpPr>
        <p:spPr>
          <a:xfrm>
            <a:off x="7450193" y="3479853"/>
            <a:ext cx="1101584" cy="58477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First Name</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SSID</a:t>
            </a:r>
            <a:endParaRPr sz="1800" b="0" i="0" u="none" strike="noStrike" cap="none">
              <a:solidFill>
                <a:schemeClr val="dk1"/>
              </a:solidFill>
              <a:latin typeface="Arial"/>
              <a:ea typeface="Arial"/>
              <a:cs typeface="Arial"/>
              <a:sym typeface="Arial"/>
            </a:endParaRPr>
          </a:p>
        </p:txBody>
      </p:sp>
      <p:sp>
        <p:nvSpPr>
          <p:cNvPr id="338" name="Google Shape;338;p27"/>
          <p:cNvSpPr/>
          <p:nvPr/>
        </p:nvSpPr>
        <p:spPr>
          <a:xfrm>
            <a:off x="6373456" y="3150051"/>
            <a:ext cx="977035" cy="122021"/>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9" name="Google Shape;339;p27"/>
          <p:cNvSpPr/>
          <p:nvPr/>
        </p:nvSpPr>
        <p:spPr>
          <a:xfrm>
            <a:off x="8530603" y="3051171"/>
            <a:ext cx="117014" cy="1048286"/>
          </a:xfrm>
          <a:prstGeom prst="rightBracket">
            <a:avLst>
              <a:gd name="adj" fmla="val 8333"/>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0" name="Google Shape;340;p27"/>
          <p:cNvSpPr/>
          <p:nvPr/>
        </p:nvSpPr>
        <p:spPr>
          <a:xfrm>
            <a:off x="8728198" y="3185596"/>
            <a:ext cx="415384" cy="11790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41" name="Google Shape;341;p27"/>
          <p:cNvPicPr preferRelativeResize="0"/>
          <p:nvPr/>
        </p:nvPicPr>
        <p:blipFill rotWithShape="1">
          <a:blip r:embed="rId7">
            <a:alphaModFix/>
          </a:blip>
          <a:srcRect l="20490" r="20490"/>
          <a:stretch/>
        </p:blipFill>
        <p:spPr>
          <a:xfrm>
            <a:off x="6765317" y="3878020"/>
            <a:ext cx="527564" cy="410328"/>
          </a:xfrm>
          <a:prstGeom prst="rect">
            <a:avLst/>
          </a:prstGeom>
          <a:noFill/>
          <a:ln>
            <a:noFill/>
          </a:ln>
        </p:spPr>
      </p:pic>
      <p:pic>
        <p:nvPicPr>
          <p:cNvPr id="342" name="Google Shape;342;p27"/>
          <p:cNvPicPr preferRelativeResize="0"/>
          <p:nvPr/>
        </p:nvPicPr>
        <p:blipFill rotWithShape="1">
          <a:blip r:embed="rId8">
            <a:alphaModFix/>
          </a:blip>
          <a:srcRect/>
          <a:stretch/>
        </p:blipFill>
        <p:spPr>
          <a:xfrm>
            <a:off x="9284823" y="2352395"/>
            <a:ext cx="1340769" cy="1397552"/>
          </a:xfrm>
          <a:prstGeom prst="rect">
            <a:avLst/>
          </a:prstGeom>
          <a:noFill/>
          <a:ln>
            <a:noFill/>
          </a:ln>
        </p:spPr>
      </p:pic>
      <p:pic>
        <p:nvPicPr>
          <p:cNvPr id="343" name="Google Shape;343;p27"/>
          <p:cNvPicPr preferRelativeResize="0"/>
          <p:nvPr/>
        </p:nvPicPr>
        <p:blipFill>
          <a:blip r:embed="rId9">
            <a:alphaModFix/>
          </a:blip>
          <a:stretch>
            <a:fillRect/>
          </a:stretch>
        </p:blipFill>
        <p:spPr>
          <a:xfrm>
            <a:off x="10008382" y="243622"/>
            <a:ext cx="1875643" cy="19207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8"/>
          <p:cNvPicPr preferRelativeResize="0"/>
          <p:nvPr/>
        </p:nvPicPr>
        <p:blipFill rotWithShape="1">
          <a:blip r:embed="rId3">
            <a:alphaModFix/>
          </a:blip>
          <a:srcRect/>
          <a:stretch/>
        </p:blipFill>
        <p:spPr>
          <a:xfrm>
            <a:off x="1900109" y="685800"/>
            <a:ext cx="8548816" cy="5568604"/>
          </a:xfrm>
          <a:prstGeom prst="rect">
            <a:avLst/>
          </a:prstGeom>
          <a:noFill/>
          <a:ln>
            <a:noFill/>
          </a:ln>
        </p:spPr>
      </p:pic>
      <p:pic>
        <p:nvPicPr>
          <p:cNvPr id="350" name="Google Shape;350;p28" descr="mac-osx-arrow-cursor"/>
          <p:cNvPicPr preferRelativeResize="0"/>
          <p:nvPr/>
        </p:nvPicPr>
        <p:blipFill rotWithShape="1">
          <a:blip r:embed="rId4">
            <a:alphaModFix/>
          </a:blip>
          <a:srcRect/>
          <a:stretch/>
        </p:blipFill>
        <p:spPr>
          <a:xfrm>
            <a:off x="3990844" y="2162985"/>
            <a:ext cx="255277" cy="363622"/>
          </a:xfrm>
          <a:prstGeom prst="rect">
            <a:avLst/>
          </a:prstGeom>
          <a:noFill/>
          <a:ln>
            <a:noFill/>
          </a:ln>
        </p:spPr>
      </p:pic>
      <p:sp>
        <p:nvSpPr>
          <p:cNvPr id="351" name="Google Shape;351;p28"/>
          <p:cNvSpPr txBox="1"/>
          <p:nvPr/>
        </p:nvSpPr>
        <p:spPr>
          <a:xfrm>
            <a:off x="2059717" y="88371"/>
            <a:ext cx="8229600" cy="563562"/>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a:solidFill>
                  <a:srgbClr val="674EA7"/>
                </a:solidFill>
                <a:latin typeface="Calibri"/>
                <a:ea typeface="Calibri"/>
                <a:cs typeface="Calibri"/>
                <a:sym typeface="Calibri"/>
              </a:rPr>
              <a:t>Accessing Tools Through the Tool Bar</a:t>
            </a:r>
            <a:endParaRPr sz="1800" b="0" i="0" u="none" strike="noStrike" cap="none">
              <a:solidFill>
                <a:srgbClr val="674EA7"/>
              </a:solidFill>
              <a:latin typeface="Arial"/>
              <a:ea typeface="Arial"/>
              <a:cs typeface="Arial"/>
              <a:sym typeface="Arial"/>
            </a:endParaRPr>
          </a:p>
        </p:txBody>
      </p:sp>
      <p:sp>
        <p:nvSpPr>
          <p:cNvPr id="352" name="Google Shape;352;p28"/>
          <p:cNvSpPr/>
          <p:nvPr/>
        </p:nvSpPr>
        <p:spPr>
          <a:xfrm>
            <a:off x="1900109" y="907499"/>
            <a:ext cx="2579422" cy="550109"/>
          </a:xfrm>
          <a:prstGeom prst="roundRect">
            <a:avLst>
              <a:gd name="adj" fmla="val 16667"/>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9"/>
          <p:cNvSpPr txBox="1">
            <a:spLocks noGrp="1"/>
          </p:cNvSpPr>
          <p:nvPr>
            <p:ph type="body" idx="1"/>
          </p:nvPr>
        </p:nvSpPr>
        <p:spPr>
          <a:xfrm>
            <a:off x="1405102" y="1166350"/>
            <a:ext cx="9486600" cy="3286200"/>
          </a:xfrm>
          <a:prstGeom prst="rect">
            <a:avLst/>
          </a:prstGeom>
          <a:noFill/>
          <a:ln>
            <a:noFill/>
          </a:ln>
        </p:spPr>
        <p:txBody>
          <a:bodyPr spcFirstLastPara="1" wrap="square" lIns="91425" tIns="45700" rIns="91425" bIns="45700" anchor="t" anchorCtr="0">
            <a:noAutofit/>
          </a:bodyPr>
          <a:lstStyle/>
          <a:p>
            <a:pPr marL="342900" lvl="0" indent="-342900" algn="l" rtl="0">
              <a:lnSpc>
                <a:spcPct val="115000"/>
              </a:lnSpc>
              <a:spcBef>
                <a:spcPts val="0"/>
              </a:spcBef>
              <a:spcAft>
                <a:spcPts val="0"/>
              </a:spcAft>
              <a:buClr>
                <a:srgbClr val="000000"/>
              </a:buClr>
              <a:buSzPts val="2000"/>
              <a:buChar char="•"/>
            </a:pPr>
            <a:r>
              <a:rPr lang="en-US" sz="2000" b="1">
                <a:solidFill>
                  <a:srgbClr val="000000"/>
                </a:solidFill>
              </a:rPr>
              <a:t>Testing Room: </a:t>
            </a:r>
            <a:r>
              <a:rPr lang="en-US" sz="2000">
                <a:solidFill>
                  <a:srgbClr val="000000"/>
                </a:solidFill>
              </a:rPr>
              <a:t>Students can be tested in any room that provides a </a:t>
            </a:r>
            <a:r>
              <a:rPr lang="en-US" sz="2000" u="sng">
                <a:solidFill>
                  <a:srgbClr val="000000"/>
                </a:solidFill>
              </a:rPr>
              <a:t>quiet environment </a:t>
            </a:r>
            <a:r>
              <a:rPr lang="en-US" sz="2000">
                <a:solidFill>
                  <a:srgbClr val="000000"/>
                </a:solidFill>
              </a:rPr>
              <a:t>where other </a:t>
            </a:r>
            <a:r>
              <a:rPr lang="en-US" sz="2000" u="sng">
                <a:solidFill>
                  <a:srgbClr val="000000"/>
                </a:solidFill>
              </a:rPr>
              <a:t>students are not participating in learning activities</a:t>
            </a:r>
            <a:r>
              <a:rPr lang="en-US" sz="2000">
                <a:solidFill>
                  <a:srgbClr val="000000"/>
                </a:solidFill>
              </a:rPr>
              <a:t> including not doing homework  or accessing the internet.</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b="1">
                <a:solidFill>
                  <a:srgbClr val="000000"/>
                </a:solidFill>
              </a:rPr>
              <a:t>Instructional Materials</a:t>
            </a:r>
            <a:r>
              <a:rPr lang="en-US" sz="2000">
                <a:solidFill>
                  <a:srgbClr val="000000"/>
                </a:solidFill>
              </a:rPr>
              <a:t>: Instructional materials must be </a:t>
            </a:r>
            <a:r>
              <a:rPr lang="en-US" sz="2000" u="sng">
                <a:solidFill>
                  <a:srgbClr val="000000"/>
                </a:solidFill>
              </a:rPr>
              <a:t>removed or covered.</a:t>
            </a:r>
            <a:r>
              <a:rPr lang="en-US" sz="2000">
                <a:solidFill>
                  <a:srgbClr val="000000"/>
                </a:solidFill>
              </a:rPr>
              <a:t> Materials include, but are not limited to, information that might assist students in answering questions that is displayed on bulletin boards, chalkboards or dry-erase boards, or on charts.</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b="1">
                <a:solidFill>
                  <a:srgbClr val="000000"/>
                </a:solidFill>
              </a:rPr>
              <a:t>Student Seating</a:t>
            </a:r>
            <a:r>
              <a:rPr lang="en-US" sz="2000">
                <a:solidFill>
                  <a:srgbClr val="000000"/>
                </a:solidFill>
              </a:rPr>
              <a:t>: Students must be seated so there is enough space between them to minimize opportunities to look at each other’s work, or they should be provided with table-top partition.</a:t>
            </a:r>
            <a:endParaRPr sz="2000">
              <a:solidFill>
                <a:srgbClr val="000000"/>
              </a:solidFill>
            </a:endParaRPr>
          </a:p>
          <a:p>
            <a:pPr marL="342900" lvl="0" indent="-342900" algn="l" rtl="0">
              <a:lnSpc>
                <a:spcPct val="115000"/>
              </a:lnSpc>
              <a:spcBef>
                <a:spcPts val="1000"/>
              </a:spcBef>
              <a:spcAft>
                <a:spcPts val="1000"/>
              </a:spcAft>
              <a:buClr>
                <a:srgbClr val="000000"/>
              </a:buClr>
              <a:buSzPts val="2000"/>
              <a:buChar char="•"/>
            </a:pPr>
            <a:r>
              <a:rPr lang="en-US" sz="2000" b="1">
                <a:solidFill>
                  <a:srgbClr val="000000"/>
                </a:solidFill>
              </a:rPr>
              <a:t>Student Supervision: </a:t>
            </a:r>
            <a:r>
              <a:rPr lang="en-US" sz="2000">
                <a:solidFill>
                  <a:srgbClr val="000000"/>
                </a:solidFill>
              </a:rPr>
              <a:t>Students are </a:t>
            </a:r>
            <a:r>
              <a:rPr lang="en-US" sz="2000" u="sng">
                <a:solidFill>
                  <a:srgbClr val="000000"/>
                </a:solidFill>
              </a:rPr>
              <a:t>actively supervised </a:t>
            </a:r>
            <a:r>
              <a:rPr lang="en-US" sz="2000">
                <a:solidFill>
                  <a:srgbClr val="000000"/>
                </a:solidFill>
              </a:rPr>
              <a:t>by a certified test administrator and are prohibited from access to unauthorized electronic devices that allow availability to outside information.</a:t>
            </a:r>
            <a:endParaRPr sz="2000">
              <a:solidFill>
                <a:srgbClr val="000000"/>
              </a:solidFill>
            </a:endParaRPr>
          </a:p>
        </p:txBody>
      </p:sp>
      <p:sp>
        <p:nvSpPr>
          <p:cNvPr id="359" name="Google Shape;359;p29"/>
          <p:cNvSpPr txBox="1">
            <a:spLocks noGrp="1"/>
          </p:cNvSpPr>
          <p:nvPr>
            <p:ph type="title"/>
          </p:nvPr>
        </p:nvSpPr>
        <p:spPr>
          <a:xfrm>
            <a:off x="1651552" y="194375"/>
            <a:ext cx="9084900" cy="777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Arial"/>
              <a:buNone/>
            </a:pPr>
            <a:r>
              <a:rPr lang="en-US" b="1">
                <a:solidFill>
                  <a:srgbClr val="674EA7"/>
                </a:solidFill>
              </a:rPr>
              <a:t>Testing Environment</a:t>
            </a:r>
            <a:endParaRPr>
              <a:solidFill>
                <a:srgbClr val="674EA7"/>
              </a:solidFill>
            </a:endParaRPr>
          </a:p>
        </p:txBody>
      </p:sp>
      <p:pic>
        <p:nvPicPr>
          <p:cNvPr id="360" name="Google Shape;360;p29"/>
          <p:cNvPicPr preferRelativeResize="0"/>
          <p:nvPr/>
        </p:nvPicPr>
        <p:blipFill rotWithShape="1">
          <a:blip r:embed="rId3">
            <a:alphaModFix/>
          </a:blip>
          <a:srcRect/>
          <a:stretch/>
        </p:blipFill>
        <p:spPr>
          <a:xfrm rot="1536610">
            <a:off x="10803156" y="190865"/>
            <a:ext cx="1133242" cy="11003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body" idx="1"/>
          </p:nvPr>
        </p:nvSpPr>
        <p:spPr>
          <a:xfrm>
            <a:off x="1753151" y="772025"/>
            <a:ext cx="8983800" cy="4520700"/>
          </a:xfrm>
          <a:prstGeom prst="rect">
            <a:avLst/>
          </a:prstGeom>
          <a:noFill/>
          <a:ln>
            <a:noFill/>
          </a:ln>
        </p:spPr>
        <p:txBody>
          <a:bodyPr spcFirstLastPara="1" wrap="square" lIns="91425" tIns="45700" rIns="91425" bIns="45700" anchor="t" anchorCtr="0">
            <a:noAutofit/>
          </a:bodyPr>
          <a:lstStyle/>
          <a:p>
            <a:pPr marL="342900" lvl="0" indent="-342900" algn="l" rtl="0">
              <a:lnSpc>
                <a:spcPct val="115000"/>
              </a:lnSpc>
              <a:spcBef>
                <a:spcPts val="0"/>
              </a:spcBef>
              <a:spcAft>
                <a:spcPts val="0"/>
              </a:spcAft>
              <a:buClr>
                <a:srgbClr val="000000"/>
              </a:buClr>
              <a:buSzPts val="2000"/>
              <a:buChar char="•"/>
            </a:pPr>
            <a:r>
              <a:rPr lang="en-US" sz="2000" b="1">
                <a:solidFill>
                  <a:srgbClr val="000000"/>
                </a:solidFill>
              </a:rPr>
              <a:t>Access to Testing Room: </a:t>
            </a:r>
            <a:r>
              <a:rPr lang="en-US" sz="2000">
                <a:solidFill>
                  <a:srgbClr val="000000"/>
                </a:solidFill>
              </a:rPr>
              <a:t>Unauthorized staff or other adults </a:t>
            </a:r>
            <a:r>
              <a:rPr lang="en-US" sz="2000" b="1">
                <a:solidFill>
                  <a:srgbClr val="000000"/>
                </a:solidFill>
              </a:rPr>
              <a:t>must not </a:t>
            </a:r>
            <a:r>
              <a:rPr lang="en-US" sz="2000">
                <a:solidFill>
                  <a:srgbClr val="000000"/>
                </a:solidFill>
              </a:rPr>
              <a:t>be in the room during testing. Students who are not participating in testing </a:t>
            </a:r>
            <a:r>
              <a:rPr lang="en-US" sz="2000" b="1">
                <a:solidFill>
                  <a:srgbClr val="000000"/>
                </a:solidFill>
              </a:rPr>
              <a:t>may not </a:t>
            </a:r>
            <a:r>
              <a:rPr lang="en-US" sz="2000">
                <a:solidFill>
                  <a:srgbClr val="000000"/>
                </a:solidFill>
              </a:rPr>
              <a:t>be in the room where a test is being administered. </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b="1">
                <a:solidFill>
                  <a:srgbClr val="000000"/>
                </a:solidFill>
              </a:rPr>
              <a:t>Electronic Devices: </a:t>
            </a:r>
            <a:r>
              <a:rPr lang="en-US" sz="2000">
                <a:solidFill>
                  <a:srgbClr val="000000"/>
                </a:solidFill>
              </a:rPr>
              <a:t>Collect or ensure that all electronic devices are </a:t>
            </a:r>
            <a:r>
              <a:rPr lang="en-US" sz="2000" u="sng">
                <a:solidFill>
                  <a:srgbClr val="000000"/>
                </a:solidFill>
              </a:rPr>
              <a:t>turned off and put away </a:t>
            </a:r>
            <a:r>
              <a:rPr lang="en-US" sz="2000">
                <a:solidFill>
                  <a:srgbClr val="000000"/>
                </a:solidFill>
              </a:rPr>
              <a:t>in backpacks and placed under the students’ desks.</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b="1">
                <a:solidFill>
                  <a:srgbClr val="000000"/>
                </a:solidFill>
              </a:rPr>
              <a:t>Test Directions Script: </a:t>
            </a:r>
            <a:r>
              <a:rPr lang="en-US" sz="2000">
                <a:solidFill>
                  <a:srgbClr val="000000"/>
                </a:solidFill>
              </a:rPr>
              <a:t>Remember that the script (TAM Appendix Z) must be followed exactly and used each time a test is administered except when students are designated for the </a:t>
            </a:r>
            <a:r>
              <a:rPr lang="en-US" sz="2000" u="sng">
                <a:solidFill>
                  <a:srgbClr val="000000"/>
                </a:solidFill>
                <a:hlinkClick r:id="rId3">
                  <a:extLst>
                    <a:ext uri="{A12FA001-AC4F-418D-AE19-62706E023703}">
                      <ahyp:hlinkClr xmlns:ahyp="http://schemas.microsoft.com/office/drawing/2018/hyperlinkcolor" val="tx"/>
                    </a:ext>
                  </a:extLst>
                </a:hlinkClick>
              </a:rPr>
              <a:t>Simplified Directions</a:t>
            </a:r>
            <a:r>
              <a:rPr lang="en-US" sz="2000">
                <a:solidFill>
                  <a:srgbClr val="000000"/>
                </a:solidFill>
              </a:rPr>
              <a:t> (alohahsap.org). </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b="1">
                <a:solidFill>
                  <a:srgbClr val="000000"/>
                </a:solidFill>
              </a:rPr>
              <a:t>Test Related Materials:  </a:t>
            </a:r>
            <a:r>
              <a:rPr lang="en-US" sz="2000">
                <a:solidFill>
                  <a:srgbClr val="000000"/>
                </a:solidFill>
              </a:rPr>
              <a:t>All test-related print materials, scratch paper, and documents with student information must be </a:t>
            </a:r>
            <a:r>
              <a:rPr lang="en-US" sz="2000" u="sng">
                <a:solidFill>
                  <a:srgbClr val="000000"/>
                </a:solidFill>
              </a:rPr>
              <a:t>kept in a securely </a:t>
            </a:r>
            <a:r>
              <a:rPr lang="en-US" sz="2000">
                <a:solidFill>
                  <a:srgbClr val="000000"/>
                </a:solidFill>
              </a:rPr>
              <a:t>in a </a:t>
            </a:r>
            <a:r>
              <a:rPr lang="en-US" sz="2000" u="sng">
                <a:solidFill>
                  <a:srgbClr val="000000"/>
                </a:solidFill>
              </a:rPr>
              <a:t>locked cabinet </a:t>
            </a:r>
            <a:r>
              <a:rPr lang="en-US" sz="2000">
                <a:solidFill>
                  <a:srgbClr val="000000"/>
                </a:solidFill>
              </a:rPr>
              <a:t>and </a:t>
            </a:r>
            <a:r>
              <a:rPr lang="en-US" sz="2000" u="sng">
                <a:solidFill>
                  <a:srgbClr val="000000"/>
                </a:solidFill>
              </a:rPr>
              <a:t>shredded</a:t>
            </a:r>
            <a:r>
              <a:rPr lang="en-US" sz="2000">
                <a:solidFill>
                  <a:srgbClr val="000000"/>
                </a:solidFill>
              </a:rPr>
              <a:t> after testing.</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b="1">
                <a:solidFill>
                  <a:srgbClr val="000000"/>
                </a:solidFill>
              </a:rPr>
              <a:t>Record Keeping: </a:t>
            </a:r>
            <a:r>
              <a:rPr lang="en-US" sz="2000">
                <a:solidFill>
                  <a:srgbClr val="000000"/>
                </a:solidFill>
              </a:rPr>
              <a:t>Remember to write the Test Session ID on a spreadsheet daily in case you need to refer to it.</a:t>
            </a:r>
            <a:endParaRPr sz="2000">
              <a:solidFill>
                <a:srgbClr val="000000"/>
              </a:solidFill>
            </a:endParaRPr>
          </a:p>
          <a:p>
            <a:pPr marL="342900" lvl="0" indent="-222250" algn="l" rtl="0">
              <a:lnSpc>
                <a:spcPct val="115000"/>
              </a:lnSpc>
              <a:spcBef>
                <a:spcPts val="1000"/>
              </a:spcBef>
              <a:spcAft>
                <a:spcPts val="1000"/>
              </a:spcAft>
              <a:buClr>
                <a:schemeClr val="dk1"/>
              </a:buClr>
              <a:buSzPts val="1900"/>
              <a:buNone/>
            </a:pPr>
            <a:endParaRPr sz="2000"/>
          </a:p>
        </p:txBody>
      </p:sp>
      <p:sp>
        <p:nvSpPr>
          <p:cNvPr id="367" name="Google Shape;367;p30"/>
          <p:cNvSpPr txBox="1">
            <a:spLocks noGrp="1"/>
          </p:cNvSpPr>
          <p:nvPr>
            <p:ph type="title"/>
          </p:nvPr>
        </p:nvSpPr>
        <p:spPr>
          <a:xfrm>
            <a:off x="1813751" y="39758"/>
            <a:ext cx="8923200" cy="490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Arial"/>
              <a:buNone/>
            </a:pPr>
            <a:r>
              <a:rPr lang="en-US" b="1">
                <a:solidFill>
                  <a:srgbClr val="674EA7"/>
                </a:solidFill>
              </a:rPr>
              <a:t>Testing Environment</a:t>
            </a:r>
            <a:endParaRPr>
              <a:solidFill>
                <a:srgbClr val="674EA7"/>
              </a:solidFill>
            </a:endParaRPr>
          </a:p>
        </p:txBody>
      </p:sp>
      <p:pic>
        <p:nvPicPr>
          <p:cNvPr id="368" name="Google Shape;368;p30"/>
          <p:cNvPicPr preferRelativeResize="0"/>
          <p:nvPr/>
        </p:nvPicPr>
        <p:blipFill rotWithShape="1">
          <a:blip r:embed="rId4">
            <a:alphaModFix/>
          </a:blip>
          <a:srcRect/>
          <a:stretch/>
        </p:blipFill>
        <p:spPr>
          <a:xfrm rot="1536631">
            <a:off x="10593995" y="927544"/>
            <a:ext cx="1373981" cy="13341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32"/>
          <p:cNvSpPr txBox="1">
            <a:spLocks noGrp="1"/>
          </p:cNvSpPr>
          <p:nvPr>
            <p:ph type="title"/>
          </p:nvPr>
        </p:nvSpPr>
        <p:spPr>
          <a:xfrm>
            <a:off x="1566375" y="161675"/>
            <a:ext cx="9915000" cy="564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rPr>
              <a:t>Summative Test Administration</a:t>
            </a:r>
            <a:endParaRPr b="1">
              <a:solidFill>
                <a:srgbClr val="674EA7"/>
              </a:solidFill>
            </a:endParaRPr>
          </a:p>
        </p:txBody>
      </p:sp>
      <p:sp>
        <p:nvSpPr>
          <p:cNvPr id="375" name="Google Shape;375;p32"/>
          <p:cNvSpPr txBox="1"/>
          <p:nvPr/>
        </p:nvSpPr>
        <p:spPr>
          <a:xfrm>
            <a:off x="1566374" y="839550"/>
            <a:ext cx="10072800" cy="549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2000" b="0" i="0" u="none" strike="noStrike" cap="none">
                <a:latin typeface="Calibri"/>
                <a:ea typeface="Calibri"/>
                <a:cs typeface="Calibri"/>
                <a:sym typeface="Calibri"/>
              </a:rPr>
              <a:t>Summative and Interim Assessments– can only be administered by a trained certified test administrator using the TA Live Site and with students using the HI Secure Browser.</a:t>
            </a:r>
            <a:endParaRPr sz="2000" b="0" i="0" u="none" strike="noStrike" cap="none">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800"/>
              <a:buFont typeface="Arial"/>
              <a:buNone/>
            </a:pPr>
            <a:endParaRPr sz="1800">
              <a:solidFill>
                <a:schemeClr val="dk1"/>
              </a:solidFill>
              <a:latin typeface="Calibri"/>
              <a:ea typeface="Calibri"/>
              <a:cs typeface="Calibri"/>
              <a:sym typeface="Calibri"/>
            </a:endParaRPr>
          </a:p>
          <a:p>
            <a:pPr marL="6572250" lvl="0" indent="0" algn="l" rtl="0">
              <a:spcBef>
                <a:spcPts val="360"/>
              </a:spcBef>
              <a:spcAft>
                <a:spcPts val="0"/>
              </a:spcAft>
              <a:buClr>
                <a:schemeClr val="dk2"/>
              </a:buClr>
              <a:buSzPts val="1800"/>
              <a:buFont typeface="Arial"/>
              <a:buNone/>
            </a:pPr>
            <a:endParaRPr sz="2000">
              <a:solidFill>
                <a:schemeClr val="dk2"/>
              </a:solidFill>
              <a:latin typeface="Calibri"/>
              <a:ea typeface="Calibri"/>
              <a:cs typeface="Calibri"/>
              <a:sym typeface="Calibri"/>
            </a:endParaRPr>
          </a:p>
          <a:p>
            <a:pPr marL="6572250" lvl="0" indent="0" algn="l" rtl="0">
              <a:spcBef>
                <a:spcPts val="360"/>
              </a:spcBef>
              <a:spcAft>
                <a:spcPts val="0"/>
              </a:spcAft>
              <a:buClr>
                <a:schemeClr val="dk2"/>
              </a:buClr>
              <a:buSzPts val="1800"/>
              <a:buFont typeface="Arial"/>
              <a:buNone/>
            </a:pPr>
            <a:endParaRPr sz="2000">
              <a:solidFill>
                <a:schemeClr val="dk2"/>
              </a:solidFill>
              <a:latin typeface="Calibri"/>
              <a:ea typeface="Calibri"/>
              <a:cs typeface="Calibri"/>
              <a:sym typeface="Calibri"/>
            </a:endParaRPr>
          </a:p>
          <a:p>
            <a:pPr marL="6572250" lvl="0" indent="0" algn="l" rtl="0">
              <a:spcBef>
                <a:spcPts val="360"/>
              </a:spcBef>
              <a:spcAft>
                <a:spcPts val="0"/>
              </a:spcAft>
              <a:buClr>
                <a:schemeClr val="dk2"/>
              </a:buClr>
              <a:buSzPts val="1800"/>
              <a:buFont typeface="Arial"/>
              <a:buNone/>
            </a:pPr>
            <a:endParaRPr sz="2000">
              <a:solidFill>
                <a:schemeClr val="dk2"/>
              </a:solidFill>
              <a:latin typeface="Calibri"/>
              <a:ea typeface="Calibri"/>
              <a:cs typeface="Calibri"/>
              <a:sym typeface="Calibri"/>
            </a:endParaRPr>
          </a:p>
          <a:p>
            <a:pPr marL="6572250" lvl="0" indent="0" algn="l" rtl="0">
              <a:spcBef>
                <a:spcPts val="360"/>
              </a:spcBef>
              <a:spcAft>
                <a:spcPts val="0"/>
              </a:spcAft>
              <a:buClr>
                <a:schemeClr val="dk2"/>
              </a:buClr>
              <a:buSzPts val="1800"/>
              <a:buFont typeface="Arial"/>
              <a:buNone/>
            </a:pPr>
            <a:endParaRPr sz="2000">
              <a:solidFill>
                <a:schemeClr val="dk2"/>
              </a:solidFill>
              <a:latin typeface="Calibri"/>
              <a:ea typeface="Calibri"/>
              <a:cs typeface="Calibri"/>
              <a:sym typeface="Calibri"/>
            </a:endParaRPr>
          </a:p>
          <a:p>
            <a:pPr marL="6572250" lvl="0" indent="0" algn="l" rtl="0">
              <a:spcBef>
                <a:spcPts val="360"/>
              </a:spcBef>
              <a:spcAft>
                <a:spcPts val="0"/>
              </a:spcAft>
              <a:buClr>
                <a:schemeClr val="dk2"/>
              </a:buClr>
              <a:buSzPts val="1800"/>
              <a:buFont typeface="Arial"/>
              <a:buNone/>
            </a:pPr>
            <a:endParaRPr sz="2000">
              <a:solidFill>
                <a:schemeClr val="dk2"/>
              </a:solidFill>
              <a:latin typeface="Calibri"/>
              <a:ea typeface="Calibri"/>
              <a:cs typeface="Calibri"/>
              <a:sym typeface="Calibri"/>
            </a:endParaRPr>
          </a:p>
          <a:p>
            <a:pPr marL="6343650" lvl="0" indent="0" algn="l" rtl="0">
              <a:spcBef>
                <a:spcPts val="360"/>
              </a:spcBef>
              <a:spcAft>
                <a:spcPts val="0"/>
              </a:spcAft>
              <a:buClr>
                <a:schemeClr val="dk2"/>
              </a:buClr>
              <a:buSzPts val="1800"/>
              <a:buFont typeface="Arial"/>
              <a:buNone/>
            </a:pPr>
            <a:r>
              <a:rPr lang="en-US" sz="2000">
                <a:solidFill>
                  <a:schemeClr val="dk2"/>
                </a:solidFill>
                <a:latin typeface="Calibri"/>
                <a:ea typeface="Calibri"/>
                <a:cs typeface="Calibri"/>
                <a:sym typeface="Calibri"/>
              </a:rPr>
              <a:t>There are no significant changes to summative test administration for SY 2020-2021.</a:t>
            </a:r>
            <a:endParaRPr sz="2000">
              <a:solidFill>
                <a:schemeClr val="dk1"/>
              </a:solidFill>
              <a:latin typeface="Calibri"/>
              <a:ea typeface="Calibri"/>
              <a:cs typeface="Calibri"/>
              <a:sym typeface="Calibri"/>
            </a:endParaRPr>
          </a:p>
        </p:txBody>
      </p:sp>
      <p:grpSp>
        <p:nvGrpSpPr>
          <p:cNvPr id="376" name="Google Shape;376;p32"/>
          <p:cNvGrpSpPr/>
          <p:nvPr/>
        </p:nvGrpSpPr>
        <p:grpSpPr>
          <a:xfrm>
            <a:off x="4617962" y="1546960"/>
            <a:ext cx="7080174" cy="1344969"/>
            <a:chOff x="400892" y="2487238"/>
            <a:chExt cx="7080174" cy="1344969"/>
          </a:xfrm>
        </p:grpSpPr>
        <p:sp>
          <p:nvSpPr>
            <p:cNvPr id="377" name="Google Shape;377;p32"/>
            <p:cNvSpPr/>
            <p:nvPr/>
          </p:nvSpPr>
          <p:spPr>
            <a:xfrm>
              <a:off x="3301911" y="2830267"/>
              <a:ext cx="2434579" cy="102875"/>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p32"/>
            <p:cNvSpPr/>
            <p:nvPr/>
          </p:nvSpPr>
          <p:spPr>
            <a:xfrm>
              <a:off x="1981815" y="2771314"/>
              <a:ext cx="415384" cy="11790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79" name="Google Shape;379;p32"/>
            <p:cNvPicPr preferRelativeResize="0"/>
            <p:nvPr/>
          </p:nvPicPr>
          <p:blipFill rotWithShape="1">
            <a:blip r:embed="rId3">
              <a:alphaModFix/>
            </a:blip>
            <a:srcRect r="59972"/>
            <a:stretch/>
          </p:blipFill>
          <p:spPr>
            <a:xfrm>
              <a:off x="3527714" y="3133483"/>
              <a:ext cx="826198" cy="698724"/>
            </a:xfrm>
            <a:prstGeom prst="rect">
              <a:avLst/>
            </a:prstGeom>
            <a:noFill/>
            <a:ln>
              <a:noFill/>
            </a:ln>
          </p:spPr>
        </p:pic>
        <p:sp>
          <p:nvSpPr>
            <p:cNvPr id="380" name="Google Shape;380;p32"/>
            <p:cNvSpPr txBox="1"/>
            <p:nvPr/>
          </p:nvSpPr>
          <p:spPr>
            <a:xfrm>
              <a:off x="5777899" y="2699678"/>
              <a:ext cx="1104681" cy="338554"/>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Session ID</a:t>
              </a:r>
              <a:endParaRPr sz="1800" b="0" i="0" u="none" strike="noStrike" cap="none">
                <a:solidFill>
                  <a:schemeClr val="dk1"/>
                </a:solidFill>
                <a:latin typeface="Arial"/>
                <a:ea typeface="Arial"/>
                <a:cs typeface="Arial"/>
                <a:sym typeface="Arial"/>
              </a:endParaRPr>
            </a:p>
          </p:txBody>
        </p:sp>
        <p:sp>
          <p:nvSpPr>
            <p:cNvPr id="381" name="Google Shape;381;p32"/>
            <p:cNvSpPr txBox="1"/>
            <p:nvPr/>
          </p:nvSpPr>
          <p:spPr>
            <a:xfrm>
              <a:off x="5780997" y="3073707"/>
              <a:ext cx="1101584" cy="584775"/>
            </a:xfrm>
            <a:prstGeom prst="rect">
              <a:avLst/>
            </a:prstGeom>
            <a:noFill/>
            <a:ln w="12700"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First Name</a:t>
              </a:r>
              <a:endParaRPr sz="1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SSID</a:t>
              </a:r>
              <a:endParaRPr sz="1800" b="0" i="0" u="none" strike="noStrike" cap="none">
                <a:solidFill>
                  <a:schemeClr val="dk1"/>
                </a:solidFill>
                <a:latin typeface="Arial"/>
                <a:ea typeface="Arial"/>
                <a:cs typeface="Arial"/>
                <a:sym typeface="Arial"/>
              </a:endParaRPr>
            </a:p>
          </p:txBody>
        </p:sp>
        <p:sp>
          <p:nvSpPr>
            <p:cNvPr id="382" name="Google Shape;382;p32"/>
            <p:cNvSpPr/>
            <p:nvPr/>
          </p:nvSpPr>
          <p:spPr>
            <a:xfrm>
              <a:off x="6907260" y="2671063"/>
              <a:ext cx="117014" cy="1048286"/>
            </a:xfrm>
            <a:prstGeom prst="rightBracket">
              <a:avLst>
                <a:gd name="adj" fmla="val 8333"/>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47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83" name="Google Shape;383;p32"/>
            <p:cNvSpPr/>
            <p:nvPr/>
          </p:nvSpPr>
          <p:spPr>
            <a:xfrm>
              <a:off x="7065682" y="3126641"/>
              <a:ext cx="415384" cy="117907"/>
            </a:xfrm>
            <a:prstGeom prst="rightArrow">
              <a:avLst>
                <a:gd name="adj1" fmla="val 50000"/>
                <a:gd name="adj2" fmla="val 50000"/>
              </a:avLst>
            </a:prstGeom>
            <a:solidFill>
              <a:srgbClr val="FF0000"/>
            </a:solidFill>
            <a:ln w="9525" cap="flat" cmpd="sng">
              <a:solidFill>
                <a:srgbClr val="4A7DBA"/>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84" name="Google Shape;384;p32"/>
            <p:cNvPicPr preferRelativeResize="0"/>
            <p:nvPr/>
          </p:nvPicPr>
          <p:blipFill rotWithShape="1">
            <a:blip r:embed="rId4">
              <a:alphaModFix/>
            </a:blip>
            <a:srcRect/>
            <a:stretch/>
          </p:blipFill>
          <p:spPr>
            <a:xfrm>
              <a:off x="400892" y="2586829"/>
              <a:ext cx="1558009" cy="486878"/>
            </a:xfrm>
            <a:prstGeom prst="rect">
              <a:avLst/>
            </a:prstGeom>
            <a:noFill/>
            <a:ln>
              <a:noFill/>
            </a:ln>
          </p:spPr>
        </p:pic>
        <p:pic>
          <p:nvPicPr>
            <p:cNvPr id="385" name="Google Shape;385;p32"/>
            <p:cNvPicPr preferRelativeResize="0"/>
            <p:nvPr/>
          </p:nvPicPr>
          <p:blipFill rotWithShape="1">
            <a:blip r:embed="rId5">
              <a:alphaModFix/>
            </a:blip>
            <a:srcRect/>
            <a:stretch/>
          </p:blipFill>
          <p:spPr>
            <a:xfrm>
              <a:off x="2432596" y="2487238"/>
              <a:ext cx="811005" cy="914853"/>
            </a:xfrm>
            <a:prstGeom prst="rect">
              <a:avLst/>
            </a:prstGeom>
            <a:noFill/>
            <a:ln>
              <a:noFill/>
            </a:ln>
          </p:spPr>
        </p:pic>
        <p:pic>
          <p:nvPicPr>
            <p:cNvPr id="386" name="Google Shape;386;p32"/>
            <p:cNvPicPr preferRelativeResize="0"/>
            <p:nvPr/>
          </p:nvPicPr>
          <p:blipFill rotWithShape="1">
            <a:blip r:embed="rId6">
              <a:alphaModFix/>
            </a:blip>
            <a:srcRect/>
            <a:stretch/>
          </p:blipFill>
          <p:spPr>
            <a:xfrm>
              <a:off x="4684406" y="3175303"/>
              <a:ext cx="887419" cy="569627"/>
            </a:xfrm>
            <a:prstGeom prst="rect">
              <a:avLst/>
            </a:prstGeom>
            <a:noFill/>
            <a:ln>
              <a:noFill/>
            </a:ln>
          </p:spPr>
        </p:pic>
        <p:sp>
          <p:nvSpPr>
            <p:cNvPr id="387" name="Google Shape;387;p32"/>
            <p:cNvSpPr/>
            <p:nvPr/>
          </p:nvSpPr>
          <p:spPr>
            <a:xfrm>
              <a:off x="4354521" y="3423892"/>
              <a:ext cx="299793" cy="117907"/>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32"/>
            <p:cNvSpPr/>
            <p:nvPr/>
          </p:nvSpPr>
          <p:spPr>
            <a:xfrm>
              <a:off x="5597896" y="3423892"/>
              <a:ext cx="183101" cy="112967"/>
            </a:xfrm>
            <a:prstGeom prst="right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389" name="Google Shape;389;p32"/>
          <p:cNvPicPr preferRelativeResize="0"/>
          <p:nvPr/>
        </p:nvPicPr>
        <p:blipFill rotWithShape="1">
          <a:blip r:embed="rId7">
            <a:alphaModFix/>
          </a:blip>
          <a:srcRect b="8759"/>
          <a:stretch/>
        </p:blipFill>
        <p:spPr>
          <a:xfrm>
            <a:off x="1314925" y="2649275"/>
            <a:ext cx="5917776" cy="3480575"/>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33"/>
          <p:cNvPicPr preferRelativeResize="0"/>
          <p:nvPr/>
        </p:nvPicPr>
        <p:blipFill rotWithShape="1">
          <a:blip r:embed="rId3">
            <a:alphaModFix/>
          </a:blip>
          <a:srcRect/>
          <a:stretch/>
        </p:blipFill>
        <p:spPr>
          <a:xfrm>
            <a:off x="5367867" y="182994"/>
            <a:ext cx="5196902" cy="2245575"/>
          </a:xfrm>
          <a:prstGeom prst="rect">
            <a:avLst/>
          </a:prstGeom>
          <a:noFill/>
          <a:ln>
            <a:noFill/>
          </a:ln>
        </p:spPr>
      </p:pic>
      <p:sp>
        <p:nvSpPr>
          <p:cNvPr id="396" name="Google Shape;396;p33"/>
          <p:cNvSpPr/>
          <p:nvPr/>
        </p:nvSpPr>
        <p:spPr>
          <a:xfrm>
            <a:off x="5367868" y="228209"/>
            <a:ext cx="1314569" cy="363451"/>
          </a:xfrm>
          <a:prstGeom prst="ellipse">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97" name="Google Shape;397;p33"/>
          <p:cNvPicPr preferRelativeResize="0"/>
          <p:nvPr/>
        </p:nvPicPr>
        <p:blipFill rotWithShape="1">
          <a:blip r:embed="rId4">
            <a:alphaModFix/>
          </a:blip>
          <a:srcRect/>
          <a:stretch/>
        </p:blipFill>
        <p:spPr>
          <a:xfrm>
            <a:off x="1679380" y="182994"/>
            <a:ext cx="3620239" cy="4330495"/>
          </a:xfrm>
          <a:prstGeom prst="rect">
            <a:avLst/>
          </a:prstGeom>
          <a:noFill/>
          <a:ln>
            <a:noFill/>
          </a:ln>
        </p:spPr>
      </p:pic>
      <p:grpSp>
        <p:nvGrpSpPr>
          <p:cNvPr id="398" name="Google Shape;398;p33"/>
          <p:cNvGrpSpPr/>
          <p:nvPr/>
        </p:nvGrpSpPr>
        <p:grpSpPr>
          <a:xfrm>
            <a:off x="2987957" y="688932"/>
            <a:ext cx="2462108" cy="1240076"/>
            <a:chOff x="1465545" y="688932"/>
            <a:chExt cx="2462108" cy="1240076"/>
          </a:xfrm>
        </p:grpSpPr>
        <p:cxnSp>
          <p:nvCxnSpPr>
            <p:cNvPr id="399" name="Google Shape;399;p33"/>
            <p:cNvCxnSpPr/>
            <p:nvPr/>
          </p:nvCxnSpPr>
          <p:spPr>
            <a:xfrm>
              <a:off x="2517732" y="1308970"/>
              <a:ext cx="1409921" cy="0"/>
            </a:xfrm>
            <a:prstGeom prst="straightConnector1">
              <a:avLst/>
            </a:prstGeom>
            <a:noFill/>
            <a:ln w="38100" cap="flat" cmpd="sng">
              <a:solidFill>
                <a:schemeClr val="accent1"/>
              </a:solidFill>
              <a:prstDash val="solid"/>
              <a:round/>
              <a:headEnd type="none" w="sm" len="sm"/>
              <a:tailEnd type="triangle" w="med" len="med"/>
            </a:ln>
            <a:effectLst>
              <a:outerShdw blurRad="40000" dist="20000" dir="5400000" rotWithShape="0">
                <a:srgbClr val="000000">
                  <a:alpha val="36470"/>
                </a:srgbClr>
              </a:outerShdw>
            </a:effectLst>
          </p:spPr>
        </p:cxnSp>
        <p:sp>
          <p:nvSpPr>
            <p:cNvPr id="400" name="Google Shape;400;p33"/>
            <p:cNvSpPr/>
            <p:nvPr/>
          </p:nvSpPr>
          <p:spPr>
            <a:xfrm>
              <a:off x="1465545" y="688932"/>
              <a:ext cx="1052187" cy="1240076"/>
            </a:xfrm>
            <a:prstGeom prst="roundRect">
              <a:avLst>
                <a:gd name="adj" fmla="val 16667"/>
              </a:avLst>
            </a:prstGeom>
            <a:noFill/>
            <a:ln w="28575" cap="flat" cmpd="sng">
              <a:solidFill>
                <a:srgbClr val="366092"/>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01" name="Google Shape;401;p33"/>
          <p:cNvPicPr preferRelativeResize="0"/>
          <p:nvPr/>
        </p:nvPicPr>
        <p:blipFill rotWithShape="1">
          <a:blip r:embed="rId5">
            <a:alphaModFix/>
          </a:blip>
          <a:srcRect/>
          <a:stretch/>
        </p:blipFill>
        <p:spPr>
          <a:xfrm>
            <a:off x="5739990" y="2659820"/>
            <a:ext cx="4697823" cy="3182175"/>
          </a:xfrm>
          <a:prstGeom prst="rect">
            <a:avLst/>
          </a:prstGeom>
          <a:noFill/>
          <a:ln>
            <a:noFill/>
          </a:ln>
        </p:spPr>
      </p:pic>
      <p:grpSp>
        <p:nvGrpSpPr>
          <p:cNvPr id="402" name="Google Shape;402;p33"/>
          <p:cNvGrpSpPr/>
          <p:nvPr/>
        </p:nvGrpSpPr>
        <p:grpSpPr>
          <a:xfrm>
            <a:off x="1611130" y="4517786"/>
            <a:ext cx="3584304" cy="1597960"/>
            <a:chOff x="88718" y="4517786"/>
            <a:chExt cx="3584304" cy="1597960"/>
          </a:xfrm>
        </p:grpSpPr>
        <p:pic>
          <p:nvPicPr>
            <p:cNvPr id="403" name="Google Shape;403;p33"/>
            <p:cNvPicPr preferRelativeResize="0"/>
            <p:nvPr/>
          </p:nvPicPr>
          <p:blipFill rotWithShape="1">
            <a:blip r:embed="rId6">
              <a:alphaModFix/>
            </a:blip>
            <a:srcRect/>
            <a:stretch/>
          </p:blipFill>
          <p:spPr>
            <a:xfrm>
              <a:off x="88718" y="4517786"/>
              <a:ext cx="1496676" cy="1324208"/>
            </a:xfrm>
            <a:prstGeom prst="rect">
              <a:avLst/>
            </a:prstGeom>
            <a:noFill/>
            <a:ln>
              <a:noFill/>
            </a:ln>
          </p:spPr>
        </p:pic>
        <p:sp>
          <p:nvSpPr>
            <p:cNvPr id="404" name="Google Shape;404;p33"/>
            <p:cNvSpPr txBox="1"/>
            <p:nvPr/>
          </p:nvSpPr>
          <p:spPr>
            <a:xfrm>
              <a:off x="1362441" y="4915417"/>
              <a:ext cx="2310581" cy="1200329"/>
            </a:xfrm>
            <a:prstGeom prst="rect">
              <a:avLst/>
            </a:prstGeom>
            <a:solidFill>
              <a:srgbClr val="FFFF00"/>
            </a:solidFill>
            <a:ln w="5715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Do Not confuse Summative Tests with Interim Tests when Starting Live Sessions</a:t>
              </a:r>
              <a:endParaRPr sz="1800" b="0" i="0"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4"/>
          <p:cNvSpPr txBox="1">
            <a:spLocks noGrp="1"/>
          </p:cNvSpPr>
          <p:nvPr>
            <p:ph type="title"/>
          </p:nvPr>
        </p:nvSpPr>
        <p:spPr>
          <a:xfrm>
            <a:off x="1979612"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43F49"/>
              </a:buClr>
              <a:buSzPts val="3600"/>
              <a:buFont typeface="Arial"/>
              <a:buNone/>
            </a:pPr>
            <a:endParaRPr/>
          </a:p>
        </p:txBody>
      </p:sp>
      <p:sp>
        <p:nvSpPr>
          <p:cNvPr id="410" name="Google Shape;410;p34"/>
          <p:cNvSpPr txBox="1">
            <a:spLocks noGrp="1"/>
          </p:cNvSpPr>
          <p:nvPr>
            <p:ph type="body" idx="1"/>
          </p:nvPr>
        </p:nvSpPr>
        <p:spPr>
          <a:xfrm>
            <a:off x="1979612" y="1600201"/>
            <a:ext cx="8229600" cy="4628375"/>
          </a:xfrm>
          <a:prstGeom prst="rect">
            <a:avLst/>
          </a:prstGeom>
          <a:noFill/>
          <a:ln>
            <a:noFill/>
          </a:ln>
        </p:spPr>
        <p:txBody>
          <a:bodyPr spcFirstLastPara="1" wrap="square" lIns="91425" tIns="45700" rIns="91425" bIns="45700" anchor="t" anchorCtr="0">
            <a:noAutofit/>
          </a:bodyPr>
          <a:lstStyle/>
          <a:p>
            <a:pPr marL="342900" lvl="0" indent="-139700" algn="l" rtl="0">
              <a:lnSpc>
                <a:spcPct val="90000"/>
              </a:lnSpc>
              <a:spcBef>
                <a:spcPts val="0"/>
              </a:spcBef>
              <a:spcAft>
                <a:spcPts val="0"/>
              </a:spcAft>
              <a:buClr>
                <a:schemeClr val="dk1"/>
              </a:buClr>
              <a:buSzPts val="3200"/>
              <a:buNone/>
            </a:pPr>
            <a:endParaRPr/>
          </a:p>
        </p:txBody>
      </p:sp>
      <p:pic>
        <p:nvPicPr>
          <p:cNvPr id="411" name="Google Shape;411;p34"/>
          <p:cNvPicPr preferRelativeResize="0"/>
          <p:nvPr/>
        </p:nvPicPr>
        <p:blipFill rotWithShape="1">
          <a:blip r:embed="rId3">
            <a:alphaModFix/>
          </a:blip>
          <a:srcRect l="49005" b="16803"/>
          <a:stretch/>
        </p:blipFill>
        <p:spPr>
          <a:xfrm>
            <a:off x="7721680" y="5048583"/>
            <a:ext cx="2487532" cy="1179993"/>
          </a:xfrm>
          <a:prstGeom prst="rect">
            <a:avLst/>
          </a:prstGeom>
          <a:noFill/>
          <a:ln>
            <a:noFill/>
          </a:ln>
        </p:spPr>
      </p:pic>
      <p:pic>
        <p:nvPicPr>
          <p:cNvPr id="412" name="Google Shape;412;p34"/>
          <p:cNvPicPr preferRelativeResize="0"/>
          <p:nvPr/>
        </p:nvPicPr>
        <p:blipFill rotWithShape="1">
          <a:blip r:embed="rId4">
            <a:alphaModFix/>
          </a:blip>
          <a:srcRect/>
          <a:stretch/>
        </p:blipFill>
        <p:spPr>
          <a:xfrm>
            <a:off x="7307343" y="4006799"/>
            <a:ext cx="1743075" cy="514350"/>
          </a:xfrm>
          <a:prstGeom prst="rect">
            <a:avLst/>
          </a:prstGeom>
          <a:noFill/>
          <a:ln>
            <a:noFill/>
          </a:ln>
        </p:spPr>
      </p:pic>
      <p:pic>
        <p:nvPicPr>
          <p:cNvPr id="413" name="Google Shape;413;p34"/>
          <p:cNvPicPr preferRelativeResize="0"/>
          <p:nvPr/>
        </p:nvPicPr>
        <p:blipFill rotWithShape="1">
          <a:blip r:embed="rId5">
            <a:alphaModFix/>
          </a:blip>
          <a:srcRect/>
          <a:stretch/>
        </p:blipFill>
        <p:spPr>
          <a:xfrm>
            <a:off x="1599535" y="151666"/>
            <a:ext cx="4898001" cy="3119476"/>
          </a:xfrm>
          <a:prstGeom prst="rect">
            <a:avLst/>
          </a:prstGeom>
          <a:noFill/>
          <a:ln>
            <a:noFill/>
          </a:ln>
        </p:spPr>
      </p:pic>
      <p:pic>
        <p:nvPicPr>
          <p:cNvPr id="414" name="Google Shape;414;p34"/>
          <p:cNvPicPr preferRelativeResize="0"/>
          <p:nvPr/>
        </p:nvPicPr>
        <p:blipFill rotWithShape="1">
          <a:blip r:embed="rId6">
            <a:alphaModFix/>
          </a:blip>
          <a:srcRect/>
          <a:stretch/>
        </p:blipFill>
        <p:spPr>
          <a:xfrm>
            <a:off x="4895704" y="667605"/>
            <a:ext cx="4526943" cy="2502295"/>
          </a:xfrm>
          <a:prstGeom prst="rect">
            <a:avLst/>
          </a:prstGeom>
          <a:noFill/>
          <a:ln>
            <a:noFill/>
          </a:ln>
        </p:spPr>
      </p:pic>
      <p:pic>
        <p:nvPicPr>
          <p:cNvPr id="415" name="Google Shape;415;p34"/>
          <p:cNvPicPr preferRelativeResize="0"/>
          <p:nvPr/>
        </p:nvPicPr>
        <p:blipFill rotWithShape="1">
          <a:blip r:embed="rId7">
            <a:alphaModFix/>
          </a:blip>
          <a:srcRect/>
          <a:stretch/>
        </p:blipFill>
        <p:spPr>
          <a:xfrm>
            <a:off x="1804435" y="3366888"/>
            <a:ext cx="4806546" cy="28624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b902d9dddc_0_0"/>
          <p:cNvSpPr txBox="1">
            <a:spLocks noGrp="1"/>
          </p:cNvSpPr>
          <p:nvPr>
            <p:ph type="title"/>
          </p:nvPr>
        </p:nvSpPr>
        <p:spPr>
          <a:xfrm>
            <a:off x="1575800" y="154800"/>
            <a:ext cx="9782700" cy="778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b="1"/>
              <a:t>TA Dual Authentication</a:t>
            </a:r>
            <a:endParaRPr b="1"/>
          </a:p>
        </p:txBody>
      </p:sp>
      <p:sp>
        <p:nvSpPr>
          <p:cNvPr id="422" name="Google Shape;422;gb902d9dddc_0_0"/>
          <p:cNvSpPr txBox="1">
            <a:spLocks noGrp="1"/>
          </p:cNvSpPr>
          <p:nvPr>
            <p:ph type="body" idx="1"/>
          </p:nvPr>
        </p:nvSpPr>
        <p:spPr>
          <a:xfrm>
            <a:off x="1635374" y="1345125"/>
            <a:ext cx="9782700" cy="4572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2000"/>
              <a:buFont typeface="Arial"/>
              <a:buNone/>
            </a:pPr>
            <a:r>
              <a:rPr lang="en-US" sz="2000"/>
              <a:t>The security of online systems, including Cambium’s systems, is a growing concern worldwide. As a result, CAI has implemented dual authentication when users login into any of the password protected applications from a “new computer” for the first time. This includes the TA live site.</a:t>
            </a:r>
            <a:endParaRPr/>
          </a:p>
          <a:p>
            <a:pPr marL="0" lvl="0" indent="0" algn="l" rtl="0">
              <a:spcBef>
                <a:spcPts val="0"/>
              </a:spcBef>
              <a:spcAft>
                <a:spcPts val="0"/>
              </a:spcAft>
              <a:buClr>
                <a:schemeClr val="dk2"/>
              </a:buClr>
              <a:buSzPts val="1200"/>
              <a:buFont typeface="Arial"/>
              <a:buNone/>
            </a:pPr>
            <a:endParaRPr sz="1200"/>
          </a:p>
          <a:p>
            <a:pPr marL="0" lvl="0" indent="0" algn="l" rtl="0">
              <a:spcBef>
                <a:spcPts val="0"/>
              </a:spcBef>
              <a:spcAft>
                <a:spcPts val="0"/>
              </a:spcAft>
              <a:buClr>
                <a:schemeClr val="dk2"/>
              </a:buClr>
              <a:buSzPts val="2000"/>
              <a:buFont typeface="Arial"/>
              <a:buNone/>
            </a:pPr>
            <a:r>
              <a:rPr lang="en-US" sz="2000"/>
              <a:t>A “new computer” is :</a:t>
            </a:r>
            <a:endParaRPr/>
          </a:p>
          <a:p>
            <a:pPr marL="685800" lvl="1" indent="-285750" algn="l" rtl="0">
              <a:spcBef>
                <a:spcPts val="0"/>
              </a:spcBef>
              <a:spcAft>
                <a:spcPts val="0"/>
              </a:spcAft>
              <a:buSzPts val="1600"/>
              <a:buChar char="–"/>
            </a:pPr>
            <a:r>
              <a:rPr lang="en-US" sz="1600"/>
              <a:t>a computer that they have not used to log into one or more CAI systems in the past; or,</a:t>
            </a:r>
            <a:endParaRPr/>
          </a:p>
          <a:p>
            <a:pPr marL="685800" lvl="1" indent="-285750" algn="l" rtl="0">
              <a:spcBef>
                <a:spcPts val="0"/>
              </a:spcBef>
              <a:spcAft>
                <a:spcPts val="0"/>
              </a:spcAft>
              <a:buSzPts val="1600"/>
              <a:buChar char="–"/>
            </a:pPr>
            <a:r>
              <a:rPr lang="en-US" sz="1600"/>
              <a:t>a computer they they have used in the past but has had the history or cache cleared since they last logged in.</a:t>
            </a:r>
            <a:endParaRPr/>
          </a:p>
          <a:p>
            <a:pPr marL="400050" lvl="1" indent="0" algn="l" rtl="0">
              <a:spcBef>
                <a:spcPts val="0"/>
              </a:spcBef>
              <a:spcAft>
                <a:spcPts val="0"/>
              </a:spcAft>
              <a:buClr>
                <a:schemeClr val="dk2"/>
              </a:buClr>
              <a:buSzPts val="1200"/>
              <a:buFont typeface="Arial"/>
              <a:buNone/>
            </a:pPr>
            <a:endParaRPr sz="1200"/>
          </a:p>
          <a:p>
            <a:pPr marL="0" lvl="0" indent="0" algn="l" rtl="0">
              <a:spcBef>
                <a:spcPts val="0"/>
              </a:spcBef>
              <a:spcAft>
                <a:spcPts val="0"/>
              </a:spcAft>
              <a:buClr>
                <a:schemeClr val="dk2"/>
              </a:buClr>
              <a:buSzPts val="2000"/>
              <a:buFont typeface="Arial"/>
              <a:buNone/>
            </a:pPr>
            <a:r>
              <a:rPr lang="en-US" sz="2000"/>
              <a:t>Dual authentication means that when a user logs in to a new computer, the user will be receive an access code via the email associated with their TIDE account and will need to enter that code on the Login Screen to complete log in.   </a:t>
            </a:r>
            <a:endParaRPr/>
          </a:p>
          <a:p>
            <a:pPr marL="0" lvl="0" indent="0" algn="l" rtl="0">
              <a:spcBef>
                <a:spcPts val="0"/>
              </a:spcBef>
              <a:spcAft>
                <a:spcPts val="0"/>
              </a:spcAft>
              <a:buClr>
                <a:schemeClr val="dk2"/>
              </a:buClr>
              <a:buSzPts val="1200"/>
              <a:buFont typeface="Arial"/>
              <a:buNone/>
            </a:pPr>
            <a:endParaRPr sz="1200"/>
          </a:p>
          <a:p>
            <a:pPr marL="627062" lvl="0" indent="0" algn="l" rtl="0">
              <a:spcBef>
                <a:spcPts val="0"/>
              </a:spcBef>
              <a:spcAft>
                <a:spcPts val="0"/>
              </a:spcAft>
              <a:buClr>
                <a:schemeClr val="dk2"/>
              </a:buClr>
              <a:buSzPts val="2000"/>
              <a:buFont typeface="Arial"/>
              <a:buNone/>
            </a:pPr>
            <a:r>
              <a:rPr lang="en-US" sz="2000">
                <a:solidFill>
                  <a:srgbClr val="FF0000"/>
                </a:solidFill>
              </a:rPr>
              <a:t>Implications:  If TAs are using a “new computer” they will need access to their email while signing in. The message with the code may take several minutes to arrive. So TAs should either start their sign-in process 15 minutes before student arrive </a:t>
            </a:r>
            <a:r>
              <a:rPr lang="en-US" sz="2000" b="1">
                <a:solidFill>
                  <a:srgbClr val="FF0000"/>
                </a:solidFill>
              </a:rPr>
              <a:t>OR</a:t>
            </a:r>
            <a:r>
              <a:rPr lang="en-US" sz="2000">
                <a:solidFill>
                  <a:srgbClr val="FF0000"/>
                </a:solidFill>
              </a:rPr>
              <a:t> sign in “for the first time” the afternoon before then log out and sign-in again right before the test session.</a:t>
            </a:r>
            <a:endParaRPr>
              <a:solidFill>
                <a:srgbClr val="FF0000"/>
              </a:solidFill>
            </a:endParaRPr>
          </a:p>
          <a:p>
            <a:pPr marL="0" lvl="0" indent="0" algn="l" rtl="0">
              <a:spcBef>
                <a:spcPts val="1400"/>
              </a:spcBef>
              <a:spcAft>
                <a:spcPts val="0"/>
              </a:spcAft>
              <a:buNone/>
            </a:pPr>
            <a:endParaRPr>
              <a:solidFill>
                <a:srgbClr val="FF0000"/>
              </a:solidFill>
            </a:endParaRPr>
          </a:p>
        </p:txBody>
      </p:sp>
      <p:pic>
        <p:nvPicPr>
          <p:cNvPr id="423" name="Google Shape;423;gb902d9dddc_0_0"/>
          <p:cNvPicPr preferRelativeResize="0"/>
          <p:nvPr/>
        </p:nvPicPr>
        <p:blipFill rotWithShape="1">
          <a:blip r:embed="rId3">
            <a:alphaModFix/>
          </a:blip>
          <a:srcRect/>
          <a:stretch/>
        </p:blipFill>
        <p:spPr>
          <a:xfrm>
            <a:off x="1432096" y="4914050"/>
            <a:ext cx="889282" cy="77893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29" name="Google Shape;429;p35"/>
          <p:cNvPicPr preferRelativeResize="0"/>
          <p:nvPr/>
        </p:nvPicPr>
        <p:blipFill rotWithShape="1">
          <a:blip r:embed="rId3">
            <a:alphaModFix/>
          </a:blip>
          <a:srcRect l="49005" b="16803"/>
          <a:stretch/>
        </p:blipFill>
        <p:spPr>
          <a:xfrm>
            <a:off x="6570402" y="128978"/>
            <a:ext cx="3992670" cy="1893975"/>
          </a:xfrm>
          <a:prstGeom prst="rect">
            <a:avLst/>
          </a:prstGeom>
          <a:noFill/>
          <a:ln>
            <a:noFill/>
          </a:ln>
        </p:spPr>
      </p:pic>
      <p:sp>
        <p:nvSpPr>
          <p:cNvPr id="430" name="Google Shape;430;p35"/>
          <p:cNvSpPr txBox="1">
            <a:spLocks noGrp="1"/>
          </p:cNvSpPr>
          <p:nvPr>
            <p:ph type="title" idx="4294967295"/>
          </p:nvPr>
        </p:nvSpPr>
        <p:spPr>
          <a:xfrm>
            <a:off x="1522413" y="0"/>
            <a:ext cx="3923961"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200"/>
              <a:buFont typeface="Calibri"/>
              <a:buNone/>
            </a:pPr>
            <a:r>
              <a:rPr lang="en-US" sz="3200" b="1">
                <a:solidFill>
                  <a:srgbClr val="674EA7"/>
                </a:solidFill>
                <a:latin typeface="Calibri"/>
                <a:ea typeface="Calibri"/>
                <a:cs typeface="Calibri"/>
                <a:sym typeface="Calibri"/>
              </a:rPr>
              <a:t>Accepting Students into the Session</a:t>
            </a:r>
            <a:endParaRPr sz="3200">
              <a:solidFill>
                <a:srgbClr val="674EA7"/>
              </a:solidFill>
              <a:latin typeface="Calibri"/>
              <a:ea typeface="Calibri"/>
              <a:cs typeface="Calibri"/>
              <a:sym typeface="Calibri"/>
            </a:endParaRPr>
          </a:p>
        </p:txBody>
      </p:sp>
      <p:pic>
        <p:nvPicPr>
          <p:cNvPr id="431" name="Google Shape;431;p35"/>
          <p:cNvPicPr preferRelativeResize="0"/>
          <p:nvPr/>
        </p:nvPicPr>
        <p:blipFill rotWithShape="1">
          <a:blip r:embed="rId4">
            <a:alphaModFix/>
          </a:blip>
          <a:srcRect/>
          <a:stretch/>
        </p:blipFill>
        <p:spPr>
          <a:xfrm>
            <a:off x="3158732" y="2622298"/>
            <a:ext cx="7404340" cy="3523752"/>
          </a:xfrm>
          <a:prstGeom prst="rect">
            <a:avLst/>
          </a:prstGeom>
          <a:noFill/>
          <a:ln>
            <a:noFill/>
          </a:ln>
        </p:spPr>
      </p:pic>
      <p:pic>
        <p:nvPicPr>
          <p:cNvPr id="432" name="Google Shape;432;p35"/>
          <p:cNvPicPr preferRelativeResize="0"/>
          <p:nvPr/>
        </p:nvPicPr>
        <p:blipFill rotWithShape="1">
          <a:blip r:embed="rId5">
            <a:alphaModFix/>
          </a:blip>
          <a:srcRect/>
          <a:stretch/>
        </p:blipFill>
        <p:spPr>
          <a:xfrm>
            <a:off x="1413795" y="1143000"/>
            <a:ext cx="3489874" cy="2183378"/>
          </a:xfrm>
          <a:prstGeom prst="rect">
            <a:avLst/>
          </a:prstGeom>
          <a:noFill/>
          <a:ln>
            <a:noFill/>
          </a:ln>
        </p:spPr>
      </p:pic>
      <p:pic>
        <p:nvPicPr>
          <p:cNvPr id="433" name="Google Shape;433;p35"/>
          <p:cNvPicPr preferRelativeResize="0"/>
          <p:nvPr/>
        </p:nvPicPr>
        <p:blipFill rotWithShape="1">
          <a:blip r:embed="rId6">
            <a:alphaModFix/>
          </a:blip>
          <a:srcRect/>
          <a:stretch/>
        </p:blipFill>
        <p:spPr>
          <a:xfrm rot="1111353">
            <a:off x="5137565" y="690274"/>
            <a:ext cx="1047696" cy="10794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6"/>
          <p:cNvPicPr preferRelativeResize="0"/>
          <p:nvPr/>
        </p:nvPicPr>
        <p:blipFill rotWithShape="1">
          <a:blip r:embed="rId3">
            <a:alphaModFix/>
          </a:blip>
          <a:srcRect/>
          <a:stretch/>
        </p:blipFill>
        <p:spPr>
          <a:xfrm>
            <a:off x="4909072" y="990600"/>
            <a:ext cx="5494204" cy="4551907"/>
          </a:xfrm>
          <a:prstGeom prst="rect">
            <a:avLst/>
          </a:prstGeom>
          <a:noFill/>
          <a:ln>
            <a:noFill/>
          </a:ln>
          <a:effectLst>
            <a:outerShdw blurRad="50800" dist="38100" dir="2700000" algn="tl" rotWithShape="0">
              <a:srgbClr val="000000">
                <a:alpha val="40000"/>
              </a:srgbClr>
            </a:outerShdw>
          </a:effectLst>
        </p:spPr>
      </p:pic>
      <p:sp>
        <p:nvSpPr>
          <p:cNvPr id="440" name="Google Shape;440;p36"/>
          <p:cNvSpPr txBox="1">
            <a:spLocks noGrp="1"/>
          </p:cNvSpPr>
          <p:nvPr>
            <p:ph type="title" idx="4294967295"/>
          </p:nvPr>
        </p:nvSpPr>
        <p:spPr>
          <a:xfrm>
            <a:off x="1522412" y="228600"/>
            <a:ext cx="10058400" cy="6270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200"/>
              <a:buFont typeface="Arial"/>
              <a:buNone/>
            </a:pPr>
            <a:r>
              <a:rPr lang="en-US" sz="3200" b="1">
                <a:solidFill>
                  <a:srgbClr val="674EA7"/>
                </a:solidFill>
              </a:rPr>
              <a:t>Editing Student Details: Turn Settings On and Off</a:t>
            </a:r>
            <a:endParaRPr>
              <a:solidFill>
                <a:srgbClr val="674EA7"/>
              </a:solidFill>
            </a:endParaRPr>
          </a:p>
        </p:txBody>
      </p:sp>
      <p:pic>
        <p:nvPicPr>
          <p:cNvPr id="441" name="Google Shape;441;p36"/>
          <p:cNvPicPr preferRelativeResize="0"/>
          <p:nvPr/>
        </p:nvPicPr>
        <p:blipFill rotWithShape="1">
          <a:blip r:embed="rId4">
            <a:alphaModFix/>
          </a:blip>
          <a:srcRect/>
          <a:stretch/>
        </p:blipFill>
        <p:spPr>
          <a:xfrm>
            <a:off x="2575992" y="1376537"/>
            <a:ext cx="924577" cy="2712093"/>
          </a:xfrm>
          <a:prstGeom prst="rect">
            <a:avLst/>
          </a:prstGeom>
          <a:noFill/>
          <a:ln>
            <a:noFill/>
          </a:ln>
        </p:spPr>
      </p:pic>
      <p:sp>
        <p:nvSpPr>
          <p:cNvPr id="442" name="Google Shape;442;p36"/>
          <p:cNvSpPr/>
          <p:nvPr/>
        </p:nvSpPr>
        <p:spPr>
          <a:xfrm>
            <a:off x="1852763" y="5585328"/>
            <a:ext cx="8548925"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TAs should view the </a:t>
            </a:r>
            <a:r>
              <a:rPr lang="en-US" sz="1800" b="0" i="1" u="none" strike="noStrike" cap="none">
                <a:solidFill>
                  <a:srgbClr val="FF0000"/>
                </a:solidFill>
                <a:latin typeface="Calibri"/>
                <a:ea typeface="Calibri"/>
                <a:cs typeface="Calibri"/>
                <a:sym typeface="Calibri"/>
              </a:rPr>
              <a:t>Test Administrator (TA) Interface for Online Testing </a:t>
            </a:r>
            <a:r>
              <a:rPr lang="en-US" sz="1800" b="0" i="1" u="none" strike="noStrike" cap="none">
                <a:solidFill>
                  <a:schemeClr val="dk1"/>
                </a:solidFill>
                <a:latin typeface="Calibri"/>
                <a:ea typeface="Calibri"/>
                <a:cs typeface="Calibri"/>
                <a:sym typeface="Calibri"/>
              </a:rPr>
              <a:t>training PowerPoint available under Training in the Resources Section on alohahsap.org</a:t>
            </a:r>
            <a:endParaRPr sz="1800" b="0" i="1" u="none" strike="noStrike" cap="non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idx="4294967295"/>
          </p:nvPr>
        </p:nvSpPr>
        <p:spPr>
          <a:xfrm>
            <a:off x="1585787" y="162778"/>
            <a:ext cx="5830432"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Usability, Accessibility, and</a:t>
            </a:r>
            <a:br>
              <a:rPr lang="en-US" b="1">
                <a:solidFill>
                  <a:srgbClr val="674EA7"/>
                </a:solidFill>
                <a:latin typeface="Calibri"/>
                <a:ea typeface="Calibri"/>
                <a:cs typeface="Calibri"/>
                <a:sym typeface="Calibri"/>
              </a:rPr>
            </a:br>
            <a:r>
              <a:rPr lang="en-US" b="1">
                <a:solidFill>
                  <a:srgbClr val="674EA7"/>
                </a:solidFill>
                <a:latin typeface="Calibri"/>
                <a:ea typeface="Calibri"/>
                <a:cs typeface="Calibri"/>
                <a:sym typeface="Calibri"/>
              </a:rPr>
              <a:t>Accommodations Guidelines</a:t>
            </a:r>
            <a:endParaRPr>
              <a:solidFill>
                <a:srgbClr val="674EA7"/>
              </a:solidFill>
            </a:endParaRPr>
          </a:p>
        </p:txBody>
      </p:sp>
      <p:sp>
        <p:nvSpPr>
          <p:cNvPr id="155" name="Google Shape;155;p4"/>
          <p:cNvSpPr/>
          <p:nvPr/>
        </p:nvSpPr>
        <p:spPr>
          <a:xfrm>
            <a:off x="1837926" y="1305775"/>
            <a:ext cx="6479100" cy="1938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2000"/>
              <a:buFont typeface="Arial"/>
              <a:buNone/>
            </a:pPr>
            <a:r>
              <a:rPr lang="en-US" sz="2000" b="0" i="0" u="none" strike="noStrike" cap="none">
                <a:latin typeface="Arial"/>
                <a:ea typeface="Arial"/>
                <a:cs typeface="Arial"/>
                <a:sym typeface="Arial"/>
              </a:rPr>
              <a:t>The Smarter Balanced Assessment Consortium’s </a:t>
            </a:r>
            <a:r>
              <a:rPr lang="en-US" sz="2000" b="0" i="1" u="none" strike="noStrike" cap="none">
                <a:latin typeface="Arial"/>
                <a:ea typeface="Arial"/>
                <a:cs typeface="Arial"/>
                <a:sym typeface="Arial"/>
              </a:rPr>
              <a:t>Usability, Accessibility, and Accommodations Guidelines (UAAG) </a:t>
            </a:r>
            <a:r>
              <a:rPr lang="en-US" sz="2000" b="0" i="0" u="none" strike="noStrike" cap="none">
                <a:latin typeface="Arial"/>
                <a:ea typeface="Arial"/>
                <a:cs typeface="Arial"/>
                <a:sym typeface="Arial"/>
              </a:rPr>
              <a:t>is intended for school-level personnel and decision-making teams, particularly Individualized Education Program (IEP) teams, as they prepare for and implement the Smarter Balanced assessment. </a:t>
            </a:r>
            <a:endParaRPr sz="2000" b="0" i="0" u="none" strike="noStrike" cap="none">
              <a:latin typeface="Arial"/>
              <a:ea typeface="Arial"/>
              <a:cs typeface="Arial"/>
              <a:sym typeface="Arial"/>
            </a:endParaRPr>
          </a:p>
        </p:txBody>
      </p:sp>
      <p:sp>
        <p:nvSpPr>
          <p:cNvPr id="156" name="Google Shape;156;p4"/>
          <p:cNvSpPr/>
          <p:nvPr/>
        </p:nvSpPr>
        <p:spPr>
          <a:xfrm>
            <a:off x="1837927" y="3752663"/>
            <a:ext cx="7236000" cy="1323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latin typeface="Arial"/>
                <a:ea typeface="Arial"/>
                <a:cs typeface="Arial"/>
                <a:sym typeface="Arial"/>
              </a:rPr>
              <a:t>Validity depends on students having appropriate :</a:t>
            </a:r>
            <a:endParaRPr sz="2000" b="0" i="0" u="none" strike="noStrike" cap="none">
              <a:latin typeface="Arial"/>
              <a:ea typeface="Arial"/>
              <a:cs typeface="Arial"/>
              <a:sym typeface="Arial"/>
            </a:endParaRPr>
          </a:p>
          <a:p>
            <a:pPr marL="687388" marR="0" lvl="1" indent="-139700" algn="l" rtl="0">
              <a:lnSpc>
                <a:spcPct val="100000"/>
              </a:lnSpc>
              <a:spcBef>
                <a:spcPts val="0"/>
              </a:spcBef>
              <a:spcAft>
                <a:spcPts val="0"/>
              </a:spcAft>
              <a:buSzPts val="2200"/>
              <a:buFont typeface="Arial"/>
              <a:buChar char="•"/>
            </a:pPr>
            <a:r>
              <a:rPr lang="en-US" sz="2000" b="0" i="0" u="none" strike="noStrike" cap="none">
                <a:latin typeface="Arial"/>
                <a:ea typeface="Arial"/>
                <a:cs typeface="Arial"/>
                <a:sym typeface="Arial"/>
              </a:rPr>
              <a:t> universal tools</a:t>
            </a:r>
            <a:endParaRPr sz="2000" b="0" i="0" u="none" strike="noStrike" cap="none">
              <a:latin typeface="Arial"/>
              <a:ea typeface="Arial"/>
              <a:cs typeface="Arial"/>
              <a:sym typeface="Arial"/>
            </a:endParaRPr>
          </a:p>
          <a:p>
            <a:pPr marL="687388" marR="0" lvl="1" indent="-139700" algn="l" rtl="0">
              <a:lnSpc>
                <a:spcPct val="100000"/>
              </a:lnSpc>
              <a:spcBef>
                <a:spcPts val="0"/>
              </a:spcBef>
              <a:spcAft>
                <a:spcPts val="0"/>
              </a:spcAft>
              <a:buSzPts val="2200"/>
              <a:buFont typeface="Arial"/>
              <a:buChar char="•"/>
            </a:pPr>
            <a:r>
              <a:rPr lang="en-US" sz="2000" b="0" i="0" u="none" strike="noStrike" cap="none">
                <a:latin typeface="Arial"/>
                <a:ea typeface="Arial"/>
                <a:cs typeface="Arial"/>
                <a:sym typeface="Arial"/>
              </a:rPr>
              <a:t> designated supports</a:t>
            </a:r>
            <a:endParaRPr sz="2000" b="0" i="0" u="none" strike="noStrike" cap="none">
              <a:latin typeface="Arial"/>
              <a:ea typeface="Arial"/>
              <a:cs typeface="Arial"/>
              <a:sym typeface="Arial"/>
            </a:endParaRPr>
          </a:p>
          <a:p>
            <a:pPr marL="687388" marR="0" lvl="1" indent="-139700" algn="l" rtl="0">
              <a:lnSpc>
                <a:spcPct val="100000"/>
              </a:lnSpc>
              <a:spcBef>
                <a:spcPts val="0"/>
              </a:spcBef>
              <a:spcAft>
                <a:spcPts val="0"/>
              </a:spcAft>
              <a:buSzPts val="2200"/>
              <a:buFont typeface="Arial"/>
              <a:buChar char="•"/>
            </a:pPr>
            <a:r>
              <a:rPr lang="en-US" sz="2000" b="0" i="0" u="none" strike="noStrike" cap="none">
                <a:latin typeface="Arial"/>
                <a:ea typeface="Arial"/>
                <a:cs typeface="Arial"/>
                <a:sym typeface="Arial"/>
              </a:rPr>
              <a:t> accommodations when needed</a:t>
            </a:r>
            <a:endParaRPr sz="2000" b="0" i="0" u="none" strike="noStrike" cap="none">
              <a:latin typeface="Arial"/>
              <a:ea typeface="Arial"/>
              <a:cs typeface="Arial"/>
              <a:sym typeface="Arial"/>
            </a:endParaRPr>
          </a:p>
        </p:txBody>
      </p:sp>
      <p:sp>
        <p:nvSpPr>
          <p:cNvPr id="157" name="Google Shape;157;p4"/>
          <p:cNvSpPr/>
          <p:nvPr/>
        </p:nvSpPr>
        <p:spPr>
          <a:xfrm>
            <a:off x="1585787" y="5294678"/>
            <a:ext cx="8720255" cy="934673"/>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69850" marR="76835" lvl="0" indent="0" algn="l" rtl="0">
              <a:lnSpc>
                <a:spcPct val="100000"/>
              </a:lnSpc>
              <a:spcBef>
                <a:spcPts val="0"/>
              </a:spcBef>
              <a:spcAft>
                <a:spcPts val="0"/>
              </a:spcAft>
              <a:buClr>
                <a:srgbClr val="000000"/>
              </a:buClr>
              <a:buSzPts val="1600"/>
              <a:buFont typeface="Arial"/>
              <a:buNone/>
            </a:pPr>
            <a:r>
              <a:rPr lang="en-US" sz="2000" b="0" i="0" u="sng" strike="noStrike" cap="none">
                <a:latin typeface="Calibri"/>
                <a:ea typeface="Calibri"/>
                <a:cs typeface="Calibri"/>
                <a:sym typeface="Calibri"/>
              </a:rPr>
              <a:t>Something to keep in mind</a:t>
            </a:r>
            <a:r>
              <a:rPr lang="en-US" sz="2000" b="0" i="0" u="none" strike="noStrike" cap="none">
                <a:latin typeface="Calibri"/>
                <a:ea typeface="Calibri"/>
                <a:cs typeface="Calibri"/>
                <a:sym typeface="Calibri"/>
              </a:rPr>
              <a:t>: If a tool/support/accommodation is not used regularly during instruction, this support is likely to be confusing and may impede the performance on assessments.</a:t>
            </a:r>
            <a:endParaRPr sz="2000" b="0" i="0" u="none" strike="noStrike" cap="none">
              <a:latin typeface="Calibri"/>
              <a:ea typeface="Calibri"/>
              <a:cs typeface="Calibri"/>
              <a:sym typeface="Calibri"/>
            </a:endParaRPr>
          </a:p>
        </p:txBody>
      </p:sp>
      <p:pic>
        <p:nvPicPr>
          <p:cNvPr id="158" name="Google Shape;158;p4"/>
          <p:cNvPicPr preferRelativeResize="0"/>
          <p:nvPr/>
        </p:nvPicPr>
        <p:blipFill rotWithShape="1">
          <a:blip r:embed="rId3">
            <a:alphaModFix/>
          </a:blip>
          <a:srcRect/>
          <a:stretch/>
        </p:blipFill>
        <p:spPr>
          <a:xfrm>
            <a:off x="8505894" y="162778"/>
            <a:ext cx="2801715" cy="3725501"/>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37"/>
          <p:cNvPicPr preferRelativeResize="0"/>
          <p:nvPr/>
        </p:nvPicPr>
        <p:blipFill rotWithShape="1">
          <a:blip r:embed="rId3">
            <a:alphaModFix/>
          </a:blip>
          <a:srcRect/>
          <a:stretch/>
        </p:blipFill>
        <p:spPr>
          <a:xfrm rot="-463336">
            <a:off x="1764757" y="1529813"/>
            <a:ext cx="2802962" cy="3398994"/>
          </a:xfrm>
          <a:prstGeom prst="rect">
            <a:avLst/>
          </a:prstGeom>
          <a:noFill/>
          <a:ln>
            <a:noFill/>
          </a:ln>
        </p:spPr>
      </p:pic>
      <p:sp>
        <p:nvSpPr>
          <p:cNvPr id="449" name="Google Shape;449;p37"/>
          <p:cNvSpPr txBox="1">
            <a:spLocks noGrp="1"/>
          </p:cNvSpPr>
          <p:nvPr>
            <p:ph type="title"/>
          </p:nvPr>
        </p:nvSpPr>
        <p:spPr>
          <a:xfrm>
            <a:off x="1580060" y="263199"/>
            <a:ext cx="9848353" cy="510098"/>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0088A9"/>
              </a:buClr>
              <a:buSzPts val="3600"/>
              <a:buFont typeface="Arial"/>
              <a:buNone/>
            </a:pPr>
            <a:r>
              <a:rPr lang="en-US" b="1">
                <a:solidFill>
                  <a:srgbClr val="674EA7"/>
                </a:solidFill>
              </a:rPr>
              <a:t>Test</a:t>
            </a:r>
            <a:r>
              <a:rPr lang="en-US" sz="4000" b="1">
                <a:solidFill>
                  <a:srgbClr val="674EA7"/>
                </a:solidFill>
              </a:rPr>
              <a:t> </a:t>
            </a:r>
            <a:r>
              <a:rPr lang="en-US" b="1">
                <a:solidFill>
                  <a:srgbClr val="674EA7"/>
                </a:solidFill>
              </a:rPr>
              <a:t>Administrators and Test Administration</a:t>
            </a:r>
            <a:endParaRPr b="1">
              <a:solidFill>
                <a:srgbClr val="674EA7"/>
              </a:solidFill>
            </a:endParaRPr>
          </a:p>
        </p:txBody>
      </p:sp>
      <p:pic>
        <p:nvPicPr>
          <p:cNvPr id="450" name="Google Shape;450;p37"/>
          <p:cNvPicPr preferRelativeResize="0"/>
          <p:nvPr/>
        </p:nvPicPr>
        <p:blipFill rotWithShape="1">
          <a:blip r:embed="rId4">
            <a:alphaModFix/>
          </a:blip>
          <a:srcRect/>
          <a:stretch/>
        </p:blipFill>
        <p:spPr>
          <a:xfrm>
            <a:off x="4992207" y="1122437"/>
            <a:ext cx="5586995" cy="1400770"/>
          </a:xfrm>
          <a:prstGeom prst="rect">
            <a:avLst/>
          </a:prstGeom>
          <a:noFill/>
          <a:ln>
            <a:noFill/>
          </a:ln>
        </p:spPr>
      </p:pic>
      <p:sp>
        <p:nvSpPr>
          <p:cNvPr id="451" name="Google Shape;451;p37"/>
          <p:cNvSpPr txBox="1">
            <a:spLocks noGrp="1"/>
          </p:cNvSpPr>
          <p:nvPr>
            <p:ph type="body" idx="1"/>
          </p:nvPr>
        </p:nvSpPr>
        <p:spPr>
          <a:xfrm>
            <a:off x="1979612" y="1600201"/>
            <a:ext cx="8229600" cy="4628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a:t> </a:t>
            </a:r>
            <a:endParaRPr/>
          </a:p>
        </p:txBody>
      </p:sp>
      <p:sp>
        <p:nvSpPr>
          <p:cNvPr id="452" name="Google Shape;452;p37"/>
          <p:cNvSpPr/>
          <p:nvPr/>
        </p:nvSpPr>
        <p:spPr>
          <a:xfrm rot="-514127">
            <a:off x="3506155" y="1749461"/>
            <a:ext cx="936702" cy="981308"/>
          </a:xfrm>
          <a:prstGeom prst="roundRect">
            <a:avLst>
              <a:gd name="adj" fmla="val 16667"/>
            </a:avLst>
          </a:prstGeom>
          <a:noFill/>
          <a:ln w="28575" cap="flat" cmpd="sng">
            <a:solidFill>
              <a:srgbClr val="BD4B48"/>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37"/>
          <p:cNvSpPr/>
          <p:nvPr/>
        </p:nvSpPr>
        <p:spPr>
          <a:xfrm rot="-514127">
            <a:off x="1862013" y="2989584"/>
            <a:ext cx="936702" cy="981308"/>
          </a:xfrm>
          <a:prstGeom prst="roundRect">
            <a:avLst>
              <a:gd name="adj" fmla="val 16667"/>
            </a:avLst>
          </a:prstGeom>
          <a:noFill/>
          <a:ln w="28575" cap="flat" cmpd="sng">
            <a:solidFill>
              <a:srgbClr val="BD4B48"/>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4" name="Google Shape;454;p37"/>
          <p:cNvSpPr/>
          <p:nvPr/>
        </p:nvSpPr>
        <p:spPr>
          <a:xfrm rot="-514127">
            <a:off x="1789099" y="2043682"/>
            <a:ext cx="867871" cy="981308"/>
          </a:xfrm>
          <a:prstGeom prst="roundRect">
            <a:avLst>
              <a:gd name="adj" fmla="val 16667"/>
            </a:avLst>
          </a:prstGeom>
          <a:noFill/>
          <a:ln w="28575" cap="flat" cmpd="sng">
            <a:solidFill>
              <a:srgbClr val="BD4B48"/>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5" name="Google Shape;455;p37"/>
          <p:cNvSpPr/>
          <p:nvPr/>
        </p:nvSpPr>
        <p:spPr>
          <a:xfrm rot="-514127">
            <a:off x="2637172" y="1916963"/>
            <a:ext cx="896891" cy="981308"/>
          </a:xfrm>
          <a:prstGeom prst="roundRect">
            <a:avLst>
              <a:gd name="adj" fmla="val 16667"/>
            </a:avLst>
          </a:prstGeom>
          <a:noFill/>
          <a:ln w="28575" cap="flat" cmpd="sng">
            <a:solidFill>
              <a:srgbClr val="BD4B48"/>
            </a:solidFill>
            <a:prstDash val="solid"/>
            <a:round/>
            <a:headEnd type="none" w="sm" len="sm"/>
            <a:tailEnd type="none" w="sm" len="sm"/>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aphicFrame>
        <p:nvGraphicFramePr>
          <p:cNvPr id="456" name="Google Shape;456;p37"/>
          <p:cNvGraphicFramePr/>
          <p:nvPr/>
        </p:nvGraphicFramePr>
        <p:xfrm>
          <a:off x="4772739" y="2637316"/>
          <a:ext cx="6025925" cy="3487851"/>
        </p:xfrm>
        <a:graphic>
          <a:graphicData uri="http://schemas.openxmlformats.org/drawingml/2006/table">
            <a:tbl>
              <a:tblPr>
                <a:noFill/>
                <a:tableStyleId>{EF74A414-E54C-4E6D-BBEB-BBAC5C0C4A34}</a:tableStyleId>
              </a:tblPr>
              <a:tblGrid>
                <a:gridCol w="6025925">
                  <a:extLst>
                    <a:ext uri="{9D8B030D-6E8A-4147-A177-3AD203B41FA5}">
                      <a16:colId xmlns:a16="http://schemas.microsoft.com/office/drawing/2014/main" val="20000"/>
                    </a:ext>
                  </a:extLst>
                </a:gridCol>
              </a:tblGrid>
              <a:tr h="223125">
                <a:tc>
                  <a:txBody>
                    <a:bodyPr/>
                    <a:lstStyle/>
                    <a:p>
                      <a:pPr marL="0" marR="0" lvl="0" indent="0" algn="ctr" rtl="0">
                        <a:lnSpc>
                          <a:spcPct val="107000"/>
                        </a:lnSpc>
                        <a:spcBef>
                          <a:spcPts val="0"/>
                        </a:spcBef>
                        <a:spcAft>
                          <a:spcPts val="0"/>
                        </a:spcAft>
                        <a:buClr>
                          <a:srgbClr val="00B0F0"/>
                        </a:buClr>
                        <a:buSzPts val="1200"/>
                        <a:buFont typeface="Arial"/>
                        <a:buNone/>
                      </a:pPr>
                      <a:r>
                        <a:rPr lang="en-US" sz="1200" u="none" strike="noStrike" cap="none">
                          <a:solidFill>
                            <a:srgbClr val="00B0F0"/>
                          </a:solidFill>
                        </a:rPr>
                        <a:t>Test Administration Resources</a:t>
                      </a:r>
                      <a:endParaRPr sz="1200" u="none" strike="noStrike" cap="none">
                        <a:solidFill>
                          <a:srgbClr val="00B0F0"/>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05375">
                <a:tc>
                  <a:txBody>
                    <a:bodyPr/>
                    <a:lstStyle/>
                    <a:p>
                      <a:pPr marL="233363" marR="0" lvl="0" indent="0" algn="l" rtl="0">
                        <a:lnSpc>
                          <a:spcPct val="107000"/>
                        </a:lnSpc>
                        <a:spcBef>
                          <a:spcPts val="0"/>
                        </a:spcBef>
                        <a:spcAft>
                          <a:spcPts val="0"/>
                        </a:spcAft>
                        <a:buClr>
                          <a:srgbClr val="FF0000"/>
                        </a:buClr>
                        <a:buSzPts val="1200"/>
                        <a:buFont typeface="Arial"/>
                        <a:buNone/>
                      </a:pPr>
                      <a:r>
                        <a:rPr lang="en-US" sz="1400" b="0" u="none" strike="noStrike" cap="none">
                          <a:solidFill>
                            <a:srgbClr val="FF0000"/>
                          </a:solidFill>
                        </a:rPr>
                        <a:t>Guide to Navigating the Online HSAP Administration</a:t>
                      </a:r>
                      <a:endParaRPr sz="1400" b="0" u="none" strike="noStrike" cap="none">
                        <a:solidFill>
                          <a:srgbClr val="FF0000"/>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16250">
                <a:tc>
                  <a:txBody>
                    <a:bodyPr/>
                    <a:lstStyle/>
                    <a:p>
                      <a:pPr marL="234950"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Guidelines for Choosing TTS or Read Aloud Accommodations</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16250">
                <a:tc>
                  <a:txBody>
                    <a:bodyPr/>
                    <a:lstStyle/>
                    <a:p>
                      <a:pPr marL="234950"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Guidelines for Read Aloud, Test Reader</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16250">
                <a:tc>
                  <a:txBody>
                    <a:bodyPr/>
                    <a:lstStyle/>
                    <a:p>
                      <a:pPr marL="234950"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Guidelines for Simplified Test Directions</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05375">
                <a:tc>
                  <a:txBody>
                    <a:bodyPr/>
                    <a:lstStyle/>
                    <a:p>
                      <a:pPr marL="234950" marR="0" lvl="0" indent="0" algn="l" rtl="0">
                        <a:lnSpc>
                          <a:spcPct val="107000"/>
                        </a:lnSpc>
                        <a:spcBef>
                          <a:spcPts val="0"/>
                        </a:spcBef>
                        <a:spcAft>
                          <a:spcPts val="0"/>
                        </a:spcAft>
                        <a:buClr>
                          <a:srgbClr val="FF0000"/>
                        </a:buClr>
                        <a:buSzPts val="1200"/>
                        <a:buFont typeface="Arial"/>
                        <a:buNone/>
                      </a:pPr>
                      <a:r>
                        <a:rPr lang="en-US" sz="1400" b="0" u="none" strike="noStrike" cap="none">
                          <a:solidFill>
                            <a:srgbClr val="FF0000"/>
                          </a:solidFill>
                        </a:rPr>
                        <a:t>HSAP Systems User Roles and Access</a:t>
                      </a:r>
                      <a:endParaRPr sz="1400" b="0" u="none" strike="noStrike" cap="none">
                        <a:solidFill>
                          <a:srgbClr val="FF0000"/>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421650">
                <a:tc>
                  <a:txBody>
                    <a:bodyPr/>
                    <a:lstStyle/>
                    <a:p>
                      <a:pPr marL="234950" marR="0" lvl="0" indent="0" algn="l" rtl="0">
                        <a:lnSpc>
                          <a:spcPct val="107000"/>
                        </a:lnSpc>
                        <a:spcBef>
                          <a:spcPts val="0"/>
                        </a:spcBef>
                        <a:spcAft>
                          <a:spcPts val="0"/>
                        </a:spcAft>
                        <a:buClr>
                          <a:srgbClr val="FF0000"/>
                        </a:buClr>
                        <a:buSzPts val="1200"/>
                        <a:buFont typeface="Arial"/>
                        <a:buNone/>
                      </a:pPr>
                      <a:r>
                        <a:rPr lang="en-US" sz="1400" b="0" u="none" strike="noStrike" cap="none">
                          <a:solidFill>
                            <a:srgbClr val="FF0000"/>
                          </a:solidFill>
                        </a:rPr>
                        <a:t>HSAP TIDE User Guide</a:t>
                      </a:r>
                      <a:endParaRPr sz="1400" u="none" strike="noStrike" cap="none"/>
                    </a:p>
                    <a:p>
                      <a:pPr marL="234950" marR="0" lvl="0" indent="0" algn="l" rtl="0">
                        <a:lnSpc>
                          <a:spcPct val="107000"/>
                        </a:lnSpc>
                        <a:spcBef>
                          <a:spcPts val="0"/>
                        </a:spcBef>
                        <a:spcAft>
                          <a:spcPts val="0"/>
                        </a:spcAft>
                        <a:buClr>
                          <a:srgbClr val="FF0000"/>
                        </a:buClr>
                        <a:buSzPts val="1200"/>
                        <a:buFont typeface="Arial"/>
                        <a:buNone/>
                      </a:pPr>
                      <a:r>
                        <a:rPr lang="en-US" sz="1400" b="0" u="none" strike="noStrike" cap="none">
                          <a:solidFill>
                            <a:srgbClr val="FF0000"/>
                          </a:solidFill>
                        </a:rPr>
                        <a:t>HSAP TIDE Quick Guide</a:t>
                      </a:r>
                      <a:endParaRPr sz="1400" b="0" u="none" strike="noStrike" cap="none">
                        <a:solidFill>
                          <a:srgbClr val="FF0000"/>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05375">
                <a:tc>
                  <a:txBody>
                    <a:bodyPr/>
                    <a:lstStyle/>
                    <a:p>
                      <a:pPr marL="234950"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Interim Assessments Fact Sheet</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16250">
                <a:tc>
                  <a:txBody>
                    <a:bodyPr/>
                    <a:lstStyle/>
                    <a:p>
                      <a:pPr marL="233363"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Scribing Protocol</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216250">
                <a:tc>
                  <a:txBody>
                    <a:bodyPr/>
                    <a:lstStyle/>
                    <a:p>
                      <a:pPr marL="233363"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Smarter Balanced 100s Number Table</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205375">
                <a:tc>
                  <a:txBody>
                    <a:bodyPr/>
                    <a:lstStyle/>
                    <a:p>
                      <a:pPr marL="233363" marR="0" lvl="0" indent="0" algn="l" rtl="0">
                        <a:lnSpc>
                          <a:spcPct val="107000"/>
                        </a:lnSpc>
                        <a:spcBef>
                          <a:spcPts val="0"/>
                        </a:spcBef>
                        <a:spcAft>
                          <a:spcPts val="0"/>
                        </a:spcAft>
                        <a:buClr>
                          <a:srgbClr val="FF0000"/>
                        </a:buClr>
                        <a:buSzPts val="1200"/>
                        <a:buFont typeface="Arial"/>
                        <a:buNone/>
                      </a:pPr>
                      <a:r>
                        <a:rPr lang="en-US" sz="1400" b="0" u="none" strike="noStrike" cap="none">
                          <a:solidFill>
                            <a:srgbClr val="FF0000"/>
                          </a:solidFill>
                        </a:rPr>
                        <a:t>Smarter Balanced Interim Assessments Test Administration Guide</a:t>
                      </a:r>
                      <a:endParaRPr sz="1400" b="0" u="none" strike="noStrike" cap="none">
                        <a:solidFill>
                          <a:srgbClr val="FF0000"/>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16250">
                <a:tc>
                  <a:txBody>
                    <a:bodyPr/>
                    <a:lstStyle/>
                    <a:p>
                      <a:pPr marL="233363"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Smarter Balanced Multiplication Table</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05375">
                <a:tc>
                  <a:txBody>
                    <a:bodyPr/>
                    <a:lstStyle/>
                    <a:p>
                      <a:pPr marL="233363" marR="0" lvl="0" indent="0" algn="l" rtl="0">
                        <a:lnSpc>
                          <a:spcPct val="107000"/>
                        </a:lnSpc>
                        <a:spcBef>
                          <a:spcPts val="0"/>
                        </a:spcBef>
                        <a:spcAft>
                          <a:spcPts val="0"/>
                        </a:spcAft>
                        <a:buClr>
                          <a:srgbClr val="FF0000"/>
                        </a:buClr>
                        <a:buSzPts val="1200"/>
                        <a:buFont typeface="Arial"/>
                        <a:buNone/>
                      </a:pPr>
                      <a:r>
                        <a:rPr lang="en-US" sz="1400" b="0" u="none" strike="noStrike" cap="none">
                          <a:solidFill>
                            <a:srgbClr val="FF0000"/>
                          </a:solidFill>
                        </a:rPr>
                        <a:t>Smarter Balanced Summative Test Administration Manual</a:t>
                      </a:r>
                      <a:endParaRPr sz="1400" b="0" u="none" strike="noStrike" cap="none">
                        <a:solidFill>
                          <a:srgbClr val="FF0000"/>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05375">
                <a:tc>
                  <a:txBody>
                    <a:bodyPr/>
                    <a:lstStyle/>
                    <a:p>
                      <a:pPr marL="233363" marR="0" lvl="0" indent="0" algn="l" rtl="0">
                        <a:lnSpc>
                          <a:spcPct val="107000"/>
                        </a:lnSpc>
                        <a:spcBef>
                          <a:spcPts val="0"/>
                        </a:spcBef>
                        <a:spcAft>
                          <a:spcPts val="0"/>
                        </a:spcAft>
                        <a:buClr>
                          <a:schemeClr val="dk1"/>
                        </a:buClr>
                        <a:buSzPts val="1200"/>
                        <a:buFont typeface="Arial"/>
                        <a:buNone/>
                      </a:pPr>
                      <a:r>
                        <a:rPr lang="en-US" sz="1400" b="0" u="none" strike="noStrike" cap="none">
                          <a:solidFill>
                            <a:schemeClr val="dk1"/>
                          </a:solidFill>
                        </a:rPr>
                        <a:t>Usability, Accessibility, and Accommodations Guidelines</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16250">
                <a:tc>
                  <a:txBody>
                    <a:bodyPr/>
                    <a:lstStyle/>
                    <a:p>
                      <a:pPr marL="233363" marR="0" lvl="0" indent="0" algn="l" rtl="0">
                        <a:lnSpc>
                          <a:spcPct val="107000"/>
                        </a:lnSpc>
                        <a:spcBef>
                          <a:spcPts val="0"/>
                        </a:spcBef>
                        <a:spcAft>
                          <a:spcPts val="0"/>
                        </a:spcAft>
                        <a:buClr>
                          <a:schemeClr val="dk1"/>
                        </a:buClr>
                        <a:buSzPts val="1200"/>
                        <a:buFont typeface="Calibri"/>
                        <a:buNone/>
                      </a:pPr>
                      <a:r>
                        <a:rPr lang="en-US" sz="1400" b="0" u="none" strike="noStrike" cap="none">
                          <a:solidFill>
                            <a:schemeClr val="dk1"/>
                          </a:solidFill>
                          <a:latin typeface="Calibri"/>
                          <a:ea typeface="Calibri"/>
                          <a:cs typeface="Calibri"/>
                          <a:sym typeface="Calibri"/>
                        </a:rPr>
                        <a:t>Science and EOC TAM as well as Various NGSS Resources  </a:t>
                      </a:r>
                      <a:r>
                        <a:rPr lang="en-US" sz="1400" b="0" u="sng" strike="noStrike" cap="none">
                          <a:solidFill>
                            <a:schemeClr val="hlink"/>
                          </a:solidFill>
                          <a:latin typeface="Calibri"/>
                          <a:ea typeface="Calibri"/>
                          <a:cs typeface="Calibri"/>
                          <a:sym typeface="Calibri"/>
                          <a:hlinkClick r:id="rId5"/>
                        </a:rPr>
                        <a:t>hsa.alohahsap.org</a:t>
                      </a:r>
                      <a:endParaRPr sz="1400" b="0" u="none" strike="noStrike" cap="none">
                        <a:solidFill>
                          <a:schemeClr val="dk1"/>
                        </a:solidFill>
                        <a:latin typeface="Calibri"/>
                        <a:ea typeface="Calibri"/>
                        <a:cs typeface="Calibri"/>
                        <a:sym typeface="Calibri"/>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AE5F1"/>
                    </a:solidFill>
                  </a:tcPr>
                </a:tc>
                <a:extLst>
                  <a:ext uri="{0D108BD9-81ED-4DB2-BD59-A6C34878D82A}">
                    <a16:rowId xmlns:a16="http://schemas.microsoft.com/office/drawing/2014/main" val="10014"/>
                  </a:ext>
                </a:extLst>
              </a:tr>
            </a:tbl>
          </a:graphicData>
        </a:graphic>
      </p:graphicFrame>
      <p:pic>
        <p:nvPicPr>
          <p:cNvPr id="457" name="Google Shape;457;p37"/>
          <p:cNvPicPr preferRelativeResize="0"/>
          <p:nvPr/>
        </p:nvPicPr>
        <p:blipFill rotWithShape="1">
          <a:blip r:embed="rId6">
            <a:alphaModFix/>
          </a:blip>
          <a:srcRect/>
          <a:stretch/>
        </p:blipFill>
        <p:spPr>
          <a:xfrm rot="1096431">
            <a:off x="9723344" y="3566519"/>
            <a:ext cx="1832754" cy="1515344"/>
          </a:xfrm>
          <a:prstGeom prst="rect">
            <a:avLst/>
          </a:prstGeom>
          <a:blipFill rotWithShape="1">
            <a:blip r:embed="rId7">
              <a:alphaModFix/>
            </a:blip>
            <a:tile tx="0" ty="0" sx="100000" sy="100000" flip="none" algn="tl"/>
          </a:blipFill>
          <a:ln w="28575" cap="flat" cmpd="sng">
            <a:solidFill>
              <a:srgbClr val="99FF66"/>
            </a:solidFill>
            <a:prstDash val="solid"/>
            <a:round/>
            <a:headEnd type="none" w="sm" len="sm"/>
            <a:tailEnd type="none" w="sm" len="sm"/>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8"/>
          <p:cNvSpPr txBox="1">
            <a:spLocks noGrp="1"/>
          </p:cNvSpPr>
          <p:nvPr>
            <p:ph type="title"/>
          </p:nvPr>
        </p:nvSpPr>
        <p:spPr>
          <a:xfrm>
            <a:off x="1598624" y="434975"/>
            <a:ext cx="8364000" cy="894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BA9"/>
              </a:buClr>
              <a:buSzPts val="3600"/>
              <a:buFont typeface="Arial"/>
              <a:buNone/>
            </a:pPr>
            <a:r>
              <a:rPr lang="en-US" b="1">
                <a:solidFill>
                  <a:srgbClr val="674EA7"/>
                </a:solidFill>
              </a:rPr>
              <a:t>Activity #</a:t>
            </a:r>
            <a:r>
              <a:rPr lang="en-US" b="1"/>
              <a:t>1</a:t>
            </a:r>
            <a:r>
              <a:rPr lang="en-US" b="1">
                <a:solidFill>
                  <a:srgbClr val="674EA7"/>
                </a:solidFill>
              </a:rPr>
              <a:t>: Breakout Discussion</a:t>
            </a:r>
            <a:endParaRPr>
              <a:solidFill>
                <a:srgbClr val="674EA7"/>
              </a:solidFill>
            </a:endParaRPr>
          </a:p>
        </p:txBody>
      </p:sp>
      <p:sp>
        <p:nvSpPr>
          <p:cNvPr id="464" name="Google Shape;464;p38"/>
          <p:cNvSpPr txBox="1">
            <a:spLocks noGrp="1"/>
          </p:cNvSpPr>
          <p:nvPr>
            <p:ph type="body" idx="1"/>
          </p:nvPr>
        </p:nvSpPr>
        <p:spPr>
          <a:xfrm>
            <a:off x="1394352" y="1578575"/>
            <a:ext cx="6042300" cy="4628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2000"/>
              <a:t>Based on what you’ve just heard….</a:t>
            </a:r>
            <a:endParaRPr sz="2000"/>
          </a:p>
          <a:p>
            <a:pPr marL="0" lvl="0" indent="0" algn="l" rtl="0">
              <a:lnSpc>
                <a:spcPct val="90000"/>
              </a:lnSpc>
              <a:spcBef>
                <a:spcPts val="640"/>
              </a:spcBef>
              <a:spcAft>
                <a:spcPts val="0"/>
              </a:spcAft>
              <a:buClr>
                <a:schemeClr val="dk1"/>
              </a:buClr>
              <a:buSzPts val="3200"/>
              <a:buNone/>
            </a:pPr>
            <a:endParaRPr sz="2000"/>
          </a:p>
          <a:p>
            <a:pPr marL="400050" lvl="1" indent="0" algn="l" rtl="0">
              <a:lnSpc>
                <a:spcPct val="90000"/>
              </a:lnSpc>
              <a:spcBef>
                <a:spcPts val="400"/>
              </a:spcBef>
              <a:spcAft>
                <a:spcPts val="0"/>
              </a:spcAft>
              <a:buClr>
                <a:schemeClr val="dk1"/>
              </a:buClr>
              <a:buSzPts val="2000"/>
              <a:buNone/>
            </a:pPr>
            <a:r>
              <a:rPr lang="en-US" sz="2000"/>
              <a:t>How will you be certain that all of the activities necessary to ensure students have </a:t>
            </a:r>
            <a:r>
              <a:rPr lang="en-US" sz="2000" u="sng"/>
              <a:t>Appropriate Supports</a:t>
            </a:r>
            <a:r>
              <a:rPr lang="en-US" sz="2000"/>
              <a:t> and all students take the </a:t>
            </a:r>
            <a:r>
              <a:rPr lang="en-US" sz="2000" u="sng"/>
              <a:t>Training and Practice Tests</a:t>
            </a:r>
            <a:r>
              <a:rPr lang="en-US" sz="2000"/>
              <a:t> and </a:t>
            </a:r>
            <a:r>
              <a:rPr lang="en-US" sz="2000" u="sng"/>
              <a:t>Test Administration</a:t>
            </a:r>
            <a:r>
              <a:rPr lang="en-US" sz="2000"/>
              <a:t>? </a:t>
            </a:r>
            <a:endParaRPr sz="2000"/>
          </a:p>
          <a:p>
            <a:pPr marL="400050" lvl="1" indent="0" algn="l" rtl="0">
              <a:lnSpc>
                <a:spcPct val="90000"/>
              </a:lnSpc>
              <a:spcBef>
                <a:spcPts val="400"/>
              </a:spcBef>
              <a:spcAft>
                <a:spcPts val="0"/>
              </a:spcAft>
              <a:buClr>
                <a:schemeClr val="dk1"/>
              </a:buClr>
              <a:buSzPts val="2000"/>
              <a:buNone/>
            </a:pPr>
            <a:endParaRPr sz="2000"/>
          </a:p>
          <a:p>
            <a:pPr marL="400050" lvl="1" indent="0" algn="l" rtl="0">
              <a:lnSpc>
                <a:spcPct val="90000"/>
              </a:lnSpc>
              <a:spcBef>
                <a:spcPts val="400"/>
              </a:spcBef>
              <a:spcAft>
                <a:spcPts val="0"/>
              </a:spcAft>
              <a:buClr>
                <a:schemeClr val="dk1"/>
              </a:buClr>
              <a:buSzPts val="2000"/>
              <a:buNone/>
            </a:pPr>
            <a:r>
              <a:rPr lang="en-US" sz="2000"/>
              <a:t>What general questions do you still have?</a:t>
            </a:r>
            <a:endParaRPr sz="2000"/>
          </a:p>
          <a:p>
            <a:pPr marL="400050" lvl="1" indent="0" algn="l" rtl="0">
              <a:lnSpc>
                <a:spcPct val="90000"/>
              </a:lnSpc>
              <a:spcBef>
                <a:spcPts val="400"/>
              </a:spcBef>
              <a:spcAft>
                <a:spcPts val="0"/>
              </a:spcAft>
              <a:buClr>
                <a:schemeClr val="dk1"/>
              </a:buClr>
              <a:buSzPts val="2000"/>
              <a:buNone/>
            </a:pPr>
            <a:endParaRPr sz="2000"/>
          </a:p>
          <a:p>
            <a:pPr marL="400050" lvl="1" indent="0" algn="l" rtl="0">
              <a:lnSpc>
                <a:spcPct val="90000"/>
              </a:lnSpc>
              <a:spcBef>
                <a:spcPts val="400"/>
              </a:spcBef>
              <a:spcAft>
                <a:spcPts val="0"/>
              </a:spcAft>
              <a:buClr>
                <a:schemeClr val="dk1"/>
              </a:buClr>
              <a:buSzPts val="2000"/>
              <a:buNone/>
            </a:pPr>
            <a:r>
              <a:rPr lang="en-US" sz="2000"/>
              <a:t>Tips and Tricks to Share?</a:t>
            </a:r>
            <a:endParaRPr sz="2000"/>
          </a:p>
          <a:p>
            <a:pPr marL="400050" lvl="1" indent="0" algn="l" rtl="0">
              <a:lnSpc>
                <a:spcPct val="90000"/>
              </a:lnSpc>
              <a:spcBef>
                <a:spcPts val="400"/>
              </a:spcBef>
              <a:spcAft>
                <a:spcPts val="0"/>
              </a:spcAft>
              <a:buClr>
                <a:schemeClr val="dk1"/>
              </a:buClr>
              <a:buSzPts val="2000"/>
              <a:buNone/>
            </a:pPr>
            <a:endParaRPr sz="2000"/>
          </a:p>
          <a:p>
            <a:pPr marL="400050" lvl="1" indent="0" algn="l" rtl="0">
              <a:lnSpc>
                <a:spcPct val="90000"/>
              </a:lnSpc>
              <a:spcBef>
                <a:spcPts val="400"/>
              </a:spcBef>
              <a:spcAft>
                <a:spcPts val="0"/>
              </a:spcAft>
              <a:buClr>
                <a:schemeClr val="dk1"/>
              </a:buClr>
              <a:buSzPts val="2000"/>
              <a:buNone/>
            </a:pPr>
            <a:r>
              <a:rPr lang="en-US" sz="2000"/>
              <a:t>Choose a group scribe to report out!</a:t>
            </a:r>
            <a:endParaRPr sz="2000"/>
          </a:p>
        </p:txBody>
      </p:sp>
      <p:pic>
        <p:nvPicPr>
          <p:cNvPr id="465" name="Google Shape;465;p38"/>
          <p:cNvPicPr preferRelativeResize="0"/>
          <p:nvPr/>
        </p:nvPicPr>
        <p:blipFill>
          <a:blip r:embed="rId3">
            <a:alphaModFix/>
          </a:blip>
          <a:stretch>
            <a:fillRect/>
          </a:stretch>
        </p:blipFill>
        <p:spPr>
          <a:xfrm rot="475779">
            <a:off x="7409929" y="2789519"/>
            <a:ext cx="4413041" cy="22065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0"/>
          <p:cNvSpPr txBox="1">
            <a:spLocks noGrp="1"/>
          </p:cNvSpPr>
          <p:nvPr>
            <p:ph type="title"/>
          </p:nvPr>
        </p:nvSpPr>
        <p:spPr>
          <a:xfrm>
            <a:off x="2015349" y="734741"/>
            <a:ext cx="8229600" cy="77426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A7EBB"/>
              </a:buClr>
              <a:buSzPts val="1400"/>
              <a:buFont typeface="Calibri"/>
              <a:buNone/>
            </a:pPr>
            <a:r>
              <a:rPr lang="en-US" b="1">
                <a:solidFill>
                  <a:srgbClr val="674EA7"/>
                </a:solidFill>
                <a:latin typeface="Calibri"/>
                <a:ea typeface="Calibri"/>
                <a:cs typeface="Calibri"/>
                <a:sym typeface="Calibri"/>
              </a:rPr>
              <a:t>Test Security </a:t>
            </a:r>
            <a:endParaRPr>
              <a:solidFill>
                <a:srgbClr val="674EA7"/>
              </a:solidFill>
            </a:endParaRPr>
          </a:p>
        </p:txBody>
      </p:sp>
      <p:pic>
        <p:nvPicPr>
          <p:cNvPr id="479" name="Google Shape;479;p40"/>
          <p:cNvPicPr preferRelativeResize="0"/>
          <p:nvPr/>
        </p:nvPicPr>
        <p:blipFill rotWithShape="1">
          <a:blip r:embed="rId3">
            <a:alphaModFix/>
          </a:blip>
          <a:srcRect r="50508"/>
          <a:stretch/>
        </p:blipFill>
        <p:spPr>
          <a:xfrm rot="1680000">
            <a:off x="8600100" y="89426"/>
            <a:ext cx="1679926" cy="2064901"/>
          </a:xfrm>
          <a:prstGeom prst="rect">
            <a:avLst/>
          </a:prstGeom>
          <a:noFill/>
          <a:ln>
            <a:noFill/>
          </a:ln>
        </p:spPr>
      </p:pic>
      <p:pic>
        <p:nvPicPr>
          <p:cNvPr id="480" name="Google Shape;480;p40"/>
          <p:cNvPicPr preferRelativeResize="0"/>
          <p:nvPr/>
        </p:nvPicPr>
        <p:blipFill rotWithShape="1">
          <a:blip r:embed="rId3">
            <a:alphaModFix/>
          </a:blip>
          <a:srcRect l="49577" r="1120"/>
          <a:stretch/>
        </p:blipFill>
        <p:spPr>
          <a:xfrm rot="-1316370">
            <a:off x="2012171" y="89427"/>
            <a:ext cx="1673524" cy="2064901"/>
          </a:xfrm>
          <a:prstGeom prst="rect">
            <a:avLst/>
          </a:prstGeom>
          <a:noFill/>
          <a:ln>
            <a:noFill/>
          </a:ln>
        </p:spPr>
      </p:pic>
      <p:sp>
        <p:nvSpPr>
          <p:cNvPr id="481" name="Google Shape;481;p40"/>
          <p:cNvSpPr txBox="1"/>
          <p:nvPr/>
        </p:nvSpPr>
        <p:spPr>
          <a:xfrm>
            <a:off x="1997481" y="2234425"/>
            <a:ext cx="8229600" cy="400296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000000"/>
              </a:buClr>
              <a:buSzPts val="2000"/>
              <a:buFont typeface="Arial"/>
              <a:buNone/>
            </a:pPr>
            <a:r>
              <a:rPr lang="en-US" sz="2000" b="1" i="0" u="none" strike="noStrike" cap="none"/>
              <a:t>The three guiding principles:</a:t>
            </a:r>
            <a:endParaRPr sz="2000" i="0" u="none" strike="noStrike" cap="none"/>
          </a:p>
          <a:p>
            <a:pPr marL="919163" marR="0" lvl="0" indent="-457200" algn="l" rtl="0">
              <a:lnSpc>
                <a:spcPct val="90000"/>
              </a:lnSpc>
              <a:spcBef>
                <a:spcPts val="1800"/>
              </a:spcBef>
              <a:spcAft>
                <a:spcPts val="0"/>
              </a:spcAft>
              <a:buSzPts val="2000"/>
              <a:buAutoNum type="arabicPeriod"/>
            </a:pPr>
            <a:r>
              <a:rPr lang="en-US" sz="2000" i="0" u="none" strike="noStrike" cap="none"/>
              <a:t>All students have an equitable opportunity to demonstrate what they know and are able to do.</a:t>
            </a:r>
            <a:endParaRPr sz="2000" i="0" u="none" strike="noStrike" cap="none"/>
          </a:p>
          <a:p>
            <a:pPr marL="919163" marR="0" lvl="0" indent="-457200" algn="l" rtl="0">
              <a:lnSpc>
                <a:spcPct val="90000"/>
              </a:lnSpc>
              <a:spcBef>
                <a:spcPts val="1800"/>
              </a:spcBef>
              <a:spcAft>
                <a:spcPts val="0"/>
              </a:spcAft>
              <a:buSzPts val="2000"/>
              <a:buAutoNum type="arabicPeriod"/>
            </a:pPr>
            <a:r>
              <a:rPr lang="en-US" sz="2000" i="0" u="none" strike="noStrike" cap="none"/>
              <a:t>Test policies and procedures are implemented with fidelity based on the guidelines in the TAM. </a:t>
            </a:r>
            <a:endParaRPr sz="2000" i="0" u="none" strike="noStrike" cap="none"/>
          </a:p>
          <a:p>
            <a:pPr marL="919163" marR="0" lvl="0" indent="-457200" algn="l" rtl="0">
              <a:lnSpc>
                <a:spcPct val="90000"/>
              </a:lnSpc>
              <a:spcBef>
                <a:spcPts val="1800"/>
              </a:spcBef>
              <a:spcAft>
                <a:spcPts val="0"/>
              </a:spcAft>
              <a:buSzPts val="2000"/>
              <a:buAutoNum type="arabicPeriod"/>
            </a:pPr>
            <a:r>
              <a:rPr lang="en-US" sz="2000" i="0" u="none" strike="noStrike" cap="none"/>
              <a:t>Secure summative assessment items are recognized as secure and steps are taken to ensure they remain secure.</a:t>
            </a:r>
            <a:endParaRPr sz="2000" i="0" u="none" strike="noStrike" cap="none"/>
          </a:p>
          <a:p>
            <a:pPr marL="228600" marR="0" lvl="0" indent="-228600" algn="ctr" rtl="0">
              <a:lnSpc>
                <a:spcPct val="90000"/>
              </a:lnSpc>
              <a:spcBef>
                <a:spcPts val="2800"/>
              </a:spcBef>
              <a:spcAft>
                <a:spcPts val="0"/>
              </a:spcAft>
              <a:buClr>
                <a:srgbClr val="000000"/>
              </a:buClr>
              <a:buSzPts val="2000"/>
              <a:buFont typeface="Arial"/>
              <a:buNone/>
            </a:pPr>
            <a:r>
              <a:rPr lang="en-US" sz="2000" i="0" u="none" strike="noStrike" cap="none"/>
              <a:t>These principles apply before, during, and after testing.</a:t>
            </a:r>
            <a:endParaRPr sz="2000" i="0" u="none" strike="noStrike" cap="none"/>
          </a:p>
          <a:p>
            <a:pPr marL="228600" marR="0" lvl="0" indent="-228600" algn="l" rtl="0">
              <a:lnSpc>
                <a:spcPct val="90000"/>
              </a:lnSpc>
              <a:spcBef>
                <a:spcPts val="1000"/>
              </a:spcBef>
              <a:spcAft>
                <a:spcPts val="0"/>
              </a:spcAft>
              <a:buClr>
                <a:srgbClr val="000000"/>
              </a:buClr>
              <a:buSzPts val="2000"/>
              <a:buFont typeface="Arial"/>
              <a:buNone/>
            </a:pPr>
            <a:endParaRPr sz="2000" i="0" u="none" strike="noStrike" cap="none"/>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41"/>
          <p:cNvSpPr txBox="1">
            <a:spLocks noGrp="1"/>
          </p:cNvSpPr>
          <p:nvPr>
            <p:ph type="title"/>
          </p:nvPr>
        </p:nvSpPr>
        <p:spPr>
          <a:xfrm>
            <a:off x="1522413" y="304877"/>
            <a:ext cx="7047781" cy="8902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An Equitable Opportunity</a:t>
            </a:r>
            <a:endParaRPr>
              <a:solidFill>
                <a:srgbClr val="674EA7"/>
              </a:solidFill>
            </a:endParaRPr>
          </a:p>
        </p:txBody>
      </p:sp>
      <p:sp>
        <p:nvSpPr>
          <p:cNvPr id="488" name="Google Shape;488;p41"/>
          <p:cNvSpPr txBox="1">
            <a:spLocks noGrp="1"/>
          </p:cNvSpPr>
          <p:nvPr>
            <p:ph type="body" idx="1"/>
          </p:nvPr>
        </p:nvSpPr>
        <p:spPr>
          <a:xfrm>
            <a:off x="1626525" y="1127725"/>
            <a:ext cx="8491500" cy="4351500"/>
          </a:xfrm>
          <a:prstGeom prst="rect">
            <a:avLst/>
          </a:prstGeom>
          <a:noFill/>
          <a:ln>
            <a:noFill/>
          </a:ln>
        </p:spPr>
        <p:txBody>
          <a:bodyPr spcFirstLastPara="1" wrap="square" lIns="91425" tIns="45700" rIns="91425" bIns="45700" anchor="t" anchorCtr="0">
            <a:noAutofit/>
          </a:bodyPr>
          <a:lstStyle/>
          <a:p>
            <a:pPr marL="342900" lvl="0" indent="-342900" algn="l" rtl="0">
              <a:lnSpc>
                <a:spcPct val="115000"/>
              </a:lnSpc>
              <a:spcBef>
                <a:spcPts val="0"/>
              </a:spcBef>
              <a:spcAft>
                <a:spcPts val="0"/>
              </a:spcAft>
              <a:buClr>
                <a:srgbClr val="000000"/>
              </a:buClr>
              <a:buSzPts val="2000"/>
              <a:buChar char="•"/>
            </a:pPr>
            <a:r>
              <a:rPr lang="en-US" sz="2000">
                <a:solidFill>
                  <a:srgbClr val="000000"/>
                </a:solidFill>
              </a:rPr>
              <a:t>Establishing classroom-sized groups reduces test fear and 	            anxiety for the students and facilitates monitoring and control for the TA.</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Good lighting, ventilation, and freedom from noise and interruptions are important factors to be considered when selecting a site.</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The “technology” is checked ahead of time to ensure there are no “avoidable” delays and/or interruptions to testing sessions.</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Students’ designated supports and accommodation are set prior to testing.</a:t>
            </a:r>
            <a:endParaRPr sz="2000">
              <a:solidFill>
                <a:srgbClr val="000000"/>
              </a:solidFill>
            </a:endParaRPr>
          </a:p>
          <a:p>
            <a:pPr marL="342900" lvl="0" indent="-342900" algn="l" rtl="0">
              <a:lnSpc>
                <a:spcPct val="115000"/>
              </a:lnSpc>
              <a:spcBef>
                <a:spcPts val="600"/>
              </a:spcBef>
              <a:spcAft>
                <a:spcPts val="0"/>
              </a:spcAft>
              <a:buClr>
                <a:srgbClr val="000000"/>
              </a:buClr>
              <a:buSzPts val="2000"/>
              <a:buChar char="•"/>
            </a:pPr>
            <a:r>
              <a:rPr lang="en-US" sz="2000">
                <a:solidFill>
                  <a:srgbClr val="000000"/>
                </a:solidFill>
              </a:rPr>
              <a:t>Students are actively supervised by a certified test administrator </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Students must only have access to and use of those allowable resources identified by the respective TAMs.</a:t>
            </a:r>
            <a:endParaRPr sz="2000">
              <a:solidFill>
                <a:srgbClr val="000000"/>
              </a:solidFill>
            </a:endParaRPr>
          </a:p>
          <a:p>
            <a:pPr marL="342900" lvl="0" indent="-342900" algn="l" rtl="0">
              <a:lnSpc>
                <a:spcPct val="115000"/>
              </a:lnSpc>
              <a:spcBef>
                <a:spcPts val="400"/>
              </a:spcBef>
              <a:spcAft>
                <a:spcPts val="0"/>
              </a:spcAft>
              <a:buSzPts val="2000"/>
              <a:buChar char="•"/>
            </a:pPr>
            <a:r>
              <a:rPr lang="en-US" sz="2000">
                <a:solidFill>
                  <a:srgbClr val="000000"/>
                </a:solidFill>
              </a:rPr>
              <a:t>Students must be seated so there is enough space between them to minimize opportunities to look at each other’s work. </a:t>
            </a:r>
            <a:r>
              <a:rPr lang="en-US" sz="2000"/>
              <a:t>	</a:t>
            </a:r>
            <a:endParaRPr/>
          </a:p>
          <a:p>
            <a:pPr marL="342900" lvl="0" indent="-139700" algn="l" rtl="0">
              <a:lnSpc>
                <a:spcPct val="90000"/>
              </a:lnSpc>
              <a:spcBef>
                <a:spcPts val="640"/>
              </a:spcBef>
              <a:spcAft>
                <a:spcPts val="0"/>
              </a:spcAft>
              <a:buSzPts val="3200"/>
              <a:buNone/>
            </a:pPr>
            <a:endParaRPr/>
          </a:p>
        </p:txBody>
      </p:sp>
      <p:pic>
        <p:nvPicPr>
          <p:cNvPr id="489" name="Google Shape;489;p41"/>
          <p:cNvPicPr preferRelativeResize="0"/>
          <p:nvPr/>
        </p:nvPicPr>
        <p:blipFill rotWithShape="1">
          <a:blip r:embed="rId3">
            <a:clrChange>
              <a:clrFrom>
                <a:srgbClr val="FFFFFF"/>
              </a:clrFrom>
              <a:clrTo>
                <a:srgbClr val="FFFFFF">
                  <a:alpha val="0"/>
                </a:srgbClr>
              </a:clrTo>
            </a:clrChange>
            <a:alphaModFix/>
          </a:blip>
          <a:srcRect/>
          <a:stretch/>
        </p:blipFill>
        <p:spPr>
          <a:xfrm rot="1096537">
            <a:off x="9555765" y="310861"/>
            <a:ext cx="2438399" cy="163372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2"/>
          <p:cNvSpPr txBox="1">
            <a:spLocks noGrp="1"/>
          </p:cNvSpPr>
          <p:nvPr>
            <p:ph type="title"/>
          </p:nvPr>
        </p:nvSpPr>
        <p:spPr>
          <a:xfrm>
            <a:off x="2081588" y="280535"/>
            <a:ext cx="7383900" cy="6051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Policies and Procedures</a:t>
            </a:r>
            <a:endParaRPr>
              <a:solidFill>
                <a:srgbClr val="674EA7"/>
              </a:solidFill>
            </a:endParaRPr>
          </a:p>
        </p:txBody>
      </p:sp>
      <p:sp>
        <p:nvSpPr>
          <p:cNvPr id="496" name="Google Shape;496;p42"/>
          <p:cNvSpPr txBox="1">
            <a:spLocks noGrp="1"/>
          </p:cNvSpPr>
          <p:nvPr>
            <p:ph type="body" idx="1"/>
          </p:nvPr>
        </p:nvSpPr>
        <p:spPr>
          <a:xfrm>
            <a:off x="1598625" y="1172775"/>
            <a:ext cx="9772800" cy="4176000"/>
          </a:xfrm>
          <a:prstGeom prst="rect">
            <a:avLst/>
          </a:prstGeom>
          <a:noFill/>
          <a:ln>
            <a:noFill/>
          </a:ln>
        </p:spPr>
        <p:txBody>
          <a:bodyPr spcFirstLastPara="1" wrap="square" lIns="91425" tIns="45700" rIns="91425" bIns="45700" anchor="ctr" anchorCtr="0">
            <a:noAutofit/>
          </a:bodyPr>
          <a:lstStyle/>
          <a:p>
            <a:pPr marL="342900" marR="1299152" lvl="0" indent="-342900" algn="l" rtl="0">
              <a:lnSpc>
                <a:spcPct val="115000"/>
              </a:lnSpc>
              <a:spcBef>
                <a:spcPts val="400"/>
              </a:spcBef>
              <a:spcAft>
                <a:spcPts val="0"/>
              </a:spcAft>
              <a:buClr>
                <a:srgbClr val="000000"/>
              </a:buClr>
              <a:buSzPts val="2000"/>
              <a:buChar char="•"/>
            </a:pPr>
            <a:r>
              <a:rPr lang="en-US" sz="2000">
                <a:solidFill>
                  <a:srgbClr val="000000"/>
                </a:solidFill>
              </a:rPr>
              <a:t>Students are prohibited from access to unauthorized electronic devices that allow availability to outside information, communication with other individuals, or photographing or copying test content. 	</a:t>
            </a:r>
            <a:endParaRPr>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Students who are not participating in testing may not be in the room where a test is being administered. 	</a:t>
            </a:r>
            <a:endParaRPr>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Students who have submitted their test must not use the computer for any reason and cannot work on homework or other “school work”.</a:t>
            </a:r>
            <a:endParaRPr>
              <a:solidFill>
                <a:srgbClr val="000000"/>
              </a:solidFill>
            </a:endParaRPr>
          </a:p>
          <a:p>
            <a:pPr marL="342900" lvl="0" indent="-342900" algn="l" rtl="0">
              <a:lnSpc>
                <a:spcPct val="115000"/>
              </a:lnSpc>
              <a:spcBef>
                <a:spcPts val="1000"/>
              </a:spcBef>
              <a:spcAft>
                <a:spcPts val="1000"/>
              </a:spcAft>
              <a:buClr>
                <a:srgbClr val="000000"/>
              </a:buClr>
              <a:buSzPts val="2000"/>
              <a:buChar char="•"/>
            </a:pPr>
            <a:r>
              <a:rPr lang="en-US" sz="2000">
                <a:solidFill>
                  <a:srgbClr val="000000"/>
                </a:solidFill>
              </a:rPr>
              <a:t>Unauthorized staff or other adults must not be in the room during testing. 	</a:t>
            </a:r>
            <a:endParaRPr>
              <a:solidFill>
                <a:srgbClr val="000000"/>
              </a:solidFill>
            </a:endParaRPr>
          </a:p>
        </p:txBody>
      </p:sp>
      <p:pic>
        <p:nvPicPr>
          <p:cNvPr id="497" name="Google Shape;497;p42"/>
          <p:cNvPicPr preferRelativeResize="0"/>
          <p:nvPr/>
        </p:nvPicPr>
        <p:blipFill>
          <a:blip r:embed="rId3">
            <a:clrChange>
              <a:clrFrom>
                <a:srgbClr val="AED2C4"/>
              </a:clrFrom>
              <a:clrTo>
                <a:srgbClr val="AED2C4">
                  <a:alpha val="0"/>
                </a:srgbClr>
              </a:clrTo>
            </a:clrChange>
            <a:alphaModFix/>
          </a:blip>
          <a:stretch>
            <a:fillRect/>
          </a:stretch>
        </p:blipFill>
        <p:spPr>
          <a:xfrm rot="757440">
            <a:off x="9226284" y="374751"/>
            <a:ext cx="2633938" cy="167586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3"/>
          <p:cNvSpPr txBox="1">
            <a:spLocks noGrp="1"/>
          </p:cNvSpPr>
          <p:nvPr>
            <p:ph type="body" idx="1"/>
          </p:nvPr>
        </p:nvSpPr>
        <p:spPr>
          <a:xfrm>
            <a:off x="1483377" y="1302050"/>
            <a:ext cx="9538500" cy="4351200"/>
          </a:xfrm>
          <a:prstGeom prst="rect">
            <a:avLst/>
          </a:prstGeom>
          <a:noFill/>
          <a:ln>
            <a:noFill/>
          </a:ln>
        </p:spPr>
        <p:txBody>
          <a:bodyPr spcFirstLastPara="1" wrap="square" lIns="91425" tIns="45700" rIns="91425" bIns="45700" anchor="t" anchorCtr="0">
            <a:noAutofit/>
          </a:bodyPr>
          <a:lstStyle/>
          <a:p>
            <a:pPr marL="342900" lvl="0" indent="-342900" algn="l" rtl="0">
              <a:lnSpc>
                <a:spcPct val="115000"/>
              </a:lnSpc>
              <a:spcBef>
                <a:spcPts val="0"/>
              </a:spcBef>
              <a:spcAft>
                <a:spcPts val="0"/>
              </a:spcAft>
              <a:buSzPts val="1850"/>
              <a:buChar char="•"/>
            </a:pPr>
            <a:r>
              <a:rPr lang="en-US" sz="1850">
                <a:solidFill>
                  <a:srgbClr val="000000"/>
                </a:solidFill>
              </a:rPr>
              <a:t>P</a:t>
            </a:r>
            <a:r>
              <a:rPr lang="en-US" sz="2000">
                <a:solidFill>
                  <a:srgbClr val="000000"/>
                </a:solidFill>
              </a:rPr>
              <a:t>rincipals, Test Coordinators (TCs), Test Administrators (TAs), and other staff are not permitted to actively review any test items or student responses in the testing interface or students’ notes on scratch paper.</a:t>
            </a:r>
            <a:endParaRPr sz="2000">
              <a:solidFill>
                <a:srgbClr val="000000"/>
              </a:solidFill>
            </a:endParaRPr>
          </a:p>
          <a:p>
            <a:pPr marL="342900" lvl="0" indent="-352425" algn="l" rtl="0">
              <a:lnSpc>
                <a:spcPct val="115000"/>
              </a:lnSpc>
              <a:spcBef>
                <a:spcPts val="1000"/>
              </a:spcBef>
              <a:spcAft>
                <a:spcPts val="0"/>
              </a:spcAft>
              <a:buClr>
                <a:srgbClr val="000000"/>
              </a:buClr>
              <a:buSzPts val="2000"/>
              <a:buChar char="•"/>
            </a:pPr>
            <a:r>
              <a:rPr lang="en-US" sz="2000">
                <a:solidFill>
                  <a:srgbClr val="000000"/>
                </a:solidFill>
              </a:rPr>
              <a:t>Descriptions of test items, stimuli, printed reading passages, or writing prompts must not be retained, discussed, or released to anyone.</a:t>
            </a:r>
            <a:endParaRPr sz="2000">
              <a:solidFill>
                <a:srgbClr val="000000"/>
              </a:solidFill>
              <a:highlight>
                <a:srgbClr val="FFFF00"/>
              </a:highlight>
            </a:endParaRPr>
          </a:p>
          <a:p>
            <a:pPr marL="342900" lvl="0" indent="-352425" algn="l" rtl="0">
              <a:lnSpc>
                <a:spcPct val="115000"/>
              </a:lnSpc>
              <a:spcBef>
                <a:spcPts val="1000"/>
              </a:spcBef>
              <a:spcAft>
                <a:spcPts val="0"/>
              </a:spcAft>
              <a:buClr>
                <a:srgbClr val="000000"/>
              </a:buClr>
              <a:buSzPts val="2000"/>
              <a:buChar char="•"/>
            </a:pPr>
            <a:r>
              <a:rPr lang="en-US" sz="2000">
                <a:solidFill>
                  <a:srgbClr val="000000"/>
                </a:solidFill>
              </a:rPr>
              <a:t>Students who require access to medical monitoring devices during testing should be tested in a separate setting. </a:t>
            </a:r>
            <a:endParaRPr sz="2000">
              <a:solidFill>
                <a:srgbClr val="000000"/>
              </a:solidFill>
            </a:endParaRPr>
          </a:p>
          <a:p>
            <a:pPr marL="342900" lvl="0" indent="-352425" algn="l" rtl="0">
              <a:lnSpc>
                <a:spcPct val="115000"/>
              </a:lnSpc>
              <a:spcBef>
                <a:spcPts val="1000"/>
              </a:spcBef>
              <a:spcAft>
                <a:spcPts val="0"/>
              </a:spcAft>
              <a:buClr>
                <a:srgbClr val="000000"/>
              </a:buClr>
              <a:buSzPts val="2000"/>
              <a:buChar char="•"/>
            </a:pPr>
            <a:r>
              <a:rPr lang="en-US" sz="2000">
                <a:solidFill>
                  <a:srgbClr val="000000"/>
                </a:solidFill>
              </a:rPr>
              <a:t>If you have witnessed, been informed of or suspect a Test Security Incident, follow the steps outlined in section Responding to Testing Improprieties, Irregularities, and Breaches in the TAM.	</a:t>
            </a:r>
            <a:endParaRPr sz="2000">
              <a:solidFill>
                <a:srgbClr val="000000"/>
              </a:solidFill>
            </a:endParaRPr>
          </a:p>
          <a:p>
            <a:pPr marL="342900" lvl="0" indent="-225425" algn="l" rtl="0">
              <a:lnSpc>
                <a:spcPct val="115000"/>
              </a:lnSpc>
              <a:spcBef>
                <a:spcPts val="1000"/>
              </a:spcBef>
              <a:spcAft>
                <a:spcPts val="0"/>
              </a:spcAft>
              <a:buSzPts val="1850"/>
              <a:buNone/>
            </a:pPr>
            <a:endParaRPr sz="1850"/>
          </a:p>
          <a:p>
            <a:pPr marL="342900" lvl="0" indent="-225425" algn="l" rtl="0">
              <a:lnSpc>
                <a:spcPct val="115000"/>
              </a:lnSpc>
              <a:spcBef>
                <a:spcPts val="1000"/>
              </a:spcBef>
              <a:spcAft>
                <a:spcPts val="1000"/>
              </a:spcAft>
              <a:buSzPts val="1850"/>
              <a:buNone/>
            </a:pPr>
            <a:endParaRPr sz="1850"/>
          </a:p>
        </p:txBody>
      </p:sp>
      <p:sp>
        <p:nvSpPr>
          <p:cNvPr id="504" name="Google Shape;504;p43"/>
          <p:cNvSpPr txBox="1">
            <a:spLocks noGrp="1"/>
          </p:cNvSpPr>
          <p:nvPr>
            <p:ph type="title"/>
          </p:nvPr>
        </p:nvSpPr>
        <p:spPr>
          <a:xfrm>
            <a:off x="1996612" y="263532"/>
            <a:ext cx="7383900" cy="605100"/>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Policies and Procedures</a:t>
            </a:r>
            <a:endParaRPr>
              <a:solidFill>
                <a:srgbClr val="674EA7"/>
              </a:solidFill>
            </a:endParaRPr>
          </a:p>
        </p:txBody>
      </p:sp>
      <p:pic>
        <p:nvPicPr>
          <p:cNvPr id="505" name="Google Shape;505;p43"/>
          <p:cNvPicPr preferRelativeResize="0"/>
          <p:nvPr/>
        </p:nvPicPr>
        <p:blipFill>
          <a:blip r:embed="rId3">
            <a:alphaModFix/>
          </a:blip>
          <a:stretch>
            <a:fillRect/>
          </a:stretch>
        </p:blipFill>
        <p:spPr>
          <a:xfrm>
            <a:off x="10692400" y="263525"/>
            <a:ext cx="1353300" cy="1486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44"/>
          <p:cNvSpPr txBox="1">
            <a:spLocks noGrp="1"/>
          </p:cNvSpPr>
          <p:nvPr>
            <p:ph type="title"/>
          </p:nvPr>
        </p:nvSpPr>
        <p:spPr>
          <a:xfrm>
            <a:off x="2978007" y="193943"/>
            <a:ext cx="5945870" cy="8902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Arial"/>
                <a:ea typeface="Arial"/>
                <a:cs typeface="Arial"/>
                <a:sym typeface="Arial"/>
              </a:rPr>
              <a:t>Electronic Devices</a:t>
            </a:r>
            <a:endParaRPr>
              <a:solidFill>
                <a:srgbClr val="674EA7"/>
              </a:solidFill>
              <a:latin typeface="Arial"/>
              <a:ea typeface="Arial"/>
              <a:cs typeface="Arial"/>
              <a:sym typeface="Arial"/>
            </a:endParaRPr>
          </a:p>
        </p:txBody>
      </p:sp>
      <p:pic>
        <p:nvPicPr>
          <p:cNvPr id="512" name="Google Shape;512;p44"/>
          <p:cNvPicPr preferRelativeResize="0">
            <a:picLocks noGrp="1"/>
          </p:cNvPicPr>
          <p:nvPr>
            <p:ph type="body" idx="1"/>
          </p:nvPr>
        </p:nvPicPr>
        <p:blipFill rotWithShape="1">
          <a:blip r:embed="rId3">
            <a:alphaModFix/>
          </a:blip>
          <a:srcRect/>
          <a:stretch/>
        </p:blipFill>
        <p:spPr>
          <a:xfrm rot="-1270384">
            <a:off x="1319048" y="168939"/>
            <a:ext cx="1137917" cy="1081592"/>
          </a:xfrm>
          <a:prstGeom prst="rect">
            <a:avLst/>
          </a:prstGeom>
          <a:noFill/>
          <a:ln>
            <a:noFill/>
          </a:ln>
        </p:spPr>
      </p:pic>
      <p:sp>
        <p:nvSpPr>
          <p:cNvPr id="513" name="Google Shape;513;p44"/>
          <p:cNvSpPr/>
          <p:nvPr/>
        </p:nvSpPr>
        <p:spPr>
          <a:xfrm>
            <a:off x="2287316" y="1084202"/>
            <a:ext cx="7832784" cy="47089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latin typeface="Arial"/>
                <a:ea typeface="Arial"/>
                <a:cs typeface="Arial"/>
                <a:sym typeface="Arial"/>
              </a:rPr>
              <a:t>The Test Administrator must direct each student who enters the testing room with a cell phone or any other electronic device (including smart watches) to turn it off, put it in a backpack or bag, and place the backpack or bag </a:t>
            </a:r>
            <a:r>
              <a:rPr lang="en-US" sz="2000"/>
              <a:t>under their desk or table</a:t>
            </a:r>
            <a:r>
              <a:rPr lang="en-US" sz="2000" b="0" i="0" u="none" strike="noStrike" cap="none">
                <a:latin typeface="Arial"/>
                <a:ea typeface="Arial"/>
                <a:cs typeface="Arial"/>
                <a:sym typeface="Arial"/>
              </a:rPr>
              <a:t>. If a student does not have a backpack or bag, his/her cell phone must be placed in a designated area. Students’ cell phones or other electronic devices will be returned to them after all students have ended their test session. </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latin typeface="Arial"/>
                <a:ea typeface="Arial"/>
                <a:cs typeface="Arial"/>
                <a:sym typeface="Arial"/>
              </a:rPr>
              <a:t>This procedure is intended to prevent students from having their </a:t>
            </a:r>
            <a:r>
              <a:rPr lang="en-US" sz="2000" b="1" i="0" u="none" strike="noStrike" cap="none">
                <a:latin typeface="Arial"/>
                <a:ea typeface="Arial"/>
                <a:cs typeface="Arial"/>
                <a:sym typeface="Arial"/>
              </a:rPr>
              <a:t>tests invalidated</a:t>
            </a:r>
            <a:r>
              <a:rPr lang="en-US" sz="2000" b="0" i="0" u="none" strike="noStrike" cap="none">
                <a:latin typeface="Arial"/>
                <a:ea typeface="Arial"/>
                <a:cs typeface="Arial"/>
                <a:sym typeface="Arial"/>
              </a:rPr>
              <a:t>!</a:t>
            </a:r>
            <a:endParaRPr sz="18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latin typeface="Arial"/>
                <a:ea typeface="Arial"/>
                <a:cs typeface="Arial"/>
                <a:sym typeface="Arial"/>
              </a:rPr>
              <a:t>Any use of electronics devices may constitute a breach in test security, must be </a:t>
            </a:r>
            <a:r>
              <a:rPr lang="en-US" sz="2000" b="1" i="0" u="none" strike="noStrike" cap="none">
                <a:latin typeface="Arial"/>
                <a:ea typeface="Arial"/>
                <a:cs typeface="Arial"/>
                <a:sym typeface="Arial"/>
              </a:rPr>
              <a:t>reported immediately to the Assessment Section</a:t>
            </a:r>
            <a:r>
              <a:rPr lang="en-US" sz="2000" b="0" i="0" u="none" strike="noStrike" cap="none">
                <a:latin typeface="Arial"/>
                <a:ea typeface="Arial"/>
                <a:cs typeface="Arial"/>
                <a:sym typeface="Arial"/>
              </a:rPr>
              <a:t>, and will result in the invalidation of a student’s score for an assessment or exam. </a:t>
            </a:r>
            <a:endParaRPr sz="1800" b="0" i="0" u="none" strike="noStrike" cap="none">
              <a:latin typeface="Arial"/>
              <a:ea typeface="Arial"/>
              <a:cs typeface="Arial"/>
              <a:sym typeface="Arial"/>
            </a:endParaRPr>
          </a:p>
        </p:txBody>
      </p:sp>
      <p:pic>
        <p:nvPicPr>
          <p:cNvPr id="514" name="Google Shape;514;p44"/>
          <p:cNvPicPr preferRelativeResize="0"/>
          <p:nvPr/>
        </p:nvPicPr>
        <p:blipFill>
          <a:blip r:embed="rId4">
            <a:clrChange>
              <a:clrFrom>
                <a:srgbClr val="F7F7F7"/>
              </a:clrFrom>
              <a:clrTo>
                <a:srgbClr val="F7F7F7">
                  <a:alpha val="0"/>
                </a:srgbClr>
              </a:clrTo>
            </a:clrChange>
            <a:alphaModFix/>
          </a:blip>
          <a:stretch>
            <a:fillRect/>
          </a:stretch>
        </p:blipFill>
        <p:spPr>
          <a:xfrm>
            <a:off x="10022675" y="2733505"/>
            <a:ext cx="1982516" cy="215213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5"/>
          <p:cNvSpPr txBox="1">
            <a:spLocks noGrp="1"/>
          </p:cNvSpPr>
          <p:nvPr>
            <p:ph type="title"/>
          </p:nvPr>
        </p:nvSpPr>
        <p:spPr>
          <a:xfrm>
            <a:off x="2069260" y="1040121"/>
            <a:ext cx="8229600" cy="8902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When Things Go Wrong</a:t>
            </a:r>
            <a:endParaRPr>
              <a:solidFill>
                <a:srgbClr val="674EA7"/>
              </a:solidFill>
            </a:endParaRPr>
          </a:p>
        </p:txBody>
      </p:sp>
      <p:pic>
        <p:nvPicPr>
          <p:cNvPr id="521" name="Google Shape;521;p45"/>
          <p:cNvPicPr preferRelativeResize="0">
            <a:picLocks noGrp="1"/>
          </p:cNvPicPr>
          <p:nvPr>
            <p:ph type="body" idx="1"/>
          </p:nvPr>
        </p:nvPicPr>
        <p:blipFill rotWithShape="1">
          <a:blip r:embed="rId3">
            <a:alphaModFix/>
          </a:blip>
          <a:srcRect/>
          <a:stretch/>
        </p:blipFill>
        <p:spPr>
          <a:xfrm rot="1363350">
            <a:off x="10477285" y="472613"/>
            <a:ext cx="1095094" cy="1144179"/>
          </a:xfrm>
          <a:prstGeom prst="rect">
            <a:avLst/>
          </a:prstGeom>
          <a:noFill/>
          <a:ln>
            <a:noFill/>
          </a:ln>
        </p:spPr>
      </p:pic>
      <p:sp>
        <p:nvSpPr>
          <p:cNvPr id="522" name="Google Shape;522;p45"/>
          <p:cNvSpPr txBox="1">
            <a:spLocks noGrp="1"/>
          </p:cNvSpPr>
          <p:nvPr>
            <p:ph type="body" idx="1"/>
          </p:nvPr>
        </p:nvSpPr>
        <p:spPr>
          <a:xfrm>
            <a:off x="1979609" y="1783889"/>
            <a:ext cx="9165207"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850"/>
              <a:buNone/>
            </a:pPr>
            <a:r>
              <a:rPr lang="en-US" sz="1850">
                <a:solidFill>
                  <a:srgbClr val="000000"/>
                </a:solidFill>
              </a:rPr>
              <a:t>Test security incidents are behaviors prohibited either because they give a student an unfair advantage or because they compromise the secure administration of the assessments. </a:t>
            </a:r>
            <a:endParaRPr>
              <a:solidFill>
                <a:srgbClr val="000000"/>
              </a:solidFill>
            </a:endParaRPr>
          </a:p>
          <a:p>
            <a:pPr marL="0" lvl="0" indent="0" algn="l" rtl="0">
              <a:lnSpc>
                <a:spcPct val="100000"/>
              </a:lnSpc>
              <a:spcBef>
                <a:spcPts val="370"/>
              </a:spcBef>
              <a:spcAft>
                <a:spcPts val="0"/>
              </a:spcAft>
              <a:buClr>
                <a:srgbClr val="000000"/>
              </a:buClr>
              <a:buSzPts val="1850"/>
              <a:buNone/>
            </a:pPr>
            <a:r>
              <a:rPr lang="en-US" sz="1850">
                <a:solidFill>
                  <a:srgbClr val="000000"/>
                </a:solidFill>
              </a:rPr>
              <a:t>Whether intentional or by accident, failure to comply with security rules, either by staff or students, constitutes a test security incident. </a:t>
            </a:r>
            <a:endParaRPr>
              <a:solidFill>
                <a:srgbClr val="000000"/>
              </a:solidFill>
            </a:endParaRPr>
          </a:p>
          <a:p>
            <a:pPr marL="0" lvl="0" indent="0" algn="l" rtl="0">
              <a:lnSpc>
                <a:spcPct val="100000"/>
              </a:lnSpc>
              <a:spcBef>
                <a:spcPts val="370"/>
              </a:spcBef>
              <a:spcAft>
                <a:spcPts val="0"/>
              </a:spcAft>
              <a:buSzPts val="1850"/>
              <a:buNone/>
            </a:pPr>
            <a:r>
              <a:rPr lang="en-US" sz="1850">
                <a:solidFill>
                  <a:srgbClr val="000000"/>
                </a:solidFill>
              </a:rPr>
              <a:t>Test security incidents are classified as improprieties, irregularities, and breaches depending upon the type of incident and its severity.</a:t>
            </a:r>
            <a:endParaRPr>
              <a:solidFill>
                <a:srgbClr val="000000"/>
              </a:solidFill>
            </a:endParaRPr>
          </a:p>
          <a:p>
            <a:pPr marL="0" lvl="0" indent="0" algn="l" rtl="0">
              <a:lnSpc>
                <a:spcPct val="100000"/>
              </a:lnSpc>
              <a:spcBef>
                <a:spcPts val="370"/>
              </a:spcBef>
              <a:spcAft>
                <a:spcPts val="0"/>
              </a:spcAft>
              <a:buSzPts val="1850"/>
              <a:buNone/>
            </a:pPr>
            <a:r>
              <a:rPr lang="en-US" sz="1850">
                <a:solidFill>
                  <a:srgbClr val="000000"/>
                </a:solidFill>
              </a:rPr>
              <a:t>All improprieties, irregularities, and breaches need to be reported to the Assessment Section in accordance with the instructions in this section for each severity level. </a:t>
            </a:r>
            <a:endParaRPr>
              <a:solidFill>
                <a:srgbClr val="000000"/>
              </a:solidFill>
            </a:endParaRPr>
          </a:p>
          <a:p>
            <a:pPr marL="620713" lvl="0" indent="-342898" algn="l" rtl="0">
              <a:lnSpc>
                <a:spcPct val="100000"/>
              </a:lnSpc>
              <a:spcBef>
                <a:spcPts val="370"/>
              </a:spcBef>
              <a:spcAft>
                <a:spcPts val="0"/>
              </a:spcAft>
              <a:buClr>
                <a:srgbClr val="000000"/>
              </a:buClr>
              <a:buSzPts val="1850"/>
              <a:buChar char="•"/>
            </a:pPr>
            <a:r>
              <a:rPr lang="en-US" sz="1850">
                <a:solidFill>
                  <a:srgbClr val="000000"/>
                </a:solidFill>
              </a:rPr>
              <a:t>Improprieties and Irregularities should be reported to the Assessment Section by the end of the school day. </a:t>
            </a:r>
            <a:endParaRPr>
              <a:solidFill>
                <a:srgbClr val="000000"/>
              </a:solidFill>
            </a:endParaRPr>
          </a:p>
          <a:p>
            <a:pPr marL="620713" lvl="0" indent="-342898" algn="l" rtl="0">
              <a:lnSpc>
                <a:spcPct val="100000"/>
              </a:lnSpc>
              <a:spcBef>
                <a:spcPts val="370"/>
              </a:spcBef>
              <a:spcAft>
                <a:spcPts val="0"/>
              </a:spcAft>
              <a:buClr>
                <a:srgbClr val="000000"/>
              </a:buClr>
              <a:buSzPts val="1850"/>
              <a:buChar char="•"/>
            </a:pPr>
            <a:r>
              <a:rPr lang="en-US" sz="1850">
                <a:solidFill>
                  <a:srgbClr val="000000"/>
                </a:solidFill>
              </a:rPr>
              <a:t>A breach requires that the incident is addressed at the school site, that it be reported to the appropriate school personnel right away, and that both the CAS and Assessment Section be contacted by telephone. </a:t>
            </a:r>
            <a:endParaRPr>
              <a:solidFill>
                <a:srgbClr val="000000"/>
              </a:solidFill>
            </a:endParaRPr>
          </a:p>
          <a:p>
            <a:pPr marL="0" lvl="0" indent="0" algn="l" rtl="0">
              <a:lnSpc>
                <a:spcPct val="100000"/>
              </a:lnSpc>
              <a:spcBef>
                <a:spcPts val="370"/>
              </a:spcBef>
              <a:spcAft>
                <a:spcPts val="0"/>
              </a:spcAft>
              <a:buSzPts val="1850"/>
              <a:buNone/>
            </a:pPr>
            <a:endParaRPr sz="1850">
              <a:solidFill>
                <a:schemeClr val="dk1"/>
              </a:solidFill>
            </a:endParaRPr>
          </a:p>
        </p:txBody>
      </p:sp>
      <p:pic>
        <p:nvPicPr>
          <p:cNvPr id="523" name="Google Shape;523;p45"/>
          <p:cNvPicPr preferRelativeResize="0"/>
          <p:nvPr/>
        </p:nvPicPr>
        <p:blipFill rotWithShape="1">
          <a:blip r:embed="rId4">
            <a:alphaModFix/>
          </a:blip>
          <a:srcRect/>
          <a:stretch/>
        </p:blipFill>
        <p:spPr>
          <a:xfrm>
            <a:off x="6017749" y="97688"/>
            <a:ext cx="1088922" cy="1088922"/>
          </a:xfrm>
          <a:prstGeom prst="rect">
            <a:avLst/>
          </a:prstGeom>
          <a:noFill/>
          <a:ln>
            <a:noFill/>
          </a:ln>
        </p:spPr>
      </p:pic>
      <p:pic>
        <p:nvPicPr>
          <p:cNvPr id="524" name="Google Shape;524;p45"/>
          <p:cNvPicPr preferRelativeResize="0"/>
          <p:nvPr/>
        </p:nvPicPr>
        <p:blipFill>
          <a:blip r:embed="rId5">
            <a:alphaModFix/>
          </a:blip>
          <a:stretch>
            <a:fillRect/>
          </a:stretch>
        </p:blipFill>
        <p:spPr>
          <a:xfrm>
            <a:off x="1485425" y="97700"/>
            <a:ext cx="1674809" cy="165257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46"/>
          <p:cNvSpPr txBox="1">
            <a:spLocks noGrp="1"/>
          </p:cNvSpPr>
          <p:nvPr>
            <p:ph type="title"/>
          </p:nvPr>
        </p:nvSpPr>
        <p:spPr>
          <a:xfrm>
            <a:off x="2151062" y="198646"/>
            <a:ext cx="8273810" cy="8902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Improprieties</a:t>
            </a:r>
            <a:endParaRPr>
              <a:solidFill>
                <a:srgbClr val="674EA7"/>
              </a:solidFill>
            </a:endParaRPr>
          </a:p>
        </p:txBody>
      </p:sp>
      <p:sp>
        <p:nvSpPr>
          <p:cNvPr id="531" name="Google Shape;531;p46"/>
          <p:cNvSpPr txBox="1">
            <a:spLocks noGrp="1"/>
          </p:cNvSpPr>
          <p:nvPr>
            <p:ph type="sldNum" idx="12"/>
          </p:nvPr>
        </p:nvSpPr>
        <p:spPr>
          <a:xfrm>
            <a:off x="10209212" y="6510896"/>
            <a:ext cx="457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solidFill>
                  <a:srgbClr val="888888"/>
                </a:solidFill>
              </a:rPr>
              <a:t>38</a:t>
            </a:fld>
            <a:endParaRPr>
              <a:solidFill>
                <a:srgbClr val="888888"/>
              </a:solidFill>
            </a:endParaRPr>
          </a:p>
        </p:txBody>
      </p:sp>
      <p:sp>
        <p:nvSpPr>
          <p:cNvPr id="532" name="Google Shape;532;p46"/>
          <p:cNvSpPr txBox="1">
            <a:spLocks noGrp="1"/>
          </p:cNvSpPr>
          <p:nvPr>
            <p:ph type="body" idx="1"/>
          </p:nvPr>
        </p:nvSpPr>
        <p:spPr>
          <a:xfrm>
            <a:off x="1620950" y="1364175"/>
            <a:ext cx="8946900" cy="3198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000"/>
              <a:buNone/>
            </a:pPr>
            <a:r>
              <a:rPr lang="en-US" sz="2000">
                <a:solidFill>
                  <a:srgbClr val="000000"/>
                </a:solidFill>
              </a:rPr>
              <a:t>An unusual circumstance that has a low impact on the individual or group of students who are testing and has a low risk of potentially affecting student performance on the test, test security, or test validity. </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An impropriety should be reported to the School Principal and Test Coordinator (TC) immediately, and forwarded to the Assessment Section within 24 hours and entered into TIDE should a testing incident request be required.	</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Improprieties are to be reported using the Testing Incident Report Form found in </a:t>
            </a:r>
            <a:r>
              <a:rPr lang="en-US" sz="2000" i="1">
                <a:solidFill>
                  <a:srgbClr val="000000"/>
                </a:solidFill>
              </a:rPr>
              <a:t>Appendix P</a:t>
            </a:r>
            <a:r>
              <a:rPr lang="en-US" sz="2000">
                <a:solidFill>
                  <a:srgbClr val="000000"/>
                </a:solidFill>
              </a:rPr>
              <a:t>. This form can also be downloaded from the Test Administration Forms page on alohahsap.org</a:t>
            </a:r>
            <a:endParaRPr sz="2000">
              <a:solidFill>
                <a:srgbClr val="000000"/>
              </a:solidFill>
            </a:endParaRPr>
          </a:p>
        </p:txBody>
      </p:sp>
      <p:pic>
        <p:nvPicPr>
          <p:cNvPr id="533" name="Google Shape;533;p46"/>
          <p:cNvPicPr preferRelativeResize="0"/>
          <p:nvPr/>
        </p:nvPicPr>
        <p:blipFill rotWithShape="1">
          <a:blip r:embed="rId3">
            <a:alphaModFix/>
          </a:blip>
          <a:srcRect b="22451"/>
          <a:stretch/>
        </p:blipFill>
        <p:spPr>
          <a:xfrm>
            <a:off x="1522412" y="5149509"/>
            <a:ext cx="9144000" cy="1103809"/>
          </a:xfrm>
          <a:prstGeom prst="rect">
            <a:avLst/>
          </a:prstGeom>
          <a:noFill/>
          <a:ln>
            <a:noFill/>
          </a:ln>
        </p:spPr>
      </p:pic>
      <p:pic>
        <p:nvPicPr>
          <p:cNvPr id="534" name="Google Shape;534;p46"/>
          <p:cNvPicPr preferRelativeResize="0"/>
          <p:nvPr/>
        </p:nvPicPr>
        <p:blipFill>
          <a:blip r:embed="rId4">
            <a:alphaModFix/>
          </a:blip>
          <a:stretch>
            <a:fillRect/>
          </a:stretch>
        </p:blipFill>
        <p:spPr>
          <a:xfrm rot="1799277">
            <a:off x="10556898" y="400500"/>
            <a:ext cx="1305531" cy="12882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47"/>
          <p:cNvSpPr txBox="1">
            <a:spLocks noGrp="1"/>
          </p:cNvSpPr>
          <p:nvPr>
            <p:ph type="title"/>
          </p:nvPr>
        </p:nvSpPr>
        <p:spPr>
          <a:xfrm>
            <a:off x="2074800" y="628996"/>
            <a:ext cx="8367600" cy="89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Irregularities</a:t>
            </a:r>
            <a:endParaRPr>
              <a:solidFill>
                <a:srgbClr val="674EA7"/>
              </a:solidFill>
            </a:endParaRPr>
          </a:p>
        </p:txBody>
      </p:sp>
      <p:sp>
        <p:nvSpPr>
          <p:cNvPr id="541" name="Google Shape;541;p47"/>
          <p:cNvSpPr txBox="1">
            <a:spLocks noGrp="1"/>
          </p:cNvSpPr>
          <p:nvPr>
            <p:ph type="body" idx="1"/>
          </p:nvPr>
        </p:nvSpPr>
        <p:spPr>
          <a:xfrm>
            <a:off x="1826025" y="2334350"/>
            <a:ext cx="9237900" cy="31380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000"/>
              <a:buNone/>
            </a:pPr>
            <a:r>
              <a:rPr lang="en-US" sz="2000">
                <a:solidFill>
                  <a:srgbClr val="000000"/>
                </a:solidFill>
              </a:rPr>
              <a:t>An unusual circumstance that impacts an individual or group of students who are testing and may potentially affect student performance on the test, test security, or test validity. 	</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An irregularity must be reported to the School Principal and TC immediately, and forwarded to the Assessment Section within 24 hours and entered into TIDE should a testing incident request be required. </a:t>
            </a:r>
            <a:endParaRPr sz="2000">
              <a:solidFill>
                <a:srgbClr val="000000"/>
              </a:solidFill>
            </a:endParaRPr>
          </a:p>
          <a:p>
            <a:pPr marL="342900" lvl="0" indent="-342900" algn="l" rtl="0">
              <a:lnSpc>
                <a:spcPct val="115000"/>
              </a:lnSpc>
              <a:spcBef>
                <a:spcPts val="400"/>
              </a:spcBef>
              <a:spcAft>
                <a:spcPts val="0"/>
              </a:spcAft>
              <a:buClr>
                <a:srgbClr val="000000"/>
              </a:buClr>
              <a:buSzPts val="2000"/>
              <a:buChar char="•"/>
            </a:pPr>
            <a:r>
              <a:rPr lang="en-US" sz="2000">
                <a:solidFill>
                  <a:srgbClr val="000000"/>
                </a:solidFill>
              </a:rPr>
              <a:t> Irregularities are to be reported using the Testing Incident Report Form found in </a:t>
            </a:r>
            <a:r>
              <a:rPr lang="en-US" sz="2000" i="1">
                <a:solidFill>
                  <a:srgbClr val="000000"/>
                </a:solidFill>
              </a:rPr>
              <a:t>Appendix P</a:t>
            </a:r>
            <a:r>
              <a:rPr lang="en-US" sz="2000">
                <a:solidFill>
                  <a:srgbClr val="000000"/>
                </a:solidFill>
              </a:rPr>
              <a:t>. This form can also be downloaded from the Test Administration Forms page on alohahsap.org</a:t>
            </a:r>
            <a:endParaRPr sz="2000">
              <a:solidFill>
                <a:srgbClr val="000000"/>
              </a:solidFill>
            </a:endParaRPr>
          </a:p>
          <a:p>
            <a:pPr marL="342900" lvl="0" indent="-215900" algn="l" rtl="0">
              <a:lnSpc>
                <a:spcPct val="90000"/>
              </a:lnSpc>
              <a:spcBef>
                <a:spcPts val="400"/>
              </a:spcBef>
              <a:spcAft>
                <a:spcPts val="0"/>
              </a:spcAft>
              <a:buSzPts val="2000"/>
              <a:buNone/>
            </a:pPr>
            <a:endParaRPr sz="2000"/>
          </a:p>
          <a:p>
            <a:pPr marL="342900" lvl="0" indent="-215900" algn="l" rtl="0">
              <a:lnSpc>
                <a:spcPct val="90000"/>
              </a:lnSpc>
              <a:spcBef>
                <a:spcPts val="400"/>
              </a:spcBef>
              <a:spcAft>
                <a:spcPts val="0"/>
              </a:spcAft>
              <a:buSzPts val="2000"/>
              <a:buNone/>
            </a:pPr>
            <a:endParaRPr sz="2000"/>
          </a:p>
        </p:txBody>
      </p:sp>
      <p:pic>
        <p:nvPicPr>
          <p:cNvPr id="542" name="Google Shape;542;p47"/>
          <p:cNvPicPr preferRelativeResize="0"/>
          <p:nvPr/>
        </p:nvPicPr>
        <p:blipFill rotWithShape="1">
          <a:blip r:embed="rId3">
            <a:alphaModFix/>
          </a:blip>
          <a:srcRect/>
          <a:stretch/>
        </p:blipFill>
        <p:spPr>
          <a:xfrm rot="-1251430">
            <a:off x="2232969" y="529736"/>
            <a:ext cx="1088924" cy="10889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txBox="1">
            <a:spLocks noGrp="1"/>
          </p:cNvSpPr>
          <p:nvPr>
            <p:ph type="title" idx="4294967295"/>
          </p:nvPr>
        </p:nvSpPr>
        <p:spPr>
          <a:xfrm>
            <a:off x="1597996" y="252037"/>
            <a:ext cx="6841264" cy="6714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200"/>
              <a:buFont typeface="Arial"/>
              <a:buNone/>
            </a:pPr>
            <a:r>
              <a:rPr lang="en-US" b="1">
                <a:solidFill>
                  <a:srgbClr val="674EA7"/>
                </a:solidFill>
              </a:rPr>
              <a:t>Crosswalk of Accessibility Features</a:t>
            </a:r>
            <a:endParaRPr>
              <a:solidFill>
                <a:srgbClr val="674EA7"/>
              </a:solidFill>
            </a:endParaRPr>
          </a:p>
        </p:txBody>
      </p:sp>
      <p:sp>
        <p:nvSpPr>
          <p:cNvPr id="165" name="Google Shape;165;p5"/>
          <p:cNvSpPr/>
          <p:nvPr/>
        </p:nvSpPr>
        <p:spPr>
          <a:xfrm>
            <a:off x="1597996" y="1361790"/>
            <a:ext cx="6219680" cy="19389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latin typeface="Calibri"/>
                <a:ea typeface="Calibri"/>
                <a:cs typeface="Calibri"/>
                <a:sym typeface="Calibri"/>
              </a:rPr>
              <a:t>This Hawai‘i specific document, referred to as the CAF, is intended to inform the selection and administration of universal tools, designated supports, and accommodations across statewide assessments. </a:t>
            </a:r>
            <a:endParaRPr sz="2400" b="0" i="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400" b="0" i="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n-US" sz="2400" b="0" i="0" u="none" strike="noStrike" cap="none">
                <a:latin typeface="Calibri"/>
                <a:ea typeface="Calibri"/>
                <a:cs typeface="Calibri"/>
                <a:sym typeface="Calibri"/>
              </a:rPr>
              <a:t>This document is supported by the respective Test Administration Manuals for each of the assessments.</a:t>
            </a:r>
            <a:endParaRPr sz="2400" b="0" i="0" u="none" strike="noStrike" cap="none">
              <a:latin typeface="Calibri"/>
              <a:ea typeface="Calibri"/>
              <a:cs typeface="Calibri"/>
              <a:sym typeface="Calibri"/>
            </a:endParaRPr>
          </a:p>
        </p:txBody>
      </p:sp>
      <p:sp>
        <p:nvSpPr>
          <p:cNvPr id="166" name="Google Shape;166;p5"/>
          <p:cNvSpPr/>
          <p:nvPr/>
        </p:nvSpPr>
        <p:spPr>
          <a:xfrm>
            <a:off x="2828404" y="4811603"/>
            <a:ext cx="7164659" cy="584775"/>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latin typeface="Calibri"/>
                <a:ea typeface="Calibri"/>
                <a:cs typeface="Calibri"/>
                <a:sym typeface="Calibri"/>
              </a:rPr>
              <a:t>The CAF includes Smarter Balanced ELA/L and Math, HSA Science, EOCs, HSA-Alt, ACCESS 2.0, KĀʻEO and ACT . </a:t>
            </a:r>
            <a:endParaRPr sz="1800" b="0" i="0" u="none" strike="noStrike" cap="none">
              <a:latin typeface="Calibri"/>
              <a:ea typeface="Calibri"/>
              <a:cs typeface="Calibri"/>
              <a:sym typeface="Calibri"/>
            </a:endParaRPr>
          </a:p>
        </p:txBody>
      </p:sp>
      <p:sp>
        <p:nvSpPr>
          <p:cNvPr id="167" name="Google Shape;167;p5"/>
          <p:cNvSpPr/>
          <p:nvPr/>
        </p:nvSpPr>
        <p:spPr>
          <a:xfrm>
            <a:off x="2828403" y="5682242"/>
            <a:ext cx="7164659" cy="338554"/>
          </a:xfrm>
          <a:prstGeom prst="rect">
            <a:avLst/>
          </a:prstGeom>
          <a:noFill/>
          <a:ln w="28575"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800" b="0" i="0" u="none" strike="noStrike" cap="none">
                <a:latin typeface="Calibri"/>
                <a:ea typeface="Calibri"/>
                <a:cs typeface="Calibri"/>
                <a:sym typeface="Calibri"/>
              </a:rPr>
              <a:t>Be sure to check the various test-specific manuals for updated information</a:t>
            </a:r>
            <a:endParaRPr sz="1800" b="0" i="0" u="none" strike="noStrike" cap="none">
              <a:latin typeface="Calibri"/>
              <a:ea typeface="Calibri"/>
              <a:cs typeface="Calibri"/>
              <a:sym typeface="Calibri"/>
            </a:endParaRPr>
          </a:p>
        </p:txBody>
      </p:sp>
      <p:pic>
        <p:nvPicPr>
          <p:cNvPr id="168" name="Google Shape;168;p5"/>
          <p:cNvPicPr preferRelativeResize="0"/>
          <p:nvPr/>
        </p:nvPicPr>
        <p:blipFill rotWithShape="1">
          <a:blip r:embed="rId3">
            <a:alphaModFix/>
          </a:blip>
          <a:srcRect/>
          <a:stretch/>
        </p:blipFill>
        <p:spPr>
          <a:xfrm>
            <a:off x="1728267" y="5396378"/>
            <a:ext cx="902749" cy="910282"/>
          </a:xfrm>
          <a:prstGeom prst="rect">
            <a:avLst/>
          </a:prstGeom>
          <a:noFill/>
          <a:ln>
            <a:noFill/>
          </a:ln>
        </p:spPr>
      </p:pic>
      <p:grpSp>
        <p:nvGrpSpPr>
          <p:cNvPr id="169" name="Google Shape;169;p5"/>
          <p:cNvGrpSpPr/>
          <p:nvPr/>
        </p:nvGrpSpPr>
        <p:grpSpPr>
          <a:xfrm>
            <a:off x="8783291" y="387839"/>
            <a:ext cx="2823767" cy="3487044"/>
            <a:chOff x="8773725" y="252037"/>
            <a:chExt cx="2489302" cy="3231680"/>
          </a:xfrm>
        </p:grpSpPr>
        <p:pic>
          <p:nvPicPr>
            <p:cNvPr id="170" name="Google Shape;170;p5"/>
            <p:cNvPicPr preferRelativeResize="0"/>
            <p:nvPr/>
          </p:nvPicPr>
          <p:blipFill rotWithShape="1">
            <a:blip r:embed="rId4">
              <a:alphaModFix/>
            </a:blip>
            <a:srcRect/>
            <a:stretch/>
          </p:blipFill>
          <p:spPr>
            <a:xfrm>
              <a:off x="8773725" y="252037"/>
              <a:ext cx="2489302" cy="3231680"/>
            </a:xfrm>
            <a:prstGeom prst="rect">
              <a:avLst/>
            </a:prstGeom>
            <a:noFill/>
            <a:ln w="19050" cap="flat" cmpd="sng">
              <a:solidFill>
                <a:schemeClr val="dk1"/>
              </a:solidFill>
              <a:prstDash val="solid"/>
              <a:round/>
              <a:headEnd type="none" w="sm" len="sm"/>
              <a:tailEnd type="none" w="sm" len="sm"/>
            </a:ln>
          </p:spPr>
        </p:pic>
        <p:sp>
          <p:nvSpPr>
            <p:cNvPr id="171" name="Google Shape;171;p5"/>
            <p:cNvSpPr/>
            <p:nvPr/>
          </p:nvSpPr>
          <p:spPr>
            <a:xfrm>
              <a:off x="10583501" y="3295033"/>
              <a:ext cx="606582" cy="82379"/>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48"/>
          <p:cNvSpPr txBox="1">
            <a:spLocks noGrp="1"/>
          </p:cNvSpPr>
          <p:nvPr>
            <p:ph type="title"/>
          </p:nvPr>
        </p:nvSpPr>
        <p:spPr>
          <a:xfrm>
            <a:off x="1979612" y="458570"/>
            <a:ext cx="8229600" cy="8902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43F49"/>
              </a:buClr>
              <a:buSzPts val="1400"/>
              <a:buFont typeface="Arial"/>
              <a:buNone/>
            </a:pPr>
            <a:endParaRPr/>
          </a:p>
        </p:txBody>
      </p:sp>
      <p:sp>
        <p:nvSpPr>
          <p:cNvPr id="549" name="Google Shape;549;p48"/>
          <p:cNvSpPr txBox="1">
            <a:spLocks noGrp="1"/>
          </p:cNvSpPr>
          <p:nvPr>
            <p:ph type="body" idx="1"/>
          </p:nvPr>
        </p:nvSpPr>
        <p:spPr>
          <a:xfrm>
            <a:off x="1979612" y="1600201"/>
            <a:ext cx="8229600" cy="4628375"/>
          </a:xfrm>
          <a:prstGeom prst="rect">
            <a:avLst/>
          </a:prstGeom>
          <a:noFill/>
          <a:ln>
            <a:noFill/>
          </a:ln>
        </p:spPr>
        <p:txBody>
          <a:bodyPr spcFirstLastPara="1" wrap="square" lIns="91425" tIns="45700" rIns="91425" bIns="45700" anchor="t" anchorCtr="0">
            <a:noAutofit/>
          </a:bodyPr>
          <a:lstStyle/>
          <a:p>
            <a:pPr marL="342900" lvl="0" indent="-139700" algn="l" rtl="0">
              <a:lnSpc>
                <a:spcPct val="90000"/>
              </a:lnSpc>
              <a:spcBef>
                <a:spcPts val="0"/>
              </a:spcBef>
              <a:spcAft>
                <a:spcPts val="0"/>
              </a:spcAft>
              <a:buSzPts val="3200"/>
              <a:buNone/>
            </a:pPr>
            <a:endParaRPr/>
          </a:p>
        </p:txBody>
      </p:sp>
      <p:sp>
        <p:nvSpPr>
          <p:cNvPr id="550" name="Google Shape;550;p48"/>
          <p:cNvSpPr txBox="1">
            <a:spLocks noGrp="1"/>
          </p:cNvSpPr>
          <p:nvPr>
            <p:ph type="body" idx="2"/>
          </p:nvPr>
        </p:nvSpPr>
        <p:spPr>
          <a:xfrm>
            <a:off x="4131824" y="218587"/>
            <a:ext cx="3924300" cy="336550"/>
          </a:xfrm>
          <a:prstGeom prst="rect">
            <a:avLst/>
          </a:prstGeom>
          <a:noFill/>
          <a:ln>
            <a:noFill/>
          </a:ln>
        </p:spPr>
        <p:txBody>
          <a:bodyPr spcFirstLastPara="1" wrap="square" lIns="91425" tIns="45700" rIns="91425" bIns="45700" anchor="t" anchorCtr="0">
            <a:noAutofit/>
          </a:bodyPr>
          <a:lstStyle/>
          <a:p>
            <a:pPr marL="342900" lvl="0" indent="-241300" algn="ctr" rtl="0">
              <a:lnSpc>
                <a:spcPct val="90000"/>
              </a:lnSpc>
              <a:spcBef>
                <a:spcPts val="0"/>
              </a:spcBef>
              <a:spcAft>
                <a:spcPts val="0"/>
              </a:spcAft>
              <a:buSzPts val="1600"/>
              <a:buNone/>
            </a:pPr>
            <a:endParaRPr/>
          </a:p>
        </p:txBody>
      </p:sp>
      <p:sp>
        <p:nvSpPr>
          <p:cNvPr id="551" name="Google Shape;551;p48"/>
          <p:cNvSpPr txBox="1">
            <a:spLocks noGrp="1"/>
          </p:cNvSpPr>
          <p:nvPr>
            <p:ph type="sldNum" idx="12"/>
          </p:nvPr>
        </p:nvSpPr>
        <p:spPr>
          <a:xfrm>
            <a:off x="10209212" y="6510896"/>
            <a:ext cx="457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solidFill>
                  <a:srgbClr val="888888"/>
                </a:solidFill>
              </a:rPr>
              <a:t>40</a:t>
            </a:fld>
            <a:endParaRPr>
              <a:solidFill>
                <a:srgbClr val="888888"/>
              </a:solidFill>
            </a:endParaRPr>
          </a:p>
        </p:txBody>
      </p:sp>
      <p:pic>
        <p:nvPicPr>
          <p:cNvPr id="552" name="Google Shape;552;p48"/>
          <p:cNvPicPr preferRelativeResize="0"/>
          <p:nvPr/>
        </p:nvPicPr>
        <p:blipFill rotWithShape="1">
          <a:blip r:embed="rId3">
            <a:alphaModFix/>
          </a:blip>
          <a:srcRect/>
          <a:stretch/>
        </p:blipFill>
        <p:spPr>
          <a:xfrm>
            <a:off x="1384389" y="85725"/>
            <a:ext cx="9282024" cy="67722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49"/>
          <p:cNvSpPr txBox="1">
            <a:spLocks noGrp="1"/>
          </p:cNvSpPr>
          <p:nvPr>
            <p:ph type="title"/>
          </p:nvPr>
        </p:nvSpPr>
        <p:spPr>
          <a:xfrm>
            <a:off x="1919227" y="120268"/>
            <a:ext cx="8022566" cy="66659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Calibri"/>
              <a:buNone/>
            </a:pPr>
            <a:r>
              <a:rPr lang="en-US" b="1">
                <a:solidFill>
                  <a:srgbClr val="674EA7"/>
                </a:solidFill>
                <a:latin typeface="Calibri"/>
                <a:ea typeface="Calibri"/>
                <a:cs typeface="Calibri"/>
                <a:sym typeface="Calibri"/>
              </a:rPr>
              <a:t>Breaches</a:t>
            </a:r>
            <a:endParaRPr>
              <a:solidFill>
                <a:srgbClr val="674EA7"/>
              </a:solidFill>
            </a:endParaRPr>
          </a:p>
        </p:txBody>
      </p:sp>
      <p:sp>
        <p:nvSpPr>
          <p:cNvPr id="559" name="Google Shape;559;p49"/>
          <p:cNvSpPr txBox="1">
            <a:spLocks noGrp="1"/>
          </p:cNvSpPr>
          <p:nvPr>
            <p:ph type="body" idx="1"/>
          </p:nvPr>
        </p:nvSpPr>
        <p:spPr>
          <a:xfrm>
            <a:off x="1707875" y="643775"/>
            <a:ext cx="87315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00"/>
              <a:buNone/>
            </a:pPr>
            <a:r>
              <a:rPr lang="en-US" sz="2000">
                <a:solidFill>
                  <a:srgbClr val="000000"/>
                </a:solidFill>
              </a:rPr>
              <a:t>An event that poses a threat to the validity of the test. Examples may include such situations as a release of secure materials or a security/system risk. </a:t>
            </a:r>
            <a:endParaRPr sz="2000">
              <a:solidFill>
                <a:srgbClr val="000000"/>
              </a:solidFill>
            </a:endParaRPr>
          </a:p>
          <a:p>
            <a:pPr marL="342900" lvl="0" indent="-342900" algn="l" rtl="0">
              <a:lnSpc>
                <a:spcPct val="100000"/>
              </a:lnSpc>
              <a:spcBef>
                <a:spcPts val="400"/>
              </a:spcBef>
              <a:spcAft>
                <a:spcPts val="0"/>
              </a:spcAft>
              <a:buClr>
                <a:srgbClr val="000000"/>
              </a:buClr>
              <a:buSzPts val="2000"/>
              <a:buChar char="•"/>
            </a:pPr>
            <a:r>
              <a:rPr lang="en-US" sz="2000">
                <a:solidFill>
                  <a:srgbClr val="000000"/>
                </a:solidFill>
              </a:rPr>
              <a:t>A breach incident must be reported to the School Principal and TC immediately and both the Complex Area Superintendent and Assessment Section (808-307-3636) should be immediately contacted by telephone. A more complete report of the incident should be submitted to the Assessment Section using the Testing Incident Report Form, found in </a:t>
            </a:r>
            <a:r>
              <a:rPr lang="en-US" sz="2000" i="1">
                <a:solidFill>
                  <a:srgbClr val="000000"/>
                </a:solidFill>
              </a:rPr>
              <a:t>Appendix P</a:t>
            </a:r>
            <a:r>
              <a:rPr lang="en-US" sz="2000">
                <a:solidFill>
                  <a:srgbClr val="000000"/>
                </a:solidFill>
              </a:rPr>
              <a:t>, by the end of the school day during which the incident occurs.  	</a:t>
            </a:r>
            <a:endParaRPr sz="2000">
              <a:solidFill>
                <a:srgbClr val="000000"/>
              </a:solidFill>
            </a:endParaRPr>
          </a:p>
        </p:txBody>
      </p:sp>
      <p:sp>
        <p:nvSpPr>
          <p:cNvPr id="560" name="Google Shape;560;p49"/>
          <p:cNvSpPr txBox="1">
            <a:spLocks noGrp="1"/>
          </p:cNvSpPr>
          <p:nvPr>
            <p:ph type="sldNum" idx="12"/>
          </p:nvPr>
        </p:nvSpPr>
        <p:spPr>
          <a:xfrm>
            <a:off x="10209212" y="6510896"/>
            <a:ext cx="457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Calibri"/>
              <a:buNone/>
            </a:pPr>
            <a:fld id="{00000000-1234-1234-1234-123412341234}" type="slidenum">
              <a:rPr lang="en-US">
                <a:solidFill>
                  <a:srgbClr val="888888"/>
                </a:solidFill>
              </a:rPr>
              <a:t>41</a:t>
            </a:fld>
            <a:endParaRPr>
              <a:solidFill>
                <a:srgbClr val="888888"/>
              </a:solidFill>
            </a:endParaRPr>
          </a:p>
        </p:txBody>
      </p:sp>
      <p:pic>
        <p:nvPicPr>
          <p:cNvPr id="561" name="Google Shape;561;p49"/>
          <p:cNvPicPr preferRelativeResize="0">
            <a:picLocks noGrp="1"/>
          </p:cNvPicPr>
          <p:nvPr>
            <p:ph type="body" idx="1"/>
          </p:nvPr>
        </p:nvPicPr>
        <p:blipFill rotWithShape="1">
          <a:blip r:embed="rId3">
            <a:alphaModFix/>
          </a:blip>
          <a:srcRect/>
          <a:stretch/>
        </p:blipFill>
        <p:spPr>
          <a:xfrm rot="1362808">
            <a:off x="10628645" y="426727"/>
            <a:ext cx="1172425" cy="1215048"/>
          </a:xfrm>
          <a:prstGeom prst="rect">
            <a:avLst/>
          </a:prstGeom>
          <a:noFill/>
          <a:ln>
            <a:noFill/>
          </a:ln>
        </p:spPr>
      </p:pic>
      <p:pic>
        <p:nvPicPr>
          <p:cNvPr id="562" name="Google Shape;562;p49"/>
          <p:cNvPicPr preferRelativeResize="0"/>
          <p:nvPr/>
        </p:nvPicPr>
        <p:blipFill rotWithShape="1">
          <a:blip r:embed="rId4">
            <a:alphaModFix/>
          </a:blip>
          <a:srcRect/>
          <a:stretch/>
        </p:blipFill>
        <p:spPr>
          <a:xfrm>
            <a:off x="1522413" y="3925720"/>
            <a:ext cx="9144000" cy="293228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1"/>
          <p:cNvSpPr txBox="1">
            <a:spLocks noGrp="1"/>
          </p:cNvSpPr>
          <p:nvPr>
            <p:ph type="title"/>
          </p:nvPr>
        </p:nvSpPr>
        <p:spPr>
          <a:xfrm>
            <a:off x="1723947" y="0"/>
            <a:ext cx="8688300" cy="1114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240"/>
              <a:buFont typeface="Calibri"/>
              <a:buNone/>
            </a:pPr>
            <a:r>
              <a:rPr lang="en-US" b="1">
                <a:solidFill>
                  <a:srgbClr val="674EA7"/>
                </a:solidFill>
                <a:latin typeface="Calibri"/>
                <a:ea typeface="Calibri"/>
                <a:cs typeface="Calibri"/>
                <a:sym typeface="Calibri"/>
              </a:rPr>
              <a:t>Protocol for Incidents Involving Cell Phones and Electronic Devices</a:t>
            </a:r>
            <a:endParaRPr>
              <a:solidFill>
                <a:srgbClr val="674EA7"/>
              </a:solidFill>
            </a:endParaRPr>
          </a:p>
        </p:txBody>
      </p:sp>
      <p:sp>
        <p:nvSpPr>
          <p:cNvPr id="569" name="Google Shape;569;p51"/>
          <p:cNvSpPr txBox="1">
            <a:spLocks noGrp="1"/>
          </p:cNvSpPr>
          <p:nvPr>
            <p:ph type="body" idx="1"/>
          </p:nvPr>
        </p:nvSpPr>
        <p:spPr>
          <a:xfrm>
            <a:off x="1855639" y="1143859"/>
            <a:ext cx="8424900" cy="441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000"/>
              <a:buNone/>
            </a:pPr>
            <a:r>
              <a:rPr lang="en-US" sz="2000">
                <a:solidFill>
                  <a:srgbClr val="000000"/>
                </a:solidFill>
              </a:rPr>
              <a:t>If a student is caught with cell phone or electronic device during a testing session, you need to report this and take immediate action:</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Confiscate phone and take it to the Test Coordinator/Principal</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Have principal go through the phone checking students</a:t>
            </a:r>
            <a:endParaRPr sz="2000">
              <a:solidFill>
                <a:srgbClr val="000000"/>
              </a:solidFill>
            </a:endParaRPr>
          </a:p>
          <a:p>
            <a:pPr marL="742950" lvl="1" indent="-285750" algn="l" rtl="0">
              <a:lnSpc>
                <a:spcPct val="115000"/>
              </a:lnSpc>
              <a:spcBef>
                <a:spcPts val="400"/>
              </a:spcBef>
              <a:spcAft>
                <a:spcPts val="0"/>
              </a:spcAft>
              <a:buClr>
                <a:srgbClr val="000000"/>
              </a:buClr>
              <a:buSzPts val="2000"/>
              <a:buChar char="–"/>
            </a:pPr>
            <a:r>
              <a:rPr lang="en-US" sz="2000">
                <a:solidFill>
                  <a:srgbClr val="000000"/>
                </a:solidFill>
              </a:rPr>
              <a:t>Instagram</a:t>
            </a:r>
            <a:endParaRPr sz="2000">
              <a:solidFill>
                <a:srgbClr val="000000"/>
              </a:solidFill>
            </a:endParaRPr>
          </a:p>
          <a:p>
            <a:pPr marL="742950" lvl="1" indent="-285750" algn="l" rtl="0">
              <a:lnSpc>
                <a:spcPct val="115000"/>
              </a:lnSpc>
              <a:spcBef>
                <a:spcPts val="400"/>
              </a:spcBef>
              <a:spcAft>
                <a:spcPts val="0"/>
              </a:spcAft>
              <a:buClr>
                <a:srgbClr val="000000"/>
              </a:buClr>
              <a:buSzPts val="2000"/>
              <a:buChar char="–"/>
            </a:pPr>
            <a:r>
              <a:rPr lang="en-US" sz="2000">
                <a:solidFill>
                  <a:srgbClr val="000000"/>
                </a:solidFill>
              </a:rPr>
              <a:t>Facebook</a:t>
            </a:r>
            <a:endParaRPr sz="2000">
              <a:solidFill>
                <a:srgbClr val="000000"/>
              </a:solidFill>
            </a:endParaRPr>
          </a:p>
          <a:p>
            <a:pPr marL="742950" lvl="1" indent="-285750" algn="l" rtl="0">
              <a:lnSpc>
                <a:spcPct val="115000"/>
              </a:lnSpc>
              <a:spcBef>
                <a:spcPts val="400"/>
              </a:spcBef>
              <a:spcAft>
                <a:spcPts val="0"/>
              </a:spcAft>
              <a:buClr>
                <a:srgbClr val="000000"/>
              </a:buClr>
              <a:buSzPts val="2000"/>
              <a:buChar char="–"/>
            </a:pPr>
            <a:r>
              <a:rPr lang="en-US" sz="2000">
                <a:solidFill>
                  <a:srgbClr val="000000"/>
                </a:solidFill>
              </a:rPr>
              <a:t>Text messages</a:t>
            </a:r>
            <a:endParaRPr sz="2000">
              <a:solidFill>
                <a:srgbClr val="000000"/>
              </a:solidFill>
            </a:endParaRPr>
          </a:p>
          <a:p>
            <a:pPr marL="742950" lvl="1" indent="-285750" algn="l" rtl="0">
              <a:lnSpc>
                <a:spcPct val="115000"/>
              </a:lnSpc>
              <a:spcBef>
                <a:spcPts val="400"/>
              </a:spcBef>
              <a:spcAft>
                <a:spcPts val="0"/>
              </a:spcAft>
              <a:buClr>
                <a:srgbClr val="000000"/>
              </a:buClr>
              <a:buSzPts val="2000"/>
              <a:buChar char="–"/>
            </a:pPr>
            <a:r>
              <a:rPr lang="en-US" sz="2000">
                <a:solidFill>
                  <a:srgbClr val="000000"/>
                </a:solidFill>
              </a:rPr>
              <a:t>Snapchat</a:t>
            </a:r>
            <a:endParaRPr sz="2000">
              <a:solidFill>
                <a:srgbClr val="000000"/>
              </a:solidFill>
            </a:endParaRPr>
          </a:p>
          <a:p>
            <a:pPr marL="742950" lvl="1" indent="-285750" algn="l" rtl="0">
              <a:lnSpc>
                <a:spcPct val="115000"/>
              </a:lnSpc>
              <a:spcBef>
                <a:spcPts val="400"/>
              </a:spcBef>
              <a:spcAft>
                <a:spcPts val="0"/>
              </a:spcAft>
              <a:buClr>
                <a:srgbClr val="000000"/>
              </a:buClr>
              <a:buSzPts val="2000"/>
              <a:buChar char="–"/>
            </a:pPr>
            <a:r>
              <a:rPr lang="en-US" sz="2000">
                <a:solidFill>
                  <a:srgbClr val="000000"/>
                </a:solidFill>
              </a:rPr>
              <a:t>Photo albums/phone/cloud storage</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Contact every person in the students list per social media account if the photos or test related messages are found on the phone</a:t>
            </a:r>
            <a:endParaRPr sz="2000">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Report to the Assessment Section immediately !!</a:t>
            </a:r>
            <a:endParaRPr sz="2000">
              <a:solidFill>
                <a:srgbClr val="000000"/>
              </a:solidFill>
            </a:endParaRPr>
          </a:p>
          <a:p>
            <a:pPr marL="0" lvl="0" indent="0" algn="l" rtl="0">
              <a:lnSpc>
                <a:spcPct val="115000"/>
              </a:lnSpc>
              <a:spcBef>
                <a:spcPts val="1000"/>
              </a:spcBef>
              <a:spcAft>
                <a:spcPts val="0"/>
              </a:spcAft>
              <a:buClr>
                <a:schemeClr val="dk1"/>
              </a:buClr>
              <a:buSzPts val="2000"/>
              <a:buNone/>
            </a:pPr>
            <a:endParaRPr sz="2000">
              <a:solidFill>
                <a:srgbClr val="000000"/>
              </a:solidFill>
            </a:endParaRPr>
          </a:p>
        </p:txBody>
      </p:sp>
      <p:pic>
        <p:nvPicPr>
          <p:cNvPr id="570" name="Google Shape;570;p51"/>
          <p:cNvPicPr preferRelativeResize="0"/>
          <p:nvPr/>
        </p:nvPicPr>
        <p:blipFill rotWithShape="1">
          <a:blip r:embed="rId3">
            <a:alphaModFix/>
          </a:blip>
          <a:srcRect/>
          <a:stretch/>
        </p:blipFill>
        <p:spPr>
          <a:xfrm>
            <a:off x="10412289" y="128684"/>
            <a:ext cx="1499746" cy="1527180"/>
          </a:xfrm>
          <a:prstGeom prst="rect">
            <a:avLst/>
          </a:prstGeom>
          <a:noFill/>
          <a:ln>
            <a:noFill/>
          </a:ln>
        </p:spPr>
      </p:pic>
      <p:pic>
        <p:nvPicPr>
          <p:cNvPr id="571" name="Google Shape;571;p51"/>
          <p:cNvPicPr preferRelativeResize="0"/>
          <p:nvPr/>
        </p:nvPicPr>
        <p:blipFill>
          <a:blip r:embed="rId4">
            <a:alphaModFix/>
          </a:blip>
          <a:stretch>
            <a:fillRect/>
          </a:stretch>
        </p:blipFill>
        <p:spPr>
          <a:xfrm rot="1513320">
            <a:off x="10473552" y="1789189"/>
            <a:ext cx="1263272" cy="125319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50"/>
          <p:cNvSpPr txBox="1">
            <a:spLocks noGrp="1"/>
          </p:cNvSpPr>
          <p:nvPr>
            <p:ph type="title"/>
          </p:nvPr>
        </p:nvSpPr>
        <p:spPr>
          <a:xfrm>
            <a:off x="2035523" y="148225"/>
            <a:ext cx="9543600" cy="64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1400"/>
              <a:buFont typeface="Arial"/>
              <a:buNone/>
            </a:pPr>
            <a:r>
              <a:rPr lang="en-US" sz="3240" b="1">
                <a:solidFill>
                  <a:srgbClr val="674EA7"/>
                </a:solidFill>
              </a:rPr>
              <a:t>Possible Outcomes of Testing Incidents</a:t>
            </a:r>
            <a:endParaRPr sz="3240">
              <a:solidFill>
                <a:srgbClr val="674EA7"/>
              </a:solidFill>
            </a:endParaRPr>
          </a:p>
        </p:txBody>
      </p:sp>
      <p:sp>
        <p:nvSpPr>
          <p:cNvPr id="578" name="Google Shape;578;p50"/>
          <p:cNvSpPr txBox="1">
            <a:spLocks noGrp="1"/>
          </p:cNvSpPr>
          <p:nvPr>
            <p:ph type="body" idx="1"/>
          </p:nvPr>
        </p:nvSpPr>
        <p:spPr>
          <a:xfrm>
            <a:off x="1979598" y="863050"/>
            <a:ext cx="9956100" cy="515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2000"/>
              <a:buNone/>
            </a:pPr>
            <a:r>
              <a:rPr lang="en-US" sz="2000">
                <a:solidFill>
                  <a:srgbClr val="000000"/>
                </a:solidFill>
              </a:rPr>
              <a:t>Testing Incidents may result in one or more of the following actions: </a:t>
            </a:r>
            <a:endParaRPr>
              <a:solidFill>
                <a:srgbClr val="000000"/>
              </a:solidFill>
            </a:endParaRPr>
          </a:p>
          <a:p>
            <a:pPr marL="690563" lvl="0" indent="-342900" algn="l" rtl="0">
              <a:lnSpc>
                <a:spcPct val="115000"/>
              </a:lnSpc>
              <a:spcBef>
                <a:spcPts val="400"/>
              </a:spcBef>
              <a:spcAft>
                <a:spcPts val="0"/>
              </a:spcAft>
              <a:buClr>
                <a:srgbClr val="000000"/>
              </a:buClr>
              <a:buSzPts val="2000"/>
              <a:buChar char="•"/>
            </a:pPr>
            <a:r>
              <a:rPr lang="en-US" sz="2000">
                <a:solidFill>
                  <a:srgbClr val="000000"/>
                </a:solidFill>
              </a:rPr>
              <a:t>Grace Period Extension</a:t>
            </a:r>
            <a:endParaRPr>
              <a:solidFill>
                <a:srgbClr val="000000"/>
              </a:solidFill>
            </a:endParaRPr>
          </a:p>
          <a:p>
            <a:pPr marL="690563" lvl="0" indent="-342900" algn="l" rtl="0">
              <a:lnSpc>
                <a:spcPct val="115000"/>
              </a:lnSpc>
              <a:spcBef>
                <a:spcPts val="400"/>
              </a:spcBef>
              <a:spcAft>
                <a:spcPts val="0"/>
              </a:spcAft>
              <a:buClr>
                <a:srgbClr val="000000"/>
              </a:buClr>
              <a:buSzPts val="2000"/>
              <a:buChar char="•"/>
            </a:pPr>
            <a:r>
              <a:rPr lang="en-US" sz="2000">
                <a:solidFill>
                  <a:srgbClr val="000000"/>
                </a:solidFill>
              </a:rPr>
              <a:t>Invalidation</a:t>
            </a:r>
            <a:endParaRPr>
              <a:solidFill>
                <a:srgbClr val="000000"/>
              </a:solidFill>
            </a:endParaRPr>
          </a:p>
          <a:p>
            <a:pPr marL="690563" lvl="0" indent="-342900" algn="l" rtl="0">
              <a:lnSpc>
                <a:spcPct val="115000"/>
              </a:lnSpc>
              <a:spcBef>
                <a:spcPts val="400"/>
              </a:spcBef>
              <a:spcAft>
                <a:spcPts val="0"/>
              </a:spcAft>
              <a:buClr>
                <a:srgbClr val="000000"/>
              </a:buClr>
              <a:buSzPts val="2000"/>
              <a:buChar char="•"/>
            </a:pPr>
            <a:r>
              <a:rPr lang="en-US" sz="2000">
                <a:solidFill>
                  <a:srgbClr val="000000"/>
                </a:solidFill>
              </a:rPr>
              <a:t>Re-Open a Test or Test Segment</a:t>
            </a:r>
            <a:endParaRPr>
              <a:solidFill>
                <a:srgbClr val="000000"/>
              </a:solidFill>
            </a:endParaRPr>
          </a:p>
          <a:p>
            <a:pPr marL="690563" lvl="0" indent="-342900" algn="l" rtl="0">
              <a:lnSpc>
                <a:spcPct val="115000"/>
              </a:lnSpc>
              <a:spcBef>
                <a:spcPts val="400"/>
              </a:spcBef>
              <a:spcAft>
                <a:spcPts val="0"/>
              </a:spcAft>
              <a:buClr>
                <a:srgbClr val="000000"/>
              </a:buClr>
              <a:buSzPts val="2000"/>
              <a:buChar char="•"/>
            </a:pPr>
            <a:r>
              <a:rPr lang="en-US" sz="2000">
                <a:solidFill>
                  <a:srgbClr val="000000"/>
                </a:solidFill>
              </a:rPr>
              <a:t>Reset of a Test</a:t>
            </a:r>
            <a:endParaRPr>
              <a:solidFill>
                <a:srgbClr val="000000"/>
              </a:solidFill>
            </a:endParaRPr>
          </a:p>
          <a:p>
            <a:pPr marL="0" lvl="0" indent="0" algn="l" rtl="0">
              <a:lnSpc>
                <a:spcPct val="115000"/>
              </a:lnSpc>
              <a:spcBef>
                <a:spcPts val="1000"/>
              </a:spcBef>
              <a:spcAft>
                <a:spcPts val="0"/>
              </a:spcAft>
              <a:buNone/>
            </a:pPr>
            <a:r>
              <a:rPr lang="en-US" sz="2000">
                <a:solidFill>
                  <a:srgbClr val="000000"/>
                </a:solidFill>
              </a:rPr>
              <a:t>Any of these actions can be requested using the Test Incidents function in TIDE.</a:t>
            </a:r>
            <a:endParaRPr sz="2000">
              <a:solidFill>
                <a:srgbClr val="000000"/>
              </a:solidFill>
            </a:endParaRPr>
          </a:p>
          <a:p>
            <a:pPr marL="0" lvl="0" indent="0" algn="l" rtl="0">
              <a:lnSpc>
                <a:spcPct val="115000"/>
              </a:lnSpc>
              <a:spcBef>
                <a:spcPts val="1000"/>
              </a:spcBef>
              <a:spcAft>
                <a:spcPts val="0"/>
              </a:spcAft>
              <a:buNone/>
            </a:pPr>
            <a:endParaRPr sz="2000">
              <a:solidFill>
                <a:srgbClr val="000000"/>
              </a:solidFill>
            </a:endParaRPr>
          </a:p>
          <a:p>
            <a:pPr marL="0" lvl="0" indent="0" algn="l" rtl="0">
              <a:lnSpc>
                <a:spcPct val="115000"/>
              </a:lnSpc>
              <a:spcBef>
                <a:spcPts val="400"/>
              </a:spcBef>
              <a:spcAft>
                <a:spcPts val="0"/>
              </a:spcAft>
              <a:buSzPts val="2000"/>
              <a:buNone/>
            </a:pPr>
            <a:r>
              <a:rPr lang="en-US" sz="2000">
                <a:solidFill>
                  <a:srgbClr val="000000"/>
                </a:solidFill>
              </a:rPr>
              <a:t>In addition, in cases where school staff is involved:</a:t>
            </a:r>
            <a:endParaRPr>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Staff may be required to be retrained or to retake the TA  Certification Course.</a:t>
            </a:r>
            <a:endParaRPr>
              <a:solidFill>
                <a:srgbClr val="000000"/>
              </a:solidFill>
            </a:endParaRPr>
          </a:p>
          <a:p>
            <a:pPr marL="342900" lvl="0" indent="-342900" algn="l" rtl="0">
              <a:lnSpc>
                <a:spcPct val="115000"/>
              </a:lnSpc>
              <a:spcBef>
                <a:spcPts val="1000"/>
              </a:spcBef>
              <a:spcAft>
                <a:spcPts val="0"/>
              </a:spcAft>
              <a:buClr>
                <a:srgbClr val="000000"/>
              </a:buClr>
              <a:buSzPts val="2000"/>
              <a:buChar char="•"/>
            </a:pPr>
            <a:r>
              <a:rPr lang="en-US" sz="2000">
                <a:solidFill>
                  <a:srgbClr val="000000"/>
                </a:solidFill>
              </a:rPr>
              <a:t>There may be a requirement to have a second adult present in the testing room. </a:t>
            </a:r>
            <a:endParaRPr sz="2000">
              <a:solidFill>
                <a:srgbClr val="000000"/>
              </a:solidFill>
            </a:endParaRPr>
          </a:p>
          <a:p>
            <a:pPr marL="0" lvl="0" indent="0" algn="l" rtl="0">
              <a:lnSpc>
                <a:spcPct val="115000"/>
              </a:lnSpc>
              <a:spcBef>
                <a:spcPts val="1000"/>
              </a:spcBef>
              <a:spcAft>
                <a:spcPts val="0"/>
              </a:spcAft>
              <a:buSzPts val="2000"/>
              <a:buNone/>
            </a:pPr>
            <a:r>
              <a:rPr lang="en-US" sz="2000" b="1" i="1">
                <a:solidFill>
                  <a:srgbClr val="000000"/>
                </a:solidFill>
              </a:rPr>
              <a:t>NB: </a:t>
            </a:r>
            <a:r>
              <a:rPr lang="en-US" sz="2000" i="1">
                <a:solidFill>
                  <a:srgbClr val="000000"/>
                </a:solidFill>
              </a:rPr>
              <a:t>Administering a test to a student with an IEP or 504 Plan without the verified accommodations can result in a students test being Reset. </a:t>
            </a:r>
            <a:endParaRPr>
              <a:solidFill>
                <a:srgbClr val="000000"/>
              </a:solidFill>
            </a:endParaRPr>
          </a:p>
          <a:p>
            <a:pPr marL="342900" lvl="0" indent="-215900" algn="l" rtl="0">
              <a:lnSpc>
                <a:spcPct val="115000"/>
              </a:lnSpc>
              <a:spcBef>
                <a:spcPts val="400"/>
              </a:spcBef>
              <a:spcAft>
                <a:spcPts val="0"/>
              </a:spcAft>
              <a:buSzPts val="2000"/>
              <a:buNone/>
            </a:pPr>
            <a:endParaRPr sz="2000"/>
          </a:p>
        </p:txBody>
      </p:sp>
      <p:cxnSp>
        <p:nvCxnSpPr>
          <p:cNvPr id="579" name="Google Shape;579;p50"/>
          <p:cNvCxnSpPr/>
          <p:nvPr/>
        </p:nvCxnSpPr>
        <p:spPr>
          <a:xfrm rot="10800000" flipH="1">
            <a:off x="2082775" y="5163025"/>
            <a:ext cx="9449100" cy="25800"/>
          </a:xfrm>
          <a:prstGeom prst="straightConnector1">
            <a:avLst/>
          </a:prstGeom>
          <a:noFill/>
          <a:ln w="28575" cap="flat" cmpd="sng">
            <a:solidFill>
              <a:srgbClr val="4A7DBA"/>
            </a:solidFill>
            <a:prstDash val="solid"/>
            <a:round/>
            <a:headEnd type="none" w="sm" len="sm"/>
            <a:tailEnd type="none" w="sm" len="sm"/>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3"/>
          <p:cNvSpPr txBox="1">
            <a:spLocks noGrp="1"/>
          </p:cNvSpPr>
          <p:nvPr>
            <p:ph type="title"/>
          </p:nvPr>
        </p:nvSpPr>
        <p:spPr>
          <a:xfrm>
            <a:off x="2151062" y="-17647"/>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Types of Requests Regarding Testing Incidents</a:t>
            </a:r>
            <a:endParaRPr>
              <a:solidFill>
                <a:srgbClr val="674EA7"/>
              </a:solidFill>
            </a:endParaRPr>
          </a:p>
        </p:txBody>
      </p:sp>
      <p:sp>
        <p:nvSpPr>
          <p:cNvPr id="585" name="Google Shape;585;p53"/>
          <p:cNvSpPr txBox="1">
            <a:spLocks noGrp="1"/>
          </p:cNvSpPr>
          <p:nvPr>
            <p:ph type="body" idx="1"/>
          </p:nvPr>
        </p:nvSpPr>
        <p:spPr>
          <a:xfrm>
            <a:off x="1829725" y="1307932"/>
            <a:ext cx="7886700" cy="4485600"/>
          </a:xfrm>
          <a:prstGeom prst="rect">
            <a:avLst/>
          </a:prstGeom>
          <a:noFill/>
          <a:ln>
            <a:noFill/>
          </a:ln>
        </p:spPr>
        <p:txBody>
          <a:bodyPr spcFirstLastPara="1" wrap="square" lIns="91425" tIns="45700" rIns="91425" bIns="45700" anchor="t" anchorCtr="0">
            <a:noAutofit/>
          </a:bodyPr>
          <a:lstStyle/>
          <a:p>
            <a:pPr marL="342900" lvl="0" indent="-317500" algn="l" rtl="0">
              <a:lnSpc>
                <a:spcPct val="115000"/>
              </a:lnSpc>
              <a:spcBef>
                <a:spcPts val="0"/>
              </a:spcBef>
              <a:spcAft>
                <a:spcPts val="0"/>
              </a:spcAft>
              <a:buClr>
                <a:srgbClr val="000000"/>
              </a:buClr>
              <a:buSzPts val="2000"/>
              <a:buChar char="•"/>
            </a:pPr>
            <a:r>
              <a:rPr lang="en-US" sz="2000" b="1">
                <a:solidFill>
                  <a:srgbClr val="000000"/>
                </a:solidFill>
              </a:rPr>
              <a:t>Grace Period Extension:</a:t>
            </a:r>
            <a:br>
              <a:rPr lang="en-US" sz="2000">
                <a:solidFill>
                  <a:srgbClr val="000000"/>
                </a:solidFill>
              </a:rPr>
            </a:br>
            <a:r>
              <a:rPr lang="en-US" sz="2000">
                <a:solidFill>
                  <a:srgbClr val="000000"/>
                </a:solidFill>
              </a:rPr>
              <a:t>A Grace Period Extension (GPE) allows students whose tests have been paused for more than 20 minutes to review previously answered questions.</a:t>
            </a:r>
            <a:br>
              <a:rPr lang="en-US" sz="2000">
                <a:solidFill>
                  <a:srgbClr val="000000"/>
                </a:solidFill>
              </a:rPr>
            </a:br>
            <a:r>
              <a:rPr lang="en-US" sz="2000">
                <a:solidFill>
                  <a:srgbClr val="000000"/>
                </a:solidFill>
              </a:rPr>
              <a:t>(State may approve)</a:t>
            </a:r>
            <a:endParaRPr sz="2000">
              <a:solidFill>
                <a:srgbClr val="000000"/>
              </a:solidFill>
            </a:endParaRPr>
          </a:p>
          <a:p>
            <a:pPr marL="342900" lvl="0" indent="-317500" algn="l" rtl="0">
              <a:lnSpc>
                <a:spcPct val="115000"/>
              </a:lnSpc>
              <a:spcBef>
                <a:spcPts val="1000"/>
              </a:spcBef>
              <a:spcAft>
                <a:spcPts val="0"/>
              </a:spcAft>
              <a:buClr>
                <a:srgbClr val="000000"/>
              </a:buClr>
              <a:buSzPts val="2000"/>
              <a:buChar char="•"/>
            </a:pPr>
            <a:r>
              <a:rPr lang="en-US" sz="2000" b="1">
                <a:solidFill>
                  <a:srgbClr val="000000"/>
                </a:solidFill>
              </a:rPr>
              <a:t>Reset: </a:t>
            </a:r>
            <a:br>
              <a:rPr lang="en-US" sz="2000" b="1">
                <a:solidFill>
                  <a:srgbClr val="000000"/>
                </a:solidFill>
              </a:rPr>
            </a:br>
            <a:r>
              <a:rPr lang="en-US" sz="2000">
                <a:solidFill>
                  <a:srgbClr val="000000"/>
                </a:solidFill>
              </a:rPr>
              <a:t>Resetting a student’s test removes that test from the system and enables the student to start a new test. (State may reset any test CAT or PT)</a:t>
            </a:r>
            <a:endParaRPr sz="2000">
              <a:solidFill>
                <a:srgbClr val="000000"/>
              </a:solidFill>
            </a:endParaRPr>
          </a:p>
          <a:p>
            <a:pPr marL="342900" lvl="0" indent="-317500" algn="l" rtl="0">
              <a:lnSpc>
                <a:spcPct val="115000"/>
              </a:lnSpc>
              <a:spcBef>
                <a:spcPts val="1000"/>
              </a:spcBef>
              <a:spcAft>
                <a:spcPts val="0"/>
              </a:spcAft>
              <a:buClr>
                <a:srgbClr val="000000"/>
              </a:buClr>
              <a:buSzPts val="2000"/>
              <a:buChar char="•"/>
            </a:pPr>
            <a:r>
              <a:rPr lang="en-US" sz="2000" b="1">
                <a:solidFill>
                  <a:srgbClr val="000000"/>
                </a:solidFill>
              </a:rPr>
              <a:t>Invalidation:</a:t>
            </a:r>
            <a:br>
              <a:rPr lang="en-US" sz="2000" b="1">
                <a:solidFill>
                  <a:srgbClr val="000000"/>
                </a:solidFill>
              </a:rPr>
            </a:br>
            <a:r>
              <a:rPr lang="en-US" sz="2000">
                <a:solidFill>
                  <a:srgbClr val="000000"/>
                </a:solidFill>
              </a:rPr>
              <a:t>Invalidating a student’s test eliminates the test. The test will not be scored.  (State may invalidate)</a:t>
            </a:r>
            <a:endParaRPr sz="2000">
              <a:solidFill>
                <a:srgbClr val="000000"/>
              </a:solidFill>
            </a:endParaRPr>
          </a:p>
          <a:p>
            <a:pPr marL="342900" lvl="0" indent="-190500" algn="l" rtl="0">
              <a:lnSpc>
                <a:spcPct val="115000"/>
              </a:lnSpc>
              <a:spcBef>
                <a:spcPts val="1000"/>
              </a:spcBef>
              <a:spcAft>
                <a:spcPts val="0"/>
              </a:spcAft>
              <a:buClr>
                <a:schemeClr val="dk1"/>
              </a:buClr>
              <a:buSzPts val="2400"/>
              <a:buNone/>
            </a:pPr>
            <a:endParaRPr sz="2000">
              <a:solidFill>
                <a:srgbClr val="000000"/>
              </a:solidFill>
            </a:endParaRPr>
          </a:p>
          <a:p>
            <a:pPr marL="342900" lvl="0" indent="-190500" algn="l" rtl="0">
              <a:lnSpc>
                <a:spcPct val="115000"/>
              </a:lnSpc>
              <a:spcBef>
                <a:spcPts val="1000"/>
              </a:spcBef>
              <a:spcAft>
                <a:spcPts val="1000"/>
              </a:spcAft>
              <a:buClr>
                <a:schemeClr val="dk1"/>
              </a:buClr>
              <a:buSzPts val="2400"/>
              <a:buNone/>
            </a:pPr>
            <a:endParaRPr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4"/>
          <p:cNvSpPr txBox="1">
            <a:spLocks noGrp="1"/>
          </p:cNvSpPr>
          <p:nvPr>
            <p:ph type="body" idx="1"/>
          </p:nvPr>
        </p:nvSpPr>
        <p:spPr>
          <a:xfrm>
            <a:off x="1817380" y="191387"/>
            <a:ext cx="9839631" cy="5985577"/>
          </a:xfrm>
          <a:prstGeom prst="rect">
            <a:avLst/>
          </a:prstGeom>
          <a:noFill/>
          <a:ln>
            <a:noFill/>
          </a:ln>
        </p:spPr>
        <p:txBody>
          <a:bodyPr spcFirstLastPara="1" wrap="square" lIns="91425" tIns="45700" rIns="91425" bIns="45700" anchor="t" anchorCtr="0">
            <a:noAutofit/>
          </a:bodyPr>
          <a:lstStyle/>
          <a:p>
            <a:pPr marL="342900" lvl="0" indent="-307975" algn="l" rtl="0">
              <a:lnSpc>
                <a:spcPct val="115000"/>
              </a:lnSpc>
              <a:spcBef>
                <a:spcPts val="0"/>
              </a:spcBef>
              <a:spcAft>
                <a:spcPts val="0"/>
              </a:spcAft>
              <a:buClr>
                <a:srgbClr val="000000"/>
              </a:buClr>
              <a:buSzPts val="2000"/>
              <a:buChar char="•"/>
            </a:pPr>
            <a:r>
              <a:rPr lang="en-US" sz="2000" b="1">
                <a:solidFill>
                  <a:srgbClr val="000000"/>
                </a:solidFill>
              </a:rPr>
              <a:t>Reopen</a:t>
            </a:r>
            <a:endParaRPr sz="2000">
              <a:solidFill>
                <a:srgbClr val="000000"/>
              </a:solidFill>
            </a:endParaRPr>
          </a:p>
          <a:p>
            <a:pPr marL="280988" lvl="1" indent="0" algn="l" rtl="0">
              <a:lnSpc>
                <a:spcPct val="115000"/>
              </a:lnSpc>
              <a:spcBef>
                <a:spcPts val="442"/>
              </a:spcBef>
              <a:spcAft>
                <a:spcPts val="0"/>
              </a:spcAft>
              <a:buClr>
                <a:schemeClr val="dk1"/>
              </a:buClr>
              <a:buSzPts val="2210"/>
              <a:buNone/>
            </a:pPr>
            <a:r>
              <a:rPr lang="en-US" sz="2000">
                <a:solidFill>
                  <a:srgbClr val="000000"/>
                </a:solidFill>
              </a:rPr>
              <a:t>Reopening a test allows a student to access a test that has already been submitted or has expired. If an </a:t>
            </a:r>
            <a:r>
              <a:rPr lang="en-US" sz="2000" b="1">
                <a:solidFill>
                  <a:srgbClr val="000000"/>
                </a:solidFill>
              </a:rPr>
              <a:t>expired</a:t>
            </a:r>
            <a:r>
              <a:rPr lang="en-US" sz="2000">
                <a:solidFill>
                  <a:srgbClr val="000000"/>
                </a:solidFill>
              </a:rPr>
              <a:t> test is reopened, the test will reopen at the location at which the student stopped the test.</a:t>
            </a:r>
            <a:endParaRPr sz="2000">
              <a:solidFill>
                <a:srgbClr val="000000"/>
              </a:solidFill>
            </a:endParaRPr>
          </a:p>
          <a:p>
            <a:pPr marL="280987" lvl="1" indent="0" algn="l" rtl="0">
              <a:lnSpc>
                <a:spcPct val="115000"/>
              </a:lnSpc>
              <a:spcBef>
                <a:spcPts val="1000"/>
              </a:spcBef>
              <a:spcAft>
                <a:spcPts val="0"/>
              </a:spcAft>
              <a:buClr>
                <a:schemeClr val="dk1"/>
              </a:buClr>
              <a:buSzPts val="1105"/>
              <a:buNone/>
            </a:pPr>
            <a:r>
              <a:rPr lang="en-US" sz="2000">
                <a:solidFill>
                  <a:srgbClr val="000000"/>
                </a:solidFill>
              </a:rPr>
              <a:t>The student will be able to review items within the current segment of the test but cannot return to previous segments. </a:t>
            </a:r>
            <a:br>
              <a:rPr lang="en-US" sz="2000">
                <a:solidFill>
                  <a:srgbClr val="000000"/>
                </a:solidFill>
              </a:rPr>
            </a:br>
            <a:r>
              <a:rPr lang="en-US" sz="2000">
                <a:solidFill>
                  <a:srgbClr val="000000"/>
                </a:solidFill>
              </a:rPr>
              <a:t>If a </a:t>
            </a:r>
            <a:r>
              <a:rPr lang="en-US" sz="2000" b="1">
                <a:solidFill>
                  <a:srgbClr val="000000"/>
                </a:solidFill>
              </a:rPr>
              <a:t>submitted</a:t>
            </a:r>
            <a:r>
              <a:rPr lang="en-US" sz="2000">
                <a:solidFill>
                  <a:srgbClr val="000000"/>
                </a:solidFill>
              </a:rPr>
              <a:t> test is reopened, the test will reopen at the last page of the test. The student can review items in the current segment but cannot return to previous segments. (State may reopen)</a:t>
            </a:r>
            <a:endParaRPr sz="2000">
              <a:solidFill>
                <a:srgbClr val="000000"/>
              </a:solidFill>
            </a:endParaRPr>
          </a:p>
          <a:p>
            <a:pPr marL="342900" lvl="0" indent="-307975" algn="l" rtl="0">
              <a:lnSpc>
                <a:spcPct val="115000"/>
              </a:lnSpc>
              <a:spcBef>
                <a:spcPts val="1000"/>
              </a:spcBef>
              <a:spcAft>
                <a:spcPts val="0"/>
              </a:spcAft>
              <a:buClr>
                <a:srgbClr val="000000"/>
              </a:buClr>
              <a:buSzPts val="2000"/>
              <a:buChar char="•"/>
            </a:pPr>
            <a:r>
              <a:rPr lang="en-US" sz="2000" b="1">
                <a:solidFill>
                  <a:srgbClr val="000000"/>
                </a:solidFill>
              </a:rPr>
              <a:t>Reopen Test Segment</a:t>
            </a:r>
            <a:br>
              <a:rPr lang="en-US" sz="2000">
                <a:solidFill>
                  <a:srgbClr val="000000"/>
                </a:solidFill>
              </a:rPr>
            </a:br>
            <a:r>
              <a:rPr lang="en-US" sz="2000">
                <a:solidFill>
                  <a:srgbClr val="000000"/>
                </a:solidFill>
              </a:rPr>
              <a:t>Reopening a test segment allows a student to access a test segment that the student inadvertently leaves. (State may reopen test segment)</a:t>
            </a:r>
            <a:endParaRPr sz="2000">
              <a:solidFill>
                <a:srgbClr val="000000"/>
              </a:solidFill>
            </a:endParaRPr>
          </a:p>
          <a:p>
            <a:pPr marL="342900" lvl="0" indent="-307975" algn="l" rtl="0">
              <a:lnSpc>
                <a:spcPct val="115000"/>
              </a:lnSpc>
              <a:spcBef>
                <a:spcPts val="1000"/>
              </a:spcBef>
              <a:spcAft>
                <a:spcPts val="1000"/>
              </a:spcAft>
              <a:buClr>
                <a:srgbClr val="000000"/>
              </a:buClr>
              <a:buSzPts val="2000"/>
              <a:buChar char="•"/>
            </a:pPr>
            <a:r>
              <a:rPr lang="en-US" sz="2000" b="1">
                <a:solidFill>
                  <a:srgbClr val="000000"/>
                </a:solidFill>
              </a:rPr>
              <a:t>Restore</a:t>
            </a:r>
            <a:br>
              <a:rPr lang="en-US" sz="2000" b="1">
                <a:solidFill>
                  <a:srgbClr val="000000"/>
                </a:solidFill>
              </a:rPr>
            </a:br>
            <a:r>
              <a:rPr lang="en-US" sz="2000">
                <a:solidFill>
                  <a:srgbClr val="000000"/>
                </a:solidFill>
              </a:rPr>
              <a:t>Restoring a test returns a test from the Reset status to its prior status. This action can only be performed on tests that have been reset.  (State may restore)</a:t>
            </a:r>
            <a:endParaRPr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2"/>
          <p:cNvSpPr txBox="1">
            <a:spLocks noGrp="1"/>
          </p:cNvSpPr>
          <p:nvPr>
            <p:ph type="title"/>
          </p:nvPr>
        </p:nvSpPr>
        <p:spPr>
          <a:xfrm>
            <a:off x="2137487"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TIDE-Administering Tests</a:t>
            </a:r>
            <a:br>
              <a:rPr lang="en-US" sz="4800" b="1">
                <a:solidFill>
                  <a:srgbClr val="0088A9"/>
                </a:solidFill>
                <a:latin typeface="Calibri"/>
                <a:ea typeface="Calibri"/>
                <a:cs typeface="Calibri"/>
                <a:sym typeface="Calibri"/>
              </a:rPr>
            </a:br>
            <a:r>
              <a:rPr lang="en-US" sz="3200" b="1">
                <a:latin typeface="Calibri"/>
                <a:ea typeface="Calibri"/>
                <a:cs typeface="Calibri"/>
                <a:sym typeface="Calibri"/>
              </a:rPr>
              <a:t>Testing Incidents </a:t>
            </a:r>
            <a:endParaRPr/>
          </a:p>
        </p:txBody>
      </p:sp>
      <p:pic>
        <p:nvPicPr>
          <p:cNvPr id="597" name="Google Shape;597;p52"/>
          <p:cNvPicPr preferRelativeResize="0">
            <a:picLocks noGrp="1"/>
          </p:cNvPicPr>
          <p:nvPr>
            <p:ph type="body" idx="1"/>
          </p:nvPr>
        </p:nvPicPr>
        <p:blipFill rotWithShape="1">
          <a:blip r:embed="rId3">
            <a:alphaModFix/>
          </a:blip>
          <a:srcRect/>
          <a:stretch/>
        </p:blipFill>
        <p:spPr>
          <a:xfrm>
            <a:off x="4836428" y="1940813"/>
            <a:ext cx="3042300" cy="2597100"/>
          </a:xfrm>
          <a:prstGeom prst="rect">
            <a:avLst/>
          </a:prstGeom>
          <a:noFill/>
          <a:ln>
            <a:noFill/>
          </a:ln>
        </p:spPr>
      </p:pic>
      <p:pic>
        <p:nvPicPr>
          <p:cNvPr id="598" name="Google Shape;598;p52"/>
          <p:cNvPicPr preferRelativeResize="0"/>
          <p:nvPr/>
        </p:nvPicPr>
        <p:blipFill rotWithShape="1">
          <a:blip r:embed="rId4">
            <a:alphaModFix/>
          </a:blip>
          <a:srcRect/>
          <a:stretch/>
        </p:blipFill>
        <p:spPr>
          <a:xfrm>
            <a:off x="3899588" y="5061099"/>
            <a:ext cx="4915968" cy="7871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5"/>
          <p:cNvSpPr txBox="1">
            <a:spLocks noGrp="1"/>
          </p:cNvSpPr>
          <p:nvPr>
            <p:ph type="title"/>
          </p:nvPr>
        </p:nvSpPr>
        <p:spPr>
          <a:xfrm>
            <a:off x="1979612" y="14289"/>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How to Enter a Testing Incident in TIDE</a:t>
            </a:r>
            <a:endParaRPr>
              <a:solidFill>
                <a:srgbClr val="674EA7"/>
              </a:solidFill>
            </a:endParaRPr>
          </a:p>
        </p:txBody>
      </p:sp>
      <p:sp>
        <p:nvSpPr>
          <p:cNvPr id="605" name="Google Shape;605;p55"/>
          <p:cNvSpPr txBox="1">
            <a:spLocks noGrp="1"/>
          </p:cNvSpPr>
          <p:nvPr>
            <p:ph type="body" idx="1"/>
          </p:nvPr>
        </p:nvSpPr>
        <p:spPr>
          <a:xfrm>
            <a:off x="1979612" y="1157289"/>
            <a:ext cx="8229600" cy="5027611"/>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Char char="•"/>
            </a:pPr>
            <a:r>
              <a:rPr lang="en-US" sz="2000"/>
              <a:t>Click on the </a:t>
            </a:r>
            <a:r>
              <a:rPr lang="en-US" sz="2000" b="1"/>
              <a:t>TIDE</a:t>
            </a:r>
            <a:r>
              <a:rPr lang="en-US" sz="2000"/>
              <a:t> icon: </a:t>
            </a:r>
            <a:endParaRPr/>
          </a:p>
          <a:p>
            <a:pPr marL="0" lvl="0" indent="0" algn="l" rtl="0">
              <a:lnSpc>
                <a:spcPct val="90000"/>
              </a:lnSpc>
              <a:spcBef>
                <a:spcPts val="400"/>
              </a:spcBef>
              <a:spcAft>
                <a:spcPts val="0"/>
              </a:spcAft>
              <a:buClr>
                <a:schemeClr val="dk1"/>
              </a:buClr>
              <a:buSzPts val="2000"/>
              <a:buNone/>
            </a:pPr>
            <a:endParaRPr sz="2000"/>
          </a:p>
          <a:p>
            <a:pPr marL="0" lvl="0" indent="0" algn="l" rtl="0">
              <a:lnSpc>
                <a:spcPct val="90000"/>
              </a:lnSpc>
              <a:spcBef>
                <a:spcPts val="400"/>
              </a:spcBef>
              <a:spcAft>
                <a:spcPts val="0"/>
              </a:spcAft>
              <a:buClr>
                <a:schemeClr val="dk1"/>
              </a:buClr>
              <a:buSzPts val="2000"/>
              <a:buNone/>
            </a:pPr>
            <a:endParaRPr sz="2000"/>
          </a:p>
          <a:p>
            <a:pPr marL="342900" lvl="0" indent="-342900" algn="l" rtl="0">
              <a:lnSpc>
                <a:spcPct val="90000"/>
              </a:lnSpc>
              <a:spcBef>
                <a:spcPts val="400"/>
              </a:spcBef>
              <a:spcAft>
                <a:spcPts val="0"/>
              </a:spcAft>
              <a:buClr>
                <a:schemeClr val="dk1"/>
              </a:buClr>
              <a:buSzPts val="2000"/>
              <a:buChar char="•"/>
            </a:pPr>
            <a:r>
              <a:rPr lang="en-US" sz="2000"/>
              <a:t>Once in TIDE, under Administering Tests</a:t>
            </a:r>
            <a:br>
              <a:rPr lang="en-US" sz="2000"/>
            </a:br>
            <a:r>
              <a:rPr lang="en-US" sz="2000"/>
              <a:t>click </a:t>
            </a:r>
            <a:r>
              <a:rPr lang="en-US" sz="2000" b="1"/>
              <a:t>Testing Incident:</a:t>
            </a:r>
            <a:br>
              <a:rPr lang="en-US" sz="2000" b="1"/>
            </a:br>
            <a:endParaRPr sz="2000" b="1"/>
          </a:p>
          <a:p>
            <a:pPr marL="342900" lvl="0" indent="-215900" algn="l" rtl="0">
              <a:lnSpc>
                <a:spcPct val="90000"/>
              </a:lnSpc>
              <a:spcBef>
                <a:spcPts val="400"/>
              </a:spcBef>
              <a:spcAft>
                <a:spcPts val="0"/>
              </a:spcAft>
              <a:buClr>
                <a:schemeClr val="dk1"/>
              </a:buClr>
              <a:buSzPts val="2000"/>
              <a:buNone/>
            </a:pPr>
            <a:endParaRPr sz="2000" b="1"/>
          </a:p>
          <a:p>
            <a:pPr marL="0" lvl="0" indent="0" algn="l" rtl="0">
              <a:lnSpc>
                <a:spcPct val="90000"/>
              </a:lnSpc>
              <a:spcBef>
                <a:spcPts val="400"/>
              </a:spcBef>
              <a:spcAft>
                <a:spcPts val="0"/>
              </a:spcAft>
              <a:buClr>
                <a:schemeClr val="dk1"/>
              </a:buClr>
              <a:buSzPts val="2000"/>
              <a:buNone/>
            </a:pPr>
            <a:endParaRPr sz="2000" b="1"/>
          </a:p>
          <a:p>
            <a:pPr marL="0" lvl="0" indent="0" algn="l" rtl="0">
              <a:lnSpc>
                <a:spcPct val="90000"/>
              </a:lnSpc>
              <a:spcBef>
                <a:spcPts val="400"/>
              </a:spcBef>
              <a:spcAft>
                <a:spcPts val="0"/>
              </a:spcAft>
              <a:buClr>
                <a:schemeClr val="dk1"/>
              </a:buClr>
              <a:buSzPts val="2000"/>
              <a:buNone/>
            </a:pPr>
            <a:endParaRPr sz="2000" b="1"/>
          </a:p>
          <a:p>
            <a:pPr marL="342900" lvl="0" indent="-342900" algn="l" rtl="0">
              <a:lnSpc>
                <a:spcPct val="90000"/>
              </a:lnSpc>
              <a:spcBef>
                <a:spcPts val="400"/>
              </a:spcBef>
              <a:spcAft>
                <a:spcPts val="0"/>
              </a:spcAft>
              <a:buClr>
                <a:schemeClr val="dk1"/>
              </a:buClr>
              <a:buSzPts val="2000"/>
              <a:buChar char="•"/>
            </a:pPr>
            <a:r>
              <a:rPr lang="en-US" sz="2000"/>
              <a:t>Then click on </a:t>
            </a:r>
            <a:r>
              <a:rPr lang="en-US" sz="2000" b="1"/>
              <a:t>Create Test Incident</a:t>
            </a:r>
            <a:r>
              <a:rPr lang="en-US" sz="2000"/>
              <a:t>:</a:t>
            </a:r>
            <a:endParaRPr/>
          </a:p>
          <a:p>
            <a:pPr marL="0" lvl="0" indent="0" algn="l" rtl="0">
              <a:lnSpc>
                <a:spcPct val="90000"/>
              </a:lnSpc>
              <a:spcBef>
                <a:spcPts val="400"/>
              </a:spcBef>
              <a:spcAft>
                <a:spcPts val="0"/>
              </a:spcAft>
              <a:buClr>
                <a:schemeClr val="dk1"/>
              </a:buClr>
              <a:buSzPts val="2000"/>
              <a:buNone/>
            </a:pPr>
            <a:endParaRPr sz="2000"/>
          </a:p>
          <a:p>
            <a:pPr marL="0" lvl="0" indent="0" algn="l" rtl="0">
              <a:lnSpc>
                <a:spcPct val="90000"/>
              </a:lnSpc>
              <a:spcBef>
                <a:spcPts val="400"/>
              </a:spcBef>
              <a:spcAft>
                <a:spcPts val="0"/>
              </a:spcAft>
              <a:buClr>
                <a:schemeClr val="dk1"/>
              </a:buClr>
              <a:buSzPts val="2000"/>
              <a:buNone/>
            </a:pPr>
            <a:endParaRPr sz="2000" b="1"/>
          </a:p>
        </p:txBody>
      </p:sp>
      <p:pic>
        <p:nvPicPr>
          <p:cNvPr id="606" name="Google Shape;606;p55"/>
          <p:cNvPicPr preferRelativeResize="0"/>
          <p:nvPr/>
        </p:nvPicPr>
        <p:blipFill rotWithShape="1">
          <a:blip r:embed="rId3">
            <a:alphaModFix/>
          </a:blip>
          <a:srcRect/>
          <a:stretch/>
        </p:blipFill>
        <p:spPr>
          <a:xfrm>
            <a:off x="6293093" y="979488"/>
            <a:ext cx="913959" cy="952500"/>
          </a:xfrm>
          <a:prstGeom prst="rect">
            <a:avLst/>
          </a:prstGeom>
          <a:noFill/>
          <a:ln>
            <a:noFill/>
          </a:ln>
        </p:spPr>
      </p:pic>
      <p:pic>
        <p:nvPicPr>
          <p:cNvPr id="607" name="Google Shape;607;p55"/>
          <p:cNvPicPr preferRelativeResize="0"/>
          <p:nvPr/>
        </p:nvPicPr>
        <p:blipFill rotWithShape="1">
          <a:blip r:embed="rId4">
            <a:alphaModFix/>
          </a:blip>
          <a:srcRect/>
          <a:stretch/>
        </p:blipFill>
        <p:spPr>
          <a:xfrm>
            <a:off x="4772636" y="2683355"/>
            <a:ext cx="3400000" cy="1152381"/>
          </a:xfrm>
          <a:prstGeom prst="rect">
            <a:avLst/>
          </a:prstGeom>
          <a:noFill/>
          <a:ln>
            <a:noFill/>
          </a:ln>
        </p:spPr>
      </p:pic>
      <p:pic>
        <p:nvPicPr>
          <p:cNvPr id="608" name="Google Shape;608;p55"/>
          <p:cNvPicPr preferRelativeResize="0"/>
          <p:nvPr/>
        </p:nvPicPr>
        <p:blipFill rotWithShape="1">
          <a:blip r:embed="rId5">
            <a:alphaModFix/>
          </a:blip>
          <a:srcRect/>
          <a:stretch/>
        </p:blipFill>
        <p:spPr>
          <a:xfrm>
            <a:off x="6209940" y="4450426"/>
            <a:ext cx="2701351" cy="14606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6"/>
          <p:cNvSpPr txBox="1">
            <a:spLocks noGrp="1"/>
          </p:cNvSpPr>
          <p:nvPr>
            <p:ph type="title"/>
          </p:nvPr>
        </p:nvSpPr>
        <p:spPr>
          <a:xfrm>
            <a:off x="1979612" y="7938"/>
            <a:ext cx="8229600" cy="78388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How to Enter a Testing Incident in TIDE</a:t>
            </a:r>
            <a:endParaRPr sz="2400" u="sng">
              <a:solidFill>
                <a:srgbClr val="674EA7"/>
              </a:solidFill>
            </a:endParaRPr>
          </a:p>
        </p:txBody>
      </p:sp>
      <p:sp>
        <p:nvSpPr>
          <p:cNvPr id="615" name="Google Shape;615;p56"/>
          <p:cNvSpPr txBox="1">
            <a:spLocks noGrp="1"/>
          </p:cNvSpPr>
          <p:nvPr>
            <p:ph type="body" idx="1"/>
          </p:nvPr>
        </p:nvSpPr>
        <p:spPr>
          <a:xfrm>
            <a:off x="1774339" y="810414"/>
            <a:ext cx="8229600" cy="5077637"/>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Char char="•"/>
            </a:pPr>
            <a:r>
              <a:rPr lang="en-US" sz="2000"/>
              <a:t>Step 1: Select a category</a:t>
            </a:r>
            <a:endParaRPr/>
          </a:p>
          <a:p>
            <a:pPr marL="342900" lvl="0" indent="-21590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457200" lvl="0" indent="0" algn="l" rtl="0">
              <a:lnSpc>
                <a:spcPct val="90000"/>
              </a:lnSpc>
              <a:spcBef>
                <a:spcPts val="400"/>
              </a:spcBef>
              <a:spcAft>
                <a:spcPts val="0"/>
              </a:spcAft>
              <a:buNone/>
            </a:pPr>
            <a:endParaRPr sz="2000"/>
          </a:p>
          <a:p>
            <a:pPr marL="457200" lvl="0" indent="0" algn="l" rtl="0">
              <a:lnSpc>
                <a:spcPct val="90000"/>
              </a:lnSpc>
              <a:spcBef>
                <a:spcPts val="400"/>
              </a:spcBef>
              <a:spcAft>
                <a:spcPts val="0"/>
              </a:spcAft>
              <a:buNone/>
            </a:pPr>
            <a:endParaRPr sz="2000"/>
          </a:p>
          <a:p>
            <a:pPr marL="342900" lvl="0" indent="-342900" algn="l" rtl="0">
              <a:lnSpc>
                <a:spcPct val="90000"/>
              </a:lnSpc>
              <a:spcBef>
                <a:spcPts val="400"/>
              </a:spcBef>
              <a:spcAft>
                <a:spcPts val="0"/>
              </a:spcAft>
              <a:buClr>
                <a:schemeClr val="dk1"/>
              </a:buClr>
              <a:buSzPts val="2000"/>
              <a:buChar char="•"/>
            </a:pPr>
            <a:r>
              <a:rPr lang="en-US" sz="2000"/>
              <a:t>Step 2: Select a Search</a:t>
            </a:r>
            <a:endParaRPr/>
          </a:p>
          <a:p>
            <a:pPr marL="0" lvl="0" indent="0" algn="l" rtl="0">
              <a:lnSpc>
                <a:spcPct val="90000"/>
              </a:lnSpc>
              <a:spcBef>
                <a:spcPts val="400"/>
              </a:spcBef>
              <a:spcAft>
                <a:spcPts val="0"/>
              </a:spcAft>
              <a:buClr>
                <a:schemeClr val="dk1"/>
              </a:buClr>
              <a:buSzPts val="2000"/>
              <a:buNone/>
            </a:pPr>
            <a:endParaRPr sz="2000"/>
          </a:p>
          <a:p>
            <a:pPr marL="342900" lvl="0" indent="-215900" algn="l" rtl="0">
              <a:lnSpc>
                <a:spcPct val="90000"/>
              </a:lnSpc>
              <a:spcBef>
                <a:spcPts val="400"/>
              </a:spcBef>
              <a:spcAft>
                <a:spcPts val="0"/>
              </a:spcAft>
              <a:buClr>
                <a:schemeClr val="dk1"/>
              </a:buClr>
              <a:buSzPts val="2000"/>
              <a:buNone/>
            </a:pPr>
            <a:endParaRPr sz="2000"/>
          </a:p>
          <a:p>
            <a:pPr marL="342900" lvl="0" indent="-342900" algn="l" rtl="0">
              <a:lnSpc>
                <a:spcPct val="90000"/>
              </a:lnSpc>
              <a:spcBef>
                <a:spcPts val="400"/>
              </a:spcBef>
              <a:spcAft>
                <a:spcPts val="0"/>
              </a:spcAft>
              <a:buClr>
                <a:schemeClr val="dk1"/>
              </a:buClr>
              <a:buSzPts val="2000"/>
              <a:buChar char="•"/>
            </a:pPr>
            <a:r>
              <a:rPr lang="en-US" sz="2000"/>
              <a:t>Step 3: Enter Student SSID</a:t>
            </a:r>
            <a:endParaRPr/>
          </a:p>
          <a:p>
            <a:pPr marL="342900" lvl="0" indent="-215900" algn="l" rtl="0">
              <a:lnSpc>
                <a:spcPct val="90000"/>
              </a:lnSpc>
              <a:spcBef>
                <a:spcPts val="400"/>
              </a:spcBef>
              <a:spcAft>
                <a:spcPts val="0"/>
              </a:spcAft>
              <a:buClr>
                <a:schemeClr val="dk1"/>
              </a:buClr>
              <a:buSzPts val="2000"/>
              <a:buNone/>
            </a:pPr>
            <a:endParaRPr sz="2000"/>
          </a:p>
          <a:p>
            <a:pPr marL="0" lvl="0" indent="0" algn="l" rtl="0">
              <a:lnSpc>
                <a:spcPct val="90000"/>
              </a:lnSpc>
              <a:spcBef>
                <a:spcPts val="400"/>
              </a:spcBef>
              <a:spcAft>
                <a:spcPts val="0"/>
              </a:spcAft>
              <a:buClr>
                <a:schemeClr val="dk1"/>
              </a:buClr>
              <a:buSzPts val="2000"/>
              <a:buNone/>
            </a:pPr>
            <a:endParaRPr sz="2000"/>
          </a:p>
        </p:txBody>
      </p:sp>
      <p:pic>
        <p:nvPicPr>
          <p:cNvPr id="616" name="Google Shape;616;p56"/>
          <p:cNvPicPr preferRelativeResize="0"/>
          <p:nvPr/>
        </p:nvPicPr>
        <p:blipFill rotWithShape="1">
          <a:blip r:embed="rId3">
            <a:alphaModFix/>
          </a:blip>
          <a:srcRect/>
          <a:stretch/>
        </p:blipFill>
        <p:spPr>
          <a:xfrm>
            <a:off x="6543538" y="3560668"/>
            <a:ext cx="4495238" cy="1047619"/>
          </a:xfrm>
          <a:prstGeom prst="rect">
            <a:avLst/>
          </a:prstGeom>
          <a:noFill/>
          <a:ln>
            <a:noFill/>
          </a:ln>
        </p:spPr>
      </p:pic>
      <p:pic>
        <p:nvPicPr>
          <p:cNvPr id="617" name="Google Shape;617;p56"/>
          <p:cNvPicPr preferRelativeResize="0"/>
          <p:nvPr/>
        </p:nvPicPr>
        <p:blipFill rotWithShape="1">
          <a:blip r:embed="rId4">
            <a:alphaModFix/>
          </a:blip>
          <a:srcRect/>
          <a:stretch/>
        </p:blipFill>
        <p:spPr>
          <a:xfrm>
            <a:off x="7085271" y="4873232"/>
            <a:ext cx="3752381" cy="971429"/>
          </a:xfrm>
          <a:prstGeom prst="rect">
            <a:avLst/>
          </a:prstGeom>
          <a:noFill/>
          <a:ln>
            <a:noFill/>
          </a:ln>
        </p:spPr>
      </p:pic>
      <p:pic>
        <p:nvPicPr>
          <p:cNvPr id="618" name="Google Shape;618;p56"/>
          <p:cNvPicPr preferRelativeResize="0"/>
          <p:nvPr/>
        </p:nvPicPr>
        <p:blipFill rotWithShape="1">
          <a:blip r:embed="rId5">
            <a:alphaModFix/>
          </a:blip>
          <a:srcRect/>
          <a:stretch/>
        </p:blipFill>
        <p:spPr>
          <a:xfrm>
            <a:off x="2075787" y="1588759"/>
            <a:ext cx="3370064" cy="2236702"/>
          </a:xfrm>
          <a:prstGeom prst="rect">
            <a:avLst/>
          </a:prstGeom>
          <a:noFill/>
          <a:ln w="12700" cap="flat" cmpd="sng">
            <a:solidFill>
              <a:schemeClr val="dk1"/>
            </a:solidFill>
            <a:prstDash val="solid"/>
            <a:round/>
            <a:headEnd type="none" w="sm" len="sm"/>
            <a:tailEnd type="none" w="sm" len="sm"/>
          </a:ln>
        </p:spPr>
      </p:pic>
      <p:graphicFrame>
        <p:nvGraphicFramePr>
          <p:cNvPr id="619" name="Google Shape;619;p56"/>
          <p:cNvGraphicFramePr/>
          <p:nvPr/>
        </p:nvGraphicFramePr>
        <p:xfrm>
          <a:off x="6759068" y="1172554"/>
          <a:ext cx="4672375" cy="1097900"/>
        </p:xfrm>
        <a:graphic>
          <a:graphicData uri="http://schemas.openxmlformats.org/drawingml/2006/table">
            <a:tbl>
              <a:tblPr>
                <a:noFill/>
                <a:tableStyleId>{EF74A414-E54C-4E6D-BBEB-BBAC5C0C4A34}</a:tableStyleId>
              </a:tblPr>
              <a:tblGrid>
                <a:gridCol w="3485950">
                  <a:extLst>
                    <a:ext uri="{9D8B030D-6E8A-4147-A177-3AD203B41FA5}">
                      <a16:colId xmlns:a16="http://schemas.microsoft.com/office/drawing/2014/main" val="20000"/>
                    </a:ext>
                  </a:extLst>
                </a:gridCol>
                <a:gridCol w="25400">
                  <a:extLst>
                    <a:ext uri="{9D8B030D-6E8A-4147-A177-3AD203B41FA5}">
                      <a16:colId xmlns:a16="http://schemas.microsoft.com/office/drawing/2014/main" val="20001"/>
                    </a:ext>
                  </a:extLst>
                </a:gridCol>
                <a:gridCol w="536550">
                  <a:extLst>
                    <a:ext uri="{9D8B030D-6E8A-4147-A177-3AD203B41FA5}">
                      <a16:colId xmlns:a16="http://schemas.microsoft.com/office/drawing/2014/main" val="20002"/>
                    </a:ext>
                  </a:extLst>
                </a:gridCol>
                <a:gridCol w="624475">
                  <a:extLst>
                    <a:ext uri="{9D8B030D-6E8A-4147-A177-3AD203B41FA5}">
                      <a16:colId xmlns:a16="http://schemas.microsoft.com/office/drawing/2014/main" val="20003"/>
                    </a:ext>
                  </a:extLst>
                </a:gridCol>
              </a:tblGrid>
              <a:tr h="297175">
                <a:tc>
                  <a:txBody>
                    <a:bodyPr/>
                    <a:lstStyle/>
                    <a:p>
                      <a:pPr marL="78740" marR="0" lvl="0" indent="0" algn="ctr" rtl="0">
                        <a:lnSpc>
                          <a:spcPct val="100000"/>
                        </a:lnSpc>
                        <a:spcBef>
                          <a:spcPts val="0"/>
                        </a:spcBef>
                        <a:spcAft>
                          <a:spcPts val="0"/>
                        </a:spcAft>
                        <a:buClr>
                          <a:srgbClr val="FFFFFF"/>
                        </a:buClr>
                        <a:buSzPts val="1200"/>
                        <a:buFont typeface="Arial"/>
                        <a:buNone/>
                      </a:pPr>
                      <a:r>
                        <a:rPr lang="en-US" sz="1200" b="1" u="none" strike="noStrike" cap="none">
                          <a:solidFill>
                            <a:srgbClr val="FFFFFF"/>
                          </a:solidFill>
                          <a:latin typeface="Arial"/>
                          <a:ea typeface="Arial"/>
                          <a:cs typeface="Arial"/>
                          <a:sym typeface="Arial"/>
                        </a:rPr>
                        <a:t>Task or Site</a:t>
                      </a:r>
                      <a:endParaRPr sz="1200" u="none" strike="noStrike" cap="none">
                        <a:latin typeface="Arial"/>
                        <a:ea typeface="Arial"/>
                        <a:cs typeface="Arial"/>
                        <a:sym typeface="Arial"/>
                      </a:endParaRPr>
                    </a:p>
                  </a:txBody>
                  <a:tcPr marL="0" marR="0" marT="0" marB="0">
                    <a:lnL w="9525" cap="flat" cmpd="sng">
                      <a:solidFill>
                        <a:srgbClr val="000000">
                          <a:alpha val="0"/>
                        </a:srgbClr>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114300" marR="114935" lvl="0" indent="0" algn="ctr" rtl="0">
                        <a:lnSpc>
                          <a:spcPct val="100000"/>
                        </a:lnSpc>
                        <a:spcBef>
                          <a:spcPts val="0"/>
                        </a:spcBef>
                        <a:spcAft>
                          <a:spcPts val="0"/>
                        </a:spcAft>
                        <a:buClr>
                          <a:srgbClr val="FFFFFF"/>
                        </a:buClr>
                        <a:buSzPts val="1000"/>
                        <a:buFont typeface="Arial"/>
                        <a:buNone/>
                      </a:pPr>
                      <a:r>
                        <a:rPr lang="en-US" sz="1000" b="1" u="none" strike="noStrike" cap="none">
                          <a:solidFill>
                            <a:srgbClr val="FFFFFF"/>
                          </a:solidFill>
                          <a:latin typeface="Arial"/>
                          <a:ea typeface="Arial"/>
                          <a:cs typeface="Arial"/>
                          <a:sym typeface="Arial"/>
                        </a:rPr>
                        <a:t> </a:t>
                      </a:r>
                      <a:endParaRPr sz="1100" u="none" strike="noStrike" cap="none">
                        <a:latin typeface="Arial"/>
                        <a:ea typeface="Arial"/>
                        <a:cs typeface="Arial"/>
                        <a:sym typeface="Arial"/>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114300" marR="114935" lvl="0" indent="0" algn="ctr" rtl="0">
                        <a:lnSpc>
                          <a:spcPct val="100000"/>
                        </a:lnSpc>
                        <a:spcBef>
                          <a:spcPts val="0"/>
                        </a:spcBef>
                        <a:spcAft>
                          <a:spcPts val="0"/>
                        </a:spcAft>
                        <a:buClr>
                          <a:srgbClr val="FFFFFF"/>
                        </a:buClr>
                        <a:buSzPts val="1000"/>
                        <a:buFont typeface="Arial"/>
                        <a:buNone/>
                      </a:pPr>
                      <a:r>
                        <a:rPr lang="en-US" sz="1000" b="1" u="none" strike="noStrike" cap="none">
                          <a:solidFill>
                            <a:srgbClr val="FFFFFF"/>
                          </a:solidFill>
                          <a:latin typeface="Arial"/>
                          <a:ea typeface="Arial"/>
                          <a:cs typeface="Arial"/>
                          <a:sym typeface="Arial"/>
                        </a:rPr>
                        <a:t>PR*</a:t>
                      </a:r>
                      <a:endParaRPr sz="1100" u="none" strike="noStrike" cap="none">
                        <a:latin typeface="Arial"/>
                        <a:ea typeface="Arial"/>
                        <a:cs typeface="Arial"/>
                        <a:sym typeface="Arial"/>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118745" marR="118110" lvl="0" indent="0" algn="ctr" rtl="0">
                        <a:lnSpc>
                          <a:spcPct val="100000"/>
                        </a:lnSpc>
                        <a:spcBef>
                          <a:spcPts val="0"/>
                        </a:spcBef>
                        <a:spcAft>
                          <a:spcPts val="0"/>
                        </a:spcAft>
                        <a:buClr>
                          <a:srgbClr val="FFFFFF"/>
                        </a:buClr>
                        <a:buSzPts val="1000"/>
                        <a:buFont typeface="Arial"/>
                        <a:buNone/>
                      </a:pPr>
                      <a:r>
                        <a:rPr lang="en-US" sz="1000" b="1" u="none" strike="noStrike" cap="none">
                          <a:solidFill>
                            <a:srgbClr val="FFFFFF"/>
                          </a:solidFill>
                          <a:latin typeface="Arial"/>
                          <a:ea typeface="Arial"/>
                          <a:cs typeface="Arial"/>
                          <a:sym typeface="Arial"/>
                        </a:rPr>
                        <a:t>TC*</a:t>
                      </a:r>
                      <a:endParaRPr sz="1100" u="none" strike="noStrike" cap="none">
                        <a:latin typeface="Arial"/>
                        <a:ea typeface="Arial"/>
                        <a:cs typeface="Arial"/>
                        <a:sym typeface="Arial"/>
                      </a:endParaRPr>
                    </a:p>
                  </a:txBody>
                  <a:tcPr marL="0" marR="0" marT="0" marB="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60350">
                <a:tc>
                  <a:txBody>
                    <a:bodyPr/>
                    <a:lstStyle/>
                    <a:p>
                      <a:pPr marL="73025" marR="0" lvl="0" indent="0" algn="l" rtl="0">
                        <a:lnSpc>
                          <a:spcPct val="100000"/>
                        </a:lnSpc>
                        <a:spcBef>
                          <a:spcPts val="0"/>
                        </a:spcBef>
                        <a:spcAft>
                          <a:spcPts val="0"/>
                        </a:spcAft>
                        <a:buClr>
                          <a:schemeClr val="dk1"/>
                        </a:buClr>
                        <a:buSzPts val="1200"/>
                        <a:buFont typeface="Arial"/>
                        <a:buNone/>
                      </a:pPr>
                      <a:r>
                        <a:rPr lang="en-US" sz="1200" u="none" strike="noStrike" cap="none">
                          <a:latin typeface="Arial"/>
                          <a:ea typeface="Arial"/>
                          <a:cs typeface="Arial"/>
                          <a:sym typeface="Arial"/>
                        </a:rPr>
                        <a:t>Creating Test Incidents</a:t>
                      </a:r>
                      <a:endParaRPr sz="1800"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 </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 </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Noto Sans Symbols"/>
                        <a:buNone/>
                      </a:pPr>
                      <a:r>
                        <a:rPr lang="en-US" sz="1000" b="1" u="none" strike="noStrike" cap="none">
                          <a:latin typeface="Noto Sans Symbols"/>
                          <a:ea typeface="Noto Sans Symbols"/>
                          <a:cs typeface="Noto Sans Symbols"/>
                          <a:sym typeface="Noto Sans Symbols"/>
                        </a:rPr>
                        <a:t>✔</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extLst>
                  <a:ext uri="{0D108BD9-81ED-4DB2-BD59-A6C34878D82A}">
                    <a16:rowId xmlns:a16="http://schemas.microsoft.com/office/drawing/2014/main" val="10001"/>
                  </a:ext>
                </a:extLst>
              </a:tr>
              <a:tr h="255900">
                <a:tc>
                  <a:txBody>
                    <a:bodyPr/>
                    <a:lstStyle/>
                    <a:p>
                      <a:pPr marL="73025" marR="571500" lvl="0" indent="0" algn="l" rtl="0">
                        <a:lnSpc>
                          <a:spcPct val="100000"/>
                        </a:lnSpc>
                        <a:spcBef>
                          <a:spcPts val="0"/>
                        </a:spcBef>
                        <a:spcAft>
                          <a:spcPts val="0"/>
                        </a:spcAft>
                        <a:buClr>
                          <a:schemeClr val="dk1"/>
                        </a:buClr>
                        <a:buSzPts val="1200"/>
                        <a:buFont typeface="Arial"/>
                        <a:buNone/>
                      </a:pPr>
                      <a:r>
                        <a:rPr lang="en-US" sz="1200" u="none" strike="noStrike" cap="none">
                          <a:latin typeface="Arial"/>
                          <a:ea typeface="Arial"/>
                          <a:cs typeface="Arial"/>
                          <a:sym typeface="Arial"/>
                        </a:rPr>
                        <a:t>Retrieving Testing Incidents</a:t>
                      </a:r>
                      <a:endParaRPr sz="1800"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Noto Sans Symbols"/>
                        <a:buNone/>
                      </a:pPr>
                      <a:r>
                        <a:rPr lang="en-US" sz="1000" b="1" u="none" strike="noStrike" cap="none">
                          <a:latin typeface="Noto Sans Symbols"/>
                          <a:ea typeface="Noto Sans Symbols"/>
                          <a:cs typeface="Noto Sans Symbols"/>
                          <a:sym typeface="Noto Sans Symbols"/>
                        </a:rPr>
                        <a:t>▪</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Noto Sans Symbols"/>
                        <a:buNone/>
                      </a:pPr>
                      <a:r>
                        <a:rPr lang="en-US" sz="1000" b="1" u="none" strike="noStrike" cap="none">
                          <a:latin typeface="Noto Sans Symbols"/>
                          <a:ea typeface="Noto Sans Symbols"/>
                          <a:cs typeface="Noto Sans Symbols"/>
                          <a:sym typeface="Noto Sans Symbols"/>
                        </a:rPr>
                        <a:t>✔</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000"/>
                        <a:buFont typeface="Noto Sans Symbols"/>
                        <a:buNone/>
                      </a:pPr>
                      <a:r>
                        <a:rPr lang="en-US" sz="1000" b="1" u="none" strike="noStrike" cap="none">
                          <a:latin typeface="Noto Sans Symbols"/>
                          <a:ea typeface="Noto Sans Symbols"/>
                          <a:cs typeface="Noto Sans Symbols"/>
                          <a:sym typeface="Noto Sans Symbols"/>
                        </a:rPr>
                        <a:t>✔</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extLst>
                  <a:ext uri="{0D108BD9-81ED-4DB2-BD59-A6C34878D82A}">
                    <a16:rowId xmlns:a16="http://schemas.microsoft.com/office/drawing/2014/main" val="10002"/>
                  </a:ext>
                </a:extLst>
              </a:tr>
              <a:tr h="284475">
                <a:tc>
                  <a:txBody>
                    <a:bodyPr/>
                    <a:lstStyle/>
                    <a:p>
                      <a:pPr marL="47625" marR="55880" lvl="0" indent="0" algn="l" rtl="0">
                        <a:lnSpc>
                          <a:spcPct val="100000"/>
                        </a:lnSpc>
                        <a:spcBef>
                          <a:spcPts val="0"/>
                        </a:spcBef>
                        <a:spcAft>
                          <a:spcPts val="0"/>
                        </a:spcAft>
                        <a:buClr>
                          <a:schemeClr val="dk1"/>
                        </a:buClr>
                        <a:buSzPts val="1200"/>
                        <a:buFont typeface="Arial"/>
                        <a:buNone/>
                      </a:pPr>
                      <a:r>
                        <a:rPr lang="en-US" sz="1200" u="none" strike="noStrike" cap="none">
                          <a:latin typeface="Arial"/>
                          <a:ea typeface="Arial"/>
                          <a:cs typeface="Arial"/>
                          <a:sym typeface="Arial"/>
                        </a:rPr>
                        <a:t>Creating Testing Incidents through File Uploads</a:t>
                      </a:r>
                      <a:endParaRPr sz="1800" u="none" strike="noStrike" cap="none"/>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 </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n-US" sz="1100" b="1" u="none" strike="noStrike" cap="none">
                          <a:latin typeface="Arial"/>
                          <a:ea typeface="Arial"/>
                          <a:cs typeface="Arial"/>
                          <a:sym typeface="Arial"/>
                        </a:rPr>
                        <a:t> </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635" lvl="0" indent="0" algn="ctr" rtl="0">
                        <a:lnSpc>
                          <a:spcPct val="100000"/>
                        </a:lnSpc>
                        <a:spcBef>
                          <a:spcPts val="0"/>
                        </a:spcBef>
                        <a:spcAft>
                          <a:spcPts val="0"/>
                        </a:spcAft>
                        <a:buClr>
                          <a:schemeClr val="dk1"/>
                        </a:buClr>
                        <a:buSzPts val="1000"/>
                        <a:buFont typeface="Noto Sans Symbols"/>
                        <a:buNone/>
                      </a:pPr>
                      <a:r>
                        <a:rPr lang="en-US" sz="1000" b="1" u="none" strike="noStrike" cap="none">
                          <a:latin typeface="Noto Sans Symbols"/>
                          <a:ea typeface="Noto Sans Symbols"/>
                          <a:cs typeface="Noto Sans Symbols"/>
                          <a:sym typeface="Noto Sans Symbols"/>
                        </a:rPr>
                        <a:t>✔</a:t>
                      </a:r>
                      <a:endParaRPr sz="1100" u="none" strike="noStrike" cap="none">
                        <a:latin typeface="Arial"/>
                        <a:ea typeface="Arial"/>
                        <a:cs typeface="Arial"/>
                        <a:sym typeface="Arial"/>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9594"/>
                    </a:solidFill>
                  </a:tcPr>
                </a:tc>
                <a:extLst>
                  <a:ext uri="{0D108BD9-81ED-4DB2-BD59-A6C34878D82A}">
                    <a16:rowId xmlns:a16="http://schemas.microsoft.com/office/drawing/2014/main" val="1000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grpSp>
        <p:nvGrpSpPr>
          <p:cNvPr id="625" name="Google Shape;625;p57"/>
          <p:cNvGrpSpPr/>
          <p:nvPr/>
        </p:nvGrpSpPr>
        <p:grpSpPr>
          <a:xfrm>
            <a:off x="6551613" y="1069129"/>
            <a:ext cx="3232494" cy="1290438"/>
            <a:chOff x="3106948" y="1530131"/>
            <a:chExt cx="2911079" cy="882869"/>
          </a:xfrm>
        </p:grpSpPr>
        <p:pic>
          <p:nvPicPr>
            <p:cNvPr id="626" name="Google Shape;626;p57"/>
            <p:cNvPicPr preferRelativeResize="0"/>
            <p:nvPr/>
          </p:nvPicPr>
          <p:blipFill rotWithShape="1">
            <a:blip r:embed="rId3">
              <a:alphaModFix/>
            </a:blip>
            <a:srcRect b="57465"/>
            <a:stretch/>
          </p:blipFill>
          <p:spPr>
            <a:xfrm>
              <a:off x="3106948" y="1530131"/>
              <a:ext cx="2911079" cy="620402"/>
            </a:xfrm>
            <a:prstGeom prst="rect">
              <a:avLst/>
            </a:prstGeom>
            <a:noFill/>
            <a:ln>
              <a:noFill/>
            </a:ln>
          </p:spPr>
        </p:pic>
        <p:pic>
          <p:nvPicPr>
            <p:cNvPr id="627" name="Google Shape;627;p57"/>
            <p:cNvPicPr preferRelativeResize="0"/>
            <p:nvPr/>
          </p:nvPicPr>
          <p:blipFill rotWithShape="1">
            <a:blip r:embed="rId3">
              <a:alphaModFix/>
            </a:blip>
            <a:srcRect l="-1" t="84647" r="74632" b="-2642"/>
            <a:stretch/>
          </p:blipFill>
          <p:spPr>
            <a:xfrm>
              <a:off x="5096616" y="2150533"/>
              <a:ext cx="745385" cy="262467"/>
            </a:xfrm>
            <a:prstGeom prst="rect">
              <a:avLst/>
            </a:prstGeom>
            <a:noFill/>
            <a:ln>
              <a:noFill/>
            </a:ln>
          </p:spPr>
        </p:pic>
      </p:grpSp>
      <p:sp>
        <p:nvSpPr>
          <p:cNvPr id="628" name="Google Shape;628;p57"/>
          <p:cNvSpPr txBox="1">
            <a:spLocks noGrp="1"/>
          </p:cNvSpPr>
          <p:nvPr>
            <p:ph type="title"/>
          </p:nvPr>
        </p:nvSpPr>
        <p:spPr>
          <a:xfrm>
            <a:off x="1979612" y="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How to Enter a Testing Incident in TIDE</a:t>
            </a:r>
            <a:br>
              <a:rPr lang="en-US" sz="4000" u="sng">
                <a:solidFill>
                  <a:srgbClr val="674EA7"/>
                </a:solidFill>
              </a:rPr>
            </a:br>
            <a:r>
              <a:rPr lang="en-US" sz="2400" u="sng">
                <a:solidFill>
                  <a:srgbClr val="674EA7"/>
                </a:solidFill>
              </a:rPr>
              <a:t>(cont.)</a:t>
            </a:r>
            <a:endParaRPr>
              <a:solidFill>
                <a:srgbClr val="674EA7"/>
              </a:solidFill>
            </a:endParaRPr>
          </a:p>
        </p:txBody>
      </p:sp>
      <p:sp>
        <p:nvSpPr>
          <p:cNvPr id="629" name="Google Shape;629;p57"/>
          <p:cNvSpPr txBox="1">
            <a:spLocks noGrp="1"/>
          </p:cNvSpPr>
          <p:nvPr>
            <p:ph type="body" idx="1"/>
          </p:nvPr>
        </p:nvSpPr>
        <p:spPr>
          <a:xfrm>
            <a:off x="1979612" y="990601"/>
            <a:ext cx="8229600" cy="522517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000"/>
              <a:buChar char="•"/>
            </a:pPr>
            <a:r>
              <a:rPr lang="en-US" sz="2000"/>
              <a:t>Then click </a:t>
            </a:r>
            <a:r>
              <a:rPr lang="en-US" sz="2000" b="1"/>
              <a:t>Search Student Results</a:t>
            </a:r>
            <a:endParaRPr/>
          </a:p>
          <a:p>
            <a:pPr marL="342900" lvl="0" indent="-215900" algn="l" rtl="0">
              <a:lnSpc>
                <a:spcPct val="90000"/>
              </a:lnSpc>
              <a:spcBef>
                <a:spcPts val="400"/>
              </a:spcBef>
              <a:spcAft>
                <a:spcPts val="0"/>
              </a:spcAft>
              <a:buClr>
                <a:schemeClr val="dk1"/>
              </a:buClr>
              <a:buSzPts val="2000"/>
              <a:buNone/>
            </a:pPr>
            <a:endParaRPr sz="2000" b="1"/>
          </a:p>
          <a:p>
            <a:pPr marL="0" lvl="0" indent="0" algn="l" rtl="0">
              <a:lnSpc>
                <a:spcPct val="90000"/>
              </a:lnSpc>
              <a:spcBef>
                <a:spcPts val="400"/>
              </a:spcBef>
              <a:spcAft>
                <a:spcPts val="0"/>
              </a:spcAft>
              <a:buClr>
                <a:schemeClr val="dk1"/>
              </a:buClr>
              <a:buSzPts val="2000"/>
              <a:buNone/>
            </a:pPr>
            <a:endParaRPr sz="2000"/>
          </a:p>
          <a:p>
            <a:pPr marL="0" lvl="0" indent="0" algn="l" rtl="0">
              <a:lnSpc>
                <a:spcPct val="90000"/>
              </a:lnSpc>
              <a:spcBef>
                <a:spcPts val="400"/>
              </a:spcBef>
              <a:spcAft>
                <a:spcPts val="0"/>
              </a:spcAft>
              <a:buClr>
                <a:schemeClr val="dk1"/>
              </a:buClr>
              <a:buSzPts val="2000"/>
              <a:buNone/>
            </a:pPr>
            <a:endParaRPr sz="2000"/>
          </a:p>
          <a:p>
            <a:pPr marL="342900" lvl="0" indent="-342900" algn="l" rtl="0">
              <a:lnSpc>
                <a:spcPct val="90000"/>
              </a:lnSpc>
              <a:spcBef>
                <a:spcPts val="400"/>
              </a:spcBef>
              <a:spcAft>
                <a:spcPts val="0"/>
              </a:spcAft>
              <a:buClr>
                <a:schemeClr val="dk1"/>
              </a:buClr>
              <a:buSzPts val="2000"/>
              <a:buChar char="•"/>
            </a:pPr>
            <a:r>
              <a:rPr lang="en-US" sz="2000"/>
              <a:t>Next click </a:t>
            </a:r>
            <a:r>
              <a:rPr lang="en-US" sz="2000" b="1"/>
              <a:t>Create</a:t>
            </a:r>
            <a:r>
              <a:rPr lang="en-US" sz="2000"/>
              <a:t> and then, enter a reason for the request in the window that pops up, then click </a:t>
            </a:r>
            <a:r>
              <a:rPr lang="en-US" sz="2000" b="1"/>
              <a:t>Submit</a:t>
            </a:r>
            <a:endParaRPr/>
          </a:p>
          <a:p>
            <a:pPr marL="342900" lvl="0" indent="-215900" algn="l" rtl="0">
              <a:lnSpc>
                <a:spcPct val="90000"/>
              </a:lnSpc>
              <a:spcBef>
                <a:spcPts val="400"/>
              </a:spcBef>
              <a:spcAft>
                <a:spcPts val="0"/>
              </a:spcAft>
              <a:buClr>
                <a:schemeClr val="dk1"/>
              </a:buClr>
              <a:buSzPts val="2000"/>
              <a:buNone/>
            </a:pPr>
            <a:endParaRPr sz="2000"/>
          </a:p>
        </p:txBody>
      </p:sp>
      <p:pic>
        <p:nvPicPr>
          <p:cNvPr id="630" name="Google Shape;630;p57"/>
          <p:cNvPicPr preferRelativeResize="0"/>
          <p:nvPr/>
        </p:nvPicPr>
        <p:blipFill rotWithShape="1">
          <a:blip r:embed="rId4">
            <a:alphaModFix/>
          </a:blip>
          <a:srcRect/>
          <a:stretch/>
        </p:blipFill>
        <p:spPr>
          <a:xfrm>
            <a:off x="2930456" y="3191813"/>
            <a:ext cx="6327912" cy="30239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6"/>
          <p:cNvSpPr txBox="1">
            <a:spLocks noGrp="1"/>
          </p:cNvSpPr>
          <p:nvPr>
            <p:ph type="title"/>
          </p:nvPr>
        </p:nvSpPr>
        <p:spPr>
          <a:xfrm>
            <a:off x="2005398" y="107100"/>
            <a:ext cx="9685500" cy="639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Calibri"/>
              <a:buNone/>
            </a:pPr>
            <a:r>
              <a:rPr lang="en-US" b="1">
                <a:solidFill>
                  <a:srgbClr val="674EA7"/>
                </a:solidFill>
                <a:latin typeface="Calibri"/>
                <a:ea typeface="Calibri"/>
                <a:cs typeface="Calibri"/>
                <a:sym typeface="Calibri"/>
              </a:rPr>
              <a:t>Supports: 3 Types each with 2 Categories</a:t>
            </a:r>
            <a:endParaRPr>
              <a:solidFill>
                <a:srgbClr val="674EA7"/>
              </a:solidFill>
            </a:endParaRPr>
          </a:p>
        </p:txBody>
      </p:sp>
      <p:sp>
        <p:nvSpPr>
          <p:cNvPr id="178" name="Google Shape;178;p6"/>
          <p:cNvSpPr txBox="1">
            <a:spLocks noGrp="1"/>
          </p:cNvSpPr>
          <p:nvPr>
            <p:ph type="body" idx="1"/>
          </p:nvPr>
        </p:nvSpPr>
        <p:spPr>
          <a:xfrm>
            <a:off x="1494100" y="663225"/>
            <a:ext cx="10441500" cy="5191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2400"/>
              <a:buNone/>
            </a:pPr>
            <a:r>
              <a:rPr lang="en-US" sz="2000">
                <a:solidFill>
                  <a:srgbClr val="000000"/>
                </a:solidFill>
              </a:rPr>
              <a:t>The types are:</a:t>
            </a:r>
            <a:endParaRPr sz="2000">
              <a:solidFill>
                <a:srgbClr val="000000"/>
              </a:solidFill>
            </a:endParaRPr>
          </a:p>
          <a:p>
            <a:pPr marL="800100" lvl="1" indent="-469900" algn="l" rtl="0">
              <a:lnSpc>
                <a:spcPct val="115000"/>
              </a:lnSpc>
              <a:spcBef>
                <a:spcPts val="500"/>
              </a:spcBef>
              <a:spcAft>
                <a:spcPts val="0"/>
              </a:spcAft>
              <a:buClr>
                <a:srgbClr val="000000"/>
              </a:buClr>
              <a:buSzPts val="2000"/>
              <a:buFont typeface="Calibri"/>
              <a:buAutoNum type="arabicPeriod"/>
            </a:pPr>
            <a:r>
              <a:rPr lang="en-US" sz="2000" b="1">
                <a:solidFill>
                  <a:srgbClr val="000000"/>
                </a:solidFill>
              </a:rPr>
              <a:t>Universal tools </a:t>
            </a:r>
            <a:r>
              <a:rPr lang="en-US" sz="2000">
                <a:solidFill>
                  <a:srgbClr val="000000"/>
                </a:solidFill>
              </a:rPr>
              <a:t>are features that are provided to all students based on student preference and selection.</a:t>
            </a:r>
            <a:endParaRPr sz="2000">
              <a:solidFill>
                <a:srgbClr val="000000"/>
              </a:solidFill>
            </a:endParaRPr>
          </a:p>
          <a:p>
            <a:pPr marL="800100" lvl="1" indent="-469900" algn="l" rtl="0">
              <a:lnSpc>
                <a:spcPct val="115000"/>
              </a:lnSpc>
              <a:spcBef>
                <a:spcPts val="500"/>
              </a:spcBef>
              <a:spcAft>
                <a:spcPts val="0"/>
              </a:spcAft>
              <a:buClr>
                <a:srgbClr val="000000"/>
              </a:buClr>
              <a:buSzPts val="2000"/>
              <a:buFont typeface="Calibri"/>
              <a:buAutoNum type="arabicPeriod"/>
            </a:pPr>
            <a:r>
              <a:rPr lang="en-US" sz="2000" b="1">
                <a:solidFill>
                  <a:srgbClr val="000000"/>
                </a:solidFill>
              </a:rPr>
              <a:t>Designated supports </a:t>
            </a:r>
            <a:r>
              <a:rPr lang="en-US" sz="2000">
                <a:solidFill>
                  <a:srgbClr val="000000"/>
                </a:solidFill>
              </a:rPr>
              <a:t>are features that can be made available for use by any student for whom the need has been indicated by an educator or team of educators familiar with the student’s characteristics and needs.</a:t>
            </a:r>
            <a:endParaRPr sz="2000">
              <a:solidFill>
                <a:srgbClr val="000000"/>
              </a:solidFill>
            </a:endParaRPr>
          </a:p>
          <a:p>
            <a:pPr marL="800100" lvl="1" indent="-469900" algn="l" rtl="0">
              <a:lnSpc>
                <a:spcPct val="115000"/>
              </a:lnSpc>
              <a:spcBef>
                <a:spcPts val="500"/>
              </a:spcBef>
              <a:spcAft>
                <a:spcPts val="0"/>
              </a:spcAft>
              <a:buClr>
                <a:srgbClr val="000000"/>
              </a:buClr>
              <a:buSzPts val="2000"/>
              <a:buFont typeface="Calibri"/>
              <a:buAutoNum type="arabicPeriod"/>
            </a:pPr>
            <a:r>
              <a:rPr lang="en-US" sz="2000" b="1">
                <a:solidFill>
                  <a:srgbClr val="000000"/>
                </a:solidFill>
              </a:rPr>
              <a:t>Accommodations </a:t>
            </a:r>
            <a:r>
              <a:rPr lang="en-US" sz="2000">
                <a:solidFill>
                  <a:srgbClr val="000000"/>
                </a:solidFill>
              </a:rPr>
              <a:t>increase equitable access and allow students to show what they know and can do. They are for students who have a documented need for the accommodations on an IEP or 504  plan and whose disability meets the recommended use guidelines in the UAAG. </a:t>
            </a:r>
            <a:endParaRPr sz="2000">
              <a:solidFill>
                <a:srgbClr val="000000"/>
              </a:solidFill>
            </a:endParaRPr>
          </a:p>
          <a:p>
            <a:pPr marL="57150" lvl="0" indent="0" algn="l" rtl="0">
              <a:lnSpc>
                <a:spcPct val="115000"/>
              </a:lnSpc>
              <a:spcBef>
                <a:spcPts val="1000"/>
              </a:spcBef>
              <a:spcAft>
                <a:spcPts val="0"/>
              </a:spcAft>
              <a:buClr>
                <a:schemeClr val="dk1"/>
              </a:buClr>
              <a:buSzPts val="2200"/>
              <a:buNone/>
            </a:pPr>
            <a:r>
              <a:rPr lang="en-US" sz="2000">
                <a:solidFill>
                  <a:srgbClr val="000000"/>
                </a:solidFill>
              </a:rPr>
              <a:t>The categories are:</a:t>
            </a:r>
            <a:endParaRPr sz="2000">
              <a:solidFill>
                <a:srgbClr val="000000"/>
              </a:solidFill>
            </a:endParaRPr>
          </a:p>
          <a:p>
            <a:pPr marL="800100" lvl="1" indent="-469900" algn="l" rtl="0">
              <a:lnSpc>
                <a:spcPct val="115000"/>
              </a:lnSpc>
              <a:spcBef>
                <a:spcPts val="500"/>
              </a:spcBef>
              <a:spcAft>
                <a:spcPts val="0"/>
              </a:spcAft>
              <a:buClr>
                <a:srgbClr val="000000"/>
              </a:buClr>
              <a:buSzPts val="2000"/>
              <a:buFont typeface="Calibri"/>
              <a:buAutoNum type="arabicPeriod"/>
            </a:pPr>
            <a:r>
              <a:rPr lang="en-US" sz="2000" b="1">
                <a:solidFill>
                  <a:srgbClr val="000000"/>
                </a:solidFill>
              </a:rPr>
              <a:t>Embedded</a:t>
            </a:r>
            <a:r>
              <a:rPr lang="en-US" sz="2000">
                <a:solidFill>
                  <a:srgbClr val="000000"/>
                </a:solidFill>
              </a:rPr>
              <a:t> tools, supports and accommodations are built into and delivered as part of the computer-based test delivery system.</a:t>
            </a:r>
            <a:endParaRPr sz="2000">
              <a:solidFill>
                <a:srgbClr val="000000"/>
              </a:solidFill>
            </a:endParaRPr>
          </a:p>
          <a:p>
            <a:pPr marL="800100" lvl="1" indent="-469900" algn="l" rtl="0">
              <a:lnSpc>
                <a:spcPct val="115000"/>
              </a:lnSpc>
              <a:spcBef>
                <a:spcPts val="500"/>
              </a:spcBef>
              <a:spcAft>
                <a:spcPts val="0"/>
              </a:spcAft>
              <a:buClr>
                <a:srgbClr val="000000"/>
              </a:buClr>
              <a:buSzPts val="2000"/>
              <a:buFont typeface="Calibri"/>
              <a:buAutoNum type="arabicPeriod"/>
            </a:pPr>
            <a:r>
              <a:rPr lang="en-US" sz="2000" b="1">
                <a:solidFill>
                  <a:srgbClr val="000000"/>
                </a:solidFill>
              </a:rPr>
              <a:t>Non-Embedded</a:t>
            </a:r>
            <a:r>
              <a:rPr lang="en-US" sz="2000">
                <a:solidFill>
                  <a:srgbClr val="000000"/>
                </a:solidFill>
              </a:rPr>
              <a:t> tools, supports and accommodations are provided to students “locally” outside of the computer test administration system at the time of testing.</a:t>
            </a:r>
            <a:endParaRPr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g78c8831413_0_7"/>
          <p:cNvSpPr txBox="1">
            <a:spLocks noGrp="1"/>
          </p:cNvSpPr>
          <p:nvPr>
            <p:ph type="title"/>
          </p:nvPr>
        </p:nvSpPr>
        <p:spPr>
          <a:xfrm>
            <a:off x="1203075" y="177800"/>
            <a:ext cx="10926000" cy="654000"/>
          </a:xfrm>
          <a:prstGeom prst="rect">
            <a:avLst/>
          </a:prstGeom>
        </p:spPr>
        <p:txBody>
          <a:bodyPr spcFirstLastPara="1" wrap="square" lIns="91425" tIns="45700" rIns="91425" bIns="45700" anchor="b" anchorCtr="0">
            <a:noAutofit/>
          </a:bodyPr>
          <a:lstStyle/>
          <a:p>
            <a:pPr marL="457200" lvl="0" indent="0" algn="ctr" rtl="0">
              <a:spcBef>
                <a:spcPts val="0"/>
              </a:spcBef>
              <a:spcAft>
                <a:spcPts val="0"/>
              </a:spcAft>
              <a:buNone/>
            </a:pPr>
            <a:r>
              <a:rPr lang="en-US" b="1"/>
              <a:t>Test Administration Site Monitoring</a:t>
            </a:r>
            <a:r>
              <a:rPr lang="en-US"/>
              <a:t> </a:t>
            </a:r>
            <a:endParaRPr>
              <a:solidFill>
                <a:srgbClr val="FF0000"/>
              </a:solidFill>
            </a:endParaRPr>
          </a:p>
        </p:txBody>
      </p:sp>
      <p:sp>
        <p:nvSpPr>
          <p:cNvPr id="637" name="Google Shape;637;g78c8831413_0_7"/>
          <p:cNvSpPr txBox="1">
            <a:spLocks noGrp="1"/>
          </p:cNvSpPr>
          <p:nvPr>
            <p:ph type="body" idx="1"/>
          </p:nvPr>
        </p:nvSpPr>
        <p:spPr>
          <a:xfrm>
            <a:off x="1598625" y="955650"/>
            <a:ext cx="9782700" cy="50454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500"/>
              </a:spcBef>
              <a:spcAft>
                <a:spcPts val="0"/>
              </a:spcAft>
              <a:buClr>
                <a:schemeClr val="dk2"/>
              </a:buClr>
              <a:buSzPts val="2000"/>
              <a:buChar char="●"/>
            </a:pPr>
            <a:r>
              <a:rPr lang="en-US" sz="2000">
                <a:solidFill>
                  <a:schemeClr val="dk2"/>
                </a:solidFill>
              </a:rPr>
              <a:t>Testing Best Practices and Federal Guidelines both call for Site Monitoring to ensure the fidelity of test administration and monitor test security to prevent irregularities and ensure the integrity of test results. </a:t>
            </a:r>
            <a:endParaRPr sz="2000">
              <a:solidFill>
                <a:schemeClr val="dk2"/>
              </a:solidFill>
            </a:endParaRPr>
          </a:p>
          <a:p>
            <a:pPr marL="457200" lvl="0" indent="-355600" algn="l" rtl="0">
              <a:lnSpc>
                <a:spcPct val="115000"/>
              </a:lnSpc>
              <a:spcBef>
                <a:spcPts val="1000"/>
              </a:spcBef>
              <a:spcAft>
                <a:spcPts val="0"/>
              </a:spcAft>
              <a:buClr>
                <a:schemeClr val="dk2"/>
              </a:buClr>
              <a:buSzPts val="2000"/>
              <a:buChar char="●"/>
            </a:pPr>
            <a:r>
              <a:rPr lang="en-US" sz="2000">
                <a:solidFill>
                  <a:schemeClr val="dk2"/>
                </a:solidFill>
              </a:rPr>
              <a:t>Also, per DOE Memo “Assessment Monitoring Site Visits”, the Assessment Section is called upon to regularly conduct school visits during statewide assessment windows to observe test administration and to gather information from school test coordinators about state assessment administration training, management and practices.</a:t>
            </a:r>
            <a:endParaRPr sz="2000">
              <a:solidFill>
                <a:schemeClr val="dk2"/>
              </a:solidFill>
            </a:endParaRPr>
          </a:p>
          <a:p>
            <a:pPr marL="457200" lvl="0" indent="-355600" algn="l" rtl="0">
              <a:lnSpc>
                <a:spcPct val="115000"/>
              </a:lnSpc>
              <a:spcBef>
                <a:spcPts val="1000"/>
              </a:spcBef>
              <a:spcAft>
                <a:spcPts val="0"/>
              </a:spcAft>
              <a:buClr>
                <a:schemeClr val="dk2"/>
              </a:buClr>
              <a:buSzPts val="2000"/>
              <a:buChar char="●"/>
            </a:pPr>
            <a:r>
              <a:rPr lang="en-US" sz="2000">
                <a:solidFill>
                  <a:schemeClr val="dk2"/>
                </a:solidFill>
              </a:rPr>
              <a:t>HIDOE  is called upon to monitor test administration in its schools to ensure that appropriate assessments are selected for all students with disabilities and ELs so that they are appropriately included in assessments and receive the accommodations and supports.</a:t>
            </a:r>
            <a:endParaRPr sz="2000">
              <a:solidFill>
                <a:schemeClr val="dk2"/>
              </a:solidFill>
            </a:endParaRPr>
          </a:p>
          <a:p>
            <a:pPr marL="457200" lvl="0" indent="0" algn="l" rtl="0">
              <a:lnSpc>
                <a:spcPct val="115000"/>
              </a:lnSpc>
              <a:spcBef>
                <a:spcPts val="1000"/>
              </a:spcBef>
              <a:spcAft>
                <a:spcPts val="1000"/>
              </a:spcAft>
              <a:buNone/>
            </a:pPr>
            <a:endParaRPr sz="20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b407edbf16_0_0"/>
          <p:cNvSpPr txBox="1">
            <a:spLocks noGrp="1"/>
          </p:cNvSpPr>
          <p:nvPr>
            <p:ph type="title"/>
          </p:nvPr>
        </p:nvSpPr>
        <p:spPr>
          <a:xfrm>
            <a:off x="1359675" y="384075"/>
            <a:ext cx="8972100" cy="888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1100"/>
              <a:buFont typeface="Arial"/>
              <a:buNone/>
            </a:pPr>
            <a:r>
              <a:rPr lang="en-US" b="1"/>
              <a:t>Test Administration Site Monitoring in SY 2020-2021</a:t>
            </a:r>
            <a:endParaRPr/>
          </a:p>
        </p:txBody>
      </p:sp>
      <p:sp>
        <p:nvSpPr>
          <p:cNvPr id="644" name="Google Shape;644;gb407edbf16_0_0"/>
          <p:cNvSpPr txBox="1">
            <a:spLocks noGrp="1"/>
          </p:cNvSpPr>
          <p:nvPr>
            <p:ph type="body" idx="1"/>
          </p:nvPr>
        </p:nvSpPr>
        <p:spPr>
          <a:xfrm>
            <a:off x="1517761" y="1600200"/>
            <a:ext cx="9782700" cy="45720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chemeClr val="dk2"/>
              </a:buClr>
              <a:buSzPts val="2000"/>
              <a:buChar char="●"/>
            </a:pPr>
            <a:r>
              <a:rPr lang="en-US" sz="2000" dirty="0">
                <a:solidFill>
                  <a:schemeClr val="dk2"/>
                </a:solidFill>
              </a:rPr>
              <a:t>Due to the pandemic, site visits may be conducted virtually via </a:t>
            </a:r>
            <a:r>
              <a:rPr lang="en-US" sz="2000" dirty="0" err="1">
                <a:solidFill>
                  <a:schemeClr val="dk2"/>
                </a:solidFill>
              </a:rPr>
              <a:t>Webex</a:t>
            </a:r>
            <a:r>
              <a:rPr lang="en-US" sz="2000" dirty="0">
                <a:solidFill>
                  <a:schemeClr val="dk2"/>
                </a:solidFill>
              </a:rPr>
              <a:t> to maintain the safety and security of all students and staff. Should a site visit be conducted in-person, all Department and school safety protocols and procedures will be followed. </a:t>
            </a:r>
            <a:endParaRPr sz="2000" dirty="0">
              <a:solidFill>
                <a:schemeClr val="dk2"/>
              </a:solidFill>
            </a:endParaRPr>
          </a:p>
          <a:p>
            <a:pPr marL="457200" lvl="0" indent="-355600" algn="l" rtl="0">
              <a:lnSpc>
                <a:spcPct val="115000"/>
              </a:lnSpc>
              <a:spcBef>
                <a:spcPts val="1000"/>
              </a:spcBef>
              <a:spcAft>
                <a:spcPts val="0"/>
              </a:spcAft>
              <a:buClr>
                <a:schemeClr val="dk2"/>
              </a:buClr>
              <a:buSzPts val="2000"/>
              <a:buChar char="●"/>
            </a:pPr>
            <a:r>
              <a:rPr lang="en-US" sz="2000" dirty="0">
                <a:solidFill>
                  <a:schemeClr val="dk2"/>
                </a:solidFill>
              </a:rPr>
              <a:t>Please note that any school may be selected for site visits so all public and public charter schools should anticipate the presence of an assessment monitor during the administration of any statewide summative assessment during their respective testing windows. </a:t>
            </a:r>
            <a:endParaRPr sz="2000" dirty="0">
              <a:solidFill>
                <a:schemeClr val="dk2"/>
              </a:solidFill>
            </a:endParaRPr>
          </a:p>
          <a:p>
            <a:pPr marL="0" lvl="0" indent="0" algn="l" rtl="0">
              <a:lnSpc>
                <a:spcPct val="115000"/>
              </a:lnSpc>
              <a:spcBef>
                <a:spcPts val="1000"/>
              </a:spcBef>
              <a:spcAft>
                <a:spcPts val="0"/>
              </a:spcAft>
              <a:buClr>
                <a:schemeClr val="dk2"/>
              </a:buClr>
              <a:buSzPts val="1100"/>
              <a:buFont typeface="Arial"/>
              <a:buNone/>
            </a:pPr>
            <a:endParaRPr sz="2000" dirty="0">
              <a:solidFill>
                <a:schemeClr val="dk2"/>
              </a:solidFill>
            </a:endParaRPr>
          </a:p>
          <a:p>
            <a:pPr marL="457200" lvl="0" indent="-355600" algn="l" rtl="0">
              <a:lnSpc>
                <a:spcPct val="115000"/>
              </a:lnSpc>
              <a:spcBef>
                <a:spcPts val="1000"/>
              </a:spcBef>
              <a:spcAft>
                <a:spcPts val="0"/>
              </a:spcAft>
              <a:buClr>
                <a:schemeClr val="dk2"/>
              </a:buClr>
              <a:buSzPts val="2000"/>
              <a:buChar char="●"/>
            </a:pPr>
            <a:r>
              <a:rPr lang="en-US" sz="2000" dirty="0">
                <a:solidFill>
                  <a:schemeClr val="dk2"/>
                </a:solidFill>
              </a:rPr>
              <a:t>See the </a:t>
            </a:r>
            <a:r>
              <a:rPr lang="en-US" sz="2000" u="sng" dirty="0">
                <a:solidFill>
                  <a:srgbClr val="0563C1"/>
                </a:solidFill>
                <a:hlinkClick r:id="rId3">
                  <a:extLst>
                    <a:ext uri="{A12FA001-AC4F-418D-AE19-62706E023703}">
                      <ahyp:hlinkClr xmlns:ahyp="http://schemas.microsoft.com/office/drawing/2018/hyperlinkcolor" val="tx"/>
                    </a:ext>
                  </a:extLst>
                </a:hlinkClick>
              </a:rPr>
              <a:t>Quality Assurance and Assessment Monitoring Site Visits DOE memo</a:t>
            </a:r>
            <a:r>
              <a:rPr lang="en-US" sz="2000" dirty="0">
                <a:solidFill>
                  <a:schemeClr val="dk2"/>
                </a:solidFill>
              </a:rPr>
              <a:t> (01/12/2021)</a:t>
            </a:r>
            <a:endParaRPr sz="2000" dirty="0">
              <a:solidFill>
                <a:schemeClr val="dk2"/>
              </a:solidFill>
            </a:endParaRPr>
          </a:p>
          <a:p>
            <a:pPr marL="0" lvl="0" indent="0" algn="l" rtl="0">
              <a:lnSpc>
                <a:spcPct val="115000"/>
              </a:lnSpc>
              <a:spcBef>
                <a:spcPts val="1000"/>
              </a:spcBef>
              <a:spcAft>
                <a:spcPts val="0"/>
              </a:spcAft>
              <a:buClr>
                <a:schemeClr val="dk2"/>
              </a:buClr>
              <a:buSzPts val="1100"/>
              <a:buFont typeface="Arial"/>
              <a:buNone/>
            </a:pPr>
            <a:endParaRPr sz="1800" dirty="0">
              <a:solidFill>
                <a:schemeClr val="dk2"/>
              </a:solidFill>
            </a:endParaRPr>
          </a:p>
          <a:p>
            <a:pPr marL="0" lvl="0" indent="0" algn="l" rtl="0">
              <a:lnSpc>
                <a:spcPct val="115000"/>
              </a:lnSpc>
              <a:spcBef>
                <a:spcPts val="1400"/>
              </a:spcBef>
              <a:spcAft>
                <a:spcPts val="1000"/>
              </a:spcAft>
              <a:buNone/>
            </a:pPr>
            <a:endParaRPr sz="3000" dirty="0"/>
          </a:p>
        </p:txBody>
      </p:sp>
      <p:pic>
        <p:nvPicPr>
          <p:cNvPr id="645" name="Google Shape;645;gb407edbf16_0_0"/>
          <p:cNvPicPr preferRelativeResize="0"/>
          <p:nvPr/>
        </p:nvPicPr>
        <p:blipFill>
          <a:blip r:embed="rId4">
            <a:alphaModFix/>
          </a:blip>
          <a:stretch>
            <a:fillRect/>
          </a:stretch>
        </p:blipFill>
        <p:spPr>
          <a:xfrm rot="1864785">
            <a:off x="10474336" y="390072"/>
            <a:ext cx="1445198" cy="144517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58"/>
          <p:cNvSpPr txBox="1">
            <a:spLocks noGrp="1"/>
          </p:cNvSpPr>
          <p:nvPr>
            <p:ph type="title"/>
          </p:nvPr>
        </p:nvSpPr>
        <p:spPr>
          <a:xfrm>
            <a:off x="1377352" y="577829"/>
            <a:ext cx="8925600" cy="894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8BA9"/>
              </a:buClr>
              <a:buSzPts val="3600"/>
              <a:buFont typeface="Arial"/>
              <a:buNone/>
            </a:pPr>
            <a:r>
              <a:rPr lang="en-US" b="1">
                <a:solidFill>
                  <a:srgbClr val="674EA7"/>
                </a:solidFill>
              </a:rPr>
              <a:t>Activity #</a:t>
            </a:r>
            <a:r>
              <a:rPr lang="en-US" b="1"/>
              <a:t>2 </a:t>
            </a:r>
            <a:r>
              <a:rPr lang="en-US" b="1">
                <a:solidFill>
                  <a:srgbClr val="674EA7"/>
                </a:solidFill>
              </a:rPr>
              <a:t>Breakout: </a:t>
            </a:r>
            <a:endParaRPr>
              <a:solidFill>
                <a:srgbClr val="674EA7"/>
              </a:solidFill>
            </a:endParaRPr>
          </a:p>
        </p:txBody>
      </p:sp>
      <p:sp>
        <p:nvSpPr>
          <p:cNvPr id="652" name="Google Shape;652;p58"/>
          <p:cNvSpPr txBox="1">
            <a:spLocks noGrp="1"/>
          </p:cNvSpPr>
          <p:nvPr>
            <p:ph type="body" idx="1"/>
          </p:nvPr>
        </p:nvSpPr>
        <p:spPr>
          <a:xfrm>
            <a:off x="1598625" y="1684003"/>
            <a:ext cx="7723500" cy="3688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3200"/>
              <a:buNone/>
            </a:pPr>
            <a:r>
              <a:rPr lang="en-US" sz="2000">
                <a:solidFill>
                  <a:srgbClr val="000000"/>
                </a:solidFill>
              </a:rPr>
              <a:t>Based on what you’ve just heard….</a:t>
            </a:r>
            <a:endParaRPr sz="2000">
              <a:solidFill>
                <a:srgbClr val="000000"/>
              </a:solidFill>
            </a:endParaRPr>
          </a:p>
          <a:p>
            <a:pPr marL="0" lvl="0" indent="0" algn="l" rtl="0">
              <a:lnSpc>
                <a:spcPct val="115000"/>
              </a:lnSpc>
              <a:spcBef>
                <a:spcPts val="1000"/>
              </a:spcBef>
              <a:spcAft>
                <a:spcPts val="0"/>
              </a:spcAft>
              <a:buClr>
                <a:schemeClr val="dk1"/>
              </a:buClr>
              <a:buSzPts val="3200"/>
              <a:buNone/>
            </a:pPr>
            <a:r>
              <a:rPr lang="en-US" sz="2000">
                <a:solidFill>
                  <a:srgbClr val="000000"/>
                </a:solidFill>
              </a:rPr>
              <a:t>How are you addressing test security, and testing incidents at    your school?</a:t>
            </a:r>
            <a:endParaRPr sz="2000">
              <a:solidFill>
                <a:srgbClr val="000000"/>
              </a:solidFill>
            </a:endParaRPr>
          </a:p>
          <a:p>
            <a:pPr marL="914400" lvl="1" indent="-381000" algn="l" rtl="0">
              <a:lnSpc>
                <a:spcPct val="115000"/>
              </a:lnSpc>
              <a:spcBef>
                <a:spcPts val="1000"/>
              </a:spcBef>
              <a:spcAft>
                <a:spcPts val="0"/>
              </a:spcAft>
              <a:buClr>
                <a:srgbClr val="000000"/>
              </a:buClr>
              <a:buSzPts val="2000"/>
              <a:buFont typeface="Noto Sans Symbols"/>
              <a:buChar char="⮚"/>
            </a:pPr>
            <a:r>
              <a:rPr lang="en-US" sz="2000">
                <a:solidFill>
                  <a:srgbClr val="000000"/>
                </a:solidFill>
              </a:rPr>
              <a:t>Effective policies and procedures</a:t>
            </a:r>
            <a:endParaRPr sz="2000">
              <a:solidFill>
                <a:srgbClr val="000000"/>
              </a:solidFill>
            </a:endParaRPr>
          </a:p>
          <a:p>
            <a:pPr marL="914400" lvl="1" indent="-381000" algn="l" rtl="0">
              <a:lnSpc>
                <a:spcPct val="115000"/>
              </a:lnSpc>
              <a:spcBef>
                <a:spcPts val="1000"/>
              </a:spcBef>
              <a:spcAft>
                <a:spcPts val="0"/>
              </a:spcAft>
              <a:buClr>
                <a:srgbClr val="000000"/>
              </a:buClr>
              <a:buSzPts val="2000"/>
              <a:buFont typeface="Noto Sans Symbols"/>
              <a:buChar char="⮚"/>
            </a:pPr>
            <a:r>
              <a:rPr lang="en-US" sz="2000">
                <a:solidFill>
                  <a:srgbClr val="000000"/>
                </a:solidFill>
              </a:rPr>
              <a:t>Ongoing challenges</a:t>
            </a:r>
            <a:endParaRPr sz="2000">
              <a:solidFill>
                <a:srgbClr val="000000"/>
              </a:solidFill>
            </a:endParaRPr>
          </a:p>
          <a:p>
            <a:pPr marL="914400" lvl="1" indent="-381000" algn="l" rtl="0">
              <a:lnSpc>
                <a:spcPct val="115000"/>
              </a:lnSpc>
              <a:spcBef>
                <a:spcPts val="1000"/>
              </a:spcBef>
              <a:spcAft>
                <a:spcPts val="0"/>
              </a:spcAft>
              <a:buClr>
                <a:srgbClr val="000000"/>
              </a:buClr>
              <a:buSzPts val="2000"/>
              <a:buFont typeface="Noto Sans Symbols"/>
              <a:buChar char="⮚"/>
            </a:pPr>
            <a:r>
              <a:rPr lang="en-US" sz="2000">
                <a:solidFill>
                  <a:srgbClr val="000000"/>
                </a:solidFill>
              </a:rPr>
              <a:t>Suggestions for others</a:t>
            </a:r>
            <a:endParaRPr sz="2000">
              <a:solidFill>
                <a:srgbClr val="000000"/>
              </a:solidFill>
            </a:endParaRPr>
          </a:p>
          <a:p>
            <a:pPr marL="0" lvl="0" indent="0" algn="l" rtl="0">
              <a:lnSpc>
                <a:spcPct val="115000"/>
              </a:lnSpc>
              <a:spcBef>
                <a:spcPts val="1000"/>
              </a:spcBef>
              <a:spcAft>
                <a:spcPts val="0"/>
              </a:spcAft>
              <a:buNone/>
            </a:pPr>
            <a:endParaRPr sz="2000">
              <a:solidFill>
                <a:srgbClr val="000000"/>
              </a:solidFill>
            </a:endParaRPr>
          </a:p>
          <a:p>
            <a:pPr marL="0" lvl="0" indent="0" algn="ctr" rtl="0">
              <a:lnSpc>
                <a:spcPct val="115000"/>
              </a:lnSpc>
              <a:spcBef>
                <a:spcPts val="1000"/>
              </a:spcBef>
              <a:spcAft>
                <a:spcPts val="0"/>
              </a:spcAft>
              <a:buNone/>
            </a:pPr>
            <a:r>
              <a:rPr lang="en-US" sz="2000" i="1">
                <a:solidFill>
                  <a:srgbClr val="000000"/>
                </a:solidFill>
              </a:rPr>
              <a:t>Choose a group scribe to report out!</a:t>
            </a:r>
            <a:endParaRPr sz="2000" i="1">
              <a:solidFill>
                <a:srgbClr val="000000"/>
              </a:solidFill>
            </a:endParaRPr>
          </a:p>
          <a:p>
            <a:pPr marL="400050" lvl="1" indent="0" algn="l" rtl="0">
              <a:lnSpc>
                <a:spcPct val="115000"/>
              </a:lnSpc>
              <a:spcBef>
                <a:spcPts val="1000"/>
              </a:spcBef>
              <a:spcAft>
                <a:spcPts val="1000"/>
              </a:spcAft>
              <a:buClr>
                <a:schemeClr val="dk1"/>
              </a:buClr>
              <a:buSzPts val="2000"/>
              <a:buNone/>
            </a:pPr>
            <a:endParaRPr sz="2000"/>
          </a:p>
        </p:txBody>
      </p:sp>
      <p:pic>
        <p:nvPicPr>
          <p:cNvPr id="653" name="Google Shape;653;p58"/>
          <p:cNvPicPr preferRelativeResize="0"/>
          <p:nvPr/>
        </p:nvPicPr>
        <p:blipFill rotWithShape="1">
          <a:blip r:embed="rId3">
            <a:alphaModFix/>
          </a:blip>
          <a:srcRect/>
          <a:stretch/>
        </p:blipFill>
        <p:spPr>
          <a:xfrm>
            <a:off x="9102926" y="122450"/>
            <a:ext cx="2950575" cy="3411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61"/>
          <p:cNvSpPr txBox="1">
            <a:spLocks noGrp="1"/>
          </p:cNvSpPr>
          <p:nvPr>
            <p:ph type="title"/>
          </p:nvPr>
        </p:nvSpPr>
        <p:spPr>
          <a:xfrm>
            <a:off x="1593436" y="177801"/>
            <a:ext cx="9782801" cy="67322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1800"/>
              <a:buNone/>
            </a:pPr>
            <a:r>
              <a:rPr lang="en-US" b="1">
                <a:solidFill>
                  <a:srgbClr val="674EA7"/>
                </a:solidFill>
              </a:rPr>
              <a:t>Reporting: School and Student Results</a:t>
            </a:r>
            <a:endParaRPr b="1">
              <a:solidFill>
                <a:srgbClr val="674EA7"/>
              </a:solidFill>
            </a:endParaRPr>
          </a:p>
        </p:txBody>
      </p:sp>
      <p:sp>
        <p:nvSpPr>
          <p:cNvPr id="659" name="Google Shape;659;p61"/>
          <p:cNvSpPr txBox="1">
            <a:spLocks noGrp="1"/>
          </p:cNvSpPr>
          <p:nvPr>
            <p:ph type="body" idx="1"/>
          </p:nvPr>
        </p:nvSpPr>
        <p:spPr>
          <a:xfrm>
            <a:off x="1706819" y="1536826"/>
            <a:ext cx="9669418" cy="4572000"/>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1400"/>
              </a:spcBef>
              <a:spcAft>
                <a:spcPts val="0"/>
              </a:spcAft>
              <a:buSzPts val="1800"/>
              <a:buNone/>
            </a:pPr>
            <a:r>
              <a:rPr lang="en-US"/>
              <a:t>The </a:t>
            </a:r>
            <a:r>
              <a:rPr lang="en-US" b="1"/>
              <a:t>Online Reporting System </a:t>
            </a:r>
            <a:r>
              <a:rPr lang="en-US"/>
              <a:t>is being retired		</a:t>
            </a:r>
            <a:endParaRPr/>
          </a:p>
          <a:p>
            <a:pPr marL="114300" lvl="0" indent="0" algn="ctr" rtl="0">
              <a:lnSpc>
                <a:spcPct val="90000"/>
              </a:lnSpc>
              <a:spcBef>
                <a:spcPts val="1400"/>
              </a:spcBef>
              <a:spcAft>
                <a:spcPts val="0"/>
              </a:spcAft>
              <a:buSzPts val="1800"/>
              <a:buNone/>
            </a:pPr>
            <a:endParaRPr/>
          </a:p>
          <a:p>
            <a:pPr marL="114300" lvl="0" indent="0" algn="ctr" rtl="0">
              <a:lnSpc>
                <a:spcPct val="90000"/>
              </a:lnSpc>
              <a:spcBef>
                <a:spcPts val="1400"/>
              </a:spcBef>
              <a:spcAft>
                <a:spcPts val="0"/>
              </a:spcAft>
              <a:buSzPts val="1800"/>
              <a:buNone/>
            </a:pPr>
            <a:endParaRPr/>
          </a:p>
          <a:p>
            <a:pPr marL="114300" lvl="0" indent="0" algn="ctr" rtl="0">
              <a:lnSpc>
                <a:spcPct val="90000"/>
              </a:lnSpc>
              <a:spcBef>
                <a:spcPts val="1400"/>
              </a:spcBef>
              <a:spcAft>
                <a:spcPts val="0"/>
              </a:spcAft>
              <a:buSzPts val="1800"/>
              <a:buNone/>
            </a:pPr>
            <a:endParaRPr/>
          </a:p>
          <a:p>
            <a:pPr marL="114300" lvl="0" indent="0" algn="ctr" rtl="0">
              <a:lnSpc>
                <a:spcPct val="90000"/>
              </a:lnSpc>
              <a:spcBef>
                <a:spcPts val="1400"/>
              </a:spcBef>
              <a:spcAft>
                <a:spcPts val="0"/>
              </a:spcAft>
              <a:buSzPts val="1800"/>
              <a:buNone/>
            </a:pPr>
            <a:endParaRPr/>
          </a:p>
          <a:p>
            <a:pPr marL="1828800" lvl="0" indent="0" algn="l" rtl="0">
              <a:lnSpc>
                <a:spcPct val="90000"/>
              </a:lnSpc>
              <a:spcBef>
                <a:spcPts val="1400"/>
              </a:spcBef>
              <a:spcAft>
                <a:spcPts val="0"/>
              </a:spcAft>
              <a:buSzPts val="1800"/>
              <a:buNone/>
            </a:pPr>
            <a:r>
              <a:rPr lang="en-US"/>
              <a:t>The </a:t>
            </a:r>
            <a:r>
              <a:rPr lang="en-US" b="1"/>
              <a:t>Centralized Reporting System </a:t>
            </a:r>
            <a:r>
              <a:rPr lang="en-US"/>
              <a:t>(CRS) (aka AirWays Reporting) is taking its place</a:t>
            </a:r>
            <a:endParaRPr/>
          </a:p>
        </p:txBody>
      </p:sp>
      <p:pic>
        <p:nvPicPr>
          <p:cNvPr id="660" name="Google Shape;660;p61"/>
          <p:cNvPicPr preferRelativeResize="0"/>
          <p:nvPr/>
        </p:nvPicPr>
        <p:blipFill rotWithShape="1">
          <a:blip r:embed="rId3">
            <a:alphaModFix/>
          </a:blip>
          <a:srcRect/>
          <a:stretch/>
        </p:blipFill>
        <p:spPr>
          <a:xfrm rot="1046389">
            <a:off x="9839498" y="2215322"/>
            <a:ext cx="1953278" cy="1940837"/>
          </a:xfrm>
          <a:prstGeom prst="rect">
            <a:avLst/>
          </a:prstGeom>
          <a:noFill/>
          <a:ln>
            <a:noFill/>
          </a:ln>
        </p:spPr>
      </p:pic>
      <p:pic>
        <p:nvPicPr>
          <p:cNvPr id="661" name="Google Shape;661;p61"/>
          <p:cNvPicPr preferRelativeResize="0"/>
          <p:nvPr/>
        </p:nvPicPr>
        <p:blipFill rotWithShape="1">
          <a:blip r:embed="rId4">
            <a:alphaModFix/>
          </a:blip>
          <a:srcRect/>
          <a:stretch/>
        </p:blipFill>
        <p:spPr>
          <a:xfrm>
            <a:off x="5564643" y="2685273"/>
            <a:ext cx="1555074" cy="1555074"/>
          </a:xfrm>
          <a:prstGeom prst="rect">
            <a:avLst/>
          </a:prstGeom>
          <a:noFill/>
          <a:ln>
            <a:noFill/>
          </a:ln>
        </p:spPr>
      </p:pic>
      <p:pic>
        <p:nvPicPr>
          <p:cNvPr id="662" name="Google Shape;662;p61"/>
          <p:cNvPicPr preferRelativeResize="0"/>
          <p:nvPr/>
        </p:nvPicPr>
        <p:blipFill rotWithShape="1">
          <a:blip r:embed="rId5">
            <a:alphaModFix/>
          </a:blip>
          <a:srcRect l="50495" t="4474" r="2160" b="16171"/>
          <a:stretch/>
        </p:blipFill>
        <p:spPr>
          <a:xfrm>
            <a:off x="1444792" y="3822826"/>
            <a:ext cx="2190939" cy="20659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62"/>
          <p:cNvSpPr txBox="1">
            <a:spLocks noGrp="1"/>
          </p:cNvSpPr>
          <p:nvPr>
            <p:ph type="title"/>
          </p:nvPr>
        </p:nvSpPr>
        <p:spPr>
          <a:xfrm>
            <a:off x="1979612" y="274639"/>
            <a:ext cx="8229600" cy="90101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A7EBB"/>
              </a:buClr>
              <a:buSzPts val="4800"/>
              <a:buFont typeface="Arial"/>
              <a:buNone/>
            </a:pPr>
            <a:r>
              <a:rPr lang="en-US" sz="4800" b="1">
                <a:solidFill>
                  <a:srgbClr val="674EA7"/>
                </a:solidFill>
              </a:rPr>
              <a:t>The Centralized Reporting System (CRS)</a:t>
            </a:r>
            <a:endParaRPr>
              <a:solidFill>
                <a:srgbClr val="674EA7"/>
              </a:solidFill>
            </a:endParaRPr>
          </a:p>
        </p:txBody>
      </p:sp>
      <p:pic>
        <p:nvPicPr>
          <p:cNvPr id="669" name="Google Shape;669;p62"/>
          <p:cNvPicPr preferRelativeResize="0"/>
          <p:nvPr/>
        </p:nvPicPr>
        <p:blipFill rotWithShape="1">
          <a:blip r:embed="rId3">
            <a:clrChange>
              <a:clrFrom>
                <a:srgbClr val="FFFFFF"/>
              </a:clrFrom>
              <a:clrTo>
                <a:srgbClr val="FFFFFF">
                  <a:alpha val="0"/>
                </a:srgbClr>
              </a:clrTo>
            </a:clrChange>
            <a:alphaModFix/>
          </a:blip>
          <a:srcRect/>
          <a:stretch/>
        </p:blipFill>
        <p:spPr>
          <a:xfrm rot="2154492">
            <a:off x="9690471" y="203391"/>
            <a:ext cx="2227840" cy="2227840"/>
          </a:xfrm>
          <a:prstGeom prst="rect">
            <a:avLst/>
          </a:prstGeom>
          <a:noFill/>
          <a:ln>
            <a:noFill/>
          </a:ln>
        </p:spPr>
      </p:pic>
      <p:sp>
        <p:nvSpPr>
          <p:cNvPr id="670" name="Google Shape;670;p62"/>
          <p:cNvSpPr/>
          <p:nvPr/>
        </p:nvSpPr>
        <p:spPr>
          <a:xfrm>
            <a:off x="2068103" y="3748822"/>
            <a:ext cx="8052618" cy="424732"/>
          </a:xfrm>
          <a:prstGeom prst="rect">
            <a:avLst/>
          </a:prstGeom>
          <a:noFill/>
          <a:ln>
            <a:noFill/>
          </a:ln>
        </p:spPr>
        <p:txBody>
          <a:bodyPr spcFirstLastPara="1" wrap="square" lIns="91425" tIns="45700" rIns="91425" bIns="45700" anchor="t" anchorCtr="0">
            <a:noAutofit/>
          </a:bodyPr>
          <a:lstStyle/>
          <a:p>
            <a:pPr marL="0" marR="0" lvl="0" indent="0" algn="ctr" rtl="0">
              <a:lnSpc>
                <a:spcPct val="12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See the </a:t>
            </a:r>
            <a:r>
              <a:rPr lang="en-US" sz="1800" b="0" i="0" u="none" strike="noStrike" cap="none">
                <a:solidFill>
                  <a:srgbClr val="008BA4"/>
                </a:solidFill>
                <a:latin typeface="Calibri"/>
                <a:ea typeface="Calibri"/>
                <a:cs typeface="Calibri"/>
                <a:sym typeface="Calibri"/>
              </a:rPr>
              <a:t>Centralized Reporting User Guides </a:t>
            </a:r>
            <a:r>
              <a:rPr lang="en-US" sz="1800" b="0" i="0" u="none" strike="noStrike" cap="none">
                <a:solidFill>
                  <a:srgbClr val="000000"/>
                </a:solidFill>
                <a:latin typeface="Calibri"/>
                <a:ea typeface="Calibri"/>
                <a:cs typeface="Calibri"/>
                <a:sym typeface="Calibri"/>
              </a:rPr>
              <a:t>for </a:t>
            </a:r>
            <a:r>
              <a:rPr lang="en-US" sz="1800" b="0" i="0" u="none" strike="noStrike" cap="none">
                <a:solidFill>
                  <a:schemeClr val="dk1"/>
                </a:solidFill>
                <a:latin typeface="Calibri"/>
                <a:ea typeface="Calibri"/>
                <a:cs typeface="Calibri"/>
                <a:sym typeface="Calibri"/>
              </a:rPr>
              <a:t>more detailed information</a:t>
            </a:r>
            <a:endParaRPr sz="1800" b="0" i="0" u="none" strike="noStrike" cap="none">
              <a:solidFill>
                <a:schemeClr val="dk1"/>
              </a:solidFill>
              <a:latin typeface="Arial"/>
              <a:ea typeface="Arial"/>
              <a:cs typeface="Arial"/>
              <a:sym typeface="Arial"/>
            </a:endParaRPr>
          </a:p>
        </p:txBody>
      </p:sp>
      <p:grpSp>
        <p:nvGrpSpPr>
          <p:cNvPr id="671" name="Google Shape;671;p62"/>
          <p:cNvGrpSpPr/>
          <p:nvPr/>
        </p:nvGrpSpPr>
        <p:grpSpPr>
          <a:xfrm>
            <a:off x="1900814" y="4402660"/>
            <a:ext cx="9153467" cy="954107"/>
            <a:chOff x="1900814" y="4402660"/>
            <a:chExt cx="9153467" cy="954107"/>
          </a:xfrm>
        </p:grpSpPr>
        <p:pic>
          <p:nvPicPr>
            <p:cNvPr id="672" name="Google Shape;672;p62"/>
            <p:cNvPicPr preferRelativeResize="0"/>
            <p:nvPr/>
          </p:nvPicPr>
          <p:blipFill rotWithShape="1">
            <a:blip r:embed="rId4">
              <a:alphaModFix/>
            </a:blip>
            <a:srcRect l="37706" t="16879" r="4289" b="17052"/>
            <a:stretch/>
          </p:blipFill>
          <p:spPr>
            <a:xfrm>
              <a:off x="1900814" y="4665308"/>
              <a:ext cx="1577342" cy="559074"/>
            </a:xfrm>
            <a:prstGeom prst="rect">
              <a:avLst/>
            </a:prstGeom>
            <a:noFill/>
            <a:ln>
              <a:noFill/>
            </a:ln>
          </p:spPr>
        </p:pic>
        <p:cxnSp>
          <p:nvCxnSpPr>
            <p:cNvPr id="673" name="Google Shape;673;p62"/>
            <p:cNvCxnSpPr/>
            <p:nvPr/>
          </p:nvCxnSpPr>
          <p:spPr>
            <a:xfrm>
              <a:off x="3556933" y="4944845"/>
              <a:ext cx="659516" cy="0"/>
            </a:xfrm>
            <a:prstGeom prst="straightConnector1">
              <a:avLst/>
            </a:prstGeom>
            <a:noFill/>
            <a:ln w="57150" cap="flat" cmpd="sng">
              <a:solidFill>
                <a:schemeClr val="accent1"/>
              </a:solidFill>
              <a:prstDash val="solid"/>
              <a:round/>
              <a:headEnd type="none" w="sm" len="sm"/>
              <a:tailEnd type="triangle" w="med" len="med"/>
            </a:ln>
            <a:effectLst>
              <a:outerShdw blurRad="40000" dist="20000" dir="5400000" rotWithShape="0">
                <a:srgbClr val="000000">
                  <a:alpha val="36470"/>
                </a:srgbClr>
              </a:outerShdw>
            </a:effectLst>
          </p:spPr>
        </p:cxnSp>
        <p:pic>
          <p:nvPicPr>
            <p:cNvPr id="674" name="Google Shape;674;p62"/>
            <p:cNvPicPr preferRelativeResize="0"/>
            <p:nvPr/>
          </p:nvPicPr>
          <p:blipFill rotWithShape="1">
            <a:blip r:embed="rId5">
              <a:alphaModFix/>
            </a:blip>
            <a:srcRect/>
            <a:stretch/>
          </p:blipFill>
          <p:spPr>
            <a:xfrm>
              <a:off x="4295227" y="4656290"/>
              <a:ext cx="1942947" cy="577113"/>
            </a:xfrm>
            <a:prstGeom prst="rect">
              <a:avLst/>
            </a:prstGeom>
            <a:noFill/>
            <a:ln w="19050" cap="flat" cmpd="sng">
              <a:solidFill>
                <a:schemeClr val="dk1"/>
              </a:solidFill>
              <a:prstDash val="solid"/>
              <a:round/>
              <a:headEnd type="none" w="sm" len="sm"/>
              <a:tailEnd type="none" w="sm" len="sm"/>
            </a:ln>
          </p:spPr>
        </p:pic>
        <p:cxnSp>
          <p:nvCxnSpPr>
            <p:cNvPr id="675" name="Google Shape;675;p62"/>
            <p:cNvCxnSpPr/>
            <p:nvPr/>
          </p:nvCxnSpPr>
          <p:spPr>
            <a:xfrm>
              <a:off x="6315543" y="4944845"/>
              <a:ext cx="659516" cy="0"/>
            </a:xfrm>
            <a:prstGeom prst="straightConnector1">
              <a:avLst/>
            </a:prstGeom>
            <a:noFill/>
            <a:ln w="57150" cap="flat" cmpd="sng">
              <a:solidFill>
                <a:schemeClr val="accent1"/>
              </a:solidFill>
              <a:prstDash val="solid"/>
              <a:round/>
              <a:headEnd type="none" w="sm" len="sm"/>
              <a:tailEnd type="triangle" w="med" len="med"/>
            </a:ln>
            <a:effectLst>
              <a:outerShdw blurRad="40000" dist="20000" dir="5400000" rotWithShape="0">
                <a:srgbClr val="000000">
                  <a:alpha val="36470"/>
                </a:srgbClr>
              </a:outerShdw>
            </a:effectLst>
          </p:spPr>
        </p:cxnSp>
        <p:sp>
          <p:nvSpPr>
            <p:cNvPr id="676" name="Google Shape;676;p62"/>
            <p:cNvSpPr/>
            <p:nvPr/>
          </p:nvSpPr>
          <p:spPr>
            <a:xfrm>
              <a:off x="7122661" y="4402660"/>
              <a:ext cx="3931620" cy="954107"/>
            </a:xfrm>
            <a:prstGeom prst="rect">
              <a:avLst/>
            </a:prstGeom>
            <a:noFill/>
            <a:ln w="1905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a:solidFill>
                    <a:srgbClr val="008BA4"/>
                  </a:solidFill>
                  <a:latin typeface="Arial"/>
                  <a:ea typeface="Arial"/>
                  <a:cs typeface="Arial"/>
                  <a:sym typeface="Arial"/>
                </a:rPr>
                <a:t>Centralized Reporting for Interim Assessments User Guide 2020-2021</a:t>
              </a:r>
              <a:endParaRPr/>
            </a:p>
            <a:p>
              <a:pPr marL="285750" marR="0" lvl="0" indent="-285750" algn="l" rtl="0">
                <a:lnSpc>
                  <a:spcPct val="100000"/>
                </a:lnSpc>
                <a:spcBef>
                  <a:spcPts val="0"/>
                </a:spcBef>
                <a:spcAft>
                  <a:spcPts val="0"/>
                </a:spcAft>
                <a:buClr>
                  <a:srgbClr val="000000"/>
                </a:buClr>
                <a:buSzPts val="1400"/>
                <a:buFont typeface="Arial"/>
                <a:buChar char="•"/>
              </a:pPr>
              <a:r>
                <a:rPr lang="en-US" sz="1400" b="1" i="0" u="none" strike="noStrike" cap="none">
                  <a:solidFill>
                    <a:srgbClr val="008BA4"/>
                  </a:solidFill>
                  <a:latin typeface="Arial"/>
                  <a:ea typeface="Arial"/>
                  <a:cs typeface="Arial"/>
                  <a:sym typeface="Arial"/>
                </a:rPr>
                <a:t>Centralized Reporting for Summative Assessments User Guide 2020-2021</a:t>
              </a:r>
              <a:endParaRPr sz="1400" b="1" i="0" u="none" strike="noStrike" cap="none">
                <a:solidFill>
                  <a:srgbClr val="008BA4"/>
                </a:solidFill>
                <a:latin typeface="Arial"/>
                <a:ea typeface="Arial"/>
                <a:cs typeface="Arial"/>
                <a:sym typeface="Arial"/>
              </a:endParaRPr>
            </a:p>
          </p:txBody>
        </p:sp>
      </p:grpSp>
      <p:pic>
        <p:nvPicPr>
          <p:cNvPr id="677" name="Google Shape;677;p62"/>
          <p:cNvPicPr preferRelativeResize="0"/>
          <p:nvPr/>
        </p:nvPicPr>
        <p:blipFill rotWithShape="1">
          <a:blip r:embed="rId6">
            <a:alphaModFix/>
          </a:blip>
          <a:srcRect/>
          <a:stretch/>
        </p:blipFill>
        <p:spPr>
          <a:xfrm flipH="1">
            <a:off x="2165035" y="5580186"/>
            <a:ext cx="585112" cy="585112"/>
          </a:xfrm>
          <a:prstGeom prst="rect">
            <a:avLst/>
          </a:prstGeom>
          <a:noFill/>
          <a:ln>
            <a:noFill/>
          </a:ln>
        </p:spPr>
      </p:pic>
      <p:sp>
        <p:nvSpPr>
          <p:cNvPr id="678" name="Google Shape;678;p62"/>
          <p:cNvSpPr txBox="1"/>
          <p:nvPr/>
        </p:nvSpPr>
        <p:spPr>
          <a:xfrm>
            <a:off x="2750147" y="5682560"/>
            <a:ext cx="7743088" cy="380365"/>
          </a:xfrm>
          <a:prstGeom prst="rect">
            <a:avLst/>
          </a:prstGeom>
          <a:noFill/>
          <a:ln>
            <a:noFill/>
          </a:ln>
        </p:spPr>
        <p:txBody>
          <a:bodyPr spcFirstLastPara="1" wrap="square" lIns="91425" tIns="45700" rIns="91425" bIns="45700" anchor="t" anchorCtr="0">
            <a:noAutofit/>
          </a:bodyPr>
          <a:lstStyle/>
          <a:p>
            <a:pPr marL="0" marR="0" lvl="1"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Access to the CRS reports and features depends on your user role.</a:t>
            </a:r>
            <a:endParaRPr sz="1800" b="0" i="0" u="none" strike="noStrike" cap="none">
              <a:solidFill>
                <a:schemeClr val="dk1"/>
              </a:solidFill>
              <a:latin typeface="Arial"/>
              <a:ea typeface="Arial"/>
              <a:cs typeface="Arial"/>
              <a:sym typeface="Arial"/>
            </a:endParaRPr>
          </a:p>
        </p:txBody>
      </p:sp>
      <p:grpSp>
        <p:nvGrpSpPr>
          <p:cNvPr id="679" name="Google Shape;679;p62"/>
          <p:cNvGrpSpPr/>
          <p:nvPr/>
        </p:nvGrpSpPr>
        <p:grpSpPr>
          <a:xfrm>
            <a:off x="1745888" y="1704224"/>
            <a:ext cx="8038028" cy="1979037"/>
            <a:chOff x="1434804" y="1718598"/>
            <a:chExt cx="8038028" cy="1979037"/>
          </a:xfrm>
        </p:grpSpPr>
        <p:pic>
          <p:nvPicPr>
            <p:cNvPr id="680" name="Google Shape;680;p62"/>
            <p:cNvPicPr preferRelativeResize="0"/>
            <p:nvPr/>
          </p:nvPicPr>
          <p:blipFill rotWithShape="1">
            <a:blip r:embed="rId7">
              <a:alphaModFix/>
            </a:blip>
            <a:srcRect/>
            <a:stretch/>
          </p:blipFill>
          <p:spPr>
            <a:xfrm>
              <a:off x="3699624" y="1718598"/>
              <a:ext cx="2945677" cy="1979037"/>
            </a:xfrm>
            <a:prstGeom prst="rect">
              <a:avLst/>
            </a:prstGeom>
            <a:noFill/>
            <a:ln>
              <a:noFill/>
            </a:ln>
          </p:spPr>
        </p:pic>
        <p:pic>
          <p:nvPicPr>
            <p:cNvPr id="681" name="Google Shape;681;p62"/>
            <p:cNvPicPr preferRelativeResize="0"/>
            <p:nvPr/>
          </p:nvPicPr>
          <p:blipFill rotWithShape="1">
            <a:blip r:embed="rId8">
              <a:alphaModFix/>
            </a:blip>
            <a:srcRect/>
            <a:stretch/>
          </p:blipFill>
          <p:spPr>
            <a:xfrm>
              <a:off x="7240480" y="2015443"/>
              <a:ext cx="2232352" cy="1241625"/>
            </a:xfrm>
            <a:prstGeom prst="rect">
              <a:avLst/>
            </a:prstGeom>
            <a:noFill/>
            <a:ln>
              <a:noFill/>
            </a:ln>
          </p:spPr>
        </p:pic>
        <p:pic>
          <p:nvPicPr>
            <p:cNvPr id="682" name="Google Shape;682;p62"/>
            <p:cNvPicPr preferRelativeResize="0"/>
            <p:nvPr/>
          </p:nvPicPr>
          <p:blipFill rotWithShape="1">
            <a:blip r:embed="rId9">
              <a:alphaModFix/>
            </a:blip>
            <a:srcRect/>
            <a:stretch/>
          </p:blipFill>
          <p:spPr>
            <a:xfrm>
              <a:off x="1434804" y="2163301"/>
              <a:ext cx="1669641" cy="1042726"/>
            </a:xfrm>
            <a:prstGeom prst="rect">
              <a:avLst/>
            </a:prstGeom>
            <a:noFill/>
            <a:ln>
              <a:noFill/>
            </a:ln>
          </p:spPr>
        </p:pic>
        <p:cxnSp>
          <p:nvCxnSpPr>
            <p:cNvPr id="683" name="Google Shape;683;p62"/>
            <p:cNvCxnSpPr>
              <a:stCxn id="682" idx="3"/>
            </p:cNvCxnSpPr>
            <p:nvPr/>
          </p:nvCxnSpPr>
          <p:spPr>
            <a:xfrm>
              <a:off x="3104445" y="2684664"/>
              <a:ext cx="1697700" cy="0"/>
            </a:xfrm>
            <a:prstGeom prst="straightConnector1">
              <a:avLst/>
            </a:prstGeom>
            <a:noFill/>
            <a:ln w="57150" cap="flat" cmpd="sng">
              <a:solidFill>
                <a:srgbClr val="FF0000"/>
              </a:solidFill>
              <a:prstDash val="solid"/>
              <a:round/>
              <a:headEnd type="none" w="sm" len="sm"/>
              <a:tailEnd type="triangle" w="med" len="med"/>
            </a:ln>
          </p:spPr>
        </p:cxnSp>
        <p:cxnSp>
          <p:nvCxnSpPr>
            <p:cNvPr id="684" name="Google Shape;684;p62"/>
            <p:cNvCxnSpPr/>
            <p:nvPr/>
          </p:nvCxnSpPr>
          <p:spPr>
            <a:xfrm rot="10800000" flipH="1">
              <a:off x="5542930" y="2693743"/>
              <a:ext cx="1960806" cy="14373"/>
            </a:xfrm>
            <a:prstGeom prst="straightConnector1">
              <a:avLst/>
            </a:prstGeom>
            <a:noFill/>
            <a:ln w="57150" cap="flat" cmpd="sng">
              <a:solidFill>
                <a:srgbClr val="FF0000"/>
              </a:solidFill>
              <a:prstDash val="solid"/>
              <a:round/>
              <a:headEnd type="none" w="sm" len="sm"/>
              <a:tailEnd type="triangle" w="med" len="med"/>
            </a:ln>
          </p:spPr>
        </p:cxnSp>
      </p:grpSp>
      <p:pic>
        <p:nvPicPr>
          <p:cNvPr id="685" name="Google Shape;685;p62"/>
          <p:cNvPicPr preferRelativeResize="0"/>
          <p:nvPr/>
        </p:nvPicPr>
        <p:blipFill rotWithShape="1">
          <a:blip r:embed="rId10">
            <a:alphaModFix/>
          </a:blip>
          <a:srcRect/>
          <a:stretch/>
        </p:blipFill>
        <p:spPr>
          <a:xfrm rot="-594252">
            <a:off x="1292962" y="268084"/>
            <a:ext cx="1123693" cy="81702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3"/>
          <p:cNvSpPr/>
          <p:nvPr/>
        </p:nvSpPr>
        <p:spPr>
          <a:xfrm>
            <a:off x="1292200" y="2010825"/>
            <a:ext cx="4560300" cy="4830900"/>
          </a:xfrm>
          <a:prstGeom prst="rect">
            <a:avLst/>
          </a:prstGeom>
          <a:solidFill>
            <a:srgbClr val="FFFFFF"/>
          </a:solidFill>
          <a:ln w="19050"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1800" b="1" i="0" u="none" strike="noStrike" cap="none"/>
              <a:t>CRS Training PowerPoints  </a:t>
            </a:r>
            <a:endParaRPr b="1"/>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3">
                  <a:extLst>
                    <a:ext uri="{A12FA001-AC4F-418D-AE19-62706E023703}">
                      <ahyp:hlinkClr xmlns:ahyp="http://schemas.microsoft.com/office/drawing/2018/hyperlinkcolor" val="tx"/>
                    </a:ext>
                  </a:extLst>
                </a:hlinkClick>
              </a:rPr>
              <a:t>Centralized Reporting Training Module 2019-2020</a:t>
            </a:r>
            <a:r>
              <a:rPr lang="en-US" sz="1600">
                <a:solidFill>
                  <a:schemeClr val="dk2"/>
                </a:solidFill>
              </a:rPr>
              <a:t> </a:t>
            </a:r>
            <a:endParaRPr sz="1600">
              <a:solidFill>
                <a:schemeClr val="dk2"/>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4">
                  <a:extLst>
                    <a:ext uri="{A12FA001-AC4F-418D-AE19-62706E023703}">
                      <ahyp:hlinkClr xmlns:ahyp="http://schemas.microsoft.com/office/drawing/2018/hyperlinkcolor" val="tx"/>
                    </a:ext>
                  </a:extLst>
                </a:hlinkClick>
              </a:rPr>
              <a:t>Centralized Reporting Mini-Module: How to Print Individual Student Reports (ISRs) and Student Data Files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5">
                  <a:extLst>
                    <a:ext uri="{A12FA001-AC4F-418D-AE19-62706E023703}">
                      <ahyp:hlinkClr xmlns:ahyp="http://schemas.microsoft.com/office/drawing/2018/hyperlinkcolor" val="tx"/>
                    </a:ext>
                  </a:extLst>
                </a:hlinkClick>
              </a:rPr>
              <a:t>Centralized Reporting Mini-Module: How to Print and Export Data You Can See in Your Reports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6">
                  <a:extLst>
                    <a:ext uri="{A12FA001-AC4F-418D-AE19-62706E023703}">
                      <ahyp:hlinkClr xmlns:ahyp="http://schemas.microsoft.com/office/drawing/2018/hyperlinkcolor" val="tx"/>
                    </a:ext>
                  </a:extLst>
                </a:hlinkClick>
              </a:rPr>
              <a:t>Centralized Reporting Mini-Module: How to Use the Roster Manager to Add, Modify, and Upload Rosters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7">
                  <a:extLst>
                    <a:ext uri="{A12FA001-AC4F-418D-AE19-62706E023703}">
                      <ahyp:hlinkClr xmlns:ahyp="http://schemas.microsoft.com/office/drawing/2018/hyperlinkcolor" val="tx"/>
                    </a:ext>
                  </a:extLst>
                </a:hlinkClick>
              </a:rPr>
              <a:t>Centralized Reporting Mini-Module: How to Analyze Item-Level Reports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8">
                  <a:extLst>
                    <a:ext uri="{A12FA001-AC4F-418D-AE19-62706E023703}">
                      <ahyp:hlinkClr xmlns:ahyp="http://schemas.microsoft.com/office/drawing/2018/hyperlinkcolor" val="tx"/>
                    </a:ext>
                  </a:extLst>
                </a:hlinkClick>
              </a:rPr>
              <a:t>Centralized Reporting Mini-Module: How to Hand Score Unscored Items and Modify Machine Scores</a:t>
            </a:r>
            <a:endParaRPr sz="1600">
              <a:solidFill>
                <a:schemeClr val="dk2"/>
              </a:solidFill>
            </a:endParaRPr>
          </a:p>
          <a:p>
            <a:pPr marL="0" marR="0" lvl="0" indent="0" algn="l" rtl="0">
              <a:lnSpc>
                <a:spcPct val="107000"/>
              </a:lnSpc>
              <a:spcBef>
                <a:spcPts val="600"/>
              </a:spcBef>
              <a:spcAft>
                <a:spcPts val="0"/>
              </a:spcAft>
              <a:buNone/>
            </a:pPr>
            <a:endParaRPr>
              <a:solidFill>
                <a:schemeClr val="dk1"/>
              </a:solidFill>
            </a:endParaRPr>
          </a:p>
        </p:txBody>
      </p:sp>
      <p:graphicFrame>
        <p:nvGraphicFramePr>
          <p:cNvPr id="691" name="Google Shape;691;p63"/>
          <p:cNvGraphicFramePr/>
          <p:nvPr/>
        </p:nvGraphicFramePr>
        <p:xfrm>
          <a:off x="5852501" y="128325"/>
          <a:ext cx="5885050" cy="6729675"/>
        </p:xfrm>
        <a:graphic>
          <a:graphicData uri="http://schemas.openxmlformats.org/drawingml/2006/table">
            <a:tbl>
              <a:tblPr firstRow="1" firstCol="1" bandRow="1">
                <a:noFill/>
                <a:tableStyleId>{EF74A414-E54C-4E6D-BBEB-BBAC5C0C4A34}</a:tableStyleId>
              </a:tblPr>
              <a:tblGrid>
                <a:gridCol w="5885050">
                  <a:extLst>
                    <a:ext uri="{9D8B030D-6E8A-4147-A177-3AD203B41FA5}">
                      <a16:colId xmlns:a16="http://schemas.microsoft.com/office/drawing/2014/main" val="20000"/>
                    </a:ext>
                  </a:extLst>
                </a:gridCol>
              </a:tblGrid>
              <a:tr h="6729675">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CRS Training Videos</a:t>
                      </a:r>
                      <a:endParaRPr sz="1800" b="1" u="sng" strike="noStrike" cap="none"/>
                    </a:p>
                    <a:p>
                      <a:pPr marL="0" marR="0" lvl="0" indent="0" algn="l" rtl="0">
                        <a:lnSpc>
                          <a:spcPct val="115000"/>
                        </a:lnSpc>
                        <a:spcBef>
                          <a:spcPts val="600"/>
                        </a:spcBef>
                        <a:spcAft>
                          <a:spcPts val="0"/>
                        </a:spcAft>
                        <a:buNone/>
                      </a:pPr>
                      <a:r>
                        <a:rPr lang="en-US" sz="1800" b="1" strike="noStrike" cap="none"/>
                        <a:t> </a:t>
                      </a:r>
                      <a:r>
                        <a:rPr lang="en-US" sz="1600" b="1">
                          <a:uFill>
                            <a:noFill/>
                          </a:uFill>
                          <a:hlinkClick r:id="rId9"/>
                        </a:rPr>
                        <a:t>How to…</a:t>
                      </a:r>
                      <a:r>
                        <a:rPr lang="en-US" b="1"/>
                        <a:t>.</a:t>
                      </a:r>
                      <a:r>
                        <a:rPr lang="en-US"/>
                        <a:t>.</a:t>
                      </a:r>
                      <a:endParaRPr/>
                    </a:p>
                    <a:p>
                      <a:pPr marL="457200" marR="0" lvl="0" indent="-330200" algn="l" rtl="0">
                        <a:lnSpc>
                          <a:spcPct val="115000"/>
                        </a:lnSpc>
                        <a:spcBef>
                          <a:spcPts val="600"/>
                        </a:spcBef>
                        <a:spcAft>
                          <a:spcPts val="0"/>
                        </a:spcAft>
                        <a:buSzPts val="1600"/>
                        <a:buChar char="●"/>
                      </a:pPr>
                      <a:r>
                        <a:rPr lang="en-US" sz="1600">
                          <a:solidFill>
                            <a:srgbClr val="0000FF"/>
                          </a:solidFill>
                          <a:uFill>
                            <a:noFill/>
                          </a:uFill>
                          <a:hlinkClick r:id="rId9">
                            <a:extLst>
                              <a:ext uri="{A12FA001-AC4F-418D-AE19-62706E023703}">
                                <ahyp:hlinkClr xmlns:ahyp="http://schemas.microsoft.com/office/drawing/2018/hyperlinkcolor" val="tx"/>
                              </a:ext>
                            </a:extLst>
                          </a:hlinkClick>
                        </a:rPr>
                        <a:t>Navigate the Dashboard and Access Your Summative Results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0">
                            <a:extLst>
                              <a:ext uri="{A12FA001-AC4F-418D-AE19-62706E023703}">
                                <ahyp:hlinkClr xmlns:ahyp="http://schemas.microsoft.com/office/drawing/2018/hyperlinkcolor" val="tx"/>
                              </a:ext>
                            </a:extLst>
                          </a:hlinkClick>
                        </a:rPr>
                        <a:t>Understand Measures for Standards, Depth of Knowledge (DOK) Levels, and Writing Dimensions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1">
                            <a:extLst>
                              <a:ext uri="{A12FA001-AC4F-418D-AE19-62706E023703}">
                                <ahyp:hlinkClr xmlns:ahyp="http://schemas.microsoft.com/office/drawing/2018/hyperlinkcolor" val="tx"/>
                              </a:ext>
                            </a:extLst>
                          </a:hlinkClick>
                        </a:rPr>
                        <a:t>Understand a Demographic Breakdown Report and a Student Portfolio Report</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2">
                            <a:extLst>
                              <a:ext uri="{A12FA001-AC4F-418D-AE19-62706E023703}">
                                <ahyp:hlinkClr xmlns:ahyp="http://schemas.microsoft.com/office/drawing/2018/hyperlinkcolor" val="tx"/>
                              </a:ext>
                            </a:extLst>
                          </a:hlinkClick>
                        </a:rPr>
                        <a:t>Drill Down into Your Results by Selecting Specific Tests and Classes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chemeClr val="dk2"/>
                          </a:solidFill>
                          <a:uFill>
                            <a:noFill/>
                          </a:uFill>
                          <a:hlinkClick r:id="rId13">
                            <a:extLst>
                              <a:ext uri="{A12FA001-AC4F-418D-AE19-62706E023703}">
                                <ahyp:hlinkClr xmlns:ahyp="http://schemas.microsoft.com/office/drawing/2018/hyperlinkcolor" val="tx"/>
                              </a:ext>
                            </a:extLst>
                          </a:hlinkClick>
                        </a:rPr>
                        <a:t> </a:t>
                      </a:r>
                      <a:r>
                        <a:rPr lang="en-US" sz="1600">
                          <a:solidFill>
                            <a:srgbClr val="0000FF"/>
                          </a:solidFill>
                          <a:uFill>
                            <a:noFill/>
                          </a:uFill>
                          <a:hlinkClick r:id="rId13">
                            <a:extLst>
                              <a:ext uri="{A12FA001-AC4F-418D-AE19-62706E023703}">
                                <ahyp:hlinkClr xmlns:ahyp="http://schemas.microsoft.com/office/drawing/2018/hyperlinkcolor" val="tx"/>
                              </a:ext>
                            </a:extLst>
                          </a:hlinkClick>
                        </a:rPr>
                        <a:t>Drill Down into Your Results by Selecting Previous School Years and Previous Students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4">
                            <a:extLst>
                              <a:ext uri="{A12FA001-AC4F-418D-AE19-62706E023703}">
                                <ahyp:hlinkClr xmlns:ahyp="http://schemas.microsoft.com/office/drawing/2018/hyperlinkcolor" val="tx"/>
                              </a:ext>
                            </a:extLst>
                          </a:hlinkClick>
                        </a:rPr>
                        <a:t>Track Student Performance Over Time Using the Longitudinal Report</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5">
                            <a:extLst>
                              <a:ext uri="{A12FA001-AC4F-418D-AE19-62706E023703}">
                                <ahyp:hlinkClr xmlns:ahyp="http://schemas.microsoft.com/office/drawing/2018/hyperlinkcolor" val="tx"/>
                              </a:ext>
                            </a:extLst>
                          </a:hlinkClick>
                        </a:rPr>
                        <a:t>Print Individual Student Reports (ISR) and Student Data Files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6">
                            <a:extLst>
                              <a:ext uri="{A12FA001-AC4F-418D-AE19-62706E023703}">
                                <ahyp:hlinkClr xmlns:ahyp="http://schemas.microsoft.com/office/drawing/2018/hyperlinkcolor" val="tx"/>
                              </a:ext>
                            </a:extLst>
                          </a:hlinkClick>
                        </a:rPr>
                        <a:t>Print and Export Data You Can See in Your Reports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chemeClr val="dk2"/>
                          </a:solidFill>
                          <a:uFill>
                            <a:noFill/>
                          </a:uFill>
                          <a:hlinkClick r:id="rId17">
                            <a:extLst>
                              <a:ext uri="{A12FA001-AC4F-418D-AE19-62706E023703}">
                                <ahyp:hlinkClr xmlns:ahyp="http://schemas.microsoft.com/office/drawing/2018/hyperlinkcolor" val="tx"/>
                              </a:ext>
                            </a:extLst>
                          </a:hlinkClick>
                        </a:rPr>
                        <a:t> </a:t>
                      </a:r>
                      <a:r>
                        <a:rPr lang="en-US" sz="1600">
                          <a:solidFill>
                            <a:srgbClr val="0000FF"/>
                          </a:solidFill>
                          <a:uFill>
                            <a:noFill/>
                          </a:uFill>
                          <a:hlinkClick r:id="rId17">
                            <a:extLst>
                              <a:ext uri="{A12FA001-AC4F-418D-AE19-62706E023703}">
                                <ahyp:hlinkClr xmlns:ahyp="http://schemas.microsoft.com/office/drawing/2018/hyperlinkcolor" val="tx"/>
                              </a:ext>
                            </a:extLst>
                          </a:hlinkClick>
                        </a:rPr>
                        <a:t>Use the Roster Manager to Add, Modify, and Upload Rosters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8">
                            <a:extLst>
                              <a:ext uri="{A12FA001-AC4F-418D-AE19-62706E023703}">
                                <ahyp:hlinkClr xmlns:ahyp="http://schemas.microsoft.com/office/drawing/2018/hyperlinkcolor" val="tx"/>
                              </a:ext>
                            </a:extLst>
                          </a:hlinkClick>
                        </a:rPr>
                        <a:t>Analyze Basic Interim Assessment Reports</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19">
                            <a:extLst>
                              <a:ext uri="{A12FA001-AC4F-418D-AE19-62706E023703}">
                                <ahyp:hlinkClr xmlns:ahyp="http://schemas.microsoft.com/office/drawing/2018/hyperlinkcolor" val="tx"/>
                              </a:ext>
                            </a:extLst>
                          </a:hlinkClick>
                        </a:rPr>
                        <a:t>Use the Advanced Features of the Reporting System to View Your Interim Assessment Data</a:t>
                      </a:r>
                      <a:endParaRPr sz="1600">
                        <a:solidFill>
                          <a:srgbClr val="0000FF"/>
                        </a:solidFill>
                      </a:endParaRPr>
                    </a:p>
                    <a:p>
                      <a:pPr marL="457200" lvl="0" indent="-330200" algn="l" rtl="0">
                        <a:lnSpc>
                          <a:spcPct val="115000"/>
                        </a:lnSpc>
                        <a:spcBef>
                          <a:spcPts val="0"/>
                        </a:spcBef>
                        <a:spcAft>
                          <a:spcPts val="0"/>
                        </a:spcAft>
                        <a:buSzPts val="1600"/>
                        <a:buChar char="●"/>
                      </a:pPr>
                      <a:r>
                        <a:rPr lang="en-US" sz="1600">
                          <a:solidFill>
                            <a:srgbClr val="0000FF"/>
                          </a:solidFill>
                          <a:uFill>
                            <a:noFill/>
                          </a:uFill>
                          <a:hlinkClick r:id="rId20">
                            <a:extLst>
                              <a:ext uri="{A12FA001-AC4F-418D-AE19-62706E023703}">
                                <ahyp:hlinkClr xmlns:ahyp="http://schemas.microsoft.com/office/drawing/2018/hyperlinkcolor" val="tx"/>
                              </a:ext>
                            </a:extLst>
                          </a:hlinkClick>
                        </a:rPr>
                        <a:t>Hand-Score Unscored Items and Modify Machine Scores</a:t>
                      </a:r>
                      <a:endParaRPr/>
                    </a:p>
                  </a:txBody>
                  <a:tcPr marL="0" marR="0" marT="0" marB="0" anchor="ctr">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bl>
          </a:graphicData>
        </a:graphic>
      </p:graphicFrame>
      <p:sp>
        <p:nvSpPr>
          <p:cNvPr id="692" name="Google Shape;692;p63"/>
          <p:cNvSpPr txBox="1"/>
          <p:nvPr/>
        </p:nvSpPr>
        <p:spPr>
          <a:xfrm>
            <a:off x="1292200" y="128325"/>
            <a:ext cx="4560300" cy="1882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1200"/>
              </a:spcBef>
              <a:spcAft>
                <a:spcPts val="0"/>
              </a:spcAft>
              <a:buNone/>
            </a:pPr>
            <a:r>
              <a:rPr lang="en-US" sz="1800" b="1"/>
              <a:t>CRS User Guides (Reporting)</a:t>
            </a:r>
            <a:endParaRPr sz="1800" b="1"/>
          </a:p>
          <a:p>
            <a:pPr marL="457200" lvl="0" indent="-330200" algn="l" rtl="0">
              <a:lnSpc>
                <a:spcPct val="115000"/>
              </a:lnSpc>
              <a:spcBef>
                <a:spcPts val="0"/>
              </a:spcBef>
              <a:spcAft>
                <a:spcPts val="0"/>
              </a:spcAft>
              <a:buClr>
                <a:srgbClr val="0000FF"/>
              </a:buClr>
              <a:buSzPts val="1600"/>
              <a:buChar char="●"/>
            </a:pPr>
            <a:r>
              <a:rPr lang="en-US" sz="1600">
                <a:solidFill>
                  <a:srgbClr val="0000FF"/>
                </a:solidFill>
              </a:rPr>
              <a:t>Centralized Reporting for Interim Assessments User Guide</a:t>
            </a:r>
            <a:endParaRPr sz="1600">
              <a:solidFill>
                <a:srgbClr val="0000FF"/>
              </a:solidFill>
            </a:endParaRPr>
          </a:p>
          <a:p>
            <a:pPr marL="457200" lvl="0" indent="-330200" algn="l" rtl="0">
              <a:lnSpc>
                <a:spcPct val="115000"/>
              </a:lnSpc>
              <a:spcBef>
                <a:spcPts val="0"/>
              </a:spcBef>
              <a:spcAft>
                <a:spcPts val="0"/>
              </a:spcAft>
              <a:buClr>
                <a:srgbClr val="0000FF"/>
              </a:buClr>
              <a:buSzPts val="1600"/>
              <a:buChar char="●"/>
            </a:pPr>
            <a:r>
              <a:rPr lang="en-US" sz="1600">
                <a:solidFill>
                  <a:srgbClr val="0000FF"/>
                </a:solidFill>
              </a:rPr>
              <a:t>Centralized Reporting for Summative Assessments User Guide</a:t>
            </a:r>
            <a:endParaRPr sz="1600">
              <a:solidFill>
                <a:srgbClr val="0000FF"/>
              </a:solidFill>
            </a:endParaRPr>
          </a:p>
          <a:p>
            <a:pPr marL="457200" lvl="0" indent="-330200" algn="l" rtl="0">
              <a:lnSpc>
                <a:spcPct val="115000"/>
              </a:lnSpc>
              <a:spcBef>
                <a:spcPts val="0"/>
              </a:spcBef>
              <a:spcAft>
                <a:spcPts val="0"/>
              </a:spcAft>
              <a:buClr>
                <a:srgbClr val="0000FF"/>
              </a:buClr>
              <a:buSzPts val="1600"/>
              <a:buChar char="●"/>
            </a:pPr>
            <a:r>
              <a:rPr lang="en-US" sz="1600">
                <a:solidFill>
                  <a:srgbClr val="0000FF"/>
                </a:solidFill>
              </a:rPr>
              <a:t>Centralized Reporting Quick Guide</a:t>
            </a:r>
            <a:endParaRPr sz="1600">
              <a:solidFill>
                <a:srgbClr val="0000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64"/>
          <p:cNvSpPr txBox="1">
            <a:spLocks noGrp="1"/>
          </p:cNvSpPr>
          <p:nvPr>
            <p:ph type="body" idx="1"/>
          </p:nvPr>
        </p:nvSpPr>
        <p:spPr>
          <a:xfrm>
            <a:off x="1249378" y="425513"/>
            <a:ext cx="10610662" cy="5746687"/>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400"/>
              </a:spcBef>
              <a:spcAft>
                <a:spcPts val="0"/>
              </a:spcAft>
              <a:buSzPts val="1800"/>
              <a:buNone/>
            </a:pPr>
            <a:r>
              <a:rPr lang="en-US"/>
              <a:t>Let’s watch !!! </a:t>
            </a:r>
            <a:endParaRPr/>
          </a:p>
          <a:p>
            <a:pPr marL="114300" lvl="0" indent="0" algn="l" rtl="0">
              <a:lnSpc>
                <a:spcPct val="90000"/>
              </a:lnSpc>
              <a:spcBef>
                <a:spcPts val="1400"/>
              </a:spcBef>
              <a:spcAft>
                <a:spcPts val="0"/>
              </a:spcAft>
              <a:buSzPts val="1800"/>
              <a:buNone/>
            </a:pPr>
            <a:endParaRPr/>
          </a:p>
          <a:p>
            <a:pPr marL="114300" lvl="0" indent="0" algn="l" rtl="0">
              <a:lnSpc>
                <a:spcPct val="90000"/>
              </a:lnSpc>
              <a:spcBef>
                <a:spcPts val="1400"/>
              </a:spcBef>
              <a:spcAft>
                <a:spcPts val="0"/>
              </a:spcAft>
              <a:buSzPts val="1800"/>
              <a:buNone/>
            </a:pPr>
            <a:endParaRPr/>
          </a:p>
          <a:p>
            <a:pPr marL="114300" lvl="0" indent="0" algn="l" rtl="0">
              <a:lnSpc>
                <a:spcPct val="90000"/>
              </a:lnSpc>
              <a:spcBef>
                <a:spcPts val="1400"/>
              </a:spcBef>
              <a:spcAft>
                <a:spcPts val="0"/>
              </a:spcAft>
              <a:buSzPts val="1800"/>
              <a:buNone/>
            </a:pPr>
            <a:r>
              <a:rPr lang="en-US" u="sng">
                <a:solidFill>
                  <a:schemeClr val="hlink"/>
                </a:solidFill>
                <a:hlinkClick r:id="rId3"/>
              </a:rPr>
              <a:t>CRS Tutorial: How to Navigate the Dashboard </a:t>
            </a:r>
            <a:endParaRPr u="sng">
              <a:solidFill>
                <a:schemeClr val="hlink"/>
              </a:solidFill>
              <a:hlinkClick r:id="rId3"/>
            </a:endParaRPr>
          </a:p>
          <a:p>
            <a:pPr marL="114300" lvl="0" indent="0" algn="l" rtl="0">
              <a:lnSpc>
                <a:spcPct val="90000"/>
              </a:lnSpc>
              <a:spcBef>
                <a:spcPts val="1400"/>
              </a:spcBef>
              <a:spcAft>
                <a:spcPts val="0"/>
              </a:spcAft>
              <a:buSzPts val="1800"/>
              <a:buNone/>
            </a:pPr>
            <a:r>
              <a:rPr lang="en-US" u="sng">
                <a:solidFill>
                  <a:schemeClr val="hlink"/>
                </a:solidFill>
                <a:hlinkClick r:id="rId3"/>
              </a:rPr>
              <a:t>and Access Your Summative Results</a:t>
            </a:r>
            <a:endParaRPr/>
          </a:p>
          <a:p>
            <a:pPr marL="114300" lvl="0" indent="0" algn="l" rtl="0">
              <a:lnSpc>
                <a:spcPct val="90000"/>
              </a:lnSpc>
              <a:spcBef>
                <a:spcPts val="1400"/>
              </a:spcBef>
              <a:spcAft>
                <a:spcPts val="0"/>
              </a:spcAft>
              <a:buSzPts val="1800"/>
              <a:buNone/>
            </a:pPr>
            <a:endParaRPr/>
          </a:p>
          <a:p>
            <a:pPr marL="114300" lvl="0" indent="0" algn="ctr" rtl="0">
              <a:lnSpc>
                <a:spcPct val="90000"/>
              </a:lnSpc>
              <a:spcBef>
                <a:spcPts val="1400"/>
              </a:spcBef>
              <a:spcAft>
                <a:spcPts val="0"/>
              </a:spcAft>
              <a:buSzPts val="1800"/>
              <a:buNone/>
            </a:pPr>
            <a:r>
              <a:rPr lang="en-US" sz="1400" u="sng">
                <a:solidFill>
                  <a:schemeClr val="hlink"/>
                </a:solidFill>
                <a:hlinkClick r:id="rId3"/>
              </a:rPr>
              <a:t>https://files.portal.cambiumast.com/Media/RS+1+Final/RS+1+Final.html</a:t>
            </a:r>
            <a:endParaRPr sz="1400"/>
          </a:p>
          <a:p>
            <a:pPr marL="114300" lvl="0" indent="0" algn="ctr" rtl="0">
              <a:lnSpc>
                <a:spcPct val="90000"/>
              </a:lnSpc>
              <a:spcBef>
                <a:spcPts val="1400"/>
              </a:spcBef>
              <a:spcAft>
                <a:spcPts val="0"/>
              </a:spcAft>
              <a:buSzPts val="1800"/>
              <a:buNone/>
            </a:pPr>
            <a:endParaRPr sz="1400"/>
          </a:p>
          <a:p>
            <a:pPr marL="114300" lvl="0" indent="0" algn="ctr" rtl="0">
              <a:lnSpc>
                <a:spcPct val="90000"/>
              </a:lnSpc>
              <a:spcBef>
                <a:spcPts val="1400"/>
              </a:spcBef>
              <a:spcAft>
                <a:spcPts val="0"/>
              </a:spcAft>
              <a:buSzPts val="1800"/>
              <a:buNone/>
            </a:pPr>
            <a:endParaRPr sz="1400"/>
          </a:p>
          <a:p>
            <a:pPr marL="114300" lvl="0" indent="0" algn="ctr" rtl="0">
              <a:lnSpc>
                <a:spcPct val="90000"/>
              </a:lnSpc>
              <a:spcBef>
                <a:spcPts val="1400"/>
              </a:spcBef>
              <a:spcAft>
                <a:spcPts val="0"/>
              </a:spcAft>
              <a:buSzPts val="1800"/>
              <a:buNone/>
            </a:pPr>
            <a:endParaRPr sz="2400"/>
          </a:p>
        </p:txBody>
      </p:sp>
      <p:pic>
        <p:nvPicPr>
          <p:cNvPr id="698" name="Google Shape;698;p64"/>
          <p:cNvPicPr preferRelativeResize="0"/>
          <p:nvPr/>
        </p:nvPicPr>
        <p:blipFill rotWithShape="1">
          <a:blip r:embed="rId4">
            <a:clrChange>
              <a:clrFrom>
                <a:srgbClr val="FFFFFF"/>
              </a:clrFrom>
              <a:clrTo>
                <a:srgbClr val="FFFFFF">
                  <a:alpha val="0"/>
                </a:srgbClr>
              </a:clrTo>
            </a:clrChange>
            <a:alphaModFix/>
          </a:blip>
          <a:srcRect b="6464"/>
          <a:stretch/>
        </p:blipFill>
        <p:spPr>
          <a:xfrm rot="-3462449">
            <a:off x="8813714" y="385668"/>
            <a:ext cx="3295998" cy="231218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66"/>
          <p:cNvPicPr preferRelativeResize="0"/>
          <p:nvPr/>
        </p:nvPicPr>
        <p:blipFill rotWithShape="1">
          <a:blip r:embed="rId3">
            <a:alphaModFix/>
          </a:blip>
          <a:srcRect/>
          <a:stretch/>
        </p:blipFill>
        <p:spPr>
          <a:xfrm>
            <a:off x="6073893" y="3393333"/>
            <a:ext cx="5422217" cy="2611787"/>
          </a:xfrm>
          <a:prstGeom prst="ellipse">
            <a:avLst/>
          </a:prstGeom>
          <a:noFill/>
          <a:ln>
            <a:noFill/>
          </a:ln>
        </p:spPr>
      </p:pic>
      <p:pic>
        <p:nvPicPr>
          <p:cNvPr id="704" name="Google Shape;704;p66"/>
          <p:cNvPicPr preferRelativeResize="0"/>
          <p:nvPr/>
        </p:nvPicPr>
        <p:blipFill rotWithShape="1">
          <a:blip r:embed="rId4">
            <a:alphaModFix/>
          </a:blip>
          <a:srcRect/>
          <a:stretch/>
        </p:blipFill>
        <p:spPr>
          <a:xfrm rot="1283924">
            <a:off x="9453788" y="576477"/>
            <a:ext cx="2093528" cy="1537620"/>
          </a:xfrm>
          <a:prstGeom prst="rect">
            <a:avLst/>
          </a:prstGeom>
          <a:noFill/>
          <a:ln>
            <a:noFill/>
          </a:ln>
        </p:spPr>
      </p:pic>
      <p:pic>
        <p:nvPicPr>
          <p:cNvPr id="705" name="Google Shape;705;p66"/>
          <p:cNvPicPr preferRelativeResize="0"/>
          <p:nvPr/>
        </p:nvPicPr>
        <p:blipFill rotWithShape="1">
          <a:blip r:embed="rId5">
            <a:alphaModFix/>
          </a:blip>
          <a:srcRect/>
          <a:stretch/>
        </p:blipFill>
        <p:spPr>
          <a:xfrm rot="-847962">
            <a:off x="1610592" y="298714"/>
            <a:ext cx="2176273" cy="1554480"/>
          </a:xfrm>
          <a:prstGeom prst="rect">
            <a:avLst/>
          </a:prstGeom>
          <a:noFill/>
          <a:ln>
            <a:noFill/>
          </a:ln>
        </p:spPr>
      </p:pic>
      <p:pic>
        <p:nvPicPr>
          <p:cNvPr id="706" name="Google Shape;706;p66"/>
          <p:cNvPicPr preferRelativeResize="0"/>
          <p:nvPr/>
        </p:nvPicPr>
        <p:blipFill rotWithShape="1">
          <a:blip r:embed="rId6">
            <a:alphaModFix/>
          </a:blip>
          <a:srcRect/>
          <a:stretch/>
        </p:blipFill>
        <p:spPr>
          <a:xfrm>
            <a:off x="1490131" y="2675543"/>
            <a:ext cx="3829050" cy="3524250"/>
          </a:xfrm>
          <a:prstGeom prst="rect">
            <a:avLst/>
          </a:prstGeom>
          <a:noFill/>
          <a:ln>
            <a:noFill/>
          </a:ln>
        </p:spPr>
      </p:pic>
      <p:sp>
        <p:nvSpPr>
          <p:cNvPr id="707" name="Google Shape;707;p66"/>
          <p:cNvSpPr txBox="1"/>
          <p:nvPr/>
        </p:nvSpPr>
        <p:spPr>
          <a:xfrm>
            <a:off x="3802880" y="1577091"/>
            <a:ext cx="5583390" cy="62329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674EA7"/>
                </a:solidFill>
                <a:latin typeface="Calibri"/>
                <a:ea typeface="Calibri"/>
                <a:cs typeface="Calibri"/>
                <a:sym typeface="Calibri"/>
              </a:rPr>
              <a:t>Interim Assessments and Tools for Teachers</a:t>
            </a:r>
            <a:endParaRPr sz="4400" b="1" i="0" u="none" strike="noStrike" cap="none">
              <a:solidFill>
                <a:srgbClr val="674EA7"/>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grpSp>
        <p:nvGrpSpPr>
          <p:cNvPr id="712" name="Google Shape;712;p67"/>
          <p:cNvGrpSpPr/>
          <p:nvPr/>
        </p:nvGrpSpPr>
        <p:grpSpPr>
          <a:xfrm>
            <a:off x="1596348" y="467625"/>
            <a:ext cx="4605550" cy="837666"/>
            <a:chOff x="-481831" y="192739"/>
            <a:chExt cx="5372099" cy="834671"/>
          </a:xfrm>
        </p:grpSpPr>
        <p:grpSp>
          <p:nvGrpSpPr>
            <p:cNvPr id="713" name="Google Shape;713;p67"/>
            <p:cNvGrpSpPr/>
            <p:nvPr/>
          </p:nvGrpSpPr>
          <p:grpSpPr>
            <a:xfrm>
              <a:off x="-481831" y="192739"/>
              <a:ext cx="4861598" cy="797861"/>
              <a:chOff x="-408629" y="195358"/>
              <a:chExt cx="4532690" cy="810922"/>
            </a:xfrm>
          </p:grpSpPr>
          <p:grpSp>
            <p:nvGrpSpPr>
              <p:cNvPr id="714" name="Google Shape;714;p67"/>
              <p:cNvGrpSpPr/>
              <p:nvPr/>
            </p:nvGrpSpPr>
            <p:grpSpPr>
              <a:xfrm>
                <a:off x="-408629" y="195358"/>
                <a:ext cx="4532690" cy="810922"/>
                <a:chOff x="-408629" y="195358"/>
                <a:chExt cx="4532690" cy="810922"/>
              </a:xfrm>
            </p:grpSpPr>
            <p:sp>
              <p:nvSpPr>
                <p:cNvPr id="715" name="Google Shape;715;p67"/>
                <p:cNvSpPr/>
                <p:nvPr/>
              </p:nvSpPr>
              <p:spPr>
                <a:xfrm>
                  <a:off x="932768" y="195358"/>
                  <a:ext cx="3191293" cy="805686"/>
                </a:xfrm>
                <a:prstGeom prst="rect">
                  <a:avLst/>
                </a:prstGeom>
                <a:solidFill>
                  <a:srgbClr val="B6D9E8"/>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16" name="Google Shape;716;p67"/>
                <p:cNvSpPr/>
                <p:nvPr/>
              </p:nvSpPr>
              <p:spPr>
                <a:xfrm>
                  <a:off x="-408629" y="195358"/>
                  <a:ext cx="4143558" cy="810922"/>
                </a:xfrm>
                <a:custGeom>
                  <a:avLst/>
                  <a:gdLst/>
                  <a:ahLst/>
                  <a:cxnLst/>
                  <a:rect l="l" t="t" r="r" b="b"/>
                  <a:pathLst>
                    <a:path w="8344" h="2867" extrusionOk="0">
                      <a:moveTo>
                        <a:pt x="8343" y="0"/>
                      </a:moveTo>
                      <a:lnTo>
                        <a:pt x="0" y="0"/>
                      </a:lnTo>
                      <a:lnTo>
                        <a:pt x="0" y="2866"/>
                      </a:lnTo>
                      <a:lnTo>
                        <a:pt x="7194" y="2866"/>
                      </a:lnTo>
                      <a:lnTo>
                        <a:pt x="5255" y="1761"/>
                      </a:lnTo>
                      <a:lnTo>
                        <a:pt x="8343" y="0"/>
                      </a:lnTo>
                      <a:close/>
                    </a:path>
                  </a:pathLst>
                </a:custGeom>
                <a:solidFill>
                  <a:srgbClr val="E9F6F7"/>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17" name="Google Shape;717;p67"/>
              <p:cNvGrpSpPr/>
              <p:nvPr/>
            </p:nvGrpSpPr>
            <p:grpSpPr>
              <a:xfrm>
                <a:off x="2743200" y="340261"/>
                <a:ext cx="946433" cy="611871"/>
                <a:chOff x="8691719" y="761986"/>
                <a:chExt cx="1085941" cy="1015465"/>
              </a:xfrm>
            </p:grpSpPr>
            <p:cxnSp>
              <p:nvCxnSpPr>
                <p:cNvPr id="718" name="Google Shape;718;p67"/>
                <p:cNvCxnSpPr/>
                <p:nvPr/>
              </p:nvCxnSpPr>
              <p:spPr>
                <a:xfrm>
                  <a:off x="9086993" y="914400"/>
                  <a:ext cx="575839" cy="0"/>
                </a:xfrm>
                <a:prstGeom prst="straightConnector1">
                  <a:avLst/>
                </a:prstGeom>
                <a:noFill/>
                <a:ln w="11600" cap="flat" cmpd="sng">
                  <a:solidFill>
                    <a:schemeClr val="dk1"/>
                  </a:solidFill>
                  <a:prstDash val="solid"/>
                  <a:round/>
                  <a:headEnd type="none" w="sm" len="sm"/>
                  <a:tailEnd type="none" w="sm" len="sm"/>
                </a:ln>
              </p:spPr>
            </p:cxnSp>
            <p:grpSp>
              <p:nvGrpSpPr>
                <p:cNvPr id="719" name="Google Shape;719;p67"/>
                <p:cNvGrpSpPr/>
                <p:nvPr/>
              </p:nvGrpSpPr>
              <p:grpSpPr>
                <a:xfrm>
                  <a:off x="8691719" y="761986"/>
                  <a:ext cx="1085941" cy="1015465"/>
                  <a:chOff x="7616023" y="792020"/>
                  <a:chExt cx="1085941" cy="1015465"/>
                </a:xfrm>
              </p:grpSpPr>
              <p:pic>
                <p:nvPicPr>
                  <p:cNvPr id="720" name="Google Shape;720;p67"/>
                  <p:cNvPicPr preferRelativeResize="0"/>
                  <p:nvPr/>
                </p:nvPicPr>
                <p:blipFill rotWithShape="1">
                  <a:blip r:embed="rId3">
                    <a:alphaModFix/>
                  </a:blip>
                  <a:srcRect/>
                  <a:stretch/>
                </p:blipFill>
                <p:spPr>
                  <a:xfrm>
                    <a:off x="8230706" y="1338274"/>
                    <a:ext cx="137023" cy="187105"/>
                  </a:xfrm>
                  <a:prstGeom prst="rect">
                    <a:avLst/>
                  </a:prstGeom>
                  <a:noFill/>
                  <a:ln w="9525" cap="flat" cmpd="sng">
                    <a:solidFill>
                      <a:srgbClr val="000000"/>
                    </a:solidFill>
                    <a:prstDash val="solid"/>
                    <a:miter lim="800000"/>
                    <a:headEnd type="none" w="sm" len="sm"/>
                    <a:tailEnd type="none" w="sm" len="sm"/>
                  </a:ln>
                </p:spPr>
              </p:pic>
              <p:pic>
                <p:nvPicPr>
                  <p:cNvPr id="721" name="Google Shape;721;p67"/>
                  <p:cNvPicPr preferRelativeResize="0"/>
                  <p:nvPr/>
                </p:nvPicPr>
                <p:blipFill rotWithShape="1">
                  <a:blip r:embed="rId4">
                    <a:alphaModFix/>
                  </a:blip>
                  <a:srcRect/>
                  <a:stretch/>
                </p:blipFill>
                <p:spPr>
                  <a:xfrm>
                    <a:off x="7951537" y="1318578"/>
                    <a:ext cx="137450" cy="187105"/>
                  </a:xfrm>
                  <a:prstGeom prst="rect">
                    <a:avLst/>
                  </a:prstGeom>
                  <a:noFill/>
                  <a:ln w="9525" cap="flat" cmpd="sng">
                    <a:solidFill>
                      <a:srgbClr val="000000"/>
                    </a:solidFill>
                    <a:prstDash val="solid"/>
                    <a:miter lim="800000"/>
                    <a:headEnd type="none" w="sm" len="sm"/>
                    <a:tailEnd type="none" w="sm" len="sm"/>
                  </a:ln>
                </p:spPr>
              </p:pic>
              <p:sp>
                <p:nvSpPr>
                  <p:cNvPr id="722" name="Google Shape;722;p67"/>
                  <p:cNvSpPr/>
                  <p:nvPr/>
                </p:nvSpPr>
                <p:spPr>
                  <a:xfrm>
                    <a:off x="7916535" y="1545074"/>
                    <a:ext cx="192942" cy="262410"/>
                  </a:xfrm>
                  <a:custGeom>
                    <a:avLst/>
                    <a:gdLst/>
                    <a:ahLst/>
                    <a:cxnLst/>
                    <a:rect l="l" t="t" r="r" b="b"/>
                    <a:pathLst>
                      <a:path w="452" h="453" extrusionOk="0">
                        <a:moveTo>
                          <a:pt x="81" y="0"/>
                        </a:moveTo>
                        <a:lnTo>
                          <a:pt x="69" y="1"/>
                        </a:lnTo>
                        <a:lnTo>
                          <a:pt x="57" y="2"/>
                        </a:lnTo>
                        <a:lnTo>
                          <a:pt x="46" y="6"/>
                        </a:lnTo>
                        <a:lnTo>
                          <a:pt x="36" y="11"/>
                        </a:lnTo>
                        <a:lnTo>
                          <a:pt x="24" y="20"/>
                        </a:lnTo>
                        <a:lnTo>
                          <a:pt x="16" y="31"/>
                        </a:lnTo>
                        <a:lnTo>
                          <a:pt x="10" y="44"/>
                        </a:lnTo>
                        <a:lnTo>
                          <a:pt x="8" y="57"/>
                        </a:lnTo>
                        <a:lnTo>
                          <a:pt x="0" y="411"/>
                        </a:lnTo>
                        <a:lnTo>
                          <a:pt x="33" y="413"/>
                        </a:lnTo>
                        <a:lnTo>
                          <a:pt x="33" y="449"/>
                        </a:lnTo>
                        <a:lnTo>
                          <a:pt x="402" y="453"/>
                        </a:lnTo>
                        <a:lnTo>
                          <a:pt x="402" y="412"/>
                        </a:lnTo>
                        <a:lnTo>
                          <a:pt x="452" y="407"/>
                        </a:lnTo>
                        <a:lnTo>
                          <a:pt x="449" y="373"/>
                        </a:lnTo>
                        <a:lnTo>
                          <a:pt x="441" y="285"/>
                        </a:lnTo>
                        <a:lnTo>
                          <a:pt x="424" y="89"/>
                        </a:lnTo>
                        <a:lnTo>
                          <a:pt x="421" y="51"/>
                        </a:lnTo>
                        <a:lnTo>
                          <a:pt x="418" y="38"/>
                        </a:lnTo>
                        <a:lnTo>
                          <a:pt x="412" y="26"/>
                        </a:lnTo>
                        <a:lnTo>
                          <a:pt x="403" y="16"/>
                        </a:lnTo>
                        <a:lnTo>
                          <a:pt x="391" y="8"/>
                        </a:lnTo>
                        <a:lnTo>
                          <a:pt x="388" y="7"/>
                        </a:lnTo>
                        <a:lnTo>
                          <a:pt x="108" y="7"/>
                        </a:lnTo>
                        <a:lnTo>
                          <a:pt x="100" y="3"/>
                        </a:lnTo>
                        <a:lnTo>
                          <a:pt x="91" y="1"/>
                        </a:lnTo>
                        <a:lnTo>
                          <a:pt x="81" y="0"/>
                        </a:lnTo>
                        <a:close/>
                        <a:moveTo>
                          <a:pt x="357" y="0"/>
                        </a:moveTo>
                        <a:lnTo>
                          <a:pt x="345" y="1"/>
                        </a:lnTo>
                        <a:lnTo>
                          <a:pt x="337" y="2"/>
                        </a:lnTo>
                        <a:lnTo>
                          <a:pt x="330" y="4"/>
                        </a:lnTo>
                        <a:lnTo>
                          <a:pt x="324" y="7"/>
                        </a:lnTo>
                        <a:lnTo>
                          <a:pt x="388" y="7"/>
                        </a:lnTo>
                        <a:lnTo>
                          <a:pt x="380" y="3"/>
                        </a:lnTo>
                        <a:lnTo>
                          <a:pt x="369" y="1"/>
                        </a:lnTo>
                        <a:lnTo>
                          <a:pt x="357" y="0"/>
                        </a:lnTo>
                        <a:close/>
                      </a:path>
                    </a:pathLst>
                  </a:custGeom>
                  <a:solidFill>
                    <a:srgbClr val="0685AE"/>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23" name="Google Shape;723;p67"/>
                  <p:cNvPicPr preferRelativeResize="0"/>
                  <p:nvPr/>
                </p:nvPicPr>
                <p:blipFill rotWithShape="1">
                  <a:blip r:embed="rId5">
                    <a:alphaModFix/>
                  </a:blip>
                  <a:srcRect/>
                  <a:stretch/>
                </p:blipFill>
                <p:spPr>
                  <a:xfrm>
                    <a:off x="8485544" y="1338274"/>
                    <a:ext cx="137450" cy="187105"/>
                  </a:xfrm>
                  <a:prstGeom prst="rect">
                    <a:avLst/>
                  </a:prstGeom>
                  <a:noFill/>
                  <a:ln w="9525" cap="flat" cmpd="sng">
                    <a:solidFill>
                      <a:srgbClr val="000000"/>
                    </a:solidFill>
                    <a:prstDash val="solid"/>
                    <a:miter lim="800000"/>
                    <a:headEnd type="none" w="sm" len="sm"/>
                    <a:tailEnd type="none" w="sm" len="sm"/>
                  </a:ln>
                </p:spPr>
              </p:pic>
              <p:sp>
                <p:nvSpPr>
                  <p:cNvPr id="724" name="Google Shape;724;p67"/>
                  <p:cNvSpPr/>
                  <p:nvPr/>
                </p:nvSpPr>
                <p:spPr>
                  <a:xfrm>
                    <a:off x="8450968" y="1536385"/>
                    <a:ext cx="192942" cy="262410"/>
                  </a:xfrm>
                  <a:custGeom>
                    <a:avLst/>
                    <a:gdLst/>
                    <a:ahLst/>
                    <a:cxnLst/>
                    <a:rect l="l" t="t" r="r" b="b"/>
                    <a:pathLst>
                      <a:path w="452" h="453" extrusionOk="0">
                        <a:moveTo>
                          <a:pt x="80" y="0"/>
                        </a:moveTo>
                        <a:lnTo>
                          <a:pt x="68" y="1"/>
                        </a:lnTo>
                        <a:lnTo>
                          <a:pt x="56" y="2"/>
                        </a:lnTo>
                        <a:lnTo>
                          <a:pt x="45" y="6"/>
                        </a:lnTo>
                        <a:lnTo>
                          <a:pt x="35" y="11"/>
                        </a:lnTo>
                        <a:lnTo>
                          <a:pt x="23" y="20"/>
                        </a:lnTo>
                        <a:lnTo>
                          <a:pt x="15" y="31"/>
                        </a:lnTo>
                        <a:lnTo>
                          <a:pt x="10" y="44"/>
                        </a:lnTo>
                        <a:lnTo>
                          <a:pt x="7" y="57"/>
                        </a:lnTo>
                        <a:lnTo>
                          <a:pt x="0" y="411"/>
                        </a:lnTo>
                        <a:lnTo>
                          <a:pt x="32" y="413"/>
                        </a:lnTo>
                        <a:lnTo>
                          <a:pt x="32" y="449"/>
                        </a:lnTo>
                        <a:lnTo>
                          <a:pt x="401" y="453"/>
                        </a:lnTo>
                        <a:lnTo>
                          <a:pt x="401" y="412"/>
                        </a:lnTo>
                        <a:lnTo>
                          <a:pt x="451" y="407"/>
                        </a:lnTo>
                        <a:lnTo>
                          <a:pt x="449" y="373"/>
                        </a:lnTo>
                        <a:lnTo>
                          <a:pt x="441" y="285"/>
                        </a:lnTo>
                        <a:lnTo>
                          <a:pt x="423" y="89"/>
                        </a:lnTo>
                        <a:lnTo>
                          <a:pt x="420" y="51"/>
                        </a:lnTo>
                        <a:lnTo>
                          <a:pt x="417" y="38"/>
                        </a:lnTo>
                        <a:lnTo>
                          <a:pt x="411" y="26"/>
                        </a:lnTo>
                        <a:lnTo>
                          <a:pt x="402" y="16"/>
                        </a:lnTo>
                        <a:lnTo>
                          <a:pt x="390" y="8"/>
                        </a:lnTo>
                        <a:lnTo>
                          <a:pt x="388" y="7"/>
                        </a:lnTo>
                        <a:lnTo>
                          <a:pt x="108" y="7"/>
                        </a:lnTo>
                        <a:lnTo>
                          <a:pt x="99" y="3"/>
                        </a:lnTo>
                        <a:lnTo>
                          <a:pt x="90" y="1"/>
                        </a:lnTo>
                        <a:lnTo>
                          <a:pt x="80" y="0"/>
                        </a:lnTo>
                        <a:close/>
                        <a:moveTo>
                          <a:pt x="357" y="0"/>
                        </a:moveTo>
                        <a:lnTo>
                          <a:pt x="344" y="1"/>
                        </a:lnTo>
                        <a:lnTo>
                          <a:pt x="337" y="2"/>
                        </a:lnTo>
                        <a:lnTo>
                          <a:pt x="330" y="4"/>
                        </a:lnTo>
                        <a:lnTo>
                          <a:pt x="323" y="7"/>
                        </a:lnTo>
                        <a:lnTo>
                          <a:pt x="388" y="7"/>
                        </a:lnTo>
                        <a:lnTo>
                          <a:pt x="380" y="3"/>
                        </a:lnTo>
                        <a:lnTo>
                          <a:pt x="369" y="1"/>
                        </a:lnTo>
                        <a:lnTo>
                          <a:pt x="357" y="0"/>
                        </a:lnTo>
                        <a:close/>
                      </a:path>
                    </a:pathLst>
                  </a:custGeom>
                  <a:solidFill>
                    <a:srgbClr val="0685AE"/>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25" name="Google Shape;725;p67"/>
                  <p:cNvPicPr preferRelativeResize="0"/>
                  <p:nvPr/>
                </p:nvPicPr>
                <p:blipFill rotWithShape="1">
                  <a:blip r:embed="rId6">
                    <a:alphaModFix/>
                  </a:blip>
                  <a:srcRect/>
                  <a:stretch/>
                </p:blipFill>
                <p:spPr>
                  <a:xfrm>
                    <a:off x="7683467" y="1013302"/>
                    <a:ext cx="137023" cy="185367"/>
                  </a:xfrm>
                  <a:prstGeom prst="rect">
                    <a:avLst/>
                  </a:prstGeom>
                  <a:noFill/>
                  <a:ln w="9525" cap="flat" cmpd="sng">
                    <a:solidFill>
                      <a:srgbClr val="000000"/>
                    </a:solidFill>
                    <a:prstDash val="solid"/>
                    <a:miter lim="800000"/>
                    <a:headEnd type="none" w="sm" len="sm"/>
                    <a:tailEnd type="none" w="sm" len="sm"/>
                  </a:ln>
                </p:spPr>
              </p:pic>
              <p:sp>
                <p:nvSpPr>
                  <p:cNvPr id="726" name="Google Shape;726;p67"/>
                  <p:cNvSpPr/>
                  <p:nvPr/>
                </p:nvSpPr>
                <p:spPr>
                  <a:xfrm>
                    <a:off x="7616023" y="1189980"/>
                    <a:ext cx="368383" cy="257776"/>
                  </a:xfrm>
                  <a:custGeom>
                    <a:avLst/>
                    <a:gdLst/>
                    <a:ahLst/>
                    <a:cxnLst/>
                    <a:rect l="l" t="t" r="r" b="b"/>
                    <a:pathLst>
                      <a:path w="863" h="445" extrusionOk="0">
                        <a:moveTo>
                          <a:pt x="157" y="17"/>
                        </a:moveTo>
                        <a:lnTo>
                          <a:pt x="145" y="20"/>
                        </a:lnTo>
                        <a:lnTo>
                          <a:pt x="143" y="21"/>
                        </a:lnTo>
                        <a:lnTo>
                          <a:pt x="142" y="21"/>
                        </a:lnTo>
                        <a:lnTo>
                          <a:pt x="141" y="22"/>
                        </a:lnTo>
                        <a:lnTo>
                          <a:pt x="129" y="26"/>
                        </a:lnTo>
                        <a:lnTo>
                          <a:pt x="120" y="35"/>
                        </a:lnTo>
                        <a:lnTo>
                          <a:pt x="116" y="47"/>
                        </a:lnTo>
                        <a:lnTo>
                          <a:pt x="53" y="251"/>
                        </a:lnTo>
                        <a:lnTo>
                          <a:pt x="3" y="381"/>
                        </a:lnTo>
                        <a:lnTo>
                          <a:pt x="1" y="388"/>
                        </a:lnTo>
                        <a:lnTo>
                          <a:pt x="0" y="397"/>
                        </a:lnTo>
                        <a:lnTo>
                          <a:pt x="2" y="407"/>
                        </a:lnTo>
                        <a:lnTo>
                          <a:pt x="9" y="419"/>
                        </a:lnTo>
                        <a:lnTo>
                          <a:pt x="16" y="428"/>
                        </a:lnTo>
                        <a:lnTo>
                          <a:pt x="26" y="435"/>
                        </a:lnTo>
                        <a:lnTo>
                          <a:pt x="53" y="444"/>
                        </a:lnTo>
                        <a:lnTo>
                          <a:pt x="65" y="445"/>
                        </a:lnTo>
                        <a:lnTo>
                          <a:pt x="91" y="438"/>
                        </a:lnTo>
                        <a:lnTo>
                          <a:pt x="102" y="428"/>
                        </a:lnTo>
                        <a:lnTo>
                          <a:pt x="106" y="415"/>
                        </a:lnTo>
                        <a:lnTo>
                          <a:pt x="150" y="275"/>
                        </a:lnTo>
                        <a:lnTo>
                          <a:pt x="489" y="275"/>
                        </a:lnTo>
                        <a:lnTo>
                          <a:pt x="489" y="124"/>
                        </a:lnTo>
                        <a:lnTo>
                          <a:pt x="679" y="108"/>
                        </a:lnTo>
                        <a:lnTo>
                          <a:pt x="831" y="108"/>
                        </a:lnTo>
                        <a:lnTo>
                          <a:pt x="844" y="106"/>
                        </a:lnTo>
                        <a:lnTo>
                          <a:pt x="860" y="80"/>
                        </a:lnTo>
                        <a:lnTo>
                          <a:pt x="863" y="68"/>
                        </a:lnTo>
                        <a:lnTo>
                          <a:pt x="862" y="40"/>
                        </a:lnTo>
                        <a:lnTo>
                          <a:pt x="858" y="28"/>
                        </a:lnTo>
                        <a:lnTo>
                          <a:pt x="854" y="22"/>
                        </a:lnTo>
                        <a:lnTo>
                          <a:pt x="444" y="22"/>
                        </a:lnTo>
                        <a:lnTo>
                          <a:pt x="181" y="21"/>
                        </a:lnTo>
                        <a:lnTo>
                          <a:pt x="168" y="18"/>
                        </a:lnTo>
                        <a:lnTo>
                          <a:pt x="157" y="17"/>
                        </a:lnTo>
                        <a:close/>
                        <a:moveTo>
                          <a:pt x="489" y="275"/>
                        </a:moveTo>
                        <a:lnTo>
                          <a:pt x="150" y="275"/>
                        </a:lnTo>
                        <a:lnTo>
                          <a:pt x="150" y="436"/>
                        </a:lnTo>
                        <a:lnTo>
                          <a:pt x="489" y="439"/>
                        </a:lnTo>
                        <a:lnTo>
                          <a:pt x="489" y="275"/>
                        </a:lnTo>
                        <a:close/>
                        <a:moveTo>
                          <a:pt x="831" y="108"/>
                        </a:moveTo>
                        <a:lnTo>
                          <a:pt x="679" y="108"/>
                        </a:lnTo>
                        <a:lnTo>
                          <a:pt x="808" y="109"/>
                        </a:lnTo>
                        <a:lnTo>
                          <a:pt x="820" y="109"/>
                        </a:lnTo>
                        <a:lnTo>
                          <a:pt x="828" y="109"/>
                        </a:lnTo>
                        <a:lnTo>
                          <a:pt x="831" y="108"/>
                        </a:lnTo>
                        <a:close/>
                        <a:moveTo>
                          <a:pt x="815" y="0"/>
                        </a:moveTo>
                        <a:lnTo>
                          <a:pt x="571" y="15"/>
                        </a:lnTo>
                        <a:lnTo>
                          <a:pt x="460" y="18"/>
                        </a:lnTo>
                        <a:lnTo>
                          <a:pt x="455" y="19"/>
                        </a:lnTo>
                        <a:lnTo>
                          <a:pt x="450" y="21"/>
                        </a:lnTo>
                        <a:lnTo>
                          <a:pt x="444" y="22"/>
                        </a:lnTo>
                        <a:lnTo>
                          <a:pt x="854" y="22"/>
                        </a:lnTo>
                        <a:lnTo>
                          <a:pt x="851" y="18"/>
                        </a:lnTo>
                        <a:lnTo>
                          <a:pt x="844" y="10"/>
                        </a:lnTo>
                        <a:lnTo>
                          <a:pt x="835" y="4"/>
                        </a:lnTo>
                        <a:lnTo>
                          <a:pt x="825" y="1"/>
                        </a:lnTo>
                        <a:lnTo>
                          <a:pt x="815" y="0"/>
                        </a:lnTo>
                        <a:close/>
                      </a:path>
                    </a:pathLst>
                  </a:custGeom>
                  <a:solidFill>
                    <a:srgbClr val="0685AE"/>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7" name="Google Shape;727;p67"/>
                  <p:cNvSpPr/>
                  <p:nvPr/>
                </p:nvSpPr>
                <p:spPr>
                  <a:xfrm>
                    <a:off x="7859762" y="792020"/>
                    <a:ext cx="842202" cy="1015465"/>
                  </a:xfrm>
                  <a:custGeom>
                    <a:avLst/>
                    <a:gdLst/>
                    <a:ahLst/>
                    <a:cxnLst/>
                    <a:rect l="l" t="t" r="r" b="b"/>
                    <a:pathLst>
                      <a:path w="1973" h="1753" extrusionOk="0">
                        <a:moveTo>
                          <a:pt x="596" y="1145"/>
                        </a:moveTo>
                        <a:lnTo>
                          <a:pt x="536" y="1145"/>
                        </a:lnTo>
                        <a:lnTo>
                          <a:pt x="529" y="1169"/>
                        </a:lnTo>
                        <a:lnTo>
                          <a:pt x="519" y="1192"/>
                        </a:lnTo>
                        <a:lnTo>
                          <a:pt x="507" y="1214"/>
                        </a:lnTo>
                        <a:lnTo>
                          <a:pt x="491" y="1233"/>
                        </a:lnTo>
                        <a:lnTo>
                          <a:pt x="595" y="1233"/>
                        </a:lnTo>
                        <a:lnTo>
                          <a:pt x="590" y="1221"/>
                        </a:lnTo>
                        <a:lnTo>
                          <a:pt x="586" y="1208"/>
                        </a:lnTo>
                        <a:lnTo>
                          <a:pt x="584" y="1196"/>
                        </a:lnTo>
                        <a:lnTo>
                          <a:pt x="584" y="1183"/>
                        </a:lnTo>
                        <a:lnTo>
                          <a:pt x="586" y="1173"/>
                        </a:lnTo>
                        <a:lnTo>
                          <a:pt x="588" y="1163"/>
                        </a:lnTo>
                        <a:lnTo>
                          <a:pt x="591" y="1154"/>
                        </a:lnTo>
                        <a:lnTo>
                          <a:pt x="596" y="1145"/>
                        </a:lnTo>
                        <a:moveTo>
                          <a:pt x="888" y="1233"/>
                        </a:moveTo>
                        <a:lnTo>
                          <a:pt x="872" y="1213"/>
                        </a:lnTo>
                        <a:lnTo>
                          <a:pt x="858" y="1192"/>
                        </a:lnTo>
                        <a:lnTo>
                          <a:pt x="848" y="1169"/>
                        </a:lnTo>
                        <a:lnTo>
                          <a:pt x="842" y="1145"/>
                        </a:lnTo>
                        <a:lnTo>
                          <a:pt x="776" y="1145"/>
                        </a:lnTo>
                        <a:lnTo>
                          <a:pt x="865" y="1233"/>
                        </a:lnTo>
                        <a:lnTo>
                          <a:pt x="888" y="1233"/>
                        </a:lnTo>
                        <a:moveTo>
                          <a:pt x="1344" y="1677"/>
                        </a:moveTo>
                        <a:lnTo>
                          <a:pt x="1342" y="1664"/>
                        </a:lnTo>
                        <a:lnTo>
                          <a:pt x="1290" y="1523"/>
                        </a:lnTo>
                        <a:lnTo>
                          <a:pt x="1237" y="1340"/>
                        </a:lnTo>
                        <a:lnTo>
                          <a:pt x="1232" y="1328"/>
                        </a:lnTo>
                        <a:lnTo>
                          <a:pt x="1224" y="1317"/>
                        </a:lnTo>
                        <a:lnTo>
                          <a:pt x="1213" y="1309"/>
                        </a:lnTo>
                        <a:lnTo>
                          <a:pt x="1208" y="1307"/>
                        </a:lnTo>
                        <a:lnTo>
                          <a:pt x="1200" y="1303"/>
                        </a:lnTo>
                        <a:lnTo>
                          <a:pt x="1194" y="1301"/>
                        </a:lnTo>
                        <a:lnTo>
                          <a:pt x="1187" y="1300"/>
                        </a:lnTo>
                        <a:lnTo>
                          <a:pt x="1172" y="1300"/>
                        </a:lnTo>
                        <a:lnTo>
                          <a:pt x="1163" y="1302"/>
                        </a:lnTo>
                        <a:lnTo>
                          <a:pt x="1153" y="1305"/>
                        </a:lnTo>
                        <a:lnTo>
                          <a:pt x="1152" y="1306"/>
                        </a:lnTo>
                        <a:lnTo>
                          <a:pt x="1151" y="1307"/>
                        </a:lnTo>
                        <a:lnTo>
                          <a:pt x="897" y="1307"/>
                        </a:lnTo>
                        <a:lnTo>
                          <a:pt x="895" y="1306"/>
                        </a:lnTo>
                        <a:lnTo>
                          <a:pt x="737" y="1147"/>
                        </a:lnTo>
                        <a:lnTo>
                          <a:pt x="725" y="1137"/>
                        </a:lnTo>
                        <a:lnTo>
                          <a:pt x="711" y="1129"/>
                        </a:lnTo>
                        <a:lnTo>
                          <a:pt x="697" y="1124"/>
                        </a:lnTo>
                        <a:lnTo>
                          <a:pt x="681" y="1122"/>
                        </a:lnTo>
                        <a:lnTo>
                          <a:pt x="677" y="1122"/>
                        </a:lnTo>
                        <a:lnTo>
                          <a:pt x="665" y="1124"/>
                        </a:lnTo>
                        <a:lnTo>
                          <a:pt x="653" y="1128"/>
                        </a:lnTo>
                        <a:lnTo>
                          <a:pt x="643" y="1134"/>
                        </a:lnTo>
                        <a:lnTo>
                          <a:pt x="634" y="1142"/>
                        </a:lnTo>
                        <a:lnTo>
                          <a:pt x="626" y="1152"/>
                        </a:lnTo>
                        <a:lnTo>
                          <a:pt x="620" y="1162"/>
                        </a:lnTo>
                        <a:lnTo>
                          <a:pt x="616" y="1173"/>
                        </a:lnTo>
                        <a:lnTo>
                          <a:pt x="614" y="1185"/>
                        </a:lnTo>
                        <a:lnTo>
                          <a:pt x="615" y="1202"/>
                        </a:lnTo>
                        <a:lnTo>
                          <a:pt x="620" y="1218"/>
                        </a:lnTo>
                        <a:lnTo>
                          <a:pt x="628" y="1232"/>
                        </a:lnTo>
                        <a:lnTo>
                          <a:pt x="639" y="1245"/>
                        </a:lnTo>
                        <a:lnTo>
                          <a:pt x="843" y="1450"/>
                        </a:lnTo>
                        <a:lnTo>
                          <a:pt x="844" y="1452"/>
                        </a:lnTo>
                        <a:lnTo>
                          <a:pt x="844" y="1749"/>
                        </a:lnTo>
                        <a:lnTo>
                          <a:pt x="1213" y="1753"/>
                        </a:lnTo>
                        <a:lnTo>
                          <a:pt x="1213" y="1714"/>
                        </a:lnTo>
                        <a:lnTo>
                          <a:pt x="1219" y="1724"/>
                        </a:lnTo>
                        <a:lnTo>
                          <a:pt x="1227" y="1733"/>
                        </a:lnTo>
                        <a:lnTo>
                          <a:pt x="1236" y="1740"/>
                        </a:lnTo>
                        <a:lnTo>
                          <a:pt x="1248" y="1745"/>
                        </a:lnTo>
                        <a:lnTo>
                          <a:pt x="1254" y="1747"/>
                        </a:lnTo>
                        <a:lnTo>
                          <a:pt x="1261" y="1748"/>
                        </a:lnTo>
                        <a:lnTo>
                          <a:pt x="1276" y="1748"/>
                        </a:lnTo>
                        <a:lnTo>
                          <a:pt x="1285" y="1746"/>
                        </a:lnTo>
                        <a:lnTo>
                          <a:pt x="1294" y="1743"/>
                        </a:lnTo>
                        <a:lnTo>
                          <a:pt x="1306" y="1738"/>
                        </a:lnTo>
                        <a:lnTo>
                          <a:pt x="1316" y="1732"/>
                        </a:lnTo>
                        <a:lnTo>
                          <a:pt x="1325" y="1725"/>
                        </a:lnTo>
                        <a:lnTo>
                          <a:pt x="1332" y="1717"/>
                        </a:lnTo>
                        <a:lnTo>
                          <a:pt x="1334" y="1714"/>
                        </a:lnTo>
                        <a:lnTo>
                          <a:pt x="1340" y="1704"/>
                        </a:lnTo>
                        <a:lnTo>
                          <a:pt x="1344" y="1691"/>
                        </a:lnTo>
                        <a:lnTo>
                          <a:pt x="1344" y="1677"/>
                        </a:lnTo>
                        <a:moveTo>
                          <a:pt x="1487" y="1233"/>
                        </a:moveTo>
                        <a:lnTo>
                          <a:pt x="1485" y="1232"/>
                        </a:lnTo>
                        <a:lnTo>
                          <a:pt x="1484" y="1231"/>
                        </a:lnTo>
                        <a:lnTo>
                          <a:pt x="1483" y="1229"/>
                        </a:lnTo>
                        <a:lnTo>
                          <a:pt x="1468" y="1210"/>
                        </a:lnTo>
                        <a:lnTo>
                          <a:pt x="1456" y="1189"/>
                        </a:lnTo>
                        <a:lnTo>
                          <a:pt x="1447" y="1168"/>
                        </a:lnTo>
                        <a:lnTo>
                          <a:pt x="1441" y="1145"/>
                        </a:lnTo>
                        <a:lnTo>
                          <a:pt x="1216" y="1145"/>
                        </a:lnTo>
                        <a:lnTo>
                          <a:pt x="1211" y="1164"/>
                        </a:lnTo>
                        <a:lnTo>
                          <a:pt x="1204" y="1183"/>
                        </a:lnTo>
                        <a:lnTo>
                          <a:pt x="1194" y="1201"/>
                        </a:lnTo>
                        <a:lnTo>
                          <a:pt x="1183" y="1218"/>
                        </a:lnTo>
                        <a:lnTo>
                          <a:pt x="1179" y="1223"/>
                        </a:lnTo>
                        <a:lnTo>
                          <a:pt x="1174" y="1228"/>
                        </a:lnTo>
                        <a:lnTo>
                          <a:pt x="1169" y="1233"/>
                        </a:lnTo>
                        <a:lnTo>
                          <a:pt x="1487" y="1233"/>
                        </a:lnTo>
                        <a:moveTo>
                          <a:pt x="1973" y="222"/>
                        </a:moveTo>
                        <a:lnTo>
                          <a:pt x="1962" y="152"/>
                        </a:lnTo>
                        <a:lnTo>
                          <a:pt x="1930" y="91"/>
                        </a:lnTo>
                        <a:lnTo>
                          <a:pt x="1928" y="89"/>
                        </a:lnTo>
                        <a:lnTo>
                          <a:pt x="1882" y="43"/>
                        </a:lnTo>
                        <a:lnTo>
                          <a:pt x="1821" y="11"/>
                        </a:lnTo>
                        <a:lnTo>
                          <a:pt x="1751" y="0"/>
                        </a:lnTo>
                        <a:lnTo>
                          <a:pt x="222" y="0"/>
                        </a:lnTo>
                        <a:lnTo>
                          <a:pt x="152" y="11"/>
                        </a:lnTo>
                        <a:lnTo>
                          <a:pt x="91" y="43"/>
                        </a:lnTo>
                        <a:lnTo>
                          <a:pt x="43" y="91"/>
                        </a:lnTo>
                        <a:lnTo>
                          <a:pt x="11" y="152"/>
                        </a:lnTo>
                        <a:lnTo>
                          <a:pt x="0" y="222"/>
                        </a:lnTo>
                        <a:lnTo>
                          <a:pt x="0" y="723"/>
                        </a:lnTo>
                        <a:lnTo>
                          <a:pt x="89" y="717"/>
                        </a:lnTo>
                        <a:lnTo>
                          <a:pt x="89" y="222"/>
                        </a:lnTo>
                        <a:lnTo>
                          <a:pt x="99" y="170"/>
                        </a:lnTo>
                        <a:lnTo>
                          <a:pt x="128" y="128"/>
                        </a:lnTo>
                        <a:lnTo>
                          <a:pt x="170" y="99"/>
                        </a:lnTo>
                        <a:lnTo>
                          <a:pt x="222" y="89"/>
                        </a:lnTo>
                        <a:lnTo>
                          <a:pt x="1751" y="89"/>
                        </a:lnTo>
                        <a:lnTo>
                          <a:pt x="1803" y="99"/>
                        </a:lnTo>
                        <a:lnTo>
                          <a:pt x="1845" y="128"/>
                        </a:lnTo>
                        <a:lnTo>
                          <a:pt x="1874" y="170"/>
                        </a:lnTo>
                        <a:lnTo>
                          <a:pt x="1884" y="222"/>
                        </a:lnTo>
                        <a:lnTo>
                          <a:pt x="1884" y="1012"/>
                        </a:lnTo>
                        <a:lnTo>
                          <a:pt x="1879" y="1047"/>
                        </a:lnTo>
                        <a:lnTo>
                          <a:pt x="1865" y="1079"/>
                        </a:lnTo>
                        <a:lnTo>
                          <a:pt x="1844" y="1106"/>
                        </a:lnTo>
                        <a:lnTo>
                          <a:pt x="1817" y="1126"/>
                        </a:lnTo>
                        <a:lnTo>
                          <a:pt x="1811" y="1155"/>
                        </a:lnTo>
                        <a:lnTo>
                          <a:pt x="1801" y="1183"/>
                        </a:lnTo>
                        <a:lnTo>
                          <a:pt x="1787" y="1209"/>
                        </a:lnTo>
                        <a:lnTo>
                          <a:pt x="1769" y="1232"/>
                        </a:lnTo>
                        <a:lnTo>
                          <a:pt x="1834" y="1217"/>
                        </a:lnTo>
                        <a:lnTo>
                          <a:pt x="1890" y="1184"/>
                        </a:lnTo>
                        <a:lnTo>
                          <a:pt x="1934" y="1137"/>
                        </a:lnTo>
                        <a:lnTo>
                          <a:pt x="1963" y="1078"/>
                        </a:lnTo>
                        <a:lnTo>
                          <a:pt x="1973" y="1012"/>
                        </a:lnTo>
                        <a:lnTo>
                          <a:pt x="1973" y="222"/>
                        </a:lnTo>
                      </a:path>
                    </a:pathLst>
                  </a:custGeom>
                  <a:solidFill>
                    <a:srgbClr val="0685AE"/>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28" name="Google Shape;728;p67"/>
                  <p:cNvSpPr/>
                  <p:nvPr/>
                </p:nvSpPr>
                <p:spPr>
                  <a:xfrm>
                    <a:off x="8022824" y="1012722"/>
                    <a:ext cx="575839" cy="218386"/>
                  </a:xfrm>
                  <a:custGeom>
                    <a:avLst/>
                    <a:gdLst/>
                    <a:ahLst/>
                    <a:cxnLst/>
                    <a:rect l="l" t="t" r="r" b="b"/>
                    <a:pathLst>
                      <a:path w="1349" h="377" extrusionOk="0">
                        <a:moveTo>
                          <a:pt x="0" y="0"/>
                        </a:moveTo>
                        <a:lnTo>
                          <a:pt x="1349" y="0"/>
                        </a:lnTo>
                        <a:moveTo>
                          <a:pt x="0" y="125"/>
                        </a:moveTo>
                        <a:lnTo>
                          <a:pt x="1349" y="125"/>
                        </a:lnTo>
                        <a:moveTo>
                          <a:pt x="0" y="249"/>
                        </a:moveTo>
                        <a:lnTo>
                          <a:pt x="1349" y="249"/>
                        </a:lnTo>
                        <a:moveTo>
                          <a:pt x="0" y="376"/>
                        </a:moveTo>
                        <a:lnTo>
                          <a:pt x="1349" y="376"/>
                        </a:lnTo>
                      </a:path>
                    </a:pathLst>
                  </a:custGeom>
                  <a:noFill/>
                  <a:ln w="11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sp>
          <p:nvSpPr>
            <p:cNvPr id="729" name="Google Shape;729;p67"/>
            <p:cNvSpPr/>
            <p:nvPr/>
          </p:nvSpPr>
          <p:spPr>
            <a:xfrm>
              <a:off x="-481831" y="308000"/>
              <a:ext cx="5372099" cy="719410"/>
            </a:xfrm>
            <a:prstGeom prst="rect">
              <a:avLst/>
            </a:prstGeom>
            <a:noFill/>
            <a:ln>
              <a:noFill/>
            </a:ln>
          </p:spPr>
          <p:txBody>
            <a:bodyPr spcFirstLastPara="1" wrap="square" lIns="91425" tIns="45700" rIns="91425" bIns="45700" anchor="t" anchorCtr="0">
              <a:noAutofit/>
            </a:bodyPr>
            <a:lstStyle/>
            <a:p>
              <a:pPr marL="78740" marR="2394585" lvl="0" indent="0" algn="l" rtl="0">
                <a:lnSpc>
                  <a:spcPct val="75000"/>
                </a:lnSpc>
                <a:spcBef>
                  <a:spcPts val="0"/>
                </a:spcBef>
                <a:spcAft>
                  <a:spcPts val="0"/>
                </a:spcAft>
                <a:buClr>
                  <a:srgbClr val="000000"/>
                </a:buClr>
                <a:buSzPts val="4000"/>
                <a:buFont typeface="Arial"/>
                <a:buNone/>
              </a:pPr>
              <a:r>
                <a:rPr lang="en-US" sz="2400" b="1" i="0" u="none" strike="noStrike" cap="none">
                  <a:solidFill>
                    <a:srgbClr val="0D85AE"/>
                  </a:solidFill>
                  <a:latin typeface="Calibri"/>
                  <a:ea typeface="Calibri"/>
                  <a:cs typeface="Calibri"/>
                  <a:sym typeface="Calibri"/>
                </a:rPr>
                <a:t>INTERIM ASSESSMENTS</a:t>
              </a:r>
              <a:endParaRPr sz="2400" b="1" i="0" u="none" strike="noStrike" cap="none">
                <a:solidFill>
                  <a:schemeClr val="dk1"/>
                </a:solidFill>
                <a:latin typeface="Calibri"/>
                <a:ea typeface="Calibri"/>
                <a:cs typeface="Calibri"/>
                <a:sym typeface="Calibri"/>
              </a:endParaRPr>
            </a:p>
          </p:txBody>
        </p:sp>
      </p:grpSp>
      <p:sp>
        <p:nvSpPr>
          <p:cNvPr id="730" name="Google Shape;730;p67"/>
          <p:cNvSpPr/>
          <p:nvPr/>
        </p:nvSpPr>
        <p:spPr>
          <a:xfrm>
            <a:off x="1596348" y="1326940"/>
            <a:ext cx="4404402" cy="3293209"/>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•Flexible tests administered throughout the year to help teachers monitor student progress</a:t>
            </a:r>
            <a:endParaRPr/>
          </a:p>
          <a:p>
            <a:pPr marL="0" marR="0" lvl="0" indent="0" algn="l" rtl="0">
              <a:lnSpc>
                <a:spcPct val="100000"/>
              </a:lnSpc>
              <a:spcBef>
                <a:spcPts val="600"/>
              </a:spcBef>
              <a:spcAft>
                <a:spcPts val="0"/>
              </a:spcAft>
              <a:buNone/>
            </a:pPr>
            <a:r>
              <a:rPr lang="en-US" sz="1800" b="0" i="0" u="none" strike="noStrike" cap="none">
                <a:solidFill>
                  <a:srgbClr val="000000"/>
                </a:solidFill>
                <a:latin typeface="Arial"/>
                <a:ea typeface="Arial"/>
                <a:cs typeface="Arial"/>
                <a:sym typeface="Arial"/>
              </a:rPr>
              <a:t>•Provides educators with data to help them target instruction to meet students’ individual learning needs</a:t>
            </a:r>
            <a:endParaRPr/>
          </a:p>
          <a:p>
            <a:pPr marL="0" marR="0" lvl="0" indent="0" algn="l" rtl="0">
              <a:lnSpc>
                <a:spcPct val="100000"/>
              </a:lnSpc>
              <a:spcBef>
                <a:spcPts val="600"/>
              </a:spcBef>
              <a:spcAft>
                <a:spcPts val="0"/>
              </a:spcAft>
              <a:buNone/>
            </a:pPr>
            <a:r>
              <a:rPr lang="en-US" sz="1800" b="0" i="0" u="none" strike="noStrike" cap="none">
                <a:solidFill>
                  <a:srgbClr val="000000"/>
                </a:solidFill>
                <a:latin typeface="Arial"/>
                <a:ea typeface="Arial"/>
                <a:cs typeface="Arial"/>
                <a:sym typeface="Arial"/>
              </a:rPr>
              <a:t>•Full-length assessments and shorter assessment “blocks,” designed for grades 3-8 and high school, enable educators to choose the right assessment tool at the right time.</a:t>
            </a:r>
            <a:endParaRPr/>
          </a:p>
        </p:txBody>
      </p:sp>
      <p:sp>
        <p:nvSpPr>
          <p:cNvPr id="731" name="Google Shape;731;p67"/>
          <p:cNvSpPr/>
          <p:nvPr/>
        </p:nvSpPr>
        <p:spPr>
          <a:xfrm>
            <a:off x="6750318" y="1323943"/>
            <a:ext cx="3965307" cy="3370153"/>
          </a:xfrm>
          <a:prstGeom prst="rect">
            <a:avLst/>
          </a:prstGeom>
          <a:noFill/>
          <a:ln w="9525" cap="flat" cmpd="sng">
            <a:solidFill>
              <a:schemeClr val="dk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Arial"/>
                <a:ea typeface="Arial"/>
                <a:cs typeface="Arial"/>
                <a:sym typeface="Arial"/>
              </a:rPr>
              <a:t>•Classroom resources you can use today</a:t>
            </a:r>
            <a:endParaRPr/>
          </a:p>
          <a:p>
            <a:pPr marL="0" marR="0" lvl="0" indent="0" algn="l" rtl="0">
              <a:lnSpc>
                <a:spcPct val="100000"/>
              </a:lnSpc>
              <a:spcBef>
                <a:spcPts val="600"/>
              </a:spcBef>
              <a:spcAft>
                <a:spcPts val="0"/>
              </a:spcAft>
              <a:buNone/>
            </a:pPr>
            <a:r>
              <a:rPr lang="en-US" sz="1800" b="0" i="0" u="none" strike="noStrike" cap="none">
                <a:solidFill>
                  <a:srgbClr val="000000"/>
                </a:solidFill>
                <a:latin typeface="Arial"/>
                <a:ea typeface="Arial"/>
                <a:cs typeface="Arial"/>
                <a:sym typeface="Arial"/>
              </a:rPr>
              <a:t>• Lessons and activities created by educators to enhance instruction and save time</a:t>
            </a:r>
            <a:endParaRPr/>
          </a:p>
          <a:p>
            <a:pPr marL="0" marR="0" lvl="0" indent="0" algn="l" rtl="0">
              <a:lnSpc>
                <a:spcPct val="100000"/>
              </a:lnSpc>
              <a:spcBef>
                <a:spcPts val="600"/>
              </a:spcBef>
              <a:spcAft>
                <a:spcPts val="0"/>
              </a:spcAft>
              <a:buNone/>
            </a:pPr>
            <a:r>
              <a:rPr lang="en-US" sz="1800" b="0" i="0" u="none" strike="noStrike" cap="none">
                <a:solidFill>
                  <a:srgbClr val="000000"/>
                </a:solidFill>
                <a:latin typeface="Arial"/>
                <a:ea typeface="Arial"/>
                <a:cs typeface="Arial"/>
                <a:sym typeface="Arial"/>
              </a:rPr>
              <a:t>•Embedded formative assessment strategies and connections to interim assessment items</a:t>
            </a:r>
            <a:endParaRPr/>
          </a:p>
          <a:p>
            <a:pPr marL="0" marR="0" lvl="0" indent="0" algn="l" rtl="0">
              <a:lnSpc>
                <a:spcPct val="100000"/>
              </a:lnSpc>
              <a:spcBef>
                <a:spcPts val="600"/>
              </a:spcBef>
              <a:spcAft>
                <a:spcPts val="0"/>
              </a:spcAft>
              <a:buNone/>
            </a:pPr>
            <a:r>
              <a:rPr lang="en-US" sz="1800" b="0" i="0" u="none" strike="noStrike" cap="none">
                <a:solidFill>
                  <a:srgbClr val="000000"/>
                </a:solidFill>
                <a:latin typeface="Arial"/>
                <a:ea typeface="Arial"/>
                <a:cs typeface="Arial"/>
                <a:sym typeface="Arial"/>
              </a:rPr>
              <a:t>•Links to additional resources for educators to facilitate seamless access to relevant content.</a:t>
            </a:r>
            <a:endParaRPr sz="1800" b="0" i="0" u="none" strike="noStrike" cap="none">
              <a:solidFill>
                <a:srgbClr val="000000"/>
              </a:solidFill>
              <a:latin typeface="Arial"/>
              <a:ea typeface="Arial"/>
              <a:cs typeface="Arial"/>
              <a:sym typeface="Arial"/>
            </a:endParaRPr>
          </a:p>
        </p:txBody>
      </p:sp>
      <p:grpSp>
        <p:nvGrpSpPr>
          <p:cNvPr id="732" name="Google Shape;732;p67"/>
          <p:cNvGrpSpPr/>
          <p:nvPr/>
        </p:nvGrpSpPr>
        <p:grpSpPr>
          <a:xfrm>
            <a:off x="6750318" y="478919"/>
            <a:ext cx="4766852" cy="866456"/>
            <a:chOff x="6718284" y="478919"/>
            <a:chExt cx="4798886" cy="866456"/>
          </a:xfrm>
        </p:grpSpPr>
        <p:grpSp>
          <p:nvGrpSpPr>
            <p:cNvPr id="733" name="Google Shape;733;p67"/>
            <p:cNvGrpSpPr/>
            <p:nvPr/>
          </p:nvGrpSpPr>
          <p:grpSpPr>
            <a:xfrm>
              <a:off x="7527382" y="480212"/>
              <a:ext cx="2934453" cy="865163"/>
              <a:chOff x="6750319" y="2186108"/>
              <a:chExt cx="2934453" cy="865163"/>
            </a:xfrm>
          </p:grpSpPr>
          <p:sp>
            <p:nvSpPr>
              <p:cNvPr id="734" name="Google Shape;734;p67"/>
              <p:cNvSpPr/>
              <p:nvPr/>
            </p:nvSpPr>
            <p:spPr>
              <a:xfrm>
                <a:off x="6750319" y="2186108"/>
                <a:ext cx="2934453" cy="798139"/>
              </a:xfrm>
              <a:prstGeom prst="rect">
                <a:avLst/>
              </a:prstGeom>
              <a:solidFill>
                <a:srgbClr val="E2ECCB"/>
              </a:solidFill>
              <a:ln w="9525" cap="flat" cmpd="sng">
                <a:solidFill>
                  <a:srgbClr val="0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35" name="Google Shape;735;p67"/>
              <p:cNvPicPr preferRelativeResize="0"/>
              <p:nvPr/>
            </p:nvPicPr>
            <p:blipFill rotWithShape="1">
              <a:blip r:embed="rId7">
                <a:alphaModFix/>
              </a:blip>
              <a:srcRect t="36922" r="35079"/>
              <a:stretch/>
            </p:blipFill>
            <p:spPr>
              <a:xfrm>
                <a:off x="8810231" y="2310410"/>
                <a:ext cx="849157" cy="740861"/>
              </a:xfrm>
              <a:prstGeom prst="rect">
                <a:avLst/>
              </a:prstGeom>
              <a:noFill/>
              <a:ln>
                <a:noFill/>
              </a:ln>
            </p:spPr>
          </p:pic>
        </p:grpSp>
        <p:grpSp>
          <p:nvGrpSpPr>
            <p:cNvPr id="736" name="Google Shape;736;p67"/>
            <p:cNvGrpSpPr/>
            <p:nvPr/>
          </p:nvGrpSpPr>
          <p:grpSpPr>
            <a:xfrm>
              <a:off x="6718284" y="478919"/>
              <a:ext cx="4798886" cy="848021"/>
              <a:chOff x="5941220" y="2193814"/>
              <a:chExt cx="4798887" cy="848021"/>
            </a:xfrm>
          </p:grpSpPr>
          <p:sp>
            <p:nvSpPr>
              <p:cNvPr id="737" name="Google Shape;737;p67"/>
              <p:cNvSpPr/>
              <p:nvPr/>
            </p:nvSpPr>
            <p:spPr>
              <a:xfrm>
                <a:off x="5941220" y="2193814"/>
                <a:ext cx="3355242" cy="800724"/>
              </a:xfrm>
              <a:custGeom>
                <a:avLst/>
                <a:gdLst/>
                <a:ahLst/>
                <a:cxnLst/>
                <a:rect l="l" t="t" r="r" b="b"/>
                <a:pathLst>
                  <a:path w="8344" h="2867" extrusionOk="0">
                    <a:moveTo>
                      <a:pt x="8343" y="0"/>
                    </a:moveTo>
                    <a:lnTo>
                      <a:pt x="0" y="0"/>
                    </a:lnTo>
                    <a:lnTo>
                      <a:pt x="0" y="2866"/>
                    </a:lnTo>
                    <a:lnTo>
                      <a:pt x="7194" y="2866"/>
                    </a:lnTo>
                    <a:lnTo>
                      <a:pt x="5255" y="1761"/>
                    </a:lnTo>
                    <a:lnTo>
                      <a:pt x="8343" y="0"/>
                    </a:lnTo>
                    <a:close/>
                  </a:path>
                </a:pathLst>
              </a:custGeom>
              <a:solidFill>
                <a:srgbClr val="D4E2B3"/>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8" name="Google Shape;738;p67"/>
              <p:cNvSpPr/>
              <p:nvPr/>
            </p:nvSpPr>
            <p:spPr>
              <a:xfrm>
                <a:off x="6134557" y="2319844"/>
                <a:ext cx="4605550" cy="721991"/>
              </a:xfrm>
              <a:prstGeom prst="rect">
                <a:avLst/>
              </a:prstGeom>
              <a:noFill/>
              <a:ln>
                <a:noFill/>
              </a:ln>
            </p:spPr>
            <p:txBody>
              <a:bodyPr spcFirstLastPara="1" wrap="square" lIns="91425" tIns="45700" rIns="91425" bIns="45700" anchor="t" anchorCtr="0">
                <a:noAutofit/>
              </a:bodyPr>
              <a:lstStyle/>
              <a:p>
                <a:pPr marL="78740" marR="2394585" lvl="0" indent="0" algn="l" rtl="0">
                  <a:lnSpc>
                    <a:spcPct val="75000"/>
                  </a:lnSpc>
                  <a:spcBef>
                    <a:spcPts val="0"/>
                  </a:spcBef>
                  <a:spcAft>
                    <a:spcPts val="0"/>
                  </a:spcAft>
                  <a:buClr>
                    <a:srgbClr val="000000"/>
                  </a:buClr>
                  <a:buSzPts val="4000"/>
                  <a:buFont typeface="Arial"/>
                  <a:buNone/>
                </a:pPr>
                <a:r>
                  <a:rPr lang="en-US" sz="2400" b="1" i="0" u="none" strike="noStrike" cap="none" dirty="0">
                    <a:solidFill>
                      <a:srgbClr val="637A2E"/>
                    </a:solidFill>
                    <a:latin typeface="Calibri"/>
                    <a:ea typeface="Calibri"/>
                    <a:cs typeface="Calibri"/>
                    <a:sym typeface="Calibri"/>
                  </a:rPr>
                  <a:t>TOOLS FOR TEACHERS</a:t>
                </a:r>
                <a:endParaRPr sz="2400" b="1" i="0" u="none" strike="noStrike" cap="none" dirty="0">
                  <a:solidFill>
                    <a:srgbClr val="637A2E"/>
                  </a:solidFill>
                  <a:latin typeface="Calibri"/>
                  <a:ea typeface="Calibri"/>
                  <a:cs typeface="Calibri"/>
                  <a:sym typeface="Calibri"/>
                </a:endParaRPr>
              </a:p>
            </p:txBody>
          </p:sp>
        </p:grpSp>
      </p:grpSp>
      <p:sp>
        <p:nvSpPr>
          <p:cNvPr id="739" name="Google Shape;739;p67"/>
          <p:cNvSpPr txBox="1"/>
          <p:nvPr/>
        </p:nvSpPr>
        <p:spPr>
          <a:xfrm>
            <a:off x="3244451" y="5279004"/>
            <a:ext cx="701867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0" i="0" u="none" strike="noStrike" cap="none">
                <a:solidFill>
                  <a:srgbClr val="000000"/>
                </a:solidFill>
                <a:latin typeface="Arial"/>
                <a:ea typeface="Arial"/>
                <a:cs typeface="Arial"/>
                <a:sym typeface="Arial"/>
              </a:rPr>
              <a:t>Tools for Teachers has replaced the Digital Library</a:t>
            </a:r>
            <a:endParaRPr sz="2400" b="0" i="0" u="none" strike="noStrike" cap="none">
              <a:solidFill>
                <a:srgbClr val="000000"/>
              </a:solidFill>
              <a:latin typeface="Arial"/>
              <a:ea typeface="Arial"/>
              <a:cs typeface="Arial"/>
              <a:sym typeface="Arial"/>
            </a:endParaRPr>
          </a:p>
        </p:txBody>
      </p:sp>
      <p:pic>
        <p:nvPicPr>
          <p:cNvPr id="740" name="Google Shape;740;p67"/>
          <p:cNvPicPr preferRelativeResize="0"/>
          <p:nvPr/>
        </p:nvPicPr>
        <p:blipFill rotWithShape="1">
          <a:blip r:embed="rId7">
            <a:alphaModFix/>
          </a:blip>
          <a:srcRect/>
          <a:stretch/>
        </p:blipFill>
        <p:spPr>
          <a:xfrm>
            <a:off x="1797764" y="4891759"/>
            <a:ext cx="1376625" cy="1236153"/>
          </a:xfrm>
          <a:prstGeom prst="rect">
            <a:avLst/>
          </a:prstGeom>
          <a:noFill/>
          <a:ln w="28575" cap="flat" cmpd="sng">
            <a:solidFill>
              <a:schemeClr val="dk2"/>
            </a:solidFill>
            <a:prstDash val="solid"/>
            <a:round/>
            <a:headEnd type="none" w="sm" len="sm"/>
            <a:tailEnd type="none" w="sm" len="sm"/>
          </a:ln>
        </p:spPr>
      </p:pic>
      <p:pic>
        <p:nvPicPr>
          <p:cNvPr id="741" name="Google Shape;741;p67" descr="Smarter Balanced Assessment">
            <a:hlinkClick r:id="rId8"/>
          </p:cNvPr>
          <p:cNvPicPr preferRelativeResize="0"/>
          <p:nvPr/>
        </p:nvPicPr>
        <p:blipFill rotWithShape="1">
          <a:blip r:embed="rId9">
            <a:alphaModFix/>
          </a:blip>
          <a:srcRect r="58779"/>
          <a:stretch/>
        </p:blipFill>
        <p:spPr>
          <a:xfrm rot="12442">
            <a:off x="10404620" y="5128901"/>
            <a:ext cx="1217583" cy="761875"/>
          </a:xfrm>
          <a:prstGeom prst="rect">
            <a:avLst/>
          </a:prstGeom>
          <a:solidFill>
            <a:schemeClr val="lt1"/>
          </a:solidFill>
          <a:ln w="28575" cap="flat" cmpd="sng">
            <a:solidFill>
              <a:schemeClr val="dk1"/>
            </a:solidFill>
            <a:prstDash val="solid"/>
            <a:round/>
            <a:headEnd type="none" w="sm" len="sm"/>
            <a:tailEnd type="none" w="sm" len="sm"/>
          </a:ln>
        </p:spPr>
      </p:pic>
      <p:sp>
        <p:nvSpPr>
          <p:cNvPr id="742" name="Google Shape;742;p67"/>
          <p:cNvSpPr/>
          <p:nvPr/>
        </p:nvSpPr>
        <p:spPr>
          <a:xfrm>
            <a:off x="10263121" y="5126700"/>
            <a:ext cx="1524067" cy="766277"/>
          </a:xfrm>
          <a:prstGeom prst="mathMultiply">
            <a:avLst>
              <a:gd name="adj1" fmla="val 23520"/>
            </a:avLst>
          </a:prstGeom>
          <a:noFill/>
          <a:ln w="25400" cap="flat" cmpd="sng">
            <a:solidFill>
              <a:srgbClr val="717C8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43" name="Google Shape;743;p67"/>
          <p:cNvPicPr preferRelativeResize="0"/>
          <p:nvPr/>
        </p:nvPicPr>
        <p:blipFill rotWithShape="1">
          <a:blip r:embed="rId10">
            <a:alphaModFix/>
          </a:blip>
          <a:srcRect/>
          <a:stretch/>
        </p:blipFill>
        <p:spPr>
          <a:xfrm>
            <a:off x="985838" y="4739298"/>
            <a:ext cx="811926" cy="6588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68"/>
          <p:cNvSpPr txBox="1"/>
          <p:nvPr/>
        </p:nvSpPr>
        <p:spPr>
          <a:xfrm>
            <a:off x="2598174" y="474250"/>
            <a:ext cx="8615700" cy="623400"/>
          </a:xfrm>
          <a:prstGeom prst="rect">
            <a:avLst/>
          </a:prstGeom>
          <a:noFill/>
          <a:ln>
            <a:noFill/>
          </a:ln>
        </p:spPr>
        <p:txBody>
          <a:bodyPr spcFirstLastPara="1" wrap="square" lIns="91425" tIns="45700" rIns="91425" bIns="45700" anchor="b" anchorCtr="0">
            <a:noAutofit/>
          </a:bodyPr>
          <a:lstStyle/>
          <a:p>
            <a:pPr marL="0" marR="0" lvl="0" indent="0" algn="l" rtl="0">
              <a:lnSpc>
                <a:spcPct val="161111"/>
              </a:lnSpc>
              <a:spcBef>
                <a:spcPts val="0"/>
              </a:spcBef>
              <a:spcAft>
                <a:spcPts val="0"/>
              </a:spcAft>
              <a:buClr>
                <a:srgbClr val="000000"/>
              </a:buClr>
              <a:buSzPts val="3600"/>
              <a:buFont typeface="Arial"/>
              <a:buNone/>
            </a:pPr>
            <a:r>
              <a:rPr lang="en-US" sz="3600" b="1" i="0" u="none" strike="noStrike" cap="none">
                <a:solidFill>
                  <a:srgbClr val="674EA7"/>
                </a:solidFill>
                <a:latin typeface="Calibri"/>
                <a:ea typeface="Calibri"/>
                <a:cs typeface="Calibri"/>
                <a:sym typeface="Calibri"/>
              </a:rPr>
              <a:t>Non-Secure but Non-Public</a:t>
            </a:r>
            <a:endParaRPr sz="4400" b="1" i="0" u="none" strike="noStrike" cap="none">
              <a:solidFill>
                <a:srgbClr val="674EA7"/>
              </a:solidFill>
              <a:latin typeface="Calibri"/>
              <a:ea typeface="Calibri"/>
              <a:cs typeface="Calibri"/>
              <a:sym typeface="Calibri"/>
            </a:endParaRPr>
          </a:p>
        </p:txBody>
      </p:sp>
      <p:sp>
        <p:nvSpPr>
          <p:cNvPr id="749" name="Google Shape;749;p68"/>
          <p:cNvSpPr txBox="1"/>
          <p:nvPr/>
        </p:nvSpPr>
        <p:spPr>
          <a:xfrm>
            <a:off x="1776567" y="1097651"/>
            <a:ext cx="8978700" cy="51429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US" sz="2000" i="0" u="none" strike="noStrike" cap="none"/>
              <a:t>The interim assessments are considered non-secure and non-public. </a:t>
            </a:r>
            <a:endParaRPr sz="2000" i="0" u="none" strike="noStrike" cap="none"/>
          </a:p>
          <a:p>
            <a:pPr marL="457200" marR="0" lvl="0" indent="-355600" algn="l" rtl="0">
              <a:lnSpc>
                <a:spcPct val="115000"/>
              </a:lnSpc>
              <a:spcBef>
                <a:spcPts val="1000"/>
              </a:spcBef>
              <a:spcAft>
                <a:spcPts val="0"/>
              </a:spcAft>
              <a:buSzPts val="2000"/>
              <a:buChar char="●"/>
            </a:pPr>
            <a:r>
              <a:rPr lang="en-US" sz="2000" i="0" u="none" strike="noStrike" cap="none"/>
              <a:t>Because the interims are non-secure, they are not intended to be used for accountability purposes. </a:t>
            </a:r>
            <a:endParaRPr sz="2000" i="0" u="none" strike="noStrike" cap="none"/>
          </a:p>
          <a:p>
            <a:pPr marL="457200" marR="0" lvl="0" indent="-355600" algn="l" rtl="0">
              <a:lnSpc>
                <a:spcPct val="115000"/>
              </a:lnSpc>
              <a:spcBef>
                <a:spcPts val="1000"/>
              </a:spcBef>
              <a:spcAft>
                <a:spcPts val="0"/>
              </a:spcAft>
              <a:buSzPts val="2000"/>
              <a:buChar char="●"/>
            </a:pPr>
            <a:r>
              <a:rPr lang="en-US" sz="2000" i="0" u="none" strike="noStrike" cap="none"/>
              <a:t>Non-secure means teachers and students can have access to the items, answers, and student responses.</a:t>
            </a:r>
            <a:endParaRPr sz="2000" i="0" u="none" strike="noStrike" cap="none"/>
          </a:p>
          <a:p>
            <a:pPr marL="457200" marR="0" lvl="0" indent="-355600" algn="l" rtl="0">
              <a:lnSpc>
                <a:spcPct val="115000"/>
              </a:lnSpc>
              <a:spcBef>
                <a:spcPts val="1000"/>
              </a:spcBef>
              <a:spcAft>
                <a:spcPts val="0"/>
              </a:spcAft>
              <a:buSzPts val="2000"/>
              <a:buChar char="●"/>
            </a:pPr>
            <a:r>
              <a:rPr lang="en-US" sz="2000" i="0" u="none" strike="noStrike" cap="none"/>
              <a:t>Non-public means they are not to be posted publicly (such as on a school website).</a:t>
            </a:r>
            <a:endParaRPr sz="2000" i="0" u="none" strike="noStrike" cap="none"/>
          </a:p>
          <a:p>
            <a:pPr marL="0" marR="0" lvl="0" indent="0" algn="l" rtl="0">
              <a:lnSpc>
                <a:spcPct val="115000"/>
              </a:lnSpc>
              <a:spcBef>
                <a:spcPts val="1000"/>
              </a:spcBef>
              <a:spcAft>
                <a:spcPts val="0"/>
              </a:spcAft>
              <a:buClr>
                <a:srgbClr val="000000"/>
              </a:buClr>
              <a:buSzPts val="1800"/>
              <a:buFont typeface="Arial"/>
              <a:buNone/>
            </a:pPr>
            <a:r>
              <a:rPr lang="en-US" sz="2000" b="1" i="1" u="none" strike="noStrike" cap="none"/>
              <a:t>Schools and departments should be “on the same page” regarding Interim Assessments. School leaders may want to establish a timeframe and policies related to the use of the Interim Assessments. </a:t>
            </a:r>
            <a:endParaRPr sz="2000" i="0" u="none" strike="noStrike" cap="none"/>
          </a:p>
          <a:p>
            <a:pPr marL="0" marR="0" lvl="0" indent="0" algn="l" rtl="0">
              <a:lnSpc>
                <a:spcPct val="100000"/>
              </a:lnSpc>
              <a:spcBef>
                <a:spcPts val="1600"/>
              </a:spcBef>
              <a:spcAft>
                <a:spcPts val="0"/>
              </a:spcAft>
              <a:buClr>
                <a:srgbClr val="000000"/>
              </a:buClr>
              <a:buSzPts val="1800"/>
              <a:buFont typeface="Arial"/>
              <a:buNone/>
            </a:pPr>
            <a:endParaRPr sz="2000" i="0" u="none" strike="noStrike" cap="none"/>
          </a:p>
          <a:p>
            <a:pPr marL="0" marR="0" lvl="0" indent="0" algn="l" rtl="0">
              <a:lnSpc>
                <a:spcPct val="100000"/>
              </a:lnSpc>
              <a:spcBef>
                <a:spcPts val="400"/>
              </a:spcBef>
              <a:spcAft>
                <a:spcPts val="1600"/>
              </a:spcAft>
              <a:buClr>
                <a:srgbClr val="000000"/>
              </a:buClr>
              <a:buSzPts val="2000"/>
              <a:buFont typeface="Arial"/>
              <a:buNone/>
            </a:pPr>
            <a:endParaRPr sz="2000" i="0" u="none" strike="noStrike" cap="none"/>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7"/>
          <p:cNvSpPr txBox="1"/>
          <p:nvPr/>
        </p:nvSpPr>
        <p:spPr>
          <a:xfrm>
            <a:off x="5474972" y="5907784"/>
            <a:ext cx="124874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UAAG pg. 7</a:t>
            </a:r>
            <a:endParaRPr sz="1800" b="0" i="0" u="none" strike="noStrike" cap="none">
              <a:solidFill>
                <a:schemeClr val="dk1"/>
              </a:solidFill>
              <a:latin typeface="Calibri"/>
              <a:ea typeface="Calibri"/>
              <a:cs typeface="Calibri"/>
              <a:sym typeface="Calibri"/>
            </a:endParaRPr>
          </a:p>
        </p:txBody>
      </p:sp>
      <p:pic>
        <p:nvPicPr>
          <p:cNvPr id="185" name="Google Shape;185;p7"/>
          <p:cNvPicPr preferRelativeResize="0"/>
          <p:nvPr/>
        </p:nvPicPr>
        <p:blipFill rotWithShape="1">
          <a:blip r:embed="rId3">
            <a:alphaModFix/>
          </a:blip>
          <a:srcRect/>
          <a:stretch/>
        </p:blipFill>
        <p:spPr>
          <a:xfrm>
            <a:off x="1993899" y="38100"/>
            <a:ext cx="8201025" cy="6781800"/>
          </a:xfrm>
          <a:prstGeom prst="rect">
            <a:avLst/>
          </a:prstGeom>
          <a:noFill/>
          <a:ln>
            <a:noFill/>
          </a:ln>
        </p:spPr>
      </p:pic>
      <p:sp>
        <p:nvSpPr>
          <p:cNvPr id="186" name="Google Shape;186;p7"/>
          <p:cNvSpPr txBox="1"/>
          <p:nvPr/>
        </p:nvSpPr>
        <p:spPr>
          <a:xfrm>
            <a:off x="3864595" y="851025"/>
            <a:ext cx="322075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Automatically available for all students</a:t>
            </a:r>
            <a:endParaRPr sz="1400" b="0" i="0" u="none" strike="noStrike" cap="none">
              <a:solidFill>
                <a:srgbClr val="000000"/>
              </a:solidFill>
              <a:latin typeface="Arial"/>
              <a:ea typeface="Arial"/>
              <a:cs typeface="Arial"/>
              <a:sym typeface="Arial"/>
            </a:endParaRPr>
          </a:p>
        </p:txBody>
      </p:sp>
      <p:sp>
        <p:nvSpPr>
          <p:cNvPr id="187" name="Google Shape;187;p7"/>
          <p:cNvSpPr txBox="1"/>
          <p:nvPr/>
        </p:nvSpPr>
        <p:spPr>
          <a:xfrm>
            <a:off x="4970352" y="2578729"/>
            <a:ext cx="452673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Can be made available to any student with a need who regularly uses it in the classroom</a:t>
            </a:r>
            <a:endParaRPr sz="1400" b="0" i="0" u="none" strike="noStrike" cap="none">
              <a:solidFill>
                <a:srgbClr val="000000"/>
              </a:solidFill>
              <a:latin typeface="Arial"/>
              <a:ea typeface="Arial"/>
              <a:cs typeface="Arial"/>
              <a:sym typeface="Arial"/>
            </a:endParaRPr>
          </a:p>
        </p:txBody>
      </p:sp>
      <p:sp>
        <p:nvSpPr>
          <p:cNvPr id="188" name="Google Shape;188;p7"/>
          <p:cNvSpPr txBox="1"/>
          <p:nvPr/>
        </p:nvSpPr>
        <p:spPr>
          <a:xfrm>
            <a:off x="5584479" y="4098202"/>
            <a:ext cx="407556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Limited to students with a documented need who regularly use it in the classroom</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31"/>
          <p:cNvSpPr txBox="1">
            <a:spLocks noGrp="1"/>
          </p:cNvSpPr>
          <p:nvPr>
            <p:ph type="title"/>
          </p:nvPr>
        </p:nvSpPr>
        <p:spPr>
          <a:xfrm>
            <a:off x="3001751" y="372475"/>
            <a:ext cx="8779500" cy="457200"/>
          </a:xfrm>
          <a:prstGeom prst="rect">
            <a:avLst/>
          </a:prstGeom>
          <a:noFill/>
          <a:ln>
            <a:noFill/>
          </a:ln>
        </p:spPr>
        <p:txBody>
          <a:bodyPr spcFirstLastPara="1" wrap="square" lIns="91425" tIns="45700" rIns="91425" bIns="45700" anchor="ctr" anchorCtr="0">
            <a:noAutofit/>
          </a:bodyPr>
          <a:lstStyle/>
          <a:p>
            <a:pPr marL="404813" lvl="0" indent="0" algn="ctr" rtl="0">
              <a:lnSpc>
                <a:spcPct val="90000"/>
              </a:lnSpc>
              <a:spcBef>
                <a:spcPts val="0"/>
              </a:spcBef>
              <a:spcAft>
                <a:spcPts val="0"/>
              </a:spcAft>
              <a:buClr>
                <a:srgbClr val="008BA9"/>
              </a:buClr>
              <a:buSzPts val="3600"/>
              <a:buFont typeface="Arial"/>
              <a:buNone/>
            </a:pPr>
            <a:r>
              <a:rPr lang="en-US" b="1">
                <a:solidFill>
                  <a:srgbClr val="674EA7"/>
                </a:solidFill>
              </a:rPr>
              <a:t>Administering </a:t>
            </a:r>
            <a:r>
              <a:rPr lang="en-US" b="1"/>
              <a:t>Interim</a:t>
            </a:r>
            <a:r>
              <a:rPr lang="en-US" b="1">
                <a:solidFill>
                  <a:srgbClr val="674EA7"/>
                </a:solidFill>
              </a:rPr>
              <a:t> Assessments</a:t>
            </a:r>
            <a:endParaRPr>
              <a:solidFill>
                <a:srgbClr val="674EA7"/>
              </a:solidFill>
            </a:endParaRPr>
          </a:p>
        </p:txBody>
      </p:sp>
      <p:sp>
        <p:nvSpPr>
          <p:cNvPr id="756" name="Google Shape;756;p31"/>
          <p:cNvSpPr txBox="1">
            <a:spLocks noGrp="1"/>
          </p:cNvSpPr>
          <p:nvPr>
            <p:ph type="body" idx="1"/>
          </p:nvPr>
        </p:nvSpPr>
        <p:spPr>
          <a:xfrm>
            <a:off x="2436812" y="1200475"/>
            <a:ext cx="8970554" cy="36959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800"/>
              <a:buNone/>
            </a:pPr>
            <a:r>
              <a:rPr lang="en-US" sz="2000">
                <a:solidFill>
                  <a:srgbClr val="000000"/>
                </a:solidFill>
              </a:rPr>
              <a:t>Summative and Interim Assessments (Smarter Balanced, HSA Science and EOCs) are usually administered in the same way. The tests are administered using the TA Live Site and students log in using the Secure Browser, so…..</a:t>
            </a:r>
            <a:endParaRPr sz="2000">
              <a:solidFill>
                <a:srgbClr val="000000"/>
              </a:solidFill>
            </a:endParaRPr>
          </a:p>
          <a:p>
            <a:pPr marL="342900" lvl="0" indent="-228600" algn="l" rtl="0">
              <a:lnSpc>
                <a:spcPct val="90000"/>
              </a:lnSpc>
              <a:spcBef>
                <a:spcPts val="360"/>
              </a:spcBef>
              <a:spcAft>
                <a:spcPts val="0"/>
              </a:spcAft>
              <a:buClr>
                <a:schemeClr val="dk1"/>
              </a:buClr>
              <a:buSzPts val="1800"/>
              <a:buNone/>
            </a:pPr>
            <a:endParaRPr sz="2000">
              <a:solidFill>
                <a:srgbClr val="000000"/>
              </a:solidFill>
            </a:endParaRPr>
          </a:p>
          <a:p>
            <a:pPr marL="376238" lvl="1" indent="-179388" algn="l" rtl="0">
              <a:lnSpc>
                <a:spcPct val="90000"/>
              </a:lnSpc>
              <a:spcBef>
                <a:spcPts val="360"/>
              </a:spcBef>
              <a:spcAft>
                <a:spcPts val="0"/>
              </a:spcAft>
              <a:buClr>
                <a:srgbClr val="000000"/>
              </a:buClr>
              <a:buSzPts val="2000"/>
              <a:buChar char="–"/>
            </a:pPr>
            <a:r>
              <a:rPr lang="en-US" sz="2000">
                <a:solidFill>
                  <a:srgbClr val="000000"/>
                </a:solidFill>
              </a:rPr>
              <a:t>Test Administrators need to complete the TA Certification Course and launch test sessions.</a:t>
            </a:r>
            <a:endParaRPr sz="2000">
              <a:solidFill>
                <a:srgbClr val="000000"/>
              </a:solidFill>
            </a:endParaRPr>
          </a:p>
          <a:p>
            <a:pPr marL="376238" lvl="1" indent="-166688" algn="l" rtl="0">
              <a:lnSpc>
                <a:spcPct val="90000"/>
              </a:lnSpc>
              <a:spcBef>
                <a:spcPts val="360"/>
              </a:spcBef>
              <a:spcAft>
                <a:spcPts val="0"/>
              </a:spcAft>
              <a:buClr>
                <a:schemeClr val="dk1"/>
              </a:buClr>
              <a:buSzPts val="1800"/>
              <a:buNone/>
            </a:pPr>
            <a:endParaRPr sz="2000">
              <a:solidFill>
                <a:srgbClr val="000000"/>
              </a:solidFill>
            </a:endParaRPr>
          </a:p>
          <a:p>
            <a:pPr marL="376238" lvl="1" indent="-179388" algn="l" rtl="0">
              <a:lnSpc>
                <a:spcPct val="90000"/>
              </a:lnSpc>
              <a:spcBef>
                <a:spcPts val="360"/>
              </a:spcBef>
              <a:spcAft>
                <a:spcPts val="0"/>
              </a:spcAft>
              <a:buClr>
                <a:srgbClr val="000000"/>
              </a:buClr>
              <a:buSzPts val="2000"/>
              <a:buChar char="–"/>
            </a:pPr>
            <a:r>
              <a:rPr lang="en-US" sz="2000">
                <a:solidFill>
                  <a:srgbClr val="000000"/>
                </a:solidFill>
              </a:rPr>
              <a:t>Student computers need to have the Secure Browser installed or use the Interim Assessments Remote Testing Site .</a:t>
            </a:r>
            <a:endParaRPr sz="2000">
              <a:solidFill>
                <a:srgbClr val="000000"/>
              </a:solidFill>
            </a:endParaRPr>
          </a:p>
          <a:p>
            <a:pPr marL="376238" lvl="1" indent="-166688" algn="l" rtl="0">
              <a:lnSpc>
                <a:spcPct val="90000"/>
              </a:lnSpc>
              <a:spcBef>
                <a:spcPts val="360"/>
              </a:spcBef>
              <a:spcAft>
                <a:spcPts val="0"/>
              </a:spcAft>
              <a:buClr>
                <a:schemeClr val="dk1"/>
              </a:buClr>
              <a:buSzPts val="1800"/>
              <a:buNone/>
            </a:pPr>
            <a:endParaRPr sz="2000">
              <a:solidFill>
                <a:srgbClr val="000000"/>
              </a:solidFill>
            </a:endParaRPr>
          </a:p>
          <a:p>
            <a:pPr marL="376238" lvl="1" indent="-179388" algn="l" rtl="0">
              <a:lnSpc>
                <a:spcPct val="90000"/>
              </a:lnSpc>
              <a:spcBef>
                <a:spcPts val="360"/>
              </a:spcBef>
              <a:spcAft>
                <a:spcPts val="0"/>
              </a:spcAft>
              <a:buClr>
                <a:srgbClr val="000000"/>
              </a:buClr>
              <a:buSzPts val="2000"/>
              <a:buChar char="–"/>
            </a:pPr>
            <a:r>
              <a:rPr lang="en-US" sz="2000">
                <a:solidFill>
                  <a:srgbClr val="000000"/>
                </a:solidFill>
              </a:rPr>
              <a:t>Students will need test tickets which can be printed in TIDE.</a:t>
            </a:r>
            <a:endParaRPr sz="2000">
              <a:solidFill>
                <a:srgbClr val="000000"/>
              </a:solidFill>
            </a:endParaRPr>
          </a:p>
          <a:p>
            <a:pPr marL="376238" lvl="1" indent="-52388" algn="l" rtl="0">
              <a:lnSpc>
                <a:spcPct val="90000"/>
              </a:lnSpc>
              <a:spcBef>
                <a:spcPts val="360"/>
              </a:spcBef>
              <a:spcAft>
                <a:spcPts val="0"/>
              </a:spcAft>
              <a:buClr>
                <a:schemeClr val="dk1"/>
              </a:buClr>
              <a:buSzPts val="1800"/>
              <a:buNone/>
            </a:pPr>
            <a:endParaRPr sz="2000">
              <a:solidFill>
                <a:srgbClr val="000000"/>
              </a:solidFill>
            </a:endParaRPr>
          </a:p>
          <a:p>
            <a:pPr marL="209550" lvl="1" indent="0" algn="l" rtl="0">
              <a:lnSpc>
                <a:spcPct val="90000"/>
              </a:lnSpc>
              <a:spcBef>
                <a:spcPts val="0"/>
              </a:spcBef>
              <a:spcAft>
                <a:spcPts val="0"/>
              </a:spcAft>
              <a:buClr>
                <a:schemeClr val="dk1"/>
              </a:buClr>
              <a:buSzPts val="1800"/>
              <a:buNone/>
            </a:pPr>
            <a:endParaRPr sz="1800"/>
          </a:p>
        </p:txBody>
      </p:sp>
      <p:pic>
        <p:nvPicPr>
          <p:cNvPr id="757" name="Google Shape;757;p31"/>
          <p:cNvPicPr preferRelativeResize="0"/>
          <p:nvPr/>
        </p:nvPicPr>
        <p:blipFill rotWithShape="1">
          <a:blip r:embed="rId3">
            <a:alphaModFix/>
          </a:blip>
          <a:srcRect/>
          <a:stretch/>
        </p:blipFill>
        <p:spPr>
          <a:xfrm>
            <a:off x="1522412" y="1974"/>
            <a:ext cx="914400" cy="1621766"/>
          </a:xfrm>
          <a:prstGeom prst="rect">
            <a:avLst/>
          </a:prstGeom>
          <a:noFill/>
          <a:ln>
            <a:noFill/>
          </a:ln>
        </p:spPr>
      </p:pic>
      <p:pic>
        <p:nvPicPr>
          <p:cNvPr id="758" name="Google Shape;758;p31"/>
          <p:cNvPicPr preferRelativeResize="0"/>
          <p:nvPr/>
        </p:nvPicPr>
        <p:blipFill rotWithShape="1">
          <a:blip r:embed="rId4">
            <a:alphaModFix/>
          </a:blip>
          <a:srcRect/>
          <a:stretch/>
        </p:blipFill>
        <p:spPr>
          <a:xfrm rot="1325404">
            <a:off x="10893646" y="2117346"/>
            <a:ext cx="846991" cy="909347"/>
          </a:xfrm>
          <a:prstGeom prst="rect">
            <a:avLst/>
          </a:prstGeom>
          <a:noFill/>
          <a:ln>
            <a:noFill/>
          </a:ln>
        </p:spPr>
      </p:pic>
      <p:pic>
        <p:nvPicPr>
          <p:cNvPr id="759" name="Google Shape;759;p31"/>
          <p:cNvPicPr preferRelativeResize="0"/>
          <p:nvPr/>
        </p:nvPicPr>
        <p:blipFill rotWithShape="1">
          <a:blip r:embed="rId5">
            <a:alphaModFix/>
          </a:blip>
          <a:srcRect/>
          <a:stretch/>
        </p:blipFill>
        <p:spPr>
          <a:xfrm>
            <a:off x="1786989" y="2078293"/>
            <a:ext cx="825808" cy="874274"/>
          </a:xfrm>
          <a:prstGeom prst="rect">
            <a:avLst/>
          </a:prstGeom>
          <a:noFill/>
          <a:ln>
            <a:noFill/>
          </a:ln>
        </p:spPr>
      </p:pic>
      <p:pic>
        <p:nvPicPr>
          <p:cNvPr id="760" name="Google Shape;760;p31"/>
          <p:cNvPicPr preferRelativeResize="0"/>
          <p:nvPr/>
        </p:nvPicPr>
        <p:blipFill rotWithShape="1">
          <a:blip r:embed="rId6">
            <a:alphaModFix/>
          </a:blip>
          <a:srcRect l="20490" r="20490"/>
          <a:stretch/>
        </p:blipFill>
        <p:spPr>
          <a:xfrm>
            <a:off x="10002852" y="4372927"/>
            <a:ext cx="838200" cy="651934"/>
          </a:xfrm>
          <a:prstGeom prst="rect">
            <a:avLst/>
          </a:prstGeom>
          <a:noFill/>
          <a:ln>
            <a:noFill/>
          </a:ln>
        </p:spPr>
      </p:pic>
      <p:pic>
        <p:nvPicPr>
          <p:cNvPr id="761" name="Google Shape;761;p31"/>
          <p:cNvPicPr preferRelativeResize="0"/>
          <p:nvPr/>
        </p:nvPicPr>
        <p:blipFill rotWithShape="1">
          <a:blip r:embed="rId7">
            <a:alphaModFix/>
          </a:blip>
          <a:srcRect/>
          <a:stretch/>
        </p:blipFill>
        <p:spPr>
          <a:xfrm rot="1005251">
            <a:off x="1686704" y="3108180"/>
            <a:ext cx="850392" cy="869830"/>
          </a:xfrm>
          <a:prstGeom prst="rect">
            <a:avLst/>
          </a:prstGeom>
          <a:noFill/>
          <a:ln>
            <a:noFill/>
          </a:ln>
        </p:spPr>
      </p:pic>
      <p:grpSp>
        <p:nvGrpSpPr>
          <p:cNvPr id="762" name="Google Shape;762;p31"/>
          <p:cNvGrpSpPr/>
          <p:nvPr/>
        </p:nvGrpSpPr>
        <p:grpSpPr>
          <a:xfrm>
            <a:off x="1786993" y="5024862"/>
            <a:ext cx="8058709" cy="978955"/>
            <a:chOff x="1743393" y="4332900"/>
            <a:chExt cx="8058709" cy="978955"/>
          </a:xfrm>
        </p:grpSpPr>
        <p:pic>
          <p:nvPicPr>
            <p:cNvPr id="763" name="Google Shape;763;p31"/>
            <p:cNvPicPr preferRelativeResize="0"/>
            <p:nvPr/>
          </p:nvPicPr>
          <p:blipFill rotWithShape="1">
            <a:blip r:embed="rId8">
              <a:alphaModFix/>
            </a:blip>
            <a:srcRect/>
            <a:stretch/>
          </p:blipFill>
          <p:spPr>
            <a:xfrm>
              <a:off x="1743393" y="4575449"/>
              <a:ext cx="615573" cy="522621"/>
            </a:xfrm>
            <a:prstGeom prst="rect">
              <a:avLst/>
            </a:prstGeom>
            <a:noFill/>
            <a:ln w="19050" cap="flat" cmpd="sng">
              <a:solidFill>
                <a:srgbClr val="C00000"/>
              </a:solidFill>
              <a:prstDash val="solid"/>
              <a:round/>
              <a:headEnd type="none" w="sm" len="sm"/>
              <a:tailEnd type="none" w="sm" len="sm"/>
            </a:ln>
          </p:spPr>
        </p:pic>
        <p:sp>
          <p:nvSpPr>
            <p:cNvPr id="764" name="Google Shape;764;p31"/>
            <p:cNvSpPr txBox="1"/>
            <p:nvPr/>
          </p:nvSpPr>
          <p:spPr>
            <a:xfrm>
              <a:off x="2358966" y="4332900"/>
              <a:ext cx="7443136" cy="978955"/>
            </a:xfrm>
            <a:prstGeom prst="rect">
              <a:avLst/>
            </a:prstGeom>
            <a:noFill/>
            <a:ln w="19050"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marL="495300" marR="0" lvl="1" indent="-285750" algn="l" rtl="0">
                <a:lnSpc>
                  <a:spcPct val="100000"/>
                </a:lnSpc>
                <a:spcBef>
                  <a:spcPts val="360"/>
                </a:spcBef>
                <a:spcAft>
                  <a:spcPts val="0"/>
                </a:spcAft>
                <a:buSzPts val="1800"/>
                <a:buFont typeface="Noto Sans Symbols"/>
                <a:buChar char="❖"/>
              </a:pPr>
              <a:r>
                <a:rPr lang="en-US" sz="1800" b="0" i="0" u="none" strike="noStrike" cap="none">
                  <a:latin typeface="Calibri"/>
                  <a:ea typeface="Calibri"/>
                  <a:cs typeface="Calibri"/>
                  <a:sym typeface="Calibri"/>
                </a:rPr>
                <a:t>TAs must use caution when launching tests.  Launch the test you intend!</a:t>
              </a:r>
              <a:endParaRPr sz="1800" b="0" i="0" u="none" strike="noStrike" cap="none">
                <a:latin typeface="Arial"/>
                <a:ea typeface="Arial"/>
                <a:cs typeface="Arial"/>
                <a:sym typeface="Arial"/>
              </a:endParaRPr>
            </a:p>
            <a:p>
              <a:pPr marL="495300" marR="0" lvl="1" indent="-285750" algn="l" rtl="0">
                <a:lnSpc>
                  <a:spcPct val="100000"/>
                </a:lnSpc>
                <a:spcBef>
                  <a:spcPts val="360"/>
                </a:spcBef>
                <a:spcAft>
                  <a:spcPts val="0"/>
                </a:spcAft>
                <a:buSzPts val="1800"/>
                <a:buFont typeface="Noto Sans Symbols"/>
                <a:buChar char="❖"/>
              </a:pPr>
              <a:r>
                <a:rPr lang="en-US" sz="1800" b="0" i="0" u="none" strike="noStrike" cap="none">
                  <a:latin typeface="Calibri"/>
                  <a:ea typeface="Calibri"/>
                  <a:cs typeface="Calibri"/>
                  <a:sym typeface="Calibri"/>
                </a:rPr>
                <a:t>Remember Dual Authentication: If TAs are using a “new computer” they will need access to their email while signing in. </a:t>
              </a:r>
              <a:endParaRPr sz="1800" b="0" i="0" u="none" strike="noStrike" cap="none">
                <a:latin typeface="Arial"/>
                <a:ea typeface="Arial"/>
                <a:cs typeface="Arial"/>
                <a:sym typeface="Arial"/>
              </a:endParaRPr>
            </a:p>
          </p:txBody>
        </p:sp>
      </p:grpSp>
      <p:pic>
        <p:nvPicPr>
          <p:cNvPr id="765" name="Google Shape;765;p31"/>
          <p:cNvPicPr preferRelativeResize="0"/>
          <p:nvPr/>
        </p:nvPicPr>
        <p:blipFill rotWithShape="1">
          <a:blip r:embed="rId9">
            <a:alphaModFix/>
          </a:blip>
          <a:srcRect/>
          <a:stretch/>
        </p:blipFill>
        <p:spPr>
          <a:xfrm>
            <a:off x="10190891" y="3759389"/>
            <a:ext cx="562860" cy="562003"/>
          </a:xfrm>
          <a:prstGeom prst="rect">
            <a:avLst/>
          </a:prstGeom>
          <a:noFill/>
          <a:ln>
            <a:noFill/>
          </a:ln>
        </p:spPr>
      </p:pic>
      <p:pic>
        <p:nvPicPr>
          <p:cNvPr id="766" name="Google Shape;766;p31"/>
          <p:cNvPicPr preferRelativeResize="0"/>
          <p:nvPr/>
        </p:nvPicPr>
        <p:blipFill>
          <a:blip r:embed="rId10">
            <a:alphaModFix/>
          </a:blip>
          <a:stretch>
            <a:fillRect/>
          </a:stretch>
        </p:blipFill>
        <p:spPr>
          <a:xfrm>
            <a:off x="11029100" y="3604523"/>
            <a:ext cx="1065050" cy="11373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9"/>
          <p:cNvSpPr txBox="1">
            <a:spLocks noGrp="1"/>
          </p:cNvSpPr>
          <p:nvPr>
            <p:ph type="title"/>
          </p:nvPr>
        </p:nvSpPr>
        <p:spPr>
          <a:xfrm>
            <a:off x="1878899" y="635700"/>
            <a:ext cx="9795000" cy="704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88A9"/>
              </a:buClr>
              <a:buSzPts val="3600"/>
              <a:buFont typeface="Arial"/>
              <a:buNone/>
            </a:pPr>
            <a:r>
              <a:rPr lang="en-US" b="1">
                <a:solidFill>
                  <a:srgbClr val="674EA7"/>
                </a:solidFill>
              </a:rPr>
              <a:t>Types of Interim Assessments at a Glance</a:t>
            </a:r>
            <a:endParaRPr b="1">
              <a:solidFill>
                <a:srgbClr val="674EA7"/>
              </a:solidFill>
            </a:endParaRPr>
          </a:p>
        </p:txBody>
      </p:sp>
      <p:pic>
        <p:nvPicPr>
          <p:cNvPr id="773" name="Google Shape;773;p69"/>
          <p:cNvPicPr preferRelativeResize="0"/>
          <p:nvPr/>
        </p:nvPicPr>
        <p:blipFill rotWithShape="1">
          <a:blip r:embed="rId3">
            <a:alphaModFix/>
          </a:blip>
          <a:srcRect/>
          <a:stretch/>
        </p:blipFill>
        <p:spPr>
          <a:xfrm>
            <a:off x="2114731" y="2594973"/>
            <a:ext cx="8181901" cy="251998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70"/>
          <p:cNvSpPr txBox="1"/>
          <p:nvPr/>
        </p:nvSpPr>
        <p:spPr>
          <a:xfrm>
            <a:off x="1522437" y="393423"/>
            <a:ext cx="9144000" cy="66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674EA7"/>
                </a:solidFill>
                <a:latin typeface="Calibri"/>
                <a:ea typeface="Calibri"/>
                <a:cs typeface="Calibri"/>
                <a:sym typeface="Calibri"/>
              </a:rPr>
              <a:t>Interim Assessments: ICAs</a:t>
            </a:r>
            <a:endParaRPr sz="1800" b="0" i="0" u="none" strike="noStrike" cap="none">
              <a:solidFill>
                <a:srgbClr val="674EA7"/>
              </a:solidFill>
              <a:latin typeface="Calibri"/>
              <a:ea typeface="Calibri"/>
              <a:cs typeface="Calibri"/>
              <a:sym typeface="Calibri"/>
            </a:endParaRPr>
          </a:p>
        </p:txBody>
      </p:sp>
      <p:sp>
        <p:nvSpPr>
          <p:cNvPr id="780" name="Google Shape;780;p70"/>
          <p:cNvSpPr txBox="1"/>
          <p:nvPr/>
        </p:nvSpPr>
        <p:spPr>
          <a:xfrm>
            <a:off x="1582437" y="1058223"/>
            <a:ext cx="9024000" cy="485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chemeClr val="dk1"/>
                </a:solidFill>
                <a:latin typeface="Calibri"/>
                <a:ea typeface="Calibri"/>
                <a:cs typeface="Calibri"/>
                <a:sym typeface="Calibri"/>
              </a:rPr>
              <a:t>T</a:t>
            </a:r>
            <a:r>
              <a:rPr lang="en-US" sz="2200" b="0" i="0" u="none" strike="noStrike" cap="none" dirty="0">
                <a:solidFill>
                  <a:schemeClr val="dk1"/>
                </a:solidFill>
                <a:latin typeface="Calibri"/>
                <a:ea typeface="Calibri"/>
                <a:cs typeface="Calibri"/>
                <a:sym typeface="Calibri"/>
              </a:rPr>
              <a:t>he</a:t>
            </a:r>
            <a:r>
              <a:rPr lang="en-US" sz="2200" b="1" i="0" u="none" strike="noStrike" cap="none" dirty="0">
                <a:solidFill>
                  <a:schemeClr val="dk1"/>
                </a:solidFill>
                <a:latin typeface="Calibri"/>
                <a:ea typeface="Calibri"/>
                <a:cs typeface="Calibri"/>
                <a:sym typeface="Calibri"/>
              </a:rPr>
              <a:t> Interim Assessments </a:t>
            </a:r>
            <a:r>
              <a:rPr lang="en-US" sz="2200" b="0" i="0" u="none" strike="noStrike" cap="none" dirty="0">
                <a:solidFill>
                  <a:schemeClr val="dk1"/>
                </a:solidFill>
                <a:latin typeface="Calibri"/>
                <a:ea typeface="Calibri"/>
                <a:cs typeface="Calibri"/>
                <a:sym typeface="Calibri"/>
              </a:rPr>
              <a:t>are intended to gauge student progress.</a:t>
            </a:r>
            <a:endParaRPr sz="2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000" b="0" i="0" u="none" strike="noStrike" cap="none" dirty="0">
              <a:solidFill>
                <a:schemeClr val="dk1"/>
              </a:solidFill>
              <a:latin typeface="Calibri"/>
              <a:ea typeface="Calibri"/>
              <a:cs typeface="Calibri"/>
              <a:sym typeface="Calibri"/>
            </a:endParaRPr>
          </a:p>
          <a:p>
            <a:pPr marL="50557" marR="0" lvl="0" indent="0" algn="l" rtl="0">
              <a:lnSpc>
                <a:spcPct val="100000"/>
              </a:lnSpc>
              <a:spcBef>
                <a:spcPts val="700"/>
              </a:spcBef>
              <a:spcAft>
                <a:spcPts val="0"/>
              </a:spcAft>
              <a:buClr>
                <a:srgbClr val="000000"/>
              </a:buClr>
              <a:buSzPts val="2000"/>
              <a:buFont typeface="Arial"/>
              <a:buNone/>
            </a:pPr>
            <a:r>
              <a:rPr lang="en-US" sz="2200" b="0" i="0" u="none" strike="noStrike" cap="none" dirty="0">
                <a:solidFill>
                  <a:schemeClr val="dk1"/>
                </a:solidFill>
                <a:latin typeface="Calibri"/>
                <a:ea typeface="Calibri"/>
                <a:cs typeface="Calibri"/>
                <a:sym typeface="Calibri"/>
              </a:rPr>
              <a:t>The </a:t>
            </a:r>
            <a:r>
              <a:rPr lang="en-US" sz="2200" b="1" i="0" u="none" strike="noStrike" cap="none" dirty="0">
                <a:solidFill>
                  <a:schemeClr val="dk1"/>
                </a:solidFill>
                <a:latin typeface="Calibri"/>
                <a:ea typeface="Calibri"/>
                <a:cs typeface="Calibri"/>
                <a:sym typeface="Calibri"/>
              </a:rPr>
              <a:t>Interim Comprehensive Assessment </a:t>
            </a:r>
            <a:r>
              <a:rPr lang="en-US" sz="2200" b="0" i="0" u="none" strike="noStrike" cap="none" dirty="0">
                <a:solidFill>
                  <a:schemeClr val="dk1"/>
                </a:solidFill>
                <a:latin typeface="Calibri"/>
                <a:ea typeface="Calibri"/>
                <a:cs typeface="Calibri"/>
                <a:sym typeface="Calibri"/>
              </a:rPr>
              <a:t>(ICA) is a complete assessment based on the Summative Assessment blueprint.</a:t>
            </a:r>
            <a:endParaRPr sz="2000" b="0" i="0" u="none" strike="noStrike" cap="none" dirty="0">
              <a:solidFill>
                <a:schemeClr val="dk1"/>
              </a:solidFill>
              <a:latin typeface="Calibri"/>
              <a:ea typeface="Calibri"/>
              <a:cs typeface="Calibri"/>
              <a:sym typeface="Calibri"/>
            </a:endParaRPr>
          </a:p>
          <a:p>
            <a:pPr marL="744538" marR="0" lvl="2" indent="-300038" algn="l" rtl="0">
              <a:lnSpc>
                <a:spcPct val="100000"/>
              </a:lnSpc>
              <a:spcBef>
                <a:spcPts val="700"/>
              </a:spcBef>
              <a:spcAft>
                <a:spcPts val="0"/>
              </a:spcAft>
              <a:buClr>
                <a:schemeClr val="dk1"/>
              </a:buClr>
              <a:buSzPts val="2200"/>
              <a:buFont typeface="Noto Sans Symbols"/>
              <a:buChar char="❖"/>
            </a:pPr>
            <a:r>
              <a:rPr lang="en-US" sz="2200" b="0" i="0" u="none" strike="noStrike" cap="none" dirty="0">
                <a:solidFill>
                  <a:schemeClr val="dk1"/>
                </a:solidFill>
                <a:latin typeface="Calibri"/>
                <a:ea typeface="Calibri"/>
                <a:cs typeface="Calibri"/>
                <a:sym typeface="Calibri"/>
              </a:rPr>
              <a:t>ICAs have been updated to reflect changes to the Summative blueprint.</a:t>
            </a:r>
            <a:endParaRPr sz="2000" b="0" i="0" u="none" strike="noStrike" cap="none" dirty="0">
              <a:solidFill>
                <a:schemeClr val="dk1"/>
              </a:solidFill>
              <a:latin typeface="Calibri"/>
              <a:ea typeface="Calibri"/>
              <a:cs typeface="Calibri"/>
              <a:sym typeface="Calibri"/>
            </a:endParaRPr>
          </a:p>
          <a:p>
            <a:pPr marL="747713" marR="0" lvl="2" indent="0" algn="l" rtl="0">
              <a:lnSpc>
                <a:spcPct val="100000"/>
              </a:lnSpc>
              <a:spcBef>
                <a:spcPts val="400"/>
              </a:spcBef>
              <a:spcAft>
                <a:spcPts val="0"/>
              </a:spcAft>
              <a:buClr>
                <a:srgbClr val="000000"/>
              </a:buClr>
              <a:buSzPts val="2000"/>
              <a:buFont typeface="Arial"/>
              <a:buNone/>
            </a:pPr>
            <a:r>
              <a:rPr lang="en-US" sz="2200" b="0" i="0" u="none" strike="noStrike" cap="none" dirty="0">
                <a:solidFill>
                  <a:schemeClr val="dk1"/>
                </a:solidFill>
                <a:latin typeface="Calibri"/>
                <a:ea typeface="Calibri"/>
                <a:cs typeface="Calibri"/>
                <a:sym typeface="Calibri"/>
              </a:rPr>
              <a:t>ELA/L will include both CAT and shortened PT. Math will include CAT only</a:t>
            </a:r>
            <a:endParaRPr sz="2000" b="0" i="0" u="none" strike="noStrike" cap="none" dirty="0">
              <a:solidFill>
                <a:schemeClr val="dk1"/>
              </a:solidFill>
              <a:latin typeface="Calibri"/>
              <a:ea typeface="Calibri"/>
              <a:cs typeface="Calibri"/>
              <a:sym typeface="Calibri"/>
            </a:endParaRPr>
          </a:p>
          <a:p>
            <a:pPr marL="747713" marR="0" lvl="6" indent="0" algn="l" rtl="0">
              <a:lnSpc>
                <a:spcPct val="100000"/>
              </a:lnSpc>
              <a:spcBef>
                <a:spcPts val="400"/>
              </a:spcBef>
              <a:spcAft>
                <a:spcPts val="0"/>
              </a:spcAft>
              <a:buClr>
                <a:srgbClr val="000000"/>
              </a:buClr>
              <a:buSzPts val="2000"/>
              <a:buFont typeface="Arial"/>
              <a:buNone/>
            </a:pPr>
            <a:r>
              <a:rPr lang="en-US" sz="2200" b="0" i="0" u="sng" strike="noStrike" cap="none" dirty="0">
                <a:solidFill>
                  <a:schemeClr val="dk1"/>
                </a:solidFill>
                <a:latin typeface="Calibri"/>
                <a:ea typeface="Calibri"/>
                <a:cs typeface="Calibri"/>
                <a:sym typeface="Calibri"/>
              </a:rPr>
              <a:t>Both ELA/L and Math ICA are completely machine scored </a:t>
            </a:r>
            <a:r>
              <a:rPr lang="en-US" sz="2200" b="0" i="0" u="none" strike="noStrike" cap="none" dirty="0">
                <a:solidFill>
                  <a:schemeClr val="dk1"/>
                </a:solidFill>
                <a:latin typeface="Calibri"/>
                <a:ea typeface="Calibri"/>
                <a:cs typeface="Calibri"/>
                <a:sym typeface="Calibri"/>
              </a:rPr>
              <a:t>and results will be available “immediately”.</a:t>
            </a:r>
            <a:endParaRPr sz="2000" b="0" i="0" u="none" strike="noStrike" cap="none" dirty="0">
              <a:solidFill>
                <a:schemeClr val="dk1"/>
              </a:solidFill>
              <a:latin typeface="Calibri"/>
              <a:ea typeface="Calibri"/>
              <a:cs typeface="Calibri"/>
              <a:sym typeface="Calibri"/>
            </a:endParaRPr>
          </a:p>
          <a:p>
            <a:pPr marL="744538" marR="0" lvl="4" indent="-300038" algn="l" rtl="0">
              <a:lnSpc>
                <a:spcPct val="100000"/>
              </a:lnSpc>
              <a:spcBef>
                <a:spcPts val="400"/>
              </a:spcBef>
              <a:spcAft>
                <a:spcPts val="0"/>
              </a:spcAft>
              <a:buClr>
                <a:schemeClr val="dk1"/>
              </a:buClr>
              <a:buSzPts val="2200"/>
              <a:buFont typeface="Noto Sans Symbols"/>
              <a:buChar char="❖"/>
            </a:pPr>
            <a:r>
              <a:rPr lang="en-US" sz="2200" b="0" i="0" u="none" strike="noStrike" cap="none" dirty="0">
                <a:solidFill>
                  <a:schemeClr val="dk1"/>
                </a:solidFill>
                <a:latin typeface="Calibri"/>
                <a:ea typeface="Calibri"/>
                <a:cs typeface="Calibri"/>
                <a:sym typeface="Calibri"/>
              </a:rPr>
              <a:t>In ELA/L, </a:t>
            </a:r>
            <a:r>
              <a:rPr lang="en-US" sz="2200" b="0" i="1" u="sng" strike="noStrike" cap="none" dirty="0">
                <a:solidFill>
                  <a:schemeClr val="dk1"/>
                </a:solidFill>
                <a:latin typeface="Calibri"/>
                <a:ea typeface="Calibri"/>
                <a:cs typeface="Calibri"/>
                <a:sym typeface="Calibri"/>
              </a:rPr>
              <a:t>Both the CAT and PT </a:t>
            </a:r>
            <a:r>
              <a:rPr lang="en-US" sz="2200" b="0" i="1" u="none" strike="noStrike" cap="none" dirty="0">
                <a:solidFill>
                  <a:schemeClr val="dk1"/>
                </a:solidFill>
                <a:latin typeface="Calibri"/>
                <a:ea typeface="Calibri"/>
                <a:cs typeface="Calibri"/>
                <a:sym typeface="Calibri"/>
              </a:rPr>
              <a:t>must be completed for a student to get results for the ICA.</a:t>
            </a:r>
            <a:r>
              <a:rPr lang="en-US" sz="22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a:p>
            <a:pPr marL="744538" marR="0" lvl="0" indent="-300038" algn="l" rtl="0">
              <a:lnSpc>
                <a:spcPct val="100000"/>
              </a:lnSpc>
              <a:spcBef>
                <a:spcPts val="400"/>
              </a:spcBef>
              <a:spcAft>
                <a:spcPts val="0"/>
              </a:spcAft>
              <a:buClr>
                <a:schemeClr val="dk1"/>
              </a:buClr>
              <a:buSzPts val="2200"/>
              <a:buFont typeface="Noto Sans Symbols"/>
              <a:buChar char="❖"/>
            </a:pPr>
            <a:r>
              <a:rPr lang="en-US" sz="2200" b="0" i="0" u="none" strike="noStrike" cap="none" dirty="0">
                <a:solidFill>
                  <a:schemeClr val="dk1"/>
                </a:solidFill>
                <a:latin typeface="Calibri"/>
                <a:ea typeface="Calibri"/>
                <a:cs typeface="Calibri"/>
                <a:sym typeface="Calibri"/>
              </a:rPr>
              <a:t>Although students have five opportunities, all of these tests are fixed form – there is only one version of each.</a:t>
            </a:r>
            <a:endParaRPr sz="2000" b="0"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71"/>
          <p:cNvSpPr txBox="1">
            <a:spLocks noGrp="1"/>
          </p:cNvSpPr>
          <p:nvPr>
            <p:ph type="title"/>
          </p:nvPr>
        </p:nvSpPr>
        <p:spPr>
          <a:xfrm>
            <a:off x="1979612" y="-6732"/>
            <a:ext cx="8229600" cy="83046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1859B"/>
              </a:buClr>
              <a:buSzPts val="3600"/>
              <a:buFont typeface="Arial"/>
              <a:buNone/>
            </a:pPr>
            <a:r>
              <a:rPr lang="en-US" b="1">
                <a:solidFill>
                  <a:srgbClr val="674EA7"/>
                </a:solidFill>
              </a:rPr>
              <a:t>Interim Assessments: IABs</a:t>
            </a:r>
            <a:endParaRPr>
              <a:solidFill>
                <a:srgbClr val="674EA7"/>
              </a:solidFill>
            </a:endParaRPr>
          </a:p>
        </p:txBody>
      </p:sp>
      <p:sp>
        <p:nvSpPr>
          <p:cNvPr id="787" name="Google Shape;787;p71"/>
          <p:cNvSpPr txBox="1"/>
          <p:nvPr/>
        </p:nvSpPr>
        <p:spPr>
          <a:xfrm>
            <a:off x="1642558" y="823733"/>
            <a:ext cx="9023854" cy="5610847"/>
          </a:xfrm>
          <a:prstGeom prst="rect">
            <a:avLst/>
          </a:prstGeom>
          <a:noFill/>
          <a:ln>
            <a:noFill/>
          </a:ln>
        </p:spPr>
        <p:txBody>
          <a:bodyPr spcFirstLastPara="1" wrap="square" lIns="91425" tIns="45700" rIns="91425" bIns="45700" anchor="t" anchorCtr="0">
            <a:noAutofit/>
          </a:bodyPr>
          <a:lstStyle/>
          <a:p>
            <a:pPr marL="50557" marR="0" lvl="0" indent="0" algn="l" rtl="0">
              <a:lnSpc>
                <a:spcPct val="100000"/>
              </a:lnSpc>
              <a:spcBef>
                <a:spcPts val="0"/>
              </a:spcBef>
              <a:spcAft>
                <a:spcPts val="0"/>
              </a:spcAft>
              <a:buClr>
                <a:srgbClr val="000000"/>
              </a:buClr>
              <a:buSzPts val="2400"/>
              <a:buFont typeface="Arial"/>
              <a:buNone/>
            </a:pPr>
            <a:r>
              <a:rPr lang="en-US" sz="2400" b="0" i="0" u="none" strike="noStrike" cap="none">
                <a:latin typeface="Calibri"/>
                <a:ea typeface="Calibri"/>
                <a:cs typeface="Calibri"/>
                <a:sym typeface="Calibri"/>
              </a:rPr>
              <a:t>The </a:t>
            </a:r>
            <a:r>
              <a:rPr lang="en-US" sz="2400" b="1" i="0" u="none" strike="noStrike" cap="none">
                <a:latin typeface="Calibri"/>
                <a:ea typeface="Calibri"/>
                <a:cs typeface="Calibri"/>
                <a:sym typeface="Calibri"/>
              </a:rPr>
              <a:t>Interim Assessment Blocks </a:t>
            </a:r>
            <a:r>
              <a:rPr lang="en-US" sz="2400" b="0" i="0" u="none" strike="noStrike" cap="none">
                <a:latin typeface="Calibri"/>
                <a:ea typeface="Calibri"/>
                <a:cs typeface="Calibri"/>
                <a:sym typeface="Calibri"/>
              </a:rPr>
              <a:t>(IABs) are shorter, focused assessments that provide more detailed information for instructional purposes. They assess 3 to 8 targets. </a:t>
            </a:r>
            <a:endParaRPr sz="1800" b="0" i="0" u="none" strike="noStrike" cap="none">
              <a:latin typeface="Calibri"/>
              <a:ea typeface="Calibri"/>
              <a:cs typeface="Calibri"/>
              <a:sym typeface="Calibri"/>
            </a:endParaRPr>
          </a:p>
          <a:p>
            <a:pPr marL="342900" marR="0" lvl="0" indent="-342900" algn="l" rtl="0">
              <a:lnSpc>
                <a:spcPct val="100000"/>
              </a:lnSpc>
              <a:spcBef>
                <a:spcPts val="700"/>
              </a:spcBef>
              <a:spcAft>
                <a:spcPts val="0"/>
              </a:spcAft>
              <a:buSzPts val="2000"/>
              <a:buFont typeface="Arial"/>
              <a:buChar char="•"/>
            </a:pPr>
            <a:r>
              <a:rPr lang="en-US" sz="2000" b="0" i="0" u="none" strike="noStrike" cap="none">
                <a:latin typeface="Calibri"/>
                <a:ea typeface="Calibri"/>
                <a:cs typeface="Calibri"/>
                <a:sym typeface="Calibri"/>
              </a:rPr>
              <a:t>Mathematics PT Interim Assessment Blocks will remain available to teachers who wish to use them.</a:t>
            </a:r>
            <a:endParaRPr sz="1800" b="0" i="0" u="none" strike="noStrike" cap="none">
              <a:latin typeface="Calibri"/>
              <a:ea typeface="Calibri"/>
              <a:cs typeface="Calibri"/>
              <a:sym typeface="Calibri"/>
            </a:endParaRPr>
          </a:p>
          <a:p>
            <a:pPr marL="342900" marR="0" lvl="0" indent="-342900" algn="l" rtl="0">
              <a:lnSpc>
                <a:spcPct val="100000"/>
              </a:lnSpc>
              <a:spcBef>
                <a:spcPts val="700"/>
              </a:spcBef>
              <a:spcAft>
                <a:spcPts val="0"/>
              </a:spcAft>
              <a:buSzPts val="2000"/>
              <a:buFont typeface="Arial"/>
              <a:buChar char="•"/>
            </a:pPr>
            <a:r>
              <a:rPr lang="en-US" sz="2000" b="0" i="0" u="none" strike="noStrike" cap="none">
                <a:latin typeface="Calibri"/>
                <a:ea typeface="Calibri"/>
                <a:cs typeface="Calibri"/>
                <a:sym typeface="Calibri"/>
              </a:rPr>
              <a:t>Although students have five opportunities, all of these tests are fixed form – there is only one version of each.</a:t>
            </a:r>
            <a:endParaRPr sz="1800" b="0" i="0" u="none" strike="noStrike" cap="none">
              <a:latin typeface="Calibri"/>
              <a:ea typeface="Calibri"/>
              <a:cs typeface="Calibri"/>
              <a:sym typeface="Calibri"/>
            </a:endParaRPr>
          </a:p>
          <a:p>
            <a:pPr marL="342900" marR="0" lvl="0" indent="-215900" algn="l" rtl="0">
              <a:lnSpc>
                <a:spcPct val="100000"/>
              </a:lnSpc>
              <a:spcBef>
                <a:spcPts val="700"/>
              </a:spcBef>
              <a:spcAft>
                <a:spcPts val="0"/>
              </a:spcAft>
              <a:buClr>
                <a:srgbClr val="000000"/>
              </a:buClr>
              <a:buSzPts val="2000"/>
              <a:buFont typeface="Arial"/>
              <a:buNone/>
            </a:pPr>
            <a:r>
              <a:rPr lang="en-US" sz="2000" b="1" i="1" u="none" strike="noStrike" cap="none">
                <a:latin typeface="Calibri"/>
                <a:ea typeface="Calibri"/>
                <a:cs typeface="Calibri"/>
                <a:sym typeface="Calibri"/>
              </a:rPr>
              <a:t>     </a:t>
            </a:r>
            <a:endParaRPr sz="1800" b="0" i="0" u="none" strike="noStrike" cap="none">
              <a:latin typeface="Arial"/>
              <a:ea typeface="Arial"/>
              <a:cs typeface="Arial"/>
              <a:sym typeface="Arial"/>
            </a:endParaRPr>
          </a:p>
          <a:p>
            <a:pPr marL="114300" marR="0" lvl="0" indent="12700" algn="l" rtl="0">
              <a:lnSpc>
                <a:spcPct val="100000"/>
              </a:lnSpc>
              <a:spcBef>
                <a:spcPts val="700"/>
              </a:spcBef>
              <a:spcAft>
                <a:spcPts val="0"/>
              </a:spcAft>
              <a:buClr>
                <a:srgbClr val="000000"/>
              </a:buClr>
              <a:buSzPts val="2400"/>
              <a:buFont typeface="Arial"/>
              <a:buNone/>
            </a:pPr>
            <a:r>
              <a:rPr lang="en-US" sz="2000" b="0" i="0" u="none" strike="noStrike" cap="none">
                <a:latin typeface="Calibri"/>
                <a:ea typeface="Calibri"/>
                <a:cs typeface="Calibri"/>
                <a:sym typeface="Calibri"/>
              </a:rPr>
              <a:t>The</a:t>
            </a:r>
            <a:r>
              <a:rPr lang="en-US" sz="2000" b="1" i="1" u="none" strike="noStrike" cap="none">
                <a:latin typeface="Calibri"/>
                <a:ea typeface="Calibri"/>
                <a:cs typeface="Calibri"/>
                <a:sym typeface="Calibri"/>
              </a:rPr>
              <a:t> </a:t>
            </a:r>
            <a:r>
              <a:rPr lang="en-US" sz="2000" b="1" i="0" u="none" strike="noStrike" cap="none">
                <a:latin typeface="Calibri"/>
                <a:ea typeface="Calibri"/>
                <a:cs typeface="Calibri"/>
                <a:sym typeface="Calibri"/>
              </a:rPr>
              <a:t>Focused Interim Assessment Blocks (FIABs) </a:t>
            </a:r>
            <a:r>
              <a:rPr lang="en-US" sz="2000" b="0" i="0" u="none" strike="noStrike" cap="none">
                <a:latin typeface="Calibri"/>
                <a:ea typeface="Calibri"/>
                <a:cs typeface="Calibri"/>
                <a:sym typeface="Calibri"/>
              </a:rPr>
              <a:t>are even more focused, assessing 1 to 3 targets.</a:t>
            </a:r>
            <a:endParaRPr sz="2000" b="0" i="0" u="none" strike="noStrike" cap="none">
              <a:latin typeface="Arial"/>
              <a:ea typeface="Arial"/>
              <a:cs typeface="Arial"/>
              <a:sym typeface="Arial"/>
            </a:endParaRPr>
          </a:p>
          <a:p>
            <a:pPr marL="469900" marR="0" lvl="0" indent="-342900" algn="l" rtl="0">
              <a:lnSpc>
                <a:spcPct val="100000"/>
              </a:lnSpc>
              <a:spcBef>
                <a:spcPts val="700"/>
              </a:spcBef>
              <a:spcAft>
                <a:spcPts val="0"/>
              </a:spcAft>
              <a:buSzPts val="2000"/>
              <a:buFont typeface="Arial"/>
              <a:buChar char="•"/>
            </a:pPr>
            <a:r>
              <a:rPr lang="en-US" sz="2000" b="0" i="0" u="none" strike="noStrike" cap="none">
                <a:latin typeface="Calibri"/>
                <a:ea typeface="Calibri"/>
                <a:cs typeface="Calibri"/>
                <a:sym typeface="Calibri"/>
              </a:rPr>
              <a:t>Interim test blueprints can be found at alohahsap.org</a:t>
            </a:r>
            <a:endParaRPr sz="2000" b="0" i="0" u="none" strike="noStrike" cap="none">
              <a:latin typeface="Calibri"/>
              <a:ea typeface="Calibri"/>
              <a:cs typeface="Calibri"/>
              <a:sym typeface="Calibri"/>
            </a:endParaRPr>
          </a:p>
          <a:p>
            <a:pPr marL="2743200" marR="0" lvl="0" indent="0" algn="l" rtl="0">
              <a:lnSpc>
                <a:spcPct val="100000"/>
              </a:lnSpc>
              <a:spcBef>
                <a:spcPts val="660"/>
              </a:spcBef>
              <a:spcAft>
                <a:spcPts val="0"/>
              </a:spcAft>
              <a:buClr>
                <a:srgbClr val="000000"/>
              </a:buClr>
              <a:buSzPts val="900"/>
              <a:buFont typeface="Arial"/>
              <a:buNone/>
            </a:pPr>
            <a:endParaRPr sz="900" b="1" i="1" u="none" strike="noStrike" cap="none">
              <a:solidFill>
                <a:srgbClr val="FF0000"/>
              </a:solidFill>
              <a:latin typeface="Calibri"/>
              <a:ea typeface="Calibri"/>
              <a:cs typeface="Calibri"/>
              <a:sym typeface="Calibri"/>
            </a:endParaRPr>
          </a:p>
          <a:p>
            <a:pPr marL="117475" marR="0" lvl="0" indent="0" algn="l" rtl="0">
              <a:lnSpc>
                <a:spcPct val="100000"/>
              </a:lnSpc>
              <a:spcBef>
                <a:spcPts val="660"/>
              </a:spcBef>
              <a:spcAft>
                <a:spcPts val="0"/>
              </a:spcAft>
              <a:buClr>
                <a:srgbClr val="000000"/>
              </a:buClr>
              <a:buSzPts val="1800"/>
              <a:buFont typeface="Arial"/>
              <a:buNone/>
            </a:pPr>
            <a:r>
              <a:rPr lang="en-US" sz="1800" b="1" i="1" u="none" strike="noStrike" cap="none">
                <a:solidFill>
                  <a:srgbClr val="FF0000"/>
                </a:solidFill>
                <a:latin typeface="Calibri"/>
                <a:ea typeface="Calibri"/>
                <a:cs typeface="Calibri"/>
                <a:sym typeface="Calibri"/>
              </a:rPr>
              <a:t>See: </a:t>
            </a:r>
            <a:r>
              <a:rPr lang="en-US" sz="1800" b="1" i="1" u="none" strike="noStrike" cap="none">
                <a:solidFill>
                  <a:schemeClr val="dk1"/>
                </a:solidFill>
                <a:latin typeface="Calibri"/>
                <a:ea typeface="Calibri"/>
                <a:cs typeface="Calibri"/>
                <a:sym typeface="Calibri"/>
              </a:rPr>
              <a:t>SB Interim Assessment Fact Sheet</a:t>
            </a:r>
            <a:r>
              <a:rPr lang="en-US" sz="1800" b="0" i="0" u="none" strike="noStrike" cap="none">
                <a:solidFill>
                  <a:schemeClr val="dk1"/>
                </a:solidFill>
                <a:latin typeface="Calibri"/>
                <a:ea typeface="Calibri"/>
                <a:cs typeface="Calibri"/>
                <a:sym typeface="Calibri"/>
              </a:rPr>
              <a:t>, </a:t>
            </a:r>
            <a:r>
              <a:rPr lang="en-US" sz="1800" b="1" i="1" u="none" strike="noStrike" cap="none">
                <a:solidFill>
                  <a:schemeClr val="dk1"/>
                </a:solidFill>
                <a:latin typeface="Calibri"/>
                <a:ea typeface="Calibri"/>
                <a:cs typeface="Calibri"/>
                <a:sym typeface="Calibri"/>
              </a:rPr>
              <a:t>SB Interim Test Administration Guide</a:t>
            </a:r>
            <a:r>
              <a:rPr lang="en-US" sz="1800" b="0" i="0" u="none" strike="noStrike" cap="none">
                <a:solidFill>
                  <a:schemeClr val="dk1"/>
                </a:solidFill>
                <a:latin typeface="Calibri"/>
                <a:ea typeface="Calibri"/>
                <a:cs typeface="Calibri"/>
                <a:sym typeface="Calibri"/>
              </a:rPr>
              <a:t>, </a:t>
            </a:r>
            <a:r>
              <a:rPr lang="en-US" sz="1800" b="1" i="1" u="none" strike="noStrike" cap="none">
                <a:solidFill>
                  <a:schemeClr val="dk1"/>
                </a:solidFill>
                <a:latin typeface="Calibri"/>
                <a:ea typeface="Calibri"/>
                <a:cs typeface="Calibri"/>
                <a:sym typeface="Calibri"/>
              </a:rPr>
              <a:t>NGSS Interim Assessment Fact Sheet</a:t>
            </a:r>
            <a:r>
              <a:rPr lang="en-US" sz="1800" b="0" i="0" u="none" strike="noStrike" cap="none">
                <a:solidFill>
                  <a:schemeClr val="dk1"/>
                </a:solidFill>
                <a:latin typeface="Calibri"/>
                <a:ea typeface="Calibri"/>
                <a:cs typeface="Calibri"/>
                <a:sym typeface="Calibri"/>
              </a:rPr>
              <a:t>, </a:t>
            </a:r>
            <a:r>
              <a:rPr lang="en-US" sz="1800" b="1" i="1" u="none" strike="noStrike" cap="none">
                <a:solidFill>
                  <a:schemeClr val="dk1"/>
                </a:solidFill>
                <a:latin typeface="Calibri"/>
                <a:ea typeface="Calibri"/>
                <a:cs typeface="Calibri"/>
                <a:sym typeface="Calibri"/>
              </a:rPr>
              <a:t>NGSS Interim Test Administration Guide</a:t>
            </a:r>
            <a:endParaRPr sz="1800" b="0" i="0" u="none" strike="noStrike" cap="none">
              <a:solidFill>
                <a:schemeClr val="dk1"/>
              </a:solidFill>
              <a:latin typeface="Calibri"/>
              <a:ea typeface="Calibri"/>
              <a:cs typeface="Calibri"/>
              <a:sym typeface="Calibri"/>
            </a:endParaRPr>
          </a:p>
          <a:p>
            <a:pPr marL="2795588" marR="0" lvl="0" indent="-52388" algn="l" rtl="0">
              <a:lnSpc>
                <a:spcPct val="100000"/>
              </a:lnSpc>
              <a:spcBef>
                <a:spcPts val="360"/>
              </a:spcBef>
              <a:spcAft>
                <a:spcPts val="0"/>
              </a:spcAft>
              <a:buClr>
                <a:srgbClr val="000000"/>
              </a:buClr>
              <a:buSzPts val="1800"/>
              <a:buFont typeface="Arial"/>
              <a:buNone/>
            </a:pPr>
            <a:endParaRPr sz="1800" b="1" i="1" u="none" strike="noStrike" cap="none">
              <a:solidFill>
                <a:srgbClr val="FF0000"/>
              </a:solidFill>
              <a:latin typeface="Calibri"/>
              <a:ea typeface="Calibri"/>
              <a:cs typeface="Calibri"/>
              <a:sym typeface="Calibri"/>
            </a:endParaRPr>
          </a:p>
          <a:p>
            <a:pPr marL="2795588" marR="0" lvl="0" indent="-52388" algn="l" rtl="0">
              <a:lnSpc>
                <a:spcPct val="100000"/>
              </a:lnSpc>
              <a:spcBef>
                <a:spcPts val="360"/>
              </a:spcBef>
              <a:spcAft>
                <a:spcPts val="0"/>
              </a:spcAft>
              <a:buClr>
                <a:srgbClr val="000000"/>
              </a:buClr>
              <a:buSzPts val="1800"/>
              <a:buFont typeface="Arial"/>
              <a:buNone/>
            </a:pPr>
            <a:endParaRPr sz="1800" b="1" i="1" u="none" strike="noStrike" cap="none">
              <a:solidFill>
                <a:srgbClr val="FF0000"/>
              </a:solidFill>
              <a:latin typeface="Calibri"/>
              <a:ea typeface="Calibri"/>
              <a:cs typeface="Calibri"/>
              <a:sym typeface="Calibri"/>
            </a:endParaRPr>
          </a:p>
          <a:p>
            <a:pPr marL="548787" marR="0" lvl="2" indent="0" algn="l" rtl="0">
              <a:lnSpc>
                <a:spcPct val="120000"/>
              </a:lnSpc>
              <a:spcBef>
                <a:spcPts val="150"/>
              </a:spcBef>
              <a:spcAft>
                <a:spcPts val="0"/>
              </a:spcAft>
              <a:buClr>
                <a:srgbClr val="000000"/>
              </a:buClr>
              <a:buSzPts val="750"/>
              <a:buFont typeface="Arial"/>
              <a:buNone/>
            </a:pPr>
            <a:endParaRPr sz="750" b="1" i="1" u="none" strike="noStrike" cap="none">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72"/>
          <p:cNvSpPr txBox="1">
            <a:spLocks noGrp="1"/>
          </p:cNvSpPr>
          <p:nvPr>
            <p:ph type="title"/>
          </p:nvPr>
        </p:nvSpPr>
        <p:spPr>
          <a:xfrm>
            <a:off x="1745437" y="107370"/>
            <a:ext cx="8731404" cy="92578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600"/>
              <a:buFont typeface="Arial"/>
              <a:buNone/>
            </a:pPr>
            <a:r>
              <a:rPr lang="en-US" b="1">
                <a:solidFill>
                  <a:srgbClr val="674EA7"/>
                </a:solidFill>
              </a:rPr>
              <a:t>Interim Assessments</a:t>
            </a:r>
            <a:br>
              <a:rPr lang="en-US" sz="4800"/>
            </a:br>
            <a:r>
              <a:rPr lang="en-US" sz="2400" b="1" i="1"/>
              <a:t>AVA, Centralized Reporting, Tools for Teachers</a:t>
            </a:r>
            <a:endParaRPr/>
          </a:p>
        </p:txBody>
      </p:sp>
      <p:sp>
        <p:nvSpPr>
          <p:cNvPr id="794" name="Google Shape;794;p72"/>
          <p:cNvSpPr txBox="1">
            <a:spLocks noGrp="1"/>
          </p:cNvSpPr>
          <p:nvPr>
            <p:ph type="body" idx="1"/>
          </p:nvPr>
        </p:nvSpPr>
        <p:spPr>
          <a:xfrm>
            <a:off x="2247241" y="1447800"/>
            <a:ext cx="8876371" cy="4990009"/>
          </a:xfrm>
          <a:prstGeom prst="rect">
            <a:avLst/>
          </a:prstGeom>
          <a:noFill/>
          <a:ln>
            <a:noFill/>
          </a:ln>
        </p:spPr>
        <p:txBody>
          <a:bodyPr spcFirstLastPara="1" wrap="square" lIns="91425" tIns="45700" rIns="91425" bIns="45700" anchor="t" anchorCtr="0">
            <a:noAutofit/>
          </a:bodyPr>
          <a:lstStyle/>
          <a:p>
            <a:pPr marL="346075" lvl="0" indent="0" algn="l" rtl="0">
              <a:lnSpc>
                <a:spcPct val="90000"/>
              </a:lnSpc>
              <a:spcBef>
                <a:spcPts val="0"/>
              </a:spcBef>
              <a:spcAft>
                <a:spcPts val="0"/>
              </a:spcAft>
              <a:buClr>
                <a:schemeClr val="dk1"/>
              </a:buClr>
              <a:buSzPts val="2400"/>
              <a:buNone/>
            </a:pPr>
            <a:r>
              <a:rPr lang="en-US" sz="2400" b="1"/>
              <a:t>Administered using the TA Live Site and Secure Browser</a:t>
            </a:r>
            <a:endParaRPr/>
          </a:p>
          <a:p>
            <a:pPr marL="346075" lvl="0" indent="0" algn="l" rtl="0">
              <a:lnSpc>
                <a:spcPct val="90000"/>
              </a:lnSpc>
              <a:spcBef>
                <a:spcPts val="1080"/>
              </a:spcBef>
              <a:spcAft>
                <a:spcPts val="0"/>
              </a:spcAft>
              <a:buClr>
                <a:schemeClr val="dk1"/>
              </a:buClr>
              <a:buSzPts val="2400"/>
              <a:buNone/>
            </a:pPr>
            <a:endParaRPr sz="2400" b="1"/>
          </a:p>
          <a:p>
            <a:pPr marL="346075" lvl="0" indent="0" algn="l" rtl="0">
              <a:lnSpc>
                <a:spcPct val="90000"/>
              </a:lnSpc>
              <a:spcBef>
                <a:spcPts val="480"/>
              </a:spcBef>
              <a:spcAft>
                <a:spcPts val="0"/>
              </a:spcAft>
              <a:buClr>
                <a:schemeClr val="dk1"/>
              </a:buClr>
              <a:buSzPts val="2400"/>
              <a:buNone/>
            </a:pPr>
            <a:r>
              <a:rPr lang="en-US" sz="2400" b="1"/>
              <a:t>Assessment Viewing Application (AVA) </a:t>
            </a:r>
            <a:r>
              <a:rPr lang="en-US" sz="2400"/>
              <a:t>is a component of the Online Testing System that allows users to view the Smarter Balanced Interim Assessment items. </a:t>
            </a:r>
            <a:endParaRPr/>
          </a:p>
          <a:p>
            <a:pPr marL="346075" lvl="0" indent="0" algn="l" rtl="0">
              <a:lnSpc>
                <a:spcPct val="90000"/>
              </a:lnSpc>
              <a:spcBef>
                <a:spcPts val="480"/>
              </a:spcBef>
              <a:spcAft>
                <a:spcPts val="0"/>
              </a:spcAft>
              <a:buClr>
                <a:schemeClr val="dk1"/>
              </a:buClr>
              <a:buSzPts val="2400"/>
              <a:buNone/>
            </a:pPr>
            <a:endParaRPr sz="2400" b="1"/>
          </a:p>
          <a:p>
            <a:pPr marL="346075" lvl="0" indent="0" algn="l" rtl="0">
              <a:lnSpc>
                <a:spcPct val="90000"/>
              </a:lnSpc>
              <a:spcBef>
                <a:spcPts val="480"/>
              </a:spcBef>
              <a:spcAft>
                <a:spcPts val="0"/>
              </a:spcAft>
              <a:buClr>
                <a:schemeClr val="dk1"/>
              </a:buClr>
              <a:buSzPts val="2400"/>
              <a:buNone/>
            </a:pPr>
            <a:r>
              <a:rPr lang="en-US" sz="2400" b="1"/>
              <a:t>Centralized Reporting </a:t>
            </a:r>
            <a:r>
              <a:rPr lang="en-US" sz="2400"/>
              <a:t>provides student performance reports for the Interim Assessments including rescore option.</a:t>
            </a:r>
            <a:endParaRPr/>
          </a:p>
          <a:p>
            <a:pPr marL="346075" lvl="0" indent="0" algn="l" rtl="0">
              <a:lnSpc>
                <a:spcPct val="90000"/>
              </a:lnSpc>
              <a:spcBef>
                <a:spcPts val="480"/>
              </a:spcBef>
              <a:spcAft>
                <a:spcPts val="0"/>
              </a:spcAft>
              <a:buClr>
                <a:schemeClr val="dk1"/>
              </a:buClr>
              <a:buSzPts val="2400"/>
              <a:buNone/>
            </a:pPr>
            <a:endParaRPr sz="2400" b="1"/>
          </a:p>
          <a:p>
            <a:pPr marL="346075" lvl="0" indent="0" algn="l" rtl="0">
              <a:lnSpc>
                <a:spcPct val="90000"/>
              </a:lnSpc>
              <a:spcBef>
                <a:spcPts val="480"/>
              </a:spcBef>
              <a:spcAft>
                <a:spcPts val="0"/>
              </a:spcAft>
              <a:buClr>
                <a:schemeClr val="dk1"/>
              </a:buClr>
              <a:buSzPts val="2400"/>
              <a:buNone/>
            </a:pPr>
            <a:r>
              <a:rPr lang="en-US" sz="2400" b="1"/>
              <a:t>Tools for Teachers </a:t>
            </a:r>
            <a:r>
              <a:rPr lang="en-US" sz="2400"/>
              <a:t>is an online collection of high-quality instructional and professional learning resources many of which are connected to the Interim Assessment Blocks. </a:t>
            </a:r>
            <a:endParaRPr/>
          </a:p>
          <a:p>
            <a:pPr marL="342900" lvl="0" indent="-190500" algn="l" rtl="0">
              <a:lnSpc>
                <a:spcPct val="90000"/>
              </a:lnSpc>
              <a:spcBef>
                <a:spcPts val="480"/>
              </a:spcBef>
              <a:spcAft>
                <a:spcPts val="0"/>
              </a:spcAft>
              <a:buClr>
                <a:schemeClr val="dk1"/>
              </a:buClr>
              <a:buSzPts val="2400"/>
              <a:buNone/>
            </a:pPr>
            <a:endParaRPr sz="2400"/>
          </a:p>
        </p:txBody>
      </p:sp>
      <p:pic>
        <p:nvPicPr>
          <p:cNvPr id="795" name="Google Shape;795;p72"/>
          <p:cNvPicPr preferRelativeResize="0"/>
          <p:nvPr/>
        </p:nvPicPr>
        <p:blipFill rotWithShape="1">
          <a:blip r:embed="rId3">
            <a:alphaModFix/>
          </a:blip>
          <a:srcRect/>
          <a:stretch/>
        </p:blipFill>
        <p:spPr>
          <a:xfrm rot="-1933337">
            <a:off x="1772674" y="2605937"/>
            <a:ext cx="640080" cy="685800"/>
          </a:xfrm>
          <a:prstGeom prst="rect">
            <a:avLst/>
          </a:prstGeom>
          <a:noFill/>
          <a:ln>
            <a:noFill/>
          </a:ln>
        </p:spPr>
      </p:pic>
      <p:pic>
        <p:nvPicPr>
          <p:cNvPr id="796" name="Google Shape;796;p72"/>
          <p:cNvPicPr preferRelativeResize="0"/>
          <p:nvPr/>
        </p:nvPicPr>
        <p:blipFill rotWithShape="1">
          <a:blip r:embed="rId4">
            <a:alphaModFix/>
          </a:blip>
          <a:srcRect/>
          <a:stretch/>
        </p:blipFill>
        <p:spPr>
          <a:xfrm rot="-1872773">
            <a:off x="1951520" y="992133"/>
            <a:ext cx="591442" cy="663019"/>
          </a:xfrm>
          <a:prstGeom prst="rect">
            <a:avLst/>
          </a:prstGeom>
          <a:noFill/>
          <a:ln>
            <a:noFill/>
          </a:ln>
        </p:spPr>
      </p:pic>
      <p:pic>
        <p:nvPicPr>
          <p:cNvPr id="797" name="Google Shape;797;p72"/>
          <p:cNvPicPr preferRelativeResize="0"/>
          <p:nvPr/>
        </p:nvPicPr>
        <p:blipFill rotWithShape="1">
          <a:blip r:embed="rId5">
            <a:alphaModFix/>
          </a:blip>
          <a:srcRect/>
          <a:stretch/>
        </p:blipFill>
        <p:spPr>
          <a:xfrm rot="595743">
            <a:off x="1959035" y="1612348"/>
            <a:ext cx="637833" cy="648644"/>
          </a:xfrm>
          <a:prstGeom prst="rect">
            <a:avLst/>
          </a:prstGeom>
          <a:noFill/>
          <a:ln>
            <a:noFill/>
          </a:ln>
        </p:spPr>
      </p:pic>
      <p:pic>
        <p:nvPicPr>
          <p:cNvPr id="798" name="Google Shape;798;p72"/>
          <p:cNvPicPr preferRelativeResize="0"/>
          <p:nvPr/>
        </p:nvPicPr>
        <p:blipFill rotWithShape="1">
          <a:blip r:embed="rId6">
            <a:alphaModFix/>
          </a:blip>
          <a:srcRect/>
          <a:stretch/>
        </p:blipFill>
        <p:spPr>
          <a:xfrm rot="-2070814">
            <a:off x="1777086" y="3821046"/>
            <a:ext cx="640080" cy="685800"/>
          </a:xfrm>
          <a:prstGeom prst="rect">
            <a:avLst/>
          </a:prstGeom>
          <a:noFill/>
          <a:ln>
            <a:noFill/>
          </a:ln>
        </p:spPr>
      </p:pic>
      <p:pic>
        <p:nvPicPr>
          <p:cNvPr id="799" name="Google Shape;799;p72"/>
          <p:cNvPicPr preferRelativeResize="0"/>
          <p:nvPr/>
        </p:nvPicPr>
        <p:blipFill rotWithShape="1">
          <a:blip r:embed="rId7">
            <a:alphaModFix/>
          </a:blip>
          <a:srcRect/>
          <a:stretch/>
        </p:blipFill>
        <p:spPr>
          <a:xfrm rot="-2206632">
            <a:off x="1826366" y="5100023"/>
            <a:ext cx="640080" cy="685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3"/>
          <p:cNvSpPr txBox="1">
            <a:spLocks noGrp="1"/>
          </p:cNvSpPr>
          <p:nvPr>
            <p:ph type="title"/>
          </p:nvPr>
        </p:nvSpPr>
        <p:spPr>
          <a:xfrm>
            <a:off x="1216059" y="-39934"/>
            <a:ext cx="10972800" cy="830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31859B"/>
              </a:buClr>
              <a:buSzPts val="3600"/>
              <a:buFont typeface="Arial"/>
              <a:buNone/>
            </a:pPr>
            <a:r>
              <a:rPr lang="en-US" b="1">
                <a:solidFill>
                  <a:srgbClr val="674EA7"/>
                </a:solidFill>
              </a:rPr>
              <a:t>Interim Assessment Resources</a:t>
            </a:r>
            <a:endParaRPr>
              <a:solidFill>
                <a:srgbClr val="674EA7"/>
              </a:solidFill>
            </a:endParaRPr>
          </a:p>
        </p:txBody>
      </p:sp>
      <p:grpSp>
        <p:nvGrpSpPr>
          <p:cNvPr id="805" name="Google Shape;805;p73"/>
          <p:cNvGrpSpPr/>
          <p:nvPr/>
        </p:nvGrpSpPr>
        <p:grpSpPr>
          <a:xfrm>
            <a:off x="10364971" y="194681"/>
            <a:ext cx="1628775" cy="4918851"/>
            <a:chOff x="1851185" y="61373"/>
            <a:chExt cx="1628775" cy="4918851"/>
          </a:xfrm>
        </p:grpSpPr>
        <p:pic>
          <p:nvPicPr>
            <p:cNvPr id="806" name="Google Shape;806;p73"/>
            <p:cNvPicPr preferRelativeResize="0"/>
            <p:nvPr/>
          </p:nvPicPr>
          <p:blipFill rotWithShape="1">
            <a:blip r:embed="rId3">
              <a:alphaModFix/>
            </a:blip>
            <a:srcRect/>
            <a:stretch/>
          </p:blipFill>
          <p:spPr>
            <a:xfrm>
              <a:off x="1851185" y="4646849"/>
              <a:ext cx="1628775" cy="333375"/>
            </a:xfrm>
            <a:prstGeom prst="rect">
              <a:avLst/>
            </a:prstGeom>
            <a:noFill/>
            <a:ln>
              <a:noFill/>
            </a:ln>
          </p:spPr>
        </p:pic>
        <p:pic>
          <p:nvPicPr>
            <p:cNvPr id="807" name="Google Shape;807;p73"/>
            <p:cNvPicPr preferRelativeResize="0"/>
            <p:nvPr/>
          </p:nvPicPr>
          <p:blipFill rotWithShape="1">
            <a:blip r:embed="rId4">
              <a:alphaModFix/>
            </a:blip>
            <a:srcRect/>
            <a:stretch/>
          </p:blipFill>
          <p:spPr>
            <a:xfrm>
              <a:off x="1922618" y="1895394"/>
              <a:ext cx="1557342" cy="1023922"/>
            </a:xfrm>
            <a:prstGeom prst="rect">
              <a:avLst/>
            </a:prstGeom>
            <a:noFill/>
            <a:ln>
              <a:noFill/>
            </a:ln>
          </p:spPr>
        </p:pic>
        <p:pic>
          <p:nvPicPr>
            <p:cNvPr id="808" name="Google Shape;808;p73"/>
            <p:cNvPicPr preferRelativeResize="0"/>
            <p:nvPr/>
          </p:nvPicPr>
          <p:blipFill rotWithShape="1">
            <a:blip r:embed="rId5">
              <a:alphaModFix/>
            </a:blip>
            <a:srcRect/>
            <a:stretch/>
          </p:blipFill>
          <p:spPr>
            <a:xfrm>
              <a:off x="2315664" y="3338826"/>
              <a:ext cx="766927" cy="888513"/>
            </a:xfrm>
            <a:prstGeom prst="rect">
              <a:avLst/>
            </a:prstGeom>
            <a:noFill/>
            <a:ln>
              <a:noFill/>
            </a:ln>
          </p:spPr>
        </p:pic>
        <p:pic>
          <p:nvPicPr>
            <p:cNvPr id="809" name="Google Shape;809;p73"/>
            <p:cNvPicPr preferRelativeResize="0"/>
            <p:nvPr/>
          </p:nvPicPr>
          <p:blipFill rotWithShape="1">
            <a:blip r:embed="rId6">
              <a:alphaModFix/>
            </a:blip>
            <a:srcRect/>
            <a:stretch/>
          </p:blipFill>
          <p:spPr>
            <a:xfrm>
              <a:off x="2202570" y="61373"/>
              <a:ext cx="993117" cy="1507623"/>
            </a:xfrm>
            <a:prstGeom prst="rect">
              <a:avLst/>
            </a:prstGeom>
            <a:noFill/>
            <a:ln>
              <a:noFill/>
            </a:ln>
          </p:spPr>
        </p:pic>
        <p:cxnSp>
          <p:nvCxnSpPr>
            <p:cNvPr id="810" name="Google Shape;810;p73"/>
            <p:cNvCxnSpPr>
              <a:endCxn id="808" idx="0"/>
            </p:cNvCxnSpPr>
            <p:nvPr/>
          </p:nvCxnSpPr>
          <p:spPr>
            <a:xfrm>
              <a:off x="2699128" y="2872926"/>
              <a:ext cx="0" cy="465900"/>
            </a:xfrm>
            <a:prstGeom prst="straightConnector1">
              <a:avLst/>
            </a:prstGeom>
            <a:noFill/>
            <a:ln w="57150" cap="flat" cmpd="sng">
              <a:solidFill>
                <a:srgbClr val="FF0000"/>
              </a:solidFill>
              <a:prstDash val="solid"/>
              <a:round/>
              <a:headEnd type="none" w="sm" len="sm"/>
              <a:tailEnd type="triangle" w="med" len="med"/>
            </a:ln>
          </p:spPr>
        </p:cxnSp>
        <p:cxnSp>
          <p:nvCxnSpPr>
            <p:cNvPr id="811" name="Google Shape;811;p73"/>
            <p:cNvCxnSpPr>
              <a:endCxn id="806" idx="0"/>
            </p:cNvCxnSpPr>
            <p:nvPr/>
          </p:nvCxnSpPr>
          <p:spPr>
            <a:xfrm>
              <a:off x="2660172" y="4110749"/>
              <a:ext cx="5400" cy="536100"/>
            </a:xfrm>
            <a:prstGeom prst="straightConnector1">
              <a:avLst/>
            </a:prstGeom>
            <a:noFill/>
            <a:ln w="57150" cap="flat" cmpd="sng">
              <a:solidFill>
                <a:srgbClr val="FF0000"/>
              </a:solidFill>
              <a:prstDash val="solid"/>
              <a:round/>
              <a:headEnd type="none" w="sm" len="sm"/>
              <a:tailEnd type="triangle" w="med" len="med"/>
            </a:ln>
          </p:spPr>
        </p:cxnSp>
      </p:grpSp>
      <p:cxnSp>
        <p:nvCxnSpPr>
          <p:cNvPr id="812" name="Google Shape;812;p73"/>
          <p:cNvCxnSpPr/>
          <p:nvPr/>
        </p:nvCxnSpPr>
        <p:spPr>
          <a:xfrm>
            <a:off x="11179351" y="1654959"/>
            <a:ext cx="0" cy="465900"/>
          </a:xfrm>
          <a:prstGeom prst="straightConnector1">
            <a:avLst/>
          </a:prstGeom>
          <a:noFill/>
          <a:ln w="57150" cap="flat" cmpd="sng">
            <a:solidFill>
              <a:srgbClr val="FF0000"/>
            </a:solidFill>
            <a:prstDash val="solid"/>
            <a:round/>
            <a:headEnd type="none" w="sm" len="sm"/>
            <a:tailEnd type="triangle" w="med" len="med"/>
          </a:ln>
        </p:spPr>
      </p:cxnSp>
      <p:sp>
        <p:nvSpPr>
          <p:cNvPr id="813" name="Google Shape;813;p73"/>
          <p:cNvSpPr txBox="1"/>
          <p:nvPr/>
        </p:nvSpPr>
        <p:spPr>
          <a:xfrm>
            <a:off x="6833675" y="2976000"/>
            <a:ext cx="3531300" cy="2008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SzPts val="1500"/>
              <a:buChar char="●"/>
            </a:pPr>
            <a:r>
              <a:rPr lang="en-US" sz="1500">
                <a:solidFill>
                  <a:srgbClr val="0000FF"/>
                </a:solidFill>
                <a:uFill>
                  <a:noFill/>
                </a:uFill>
                <a:hlinkClick r:id="rId7">
                  <a:extLst>
                    <a:ext uri="{A12FA001-AC4F-418D-AE19-62706E023703}">
                      <ahyp:hlinkClr xmlns:ahyp="http://schemas.microsoft.com/office/drawing/2018/hyperlinkcolor" val="tx"/>
                    </a:ext>
                  </a:extLst>
                </a:hlinkClick>
              </a:rPr>
              <a:t>Taking Tests from Home: A Quick Guide for Families</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8">
                  <a:extLst>
                    <a:ext uri="{A12FA001-AC4F-418D-AE19-62706E023703}">
                      <ahyp:hlinkClr xmlns:ahyp="http://schemas.microsoft.com/office/drawing/2018/hyperlinkcolor" val="tx"/>
                    </a:ext>
                  </a:extLst>
                </a:hlinkClick>
              </a:rPr>
              <a:t>How to Check your Internet Speed</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9">
                  <a:extLst>
                    <a:ext uri="{A12FA001-AC4F-418D-AE19-62706E023703}">
                      <ahyp:hlinkClr xmlns:ahyp="http://schemas.microsoft.com/office/drawing/2018/hyperlinkcolor" val="tx"/>
                    </a:ext>
                  </a:extLst>
                </a:hlinkClick>
              </a:rPr>
              <a:t>How to Take a Practice Test</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10">
                  <a:extLst>
                    <a:ext uri="{A12FA001-AC4F-418D-AE19-62706E023703}">
                      <ahyp:hlinkClr xmlns:ahyp="http://schemas.microsoft.com/office/drawing/2018/hyperlinkcolor" val="tx"/>
                    </a:ext>
                  </a:extLst>
                </a:hlinkClick>
              </a:rPr>
              <a:t>Tools for Teachers Remote Teaching and Learning Website</a:t>
            </a:r>
            <a:endParaRPr sz="1500">
              <a:solidFill>
                <a:srgbClr val="0000FF"/>
              </a:solidFill>
            </a:endParaRPr>
          </a:p>
        </p:txBody>
      </p:sp>
      <p:sp>
        <p:nvSpPr>
          <p:cNvPr id="814" name="Google Shape;814;p73"/>
          <p:cNvSpPr txBox="1"/>
          <p:nvPr/>
        </p:nvSpPr>
        <p:spPr>
          <a:xfrm>
            <a:off x="6795013" y="1277238"/>
            <a:ext cx="3456000" cy="1212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rgbClr val="0000FF"/>
              </a:buClr>
              <a:buSzPts val="1500"/>
              <a:buChar char="●"/>
            </a:pPr>
            <a:r>
              <a:rPr lang="en-US" sz="1500" u="sng">
                <a:solidFill>
                  <a:srgbClr val="0000FF"/>
                </a:solidFill>
                <a:hlinkClick r:id="rId11">
                  <a:extLst>
                    <a:ext uri="{A12FA001-AC4F-418D-AE19-62706E023703}">
                      <ahyp:hlinkClr xmlns:ahyp="http://schemas.microsoft.com/office/drawing/2018/hyperlinkcolor" val="tx"/>
                    </a:ext>
                  </a:extLst>
                </a:hlinkClick>
              </a:rPr>
              <a:t>NGSS Interim Assessments Fact Sheet  </a:t>
            </a:r>
            <a:endParaRPr sz="1500">
              <a:solidFill>
                <a:srgbClr val="0000FF"/>
              </a:solidFill>
            </a:endParaRPr>
          </a:p>
          <a:p>
            <a:pPr marL="457200" lvl="0" indent="-323850" algn="l" rtl="0">
              <a:lnSpc>
                <a:spcPct val="115000"/>
              </a:lnSpc>
              <a:spcBef>
                <a:spcPts val="0"/>
              </a:spcBef>
              <a:spcAft>
                <a:spcPts val="0"/>
              </a:spcAft>
              <a:buClr>
                <a:srgbClr val="0000FF"/>
              </a:buClr>
              <a:buSzPts val="1500"/>
              <a:buChar char="●"/>
            </a:pPr>
            <a:r>
              <a:rPr lang="en-US" sz="1500" u="sng">
                <a:solidFill>
                  <a:srgbClr val="0000FF"/>
                </a:solidFill>
                <a:hlinkClick r:id="rId12">
                  <a:extLst>
                    <a:ext uri="{A12FA001-AC4F-418D-AE19-62706E023703}">
                      <ahyp:hlinkClr xmlns:ahyp="http://schemas.microsoft.com/office/drawing/2018/hyperlinkcolor" val="tx"/>
                    </a:ext>
                  </a:extLst>
                </a:hlinkClick>
              </a:rPr>
              <a:t>NGSS Interim Assessments Test Administration Guide</a:t>
            </a:r>
            <a:endParaRPr sz="1500">
              <a:solidFill>
                <a:srgbClr val="0000FF"/>
              </a:solidFill>
            </a:endParaRPr>
          </a:p>
        </p:txBody>
      </p:sp>
      <p:grpSp>
        <p:nvGrpSpPr>
          <p:cNvPr id="815" name="Google Shape;815;p73"/>
          <p:cNvGrpSpPr/>
          <p:nvPr/>
        </p:nvGrpSpPr>
        <p:grpSpPr>
          <a:xfrm>
            <a:off x="1443975" y="831600"/>
            <a:ext cx="5237100" cy="5194800"/>
            <a:chOff x="1443975" y="831600"/>
            <a:chExt cx="5237100" cy="5194800"/>
          </a:xfrm>
        </p:grpSpPr>
        <p:sp>
          <p:nvSpPr>
            <p:cNvPr id="816" name="Google Shape;816;p73"/>
            <p:cNvSpPr txBox="1"/>
            <p:nvPr/>
          </p:nvSpPr>
          <p:spPr>
            <a:xfrm>
              <a:off x="1443975" y="831600"/>
              <a:ext cx="5237100" cy="51948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13">
                    <a:extLst>
                      <a:ext uri="{A12FA001-AC4F-418D-AE19-62706E023703}">
                        <ahyp:hlinkClr xmlns:ahyp="http://schemas.microsoft.com/office/drawing/2018/hyperlinkcolor" val="tx"/>
                      </a:ext>
                    </a:extLst>
                  </a:hlinkClick>
                </a:rPr>
                <a:t>SB Interim Assessments Test Administration Guide </a:t>
              </a:r>
              <a:endParaRPr sz="1500">
                <a:solidFill>
                  <a:srgbClr val="0000FF"/>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14">
                    <a:extLst>
                      <a:ext uri="{A12FA001-AC4F-418D-AE19-62706E023703}">
                        <ahyp:hlinkClr xmlns:ahyp="http://schemas.microsoft.com/office/drawing/2018/hyperlinkcolor" val="tx"/>
                      </a:ext>
                    </a:extLst>
                  </a:hlinkClick>
                </a:rPr>
                <a:t>SB Interim Assessments TAG Addendum</a:t>
              </a:r>
              <a:endParaRPr sz="1500">
                <a:solidFill>
                  <a:schemeClr val="dk2"/>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15">
                    <a:extLst>
                      <a:ext uri="{A12FA001-AC4F-418D-AE19-62706E023703}">
                        <ahyp:hlinkClr xmlns:ahyp="http://schemas.microsoft.com/office/drawing/2018/hyperlinkcolor" val="tx"/>
                      </a:ext>
                    </a:extLst>
                  </a:hlinkClick>
                </a:rPr>
                <a:t>Guide to Navigating the Online HSAP Administration</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16">
                    <a:extLst>
                      <a:ext uri="{A12FA001-AC4F-418D-AE19-62706E023703}">
                        <ahyp:hlinkClr xmlns:ahyp="http://schemas.microsoft.com/office/drawing/2018/hyperlinkcolor" val="tx"/>
                      </a:ext>
                    </a:extLst>
                  </a:hlinkClick>
                </a:rPr>
                <a:t>Guide to Remotely Administering Interim Assessments</a:t>
              </a:r>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17">
                    <a:extLst>
                      <a:ext uri="{A12FA001-AC4F-418D-AE19-62706E023703}">
                        <ahyp:hlinkClr xmlns:ahyp="http://schemas.microsoft.com/office/drawing/2018/hyperlinkcolor" val="tx"/>
                      </a:ext>
                    </a:extLst>
                  </a:hlinkClick>
                </a:rPr>
                <a:t>Assessment Viewing Application User Guide</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18">
                    <a:extLst>
                      <a:ext uri="{A12FA001-AC4F-418D-AE19-62706E023703}">
                        <ahyp:hlinkClr xmlns:ahyp="http://schemas.microsoft.com/office/drawing/2018/hyperlinkcolor" val="tx"/>
                      </a:ext>
                    </a:extLst>
                  </a:hlinkClick>
                </a:rPr>
                <a:t>Centralized Reporting for Interim Assessments User Guide</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19">
                    <a:extLst>
                      <a:ext uri="{A12FA001-AC4F-418D-AE19-62706E023703}">
                        <ahyp:hlinkClr xmlns:ahyp="http://schemas.microsoft.com/office/drawing/2018/hyperlinkcolor" val="tx"/>
                      </a:ext>
                    </a:extLst>
                  </a:hlinkClick>
                </a:rPr>
                <a:t>Centralized Reporting Quick Guide 2020-2021</a:t>
              </a:r>
              <a:endParaRPr sz="1500">
                <a:solidFill>
                  <a:srgbClr val="0000FF"/>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20">
                    <a:extLst>
                      <a:ext uri="{A12FA001-AC4F-418D-AE19-62706E023703}">
                        <ahyp:hlinkClr xmlns:ahyp="http://schemas.microsoft.com/office/drawing/2018/hyperlinkcolor" val="tx"/>
                      </a:ext>
                    </a:extLst>
                  </a:hlinkClick>
                </a:rPr>
                <a:t>SB Assessment Playbook</a:t>
              </a:r>
              <a:endParaRPr sz="1500">
                <a:solidFill>
                  <a:srgbClr val="0000FF"/>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21">
                    <a:extLst>
                      <a:ext uri="{A12FA001-AC4F-418D-AE19-62706E023703}">
                        <ahyp:hlinkClr xmlns:ahyp="http://schemas.microsoft.com/office/drawing/2018/hyperlinkcolor" val="tx"/>
                      </a:ext>
                    </a:extLst>
                  </a:hlinkClick>
                </a:rPr>
                <a:t>SB Interim Assessments Fact Sheet</a:t>
              </a:r>
              <a:endParaRPr sz="1500">
                <a:solidFill>
                  <a:srgbClr val="0000FF"/>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22">
                    <a:extLst>
                      <a:ext uri="{A12FA001-AC4F-418D-AE19-62706E023703}">
                        <ahyp:hlinkClr xmlns:ahyp="http://schemas.microsoft.com/office/drawing/2018/hyperlinkcolor" val="tx"/>
                      </a:ext>
                    </a:extLst>
                  </a:hlinkClick>
                </a:rPr>
                <a:t>SB Interim Assessments Overview</a:t>
              </a:r>
              <a:endParaRPr sz="1500">
                <a:solidFill>
                  <a:schemeClr val="dk2"/>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14">
                    <a:extLst>
                      <a:ext uri="{A12FA001-AC4F-418D-AE19-62706E023703}">
                        <ahyp:hlinkClr xmlns:ahyp="http://schemas.microsoft.com/office/drawing/2018/hyperlinkcolor" val="tx"/>
                      </a:ext>
                    </a:extLst>
                  </a:hlinkClick>
                </a:rPr>
                <a:t>SB IAIP Guidance</a:t>
              </a:r>
              <a:endParaRPr sz="1500">
                <a:solidFill>
                  <a:srgbClr val="0000FF"/>
                </a:solidFill>
              </a:endParaRPr>
            </a:p>
            <a:p>
              <a:pPr marL="457200" lvl="0" indent="-323850" algn="l" rtl="0">
                <a:lnSpc>
                  <a:spcPct val="115000"/>
                </a:lnSpc>
                <a:spcBef>
                  <a:spcPts val="0"/>
                </a:spcBef>
                <a:spcAft>
                  <a:spcPts val="0"/>
                </a:spcAft>
                <a:buClr>
                  <a:schemeClr val="dk2"/>
                </a:buClr>
                <a:buSzPts val="1500"/>
                <a:buChar char="●"/>
              </a:pPr>
              <a:r>
                <a:rPr lang="en-US" sz="1500">
                  <a:solidFill>
                    <a:srgbClr val="0000FF"/>
                  </a:solidFill>
                  <a:uFill>
                    <a:noFill/>
                  </a:uFill>
                  <a:hlinkClick r:id="rId23">
                    <a:extLst>
                      <a:ext uri="{A12FA001-AC4F-418D-AE19-62706E023703}">
                        <ahyp:hlinkClr xmlns:ahyp="http://schemas.microsoft.com/office/drawing/2018/hyperlinkcolor" val="tx"/>
                      </a:ext>
                    </a:extLst>
                  </a:hlinkClick>
                </a:rPr>
                <a:t>Smarter Balanced Interim Assessments: A Beginner's Guide</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24">
                    <a:extLst>
                      <a:ext uri="{A12FA001-AC4F-418D-AE19-62706E023703}">
                        <ahyp:hlinkClr xmlns:ahyp="http://schemas.microsoft.com/office/drawing/2018/hyperlinkcolor" val="tx"/>
                      </a:ext>
                    </a:extLst>
                  </a:hlinkClick>
                </a:rPr>
                <a:t>ELA Focused Interim Assessment Blocks Blueprint</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25">
                    <a:extLst>
                      <a:ext uri="{A12FA001-AC4F-418D-AE19-62706E023703}">
                        <ahyp:hlinkClr xmlns:ahyp="http://schemas.microsoft.com/office/drawing/2018/hyperlinkcolor" val="tx"/>
                      </a:ext>
                    </a:extLst>
                  </a:hlinkClick>
                </a:rPr>
                <a:t>ELA Interim Assessment Blocks Blueprint</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26">
                    <a:extLst>
                      <a:ext uri="{A12FA001-AC4F-418D-AE19-62706E023703}">
                        <ahyp:hlinkClr xmlns:ahyp="http://schemas.microsoft.com/office/drawing/2018/hyperlinkcolor" val="tx"/>
                      </a:ext>
                    </a:extLst>
                  </a:hlinkClick>
                </a:rPr>
                <a:t>Math Focused Interim Assessment Blocks Blueprint</a:t>
              </a:r>
              <a:endParaRPr sz="1500">
                <a:solidFill>
                  <a:srgbClr val="0000FF"/>
                </a:solidFill>
              </a:endParaRPr>
            </a:p>
            <a:p>
              <a:pPr marL="457200" lvl="0" indent="-323850" algn="l" rtl="0">
                <a:lnSpc>
                  <a:spcPct val="115000"/>
                </a:lnSpc>
                <a:spcBef>
                  <a:spcPts val="0"/>
                </a:spcBef>
                <a:spcAft>
                  <a:spcPts val="0"/>
                </a:spcAft>
                <a:buSzPts val="1500"/>
                <a:buChar char="●"/>
              </a:pPr>
              <a:r>
                <a:rPr lang="en-US" sz="1500">
                  <a:solidFill>
                    <a:srgbClr val="0000FF"/>
                  </a:solidFill>
                  <a:uFill>
                    <a:noFill/>
                  </a:uFill>
                  <a:hlinkClick r:id="rId27">
                    <a:extLst>
                      <a:ext uri="{A12FA001-AC4F-418D-AE19-62706E023703}">
                        <ahyp:hlinkClr xmlns:ahyp="http://schemas.microsoft.com/office/drawing/2018/hyperlinkcolor" val="tx"/>
                      </a:ext>
                    </a:extLst>
                  </a:hlinkClick>
                </a:rPr>
                <a:t>Mathematics Interim Assessment Blocks Blueprint</a:t>
              </a:r>
              <a:endParaRPr sz="1500">
                <a:solidFill>
                  <a:srgbClr val="0000FF"/>
                </a:solidFill>
              </a:endParaRPr>
            </a:p>
          </p:txBody>
        </p:sp>
        <p:cxnSp>
          <p:nvCxnSpPr>
            <p:cNvPr id="817" name="Google Shape;817;p73"/>
            <p:cNvCxnSpPr/>
            <p:nvPr/>
          </p:nvCxnSpPr>
          <p:spPr>
            <a:xfrm>
              <a:off x="2496675" y="3263600"/>
              <a:ext cx="3416400" cy="13800"/>
            </a:xfrm>
            <a:prstGeom prst="straightConnector1">
              <a:avLst/>
            </a:prstGeom>
            <a:noFill/>
            <a:ln w="28575" cap="flat" cmpd="sng">
              <a:solidFill>
                <a:srgbClr val="1155CC"/>
              </a:solidFill>
              <a:prstDash val="solid"/>
              <a:round/>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797d473cd9_0_63"/>
          <p:cNvSpPr txBox="1">
            <a:spLocks noGrp="1"/>
          </p:cNvSpPr>
          <p:nvPr>
            <p:ph type="title"/>
          </p:nvPr>
        </p:nvSpPr>
        <p:spPr>
          <a:xfrm>
            <a:off x="1593425" y="177800"/>
            <a:ext cx="7274700" cy="700500"/>
          </a:xfrm>
          <a:prstGeom prst="rect">
            <a:avLst/>
          </a:prstGeom>
        </p:spPr>
        <p:txBody>
          <a:bodyPr spcFirstLastPara="1" wrap="square" lIns="91425" tIns="45700" rIns="91425" bIns="45700" anchor="b" anchorCtr="0">
            <a:noAutofit/>
          </a:bodyPr>
          <a:lstStyle/>
          <a:p>
            <a:pPr marL="0" lvl="0" indent="0" algn="ctr" rtl="0">
              <a:lnSpc>
                <a:spcPct val="100000"/>
              </a:lnSpc>
              <a:spcBef>
                <a:spcPts val="0"/>
              </a:spcBef>
              <a:spcAft>
                <a:spcPts val="0"/>
              </a:spcAft>
              <a:buClr>
                <a:schemeClr val="dk2"/>
              </a:buClr>
              <a:buSzPts val="1100"/>
              <a:buFont typeface="Arial"/>
              <a:buNone/>
            </a:pPr>
            <a:r>
              <a:rPr lang="en-US" b="1">
                <a:solidFill>
                  <a:srgbClr val="674EA7"/>
                </a:solidFill>
              </a:rPr>
              <a:t>What is Tool for Teachers?</a:t>
            </a:r>
            <a:endParaRPr b="1">
              <a:solidFill>
                <a:srgbClr val="674EA7"/>
              </a:solidFill>
            </a:endParaRPr>
          </a:p>
        </p:txBody>
      </p:sp>
      <p:sp>
        <p:nvSpPr>
          <p:cNvPr id="824" name="Google Shape;824;g797d473cd9_0_63"/>
          <p:cNvSpPr txBox="1">
            <a:spLocks noGrp="1"/>
          </p:cNvSpPr>
          <p:nvPr>
            <p:ph type="body" idx="1"/>
          </p:nvPr>
        </p:nvSpPr>
        <p:spPr>
          <a:xfrm>
            <a:off x="1598625" y="1008975"/>
            <a:ext cx="9782700" cy="32985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000">
                <a:solidFill>
                  <a:srgbClr val="000000"/>
                </a:solidFill>
              </a:rPr>
              <a:t>A Smarter Balanced system that includes: </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teacher created lesson plans </a:t>
            </a:r>
            <a:endParaRPr sz="2000">
              <a:solidFill>
                <a:srgbClr val="000000"/>
              </a:solidFill>
            </a:endParaRPr>
          </a:p>
          <a:p>
            <a:pPr marL="914400" lvl="1" indent="-355600" algn="l" rtl="0">
              <a:lnSpc>
                <a:spcPct val="115000"/>
              </a:lnSpc>
              <a:spcBef>
                <a:spcPts val="1000"/>
              </a:spcBef>
              <a:spcAft>
                <a:spcPts val="0"/>
              </a:spcAft>
              <a:buClr>
                <a:srgbClr val="000000"/>
              </a:buClr>
              <a:buSzPts val="2000"/>
              <a:buChar char="○"/>
            </a:pPr>
            <a:r>
              <a:rPr lang="en-US" sz="2000">
                <a:solidFill>
                  <a:srgbClr val="000000"/>
                </a:solidFill>
              </a:rPr>
              <a:t>standards aligned</a:t>
            </a:r>
            <a:endParaRPr sz="2000">
              <a:solidFill>
                <a:srgbClr val="000000"/>
              </a:solidFill>
            </a:endParaRPr>
          </a:p>
          <a:p>
            <a:pPr marL="914400" lvl="1" indent="-355600" algn="l" rtl="0">
              <a:lnSpc>
                <a:spcPct val="115000"/>
              </a:lnSpc>
              <a:spcBef>
                <a:spcPts val="1000"/>
              </a:spcBef>
              <a:spcAft>
                <a:spcPts val="0"/>
              </a:spcAft>
              <a:buClr>
                <a:srgbClr val="000000"/>
              </a:buClr>
              <a:buSzPts val="2000"/>
              <a:buChar char="○"/>
            </a:pPr>
            <a:r>
              <a:rPr lang="en-US" sz="2000">
                <a:solidFill>
                  <a:srgbClr val="000000"/>
                </a:solidFill>
              </a:rPr>
              <a:t>for all testing grades (3 - 8, HS)</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differentiation ideas</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formative and accessibility strategies</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access to the interim assessment item portal</a:t>
            </a:r>
            <a:endParaRPr sz="2000">
              <a:solidFill>
                <a:srgbClr val="000000"/>
              </a:solidFill>
            </a:endParaRPr>
          </a:p>
          <a:p>
            <a:pPr marL="647700" lvl="0" indent="0" algn="l" rtl="0">
              <a:lnSpc>
                <a:spcPct val="115000"/>
              </a:lnSpc>
              <a:spcBef>
                <a:spcPts val="1000"/>
              </a:spcBef>
              <a:spcAft>
                <a:spcPts val="0"/>
              </a:spcAft>
              <a:buNone/>
            </a:pPr>
            <a:endParaRPr sz="2000">
              <a:solidFill>
                <a:srgbClr val="000000"/>
              </a:solidFill>
            </a:endParaRPr>
          </a:p>
          <a:p>
            <a:pPr marL="647700" lvl="0" indent="0" algn="l" rtl="0">
              <a:lnSpc>
                <a:spcPct val="115000"/>
              </a:lnSpc>
              <a:spcBef>
                <a:spcPts val="1000"/>
              </a:spcBef>
              <a:spcAft>
                <a:spcPts val="0"/>
              </a:spcAft>
              <a:buNone/>
            </a:pPr>
            <a:endParaRPr sz="2000">
              <a:solidFill>
                <a:srgbClr val="000000"/>
              </a:solidFill>
            </a:endParaRPr>
          </a:p>
          <a:p>
            <a:pPr marL="317500" lvl="0" indent="0" algn="l" rtl="0">
              <a:lnSpc>
                <a:spcPct val="115000"/>
              </a:lnSpc>
              <a:spcBef>
                <a:spcPts val="1000"/>
              </a:spcBef>
              <a:spcAft>
                <a:spcPts val="0"/>
              </a:spcAft>
              <a:buNone/>
            </a:pPr>
            <a:endParaRPr sz="2000">
              <a:solidFill>
                <a:srgbClr val="434343"/>
              </a:solidFill>
            </a:endParaRPr>
          </a:p>
          <a:p>
            <a:pPr marL="0" lvl="0" indent="0" algn="l" rtl="0">
              <a:lnSpc>
                <a:spcPct val="115000"/>
              </a:lnSpc>
              <a:spcBef>
                <a:spcPts val="1400"/>
              </a:spcBef>
              <a:spcAft>
                <a:spcPts val="1000"/>
              </a:spcAft>
              <a:buNone/>
            </a:pPr>
            <a:endParaRPr sz="2000"/>
          </a:p>
        </p:txBody>
      </p:sp>
      <p:pic>
        <p:nvPicPr>
          <p:cNvPr id="825" name="Google Shape;825;g797d473cd9_0_63"/>
          <p:cNvPicPr preferRelativeResize="0"/>
          <p:nvPr/>
        </p:nvPicPr>
        <p:blipFill>
          <a:blip r:embed="rId3">
            <a:alphaModFix/>
          </a:blip>
          <a:stretch>
            <a:fillRect/>
          </a:stretch>
        </p:blipFill>
        <p:spPr>
          <a:xfrm rot="-9678202">
            <a:off x="7722892" y="1812525"/>
            <a:ext cx="3637490" cy="2519822"/>
          </a:xfrm>
          <a:prstGeom prst="rect">
            <a:avLst/>
          </a:prstGeom>
          <a:noFill/>
          <a:ln w="19050" cap="flat" cmpd="sng">
            <a:solidFill>
              <a:srgbClr val="000000"/>
            </a:solidFill>
            <a:prstDash val="solid"/>
            <a:round/>
            <a:headEnd type="none" w="sm" len="sm"/>
            <a:tailEnd type="none" w="sm" len="sm"/>
          </a:ln>
        </p:spPr>
      </p:pic>
      <p:pic>
        <p:nvPicPr>
          <p:cNvPr id="826" name="Google Shape;826;g797d473cd9_0_63"/>
          <p:cNvPicPr preferRelativeResize="0"/>
          <p:nvPr/>
        </p:nvPicPr>
        <p:blipFill>
          <a:blip r:embed="rId4">
            <a:clrChange>
              <a:clrFrom>
                <a:srgbClr val="FFFFFF"/>
              </a:clrFrom>
              <a:clrTo>
                <a:srgbClr val="FFFFFF">
                  <a:alpha val="0"/>
                </a:srgbClr>
              </a:clrTo>
            </a:clrChange>
            <a:alphaModFix/>
          </a:blip>
          <a:stretch>
            <a:fillRect/>
          </a:stretch>
        </p:blipFill>
        <p:spPr>
          <a:xfrm rot="1124358">
            <a:off x="8927725" y="405800"/>
            <a:ext cx="3267075" cy="1638300"/>
          </a:xfrm>
          <a:prstGeom prst="rect">
            <a:avLst/>
          </a:prstGeom>
          <a:noFill/>
          <a:ln>
            <a:noFill/>
          </a:ln>
        </p:spPr>
      </p:pic>
      <p:pic>
        <p:nvPicPr>
          <p:cNvPr id="827" name="Google Shape;827;g797d473cd9_0_63"/>
          <p:cNvPicPr preferRelativeResize="0"/>
          <p:nvPr/>
        </p:nvPicPr>
        <p:blipFill>
          <a:blip r:embed="rId5">
            <a:alphaModFix/>
          </a:blip>
          <a:stretch>
            <a:fillRect/>
          </a:stretch>
        </p:blipFill>
        <p:spPr>
          <a:xfrm>
            <a:off x="1824650" y="4594625"/>
            <a:ext cx="1106575" cy="1672150"/>
          </a:xfrm>
          <a:prstGeom prst="rect">
            <a:avLst/>
          </a:prstGeom>
          <a:noFill/>
          <a:ln>
            <a:noFill/>
          </a:ln>
        </p:spPr>
      </p:pic>
      <p:pic>
        <p:nvPicPr>
          <p:cNvPr id="828" name="Google Shape;828;g797d473cd9_0_63"/>
          <p:cNvPicPr preferRelativeResize="0"/>
          <p:nvPr/>
        </p:nvPicPr>
        <p:blipFill>
          <a:blip r:embed="rId6">
            <a:alphaModFix/>
          </a:blip>
          <a:stretch>
            <a:fillRect/>
          </a:stretch>
        </p:blipFill>
        <p:spPr>
          <a:xfrm>
            <a:off x="3235650" y="4879775"/>
            <a:ext cx="1696700" cy="1101850"/>
          </a:xfrm>
          <a:prstGeom prst="rect">
            <a:avLst/>
          </a:prstGeom>
          <a:noFill/>
          <a:ln>
            <a:noFill/>
          </a:ln>
        </p:spPr>
      </p:pic>
      <p:pic>
        <p:nvPicPr>
          <p:cNvPr id="829" name="Google Shape;829;g797d473cd9_0_63"/>
          <p:cNvPicPr preferRelativeResize="0"/>
          <p:nvPr/>
        </p:nvPicPr>
        <p:blipFill>
          <a:blip r:embed="rId7">
            <a:alphaModFix/>
          </a:blip>
          <a:stretch>
            <a:fillRect/>
          </a:stretch>
        </p:blipFill>
        <p:spPr>
          <a:xfrm>
            <a:off x="5152325" y="4769600"/>
            <a:ext cx="1215825" cy="1322200"/>
          </a:xfrm>
          <a:prstGeom prst="rect">
            <a:avLst/>
          </a:prstGeom>
          <a:noFill/>
          <a:ln>
            <a:noFill/>
          </a:ln>
        </p:spPr>
      </p:pic>
      <p:pic>
        <p:nvPicPr>
          <p:cNvPr id="830" name="Google Shape;830;g797d473cd9_0_63"/>
          <p:cNvPicPr preferRelativeResize="0"/>
          <p:nvPr/>
        </p:nvPicPr>
        <p:blipFill>
          <a:blip r:embed="rId8">
            <a:alphaModFix/>
          </a:blip>
          <a:stretch>
            <a:fillRect/>
          </a:stretch>
        </p:blipFill>
        <p:spPr>
          <a:xfrm>
            <a:off x="6588125" y="4756549"/>
            <a:ext cx="1696700" cy="134830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797d473cd9_0_220"/>
          <p:cNvSpPr txBox="1">
            <a:spLocks noGrp="1"/>
          </p:cNvSpPr>
          <p:nvPr>
            <p:ph type="title"/>
          </p:nvPr>
        </p:nvSpPr>
        <p:spPr>
          <a:xfrm>
            <a:off x="1593436" y="177800"/>
            <a:ext cx="9782700" cy="12399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pic>
        <p:nvPicPr>
          <p:cNvPr id="837" name="Google Shape;837;g797d473cd9_0_220"/>
          <p:cNvPicPr preferRelativeResize="0"/>
          <p:nvPr/>
        </p:nvPicPr>
        <p:blipFill>
          <a:blip r:embed="rId3">
            <a:alphaModFix/>
          </a:blip>
          <a:stretch>
            <a:fillRect/>
          </a:stretch>
        </p:blipFill>
        <p:spPr>
          <a:xfrm>
            <a:off x="1832400" y="3052887"/>
            <a:ext cx="5768851" cy="3229975"/>
          </a:xfrm>
          <a:prstGeom prst="rect">
            <a:avLst/>
          </a:prstGeom>
          <a:noFill/>
          <a:ln w="19050" cap="flat" cmpd="sng">
            <a:solidFill>
              <a:schemeClr val="dk2"/>
            </a:solidFill>
            <a:prstDash val="solid"/>
            <a:round/>
            <a:headEnd type="none" w="sm" len="sm"/>
            <a:tailEnd type="none" w="sm" len="sm"/>
          </a:ln>
        </p:spPr>
      </p:pic>
      <p:pic>
        <p:nvPicPr>
          <p:cNvPr id="838" name="Google Shape;838;g797d473cd9_0_220"/>
          <p:cNvPicPr preferRelativeResize="0"/>
          <p:nvPr/>
        </p:nvPicPr>
        <p:blipFill>
          <a:blip r:embed="rId4">
            <a:alphaModFix/>
          </a:blip>
          <a:stretch>
            <a:fillRect/>
          </a:stretch>
        </p:blipFill>
        <p:spPr>
          <a:xfrm>
            <a:off x="8410902" y="3428988"/>
            <a:ext cx="2526025" cy="2623500"/>
          </a:xfrm>
          <a:prstGeom prst="rect">
            <a:avLst/>
          </a:prstGeom>
          <a:noFill/>
          <a:ln>
            <a:noFill/>
          </a:ln>
        </p:spPr>
      </p:pic>
      <p:grpSp>
        <p:nvGrpSpPr>
          <p:cNvPr id="839" name="Google Shape;839;g797d473cd9_0_220"/>
          <p:cNvGrpSpPr/>
          <p:nvPr/>
        </p:nvGrpSpPr>
        <p:grpSpPr>
          <a:xfrm>
            <a:off x="1244194" y="177797"/>
            <a:ext cx="5445254" cy="2694903"/>
            <a:chOff x="1446619" y="177797"/>
            <a:chExt cx="5445254" cy="2694903"/>
          </a:xfrm>
        </p:grpSpPr>
        <p:grpSp>
          <p:nvGrpSpPr>
            <p:cNvPr id="840" name="Google Shape;840;g797d473cd9_0_220"/>
            <p:cNvGrpSpPr/>
            <p:nvPr/>
          </p:nvGrpSpPr>
          <p:grpSpPr>
            <a:xfrm>
              <a:off x="1446619" y="177797"/>
              <a:ext cx="5445254" cy="2670125"/>
              <a:chOff x="1514163" y="1417688"/>
              <a:chExt cx="5924550" cy="3019138"/>
            </a:xfrm>
          </p:grpSpPr>
          <p:pic>
            <p:nvPicPr>
              <p:cNvPr id="841" name="Google Shape;841;g797d473cd9_0_220"/>
              <p:cNvPicPr preferRelativeResize="0"/>
              <p:nvPr/>
            </p:nvPicPr>
            <p:blipFill>
              <a:blip r:embed="rId5">
                <a:alphaModFix/>
              </a:blip>
              <a:stretch>
                <a:fillRect/>
              </a:stretch>
            </p:blipFill>
            <p:spPr>
              <a:xfrm>
                <a:off x="1593413" y="1417688"/>
                <a:ext cx="5524500" cy="1304925"/>
              </a:xfrm>
              <a:prstGeom prst="rect">
                <a:avLst/>
              </a:prstGeom>
              <a:noFill/>
              <a:ln>
                <a:noFill/>
              </a:ln>
            </p:spPr>
          </p:pic>
          <p:pic>
            <p:nvPicPr>
              <p:cNvPr id="842" name="Google Shape;842;g797d473cd9_0_220"/>
              <p:cNvPicPr preferRelativeResize="0"/>
              <p:nvPr/>
            </p:nvPicPr>
            <p:blipFill>
              <a:blip r:embed="rId6">
                <a:alphaModFix/>
              </a:blip>
              <a:stretch>
                <a:fillRect/>
              </a:stretch>
            </p:blipFill>
            <p:spPr>
              <a:xfrm>
                <a:off x="1514163" y="3503375"/>
                <a:ext cx="5924550" cy="933450"/>
              </a:xfrm>
              <a:prstGeom prst="rect">
                <a:avLst/>
              </a:prstGeom>
              <a:noFill/>
              <a:ln>
                <a:noFill/>
              </a:ln>
            </p:spPr>
          </p:pic>
          <p:pic>
            <p:nvPicPr>
              <p:cNvPr id="843" name="Google Shape;843;g797d473cd9_0_220"/>
              <p:cNvPicPr preferRelativeResize="0"/>
              <p:nvPr/>
            </p:nvPicPr>
            <p:blipFill>
              <a:blip r:embed="rId7">
                <a:alphaModFix/>
              </a:blip>
              <a:stretch>
                <a:fillRect/>
              </a:stretch>
            </p:blipFill>
            <p:spPr>
              <a:xfrm>
                <a:off x="1593425" y="2617538"/>
                <a:ext cx="3324225" cy="885825"/>
              </a:xfrm>
              <a:prstGeom prst="rect">
                <a:avLst/>
              </a:prstGeom>
              <a:noFill/>
              <a:ln>
                <a:noFill/>
              </a:ln>
            </p:spPr>
          </p:pic>
        </p:grpSp>
        <p:sp>
          <p:nvSpPr>
            <p:cNvPr id="844" name="Google Shape;844;g797d473cd9_0_220"/>
            <p:cNvSpPr/>
            <p:nvPr/>
          </p:nvSpPr>
          <p:spPr>
            <a:xfrm>
              <a:off x="1537150" y="202700"/>
              <a:ext cx="5270100" cy="2670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45" name="Google Shape;845;g797d473cd9_0_220"/>
          <p:cNvPicPr preferRelativeResize="0"/>
          <p:nvPr/>
        </p:nvPicPr>
        <p:blipFill>
          <a:blip r:embed="rId8">
            <a:alphaModFix/>
          </a:blip>
          <a:stretch>
            <a:fillRect/>
          </a:stretch>
        </p:blipFill>
        <p:spPr>
          <a:xfrm rot="903159">
            <a:off x="6976912" y="643334"/>
            <a:ext cx="5233550" cy="2113558"/>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74"/>
          <p:cNvSpPr txBox="1">
            <a:spLocks noGrp="1"/>
          </p:cNvSpPr>
          <p:nvPr>
            <p:ph type="body" idx="1"/>
          </p:nvPr>
        </p:nvSpPr>
        <p:spPr>
          <a:xfrm>
            <a:off x="1249378" y="425513"/>
            <a:ext cx="10610662" cy="5746687"/>
          </a:xfrm>
          <a:prstGeom prst="rect">
            <a:avLst/>
          </a:prstGeom>
          <a:noFill/>
          <a:ln>
            <a:noFill/>
          </a:ln>
        </p:spPr>
        <p:txBody>
          <a:bodyPr spcFirstLastPara="1" wrap="square" lIns="91425" tIns="45700" rIns="91425" bIns="45700" anchor="t" anchorCtr="0">
            <a:noAutofit/>
          </a:bodyPr>
          <a:lstStyle/>
          <a:p>
            <a:pPr marL="114300" lvl="0" indent="0" algn="l" rtl="0">
              <a:lnSpc>
                <a:spcPct val="90000"/>
              </a:lnSpc>
              <a:spcBef>
                <a:spcPts val="1400"/>
              </a:spcBef>
              <a:spcAft>
                <a:spcPts val="0"/>
              </a:spcAft>
              <a:buSzPts val="1800"/>
              <a:buNone/>
            </a:pPr>
            <a:r>
              <a:rPr lang="en-US" dirty="0"/>
              <a:t>Tools for Teachers     Let’s watch !!! </a:t>
            </a:r>
            <a:endParaRPr dirty="0"/>
          </a:p>
          <a:p>
            <a:pPr marL="114300" lvl="0" indent="0" algn="l" rtl="0">
              <a:lnSpc>
                <a:spcPct val="90000"/>
              </a:lnSpc>
              <a:spcBef>
                <a:spcPts val="1400"/>
              </a:spcBef>
              <a:spcAft>
                <a:spcPts val="0"/>
              </a:spcAft>
              <a:buSzPts val="1800"/>
              <a:buNone/>
            </a:pPr>
            <a:endParaRPr dirty="0"/>
          </a:p>
          <a:p>
            <a:pPr marL="114300" lvl="0" indent="0" algn="l" rtl="0">
              <a:lnSpc>
                <a:spcPct val="90000"/>
              </a:lnSpc>
              <a:spcBef>
                <a:spcPts val="1400"/>
              </a:spcBef>
              <a:spcAft>
                <a:spcPts val="0"/>
              </a:spcAft>
              <a:buSzPts val="1800"/>
              <a:buNone/>
            </a:pPr>
            <a:endParaRPr dirty="0"/>
          </a:p>
          <a:p>
            <a:pPr marL="114300" lvl="0" indent="0" algn="l" rtl="0">
              <a:lnSpc>
                <a:spcPct val="90000"/>
              </a:lnSpc>
              <a:spcBef>
                <a:spcPts val="1400"/>
              </a:spcBef>
              <a:spcAft>
                <a:spcPts val="0"/>
              </a:spcAft>
              <a:buSzPts val="1800"/>
              <a:buNone/>
            </a:pPr>
            <a:r>
              <a:rPr lang="en-US" dirty="0"/>
              <a:t>What is Tool for Teachers</a:t>
            </a:r>
            <a:endParaRPr dirty="0"/>
          </a:p>
          <a:p>
            <a:pPr marL="114300" lvl="0" indent="0" algn="l" rtl="0">
              <a:lnSpc>
                <a:spcPct val="90000"/>
              </a:lnSpc>
              <a:spcBef>
                <a:spcPts val="1400"/>
              </a:spcBef>
              <a:spcAft>
                <a:spcPts val="0"/>
              </a:spcAft>
              <a:buSzPts val="1800"/>
              <a:buNone/>
            </a:pPr>
            <a:endParaRPr dirty="0"/>
          </a:p>
          <a:p>
            <a:pPr marL="114300" lvl="0" indent="0" algn="ctr" rtl="0">
              <a:lnSpc>
                <a:spcPct val="90000"/>
              </a:lnSpc>
              <a:spcBef>
                <a:spcPts val="1400"/>
              </a:spcBef>
              <a:spcAft>
                <a:spcPts val="0"/>
              </a:spcAft>
              <a:buSzPts val="1800"/>
              <a:buNone/>
            </a:pPr>
            <a:r>
              <a:rPr lang="en-US" sz="1400" u="sng" dirty="0">
                <a:solidFill>
                  <a:schemeClr val="hlink"/>
                </a:solidFill>
                <a:hlinkClick r:id="rId3"/>
              </a:rPr>
              <a:t>Tools for Teachers (2 Minute Introduction)</a:t>
            </a:r>
            <a:endParaRPr sz="1400" dirty="0"/>
          </a:p>
          <a:p>
            <a:pPr marL="114300" lvl="0" indent="0" algn="ctr" rtl="0">
              <a:lnSpc>
                <a:spcPct val="90000"/>
              </a:lnSpc>
              <a:spcBef>
                <a:spcPts val="1400"/>
              </a:spcBef>
              <a:spcAft>
                <a:spcPts val="0"/>
              </a:spcAft>
              <a:buSzPts val="1800"/>
              <a:buNone/>
            </a:pPr>
            <a:r>
              <a:rPr lang="en-US" sz="1400" u="sng" dirty="0">
                <a:solidFill>
                  <a:schemeClr val="hlink"/>
                </a:solidFill>
                <a:hlinkClick r:id="rId4"/>
              </a:rPr>
              <a:t>Tools for Teachers (20 Minutes) </a:t>
            </a:r>
            <a:endParaRPr sz="1400" dirty="0"/>
          </a:p>
          <a:p>
            <a:pPr marL="114300" lvl="0" indent="0" algn="ctr" rtl="0">
              <a:lnSpc>
                <a:spcPct val="90000"/>
              </a:lnSpc>
              <a:spcBef>
                <a:spcPts val="1400"/>
              </a:spcBef>
              <a:spcAft>
                <a:spcPts val="0"/>
              </a:spcAft>
              <a:buSzPts val="1800"/>
              <a:buNone/>
            </a:pPr>
            <a:endParaRPr sz="1400" dirty="0"/>
          </a:p>
          <a:p>
            <a:pPr marL="114300" lvl="0" indent="0" algn="ctr" rtl="0">
              <a:lnSpc>
                <a:spcPct val="90000"/>
              </a:lnSpc>
              <a:spcBef>
                <a:spcPts val="1400"/>
              </a:spcBef>
              <a:spcAft>
                <a:spcPts val="0"/>
              </a:spcAft>
              <a:buSzPts val="1800"/>
              <a:buNone/>
            </a:pPr>
            <a:r>
              <a:rPr lang="en-US" sz="2400" dirty="0"/>
              <a:t>There is a short introduction (2 min.) and a longer (20 min.) demonstration </a:t>
            </a:r>
            <a:endParaRPr dirty="0"/>
          </a:p>
        </p:txBody>
      </p:sp>
      <p:pic>
        <p:nvPicPr>
          <p:cNvPr id="851" name="Google Shape;851;p74"/>
          <p:cNvPicPr preferRelativeResize="0"/>
          <p:nvPr/>
        </p:nvPicPr>
        <p:blipFill rotWithShape="1">
          <a:blip r:embed="rId5">
            <a:clrChange>
              <a:clrFrom>
                <a:srgbClr val="FFFFFF"/>
              </a:clrFrom>
              <a:clrTo>
                <a:srgbClr val="FFFFFF">
                  <a:alpha val="0"/>
                </a:srgbClr>
              </a:clrTo>
            </a:clrChange>
            <a:alphaModFix/>
          </a:blip>
          <a:srcRect b="6464"/>
          <a:stretch/>
        </p:blipFill>
        <p:spPr>
          <a:xfrm rot="-3462451">
            <a:off x="7945726" y="847468"/>
            <a:ext cx="3810000" cy="26727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g797d473cd9_0_0"/>
          <p:cNvSpPr txBox="1">
            <a:spLocks noGrp="1"/>
          </p:cNvSpPr>
          <p:nvPr>
            <p:ph type="title"/>
          </p:nvPr>
        </p:nvSpPr>
        <p:spPr>
          <a:xfrm>
            <a:off x="1317475" y="329925"/>
            <a:ext cx="9144000" cy="9090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b="1"/>
              <a:t>Checkpoint </a:t>
            </a:r>
            <a:endParaRPr b="1"/>
          </a:p>
          <a:p>
            <a:pPr marL="0" lvl="0" indent="0" algn="ctr" rtl="0">
              <a:spcBef>
                <a:spcPts val="0"/>
              </a:spcBef>
              <a:spcAft>
                <a:spcPts val="0"/>
              </a:spcAft>
              <a:buNone/>
            </a:pPr>
            <a:r>
              <a:rPr lang="en-US" sz="2400"/>
              <a:t>Building Your Own Tests</a:t>
            </a:r>
            <a:endParaRPr sz="2400"/>
          </a:p>
          <a:p>
            <a:pPr marL="0" lvl="0" indent="0" algn="ctr" rtl="0">
              <a:spcBef>
                <a:spcPts val="0"/>
              </a:spcBef>
              <a:spcAft>
                <a:spcPts val="0"/>
              </a:spcAft>
              <a:buNone/>
            </a:pPr>
            <a:r>
              <a:rPr lang="en-US" sz="2400"/>
              <a:t>with Items Aligned with Common Core and NGSS</a:t>
            </a:r>
            <a:endParaRPr sz="2400"/>
          </a:p>
        </p:txBody>
      </p:sp>
      <p:sp>
        <p:nvSpPr>
          <p:cNvPr id="858" name="Google Shape;858;g797d473cd9_0_0"/>
          <p:cNvSpPr txBox="1">
            <a:spLocks noGrp="1"/>
          </p:cNvSpPr>
          <p:nvPr>
            <p:ph type="body" idx="1"/>
          </p:nvPr>
        </p:nvSpPr>
        <p:spPr>
          <a:xfrm>
            <a:off x="1317475" y="1675850"/>
            <a:ext cx="10063800" cy="3725700"/>
          </a:xfrm>
          <a:prstGeom prst="rect">
            <a:avLst/>
          </a:prstGeom>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rgbClr val="000000"/>
              </a:buClr>
              <a:buSzPts val="2000"/>
              <a:buChar char="●"/>
            </a:pPr>
            <a:r>
              <a:rPr lang="en-US" sz="2000">
                <a:solidFill>
                  <a:srgbClr val="000000"/>
                </a:solidFill>
              </a:rPr>
              <a:t>Checkpoint assessments are</a:t>
            </a:r>
            <a:r>
              <a:rPr lang="en-US" sz="2000" b="1">
                <a:solidFill>
                  <a:srgbClr val="000000"/>
                </a:solidFill>
              </a:rPr>
              <a:t> </a:t>
            </a:r>
            <a:r>
              <a:rPr lang="en-US" sz="2000">
                <a:solidFill>
                  <a:srgbClr val="000000"/>
                </a:solidFill>
              </a:rPr>
              <a:t>designed to support teaching and learning throughout the year.  </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Checkpoint assessments are created from test question libraries found within the Checkpoint Authoring system. </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Users can review these items and select items to build their own assessment. </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chemeClr val="dk2"/>
                </a:solidFill>
              </a:rPr>
              <a:t>Unlike the Interim Assessments, they can appropriately used for grading, etc.</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Checkpoint Assessments are “delivered” through the TA Live Site.</a:t>
            </a:r>
            <a:endParaRPr sz="2000">
              <a:solidFill>
                <a:srgbClr val="000000"/>
              </a:solidFill>
            </a:endParaRPr>
          </a:p>
          <a:p>
            <a:pPr marL="457200" lvl="0" indent="-355600" algn="l" rtl="0">
              <a:lnSpc>
                <a:spcPct val="115000"/>
              </a:lnSpc>
              <a:spcBef>
                <a:spcPts val="1000"/>
              </a:spcBef>
              <a:spcAft>
                <a:spcPts val="0"/>
              </a:spcAft>
              <a:buClr>
                <a:srgbClr val="000000"/>
              </a:buClr>
              <a:buSzPts val="2000"/>
              <a:buChar char="●"/>
            </a:pPr>
            <a:r>
              <a:rPr lang="en-US" sz="2000">
                <a:solidFill>
                  <a:srgbClr val="000000"/>
                </a:solidFill>
              </a:rPr>
              <a:t>Results appear in the Centralized Reporting System (CRS)</a:t>
            </a:r>
            <a:endParaRPr sz="2000">
              <a:solidFill>
                <a:srgbClr val="000000"/>
              </a:solidFill>
            </a:endParaRPr>
          </a:p>
          <a:p>
            <a:pPr marL="0" lvl="0" indent="0" algn="l" rtl="0">
              <a:spcBef>
                <a:spcPts val="1400"/>
              </a:spcBef>
              <a:spcAft>
                <a:spcPts val="0"/>
              </a:spcAft>
              <a:buNone/>
            </a:pPr>
            <a:endParaRPr sz="1200">
              <a:solidFill>
                <a:schemeClr val="dk2"/>
              </a:solidFill>
              <a:latin typeface="Calibri"/>
              <a:ea typeface="Calibri"/>
              <a:cs typeface="Calibri"/>
              <a:sym typeface="Calibri"/>
            </a:endParaRPr>
          </a:p>
        </p:txBody>
      </p:sp>
      <p:pic>
        <p:nvPicPr>
          <p:cNvPr id="859" name="Google Shape;859;g797d473cd9_0_0"/>
          <p:cNvPicPr preferRelativeResize="0"/>
          <p:nvPr/>
        </p:nvPicPr>
        <p:blipFill>
          <a:blip r:embed="rId3">
            <a:alphaModFix/>
          </a:blip>
          <a:stretch>
            <a:fillRect/>
          </a:stretch>
        </p:blipFill>
        <p:spPr>
          <a:xfrm rot="893718">
            <a:off x="10614553" y="286612"/>
            <a:ext cx="1334623" cy="136548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1973883" y="72364"/>
            <a:ext cx="8229600" cy="909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674EA7"/>
                </a:solidFill>
                <a:latin typeface="Calibri"/>
                <a:ea typeface="Calibri"/>
                <a:cs typeface="Calibri"/>
                <a:sym typeface="Calibri"/>
              </a:rPr>
              <a:t>Smarter Balanced Universal Tools, Designated Supports, and Accommodations</a:t>
            </a:r>
            <a:endParaRPr sz="1800" b="1" i="0" u="none" strike="noStrike" cap="none">
              <a:solidFill>
                <a:srgbClr val="674EA7"/>
              </a:solidFill>
              <a:latin typeface="Calibri"/>
              <a:ea typeface="Calibri"/>
              <a:cs typeface="Calibri"/>
              <a:sym typeface="Calibri"/>
            </a:endParaRPr>
          </a:p>
        </p:txBody>
      </p:sp>
      <p:sp>
        <p:nvSpPr>
          <p:cNvPr id="195" name="Google Shape;195;p8"/>
          <p:cNvSpPr txBox="1"/>
          <p:nvPr/>
        </p:nvSpPr>
        <p:spPr>
          <a:xfrm>
            <a:off x="5485798" y="6016096"/>
            <a:ext cx="1672318"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UAAG pg. 30</a:t>
            </a:r>
            <a:endParaRPr sz="1800" b="0" i="0" u="none" strike="noStrike" cap="none">
              <a:solidFill>
                <a:schemeClr val="dk1"/>
              </a:solidFill>
              <a:latin typeface="Calibri"/>
              <a:ea typeface="Calibri"/>
              <a:cs typeface="Calibri"/>
              <a:sym typeface="Calibri"/>
            </a:endParaRPr>
          </a:p>
        </p:txBody>
      </p:sp>
      <p:pic>
        <p:nvPicPr>
          <p:cNvPr id="196" name="Google Shape;196;p8"/>
          <p:cNvPicPr preferRelativeResize="0"/>
          <p:nvPr/>
        </p:nvPicPr>
        <p:blipFill rotWithShape="1">
          <a:blip r:embed="rId3">
            <a:alphaModFix/>
          </a:blip>
          <a:srcRect/>
          <a:stretch/>
        </p:blipFill>
        <p:spPr>
          <a:xfrm>
            <a:off x="1471062" y="1101196"/>
            <a:ext cx="6586523" cy="4914900"/>
          </a:xfrm>
          <a:prstGeom prst="rect">
            <a:avLst/>
          </a:prstGeom>
          <a:noFill/>
          <a:ln w="19050" cap="flat" cmpd="sng">
            <a:solidFill>
              <a:schemeClr val="dk2"/>
            </a:solidFill>
            <a:prstDash val="solid"/>
            <a:round/>
            <a:headEnd type="none" w="sm" len="sm"/>
            <a:tailEnd type="none" w="sm" len="sm"/>
          </a:ln>
        </p:spPr>
      </p:pic>
      <p:pic>
        <p:nvPicPr>
          <p:cNvPr id="197" name="Google Shape;197;p8"/>
          <p:cNvPicPr preferRelativeResize="0"/>
          <p:nvPr/>
        </p:nvPicPr>
        <p:blipFill rotWithShape="1">
          <a:blip r:embed="rId4">
            <a:alphaModFix/>
          </a:blip>
          <a:srcRect/>
          <a:stretch/>
        </p:blipFill>
        <p:spPr>
          <a:xfrm>
            <a:off x="8376318" y="2157554"/>
            <a:ext cx="3422279" cy="3429708"/>
          </a:xfrm>
          <a:prstGeom prst="rect">
            <a:avLst/>
          </a:prstGeom>
          <a:noFill/>
          <a:ln w="19050" cap="flat" cmpd="sng">
            <a:solidFill>
              <a:schemeClr val="dk2"/>
            </a:solidFill>
            <a:prstDash val="solid"/>
            <a:round/>
            <a:headEnd type="none" w="sm" len="sm"/>
            <a:tailEnd type="none" w="sm" len="sm"/>
          </a:ln>
        </p:spPr>
      </p:pic>
      <p:pic>
        <p:nvPicPr>
          <p:cNvPr id="198" name="Google Shape;198;p8"/>
          <p:cNvPicPr preferRelativeResize="0"/>
          <p:nvPr/>
        </p:nvPicPr>
        <p:blipFill>
          <a:blip r:embed="rId5">
            <a:alphaModFix/>
          </a:blip>
          <a:stretch>
            <a:fillRect/>
          </a:stretch>
        </p:blipFill>
        <p:spPr>
          <a:xfrm rot="730851">
            <a:off x="10481824" y="293475"/>
            <a:ext cx="1479675" cy="1352671"/>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grpSp>
        <p:nvGrpSpPr>
          <p:cNvPr id="865" name="Google Shape;865;g797d473cd9_0_21"/>
          <p:cNvGrpSpPr/>
          <p:nvPr/>
        </p:nvGrpSpPr>
        <p:grpSpPr>
          <a:xfrm>
            <a:off x="7662325" y="177600"/>
            <a:ext cx="4296975" cy="2105705"/>
            <a:chOff x="2095700" y="340550"/>
            <a:chExt cx="4296975" cy="2105705"/>
          </a:xfrm>
        </p:grpSpPr>
        <p:pic>
          <p:nvPicPr>
            <p:cNvPr id="866" name="Google Shape;866;g797d473cd9_0_21"/>
            <p:cNvPicPr preferRelativeResize="0"/>
            <p:nvPr/>
          </p:nvPicPr>
          <p:blipFill>
            <a:blip r:embed="rId3">
              <a:alphaModFix/>
            </a:blip>
            <a:stretch>
              <a:fillRect/>
            </a:stretch>
          </p:blipFill>
          <p:spPr>
            <a:xfrm>
              <a:off x="2095700" y="698553"/>
              <a:ext cx="952500" cy="1095375"/>
            </a:xfrm>
            <a:prstGeom prst="rect">
              <a:avLst/>
            </a:prstGeom>
            <a:noFill/>
            <a:ln w="9525" cap="flat" cmpd="sng">
              <a:solidFill>
                <a:srgbClr val="000000"/>
              </a:solidFill>
              <a:prstDash val="solid"/>
              <a:round/>
              <a:headEnd type="none" w="sm" len="sm"/>
              <a:tailEnd type="none" w="sm" len="sm"/>
            </a:ln>
          </p:spPr>
        </p:pic>
        <p:pic>
          <p:nvPicPr>
            <p:cNvPr id="867" name="Google Shape;867;g797d473cd9_0_21"/>
            <p:cNvPicPr preferRelativeResize="0"/>
            <p:nvPr/>
          </p:nvPicPr>
          <p:blipFill>
            <a:blip r:embed="rId4">
              <a:alphaModFix/>
            </a:blip>
            <a:stretch>
              <a:fillRect/>
            </a:stretch>
          </p:blipFill>
          <p:spPr>
            <a:xfrm>
              <a:off x="3248625" y="698552"/>
              <a:ext cx="914400" cy="1095375"/>
            </a:xfrm>
            <a:prstGeom prst="rect">
              <a:avLst/>
            </a:prstGeom>
            <a:noFill/>
            <a:ln w="9525" cap="flat" cmpd="sng">
              <a:solidFill>
                <a:srgbClr val="000000"/>
              </a:solidFill>
              <a:prstDash val="solid"/>
              <a:round/>
              <a:headEnd type="none" w="sm" len="sm"/>
              <a:tailEnd type="none" w="sm" len="sm"/>
            </a:ln>
          </p:spPr>
        </p:pic>
        <p:pic>
          <p:nvPicPr>
            <p:cNvPr id="868" name="Google Shape;868;g797d473cd9_0_21"/>
            <p:cNvPicPr preferRelativeResize="0"/>
            <p:nvPr/>
          </p:nvPicPr>
          <p:blipFill>
            <a:blip r:embed="rId5">
              <a:alphaModFix/>
            </a:blip>
            <a:stretch>
              <a:fillRect/>
            </a:stretch>
          </p:blipFill>
          <p:spPr>
            <a:xfrm>
              <a:off x="4363450" y="1348975"/>
              <a:ext cx="914400" cy="1097280"/>
            </a:xfrm>
            <a:prstGeom prst="rect">
              <a:avLst/>
            </a:prstGeom>
            <a:noFill/>
            <a:ln w="9525" cap="flat" cmpd="sng">
              <a:solidFill>
                <a:srgbClr val="000000"/>
              </a:solidFill>
              <a:prstDash val="solid"/>
              <a:round/>
              <a:headEnd type="none" w="sm" len="sm"/>
              <a:tailEnd type="none" w="sm" len="sm"/>
            </a:ln>
          </p:spPr>
        </p:pic>
        <p:pic>
          <p:nvPicPr>
            <p:cNvPr id="869" name="Google Shape;869;g797d473cd9_0_21"/>
            <p:cNvPicPr preferRelativeResize="0"/>
            <p:nvPr/>
          </p:nvPicPr>
          <p:blipFill>
            <a:blip r:embed="rId6">
              <a:alphaModFix/>
            </a:blip>
            <a:stretch>
              <a:fillRect/>
            </a:stretch>
          </p:blipFill>
          <p:spPr>
            <a:xfrm>
              <a:off x="5478275" y="697600"/>
              <a:ext cx="914400" cy="1097280"/>
            </a:xfrm>
            <a:prstGeom prst="rect">
              <a:avLst/>
            </a:prstGeom>
            <a:noFill/>
            <a:ln w="9525" cap="flat" cmpd="sng">
              <a:solidFill>
                <a:srgbClr val="000000"/>
              </a:solidFill>
              <a:prstDash val="solid"/>
              <a:round/>
              <a:headEnd type="none" w="sm" len="sm"/>
              <a:tailEnd type="none" w="sm" len="sm"/>
            </a:ln>
          </p:spPr>
        </p:pic>
        <p:pic>
          <p:nvPicPr>
            <p:cNvPr id="870" name="Google Shape;870;g797d473cd9_0_21"/>
            <p:cNvPicPr preferRelativeResize="0"/>
            <p:nvPr/>
          </p:nvPicPr>
          <p:blipFill>
            <a:blip r:embed="rId7">
              <a:alphaModFix/>
            </a:blip>
            <a:stretch>
              <a:fillRect/>
            </a:stretch>
          </p:blipFill>
          <p:spPr>
            <a:xfrm>
              <a:off x="4363450" y="340550"/>
              <a:ext cx="914400" cy="914400"/>
            </a:xfrm>
            <a:prstGeom prst="rect">
              <a:avLst/>
            </a:prstGeom>
            <a:noFill/>
            <a:ln w="9525" cap="flat" cmpd="sng">
              <a:solidFill>
                <a:srgbClr val="000000"/>
              </a:solidFill>
              <a:prstDash val="solid"/>
              <a:round/>
              <a:headEnd type="none" w="sm" len="sm"/>
              <a:tailEnd type="none" w="sm" len="sm"/>
            </a:ln>
          </p:spPr>
        </p:pic>
        <p:cxnSp>
          <p:nvCxnSpPr>
            <p:cNvPr id="871" name="Google Shape;871;g797d473cd9_0_21"/>
            <p:cNvCxnSpPr/>
            <p:nvPr/>
          </p:nvCxnSpPr>
          <p:spPr>
            <a:xfrm>
              <a:off x="3048200" y="1246225"/>
              <a:ext cx="276300" cy="0"/>
            </a:xfrm>
            <a:prstGeom prst="straightConnector1">
              <a:avLst/>
            </a:prstGeom>
            <a:noFill/>
            <a:ln w="19050" cap="flat" cmpd="sng">
              <a:solidFill>
                <a:srgbClr val="000000"/>
              </a:solidFill>
              <a:prstDash val="solid"/>
              <a:round/>
              <a:headEnd type="none" w="med" len="med"/>
              <a:tailEnd type="triangle" w="med" len="med"/>
            </a:ln>
          </p:spPr>
        </p:cxnSp>
        <p:cxnSp>
          <p:nvCxnSpPr>
            <p:cNvPr id="872" name="Google Shape;872;g797d473cd9_0_21"/>
            <p:cNvCxnSpPr/>
            <p:nvPr/>
          </p:nvCxnSpPr>
          <p:spPr>
            <a:xfrm>
              <a:off x="4125088" y="1600200"/>
              <a:ext cx="276300" cy="0"/>
            </a:xfrm>
            <a:prstGeom prst="straightConnector1">
              <a:avLst/>
            </a:prstGeom>
            <a:noFill/>
            <a:ln w="19050" cap="flat" cmpd="sng">
              <a:solidFill>
                <a:srgbClr val="000000"/>
              </a:solidFill>
              <a:prstDash val="solid"/>
              <a:round/>
              <a:headEnd type="none" w="med" len="med"/>
              <a:tailEnd type="triangle" w="med" len="med"/>
            </a:ln>
          </p:spPr>
        </p:cxnSp>
        <p:cxnSp>
          <p:nvCxnSpPr>
            <p:cNvPr id="873" name="Google Shape;873;g797d473cd9_0_21"/>
            <p:cNvCxnSpPr/>
            <p:nvPr/>
          </p:nvCxnSpPr>
          <p:spPr>
            <a:xfrm>
              <a:off x="4087150" y="998375"/>
              <a:ext cx="276300" cy="0"/>
            </a:xfrm>
            <a:prstGeom prst="straightConnector1">
              <a:avLst/>
            </a:prstGeom>
            <a:noFill/>
            <a:ln w="19050" cap="flat" cmpd="sng">
              <a:solidFill>
                <a:srgbClr val="000000"/>
              </a:solidFill>
              <a:prstDash val="solid"/>
              <a:round/>
              <a:headEnd type="none" w="med" len="med"/>
              <a:tailEnd type="triangle" w="med" len="med"/>
            </a:ln>
          </p:spPr>
        </p:cxnSp>
        <p:cxnSp>
          <p:nvCxnSpPr>
            <p:cNvPr id="874" name="Google Shape;874;g797d473cd9_0_21"/>
            <p:cNvCxnSpPr/>
            <p:nvPr/>
          </p:nvCxnSpPr>
          <p:spPr>
            <a:xfrm>
              <a:off x="5201975" y="1348975"/>
              <a:ext cx="276300" cy="0"/>
            </a:xfrm>
            <a:prstGeom prst="straightConnector1">
              <a:avLst/>
            </a:prstGeom>
            <a:noFill/>
            <a:ln w="19050" cap="flat" cmpd="sng">
              <a:solidFill>
                <a:srgbClr val="000000"/>
              </a:solidFill>
              <a:prstDash val="solid"/>
              <a:round/>
              <a:headEnd type="none" w="med" len="med"/>
              <a:tailEnd type="triangle" w="med" len="med"/>
            </a:ln>
          </p:spPr>
        </p:cxnSp>
      </p:grpSp>
      <p:pic>
        <p:nvPicPr>
          <p:cNvPr id="875" name="Google Shape;875;g797d473cd9_0_21"/>
          <p:cNvPicPr preferRelativeResize="0"/>
          <p:nvPr/>
        </p:nvPicPr>
        <p:blipFill rotWithShape="1">
          <a:blip r:embed="rId8">
            <a:alphaModFix/>
          </a:blip>
          <a:srcRect t="13644"/>
          <a:stretch/>
        </p:blipFill>
        <p:spPr>
          <a:xfrm>
            <a:off x="2070600" y="5551950"/>
            <a:ext cx="5943600" cy="727175"/>
          </a:xfrm>
          <a:prstGeom prst="rect">
            <a:avLst/>
          </a:prstGeom>
          <a:noFill/>
          <a:ln w="19050" cap="flat" cmpd="sng">
            <a:solidFill>
              <a:srgbClr val="000000"/>
            </a:solidFill>
            <a:prstDash val="solid"/>
            <a:round/>
            <a:headEnd type="none" w="sm" len="sm"/>
            <a:tailEnd type="none" w="sm" len="sm"/>
          </a:ln>
        </p:spPr>
      </p:pic>
      <p:pic>
        <p:nvPicPr>
          <p:cNvPr id="876" name="Google Shape;876;g797d473cd9_0_21"/>
          <p:cNvPicPr preferRelativeResize="0"/>
          <p:nvPr/>
        </p:nvPicPr>
        <p:blipFill rotWithShape="1">
          <a:blip r:embed="rId9">
            <a:alphaModFix/>
          </a:blip>
          <a:srcRect t="-13455"/>
          <a:stretch/>
        </p:blipFill>
        <p:spPr>
          <a:xfrm>
            <a:off x="1327350" y="89825"/>
            <a:ext cx="4523551" cy="2105700"/>
          </a:xfrm>
          <a:prstGeom prst="rect">
            <a:avLst/>
          </a:prstGeom>
          <a:noFill/>
          <a:ln w="19050" cap="flat" cmpd="sng">
            <a:solidFill>
              <a:srgbClr val="000000"/>
            </a:solidFill>
            <a:prstDash val="solid"/>
            <a:round/>
            <a:headEnd type="none" w="sm" len="sm"/>
            <a:tailEnd type="none" w="sm" len="sm"/>
          </a:ln>
        </p:spPr>
      </p:pic>
      <p:pic>
        <p:nvPicPr>
          <p:cNvPr id="877" name="Google Shape;877;g797d473cd9_0_21"/>
          <p:cNvPicPr preferRelativeResize="0"/>
          <p:nvPr/>
        </p:nvPicPr>
        <p:blipFill>
          <a:blip r:embed="rId10">
            <a:alphaModFix/>
          </a:blip>
          <a:stretch>
            <a:fillRect/>
          </a:stretch>
        </p:blipFill>
        <p:spPr>
          <a:xfrm>
            <a:off x="2070600" y="1903875"/>
            <a:ext cx="1288636" cy="3370279"/>
          </a:xfrm>
          <a:prstGeom prst="rect">
            <a:avLst/>
          </a:prstGeom>
          <a:noFill/>
          <a:ln w="19050" cap="flat" cmpd="sng">
            <a:solidFill>
              <a:srgbClr val="000000"/>
            </a:solidFill>
            <a:prstDash val="solid"/>
            <a:round/>
            <a:headEnd type="none" w="sm" len="sm"/>
            <a:tailEnd type="none" w="sm" len="sm"/>
          </a:ln>
        </p:spPr>
      </p:pic>
      <p:pic>
        <p:nvPicPr>
          <p:cNvPr id="878" name="Google Shape;878;g797d473cd9_0_21"/>
          <p:cNvPicPr preferRelativeResize="0"/>
          <p:nvPr/>
        </p:nvPicPr>
        <p:blipFill rotWithShape="1">
          <a:blip r:embed="rId11">
            <a:alphaModFix/>
          </a:blip>
          <a:srcRect r="33457"/>
          <a:stretch/>
        </p:blipFill>
        <p:spPr>
          <a:xfrm>
            <a:off x="3609975" y="2471375"/>
            <a:ext cx="4379776" cy="2990850"/>
          </a:xfrm>
          <a:prstGeom prst="rect">
            <a:avLst/>
          </a:prstGeom>
          <a:noFill/>
          <a:ln w="19050" cap="flat" cmpd="sng">
            <a:solidFill>
              <a:srgbClr val="000000"/>
            </a:solidFill>
            <a:prstDash val="solid"/>
            <a:round/>
            <a:headEnd type="none" w="sm" len="sm"/>
            <a:tailEnd type="none" w="sm" len="sm"/>
          </a:ln>
        </p:spPr>
      </p:pic>
      <p:sp>
        <p:nvSpPr>
          <p:cNvPr id="879" name="Google Shape;879;g797d473cd9_0_21"/>
          <p:cNvSpPr/>
          <p:nvPr/>
        </p:nvSpPr>
        <p:spPr>
          <a:xfrm>
            <a:off x="7599113" y="58750"/>
            <a:ext cx="4523700" cy="23229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0" name="Google Shape;880;g797d473cd9_0_21"/>
          <p:cNvPicPr preferRelativeResize="0"/>
          <p:nvPr/>
        </p:nvPicPr>
        <p:blipFill rotWithShape="1">
          <a:blip r:embed="rId12">
            <a:alphaModFix/>
          </a:blip>
          <a:srcRect r="44487"/>
          <a:stretch/>
        </p:blipFill>
        <p:spPr>
          <a:xfrm>
            <a:off x="8868475" y="2811850"/>
            <a:ext cx="2892432" cy="2740100"/>
          </a:xfrm>
          <a:prstGeom prst="rect">
            <a:avLst/>
          </a:prstGeom>
          <a:noFill/>
          <a:ln w="19050" cap="flat" cmpd="sng">
            <a:solidFill>
              <a:schemeClr val="dk2"/>
            </a:solidFill>
            <a:prstDash val="solid"/>
            <a:round/>
            <a:headEnd type="none" w="sm" len="sm"/>
            <a:tailEnd type="none" w="sm" len="sm"/>
          </a:ln>
        </p:spPr>
      </p:pic>
      <p:cxnSp>
        <p:nvCxnSpPr>
          <p:cNvPr id="881" name="Google Shape;881;g797d473cd9_0_21"/>
          <p:cNvCxnSpPr/>
          <p:nvPr/>
        </p:nvCxnSpPr>
        <p:spPr>
          <a:xfrm rot="10800000" flipH="1">
            <a:off x="8496500" y="4341075"/>
            <a:ext cx="793800" cy="371700"/>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g797d473cd9_0_7"/>
          <p:cNvSpPr txBox="1">
            <a:spLocks noGrp="1"/>
          </p:cNvSpPr>
          <p:nvPr>
            <p:ph type="title"/>
          </p:nvPr>
        </p:nvSpPr>
        <p:spPr>
          <a:xfrm>
            <a:off x="1593425" y="190375"/>
            <a:ext cx="9782700" cy="6489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b="1" dirty="0"/>
              <a:t>Checkpoint Resources</a:t>
            </a:r>
            <a:endParaRPr b="1" dirty="0"/>
          </a:p>
        </p:txBody>
      </p:sp>
      <p:sp>
        <p:nvSpPr>
          <p:cNvPr id="888" name="Google Shape;888;g797d473cd9_0_7"/>
          <p:cNvSpPr txBox="1">
            <a:spLocks noGrp="1"/>
          </p:cNvSpPr>
          <p:nvPr>
            <p:ph type="body" idx="1"/>
          </p:nvPr>
        </p:nvSpPr>
        <p:spPr>
          <a:xfrm>
            <a:off x="1530624" y="1143000"/>
            <a:ext cx="10436700" cy="4572000"/>
          </a:xfrm>
          <a:prstGeom prst="rect">
            <a:avLst/>
          </a:prstGeom>
        </p:spPr>
        <p:txBody>
          <a:bodyPr spcFirstLastPara="1" wrap="square" lIns="91425" tIns="45700" rIns="91425" bIns="45700" anchor="t" anchorCtr="0">
            <a:noAutofit/>
          </a:bodyPr>
          <a:lstStyle/>
          <a:p>
            <a:pPr marL="0" lvl="0" indent="0" algn="l" rtl="0">
              <a:lnSpc>
                <a:spcPct val="115000"/>
              </a:lnSpc>
              <a:spcBef>
                <a:spcPts val="1400"/>
              </a:spcBef>
              <a:spcAft>
                <a:spcPts val="0"/>
              </a:spcAft>
              <a:buNone/>
            </a:pPr>
            <a:r>
              <a:rPr lang="en-US" sz="2000" u="sng" dirty="0">
                <a:solidFill>
                  <a:schemeClr val="hlink"/>
                </a:solidFill>
                <a:hlinkClick r:id="rId3"/>
              </a:rPr>
              <a:t>Checkpoint Mini-Module: How to Publish Tests in Checkpoint</a:t>
            </a:r>
            <a:r>
              <a:rPr lang="en-US" sz="2000" dirty="0">
                <a:solidFill>
                  <a:schemeClr val="dk2"/>
                </a:solidFill>
              </a:rPr>
              <a:t>				</a:t>
            </a:r>
            <a:endParaRPr sz="2000" dirty="0">
              <a:solidFill>
                <a:schemeClr val="dk2"/>
              </a:solidFill>
            </a:endParaRPr>
          </a:p>
          <a:p>
            <a:pPr marL="0" lvl="0" indent="0" algn="l" rtl="0">
              <a:lnSpc>
                <a:spcPct val="115000"/>
              </a:lnSpc>
              <a:spcBef>
                <a:spcPts val="1400"/>
              </a:spcBef>
              <a:spcAft>
                <a:spcPts val="0"/>
              </a:spcAft>
              <a:buClr>
                <a:schemeClr val="dk2"/>
              </a:buClr>
              <a:buSzPts val="1100"/>
              <a:buFont typeface="Arial"/>
              <a:buNone/>
            </a:pPr>
            <a:r>
              <a:rPr lang="en-US" sz="2000" u="sng" dirty="0">
                <a:solidFill>
                  <a:schemeClr val="hlink"/>
                </a:solidFill>
                <a:hlinkClick r:id="rId4"/>
              </a:rPr>
              <a:t>Checkpoint Mini-Module: How to Start A Teacher-Authored Test Session in TDS</a:t>
            </a:r>
            <a:endParaRPr sz="2000" dirty="0">
              <a:solidFill>
                <a:schemeClr val="dk2"/>
              </a:solidFill>
            </a:endParaRPr>
          </a:p>
          <a:p>
            <a:pPr marL="0" lvl="0" indent="0" algn="l" rtl="0">
              <a:lnSpc>
                <a:spcPct val="115000"/>
              </a:lnSpc>
              <a:spcBef>
                <a:spcPts val="1400"/>
              </a:spcBef>
              <a:spcAft>
                <a:spcPts val="0"/>
              </a:spcAft>
              <a:buClr>
                <a:schemeClr val="dk2"/>
              </a:buClr>
              <a:buSzPts val="1100"/>
              <a:buFont typeface="Arial"/>
              <a:buNone/>
            </a:pPr>
            <a:r>
              <a:rPr lang="en-US" sz="2000" u="sng" dirty="0">
                <a:solidFill>
                  <a:schemeClr val="hlink"/>
                </a:solidFill>
                <a:hlinkClick r:id="rId5"/>
              </a:rPr>
              <a:t>Checkpoint Mini-Module: How Tests Created in Checkpoint Are Reported</a:t>
            </a:r>
            <a:r>
              <a:rPr lang="en-US" sz="2000" dirty="0">
                <a:solidFill>
                  <a:schemeClr val="dk2"/>
                </a:solidFill>
              </a:rPr>
              <a:t>	</a:t>
            </a:r>
            <a:endParaRPr sz="2000" dirty="0">
              <a:solidFill>
                <a:schemeClr val="dk2"/>
              </a:solidFill>
            </a:endParaRPr>
          </a:p>
          <a:p>
            <a:pPr marL="0" lvl="0" indent="0" algn="l" rtl="0">
              <a:lnSpc>
                <a:spcPct val="115000"/>
              </a:lnSpc>
              <a:spcBef>
                <a:spcPts val="1400"/>
              </a:spcBef>
              <a:spcAft>
                <a:spcPts val="0"/>
              </a:spcAft>
              <a:buClr>
                <a:schemeClr val="dk2"/>
              </a:buClr>
              <a:buSzPts val="1100"/>
              <a:buFont typeface="Arial"/>
              <a:buNone/>
            </a:pPr>
            <a:r>
              <a:rPr lang="en-US" sz="2000" u="sng" dirty="0">
                <a:solidFill>
                  <a:schemeClr val="hlink"/>
                </a:solidFill>
                <a:hlinkClick r:id="rId6"/>
              </a:rPr>
              <a:t>Checkpoint Mini-Module: How to Align Items to Standards and Set Up Item Properties</a:t>
            </a:r>
            <a:endParaRPr sz="2000" dirty="0">
              <a:solidFill>
                <a:schemeClr val="dk2"/>
              </a:solidFill>
            </a:endParaRPr>
          </a:p>
          <a:p>
            <a:pPr marL="0" lvl="0" indent="0" algn="l" rtl="0">
              <a:lnSpc>
                <a:spcPct val="115000"/>
              </a:lnSpc>
              <a:spcBef>
                <a:spcPts val="1400"/>
              </a:spcBef>
              <a:spcAft>
                <a:spcPts val="0"/>
              </a:spcAft>
              <a:buNone/>
            </a:pPr>
            <a:r>
              <a:rPr lang="en-US" sz="2000" u="sng" dirty="0">
                <a:solidFill>
                  <a:schemeClr val="hlink"/>
                </a:solidFill>
                <a:hlinkClick r:id="rId7"/>
              </a:rPr>
              <a:t>Checkpoint Mini-Module: How to Write an Item in Checkpoint</a:t>
            </a:r>
            <a:endParaRPr sz="2000" dirty="0">
              <a:solidFill>
                <a:schemeClr val="dk2"/>
              </a:solidFill>
            </a:endParaRPr>
          </a:p>
          <a:p>
            <a:pPr marL="0" lvl="0" indent="0" algn="l" rtl="0">
              <a:lnSpc>
                <a:spcPct val="115000"/>
              </a:lnSpc>
              <a:spcBef>
                <a:spcPts val="1000"/>
              </a:spcBef>
              <a:spcAft>
                <a:spcPts val="0"/>
              </a:spcAft>
              <a:buNone/>
            </a:pPr>
            <a:r>
              <a:rPr lang="en-US" sz="2000" u="sng" dirty="0">
                <a:solidFill>
                  <a:schemeClr val="hlink"/>
                </a:solidFill>
                <a:hlinkClick r:id="rId8"/>
              </a:rPr>
              <a:t>Checkpoint NGSS Item Bank Webinar: October 26, 2020 (Recording Presentation)</a:t>
            </a:r>
            <a:endParaRPr sz="2000" u="sng" dirty="0">
              <a:solidFill>
                <a:schemeClr val="hlink"/>
              </a:solidFill>
            </a:endParaRPr>
          </a:p>
          <a:p>
            <a:pPr marL="457200" lvl="0" indent="0" algn="l" rtl="0">
              <a:lnSpc>
                <a:spcPct val="115000"/>
              </a:lnSpc>
              <a:spcBef>
                <a:spcPts val="0"/>
              </a:spcBef>
              <a:spcAft>
                <a:spcPts val="0"/>
              </a:spcAft>
              <a:buNone/>
            </a:pPr>
            <a:endParaRPr sz="1700" dirty="0">
              <a:solidFill>
                <a:srgbClr val="000000"/>
              </a:solidFill>
            </a:endParaRPr>
          </a:p>
          <a:p>
            <a:pPr marL="457200" lvl="0" indent="0" algn="l" rtl="0">
              <a:lnSpc>
                <a:spcPct val="115000"/>
              </a:lnSpc>
              <a:spcBef>
                <a:spcPts val="0"/>
              </a:spcBef>
              <a:spcAft>
                <a:spcPts val="0"/>
              </a:spcAft>
              <a:buNone/>
            </a:pPr>
            <a:r>
              <a:rPr lang="en-US" sz="1700" dirty="0">
                <a:solidFill>
                  <a:srgbClr val="000000"/>
                </a:solidFill>
              </a:rPr>
              <a:t>Accessing the Checkpoint NGSS item bank to build and deliver teacher-authored NGSS quizzes and tests for students.</a:t>
            </a:r>
            <a:endParaRPr sz="1700" dirty="0">
              <a:solidFill>
                <a:schemeClr val="dk2"/>
              </a:solidFill>
            </a:endParaRPr>
          </a:p>
          <a:p>
            <a:pPr marL="0" lvl="0" indent="0" algn="l" rtl="0">
              <a:lnSpc>
                <a:spcPct val="100000"/>
              </a:lnSpc>
              <a:spcBef>
                <a:spcPts val="1000"/>
              </a:spcBef>
              <a:spcAft>
                <a:spcPts val="0"/>
              </a:spcAft>
              <a:buNone/>
            </a:pPr>
            <a:r>
              <a:rPr lang="en-US" sz="2000" u="sng" dirty="0">
                <a:solidFill>
                  <a:schemeClr val="dk2"/>
                </a:solidFill>
              </a:rPr>
              <a:t>Checkpoint User Guide 2020-2021 (Coming Soon)</a:t>
            </a:r>
            <a:endParaRPr sz="2000" u="sng" dirty="0">
              <a:solidFill>
                <a:schemeClr val="dk2"/>
              </a:solidFill>
            </a:endParaRPr>
          </a:p>
          <a:p>
            <a:pPr marL="457200" lvl="0" indent="0" algn="l" rtl="0">
              <a:lnSpc>
                <a:spcPct val="100000"/>
              </a:lnSpc>
              <a:spcBef>
                <a:spcPts val="0"/>
              </a:spcBef>
              <a:spcAft>
                <a:spcPts val="0"/>
              </a:spcAft>
              <a:buNone/>
            </a:pPr>
            <a:r>
              <a:rPr lang="en-US" sz="1800" dirty="0">
                <a:solidFill>
                  <a:schemeClr val="dk2"/>
                </a:solidFill>
              </a:rPr>
              <a:t>This user guide supports users of the Checkpoint system and provide instructions on how to </a:t>
            </a:r>
            <a:r>
              <a:rPr lang="en-US" sz="1700" dirty="0">
                <a:solidFill>
                  <a:schemeClr val="dk2"/>
                </a:solidFill>
              </a:rPr>
              <a:t>build tests using Checkpoint items and publish Checkpoint tests to TDS for administration to students.</a:t>
            </a:r>
            <a:endParaRPr sz="1700" dirty="0">
              <a:solidFill>
                <a:schemeClr val="dk2"/>
              </a:solidFill>
            </a:endParaRPr>
          </a:p>
          <a:p>
            <a:pPr marL="0" lvl="0" indent="0" algn="l" rtl="0">
              <a:lnSpc>
                <a:spcPct val="115000"/>
              </a:lnSpc>
              <a:spcBef>
                <a:spcPts val="1400"/>
              </a:spcBef>
              <a:spcAft>
                <a:spcPts val="0"/>
              </a:spcAft>
              <a:buClr>
                <a:schemeClr val="dk2"/>
              </a:buClr>
              <a:buSzPts val="1100"/>
              <a:buFont typeface="Arial"/>
              <a:buNone/>
            </a:pPr>
            <a:endParaRPr sz="2000" dirty="0">
              <a:solidFill>
                <a:schemeClr val="dk2"/>
              </a:solidFill>
            </a:endParaRPr>
          </a:p>
          <a:p>
            <a:pPr marL="0" lvl="0" indent="0" algn="l" rtl="0">
              <a:spcBef>
                <a:spcPts val="1400"/>
              </a:spcBef>
              <a:spcAft>
                <a:spcPts val="0"/>
              </a:spcAft>
              <a:buNone/>
            </a:pPr>
            <a:endParaRPr sz="2000" dirty="0"/>
          </a:p>
        </p:txBody>
      </p:sp>
      <p:pic>
        <p:nvPicPr>
          <p:cNvPr id="889" name="Google Shape;889;g797d473cd9_0_7"/>
          <p:cNvPicPr preferRelativeResize="0"/>
          <p:nvPr/>
        </p:nvPicPr>
        <p:blipFill>
          <a:blip r:embed="rId9">
            <a:alphaModFix/>
          </a:blip>
          <a:stretch>
            <a:fillRect/>
          </a:stretch>
        </p:blipFill>
        <p:spPr>
          <a:xfrm rot="893718">
            <a:off x="10479626" y="236517"/>
            <a:ext cx="1334623" cy="136548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77"/>
          <p:cNvSpPr txBox="1">
            <a:spLocks noGrp="1"/>
          </p:cNvSpPr>
          <p:nvPr>
            <p:ph type="title" idx="4294967295"/>
          </p:nvPr>
        </p:nvSpPr>
        <p:spPr>
          <a:xfrm>
            <a:off x="1522399" y="419850"/>
            <a:ext cx="10117800" cy="982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088A9"/>
              </a:buClr>
              <a:buSzPts val="3200"/>
              <a:buFont typeface="Calibri"/>
              <a:buNone/>
            </a:pPr>
            <a:r>
              <a:rPr lang="en-US" b="1">
                <a:solidFill>
                  <a:srgbClr val="674EA7"/>
                </a:solidFill>
                <a:latin typeface="Calibri"/>
                <a:ea typeface="Calibri"/>
                <a:cs typeface="Calibri"/>
                <a:sym typeface="Calibri"/>
              </a:rPr>
              <a:t>Who can assist if I have questions in the future?</a:t>
            </a:r>
            <a:endParaRPr>
              <a:solidFill>
                <a:srgbClr val="674EA7"/>
              </a:solidFill>
            </a:endParaRPr>
          </a:p>
        </p:txBody>
      </p:sp>
      <p:sp>
        <p:nvSpPr>
          <p:cNvPr id="904" name="Google Shape;904;p77"/>
          <p:cNvSpPr txBox="1">
            <a:spLocks noGrp="1"/>
          </p:cNvSpPr>
          <p:nvPr>
            <p:ph type="body" idx="4294967295"/>
          </p:nvPr>
        </p:nvSpPr>
        <p:spPr>
          <a:xfrm>
            <a:off x="1894232" y="1735184"/>
            <a:ext cx="8400361" cy="401410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Calibri"/>
              <a:buAutoNum type="arabicPeriod"/>
            </a:pPr>
            <a:r>
              <a:rPr lang="en-US" sz="2400"/>
              <a:t>Review the resources and documentation available on the portal at: </a:t>
            </a:r>
            <a:r>
              <a:rPr lang="en-US" sz="2400" u="sng">
                <a:solidFill>
                  <a:schemeClr val="hlink"/>
                </a:solidFill>
                <a:hlinkClick r:id="rId3"/>
              </a:rPr>
              <a:t>http://alohahsap.org </a:t>
            </a:r>
            <a:endParaRPr sz="2400"/>
          </a:p>
          <a:p>
            <a:pPr marL="342900" lvl="0" indent="-342900" algn="l" rtl="0">
              <a:lnSpc>
                <a:spcPct val="90000"/>
              </a:lnSpc>
              <a:spcBef>
                <a:spcPts val="1680"/>
              </a:spcBef>
              <a:spcAft>
                <a:spcPts val="0"/>
              </a:spcAft>
              <a:buClr>
                <a:schemeClr val="dk1"/>
              </a:buClr>
              <a:buSzPts val="2400"/>
              <a:buFont typeface="Calibri"/>
              <a:buAutoNum type="arabicPeriod"/>
            </a:pPr>
            <a:r>
              <a:rPr lang="en-US" sz="2400"/>
              <a:t>Contact the </a:t>
            </a:r>
            <a:r>
              <a:rPr lang="en-US" sz="2400">
                <a:solidFill>
                  <a:srgbClr val="0033CC"/>
                </a:solidFill>
              </a:rPr>
              <a:t>HSAP Help Desk:</a:t>
            </a:r>
            <a:endParaRPr/>
          </a:p>
          <a:p>
            <a:pPr marL="701675" lvl="1" indent="-342900" algn="l" rtl="0">
              <a:lnSpc>
                <a:spcPct val="90000"/>
              </a:lnSpc>
              <a:spcBef>
                <a:spcPts val="1200"/>
              </a:spcBef>
              <a:spcAft>
                <a:spcPts val="0"/>
              </a:spcAft>
              <a:buClr>
                <a:schemeClr val="accent1"/>
              </a:buClr>
              <a:buSzPts val="2400"/>
              <a:buFont typeface="Noto Sans Symbols"/>
              <a:buChar char="▪"/>
            </a:pPr>
            <a:r>
              <a:rPr lang="en-US"/>
              <a:t>Hours: 7:30 am to 4:00 p.m. HST, </a:t>
            </a:r>
            <a:endParaRPr/>
          </a:p>
          <a:p>
            <a:pPr marL="358775" lvl="1" indent="0" algn="l" rtl="0">
              <a:lnSpc>
                <a:spcPct val="90000"/>
              </a:lnSpc>
              <a:spcBef>
                <a:spcPts val="600"/>
              </a:spcBef>
              <a:spcAft>
                <a:spcPts val="0"/>
              </a:spcAft>
              <a:buClr>
                <a:schemeClr val="accent1"/>
              </a:buClr>
              <a:buSzPts val="2400"/>
              <a:buNone/>
            </a:pPr>
            <a:r>
              <a:rPr lang="en-US"/>
              <a:t>     Monday-Friday (except holidays)</a:t>
            </a:r>
            <a:endParaRPr/>
          </a:p>
          <a:p>
            <a:pPr marL="703262" lvl="1" indent="-342900" algn="l" rtl="0">
              <a:lnSpc>
                <a:spcPct val="90000"/>
              </a:lnSpc>
              <a:spcBef>
                <a:spcPts val="600"/>
              </a:spcBef>
              <a:spcAft>
                <a:spcPts val="0"/>
              </a:spcAft>
              <a:buClr>
                <a:schemeClr val="accent1"/>
              </a:buClr>
              <a:buSzPts val="2400"/>
              <a:buFont typeface="Noto Sans Symbols"/>
              <a:buChar char="▪"/>
            </a:pPr>
            <a:r>
              <a:rPr lang="en-US"/>
              <a:t>Phone: 1-866-648-3712 (toll free)</a:t>
            </a:r>
            <a:endParaRPr/>
          </a:p>
          <a:p>
            <a:pPr marL="703262" lvl="1" indent="-342900" algn="l" rtl="0">
              <a:lnSpc>
                <a:spcPct val="90000"/>
              </a:lnSpc>
              <a:spcBef>
                <a:spcPts val="600"/>
              </a:spcBef>
              <a:spcAft>
                <a:spcPts val="0"/>
              </a:spcAft>
              <a:buClr>
                <a:schemeClr val="accent1"/>
              </a:buClr>
              <a:buSzPts val="2400"/>
              <a:buFont typeface="Noto Sans Symbols"/>
              <a:buChar char="▪"/>
            </a:pPr>
            <a:r>
              <a:rPr lang="en-US"/>
              <a:t>Email: </a:t>
            </a:r>
            <a:r>
              <a:rPr lang="en-US" u="sng">
                <a:solidFill>
                  <a:schemeClr val="hlink"/>
                </a:solidFill>
                <a:hlinkClick r:id="rId4"/>
              </a:rPr>
              <a:t>HSAPHelpDesk@air.org</a:t>
            </a:r>
            <a:endParaRPr/>
          </a:p>
          <a:p>
            <a:pPr marL="342900" lvl="0" indent="-342900" algn="l" rtl="0">
              <a:lnSpc>
                <a:spcPct val="90000"/>
              </a:lnSpc>
              <a:spcBef>
                <a:spcPts val="1080"/>
              </a:spcBef>
              <a:spcAft>
                <a:spcPts val="0"/>
              </a:spcAft>
              <a:buClr>
                <a:schemeClr val="dk1"/>
              </a:buClr>
              <a:buSzPts val="2400"/>
              <a:buFont typeface="Calibri"/>
              <a:buAutoNum type="arabicPeriod"/>
            </a:pPr>
            <a:r>
              <a:rPr lang="en-US" sz="2400"/>
              <a:t>Contact the </a:t>
            </a:r>
            <a:r>
              <a:rPr lang="en-US" sz="2400">
                <a:solidFill>
                  <a:srgbClr val="0033CC"/>
                </a:solidFill>
              </a:rPr>
              <a:t>Assessment Section </a:t>
            </a:r>
            <a:r>
              <a:rPr lang="en-US" sz="2400"/>
              <a:t>(808) 307-3636</a:t>
            </a:r>
            <a:endParaRPr sz="2400">
              <a:latin typeface="Calibri"/>
              <a:ea typeface="Calibri"/>
              <a:cs typeface="Calibri"/>
              <a:sym typeface="Calibri"/>
            </a:endParaRPr>
          </a:p>
        </p:txBody>
      </p:sp>
      <p:pic>
        <p:nvPicPr>
          <p:cNvPr id="905" name="Google Shape;905;p77"/>
          <p:cNvPicPr preferRelativeResize="0"/>
          <p:nvPr/>
        </p:nvPicPr>
        <p:blipFill rotWithShape="1">
          <a:blip r:embed="rId5">
            <a:alphaModFix/>
          </a:blip>
          <a:srcRect/>
          <a:stretch/>
        </p:blipFill>
        <p:spPr>
          <a:xfrm>
            <a:off x="9008442" y="2301798"/>
            <a:ext cx="2392872" cy="270381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pic>
        <p:nvPicPr>
          <p:cNvPr id="911" name="Google Shape;911;p78"/>
          <p:cNvPicPr preferRelativeResize="0"/>
          <p:nvPr/>
        </p:nvPicPr>
        <p:blipFill rotWithShape="1">
          <a:blip r:embed="rId3">
            <a:alphaModFix/>
          </a:blip>
          <a:srcRect/>
          <a:stretch/>
        </p:blipFill>
        <p:spPr>
          <a:xfrm>
            <a:off x="1239867" y="4343400"/>
            <a:ext cx="2839181" cy="1840613"/>
          </a:xfrm>
          <a:prstGeom prst="rect">
            <a:avLst/>
          </a:prstGeom>
          <a:noFill/>
          <a:ln>
            <a:noFill/>
          </a:ln>
        </p:spPr>
      </p:pic>
      <p:pic>
        <p:nvPicPr>
          <p:cNvPr id="912" name="Google Shape;912;p78"/>
          <p:cNvPicPr preferRelativeResize="0"/>
          <p:nvPr/>
        </p:nvPicPr>
        <p:blipFill rotWithShape="1">
          <a:blip r:embed="rId4">
            <a:alphaModFix amt="34000"/>
          </a:blip>
          <a:srcRect/>
          <a:stretch/>
        </p:blipFill>
        <p:spPr>
          <a:xfrm>
            <a:off x="0" y="-76200"/>
            <a:ext cx="12211079" cy="6934200"/>
          </a:xfrm>
          <a:prstGeom prst="rect">
            <a:avLst/>
          </a:prstGeom>
          <a:noFill/>
          <a:ln>
            <a:noFill/>
          </a:ln>
          <a:effectLst>
            <a:outerShdw blurRad="57150" dist="19050" dir="5400000" algn="bl" rotWithShape="0">
              <a:srgbClr val="000000">
                <a:alpha val="61960"/>
              </a:srgbClr>
            </a:outerShdw>
          </a:effectLst>
        </p:spPr>
      </p:pic>
      <p:sp>
        <p:nvSpPr>
          <p:cNvPr id="913" name="Google Shape;913;p78"/>
          <p:cNvSpPr txBox="1">
            <a:spLocks noGrp="1"/>
          </p:cNvSpPr>
          <p:nvPr>
            <p:ph type="body" idx="4294967295"/>
          </p:nvPr>
        </p:nvSpPr>
        <p:spPr>
          <a:xfrm>
            <a:off x="1827212" y="881138"/>
            <a:ext cx="8534400" cy="2694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360"/>
              </a:spcBef>
              <a:spcAft>
                <a:spcPts val="0"/>
              </a:spcAft>
              <a:buClr>
                <a:schemeClr val="dk1"/>
              </a:buClr>
              <a:buSzPts val="2000"/>
              <a:buNone/>
            </a:pPr>
            <a:r>
              <a:rPr lang="en-US" sz="2000" b="1">
                <a:solidFill>
                  <a:schemeClr val="dk1"/>
                </a:solidFill>
              </a:rPr>
              <a:t>1.Be mentally prepared</a:t>
            </a:r>
            <a:endParaRPr sz="2000" b="1">
              <a:solidFill>
                <a:schemeClr val="dk1"/>
              </a:solidFill>
            </a:endParaRPr>
          </a:p>
          <a:p>
            <a:pPr marL="0" lvl="0" indent="0" algn="l" rtl="0">
              <a:lnSpc>
                <a:spcPct val="90000"/>
              </a:lnSpc>
              <a:spcBef>
                <a:spcPts val="360"/>
              </a:spcBef>
              <a:spcAft>
                <a:spcPts val="0"/>
              </a:spcAft>
              <a:buClr>
                <a:schemeClr val="dk1"/>
              </a:buClr>
              <a:buSzPts val="2000"/>
              <a:buNone/>
            </a:pPr>
            <a:r>
              <a:rPr lang="en-US" sz="2000">
                <a:solidFill>
                  <a:schemeClr val="dk1"/>
                </a:solidFill>
              </a:rPr>
              <a:t>I am prepared for the worst, but hope for the best.</a:t>
            </a:r>
            <a:endParaRPr sz="2000">
              <a:solidFill>
                <a:schemeClr val="dk1"/>
              </a:solidFill>
            </a:endParaRPr>
          </a:p>
          <a:p>
            <a:pPr marL="0" lvl="0" indent="0" algn="l" rtl="0">
              <a:lnSpc>
                <a:spcPct val="90000"/>
              </a:lnSpc>
              <a:spcBef>
                <a:spcPts val="360"/>
              </a:spcBef>
              <a:spcAft>
                <a:spcPts val="0"/>
              </a:spcAft>
              <a:buClr>
                <a:schemeClr val="dk1"/>
              </a:buClr>
              <a:buSzPts val="2000"/>
              <a:buNone/>
            </a:pPr>
            <a:r>
              <a:rPr lang="en-US" sz="2000" b="1">
                <a:solidFill>
                  <a:schemeClr val="dk1"/>
                </a:solidFill>
              </a:rPr>
              <a:t>2.Take stock of all you’ve been through already</a:t>
            </a:r>
            <a:endParaRPr sz="2000" b="1">
              <a:solidFill>
                <a:schemeClr val="dk1"/>
              </a:solidFill>
            </a:endParaRPr>
          </a:p>
          <a:p>
            <a:pPr marL="0" lvl="0" indent="0" algn="l" rtl="0">
              <a:lnSpc>
                <a:spcPct val="90000"/>
              </a:lnSpc>
              <a:spcBef>
                <a:spcPts val="360"/>
              </a:spcBef>
              <a:spcAft>
                <a:spcPts val="0"/>
              </a:spcAft>
              <a:buClr>
                <a:schemeClr val="dk1"/>
              </a:buClr>
              <a:buSzPts val="2000"/>
              <a:buNone/>
            </a:pPr>
            <a:r>
              <a:rPr lang="en-US" sz="2000">
                <a:solidFill>
                  <a:schemeClr val="dk1"/>
                </a:solidFill>
              </a:rPr>
              <a:t>The hardships and misfortunes you’ve been through can give you confidence that you’re capable of handling whatever comes your way. Your past experiences can help you find your inner strength and resilience.</a:t>
            </a:r>
            <a:endParaRPr sz="2000">
              <a:solidFill>
                <a:schemeClr val="dk1"/>
              </a:solidFill>
            </a:endParaRPr>
          </a:p>
          <a:p>
            <a:pPr marL="0" lvl="0" indent="0" algn="l" rtl="0">
              <a:lnSpc>
                <a:spcPct val="90000"/>
              </a:lnSpc>
              <a:spcBef>
                <a:spcPts val="360"/>
              </a:spcBef>
              <a:spcAft>
                <a:spcPts val="0"/>
              </a:spcAft>
              <a:buClr>
                <a:schemeClr val="dk1"/>
              </a:buClr>
              <a:buSzPts val="2800"/>
              <a:buNone/>
            </a:pPr>
            <a:endParaRPr/>
          </a:p>
        </p:txBody>
      </p:sp>
      <p:sp>
        <p:nvSpPr>
          <p:cNvPr id="914" name="Google Shape;914;p78"/>
          <p:cNvSpPr txBox="1">
            <a:spLocks noGrp="1"/>
          </p:cNvSpPr>
          <p:nvPr>
            <p:ph type="title" idx="4294967295"/>
          </p:nvPr>
        </p:nvSpPr>
        <p:spPr>
          <a:xfrm>
            <a:off x="2818550" y="241775"/>
            <a:ext cx="7406400" cy="8748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Clr>
                <a:srgbClr val="343F49"/>
              </a:buClr>
              <a:buSzPts val="3600"/>
              <a:buFont typeface="Arial"/>
              <a:buNone/>
            </a:pPr>
            <a:r>
              <a:rPr lang="en-US" b="1">
                <a:latin typeface="Arial"/>
                <a:ea typeface="Arial"/>
                <a:cs typeface="Arial"/>
                <a:sym typeface="Arial"/>
              </a:rPr>
              <a:t>We Are In This Together</a:t>
            </a:r>
            <a:endParaRPr b="1">
              <a:latin typeface="Arial"/>
              <a:ea typeface="Arial"/>
              <a:cs typeface="Arial"/>
              <a:sym typeface="Arial"/>
            </a:endParaRPr>
          </a:p>
        </p:txBody>
      </p:sp>
      <p:sp>
        <p:nvSpPr>
          <p:cNvPr id="915" name="Google Shape;915;p78"/>
          <p:cNvSpPr txBox="1"/>
          <p:nvPr/>
        </p:nvSpPr>
        <p:spPr>
          <a:xfrm>
            <a:off x="4079048" y="2730546"/>
            <a:ext cx="6510900" cy="34704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400"/>
              </a:spcBef>
              <a:spcAft>
                <a:spcPts val="0"/>
              </a:spcAft>
              <a:buClr>
                <a:srgbClr val="000000"/>
              </a:buClr>
              <a:buSzPts val="2000"/>
              <a:buFont typeface="Arial"/>
              <a:buNone/>
            </a:pPr>
            <a:r>
              <a:rPr lang="en-US" sz="2000" b="1" i="0" u="none" strike="noStrike" cap="none">
                <a:solidFill>
                  <a:schemeClr val="dk1"/>
                </a:solidFill>
                <a:latin typeface="Corbel"/>
                <a:ea typeface="Corbel"/>
                <a:cs typeface="Corbel"/>
                <a:sym typeface="Corbel"/>
              </a:rPr>
              <a:t>3. Make peace with the situation</a:t>
            </a:r>
            <a:endParaRPr sz="2000" b="1" i="0" u="none" strike="noStrike" cap="none">
              <a:solidFill>
                <a:schemeClr val="dk1"/>
              </a:solidFill>
              <a:latin typeface="Corbel"/>
              <a:ea typeface="Corbel"/>
              <a:cs typeface="Corbel"/>
              <a:sym typeface="Corbel"/>
            </a:endParaRPr>
          </a:p>
          <a:p>
            <a:pPr marL="0" marR="0" lvl="0" indent="0" algn="l" rtl="0">
              <a:lnSpc>
                <a:spcPct val="90000"/>
              </a:lnSpc>
              <a:spcBef>
                <a:spcPts val="1400"/>
              </a:spcBef>
              <a:spcAft>
                <a:spcPts val="0"/>
              </a:spcAft>
              <a:buClr>
                <a:srgbClr val="000000"/>
              </a:buClr>
              <a:buSzPts val="2000"/>
              <a:buFont typeface="Arial"/>
              <a:buNone/>
            </a:pPr>
            <a:r>
              <a:rPr lang="en-US" sz="2000" b="0" i="0" u="none" strike="noStrike" cap="none">
                <a:solidFill>
                  <a:schemeClr val="dk1"/>
                </a:solidFill>
                <a:latin typeface="Corbel"/>
                <a:ea typeface="Corbel"/>
                <a:cs typeface="Corbel"/>
                <a:sym typeface="Corbel"/>
              </a:rPr>
              <a:t>Make peace with what happened. Accept the situation for what it is, and then move forward. </a:t>
            </a:r>
            <a:endParaRPr sz="2000" b="0" i="0" u="none" strike="noStrike" cap="none">
              <a:solidFill>
                <a:schemeClr val="dk1"/>
              </a:solidFill>
              <a:latin typeface="Corbel"/>
              <a:ea typeface="Corbel"/>
              <a:cs typeface="Corbel"/>
              <a:sym typeface="Corbel"/>
            </a:endParaRPr>
          </a:p>
          <a:p>
            <a:pPr marL="0" marR="0" lvl="0" indent="0" algn="l" rtl="0">
              <a:lnSpc>
                <a:spcPct val="90000"/>
              </a:lnSpc>
              <a:spcBef>
                <a:spcPts val="1400"/>
              </a:spcBef>
              <a:spcAft>
                <a:spcPts val="0"/>
              </a:spcAft>
              <a:buClr>
                <a:srgbClr val="000000"/>
              </a:buClr>
              <a:buSzPts val="2000"/>
              <a:buFont typeface="Arial"/>
              <a:buNone/>
            </a:pPr>
            <a:r>
              <a:rPr lang="en-US" sz="2000" b="1" i="0" u="none" strike="noStrike" cap="none">
                <a:solidFill>
                  <a:schemeClr val="dk1"/>
                </a:solidFill>
                <a:latin typeface="Corbel"/>
                <a:ea typeface="Corbel"/>
                <a:cs typeface="Corbel"/>
                <a:sym typeface="Corbel"/>
              </a:rPr>
              <a:t>4. Embrace adversity as a chance for opportunity</a:t>
            </a:r>
            <a:endParaRPr sz="2000" b="1" i="0" u="none" strike="noStrike" cap="none">
              <a:solidFill>
                <a:schemeClr val="dk1"/>
              </a:solidFill>
              <a:latin typeface="Corbel"/>
              <a:ea typeface="Corbel"/>
              <a:cs typeface="Corbel"/>
              <a:sym typeface="Corbel"/>
            </a:endParaRPr>
          </a:p>
          <a:p>
            <a:pPr marL="0" marR="0" lvl="0" indent="0" algn="l" rtl="0">
              <a:lnSpc>
                <a:spcPct val="90000"/>
              </a:lnSpc>
              <a:spcBef>
                <a:spcPts val="1400"/>
              </a:spcBef>
              <a:spcAft>
                <a:spcPts val="0"/>
              </a:spcAft>
              <a:buClr>
                <a:srgbClr val="000000"/>
              </a:buClr>
              <a:buSzPts val="2000"/>
              <a:buFont typeface="Arial"/>
              <a:buNone/>
            </a:pPr>
            <a:r>
              <a:rPr lang="en-US" sz="2000" b="0" i="0" u="none" strike="noStrike" cap="none">
                <a:solidFill>
                  <a:schemeClr val="dk1"/>
                </a:solidFill>
                <a:latin typeface="Corbel"/>
                <a:ea typeface="Corbel"/>
                <a:cs typeface="Corbel"/>
                <a:sym typeface="Corbel"/>
              </a:rPr>
              <a:t>It’s through difficult times like these that we learn the most important lessons in life and build resilience. The true secret to success is the ability to embrace adversity as a chance to change ourselves and our situation.</a:t>
            </a:r>
            <a:endParaRPr sz="2000" b="0" i="0" u="none" strike="noStrike" cap="none">
              <a:solidFill>
                <a:schemeClr val="dk1"/>
              </a:solidFill>
              <a:latin typeface="Corbel"/>
              <a:ea typeface="Corbel"/>
              <a:cs typeface="Corbel"/>
              <a:sym typeface="Corbe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9"/>
          <p:cNvSpPr txBox="1"/>
          <p:nvPr/>
        </p:nvSpPr>
        <p:spPr>
          <a:xfrm>
            <a:off x="5509840" y="5678905"/>
            <a:ext cx="150795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UAAG pg.31</a:t>
            </a:r>
            <a:endParaRPr sz="1800" b="0" i="0" u="none" strike="noStrike" cap="none">
              <a:solidFill>
                <a:schemeClr val="dk1"/>
              </a:solidFill>
              <a:latin typeface="Calibri"/>
              <a:ea typeface="Calibri"/>
              <a:cs typeface="Calibri"/>
              <a:sym typeface="Calibri"/>
            </a:endParaRPr>
          </a:p>
        </p:txBody>
      </p:sp>
      <p:pic>
        <p:nvPicPr>
          <p:cNvPr id="204" name="Google Shape;204;p9"/>
          <p:cNvPicPr preferRelativeResize="0"/>
          <p:nvPr/>
        </p:nvPicPr>
        <p:blipFill rotWithShape="1">
          <a:blip r:embed="rId3">
            <a:alphaModFix/>
          </a:blip>
          <a:srcRect r="11411"/>
          <a:stretch/>
        </p:blipFill>
        <p:spPr>
          <a:xfrm>
            <a:off x="1304280" y="495119"/>
            <a:ext cx="6834785" cy="3971925"/>
          </a:xfrm>
          <a:prstGeom prst="rect">
            <a:avLst/>
          </a:prstGeom>
          <a:noFill/>
          <a:ln w="28575" cap="flat" cmpd="sng">
            <a:solidFill>
              <a:schemeClr val="dk2"/>
            </a:solidFill>
            <a:prstDash val="solid"/>
            <a:round/>
            <a:headEnd type="none" w="sm" len="sm"/>
            <a:tailEnd type="none" w="sm" len="sm"/>
          </a:ln>
        </p:spPr>
      </p:pic>
      <p:pic>
        <p:nvPicPr>
          <p:cNvPr id="205" name="Google Shape;205;p9"/>
          <p:cNvPicPr preferRelativeResize="0"/>
          <p:nvPr/>
        </p:nvPicPr>
        <p:blipFill rotWithShape="1">
          <a:blip r:embed="rId4">
            <a:alphaModFix/>
          </a:blip>
          <a:srcRect/>
          <a:stretch/>
        </p:blipFill>
        <p:spPr>
          <a:xfrm>
            <a:off x="7758820" y="2865868"/>
            <a:ext cx="3992578" cy="3182369"/>
          </a:xfrm>
          <a:prstGeom prst="rect">
            <a:avLst/>
          </a:prstGeom>
          <a:noFill/>
          <a:ln w="19050" cap="flat" cmpd="sng">
            <a:solidFill>
              <a:schemeClr val="dk2"/>
            </a:solidFill>
            <a:prstDash val="solid"/>
            <a:round/>
            <a:headEnd type="none" w="sm" len="sm"/>
            <a:tailEnd type="none" w="sm" len="sm"/>
          </a:ln>
        </p:spPr>
      </p:pic>
      <p:pic>
        <p:nvPicPr>
          <p:cNvPr id="206" name="Google Shape;206;p9"/>
          <p:cNvPicPr preferRelativeResize="0"/>
          <p:nvPr/>
        </p:nvPicPr>
        <p:blipFill rotWithShape="1">
          <a:blip r:embed="rId5">
            <a:alphaModFix/>
          </a:blip>
          <a:srcRect l="18903"/>
          <a:stretch/>
        </p:blipFill>
        <p:spPr>
          <a:xfrm rot="1144910">
            <a:off x="9480975" y="410225"/>
            <a:ext cx="1740275" cy="16431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0"/>
          <p:cNvSpPr txBox="1"/>
          <p:nvPr/>
        </p:nvSpPr>
        <p:spPr>
          <a:xfrm>
            <a:off x="1973883" y="72364"/>
            <a:ext cx="8229600" cy="909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a:solidFill>
                  <a:srgbClr val="674EA7"/>
                </a:solidFill>
                <a:latin typeface="Calibri"/>
                <a:ea typeface="Calibri"/>
                <a:cs typeface="Calibri"/>
                <a:sym typeface="Calibri"/>
              </a:rPr>
              <a:t>Accommodation or Designated Support ?</a:t>
            </a:r>
            <a:endParaRPr sz="3200" b="1">
              <a:solidFill>
                <a:srgbClr val="674EA7"/>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674EA7"/>
                </a:solidFill>
                <a:latin typeface="Calibri"/>
                <a:ea typeface="Calibri"/>
                <a:cs typeface="Calibri"/>
                <a:sym typeface="Calibri"/>
              </a:rPr>
              <a:t>Some Appear in Multiple Types or Categories</a:t>
            </a:r>
            <a:endParaRPr sz="1800" b="1" i="0" u="none" strike="noStrike" cap="none">
              <a:solidFill>
                <a:srgbClr val="674EA7"/>
              </a:solidFill>
              <a:latin typeface="Calibri"/>
              <a:ea typeface="Calibri"/>
              <a:cs typeface="Calibri"/>
              <a:sym typeface="Calibri"/>
            </a:endParaRPr>
          </a:p>
        </p:txBody>
      </p:sp>
      <p:graphicFrame>
        <p:nvGraphicFramePr>
          <p:cNvPr id="213" name="Google Shape;213;p10"/>
          <p:cNvGraphicFramePr/>
          <p:nvPr/>
        </p:nvGraphicFramePr>
        <p:xfrm>
          <a:off x="2693283" y="1066800"/>
          <a:ext cx="7510200" cy="5414390"/>
        </p:xfrm>
        <a:graphic>
          <a:graphicData uri="http://schemas.openxmlformats.org/drawingml/2006/table">
            <a:tbl>
              <a:tblPr>
                <a:noFill/>
                <a:tableStyleId>{EF74A414-E54C-4E6D-BBEB-BBAC5C0C4A34}</a:tableStyleId>
              </a:tblPr>
              <a:tblGrid>
                <a:gridCol w="1192475">
                  <a:extLst>
                    <a:ext uri="{9D8B030D-6E8A-4147-A177-3AD203B41FA5}">
                      <a16:colId xmlns:a16="http://schemas.microsoft.com/office/drawing/2014/main" val="20000"/>
                    </a:ext>
                  </a:extLst>
                </a:gridCol>
                <a:gridCol w="2152925">
                  <a:extLst>
                    <a:ext uri="{9D8B030D-6E8A-4147-A177-3AD203B41FA5}">
                      <a16:colId xmlns:a16="http://schemas.microsoft.com/office/drawing/2014/main" val="20001"/>
                    </a:ext>
                  </a:extLst>
                </a:gridCol>
                <a:gridCol w="2081250">
                  <a:extLst>
                    <a:ext uri="{9D8B030D-6E8A-4147-A177-3AD203B41FA5}">
                      <a16:colId xmlns:a16="http://schemas.microsoft.com/office/drawing/2014/main" val="20002"/>
                    </a:ext>
                  </a:extLst>
                </a:gridCol>
                <a:gridCol w="2083550">
                  <a:extLst>
                    <a:ext uri="{9D8B030D-6E8A-4147-A177-3AD203B41FA5}">
                      <a16:colId xmlns:a16="http://schemas.microsoft.com/office/drawing/2014/main" val="20003"/>
                    </a:ext>
                  </a:extLst>
                </a:gridCol>
              </a:tblGrid>
              <a:tr h="255650">
                <a:tc>
                  <a:txBody>
                    <a:bodyPr/>
                    <a:lstStyle/>
                    <a:p>
                      <a:pPr marL="0" marR="0" lvl="0" indent="0" algn="l"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 </a:t>
                      </a:r>
                      <a:endParaRPr sz="120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521969" marR="0" lvl="0" indent="0" algn="l"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Universal Tools</a:t>
                      </a:r>
                      <a:endParaRPr sz="120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350520" marR="0" lvl="0" indent="0" algn="l"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Designated Supports</a:t>
                      </a:r>
                      <a:endParaRPr sz="120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441960" marR="0" lvl="0" indent="0" algn="l"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Accommodations</a:t>
                      </a:r>
                      <a:endParaRPr sz="120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2621300">
                <a:tc>
                  <a:txBody>
                    <a:bodyPr/>
                    <a:lstStyle/>
                    <a:p>
                      <a:pPr marL="0" marR="68580" lvl="0" indent="0" algn="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Embedded</a:t>
                      </a:r>
                      <a:endParaRPr sz="1200" u="none" strike="noStrike" cap="none">
                        <a:solidFill>
                          <a:schemeClr val="dk1"/>
                        </a:solidFill>
                        <a:latin typeface="Libre Franklin"/>
                        <a:ea typeface="Libre Franklin"/>
                        <a:cs typeface="Libre Franklin"/>
                        <a:sym typeface="Libre Franklin"/>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70485" marR="93853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Breaks </a:t>
                      </a:r>
                      <a:endParaRPr sz="1800" u="none" strike="noStrike" cap="none"/>
                    </a:p>
                    <a:p>
                      <a:pPr marL="70485" marR="938530" lvl="0" indent="0" algn="l" rtl="0">
                        <a:lnSpc>
                          <a:spcPct val="100000"/>
                        </a:lnSpc>
                        <a:spcBef>
                          <a:spcPts val="60"/>
                        </a:spcBef>
                        <a:spcAft>
                          <a:spcPts val="0"/>
                        </a:spcAft>
                        <a:buClr>
                          <a:schemeClr val="dk1"/>
                        </a:buClr>
                        <a:buSzPts val="1200"/>
                        <a:buFont typeface="Calibri"/>
                        <a:buNone/>
                      </a:pPr>
                      <a:r>
                        <a:rPr lang="en-US" sz="1200" b="0" u="none" strike="noStrike" cap="none">
                          <a:solidFill>
                            <a:schemeClr val="dk1"/>
                          </a:solidFill>
                        </a:rPr>
                        <a:t>Calculator</a:t>
                      </a:r>
                      <a:endParaRPr sz="1800" u="none" strike="noStrike" cap="none"/>
                    </a:p>
                    <a:p>
                      <a:pPr marL="70485" marR="938530" lvl="0" indent="0" algn="l" rtl="0">
                        <a:lnSpc>
                          <a:spcPct val="100000"/>
                        </a:lnSpc>
                        <a:spcBef>
                          <a:spcPts val="60"/>
                        </a:spcBef>
                        <a:spcAft>
                          <a:spcPts val="0"/>
                        </a:spcAft>
                        <a:buClr>
                          <a:schemeClr val="dk1"/>
                        </a:buClr>
                        <a:buSzPts val="1200"/>
                        <a:buFont typeface="Calibri"/>
                        <a:buNone/>
                      </a:pPr>
                      <a:r>
                        <a:rPr lang="en-US" sz="1200" b="0" u="none" strike="noStrike" cap="none">
                          <a:solidFill>
                            <a:schemeClr val="dk1"/>
                          </a:solidFill>
                        </a:rPr>
                        <a:t>Digital Notepad</a:t>
                      </a:r>
                      <a:endParaRPr sz="1800" u="none" strike="noStrike" cap="none"/>
                    </a:p>
                    <a:p>
                      <a:pPr marL="69850" marR="63246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English Dictionary</a:t>
                      </a:r>
                      <a:endParaRPr sz="1800" u="none" strike="noStrike" cap="none"/>
                    </a:p>
                    <a:p>
                      <a:pPr marL="69850" marR="63246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English Glossary Expandable Passages Global Notes Highlighter</a:t>
                      </a:r>
                      <a:endParaRPr sz="1800" u="none" strike="noStrike" cap="none"/>
                    </a:p>
                    <a:p>
                      <a:pPr marL="69850" marR="68389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Keyboard Navigation Mark for Review </a:t>
                      </a:r>
                      <a:endParaRPr sz="1800" u="none" strike="noStrike" cap="none"/>
                    </a:p>
                    <a:p>
                      <a:pPr marL="69850" marR="68389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Math Tools</a:t>
                      </a:r>
                      <a:endParaRPr sz="1800" u="none" strike="noStrike" cap="none"/>
                    </a:p>
                    <a:p>
                      <a:pPr marL="70485" marR="101981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Spell Check Strikethrough Writing Tools</a:t>
                      </a:r>
                      <a:endParaRPr sz="1800" u="none" strike="noStrike" cap="none"/>
                    </a:p>
                    <a:p>
                      <a:pPr marL="70485" marR="101981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Zoom</a:t>
                      </a:r>
                      <a:endParaRPr sz="1200" b="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69850" marR="939164"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Color Contrast Masking</a:t>
                      </a:r>
                      <a:endParaRPr sz="1800" u="none" strike="noStrike" cap="none"/>
                    </a:p>
                    <a:p>
                      <a:pPr marL="69850"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Text-to-Speech</a:t>
                      </a:r>
                      <a:endParaRPr sz="1800" u="none" strike="noStrike" cap="none"/>
                    </a:p>
                    <a:p>
                      <a:pPr marL="69850" marR="29654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Translated Test Directions</a:t>
                      </a:r>
                      <a:endParaRPr sz="1800" u="none" strike="noStrike" cap="none"/>
                    </a:p>
                    <a:p>
                      <a:pPr marL="69850" marR="29654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Translations (Glossary) Translations (Stacked) </a:t>
                      </a:r>
                      <a:endParaRPr sz="1800" u="none" strike="noStrike" cap="none"/>
                    </a:p>
                    <a:p>
                      <a:pPr marL="69850" marR="29654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Turn off Any Universal Tools</a:t>
                      </a:r>
                      <a:endParaRPr sz="1200" b="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69850" marR="346075" lvl="0" indent="-635"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American Sign Language Braille</a:t>
                      </a:r>
                      <a:endParaRPr sz="1800" u="none" strike="noStrike" cap="none"/>
                    </a:p>
                    <a:p>
                      <a:pPr marL="69850" marR="66865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Closed Captioning</a:t>
                      </a:r>
                      <a:endParaRPr sz="1800" u="none" strike="noStrike" cap="none"/>
                    </a:p>
                    <a:p>
                      <a:pPr marL="69850" marR="66865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Streamline</a:t>
                      </a:r>
                      <a:endParaRPr sz="1800" u="none" strike="noStrike" cap="none"/>
                    </a:p>
                    <a:p>
                      <a:pPr marL="69850"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Text-to-Speech</a:t>
                      </a:r>
                      <a:endParaRPr sz="1200" b="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922300">
                <a:tc>
                  <a:txBody>
                    <a:bodyPr/>
                    <a:lstStyle/>
                    <a:p>
                      <a:pPr marL="0" marR="67945" lvl="0" indent="0" algn="r" rtl="0">
                        <a:lnSpc>
                          <a:spcPct val="100000"/>
                        </a:lnSpc>
                        <a:spcBef>
                          <a:spcPts val="0"/>
                        </a:spcBef>
                        <a:spcAft>
                          <a:spcPts val="0"/>
                        </a:spcAft>
                        <a:buClr>
                          <a:schemeClr val="dk1"/>
                        </a:buClr>
                        <a:buSzPts val="1200"/>
                        <a:buFont typeface="Calibri"/>
                        <a:buNone/>
                      </a:pPr>
                      <a:r>
                        <a:rPr lang="en-US" sz="1200" u="none" strike="noStrike" cap="none">
                          <a:solidFill>
                            <a:schemeClr val="dk1"/>
                          </a:solidFill>
                        </a:rPr>
                        <a:t>Non-embedded</a:t>
                      </a:r>
                      <a:endParaRPr sz="1200" u="none" strike="noStrike" cap="none">
                        <a:solidFill>
                          <a:schemeClr val="dk1"/>
                        </a:solidFill>
                        <a:latin typeface="Libre Franklin"/>
                        <a:ea typeface="Libre Franklin"/>
                        <a:cs typeface="Libre Franklin"/>
                        <a:sym typeface="Libre Franklin"/>
                      </a:endParaRPr>
                    </a:p>
                  </a:txBody>
                  <a:tcPr marL="0" marR="0" marT="0" marB="0"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70485"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Breaks</a:t>
                      </a:r>
                      <a:endParaRPr sz="1800" u="none" strike="noStrike" cap="none"/>
                    </a:p>
                    <a:p>
                      <a:pPr marL="70485" marR="73596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English Dictionary Scratch Paper Thesaurus</a:t>
                      </a:r>
                      <a:endParaRPr sz="1200" b="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9850" marR="61150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Bilingual Dictionary</a:t>
                      </a:r>
                      <a:endParaRPr sz="1800" u="none" strike="noStrike" cap="none"/>
                    </a:p>
                    <a:p>
                      <a:pPr marL="69850" marR="611505" lvl="0" indent="0" algn="l" rtl="0">
                        <a:lnSpc>
                          <a:spcPct val="100000"/>
                        </a:lnSpc>
                        <a:spcBef>
                          <a:spcPts val="75"/>
                        </a:spcBef>
                        <a:spcAft>
                          <a:spcPts val="0"/>
                        </a:spcAft>
                        <a:buClr>
                          <a:schemeClr val="dk1"/>
                        </a:buClr>
                        <a:buSzPts val="1200"/>
                        <a:buFont typeface="Calibri"/>
                        <a:buNone/>
                      </a:pPr>
                      <a:r>
                        <a:rPr lang="en-US" sz="1200" b="0" u="none" strike="noStrike" cap="none">
                          <a:solidFill>
                            <a:schemeClr val="dk1"/>
                          </a:solidFill>
                        </a:rPr>
                        <a:t>Color Contrast</a:t>
                      </a:r>
                      <a:endParaRPr sz="1800" u="none" strike="noStrike" cap="none"/>
                    </a:p>
                    <a:p>
                      <a:pPr marL="69850" marR="81915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Color Overlay Magnification Read Aloud</a:t>
                      </a:r>
                      <a:endParaRPr sz="1800" u="none" strike="noStrike" cap="none"/>
                    </a:p>
                    <a:p>
                      <a:pPr marL="69850" marR="81915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 Noise Buffers Scribe </a:t>
                      </a:r>
                      <a:endParaRPr sz="1800" u="none" strike="noStrike" cap="none"/>
                    </a:p>
                    <a:p>
                      <a:pPr marL="69850" marR="81915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Separate Setting</a:t>
                      </a:r>
                      <a:endParaRPr sz="1800" u="none" strike="noStrike" cap="none"/>
                    </a:p>
                    <a:p>
                      <a:pPr marL="69850" marR="379095" lvl="0" indent="0" algn="just"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Simplified Test Directions Translated Test Directions Translations (Glossary)</a:t>
                      </a:r>
                      <a:endParaRPr sz="1200" b="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69850"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100s Number Table</a:t>
                      </a:r>
                      <a:endParaRPr sz="1800" u="none" strike="noStrike" cap="none"/>
                    </a:p>
                    <a:p>
                      <a:pPr marL="69850"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Abacus</a:t>
                      </a:r>
                      <a:endParaRPr sz="1800" u="none" strike="noStrike" cap="none"/>
                    </a:p>
                    <a:p>
                      <a:pPr marL="69850" marR="197485"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Alternate Response Calculator</a:t>
                      </a:r>
                      <a:endParaRPr sz="1800" u="none" strike="noStrike" cap="none"/>
                    </a:p>
                    <a:p>
                      <a:pPr marL="69850" marR="59436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Multiplication Table</a:t>
                      </a:r>
                      <a:endParaRPr sz="1800" u="none" strike="noStrike" cap="none"/>
                    </a:p>
                    <a:p>
                      <a:pPr marL="69850" marR="59436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Print on Demand </a:t>
                      </a:r>
                      <a:endParaRPr sz="1800" u="none" strike="noStrike" cap="none"/>
                    </a:p>
                    <a:p>
                      <a:pPr marL="69850" marR="59436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Read Aloud</a:t>
                      </a:r>
                      <a:endParaRPr sz="1800" u="none" strike="noStrike" cap="none"/>
                    </a:p>
                    <a:p>
                      <a:pPr marL="69850"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Scribe</a:t>
                      </a:r>
                      <a:endParaRPr sz="1800" u="none" strike="noStrike" cap="none"/>
                    </a:p>
                    <a:p>
                      <a:pPr marL="69850" marR="0" lvl="0" indent="0" algn="l" rtl="0">
                        <a:lnSpc>
                          <a:spcPct val="100000"/>
                        </a:lnSpc>
                        <a:spcBef>
                          <a:spcPts val="0"/>
                        </a:spcBef>
                        <a:spcAft>
                          <a:spcPts val="0"/>
                        </a:spcAft>
                        <a:buClr>
                          <a:schemeClr val="dk1"/>
                        </a:buClr>
                        <a:buSzPts val="1200"/>
                        <a:buFont typeface="Calibri"/>
                        <a:buNone/>
                      </a:pPr>
                      <a:r>
                        <a:rPr lang="en-US" sz="1200" b="0" u="none" strike="noStrike" cap="none">
                          <a:solidFill>
                            <a:schemeClr val="dk1"/>
                          </a:solidFill>
                        </a:rPr>
                        <a:t>Speech-to-Text</a:t>
                      </a:r>
                      <a:endParaRPr sz="1200" b="0" u="none" strike="noStrike" cap="none">
                        <a:solidFill>
                          <a:schemeClr val="dk1"/>
                        </a:solidFill>
                        <a:latin typeface="Libre Franklin"/>
                        <a:ea typeface="Libre Franklin"/>
                        <a:cs typeface="Libre Franklin"/>
                        <a:sym typeface="Libre Franklin"/>
                      </a:endParaRPr>
                    </a:p>
                  </a:txBody>
                  <a:tcPr marL="0" marR="0" marT="0" marB="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4" name="Google Shape;214;p10"/>
          <p:cNvSpPr/>
          <p:nvPr/>
        </p:nvSpPr>
        <p:spPr>
          <a:xfrm>
            <a:off x="8146083" y="2061975"/>
            <a:ext cx="1226634" cy="203164"/>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10"/>
          <p:cNvSpPr/>
          <p:nvPr/>
        </p:nvSpPr>
        <p:spPr>
          <a:xfrm>
            <a:off x="6120962" y="1691268"/>
            <a:ext cx="1226634" cy="223025"/>
          </a:xfrm>
          <a:prstGeom prst="rect">
            <a:avLst/>
          </a:prstGeom>
          <a:noFill/>
          <a:ln w="190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6" name="Google Shape;216;p10"/>
          <p:cNvSpPr/>
          <p:nvPr/>
        </p:nvSpPr>
        <p:spPr>
          <a:xfrm>
            <a:off x="3960812" y="1885559"/>
            <a:ext cx="1226634" cy="223025"/>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7" name="Google Shape;217;p10"/>
          <p:cNvSpPr/>
          <p:nvPr/>
        </p:nvSpPr>
        <p:spPr>
          <a:xfrm>
            <a:off x="3960812" y="4453053"/>
            <a:ext cx="1226634" cy="223025"/>
          </a:xfrm>
          <a:prstGeom prst="rect">
            <a:avLst/>
          </a:prstGeom>
          <a:noFill/>
          <a:ln w="190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10"/>
          <p:cNvSpPr/>
          <p:nvPr/>
        </p:nvSpPr>
        <p:spPr>
          <a:xfrm>
            <a:off x="3952484" y="1508438"/>
            <a:ext cx="909278" cy="223025"/>
          </a:xfrm>
          <a:prstGeom prst="rect">
            <a:avLst/>
          </a:prstGeom>
          <a:noFill/>
          <a:ln w="19050" cap="flat" cmpd="sng">
            <a:solidFill>
              <a:srgbClr val="1CEA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10"/>
          <p:cNvSpPr/>
          <p:nvPr/>
        </p:nvSpPr>
        <p:spPr>
          <a:xfrm>
            <a:off x="8151812" y="4808117"/>
            <a:ext cx="802065" cy="223025"/>
          </a:xfrm>
          <a:prstGeom prst="rect">
            <a:avLst/>
          </a:prstGeom>
          <a:noFill/>
          <a:ln w="19050" cap="flat" cmpd="sng">
            <a:solidFill>
              <a:srgbClr val="1CEA1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0" name="Google Shape;220;p10"/>
          <p:cNvSpPr/>
          <p:nvPr/>
        </p:nvSpPr>
        <p:spPr>
          <a:xfrm>
            <a:off x="6088708" y="5329735"/>
            <a:ext cx="1226700" cy="179700"/>
          </a:xfrm>
          <a:prstGeom prst="rect">
            <a:avLst/>
          </a:pr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1" name="Google Shape;221;p10"/>
          <p:cNvSpPr/>
          <p:nvPr/>
        </p:nvSpPr>
        <p:spPr>
          <a:xfrm>
            <a:off x="8146058" y="5509425"/>
            <a:ext cx="1226700" cy="173400"/>
          </a:xfrm>
          <a:prstGeom prst="rect">
            <a:avLst/>
          </a:prstGeom>
          <a:noFill/>
          <a:ln w="1905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2" name="Google Shape;222;p10"/>
          <p:cNvSpPr/>
          <p:nvPr/>
        </p:nvSpPr>
        <p:spPr>
          <a:xfrm>
            <a:off x="6088683" y="4939714"/>
            <a:ext cx="1226700" cy="222900"/>
          </a:xfrm>
          <a:prstGeom prst="rect">
            <a:avLst/>
          </a:prstGeom>
          <a:noFill/>
          <a:ln w="1905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10"/>
          <p:cNvSpPr/>
          <p:nvPr/>
        </p:nvSpPr>
        <p:spPr>
          <a:xfrm>
            <a:off x="8146083" y="5319507"/>
            <a:ext cx="1226700" cy="200100"/>
          </a:xfrm>
          <a:prstGeom prst="rect">
            <a:avLst/>
          </a:prstGeom>
          <a:noFill/>
          <a:ln w="19050" cap="flat" cmpd="sng">
            <a:solidFill>
              <a:srgbClr val="BF9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24" name="Google Shape;224;p10"/>
          <p:cNvPicPr preferRelativeResize="0"/>
          <p:nvPr/>
        </p:nvPicPr>
        <p:blipFill rotWithShape="1">
          <a:blip r:embed="rId3">
            <a:alphaModFix/>
          </a:blip>
          <a:srcRect l="23035" t="7821" r="21658" b="6038"/>
          <a:stretch/>
        </p:blipFill>
        <p:spPr>
          <a:xfrm rot="1597511">
            <a:off x="10663415" y="217962"/>
            <a:ext cx="1291770" cy="1348325"/>
          </a:xfrm>
          <a:prstGeom prst="rect">
            <a:avLst/>
          </a:prstGeom>
          <a:noFill/>
          <a:ln>
            <a:noFill/>
          </a:ln>
        </p:spPr>
      </p:pic>
    </p:spTree>
  </p:cSld>
  <p:clrMapOvr>
    <a:masterClrMapping/>
  </p:clrMapOvr>
</p:sld>
</file>

<file path=ppt/theme/theme1.xml><?xml version="1.0" encoding="utf-8"?>
<a:theme xmlns:a="http://schemas.openxmlformats.org/drawingml/2006/main" name="Math 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8145</Words>
  <Application>Microsoft Office PowerPoint</Application>
  <PresentationFormat>Custom</PresentationFormat>
  <Paragraphs>685</Paragraphs>
  <Slides>73</Slides>
  <Notes>73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Calibri</vt:lpstr>
      <vt:lpstr>Noto Sans Symbols</vt:lpstr>
      <vt:lpstr>Arial</vt:lpstr>
      <vt:lpstr>Corbel</vt:lpstr>
      <vt:lpstr>Libre Franklin</vt:lpstr>
      <vt:lpstr>Math 16x9</vt:lpstr>
      <vt:lpstr>PowerPoint Presentation</vt:lpstr>
      <vt:lpstr>PowerPoint Presentation</vt:lpstr>
      <vt:lpstr>Usability, Accessibility, and Accommodations Guidelines</vt:lpstr>
      <vt:lpstr>Crosswalk of Accessibility Features</vt:lpstr>
      <vt:lpstr>Supports: 3 Types each with 2 Categories</vt:lpstr>
      <vt:lpstr>PowerPoint Presentation</vt:lpstr>
      <vt:lpstr>PowerPoint Presentation</vt:lpstr>
      <vt:lpstr>PowerPoint Presentation</vt:lpstr>
      <vt:lpstr>PowerPoint Presentation</vt:lpstr>
      <vt:lpstr>Designated Supports</vt:lpstr>
      <vt:lpstr>Inputting Designated Supports in TIDE </vt:lpstr>
      <vt:lpstr>Accommodations</vt:lpstr>
      <vt:lpstr>Check the Guidelines for the Various Accessibility Features</vt:lpstr>
      <vt:lpstr>Hawaii State Test Accommodation Guides</vt:lpstr>
      <vt:lpstr>PowerPoint Presentation</vt:lpstr>
      <vt:lpstr> Requesting State Test Accommodations</vt:lpstr>
      <vt:lpstr>PowerPoint Presentation</vt:lpstr>
      <vt:lpstr>Documenting Supports for ELs and Students with Disabilities</vt:lpstr>
      <vt:lpstr>Administering the Tests</vt:lpstr>
      <vt:lpstr>Training and Practice Tests</vt:lpstr>
      <vt:lpstr>PowerPoint Presentation</vt:lpstr>
      <vt:lpstr>Testing Environment</vt:lpstr>
      <vt:lpstr>Testing Environment</vt:lpstr>
      <vt:lpstr>Summative Test Administration</vt:lpstr>
      <vt:lpstr>PowerPoint Presentation</vt:lpstr>
      <vt:lpstr>PowerPoint Presentation</vt:lpstr>
      <vt:lpstr>TA Dual Authentication</vt:lpstr>
      <vt:lpstr>Accepting Students into the Session</vt:lpstr>
      <vt:lpstr>Editing Student Details: Turn Settings On and Off</vt:lpstr>
      <vt:lpstr>Test Administrators and Test Administration</vt:lpstr>
      <vt:lpstr>Activity #1: Breakout Discussion</vt:lpstr>
      <vt:lpstr>Test Security </vt:lpstr>
      <vt:lpstr>An Equitable Opportunity</vt:lpstr>
      <vt:lpstr>Policies and Procedures</vt:lpstr>
      <vt:lpstr>Policies and Procedures</vt:lpstr>
      <vt:lpstr>Electronic Devices</vt:lpstr>
      <vt:lpstr>When Things Go Wrong</vt:lpstr>
      <vt:lpstr>Improprieties</vt:lpstr>
      <vt:lpstr>Irregularities</vt:lpstr>
      <vt:lpstr>PowerPoint Presentation</vt:lpstr>
      <vt:lpstr>Breaches</vt:lpstr>
      <vt:lpstr>Protocol for Incidents Involving Cell Phones and Electronic Devices</vt:lpstr>
      <vt:lpstr>Possible Outcomes of Testing Incidents</vt:lpstr>
      <vt:lpstr>Types of Requests Regarding Testing Incidents</vt:lpstr>
      <vt:lpstr>PowerPoint Presentation</vt:lpstr>
      <vt:lpstr>TIDE-Administering Tests Testing Incidents </vt:lpstr>
      <vt:lpstr>How to Enter a Testing Incident in TIDE</vt:lpstr>
      <vt:lpstr>How to Enter a Testing Incident in TIDE</vt:lpstr>
      <vt:lpstr>How to Enter a Testing Incident in TIDE (cont.)</vt:lpstr>
      <vt:lpstr>Test Administration Site Monitoring </vt:lpstr>
      <vt:lpstr>Test Administration Site Monitoring in SY 2020-2021</vt:lpstr>
      <vt:lpstr>Activity #2 Breakout: </vt:lpstr>
      <vt:lpstr>Reporting: School and Student Results</vt:lpstr>
      <vt:lpstr>The Centralized Reporting System (CRS)</vt:lpstr>
      <vt:lpstr>PowerPoint Presentation</vt:lpstr>
      <vt:lpstr>PowerPoint Presentation</vt:lpstr>
      <vt:lpstr>PowerPoint Presentation</vt:lpstr>
      <vt:lpstr>PowerPoint Presentation</vt:lpstr>
      <vt:lpstr>PowerPoint Presentation</vt:lpstr>
      <vt:lpstr>Administering Interim Assessments</vt:lpstr>
      <vt:lpstr>Types of Interim Assessments at a Glance</vt:lpstr>
      <vt:lpstr>PowerPoint Presentation</vt:lpstr>
      <vt:lpstr>Interim Assessments: IABs</vt:lpstr>
      <vt:lpstr>Interim Assessments AVA, Centralized Reporting, Tools for Teachers</vt:lpstr>
      <vt:lpstr>Interim Assessment Resources</vt:lpstr>
      <vt:lpstr>What is Tool for Teachers?</vt:lpstr>
      <vt:lpstr>PowerPoint Presentation</vt:lpstr>
      <vt:lpstr>PowerPoint Presentation</vt:lpstr>
      <vt:lpstr>Checkpoint  Building Your Own Tests with Items Aligned with Common Core and NGSS</vt:lpstr>
      <vt:lpstr>PowerPoint Presentation</vt:lpstr>
      <vt:lpstr>Checkpoint Resources</vt:lpstr>
      <vt:lpstr>Who can assist if I have questions in the future?</vt:lpstr>
      <vt:lpstr>We Are In This Together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Day 2</dc:title>
  <dc:creator>Paul Dumas</dc:creator>
  <cp:lastModifiedBy>Emily MacGillivray</cp:lastModifiedBy>
  <cp:revision>2</cp:revision>
  <dcterms:modified xsi:type="dcterms:W3CDTF">2021-02-08T20:24:02Z</dcterms:modified>
</cp:coreProperties>
</file>