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20"/>
  </p:notesMasterIdLst>
  <p:handoutMasterIdLst>
    <p:handoutMasterId r:id="rId21"/>
  </p:handoutMasterIdLst>
  <p:sldIdLst>
    <p:sldId id="294" r:id="rId5"/>
    <p:sldId id="605" r:id="rId6"/>
    <p:sldId id="632" r:id="rId7"/>
    <p:sldId id="633" r:id="rId8"/>
    <p:sldId id="630" r:id="rId9"/>
    <p:sldId id="607" r:id="rId10"/>
    <p:sldId id="610" r:id="rId11"/>
    <p:sldId id="608" r:id="rId12"/>
    <p:sldId id="631" r:id="rId13"/>
    <p:sldId id="609" r:id="rId14"/>
    <p:sldId id="613" r:id="rId15"/>
    <p:sldId id="611" r:id="rId16"/>
    <p:sldId id="612" r:id="rId17"/>
    <p:sldId id="635" r:id="rId18"/>
    <p:sldId id="389" r:id="rId19"/>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F0FDAF6-24DB-4507-B736-EE96BCC33E45}">
          <p14:sldIdLst>
            <p14:sldId id="294"/>
            <p14:sldId id="605"/>
          </p14:sldIdLst>
        </p14:section>
        <p14:section name="Understand How Rosters Can Be Useful" id="{D975B9ED-33C2-4ACB-A320-CF70CB5DBDD2}">
          <p14:sldIdLst>
            <p14:sldId id="632"/>
          </p14:sldIdLst>
        </p14:section>
        <p14:section name="Access the Roster Manager" id="{76D3DF44-F789-461D-9463-4C392C876915}">
          <p14:sldIdLst>
            <p14:sldId id="633"/>
            <p14:sldId id="630"/>
          </p14:sldIdLst>
        </p14:section>
        <p14:section name="Add a Roster" id="{488E3A27-3317-40C6-91F3-F29EED60D6A3}">
          <p14:sldIdLst>
            <p14:sldId id="607"/>
            <p14:sldId id="610"/>
          </p14:sldIdLst>
        </p14:section>
        <p14:section name="View or Modify a Roster" id="{ABE876A0-4DEF-424B-9A45-01DC137A51CD}">
          <p14:sldIdLst>
            <p14:sldId id="608"/>
            <p14:sldId id="631"/>
          </p14:sldIdLst>
        </p14:section>
        <p14:section name="Upload Rosters" id="{0F37A77C-9064-4FE8-8563-4E1CC2B09632}">
          <p14:sldIdLst>
            <p14:sldId id="609"/>
            <p14:sldId id="613"/>
            <p14:sldId id="611"/>
            <p14:sldId id="612"/>
          </p14:sldIdLst>
        </p14:section>
        <p14:section name="Conclusion" id="{6164548D-1B67-41BF-9555-5705A55D6AC9}">
          <p14:sldIdLst>
            <p14:sldId id="635"/>
            <p14:sldId id="38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Mills, Monica" initials="MM" lastIdx="24" clrIdx="8">
    <p:extLst>
      <p:ext uri="{19B8F6BF-5375-455C-9EA6-DF929625EA0E}">
        <p15:presenceInfo xmlns:p15="http://schemas.microsoft.com/office/powerpoint/2012/main" userId="S::mmills@air.org::c45eef33-598a-4d4e-81ae-afc889ac12d7" providerId="AD"/>
      </p:ext>
    </p:extLst>
  </p:cmAuthor>
  <p:cmAuthor id="10" name="Gatwood, Rachel L." initials="GRL" lastIdx="1" clrIdx="9">
    <p:extLst>
      <p:ext uri="{19B8F6BF-5375-455C-9EA6-DF929625EA0E}">
        <p15:presenceInfo xmlns:p15="http://schemas.microsoft.com/office/powerpoint/2012/main" userId="S::rgatwood@air.org::89a54813-c839-46d3-821d-3b6e1cdcc630" providerId="AD"/>
      </p:ext>
    </p:extLst>
  </p:cmAuthor>
  <p:cmAuthor id="11" name="Mills, Monica" initials="MM [2]" lastIdx="1" clrIdx="10">
    <p:extLst>
      <p:ext uri="{19B8F6BF-5375-455C-9EA6-DF929625EA0E}">
        <p15:presenceInfo xmlns:p15="http://schemas.microsoft.com/office/powerpoint/2012/main" userId="Mills, Monica" providerId="None"/>
      </p:ext>
    </p:extLst>
  </p:cmAuthor>
  <p:cmAuthor id="12" name="Pualoa, Kelsie" initials="PK" lastIdx="3" clrIdx="11">
    <p:extLst>
      <p:ext uri="{19B8F6BF-5375-455C-9EA6-DF929625EA0E}">
        <p15:presenceInfo xmlns:p15="http://schemas.microsoft.com/office/powerpoint/2012/main" userId="S::20268423@k12.hi.us::30d7a369-5fbb-41ab-a061-1ba001a6bae4" providerId="AD"/>
      </p:ext>
    </p:extLst>
  </p:cmAuthor>
  <p:cmAuthor id="13" name="Kathleen Hughes" initials="KH" lastIdx="2" clrIdx="12">
    <p:extLst>
      <p:ext uri="{19B8F6BF-5375-455C-9EA6-DF929625EA0E}">
        <p15:presenceInfo xmlns:p15="http://schemas.microsoft.com/office/powerpoint/2012/main" userId="S-1-5-21-1949779832-2519084937-1351169659-455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ED9"/>
    <a:srgbClr val="043364"/>
    <a:srgbClr val="DDDDDD"/>
    <a:srgbClr val="C6E7F7"/>
    <a:srgbClr val="26ABE1"/>
    <a:srgbClr val="319EFF"/>
    <a:srgbClr val="B9BBBE"/>
    <a:srgbClr val="A8CF91"/>
    <a:srgbClr val="00629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5B79F-B0D2-0000-A49E-EF971F6D720D}" v="1" dt="2021-03-25T02:09:24.875"/>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70576" autoAdjust="0"/>
  </p:normalViewPr>
  <p:slideViewPr>
    <p:cSldViewPr snapToGrid="0">
      <p:cViewPr varScale="1">
        <p:scale>
          <a:sx n="48" d="100"/>
          <a:sy n="48" d="100"/>
        </p:scale>
        <p:origin x="592" y="28"/>
      </p:cViewPr>
      <p:guideLst>
        <p:guide orient="horz" pos="3840"/>
        <p:guide pos="3840"/>
      </p:guideLst>
    </p:cSldViewPr>
  </p:slideViewPr>
  <p:outlineViewPr>
    <p:cViewPr>
      <p:scale>
        <a:sx n="33" d="100"/>
        <a:sy n="33" d="100"/>
      </p:scale>
      <p:origin x="0" y="-79560"/>
    </p:cViewPr>
  </p:outlineViewPr>
  <p:notesTextViewPr>
    <p:cViewPr>
      <p:scale>
        <a:sx n="125" d="100"/>
        <a:sy n="125"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Welcome to training module #9 in the Centralized </a:t>
            </a:r>
            <a:r>
              <a:rPr lang="en-US" b="0" dirty="0">
                <a:latin typeface="Arial" panose="020B0604020202020204" pitchFamily="34" charset="0"/>
                <a:cs typeface="Arial" panose="020B0604020202020204" pitchFamily="34" charset="0"/>
              </a:rPr>
              <a:t>Reporting</a:t>
            </a:r>
            <a:r>
              <a:rPr lang="en-US" dirty="0">
                <a:latin typeface="Arial" panose="020B0604020202020204" pitchFamily="34" charset="0"/>
                <a:cs typeface="Arial" panose="020B0604020202020204" pitchFamily="34" charset="0"/>
              </a:rPr>
              <a:t> System series: </a:t>
            </a:r>
            <a:r>
              <a:rPr lang="en-US" i="1" dirty="0">
                <a:latin typeface="Arial" panose="020B0604020202020204" pitchFamily="34" charset="0"/>
                <a:cs typeface="Arial" panose="020B0604020202020204" pitchFamily="34" charset="0"/>
              </a:rPr>
              <a:t>How to Use the Roster Manager to Add, Modify, and Upload Rosters</a:t>
            </a:r>
            <a:r>
              <a:rPr lang="en-US" dirty="0">
                <a:latin typeface="Arial" panose="020B0604020202020204" pitchFamily="34" charset="0"/>
                <a:cs typeface="Arial" panose="020B0604020202020204" pitchFamily="34" charset="0"/>
              </a:rPr>
              <a:t>. Class rosters are a great way to organize students, allow teachers to view their students’ performance, and allow all users to compare the performance of different classes or groups.</a:t>
            </a:r>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If you have multiple rosters to create or modify, it may be easier to use file uploads. This task requires familiarity with composing comma-separated values (CSV) files or working with Microsoft Excel.</a:t>
            </a:r>
          </a:p>
          <a:p>
            <a:pPr algn="just"/>
            <a:endParaRPr lang="en-US" dirty="0"/>
          </a:p>
          <a:p>
            <a:pPr algn="just"/>
            <a:r>
              <a:rPr lang="en-US" dirty="0"/>
              <a:t>Choose the Upload Roster option from the My Settings menu. The Roster Manager window displays, showing the Upload Rosters page. The Roster Manager window for the Upload Roster function requires four steps: Upload, Preview, Validate, and Confirmation. </a:t>
            </a:r>
            <a:r>
              <a:rPr lang="en-US" u="none" dirty="0"/>
              <a:t>To begin, click the Download Templates button at the upper right and select the file type you prefer. A template downloads. Open the template, enter the required information, and save it to your computer.</a:t>
            </a:r>
          </a:p>
          <a:p>
            <a:pPr algn="just"/>
            <a:endParaRPr lang="en-US" u="none" dirty="0"/>
          </a:p>
          <a:p>
            <a:pPr algn="just"/>
            <a:r>
              <a:rPr lang="en-US" u="none" dirty="0"/>
              <a:t>A sample Excel worksheet showing a filled-out template is shown at the bottom of this slide. The next slide presents guidelines for filling out the template.</a:t>
            </a:r>
          </a:p>
        </p:txBody>
      </p:sp>
      <p:sp>
        <p:nvSpPr>
          <p:cNvPr id="4" name="Slide Number Placeholder 3"/>
          <p:cNvSpPr>
            <a:spLocks noGrp="1"/>
          </p:cNvSpPr>
          <p:nvPr>
            <p:ph type="sldNum" sz="quarter" idx="5"/>
          </p:nvPr>
        </p:nvSpPr>
        <p:spPr/>
        <p:txBody>
          <a:bodyPr/>
          <a:lstStyle/>
          <a:p>
            <a:fld id="{D5CEF61D-7ED8-43B9-8B0B-DFF11958C5F6}" type="slidenum">
              <a:rPr lang="en-US" smtClean="0"/>
              <a:t>10</a:t>
            </a:fld>
            <a:endParaRPr lang="en-US"/>
          </a:p>
        </p:txBody>
      </p:sp>
    </p:spTree>
    <p:extLst>
      <p:ext uri="{BB962C8B-B14F-4D97-AF65-F5344CB8AC3E}">
        <p14:creationId xmlns:p14="http://schemas.microsoft.com/office/powerpoint/2010/main" val="2647634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you how to fill out the roster template.</a:t>
            </a:r>
          </a:p>
        </p:txBody>
      </p:sp>
      <p:sp>
        <p:nvSpPr>
          <p:cNvPr id="4" name="Slide Number Placeholder 3"/>
          <p:cNvSpPr>
            <a:spLocks noGrp="1"/>
          </p:cNvSpPr>
          <p:nvPr>
            <p:ph type="sldNum" sz="quarter" idx="5"/>
          </p:nvPr>
        </p:nvSpPr>
        <p:spPr/>
        <p:txBody>
          <a:bodyPr/>
          <a:lstStyle/>
          <a:p>
            <a:fld id="{D5CEF61D-7ED8-43B9-8B0B-DFF11958C5F6}" type="slidenum">
              <a:rPr lang="en-US" smtClean="0"/>
              <a:t>11</a:t>
            </a:fld>
            <a:endParaRPr lang="en-US"/>
          </a:p>
        </p:txBody>
      </p:sp>
    </p:spTree>
    <p:extLst>
      <p:ext uri="{BB962C8B-B14F-4D97-AF65-F5344CB8AC3E}">
        <p14:creationId xmlns:p14="http://schemas.microsoft.com/office/powerpoint/2010/main" val="933790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same Upload Rosters page, click the Browse button and select the file you created. Click Next. The Preview Page appears. Review the data in the table and verify that you uploaded the correct file. </a:t>
            </a:r>
            <a:r>
              <a:rPr lang="en-US" u="none" dirty="0"/>
              <a:t>Click Next to validate the file.</a:t>
            </a:r>
          </a:p>
        </p:txBody>
      </p:sp>
      <p:sp>
        <p:nvSpPr>
          <p:cNvPr id="4" name="Slide Number Placeholder 3"/>
          <p:cNvSpPr>
            <a:spLocks noGrp="1"/>
          </p:cNvSpPr>
          <p:nvPr>
            <p:ph type="sldNum" sz="quarter" idx="5"/>
          </p:nvPr>
        </p:nvSpPr>
        <p:spPr/>
        <p:txBody>
          <a:bodyPr/>
          <a:lstStyle/>
          <a:p>
            <a:fld id="{D5CEF61D-7ED8-43B9-8B0B-DFF11958C5F6}" type="slidenum">
              <a:rPr lang="en-US" smtClean="0"/>
              <a:t>12</a:t>
            </a:fld>
            <a:endParaRPr lang="en-US"/>
          </a:p>
        </p:txBody>
      </p:sp>
    </p:spTree>
    <p:extLst>
      <p:ext uri="{BB962C8B-B14F-4D97-AF65-F5344CB8AC3E}">
        <p14:creationId xmlns:p14="http://schemas.microsoft.com/office/powerpoint/2010/main" val="2186342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3237">
              <a:defRPr/>
            </a:pPr>
            <a:r>
              <a:rPr lang="en-US" dirty="0"/>
              <a:t>In the Validate step of uploading, you can view any errors or warnings generated by your upload. If a row contains an</a:t>
            </a:r>
            <a:r>
              <a:rPr lang="en-US" b="1" dirty="0"/>
              <a:t> </a:t>
            </a:r>
            <a:r>
              <a:rPr lang="en-US" b="0" dirty="0"/>
              <a:t>error, signified by an orange triangle icon, </a:t>
            </a:r>
            <a:r>
              <a:rPr lang="en-US" dirty="0"/>
              <a:t>that row will not be included in the upload. If a row contains a </a:t>
            </a:r>
            <a:r>
              <a:rPr lang="en-US" b="0" dirty="0"/>
              <a:t>warning, signified by a blue flag icon, that row</a:t>
            </a:r>
            <a:r>
              <a:rPr lang="en-US" dirty="0"/>
              <a:t> will be uploaded, but the field with the warning will be invalid. Click the icons to view the reasons for the errors and warnings. Your choices at this step are to Continue with Upload, Upload a Revised File, Cancel, or Download a Validation Report.</a:t>
            </a:r>
          </a:p>
          <a:p>
            <a:pPr algn="just" defTabSz="933237">
              <a:defRPr/>
            </a:pPr>
            <a:endParaRPr lang="en-US" dirty="0"/>
          </a:p>
          <a:p>
            <a:pPr algn="just" defTabSz="933237">
              <a:defRPr/>
            </a:pPr>
            <a:r>
              <a:rPr lang="en-US" dirty="0"/>
              <a:t>If you continue with the upload, the Confirmation Page appears, as shown at the bottom of this slide. It displays a message saying how many records were committed. Close the window or, to upload a new file, click the Upload New File button.</a:t>
            </a:r>
          </a:p>
        </p:txBody>
      </p:sp>
      <p:sp>
        <p:nvSpPr>
          <p:cNvPr id="4" name="Slide Number Placeholder 3"/>
          <p:cNvSpPr>
            <a:spLocks noGrp="1"/>
          </p:cNvSpPr>
          <p:nvPr>
            <p:ph type="sldNum" sz="quarter" idx="5"/>
          </p:nvPr>
        </p:nvSpPr>
        <p:spPr/>
        <p:txBody>
          <a:bodyPr/>
          <a:lstStyle/>
          <a:p>
            <a:fld id="{D5CEF61D-7ED8-43B9-8B0B-DFF11958C5F6}" type="slidenum">
              <a:rPr lang="en-US" smtClean="0"/>
              <a:t>13</a:t>
            </a:fld>
            <a:endParaRPr lang="en-US"/>
          </a:p>
        </p:txBody>
      </p:sp>
    </p:spTree>
    <p:extLst>
      <p:ext uri="{BB962C8B-B14F-4D97-AF65-F5344CB8AC3E}">
        <p14:creationId xmlns:p14="http://schemas.microsoft.com/office/powerpoint/2010/main" val="1567574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 </a:t>
            </a:r>
            <a:r>
              <a:rPr lang="en-US" dirty="0"/>
              <a:t>Thank you for viewing this training module on how to use the Roster Manager to add, modify, and upload rosters to the </a:t>
            </a:r>
            <a:r>
              <a:rPr lang="en-US" i="1" dirty="0"/>
              <a:t>Centralized</a:t>
            </a:r>
            <a:r>
              <a:rPr lang="en-US" dirty="0"/>
              <a:t> </a:t>
            </a:r>
            <a:r>
              <a:rPr lang="en-US" i="1" dirty="0"/>
              <a:t>Reporting System</a:t>
            </a:r>
            <a:r>
              <a:rPr lang="en-US" dirty="0"/>
              <a:t>. The full series is posted on the</a:t>
            </a:r>
            <a:r>
              <a:rPr lang="en-US" baseline="0" dirty="0"/>
              <a:t> HSAP</a:t>
            </a:r>
            <a:r>
              <a:rPr lang="en-US" dirty="0"/>
              <a:t> portal.</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 </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466443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09575" y="696913"/>
            <a:ext cx="6205538" cy="3490912"/>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9031" eaLnBrk="1" hangingPunct="1">
              <a:spcBef>
                <a:spcPct val="0"/>
              </a:spcBef>
              <a:defRPr/>
            </a:pPr>
            <a:r>
              <a:rPr lang="en-US" altLang="en-US" dirty="0">
                <a:latin typeface="Arial" charset="0"/>
              </a:rPr>
              <a:t>For</a:t>
            </a:r>
            <a:r>
              <a:rPr lang="en-US" altLang="en-US" baseline="0" dirty="0">
                <a:latin typeface="Arial" charset="0"/>
              </a:rPr>
              <a:t> detailed information on this system, c</a:t>
            </a:r>
            <a:r>
              <a:rPr lang="en-US" altLang="en-US" dirty="0">
                <a:latin typeface="Arial" charset="0"/>
              </a:rPr>
              <a:t>onsult </a:t>
            </a:r>
            <a:r>
              <a:rPr lang="en-US" altLang="en-US" baseline="0" dirty="0">
                <a:latin typeface="Arial" charset="0"/>
              </a:rPr>
              <a:t>your </a:t>
            </a:r>
            <a:r>
              <a:rPr lang="en-US" altLang="en-US" b="0" baseline="0" dirty="0">
                <a:latin typeface="Arial" charset="0"/>
              </a:rPr>
              <a:t>Centralized</a:t>
            </a:r>
            <a:r>
              <a:rPr lang="en-US" altLang="en-US" baseline="0" dirty="0">
                <a:latin typeface="Arial" charset="0"/>
              </a:rPr>
              <a:t> </a:t>
            </a:r>
            <a:r>
              <a:rPr lang="en-US" altLang="en-US" b="0" i="1" baseline="0" dirty="0">
                <a:latin typeface="Arial" charset="0"/>
              </a:rPr>
              <a:t>Reporting Guide 2020</a:t>
            </a:r>
            <a:r>
              <a:rPr lang="en-US" sz="1200" i="1" dirty="0">
                <a:solidFill>
                  <a:schemeClr val="tx1">
                    <a:lumMod val="50000"/>
                  </a:schemeClr>
                </a:solidFill>
              </a:rPr>
              <a:t>–</a:t>
            </a:r>
            <a:r>
              <a:rPr lang="en-US" altLang="en-US" b="0" i="1" baseline="0" dirty="0">
                <a:latin typeface="Arial" charset="0"/>
              </a:rPr>
              <a:t>2021</a:t>
            </a:r>
            <a:r>
              <a:rPr lang="en-US" altLang="en-US" b="0" i="0" baseline="0" dirty="0">
                <a:latin typeface="Arial" charset="0"/>
              </a:rPr>
              <a:t>,</a:t>
            </a:r>
            <a:r>
              <a:rPr lang="en-US" altLang="en-US" b="0" i="1" baseline="0" dirty="0">
                <a:latin typeface="Arial" charset="0"/>
              </a:rPr>
              <a:t> </a:t>
            </a:r>
            <a:r>
              <a:rPr lang="en-US" altLang="en-US" b="0" baseline="0" dirty="0">
                <a:latin typeface="Arial" charset="0"/>
              </a:rPr>
              <a:t>located on your HSAP portal, or contact your Help Desk.</a:t>
            </a:r>
            <a:endParaRPr lang="en-US" altLang="en-US" b="0" dirty="0">
              <a:latin typeface="Arial"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15</a:t>
            </a:fld>
            <a:endParaRPr lang="en-US" altLang="en-US" dirty="0">
              <a:latin typeface="Arial" panose="020B0604020202020204" pitchFamily="34" charset="0"/>
            </a:endParaRPr>
          </a:p>
        </p:txBody>
      </p:sp>
    </p:spTree>
    <p:extLst>
      <p:ext uri="{BB962C8B-B14F-4D97-AF65-F5344CB8AC3E}">
        <p14:creationId xmlns:p14="http://schemas.microsoft.com/office/powerpoint/2010/main" val="425107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In this training module we briefly explain how rosters can be useful; then we show you how to add a roster, how to view or modify an existing roster, and how to upload multiple new rosters or edits to existing rosters using a template.</a:t>
            </a:r>
          </a:p>
          <a:p>
            <a:pPr algn="just"/>
            <a:endParaRPr lang="en-US" dirty="0"/>
          </a:p>
          <a:p>
            <a:pPr algn="just"/>
            <a:r>
              <a:rPr lang="en-US" dirty="0"/>
              <a:t>To start out, we explain how rosters are useful.</a:t>
            </a:r>
          </a:p>
        </p:txBody>
      </p:sp>
      <p:sp>
        <p:nvSpPr>
          <p:cNvPr id="4" name="Slide Number Placeholder 3"/>
          <p:cNvSpPr>
            <a:spLocks noGrp="1"/>
          </p:cNvSpPr>
          <p:nvPr>
            <p:ph type="sldNum" sz="quarter" idx="5"/>
          </p:nvPr>
        </p:nvSpPr>
        <p:spPr/>
        <p:txBody>
          <a:bodyPr/>
          <a:lstStyle/>
          <a:p>
            <a:fld id="{D5CEF61D-7ED8-43B9-8B0B-DFF11958C5F6}" type="slidenum">
              <a:rPr lang="en-US" smtClean="0"/>
              <a:t>2</a:t>
            </a:fld>
            <a:endParaRPr lang="en-US"/>
          </a:p>
        </p:txBody>
      </p:sp>
    </p:spTree>
    <p:extLst>
      <p:ext uri="{BB962C8B-B14F-4D97-AF65-F5344CB8AC3E}">
        <p14:creationId xmlns:p14="http://schemas.microsoft.com/office/powerpoint/2010/main" val="2926504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There are advantages to creating and modifying rosters for students you have identified as sharing certain characteristics or belonging to a specific group. For example, any roster you create will appear in the Performance by Roster tab of reports and also in the Roster Performance on Test reports.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If you are a school user or teacher, you can filter for a particular roster using the Rosters filter on the left side of the Performance on Tests page.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Next, we show you how to access the Roster Manager that allows you to create and modify rosters.</a:t>
            </a:r>
          </a:p>
        </p:txBody>
      </p:sp>
      <p:sp>
        <p:nvSpPr>
          <p:cNvPr id="4" name="Slide Number Placeholder 3"/>
          <p:cNvSpPr>
            <a:spLocks noGrp="1"/>
          </p:cNvSpPr>
          <p:nvPr>
            <p:ph type="sldNum" sz="quarter" idx="5"/>
          </p:nvPr>
        </p:nvSpPr>
        <p:spPr/>
        <p:txBody>
          <a:bodyPr/>
          <a:lstStyle/>
          <a:p>
            <a:fld id="{D5CEF61D-7ED8-43B9-8B0B-DFF11958C5F6}" type="slidenum">
              <a:rPr lang="en-US" smtClean="0"/>
              <a:t>3</a:t>
            </a:fld>
            <a:endParaRPr lang="en-US"/>
          </a:p>
        </p:txBody>
      </p:sp>
    </p:spTree>
    <p:extLst>
      <p:ext uri="{BB962C8B-B14F-4D97-AF65-F5344CB8AC3E}">
        <p14:creationId xmlns:p14="http://schemas.microsoft.com/office/powerpoint/2010/main" val="330758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In Centralized Reporting, the Roster Manager tool can be accessed using the My Settings drop-down menu from the banner. The Roster Settings you see listed in your menu vary by state, district, and user role. Here you see the options Add Roster, View or Edit Roster, and Upload Rosters.</a:t>
            </a:r>
          </a:p>
        </p:txBody>
      </p:sp>
      <p:sp>
        <p:nvSpPr>
          <p:cNvPr id="4" name="Slide Number Placeholder 3"/>
          <p:cNvSpPr>
            <a:spLocks noGrp="1"/>
          </p:cNvSpPr>
          <p:nvPr>
            <p:ph type="sldNum" sz="quarter" idx="5"/>
          </p:nvPr>
        </p:nvSpPr>
        <p:spPr/>
        <p:txBody>
          <a:bodyPr/>
          <a:lstStyle/>
          <a:p>
            <a:fld id="{D5CEF61D-7ED8-43B9-8B0B-DFF11958C5F6}" type="slidenum">
              <a:rPr lang="en-US" smtClean="0"/>
              <a:t>4</a:t>
            </a:fld>
            <a:endParaRPr lang="en-US"/>
          </a:p>
        </p:txBody>
      </p:sp>
    </p:spTree>
    <p:extLst>
      <p:ext uri="{BB962C8B-B14F-4D97-AF65-F5344CB8AC3E}">
        <p14:creationId xmlns:p14="http://schemas.microsoft.com/office/powerpoint/2010/main" val="3388328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familiar with the Roster Manager tool from using it in the Test Information Distribution Engine, or TIDE. It works the same way in both systems.</a:t>
            </a:r>
          </a:p>
          <a:p>
            <a:endParaRPr lang="en-US" dirty="0"/>
          </a:p>
          <a:p>
            <a:r>
              <a:rPr lang="en-US" dirty="0"/>
              <a:t>On the next slides, we show you how to add a roster.</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dirty="0"/>
          </a:p>
        </p:txBody>
      </p:sp>
    </p:spTree>
    <p:extLst>
      <p:ext uri="{BB962C8B-B14F-4D97-AF65-F5344CB8AC3E}">
        <p14:creationId xmlns:p14="http://schemas.microsoft.com/office/powerpoint/2010/main" val="388087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add a new roster, open the My Settings menu in the </a:t>
            </a:r>
            <a:r>
              <a:rPr lang="en-US" b="0" dirty="0"/>
              <a:t>Reporting</a:t>
            </a:r>
            <a:r>
              <a:rPr lang="en-US" dirty="0"/>
              <a:t> banner and select Add Roster. The Roster Manager window displays. This window contains more info buttons, which when clicked display instructions for completing the fields specific to each page. You can click on them at any step in the process.</a:t>
            </a:r>
          </a:p>
          <a:p>
            <a:pPr algn="just"/>
            <a:endParaRPr lang="en-US" dirty="0"/>
          </a:p>
          <a:p>
            <a:pPr algn="just"/>
            <a:r>
              <a:rPr lang="en-US" dirty="0"/>
              <a:t>The Add Roster page is organized into two panels, each headed by a blue bar. The top panel is Search for Students to Add to the Roster and the bottom panel is Add Students to the Roster.</a:t>
            </a:r>
          </a:p>
          <a:p>
            <a:pPr algn="just"/>
            <a:endParaRPr lang="en-US" dirty="0"/>
          </a:p>
          <a:p>
            <a:pPr algn="just"/>
            <a:r>
              <a:rPr lang="en-US" dirty="0"/>
              <a:t>To search for students that you want to add to your roster, complete the fields under the Search for Students to Add to the Roster panel. The fields marked with an asterisk are mandatory. Search categories are determined by your state and may vary from the sample shown here. Use the options under Advanced Search to further refine your search. Then click Search at the bottom of the panel.</a:t>
            </a:r>
          </a:p>
          <a:p>
            <a:pPr algn="just"/>
            <a:endParaRPr lang="en-US" dirty="0"/>
          </a:p>
          <a:p>
            <a:pPr algn="just"/>
            <a:r>
              <a:rPr lang="en-US" dirty="0"/>
              <a:t>Next, in the Add Students to the Roster panel, name the new roster, associate it with a teacher, and choose whether to display only current students or current and past students. Past students include those who have left the selected school.</a:t>
            </a:r>
            <a:endParaRPr lang="en-US" u="none" dirty="0"/>
          </a:p>
          <a:p>
            <a:endParaRPr lang="en-US" u="sng" dirty="0"/>
          </a:p>
          <a:p>
            <a:endParaRPr lang="en-US" u="sng" dirty="0"/>
          </a:p>
        </p:txBody>
      </p:sp>
      <p:sp>
        <p:nvSpPr>
          <p:cNvPr id="4" name="Slide Number Placeholder 3"/>
          <p:cNvSpPr>
            <a:spLocks noGrp="1"/>
          </p:cNvSpPr>
          <p:nvPr>
            <p:ph type="sldNum" sz="quarter" idx="5"/>
          </p:nvPr>
        </p:nvSpPr>
        <p:spPr/>
        <p:txBody>
          <a:bodyPr/>
          <a:lstStyle/>
          <a:p>
            <a:fld id="{D5CEF61D-7ED8-43B9-8B0B-DFF11958C5F6}" type="slidenum">
              <a:rPr lang="en-US" smtClean="0"/>
              <a:t>6</a:t>
            </a:fld>
            <a:endParaRPr lang="en-US"/>
          </a:p>
        </p:txBody>
      </p:sp>
    </p:spTree>
    <p:extLst>
      <p:ext uri="{BB962C8B-B14F-4D97-AF65-F5344CB8AC3E}">
        <p14:creationId xmlns:p14="http://schemas.microsoft.com/office/powerpoint/2010/main" val="310634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3237">
              <a:defRPr/>
            </a:pPr>
            <a:r>
              <a:rPr lang="en-US" u="none" dirty="0"/>
              <a:t>The Roster Manager window updates to list available students under the green header on the left. </a:t>
            </a:r>
            <a:r>
              <a:rPr lang="en-US" dirty="0">
                <a:solidFill>
                  <a:schemeClr val="accent1">
                    <a:lumMod val="50000"/>
                  </a:schemeClr>
                </a:solidFill>
              </a:rPr>
              <a:t>Click the plus sign button beside a student’s name to move that student from the green Available Students</a:t>
            </a:r>
            <a:r>
              <a:rPr lang="en-US" b="1" dirty="0">
                <a:solidFill>
                  <a:schemeClr val="accent1">
                    <a:lumMod val="50000"/>
                  </a:schemeClr>
                </a:solidFill>
              </a:rPr>
              <a:t> </a:t>
            </a:r>
            <a:r>
              <a:rPr lang="en-US" dirty="0">
                <a:solidFill>
                  <a:schemeClr val="accent1">
                    <a:lumMod val="50000"/>
                  </a:schemeClr>
                </a:solidFill>
              </a:rPr>
              <a:t>list to the orange Selected Students list. To add multiple students at once, select them using the checkboxes and click Add Selected, or simply click Add All.</a:t>
            </a:r>
          </a:p>
          <a:p>
            <a:pPr algn="just" defTabSz="933237">
              <a:defRPr/>
            </a:pPr>
            <a:endParaRPr lang="en-US" dirty="0">
              <a:solidFill>
                <a:schemeClr val="accent1">
                  <a:lumMod val="50000"/>
                </a:schemeClr>
              </a:solidFill>
            </a:endParaRPr>
          </a:p>
          <a:p>
            <a:pPr algn="just" defTabSz="933237">
              <a:defRPr/>
            </a:pPr>
            <a:r>
              <a:rPr lang="en-US" dirty="0">
                <a:solidFill>
                  <a:schemeClr val="accent1">
                    <a:lumMod val="50000"/>
                  </a:schemeClr>
                </a:solidFill>
              </a:rPr>
              <a:t>You can remove individual students from the roster by clicking the orange X button next to the student name. To remove multiple students, use the Remove All or the Remove Selected buttons. When you’re finished constructing your roster, click Save. The new roster will appear in any future roster search as a</a:t>
            </a:r>
            <a:r>
              <a:rPr lang="en-US" dirty="0"/>
              <a:t> user-defined roster</a:t>
            </a:r>
            <a:r>
              <a:rPr lang="en-US" dirty="0">
                <a:solidFill>
                  <a:schemeClr val="accent1">
                    <a:lumMod val="50000"/>
                  </a:schemeClr>
                </a:solidFill>
              </a:rPr>
              <a:t>.</a:t>
            </a:r>
          </a:p>
          <a:p>
            <a:pPr algn="just" defTabSz="933237">
              <a:defRPr/>
            </a:pPr>
            <a:endParaRPr lang="en-US" dirty="0">
              <a:solidFill>
                <a:schemeClr val="accent1">
                  <a:lumMod val="50000"/>
                </a:schemeClr>
              </a:solidFill>
            </a:endParaRPr>
          </a:p>
          <a:p>
            <a:pPr algn="just" defTabSz="933237">
              <a:defRPr/>
            </a:pPr>
            <a:r>
              <a:rPr lang="en-US" dirty="0">
                <a:solidFill>
                  <a:schemeClr val="accent1">
                    <a:lumMod val="50000"/>
                  </a:schemeClr>
                </a:solidFill>
              </a:rPr>
              <a:t>Next, we show you how to view or modify a roster.</a:t>
            </a:r>
          </a:p>
        </p:txBody>
      </p:sp>
      <p:sp>
        <p:nvSpPr>
          <p:cNvPr id="4" name="Slide Number Placeholder 3"/>
          <p:cNvSpPr>
            <a:spLocks noGrp="1"/>
          </p:cNvSpPr>
          <p:nvPr>
            <p:ph type="sldNum" sz="quarter" idx="5"/>
          </p:nvPr>
        </p:nvSpPr>
        <p:spPr/>
        <p:txBody>
          <a:bodyPr/>
          <a:lstStyle/>
          <a:p>
            <a:fld id="{D5CEF61D-7ED8-43B9-8B0B-DFF11958C5F6}" type="slidenum">
              <a:rPr lang="en-US" smtClean="0"/>
              <a:t>7</a:t>
            </a:fld>
            <a:endParaRPr lang="en-US"/>
          </a:p>
        </p:txBody>
      </p:sp>
    </p:spTree>
    <p:extLst>
      <p:ext uri="{BB962C8B-B14F-4D97-AF65-F5344CB8AC3E}">
        <p14:creationId xmlns:p14="http://schemas.microsoft.com/office/powerpoint/2010/main" val="3120415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You can modify a class roster by changing its name, changing its associated teacher, adding students, or removing students. To view or edit an existing roster, choose the View/Edit Roster option from the My Settings menu.</a:t>
            </a:r>
          </a:p>
          <a:p>
            <a:pPr algn="just"/>
            <a:endParaRPr lang="en-US" dirty="0"/>
          </a:p>
          <a:p>
            <a:pPr algn="just"/>
            <a:r>
              <a:rPr lang="en-US" dirty="0"/>
              <a:t>The View/Edit/Export page displays a Search for Rosters to Edit panel. The mandatory search boxes, marked with an asterisk, must be completed. The Roster Type box allows you to limit the search to User Defined rosters, System Defined rosters, or both. You can focus the search results by entering a teacher name as well. Make your choices and click Search. A search results notification window appears, as shown at the bottom right of this slide.</a:t>
            </a:r>
          </a:p>
          <a:p>
            <a:pPr algn="just"/>
            <a:endParaRPr lang="en-US" dirty="0"/>
          </a:p>
          <a:p>
            <a:pPr algn="just"/>
            <a:r>
              <a:rPr lang="en-US" dirty="0"/>
              <a:t>Click View Results to continue. Note that you may also see the option Export to Inbox.</a:t>
            </a:r>
            <a:endParaRPr lang="en-US" dirty="0">
              <a:cs typeface="Calibri"/>
            </a:endParaRPr>
          </a:p>
          <a:p>
            <a:pPr algn="just"/>
            <a:endParaRPr lang="en-US" dirty="0"/>
          </a:p>
          <a:p>
            <a:pPr algn="just"/>
            <a:r>
              <a:rPr lang="en-US" dirty="0"/>
              <a:t> </a:t>
            </a:r>
            <a:endParaRPr lang="en-US" u="none" dirty="0"/>
          </a:p>
        </p:txBody>
      </p:sp>
      <p:sp>
        <p:nvSpPr>
          <p:cNvPr id="4" name="Slide Number Placeholder 3"/>
          <p:cNvSpPr>
            <a:spLocks noGrp="1"/>
          </p:cNvSpPr>
          <p:nvPr>
            <p:ph type="sldNum" sz="quarter" idx="5"/>
          </p:nvPr>
        </p:nvSpPr>
        <p:spPr/>
        <p:txBody>
          <a:bodyPr/>
          <a:lstStyle/>
          <a:p>
            <a:fld id="{D5CEF61D-7ED8-43B9-8B0B-DFF11958C5F6}" type="slidenum">
              <a:rPr lang="en-US" smtClean="0"/>
              <a:t>8</a:t>
            </a:fld>
            <a:endParaRPr lang="en-US"/>
          </a:p>
        </p:txBody>
      </p:sp>
    </p:spTree>
    <p:extLst>
      <p:ext uri="{BB962C8B-B14F-4D97-AF65-F5344CB8AC3E}">
        <p14:creationId xmlns:p14="http://schemas.microsoft.com/office/powerpoint/2010/main" val="242170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list of retrieved rosters appears, as shown on the left side of this slide. Click the pencil edit button for the roster you want to view or edit. A new window opens, as shown on the right.</a:t>
            </a:r>
          </a:p>
          <a:p>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Like the Add Roster page, this window contains two Search and Add panels: Search for Students to Add to the Roster and Add Students to the Roster. You can search for students to add to the roster by completing the search fields, or you can remove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You can also c</a:t>
            </a:r>
            <a:r>
              <a:rPr lang="en-US" dirty="0"/>
              <a:t>hoose whether to display only current students or current and past students. </a:t>
            </a:r>
            <a:r>
              <a:rPr lang="en-US" sz="1200" kern="1200" dirty="0">
                <a:solidFill>
                  <a:schemeClr val="tx1"/>
                </a:solidFill>
                <a:effectLst/>
                <a:latin typeface="Calibri"/>
                <a:ea typeface="+mn-ea"/>
                <a:cs typeface="+mn-cs"/>
              </a:rPr>
              <a:t>If you include past students, the </a:t>
            </a:r>
            <a:r>
              <a:rPr lang="en-US" sz="1200" i="1" kern="1200" dirty="0">
                <a:solidFill>
                  <a:schemeClr val="tx1"/>
                </a:solidFill>
                <a:effectLst/>
                <a:latin typeface="Calibri"/>
                <a:ea typeface="+mn-ea"/>
                <a:cs typeface="+mn-cs"/>
              </a:rPr>
              <a:t>Available Students</a:t>
            </a:r>
            <a:r>
              <a:rPr lang="en-US" sz="1200" kern="1200" dirty="0">
                <a:solidFill>
                  <a:schemeClr val="tx1"/>
                </a:solidFill>
                <a:effectLst/>
                <a:latin typeface="Calibri"/>
                <a:ea typeface="+mn-ea"/>
                <a:cs typeface="+mn-cs"/>
              </a:rPr>
              <a:t> list will include students who have left the selected school, while the </a:t>
            </a:r>
            <a:r>
              <a:rPr lang="en-US" sz="1200" i="1" kern="1200" dirty="0">
                <a:solidFill>
                  <a:schemeClr val="tx1"/>
                </a:solidFill>
                <a:effectLst/>
                <a:latin typeface="Calibri"/>
                <a:ea typeface="+mn-ea"/>
                <a:cs typeface="+mn-cs"/>
              </a:rPr>
              <a:t>Selected Students</a:t>
            </a:r>
            <a:r>
              <a:rPr lang="en-US" sz="1200" kern="1200" dirty="0">
                <a:solidFill>
                  <a:schemeClr val="tx1"/>
                </a:solidFill>
                <a:effectLst/>
                <a:latin typeface="Calibri"/>
                <a:ea typeface="+mn-ea"/>
                <a:cs typeface="+mn-cs"/>
              </a:rPr>
              <a:t> list will include students who have left the roster.</a:t>
            </a: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In addition to adding or removing students, you can change the roster name, or you can assign the roster to a different teacher. Click the Save button after making your changes.</a:t>
            </a:r>
          </a:p>
          <a:p>
            <a:endParaRPr lang="en-US" u="none" dirty="0"/>
          </a:p>
          <a:p>
            <a:r>
              <a:rPr lang="en-US" u="none" dirty="0"/>
              <a:t>Next, we show you how to upload new rosters and edits to existing rosters.</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2440795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E09872-D473-4B50-B277-E181835F6381}"/>
              </a:ext>
            </a:extLst>
          </p:cNvPr>
          <p:cNvSpPr>
            <a:spLocks noGrp="1"/>
          </p:cNvSpPr>
          <p:nvPr>
            <p:ph type="dt" sz="half" idx="10"/>
          </p:nvPr>
        </p:nvSpPr>
        <p:spPr/>
        <p:txBody>
          <a:bodyPr/>
          <a:lstStyle/>
          <a:p>
            <a:fld id="{6002EAA3-3603-414A-A395-E26C4EA5E1CD}" type="datetimeFigureOut">
              <a:rPr lang="en-US" smtClean="0"/>
              <a:t>3/30/2021</a:t>
            </a:fld>
            <a:endParaRPr lang="en-US"/>
          </a:p>
        </p:txBody>
      </p:sp>
      <p:sp>
        <p:nvSpPr>
          <p:cNvPr id="3" name="Footer Placeholder 2">
            <a:extLst>
              <a:ext uri="{FF2B5EF4-FFF2-40B4-BE49-F238E27FC236}">
                <a16:creationId xmlns:a16="http://schemas.microsoft.com/office/drawing/2014/main" id="{560B490E-519E-44F7-B8CE-E072785AD3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4DDEEE-85D0-4BB2-97CB-D3B65FA1951F}"/>
              </a:ext>
            </a:extLst>
          </p:cNvPr>
          <p:cNvSpPr>
            <a:spLocks noGrp="1"/>
          </p:cNvSpPr>
          <p:nvPr>
            <p:ph type="sldNum" sz="quarter" idx="12"/>
          </p:nvPr>
        </p:nvSpPr>
        <p:spPr/>
        <p:txBody>
          <a:bodyPr/>
          <a:lstStyle/>
          <a:p>
            <a:fld id="{07444E6A-2CF0-485F-849C-7981775EAB40}" type="slidenum">
              <a:rPr lang="en-US" smtClean="0"/>
              <a:t>‹#›</a:t>
            </a:fld>
            <a:endParaRPr lang="en-US"/>
          </a:p>
        </p:txBody>
      </p:sp>
    </p:spTree>
    <p:extLst>
      <p:ext uri="{BB962C8B-B14F-4D97-AF65-F5344CB8AC3E}">
        <p14:creationId xmlns:p14="http://schemas.microsoft.com/office/powerpoint/2010/main" val="3474236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681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1" r:id="rId18"/>
    <p:sldLayoutId id="2147483812"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hyperlink" Target="mailto:hsaphelpdesk@cambiumassessmen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1480" y="2096229"/>
            <a:ext cx="8540496" cy="2233678"/>
          </a:xfrm>
        </p:spPr>
        <p:txBody>
          <a:bodyPr>
            <a:normAutofit fontScale="90000"/>
          </a:bodyPr>
          <a:lstStyle/>
          <a:p>
            <a:r>
              <a:rPr lang="en-US" dirty="0">
                <a:latin typeface="+mn-lt"/>
              </a:rPr>
              <a:t>How to use the roster manager to add, modify, and upload rosters</a:t>
            </a:r>
          </a:p>
        </p:txBody>
      </p:sp>
      <p:sp>
        <p:nvSpPr>
          <p:cNvPr id="3" name="Subtitle 2"/>
          <p:cNvSpPr>
            <a:spLocks noGrp="1"/>
          </p:cNvSpPr>
          <p:nvPr>
            <p:ph type="subTitle" idx="1"/>
          </p:nvPr>
        </p:nvSpPr>
        <p:spPr>
          <a:xfrm>
            <a:off x="2471480" y="4417999"/>
            <a:ext cx="8540496" cy="369332"/>
          </a:xfrm>
        </p:spPr>
        <p:txBody>
          <a:bodyPr/>
          <a:lstStyle/>
          <a:p>
            <a:r>
              <a:rPr lang="en-US" dirty="0"/>
              <a:t>The Centralized Reporting system series #9</a:t>
            </a:r>
          </a:p>
        </p:txBody>
      </p:sp>
      <p:sp>
        <p:nvSpPr>
          <p:cNvPr id="6" name="Rectangle 5">
            <a:extLst>
              <a:ext uri="{FF2B5EF4-FFF2-40B4-BE49-F238E27FC236}">
                <a16:creationId xmlns:a16="http://schemas.microsoft.com/office/drawing/2014/main" id="{2B5759DC-F363-4AE9-91B2-B3585129CB0D}"/>
              </a:ext>
            </a:extLst>
          </p:cNvPr>
          <p:cNvSpPr/>
          <p:nvPr/>
        </p:nvSpPr>
        <p:spPr>
          <a:xfrm>
            <a:off x="8901868" y="6228812"/>
            <a:ext cx="2986715" cy="215444"/>
          </a:xfrm>
          <a:prstGeom prst="rect">
            <a:avLst/>
          </a:prstGeom>
        </p:spPr>
        <p:txBody>
          <a:bodyPr wrap="none">
            <a:spAutoFit/>
          </a:bodyPr>
          <a:lstStyle/>
          <a:p>
            <a:r>
              <a:rPr lang="en-US" sz="800" dirty="0">
                <a:solidFill>
                  <a:schemeClr val="bg1"/>
                </a:solidFill>
              </a:rPr>
              <a:t>Copyright © 2020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C017690-3E06-4A2C-A85F-86C9EECB5411}"/>
              </a:ext>
            </a:extLst>
          </p:cNvPr>
          <p:cNvGrpSpPr/>
          <p:nvPr/>
        </p:nvGrpSpPr>
        <p:grpSpPr>
          <a:xfrm>
            <a:off x="1112501" y="826884"/>
            <a:ext cx="9628682" cy="5320866"/>
            <a:chOff x="1112501" y="826884"/>
            <a:chExt cx="9628682" cy="5320866"/>
          </a:xfrm>
        </p:grpSpPr>
        <p:pic>
          <p:nvPicPr>
            <p:cNvPr id="12" name="Picture 11" descr="A screenshot of a cell phone&#10;&#10;Description automatically generated">
              <a:extLst>
                <a:ext uri="{FF2B5EF4-FFF2-40B4-BE49-F238E27FC236}">
                  <a16:creationId xmlns:a16="http://schemas.microsoft.com/office/drawing/2014/main" id="{BC700BA5-4463-4347-A7C1-52D5F8C51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01" y="826884"/>
              <a:ext cx="9628682" cy="3391571"/>
            </a:xfrm>
            <a:prstGeom prst="rect">
              <a:avLst/>
            </a:prstGeom>
          </p:spPr>
        </p:pic>
        <p:pic>
          <p:nvPicPr>
            <p:cNvPr id="8" name="Picture 7">
              <a:extLst>
                <a:ext uri="{FF2B5EF4-FFF2-40B4-BE49-F238E27FC236}">
                  <a16:creationId xmlns:a16="http://schemas.microsoft.com/office/drawing/2014/main" id="{5A60D181-77F6-4A48-982B-461677F5A3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2095771" y="4318950"/>
              <a:ext cx="6938682" cy="1828800"/>
            </a:xfrm>
            <a:prstGeom prst="rect">
              <a:avLst/>
            </a:prstGeom>
            <a:noFill/>
            <a:ln w="12700">
              <a:solidFill>
                <a:schemeClr val="bg1">
                  <a:lumMod val="75000"/>
                </a:schemeClr>
              </a:solidFill>
            </a:ln>
            <a:effectLst>
              <a:outerShdw blurRad="50800" dist="38100" dir="2700000" algn="tl" rotWithShape="0">
                <a:prstClr val="black">
                  <a:alpha val="40000"/>
                </a:prstClr>
              </a:outerShdw>
            </a:effectLst>
          </p:spPr>
        </p:pic>
        <p:sp>
          <p:nvSpPr>
            <p:cNvPr id="2" name="Oval 1">
              <a:extLst>
                <a:ext uri="{FF2B5EF4-FFF2-40B4-BE49-F238E27FC236}">
                  <a16:creationId xmlns:a16="http://schemas.microsoft.com/office/drawing/2014/main" id="{30AFD6BF-9B55-4425-B0EF-4F916F039ED3}"/>
                </a:ext>
              </a:extLst>
            </p:cNvPr>
            <p:cNvSpPr/>
            <p:nvPr/>
          </p:nvSpPr>
          <p:spPr>
            <a:xfrm>
              <a:off x="1450817" y="1317341"/>
              <a:ext cx="3700785" cy="10184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4">
            <a:extLst>
              <a:ext uri="{FF2B5EF4-FFF2-40B4-BE49-F238E27FC236}">
                <a16:creationId xmlns:a16="http://schemas.microsoft.com/office/drawing/2014/main" id="{282BFF21-DBDC-47EF-BAF8-FE2B82893D5F}"/>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10</a:t>
            </a:fld>
            <a:endParaRPr lang="en-US" sz="1200" dirty="0">
              <a:solidFill>
                <a:schemeClr val="bg1"/>
              </a:solidFill>
            </a:endParaRPr>
          </a:p>
        </p:txBody>
      </p:sp>
      <p:sp>
        <p:nvSpPr>
          <p:cNvPr id="11" name="Title 2">
            <a:extLst>
              <a:ext uri="{FF2B5EF4-FFF2-40B4-BE49-F238E27FC236}">
                <a16:creationId xmlns:a16="http://schemas.microsoft.com/office/drawing/2014/main" id="{4E96668B-00F8-443F-A23C-BF9237246C75}"/>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Upload Rosters Using a Template</a:t>
            </a:r>
          </a:p>
        </p:txBody>
      </p:sp>
    </p:spTree>
    <p:extLst>
      <p:ext uri="{BB962C8B-B14F-4D97-AF65-F5344CB8AC3E}">
        <p14:creationId xmlns:p14="http://schemas.microsoft.com/office/powerpoint/2010/main" val="151910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1B46567-709D-4FA8-B3F1-BCECBFD11799}"/>
              </a:ext>
            </a:extLst>
          </p:cNvPr>
          <p:cNvGraphicFramePr>
            <a:graphicFrameLocks noGrp="1"/>
          </p:cNvGraphicFramePr>
          <p:nvPr>
            <p:extLst>
              <p:ext uri="{D42A27DB-BD31-4B8C-83A1-F6EECF244321}">
                <p14:modId xmlns:p14="http://schemas.microsoft.com/office/powerpoint/2010/main" val="826723313"/>
              </p:ext>
            </p:extLst>
          </p:nvPr>
        </p:nvGraphicFramePr>
        <p:xfrm>
          <a:off x="1343275" y="756754"/>
          <a:ext cx="9131582" cy="5019633"/>
        </p:xfrm>
        <a:graphic>
          <a:graphicData uri="http://schemas.openxmlformats.org/drawingml/2006/table">
            <a:tbl>
              <a:tblPr firstRow="1" bandRow="1">
                <a:effectLst/>
                <a:tableStyleId>{F5AB1C69-6EDB-4FF4-983F-18BD219EF322}</a:tableStyleId>
              </a:tblPr>
              <a:tblGrid>
                <a:gridCol w="3082882">
                  <a:extLst>
                    <a:ext uri="{9D8B030D-6E8A-4147-A177-3AD203B41FA5}">
                      <a16:colId xmlns:a16="http://schemas.microsoft.com/office/drawing/2014/main" val="1377064716"/>
                    </a:ext>
                  </a:extLst>
                </a:gridCol>
                <a:gridCol w="3082882">
                  <a:extLst>
                    <a:ext uri="{9D8B030D-6E8A-4147-A177-3AD203B41FA5}">
                      <a16:colId xmlns:a16="http://schemas.microsoft.com/office/drawing/2014/main" val="554738995"/>
                    </a:ext>
                  </a:extLst>
                </a:gridCol>
                <a:gridCol w="2965818">
                  <a:extLst>
                    <a:ext uri="{9D8B030D-6E8A-4147-A177-3AD203B41FA5}">
                      <a16:colId xmlns:a16="http://schemas.microsoft.com/office/drawing/2014/main" val="3470748091"/>
                    </a:ext>
                  </a:extLst>
                </a:gridCol>
              </a:tblGrid>
              <a:tr h="310413">
                <a:tc>
                  <a:txBody>
                    <a:bodyPr/>
                    <a:lstStyle/>
                    <a:p>
                      <a:r>
                        <a:rPr lang="en-US" sz="1500" dirty="0">
                          <a:solidFill>
                            <a:schemeClr val="accent1">
                              <a:lumMod val="50000"/>
                            </a:schemeClr>
                          </a:solidFill>
                        </a:rPr>
                        <a:t>Column Name</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Description</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Valid Values</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69698543"/>
                  </a:ext>
                </a:extLst>
              </a:tr>
              <a:tr h="516651">
                <a:tc>
                  <a:txBody>
                    <a:bodyPr/>
                    <a:lstStyle/>
                    <a:p>
                      <a:r>
                        <a:rPr lang="en-US" sz="1500" dirty="0">
                          <a:solidFill>
                            <a:schemeClr val="accent1">
                              <a:lumMod val="50000"/>
                            </a:schemeClr>
                          </a:solidFill>
                        </a:rPr>
                        <a:t>Complex Area ID*</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Complex Area associated with the roster.</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Complex Area ID that exists in TIDE. Up to 20 characters.</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91358225"/>
                  </a:ext>
                </a:extLst>
              </a:tr>
              <a:tr h="1402338">
                <a:tc>
                  <a:txBody>
                    <a:bodyPr/>
                    <a:lstStyle/>
                    <a:p>
                      <a:r>
                        <a:rPr lang="en-US" sz="1500" dirty="0">
                          <a:solidFill>
                            <a:schemeClr val="accent1">
                              <a:lumMod val="50000"/>
                            </a:schemeClr>
                          </a:solidFill>
                        </a:rPr>
                        <a:t>Complex ID*</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Complex associated with the roster.</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Complex ID that exists in TIDE.  Up to 20 characters. Must be associated with the Complex Area ID.</a:t>
                      </a:r>
                    </a:p>
                    <a:p>
                      <a:endParaRPr lang="en-US" sz="1500" dirty="0">
                        <a:solidFill>
                          <a:schemeClr val="accent1">
                            <a:lumMod val="50000"/>
                          </a:schemeClr>
                        </a:solidFill>
                      </a:endParaRPr>
                    </a:p>
                    <a:p>
                      <a:r>
                        <a:rPr lang="en-US" sz="1500" dirty="0">
                          <a:solidFill>
                            <a:schemeClr val="accent1">
                              <a:lumMod val="50000"/>
                            </a:schemeClr>
                          </a:solidFill>
                        </a:rPr>
                        <a:t>Can be blank when adding complex</a:t>
                      </a:r>
                      <a:r>
                        <a:rPr lang="en-US" sz="1500" baseline="0" dirty="0">
                          <a:solidFill>
                            <a:schemeClr val="accent1">
                              <a:lumMod val="50000"/>
                            </a:schemeClr>
                          </a:solidFill>
                        </a:rPr>
                        <a:t> area</a:t>
                      </a:r>
                      <a:r>
                        <a:rPr lang="en-US" sz="1500" dirty="0">
                          <a:solidFill>
                            <a:schemeClr val="accent1">
                              <a:lumMod val="50000"/>
                            </a:schemeClr>
                          </a:solidFill>
                        </a:rPr>
                        <a:t>-level rosters.</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27499549"/>
                  </a:ext>
                </a:extLst>
              </a:tr>
              <a:tr h="526962">
                <a:tc>
                  <a:txBody>
                    <a:bodyPr/>
                    <a:lstStyle/>
                    <a:p>
                      <a:r>
                        <a:rPr lang="en-US" sz="1500" dirty="0">
                          <a:solidFill>
                            <a:schemeClr val="accent1">
                              <a:lumMod val="50000"/>
                            </a:schemeClr>
                          </a:solidFill>
                        </a:rPr>
                        <a:t>User Email ID*</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Email address of the teacher associated with the roster.</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Email address of a teacher existing in TIDE.</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50954029"/>
                  </a:ext>
                </a:extLst>
              </a:tr>
              <a:tr h="369037">
                <a:tc>
                  <a:txBody>
                    <a:bodyPr/>
                    <a:lstStyle/>
                    <a:p>
                      <a:r>
                        <a:rPr lang="en-US" sz="1500" dirty="0">
                          <a:solidFill>
                            <a:schemeClr val="accent1">
                              <a:lumMod val="50000"/>
                            </a:schemeClr>
                          </a:solidFill>
                        </a:rPr>
                        <a:t>Roster Name*</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Name of the roster.</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Up to 20 characters.</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3717084"/>
                  </a:ext>
                </a:extLst>
              </a:tr>
              <a:tr h="572006">
                <a:tc>
                  <a:txBody>
                    <a:bodyPr/>
                    <a:lstStyle/>
                    <a:p>
                      <a:r>
                        <a:rPr lang="en-US" sz="1500" dirty="0">
                          <a:solidFill>
                            <a:schemeClr val="accent1">
                              <a:lumMod val="50000"/>
                            </a:schemeClr>
                          </a:solidFill>
                        </a:rPr>
                        <a:t>SSID*</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Student’s unique identifier within the district.</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Up to 30 alphanumeric characters.</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14752772"/>
                  </a:ext>
                </a:extLst>
              </a:tr>
              <a:tr h="959495">
                <a:tc>
                  <a:txBody>
                    <a:bodyPr/>
                    <a:lstStyle/>
                    <a:p>
                      <a:r>
                        <a:rPr lang="en-US" sz="1500" dirty="0">
                          <a:solidFill>
                            <a:schemeClr val="accent1">
                              <a:lumMod val="50000"/>
                            </a:schemeClr>
                          </a:solidFill>
                        </a:rPr>
                        <a:t>Action</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Action to be taken on the student, either adding them to or deleting them from the roster.  If blank, the student will be added.</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500" dirty="0">
                          <a:solidFill>
                            <a:schemeClr val="accent1">
                              <a:lumMod val="50000"/>
                            </a:schemeClr>
                          </a:solidFill>
                        </a:rPr>
                        <a:t>Add or Delete.</a:t>
                      </a:r>
                    </a:p>
                  </a:txBody>
                  <a:tcPr marL="84197" marR="84197" marT="42099" marB="420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80654160"/>
                  </a:ext>
                </a:extLst>
              </a:tr>
            </a:tbl>
          </a:graphicData>
        </a:graphic>
      </p:graphicFrame>
      <p:sp>
        <p:nvSpPr>
          <p:cNvPr id="6" name="TextBox 5">
            <a:extLst>
              <a:ext uri="{FF2B5EF4-FFF2-40B4-BE49-F238E27FC236}">
                <a16:creationId xmlns:a16="http://schemas.microsoft.com/office/drawing/2014/main" id="{D371225E-D79A-4B20-B2BE-BA2D03556DF8}"/>
              </a:ext>
            </a:extLst>
          </p:cNvPr>
          <p:cNvSpPr txBox="1"/>
          <p:nvPr/>
        </p:nvSpPr>
        <p:spPr>
          <a:xfrm>
            <a:off x="1343275" y="5776387"/>
            <a:ext cx="3294712" cy="367335"/>
          </a:xfrm>
          <a:prstGeom prst="rect">
            <a:avLst/>
          </a:prstGeom>
          <a:noFill/>
        </p:spPr>
        <p:txBody>
          <a:bodyPr wrap="square" rtlCol="0">
            <a:spAutoFit/>
          </a:bodyPr>
          <a:lstStyle/>
          <a:p>
            <a:r>
              <a:rPr lang="en-US" dirty="0"/>
              <a:t>*Required field.</a:t>
            </a:r>
          </a:p>
        </p:txBody>
      </p:sp>
      <p:sp>
        <p:nvSpPr>
          <p:cNvPr id="7" name="Slide Number Placeholder 4">
            <a:extLst>
              <a:ext uri="{FF2B5EF4-FFF2-40B4-BE49-F238E27FC236}">
                <a16:creationId xmlns:a16="http://schemas.microsoft.com/office/drawing/2014/main" id="{20DBB11F-7598-4A4A-8BBD-3F28D936A4C3}"/>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11</a:t>
            </a:fld>
            <a:endParaRPr lang="en-US" sz="1200" dirty="0">
              <a:solidFill>
                <a:schemeClr val="bg1"/>
              </a:solidFill>
            </a:endParaRPr>
          </a:p>
        </p:txBody>
      </p:sp>
      <p:sp>
        <p:nvSpPr>
          <p:cNvPr id="8" name="Title 2">
            <a:extLst>
              <a:ext uri="{FF2B5EF4-FFF2-40B4-BE49-F238E27FC236}">
                <a16:creationId xmlns:a16="http://schemas.microsoft.com/office/drawing/2014/main" id="{BB02E483-7651-4665-BEB9-2707DC521E4F}"/>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Upload Rosters—Template Guidelines</a:t>
            </a:r>
          </a:p>
        </p:txBody>
      </p:sp>
    </p:spTree>
    <p:extLst>
      <p:ext uri="{BB962C8B-B14F-4D97-AF65-F5344CB8AC3E}">
        <p14:creationId xmlns:p14="http://schemas.microsoft.com/office/powerpoint/2010/main" val="2617231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538B154-5E68-40B7-BBC0-3BD3E1F64CF8}"/>
              </a:ext>
            </a:extLst>
          </p:cNvPr>
          <p:cNvGrpSpPr/>
          <p:nvPr/>
        </p:nvGrpSpPr>
        <p:grpSpPr>
          <a:xfrm>
            <a:off x="521975" y="834970"/>
            <a:ext cx="11075623" cy="5079416"/>
            <a:chOff x="1231848" y="933827"/>
            <a:chExt cx="12568864" cy="5611540"/>
          </a:xfrm>
          <a:solidFill>
            <a:schemeClr val="bg1">
              <a:lumMod val="75000"/>
            </a:schemeClr>
          </a:solidFill>
        </p:grpSpPr>
        <p:pic>
          <p:nvPicPr>
            <p:cNvPr id="4" name="Picture 3">
              <a:extLst>
                <a:ext uri="{FF2B5EF4-FFF2-40B4-BE49-F238E27FC236}">
                  <a16:creationId xmlns:a16="http://schemas.microsoft.com/office/drawing/2014/main" id="{6778620C-85BC-4981-8951-D7D361177574}"/>
                </a:ext>
              </a:extLst>
            </p:cNvPr>
            <p:cNvPicPr>
              <a:picLocks noChangeAspect="1"/>
            </p:cNvPicPr>
            <p:nvPr/>
          </p:nvPicPr>
          <p:blipFill>
            <a:blip r:embed="rId3"/>
            <a:stretch>
              <a:fillRect/>
            </a:stretch>
          </p:blipFill>
          <p:spPr>
            <a:xfrm>
              <a:off x="5039379" y="3378991"/>
              <a:ext cx="8761333" cy="3166376"/>
            </a:xfrm>
            <a:prstGeom prst="rect">
              <a:avLst/>
            </a:prstGeom>
            <a:grpFill/>
            <a:ln w="12700">
              <a:solidFill>
                <a:schemeClr val="bg1">
                  <a:lumMod val="75000"/>
                </a:schemeClr>
              </a:solidFill>
            </a:ln>
            <a:effectLst>
              <a:outerShdw blurRad="50800" dist="38100" dir="2700000" algn="tl" rotWithShape="0">
                <a:prstClr val="black">
                  <a:alpha val="40000"/>
                </a:prstClr>
              </a:outerShdw>
            </a:effectLst>
          </p:spPr>
        </p:pic>
        <p:pic>
          <p:nvPicPr>
            <p:cNvPr id="2" name="Picture 1" descr="Roster Manager window: Upload Rosters: Upload page">
              <a:extLst>
                <a:ext uri="{FF2B5EF4-FFF2-40B4-BE49-F238E27FC236}">
                  <a16:creationId xmlns:a16="http://schemas.microsoft.com/office/drawing/2014/main" id="{300D5F47-60E0-4D41-A50C-04A2BEEA1645}"/>
                </a:ext>
              </a:extLst>
            </p:cNvPr>
            <p:cNvPicPr/>
            <p:nvPr/>
          </p:nvPicPr>
          <p:blipFill rotWithShape="1">
            <a:blip r:embed="rId4" cstate="print">
              <a:extLst>
                <a:ext uri="{28A0092B-C50C-407E-A947-70E740481C1C}">
                  <a14:useLocalDpi xmlns:a14="http://schemas.microsoft.com/office/drawing/2010/main" val="0"/>
                </a:ext>
              </a:extLst>
            </a:blip>
            <a:srcRect l="2007" t="5531" r="2260" b="4665"/>
            <a:stretch/>
          </p:blipFill>
          <p:spPr bwMode="auto">
            <a:xfrm>
              <a:off x="1231848" y="933827"/>
              <a:ext cx="5833435" cy="2259479"/>
            </a:xfrm>
            <a:prstGeom prst="rect">
              <a:avLst/>
            </a:prstGeom>
            <a:grpFill/>
            <a:ln w="12700" cmpd="sng">
              <a:solidFill>
                <a:schemeClr val="bg1">
                  <a:lumMod val="75000"/>
                </a:schemeClr>
              </a:solidFill>
              <a:miter lim="800000"/>
              <a:headEnd/>
              <a:tailEnd/>
            </a:ln>
            <a:effectLst>
              <a:outerShdw blurRad="50800" dist="38100" dir="2700000" algn="tl" rotWithShape="0">
                <a:prstClr val="black">
                  <a:alpha val="40000"/>
                </a:prstClr>
              </a:outerShdw>
            </a:effectLst>
          </p:spPr>
        </p:pic>
      </p:grpSp>
      <p:sp>
        <p:nvSpPr>
          <p:cNvPr id="9" name="Slide Number Placeholder 4">
            <a:extLst>
              <a:ext uri="{FF2B5EF4-FFF2-40B4-BE49-F238E27FC236}">
                <a16:creationId xmlns:a16="http://schemas.microsoft.com/office/drawing/2014/main" id="{700C1203-B828-4E5C-8532-89600681DD4B}"/>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12</a:t>
            </a:fld>
            <a:endParaRPr lang="en-US" sz="1200" dirty="0">
              <a:solidFill>
                <a:schemeClr val="bg1"/>
              </a:solidFill>
            </a:endParaRPr>
          </a:p>
        </p:txBody>
      </p:sp>
      <p:sp>
        <p:nvSpPr>
          <p:cNvPr id="12" name="Title 2">
            <a:extLst>
              <a:ext uri="{FF2B5EF4-FFF2-40B4-BE49-F238E27FC236}">
                <a16:creationId xmlns:a16="http://schemas.microsoft.com/office/drawing/2014/main" id="{64478FA3-AB94-42F9-B766-BEA68ABE4405}"/>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Upload Rosters (continued)</a:t>
            </a:r>
          </a:p>
        </p:txBody>
      </p:sp>
      <p:sp>
        <p:nvSpPr>
          <p:cNvPr id="6" name="Arrow: Left 5">
            <a:extLst>
              <a:ext uri="{FF2B5EF4-FFF2-40B4-BE49-F238E27FC236}">
                <a16:creationId xmlns:a16="http://schemas.microsoft.com/office/drawing/2014/main" id="{A0F767CA-C108-4E1E-BFE1-FB314761C60B}"/>
              </a:ext>
            </a:extLst>
          </p:cNvPr>
          <p:cNvSpPr/>
          <p:nvPr/>
        </p:nvSpPr>
        <p:spPr>
          <a:xfrm>
            <a:off x="2676293" y="1923991"/>
            <a:ext cx="557561" cy="2230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Arrow: Left 6">
            <a:extLst>
              <a:ext uri="{FF2B5EF4-FFF2-40B4-BE49-F238E27FC236}">
                <a16:creationId xmlns:a16="http://schemas.microsoft.com/office/drawing/2014/main" id="{E3B4C581-9558-499B-9CD2-B05F9478508B}"/>
              </a:ext>
            </a:extLst>
          </p:cNvPr>
          <p:cNvSpPr/>
          <p:nvPr/>
        </p:nvSpPr>
        <p:spPr>
          <a:xfrm rot="10800000">
            <a:off x="6319024" y="5656507"/>
            <a:ext cx="557561" cy="22302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31091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00E641A9-6DD3-45F2-A729-3657D5FCBBDA}"/>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13</a:t>
            </a:fld>
            <a:endParaRPr lang="en-US" sz="1200" dirty="0">
              <a:solidFill>
                <a:schemeClr val="bg1"/>
              </a:solidFill>
            </a:endParaRPr>
          </a:p>
        </p:txBody>
      </p:sp>
      <p:sp>
        <p:nvSpPr>
          <p:cNvPr id="4" name="Title 2">
            <a:extLst>
              <a:ext uri="{FF2B5EF4-FFF2-40B4-BE49-F238E27FC236}">
                <a16:creationId xmlns:a16="http://schemas.microsoft.com/office/drawing/2014/main" id="{48B83936-9C2C-44E7-82BF-AE01EE3806F3}"/>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Upload Rosters (continued)</a:t>
            </a:r>
          </a:p>
        </p:txBody>
      </p:sp>
      <p:pic>
        <p:nvPicPr>
          <p:cNvPr id="5" name="Picture 4" descr="A screenshot of a computer&#10;&#10;Description automatically generated">
            <a:extLst>
              <a:ext uri="{FF2B5EF4-FFF2-40B4-BE49-F238E27FC236}">
                <a16:creationId xmlns:a16="http://schemas.microsoft.com/office/drawing/2014/main" id="{60B1A1D4-4E26-4903-8675-298727FDEE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838" y="897013"/>
            <a:ext cx="7328207" cy="291666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descr="A screenshot of a social media post&#10;&#10;Description automatically generated">
            <a:extLst>
              <a:ext uri="{FF2B5EF4-FFF2-40B4-BE49-F238E27FC236}">
                <a16:creationId xmlns:a16="http://schemas.microsoft.com/office/drawing/2014/main" id="{6F9E0614-0AFB-417C-A11E-A2DDC84886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187" y="3979852"/>
            <a:ext cx="6083507" cy="211904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049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C868AC-8304-4AE6-96AC-80AA222D991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4" name="Title 3">
            <a:extLst>
              <a:ext uri="{FF2B5EF4-FFF2-40B4-BE49-F238E27FC236}">
                <a16:creationId xmlns:a16="http://schemas.microsoft.com/office/drawing/2014/main" id="{C9FAADD4-FA9D-41A7-B84C-AC106E269B62}"/>
              </a:ext>
            </a:extLst>
          </p:cNvPr>
          <p:cNvSpPr>
            <a:spLocks noGrp="1"/>
          </p:cNvSpPr>
          <p:nvPr>
            <p:ph type="title"/>
          </p:nvPr>
        </p:nvSpPr>
        <p:spPr/>
        <p:txBody>
          <a:bodyPr/>
          <a:lstStyle/>
          <a:p>
            <a:r>
              <a:rPr lang="en-US" dirty="0"/>
              <a:t>The Centralized Reporting System Series</a:t>
            </a:r>
          </a:p>
        </p:txBody>
      </p:sp>
      <p:grpSp>
        <p:nvGrpSpPr>
          <p:cNvPr id="5" name="Group 4">
            <a:extLst>
              <a:ext uri="{FF2B5EF4-FFF2-40B4-BE49-F238E27FC236}">
                <a16:creationId xmlns:a16="http://schemas.microsoft.com/office/drawing/2014/main" id="{9D21EA73-0E64-4A5D-8E04-764875938921}"/>
              </a:ext>
            </a:extLst>
          </p:cNvPr>
          <p:cNvGrpSpPr/>
          <p:nvPr/>
        </p:nvGrpSpPr>
        <p:grpSpPr>
          <a:xfrm>
            <a:off x="475043" y="846039"/>
            <a:ext cx="11092259" cy="5165921"/>
            <a:chOff x="598239" y="814223"/>
            <a:chExt cx="11092259" cy="5165921"/>
          </a:xfrm>
        </p:grpSpPr>
        <p:sp>
          <p:nvSpPr>
            <p:cNvPr id="6" name="Rectangle 5">
              <a:extLst>
                <a:ext uri="{FF2B5EF4-FFF2-40B4-BE49-F238E27FC236}">
                  <a16:creationId xmlns:a16="http://schemas.microsoft.com/office/drawing/2014/main" id="{FF244422-A087-4F88-890E-F1932D593CB3}"/>
                </a:ext>
              </a:extLst>
            </p:cNvPr>
            <p:cNvSpPr/>
            <p:nvPr/>
          </p:nvSpPr>
          <p:spPr>
            <a:xfrm>
              <a:off x="3786361" y="5108557"/>
              <a:ext cx="7904137" cy="871587"/>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10. How to Analyze a Basic Interim Test Report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11. How to Use the Advanced Features of Reporting to View Interim Data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12. 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7" name="Rectangle 6">
              <a:extLst>
                <a:ext uri="{FF2B5EF4-FFF2-40B4-BE49-F238E27FC236}">
                  <a16:creationId xmlns:a16="http://schemas.microsoft.com/office/drawing/2014/main" id="{EC207150-5C33-4B36-80DE-21DCC5636108}"/>
                </a:ext>
              </a:extLst>
            </p:cNvPr>
            <p:cNvSpPr/>
            <p:nvPr/>
          </p:nvSpPr>
          <p:spPr>
            <a:xfrm>
              <a:off x="598239" y="814223"/>
              <a:ext cx="10644724" cy="3948546"/>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How to Navigate the Dashboard and Access Your Summative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2. How to Understand Measures for Standards, Depth of Knowledge (</a:t>
              </a:r>
              <a:r>
                <a:rPr kumimoji="0" lang="en-US" sz="2000" b="0" i="0" u="none" strike="noStrike" kern="1200" cap="none" spc="0" normalizeH="0" baseline="0" noProof="0" dirty="0" err="1">
                  <a:ln>
                    <a:noFill/>
                  </a:ln>
                  <a:solidFill>
                    <a:srgbClr val="53565A">
                      <a:lumMod val="50000"/>
                    </a:srgbClr>
                  </a:solidFill>
                  <a:effectLst/>
                  <a:uLnTx/>
                  <a:uFillTx/>
                  <a:latin typeface="Franklin Gothic Book" panose="020B0503020102020204"/>
                  <a:ea typeface="+mn-ea"/>
                  <a:cs typeface="+mn-cs"/>
                </a:rPr>
                <a:t>DoK</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Levels, and Writing Dimensions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3. How to Understand a Demographic Breakdown Report and a Student Portfolio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4. How to Drill Down into Your Results by Selecting Specific Tests &amp; Classes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5. How to Drill Down into Your Results by Selecting Previous School Years &amp; Previous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6. How to Track Student Performance Over Time Using the Longitudinal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7. How to Print Individual Student Reports (ISR) and Student Data 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8. How to Print and Export Data You Can See in Your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9. How to Use the Roster Manager to Add, Modify, and Upload Rosters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8B243F3D-FC9D-4C20-BCD4-437175CF7B58}"/>
                </a:ext>
              </a:extLst>
            </p:cNvPr>
            <p:cNvSpPr/>
            <p:nvPr/>
          </p:nvSpPr>
          <p:spPr>
            <a:xfrm>
              <a:off x="667512" y="5339558"/>
              <a:ext cx="2913453" cy="592095"/>
            </a:xfrm>
            <a:prstGeom prst="roundRect">
              <a:avLst/>
            </a:prstGeom>
            <a:no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Interim and Benchmark Assessments Only</a:t>
              </a:r>
            </a:p>
          </p:txBody>
        </p:sp>
      </p:grpSp>
    </p:spTree>
    <p:extLst>
      <p:ext uri="{BB962C8B-B14F-4D97-AF65-F5344CB8AC3E}">
        <p14:creationId xmlns:p14="http://schemas.microsoft.com/office/powerpoint/2010/main" val="1232356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1502997"/>
            <a:ext cx="10966265" cy="1410324"/>
          </a:xfrm>
        </p:spPr>
        <p:txBody>
          <a:bodyPr rtlCol="0">
            <a:noAutofit/>
          </a:bodyPr>
          <a:lstStyle/>
          <a:p>
            <a:pPr marL="0" indent="0" eaLnBrk="1" fontAlgn="auto" hangingPunct="1">
              <a:buNone/>
              <a:defRPr/>
            </a:pPr>
            <a:r>
              <a:rPr lang="en-US" sz="3200" b="1" dirty="0">
                <a:solidFill>
                  <a:schemeClr val="tx1">
                    <a:lumMod val="50000"/>
                  </a:schemeClr>
                </a:solidFill>
              </a:rPr>
              <a:t>Further Information: </a:t>
            </a:r>
            <a:r>
              <a:rPr lang="en-US" sz="3200" i="1" dirty="0">
                <a:solidFill>
                  <a:schemeClr val="tx1">
                    <a:lumMod val="50000"/>
                  </a:schemeClr>
                </a:solidFill>
              </a:rPr>
              <a:t>Centralized</a:t>
            </a:r>
            <a:r>
              <a:rPr lang="en-US" sz="3200" b="1" dirty="0">
                <a:solidFill>
                  <a:schemeClr val="tx1">
                    <a:lumMod val="50000"/>
                  </a:schemeClr>
                </a:solidFill>
              </a:rPr>
              <a:t> </a:t>
            </a:r>
            <a:r>
              <a:rPr lang="en-US" sz="3200" i="1" dirty="0">
                <a:solidFill>
                  <a:schemeClr val="tx1">
                    <a:lumMod val="50000"/>
                  </a:schemeClr>
                </a:solidFill>
              </a:rPr>
              <a:t>Reporting Guide 2020–2021</a:t>
            </a:r>
          </a:p>
          <a:p>
            <a:pPr>
              <a:buFont typeface="Arial" panose="020B0604020202020204" pitchFamily="34" charset="0"/>
              <a:buChar char="•"/>
              <a:defRPr/>
            </a:pPr>
            <a:r>
              <a:rPr lang="en-US" dirty="0">
                <a:solidFill>
                  <a:srgbClr val="FF0000"/>
                </a:solidFill>
              </a:rPr>
              <a:t> </a:t>
            </a:r>
            <a:r>
              <a:rPr lang="en-US" dirty="0">
                <a:solidFill>
                  <a:schemeClr val="tx2">
                    <a:lumMod val="85000"/>
                    <a:lumOff val="15000"/>
                  </a:schemeClr>
                </a:solidFill>
              </a:rPr>
              <a:t>HSAP Portal Website: </a:t>
            </a:r>
            <a:r>
              <a:rPr lang="en-US" dirty="0">
                <a:solidFill>
                  <a:schemeClr val="tx2">
                    <a:lumMod val="85000"/>
                    <a:lumOff val="15000"/>
                  </a:schemeClr>
                </a:solidFill>
                <a:hlinkClick r:id="rId3"/>
              </a:rPr>
              <a:t>https://alohahsap.org/</a:t>
            </a:r>
            <a:endParaRPr lang="en-US" dirty="0">
              <a:solidFill>
                <a:schemeClr val="tx2">
                  <a:lumMod val="85000"/>
                  <a:lumOff val="15000"/>
                </a:schemeClr>
              </a:solidFill>
            </a:endParaRPr>
          </a:p>
          <a:p>
            <a:r>
              <a:rPr lang="en-US" dirty="0">
                <a:solidFill>
                  <a:schemeClr val="tx2">
                    <a:lumMod val="85000"/>
                    <a:lumOff val="15000"/>
                  </a:schemeClr>
                </a:solidFill>
              </a:rPr>
              <a:t>HSAP Help Desk Email: </a:t>
            </a:r>
            <a:r>
              <a:rPr lang="en-US" u="sng" dirty="0">
                <a:solidFill>
                  <a:schemeClr val="tx2">
                    <a:lumMod val="85000"/>
                    <a:lumOff val="15000"/>
                  </a:schemeClr>
                </a:solidFill>
                <a:hlinkClick r:id="rId4"/>
              </a:rPr>
              <a:t>hsaphelpdesk@cambiumassessment.com</a:t>
            </a:r>
            <a:endParaRPr lang="en-US" dirty="0">
              <a:solidFill>
                <a:schemeClr val="tx2">
                  <a:lumMod val="85000"/>
                  <a:lumOff val="15000"/>
                </a:schemeClr>
              </a:solidFill>
            </a:endParaRPr>
          </a:p>
          <a:p>
            <a:r>
              <a:rPr lang="en-US" dirty="0">
                <a:solidFill>
                  <a:schemeClr val="tx2">
                    <a:lumMod val="85000"/>
                    <a:lumOff val="15000"/>
                  </a:schemeClr>
                </a:solidFill>
              </a:rPr>
              <a:t>Help Desk Phone Number: 1-866-648-3712</a:t>
            </a:r>
          </a:p>
        </p:txBody>
      </p:sp>
      <p:sp>
        <p:nvSpPr>
          <p:cNvPr id="2" name="Title 1"/>
          <p:cNvSpPr>
            <a:spLocks noGrp="1"/>
          </p:cNvSpPr>
          <p:nvPr>
            <p:ph type="title"/>
          </p:nvPr>
        </p:nvSpPr>
        <p:spPr/>
        <p:txBody>
          <a:bodyPr>
            <a:noAutofit/>
          </a:bodyPr>
          <a:lstStyle/>
          <a:p>
            <a:r>
              <a:rPr lang="en-US" dirty="0"/>
              <a:t>More Help</a:t>
            </a:r>
          </a:p>
        </p:txBody>
      </p:sp>
      <p:sp>
        <p:nvSpPr>
          <p:cNvPr id="4" name="Slide Number Placeholder 2">
            <a:extLst>
              <a:ext uri="{FF2B5EF4-FFF2-40B4-BE49-F238E27FC236}">
                <a16:creationId xmlns:a16="http://schemas.microsoft.com/office/drawing/2014/main" id="{934A5FCF-0872-4AB4-B5EA-E3A6E63DE1EF}"/>
              </a:ext>
            </a:extLst>
          </p:cNvPr>
          <p:cNvSpPr>
            <a:spLocks noGrp="1"/>
          </p:cNvSpPr>
          <p:nvPr>
            <p:ph type="sldNum" sz="quarter" idx="10"/>
          </p:nvPr>
        </p:nvSpPr>
        <p:spPr>
          <a:xfrm>
            <a:off x="11257078" y="6464155"/>
            <a:ext cx="706657" cy="278820"/>
          </a:xfrm>
        </p:spPr>
        <p:txBody>
          <a:bodyPr/>
          <a:lstStyle/>
          <a:p>
            <a:pPr algn="r"/>
            <a:fld id="{D0B50ABA-A286-4368-AB76-5A7B9069EF29}" type="slidenum">
              <a:rPr lang="en-US" sz="1200" smtClean="0">
                <a:latin typeface="+mn-lt"/>
              </a:rPr>
              <a:t>15</a:t>
            </a:fld>
            <a:endParaRPr lang="en-US" sz="1200" dirty="0">
              <a:latin typeface="+mn-lt"/>
            </a:endParaRPr>
          </a:p>
        </p:txBody>
      </p:sp>
    </p:spTree>
    <p:extLst>
      <p:ext uri="{BB962C8B-B14F-4D97-AF65-F5344CB8AC3E}">
        <p14:creationId xmlns:p14="http://schemas.microsoft.com/office/powerpoint/2010/main" val="48353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a:extLst>
              <a:ext uri="{FF2B5EF4-FFF2-40B4-BE49-F238E27FC236}">
                <a16:creationId xmlns:a16="http://schemas.microsoft.com/office/drawing/2014/main" id="{169ADC00-8A44-4E41-8624-B0172E874A10}"/>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2</a:t>
            </a:fld>
            <a:endParaRPr lang="en-US" sz="1200" dirty="0">
              <a:solidFill>
                <a:schemeClr val="bg1"/>
              </a:solidFill>
            </a:endParaRPr>
          </a:p>
        </p:txBody>
      </p:sp>
      <p:sp>
        <p:nvSpPr>
          <p:cNvPr id="18" name="Title 2">
            <a:extLst>
              <a:ext uri="{FF2B5EF4-FFF2-40B4-BE49-F238E27FC236}">
                <a16:creationId xmlns:a16="http://schemas.microsoft.com/office/drawing/2014/main" id="{92D1D02C-AF9E-480D-A0C0-3B66DE740C74}"/>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Objectives</a:t>
            </a:r>
          </a:p>
        </p:txBody>
      </p:sp>
      <p:sp>
        <p:nvSpPr>
          <p:cNvPr id="20" name="Rectangle: Rounded Corners 19">
            <a:extLst>
              <a:ext uri="{FF2B5EF4-FFF2-40B4-BE49-F238E27FC236}">
                <a16:creationId xmlns:a16="http://schemas.microsoft.com/office/drawing/2014/main" id="{0DBC37D7-2F1A-4D5D-BD04-9DF9B70FC1B1}"/>
              </a:ext>
            </a:extLst>
          </p:cNvPr>
          <p:cNvSpPr/>
          <p:nvPr/>
        </p:nvSpPr>
        <p:spPr>
          <a:xfrm>
            <a:off x="340573" y="984738"/>
            <a:ext cx="11546627" cy="4867422"/>
          </a:xfrm>
          <a:prstGeom prst="roundRect">
            <a:avLst/>
          </a:prstGeom>
          <a:solidFill>
            <a:schemeClr val="bg1"/>
          </a:solid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Arial" panose="020B0604020202020204" pitchFamily="34" charset="0"/>
              <a:buChar char="•"/>
            </a:pPr>
            <a:r>
              <a:rPr lang="en-US" sz="2400" dirty="0">
                <a:solidFill>
                  <a:schemeClr val="tx2"/>
                </a:solidFill>
              </a:rPr>
              <a:t>Understand how rosters can be useful</a:t>
            </a:r>
          </a:p>
          <a:p>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Access the Roster Manager</a:t>
            </a:r>
          </a:p>
          <a:p>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Add a new roster</a:t>
            </a:r>
          </a:p>
          <a:p>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View or modify an existing roster</a:t>
            </a:r>
          </a:p>
          <a:p>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Upload multiple new rosters or edits to existing rosters using a template</a:t>
            </a:r>
          </a:p>
        </p:txBody>
      </p:sp>
    </p:spTree>
    <p:extLst>
      <p:ext uri="{BB962C8B-B14F-4D97-AF65-F5344CB8AC3E}">
        <p14:creationId xmlns:p14="http://schemas.microsoft.com/office/powerpoint/2010/main" val="238364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14026DEC-7025-41F1-AB30-526AE759E679}"/>
              </a:ext>
            </a:extLst>
          </p:cNvPr>
          <p:cNvPicPr>
            <a:picLocks noChangeAspect="1"/>
          </p:cNvPicPr>
          <p:nvPr/>
        </p:nvPicPr>
        <p:blipFill rotWithShape="1">
          <a:blip r:embed="rId3">
            <a:extLst>
              <a:ext uri="{28A0092B-C50C-407E-A947-70E740481C1C}">
                <a14:useLocalDpi xmlns:a14="http://schemas.microsoft.com/office/drawing/2010/main" val="0"/>
              </a:ext>
            </a:extLst>
          </a:blip>
          <a:srcRect l="195" t="25" r="39392" b="28530"/>
          <a:stretch/>
        </p:blipFill>
        <p:spPr>
          <a:xfrm>
            <a:off x="226977" y="952523"/>
            <a:ext cx="5895279" cy="355518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7" name="Slide Number Placeholder 4">
            <a:extLst>
              <a:ext uri="{FF2B5EF4-FFF2-40B4-BE49-F238E27FC236}">
                <a16:creationId xmlns:a16="http://schemas.microsoft.com/office/drawing/2014/main" id="{169ADC00-8A44-4E41-8624-B0172E874A10}"/>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3</a:t>
            </a:fld>
            <a:endParaRPr lang="en-US" sz="1200" dirty="0">
              <a:solidFill>
                <a:schemeClr val="bg1"/>
              </a:solidFill>
            </a:endParaRPr>
          </a:p>
        </p:txBody>
      </p:sp>
      <p:sp>
        <p:nvSpPr>
          <p:cNvPr id="18" name="Title 2">
            <a:extLst>
              <a:ext uri="{FF2B5EF4-FFF2-40B4-BE49-F238E27FC236}">
                <a16:creationId xmlns:a16="http://schemas.microsoft.com/office/drawing/2014/main" id="{92D1D02C-AF9E-480D-A0C0-3B66DE740C74}"/>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Understand How Rosters Can Be Useful</a:t>
            </a:r>
          </a:p>
        </p:txBody>
      </p:sp>
      <p:grpSp>
        <p:nvGrpSpPr>
          <p:cNvPr id="5" name="Group 4">
            <a:extLst>
              <a:ext uri="{FF2B5EF4-FFF2-40B4-BE49-F238E27FC236}">
                <a16:creationId xmlns:a16="http://schemas.microsoft.com/office/drawing/2014/main" id="{1F37FA44-3A6F-40DE-8ADE-4F8EF7966CA9}"/>
              </a:ext>
            </a:extLst>
          </p:cNvPr>
          <p:cNvGrpSpPr>
            <a:grpSpLocks noChangeAspect="1"/>
          </p:cNvGrpSpPr>
          <p:nvPr/>
        </p:nvGrpSpPr>
        <p:grpSpPr>
          <a:xfrm>
            <a:off x="3021979" y="2793385"/>
            <a:ext cx="8955173" cy="3332444"/>
            <a:chOff x="-374016" y="2391580"/>
            <a:chExt cx="8906075" cy="3314175"/>
          </a:xfrm>
          <a:effectLst>
            <a:outerShdw blurRad="50800" dist="38100" dir="2700000" algn="tl" rotWithShape="0">
              <a:prstClr val="black">
                <a:alpha val="40000"/>
              </a:prstClr>
            </a:outerShdw>
          </a:effectLst>
        </p:grpSpPr>
        <p:pic>
          <p:nvPicPr>
            <p:cNvPr id="19" name="Picture 18">
              <a:extLst>
                <a:ext uri="{FF2B5EF4-FFF2-40B4-BE49-F238E27FC236}">
                  <a16:creationId xmlns:a16="http://schemas.microsoft.com/office/drawing/2014/main" id="{4E4F8C18-CBD3-4F9A-81AF-4A46EED7031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4016" y="2391580"/>
              <a:ext cx="8906075" cy="3314175"/>
            </a:xfrm>
            <a:prstGeom prst="rect">
              <a:avLst/>
            </a:prstGeom>
            <a:ln w="12700">
              <a:solidFill>
                <a:schemeClr val="bg1">
                  <a:lumMod val="75000"/>
                </a:schemeClr>
              </a:solidFill>
            </a:ln>
          </p:spPr>
        </p:pic>
        <p:sp>
          <p:nvSpPr>
            <p:cNvPr id="22" name="Rectangle 21">
              <a:extLst>
                <a:ext uri="{FF2B5EF4-FFF2-40B4-BE49-F238E27FC236}">
                  <a16:creationId xmlns:a16="http://schemas.microsoft.com/office/drawing/2014/main" id="{D59F7523-0965-4979-97D5-B037C6FC1FE6}"/>
                </a:ext>
              </a:extLst>
            </p:cNvPr>
            <p:cNvSpPr/>
            <p:nvPr/>
          </p:nvSpPr>
          <p:spPr>
            <a:xfrm>
              <a:off x="-374015" y="3538344"/>
              <a:ext cx="1602161" cy="7087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Oval 3">
            <a:extLst>
              <a:ext uri="{FF2B5EF4-FFF2-40B4-BE49-F238E27FC236}">
                <a16:creationId xmlns:a16="http://schemas.microsoft.com/office/drawing/2014/main" id="{EC973A3B-0DBB-4FA7-BAA9-A74F9270F342}"/>
              </a:ext>
            </a:extLst>
          </p:cNvPr>
          <p:cNvSpPr/>
          <p:nvPr/>
        </p:nvSpPr>
        <p:spPr>
          <a:xfrm>
            <a:off x="237150" y="952523"/>
            <a:ext cx="1714313" cy="3809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2" name="Picture 1"/>
          <p:cNvPicPr>
            <a:picLocks noChangeAspect="1"/>
          </p:cNvPicPr>
          <p:nvPr/>
        </p:nvPicPr>
        <p:blipFill rotWithShape="1">
          <a:blip r:embed="rId5"/>
          <a:srcRect t="23217" r="55657" b="16520"/>
          <a:stretch/>
        </p:blipFill>
        <p:spPr>
          <a:xfrm>
            <a:off x="663555" y="2994659"/>
            <a:ext cx="662326" cy="205741"/>
          </a:xfrm>
          <a:prstGeom prst="rect">
            <a:avLst/>
          </a:prstGeom>
        </p:spPr>
      </p:pic>
    </p:spTree>
    <p:extLst>
      <p:ext uri="{BB962C8B-B14F-4D97-AF65-F5344CB8AC3E}">
        <p14:creationId xmlns:p14="http://schemas.microsoft.com/office/powerpoint/2010/main" val="335656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a:extLst>
              <a:ext uri="{FF2B5EF4-FFF2-40B4-BE49-F238E27FC236}">
                <a16:creationId xmlns:a16="http://schemas.microsoft.com/office/drawing/2014/main" id="{169ADC00-8A44-4E41-8624-B0172E874A10}"/>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4</a:t>
            </a:fld>
            <a:endParaRPr lang="en-US" sz="1200" dirty="0">
              <a:solidFill>
                <a:schemeClr val="bg1"/>
              </a:solidFill>
            </a:endParaRPr>
          </a:p>
        </p:txBody>
      </p:sp>
      <p:sp>
        <p:nvSpPr>
          <p:cNvPr id="18" name="Title 2">
            <a:extLst>
              <a:ext uri="{FF2B5EF4-FFF2-40B4-BE49-F238E27FC236}">
                <a16:creationId xmlns:a16="http://schemas.microsoft.com/office/drawing/2014/main" id="{92D1D02C-AF9E-480D-A0C0-3B66DE740C74}"/>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Access the Roster Manager with My Settings</a:t>
            </a:r>
          </a:p>
        </p:txBody>
      </p:sp>
      <p:grpSp>
        <p:nvGrpSpPr>
          <p:cNvPr id="9" name="Group 8">
            <a:extLst>
              <a:ext uri="{FF2B5EF4-FFF2-40B4-BE49-F238E27FC236}">
                <a16:creationId xmlns:a16="http://schemas.microsoft.com/office/drawing/2014/main" id="{98DD07A1-F421-4F92-B4C5-6A41E4146619}"/>
              </a:ext>
            </a:extLst>
          </p:cNvPr>
          <p:cNvGrpSpPr/>
          <p:nvPr/>
        </p:nvGrpSpPr>
        <p:grpSpPr>
          <a:xfrm>
            <a:off x="1675783" y="1152963"/>
            <a:ext cx="8840434" cy="3806654"/>
            <a:chOff x="1675783" y="1152963"/>
            <a:chExt cx="8840434" cy="3806654"/>
          </a:xfrm>
          <a:effectLst>
            <a:outerShdw blurRad="50800" dist="38100" dir="2700000" algn="tl" rotWithShape="0">
              <a:prstClr val="black">
                <a:alpha val="40000"/>
              </a:prstClr>
            </a:outerShdw>
          </a:effectLst>
        </p:grpSpPr>
        <p:pic>
          <p:nvPicPr>
            <p:cNvPr id="4" name="Picture 3" descr="A screenshot of a cell phone&#10;&#10;Description automatically generated">
              <a:extLst>
                <a:ext uri="{FF2B5EF4-FFF2-40B4-BE49-F238E27FC236}">
                  <a16:creationId xmlns:a16="http://schemas.microsoft.com/office/drawing/2014/main" id="{5630EE31-250C-48B8-99BA-2A040442E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339" y="1648332"/>
              <a:ext cx="2189878" cy="3199773"/>
            </a:xfrm>
            <a:prstGeom prst="rect">
              <a:avLst/>
            </a:prstGeom>
            <a:ln w="12700">
              <a:solidFill>
                <a:schemeClr val="bg1">
                  <a:lumMod val="75000"/>
                </a:schemeClr>
              </a:solidFill>
            </a:ln>
          </p:spPr>
        </p:pic>
        <p:pic>
          <p:nvPicPr>
            <p:cNvPr id="7" name="Picture 6" descr="A close up of a logo&#10;&#10;Description automatically generated">
              <a:extLst>
                <a:ext uri="{FF2B5EF4-FFF2-40B4-BE49-F238E27FC236}">
                  <a16:creationId xmlns:a16="http://schemas.microsoft.com/office/drawing/2014/main" id="{3255A2D6-09C4-4C5F-8A9D-5B8D0FE7D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783" y="1152963"/>
              <a:ext cx="8840434" cy="495369"/>
            </a:xfrm>
            <a:prstGeom prst="rect">
              <a:avLst/>
            </a:prstGeom>
            <a:ln w="19050">
              <a:solidFill>
                <a:schemeClr val="bg1">
                  <a:lumMod val="75000"/>
                </a:schemeClr>
              </a:solidFill>
            </a:ln>
          </p:spPr>
        </p:pic>
        <p:grpSp>
          <p:nvGrpSpPr>
            <p:cNvPr id="2" name="Group 1">
              <a:extLst>
                <a:ext uri="{FF2B5EF4-FFF2-40B4-BE49-F238E27FC236}">
                  <a16:creationId xmlns:a16="http://schemas.microsoft.com/office/drawing/2014/main" id="{B3E75272-0218-468F-9513-3016D16AEB47}"/>
                </a:ext>
              </a:extLst>
            </p:cNvPr>
            <p:cNvGrpSpPr/>
            <p:nvPr/>
          </p:nvGrpSpPr>
          <p:grpSpPr>
            <a:xfrm>
              <a:off x="7549375" y="1349297"/>
              <a:ext cx="2743817" cy="3610320"/>
              <a:chOff x="4036741" y="1382750"/>
              <a:chExt cx="2743817" cy="3610320"/>
            </a:xfrm>
          </p:grpSpPr>
          <p:sp>
            <p:nvSpPr>
              <p:cNvPr id="16" name="Oval 15">
                <a:extLst>
                  <a:ext uri="{FF2B5EF4-FFF2-40B4-BE49-F238E27FC236}">
                    <a16:creationId xmlns:a16="http://schemas.microsoft.com/office/drawing/2014/main" id="{3C6CDF26-0098-4291-8E23-890807838F84}"/>
                  </a:ext>
                </a:extLst>
              </p:cNvPr>
              <p:cNvSpPr/>
              <p:nvPr/>
            </p:nvSpPr>
            <p:spPr>
              <a:xfrm>
                <a:off x="4036741" y="3714657"/>
                <a:ext cx="2743817" cy="12784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Oval 7">
                <a:extLst>
                  <a:ext uri="{FF2B5EF4-FFF2-40B4-BE49-F238E27FC236}">
                    <a16:creationId xmlns:a16="http://schemas.microsoft.com/office/drawing/2014/main" id="{8F51F553-A4AF-4FEB-802B-FCE1D13D5AAA}"/>
                  </a:ext>
                </a:extLst>
              </p:cNvPr>
              <p:cNvSpPr/>
              <p:nvPr/>
            </p:nvSpPr>
            <p:spPr>
              <a:xfrm>
                <a:off x="4549698" y="1382750"/>
                <a:ext cx="1260088" cy="2990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spTree>
    <p:extLst>
      <p:ext uri="{BB962C8B-B14F-4D97-AF65-F5344CB8AC3E}">
        <p14:creationId xmlns:p14="http://schemas.microsoft.com/office/powerpoint/2010/main" val="125266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952B88-CF40-4643-BC12-7904E64E9347}"/>
              </a:ext>
            </a:extLst>
          </p:cNvPr>
          <p:cNvSpPr>
            <a:spLocks noGrp="1"/>
          </p:cNvSpPr>
          <p:nvPr>
            <p:ph type="sldNum" sz="quarter" idx="12"/>
          </p:nvPr>
        </p:nvSpPr>
        <p:spPr/>
        <p:txBody>
          <a:bodyPr/>
          <a:lstStyle/>
          <a:p>
            <a:fld id="{07444E6A-2CF0-485F-849C-7981775EAB40}" type="slidenum">
              <a:rPr lang="en-US" smtClean="0"/>
              <a:t>5</a:t>
            </a:fld>
            <a:endParaRPr lang="en-US"/>
          </a:p>
        </p:txBody>
      </p:sp>
      <p:sp>
        <p:nvSpPr>
          <p:cNvPr id="5" name="Title 2">
            <a:extLst>
              <a:ext uri="{FF2B5EF4-FFF2-40B4-BE49-F238E27FC236}">
                <a16:creationId xmlns:a16="http://schemas.microsoft.com/office/drawing/2014/main" id="{FC7C2627-8F76-4B90-98FD-D0FC66559F4F}"/>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Access the Roster Manager in TIDE</a:t>
            </a:r>
          </a:p>
        </p:txBody>
      </p:sp>
      <p:grpSp>
        <p:nvGrpSpPr>
          <p:cNvPr id="3" name="Group 2">
            <a:extLst>
              <a:ext uri="{FF2B5EF4-FFF2-40B4-BE49-F238E27FC236}">
                <a16:creationId xmlns:a16="http://schemas.microsoft.com/office/drawing/2014/main" id="{119C50BD-FDAB-4E5F-9CD1-A83B5E3AD757}"/>
              </a:ext>
            </a:extLst>
          </p:cNvPr>
          <p:cNvGrpSpPr>
            <a:grpSpLocks noChangeAspect="1"/>
          </p:cNvGrpSpPr>
          <p:nvPr/>
        </p:nvGrpSpPr>
        <p:grpSpPr>
          <a:xfrm>
            <a:off x="3987385" y="981124"/>
            <a:ext cx="3399314" cy="4895751"/>
            <a:chOff x="4339435" y="1300630"/>
            <a:chExt cx="2834165" cy="4081814"/>
          </a:xfrm>
        </p:grpSpPr>
        <p:pic>
          <p:nvPicPr>
            <p:cNvPr id="4" name="Picture 3" descr="A screenshot of a cell phone&#10;&#10;Description generated with very high confidence">
              <a:extLst>
                <a:ext uri="{FF2B5EF4-FFF2-40B4-BE49-F238E27FC236}">
                  <a16:creationId xmlns:a16="http://schemas.microsoft.com/office/drawing/2014/main" id="{A7F17023-8ED0-416D-9F0B-083CCB4F1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435" y="1300630"/>
              <a:ext cx="2834165" cy="408181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990351CF-2C01-40C8-B519-64B4462ED7B6}"/>
                </a:ext>
              </a:extLst>
            </p:cNvPr>
            <p:cNvSpPr/>
            <p:nvPr/>
          </p:nvSpPr>
          <p:spPr>
            <a:xfrm>
              <a:off x="4339435" y="3774559"/>
              <a:ext cx="2834165" cy="11483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349666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5C31DB-F3EE-49AD-A454-E17045A5EE00}"/>
              </a:ext>
            </a:extLst>
          </p:cNvPr>
          <p:cNvGrpSpPr/>
          <p:nvPr/>
        </p:nvGrpSpPr>
        <p:grpSpPr>
          <a:xfrm>
            <a:off x="5530776" y="850357"/>
            <a:ext cx="6519385" cy="5157286"/>
            <a:chOff x="4203074" y="918289"/>
            <a:chExt cx="6519385" cy="4744661"/>
          </a:xfrm>
        </p:grpSpPr>
        <p:sp>
          <p:nvSpPr>
            <p:cNvPr id="2" name="Rectangle: Rounded Corners 1">
              <a:extLst>
                <a:ext uri="{FF2B5EF4-FFF2-40B4-BE49-F238E27FC236}">
                  <a16:creationId xmlns:a16="http://schemas.microsoft.com/office/drawing/2014/main" id="{A3CEA40A-188D-4DB2-9E97-3EE62BB0F387}"/>
                </a:ext>
              </a:extLst>
            </p:cNvPr>
            <p:cNvSpPr/>
            <p:nvPr/>
          </p:nvSpPr>
          <p:spPr>
            <a:xfrm>
              <a:off x="4203075" y="918289"/>
              <a:ext cx="5482589" cy="1239384"/>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50000"/>
                    </a:schemeClr>
                  </a:solidFill>
                </a:rPr>
                <a:t>1. </a:t>
              </a:r>
              <a:r>
                <a:rPr lang="en-US" sz="2000" u="sng" dirty="0">
                  <a:solidFill>
                    <a:schemeClr val="tx1">
                      <a:lumMod val="50000"/>
                    </a:schemeClr>
                  </a:solidFill>
                </a:rPr>
                <a:t>Search for Students to Add to the Roster</a:t>
              </a:r>
              <a:r>
                <a:rPr lang="en-US" sz="2000" dirty="0">
                  <a:solidFill>
                    <a:schemeClr val="tx1">
                      <a:lumMod val="50000"/>
                    </a:schemeClr>
                  </a:solidFill>
                </a:rPr>
                <a:t>:</a:t>
              </a:r>
            </a:p>
            <a:p>
              <a:pPr marL="285750" indent="-285750">
                <a:buFont typeface="Arial" panose="020B0604020202020204" pitchFamily="34" charset="0"/>
                <a:buChar char="•"/>
              </a:pPr>
              <a:r>
                <a:rPr lang="en-US" sz="2000" dirty="0">
                  <a:solidFill>
                    <a:schemeClr val="tx1">
                      <a:lumMod val="50000"/>
                    </a:schemeClr>
                  </a:solidFill>
                </a:rPr>
                <a:t>Complete mandatory selections (*)</a:t>
              </a:r>
            </a:p>
            <a:p>
              <a:pPr marL="285750" indent="-285750">
                <a:buFont typeface="Arial" panose="020B0604020202020204" pitchFamily="34" charset="0"/>
                <a:buChar char="•"/>
              </a:pPr>
              <a:r>
                <a:rPr lang="en-US" sz="2000" dirty="0">
                  <a:solidFill>
                    <a:schemeClr val="tx1">
                      <a:lumMod val="50000"/>
                    </a:schemeClr>
                  </a:solidFill>
                </a:rPr>
                <a:t>Search categories: SSID, Last Name, First Name, Grade, etc.</a:t>
              </a:r>
            </a:p>
          </p:txBody>
        </p:sp>
        <p:sp>
          <p:nvSpPr>
            <p:cNvPr id="6" name="Rectangle: Rounded Corners 5">
              <a:extLst>
                <a:ext uri="{FF2B5EF4-FFF2-40B4-BE49-F238E27FC236}">
                  <a16:creationId xmlns:a16="http://schemas.microsoft.com/office/drawing/2014/main" id="{006CC626-892A-40C9-84E1-EB6E46B9B891}"/>
                </a:ext>
              </a:extLst>
            </p:cNvPr>
            <p:cNvSpPr/>
            <p:nvPr/>
          </p:nvSpPr>
          <p:spPr>
            <a:xfrm>
              <a:off x="4762476" y="2241393"/>
              <a:ext cx="5959983" cy="1554657"/>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50000"/>
                    </a:schemeClr>
                  </a:solidFill>
                </a:rPr>
                <a:t>Advanced Search</a:t>
              </a:r>
            </a:p>
            <a:p>
              <a:pPr marL="742950" lvl="1" indent="-285750">
                <a:buFont typeface="Arial" panose="020B0604020202020204" pitchFamily="34" charset="0"/>
                <a:buChar char="•"/>
              </a:pPr>
              <a:r>
                <a:rPr lang="en-US" dirty="0">
                  <a:solidFill>
                    <a:schemeClr val="tx1">
                      <a:lumMod val="50000"/>
                    </a:schemeClr>
                  </a:solidFill>
                </a:rPr>
                <a:t>Various demographic options are available</a:t>
              </a:r>
            </a:p>
            <a:p>
              <a:pPr marL="742950" lvl="1" indent="-285750">
                <a:buFont typeface="Arial" panose="020B0604020202020204" pitchFamily="34" charset="0"/>
                <a:buChar char="•"/>
              </a:pPr>
              <a:r>
                <a:rPr lang="en-US" dirty="0">
                  <a:solidFill>
                    <a:schemeClr val="tx1">
                      <a:lumMod val="50000"/>
                    </a:schemeClr>
                  </a:solidFill>
                </a:rPr>
                <a:t>To modify criteria: Remove All and Remove Selected buttons</a:t>
              </a:r>
            </a:p>
          </p:txBody>
        </p:sp>
        <p:sp>
          <p:nvSpPr>
            <p:cNvPr id="8" name="Rectangle: Rounded Corners 7">
              <a:extLst>
                <a:ext uri="{FF2B5EF4-FFF2-40B4-BE49-F238E27FC236}">
                  <a16:creationId xmlns:a16="http://schemas.microsoft.com/office/drawing/2014/main" id="{EC4F7CA9-24CE-4010-A3EE-BFBFEA9F0FF5}"/>
                </a:ext>
              </a:extLst>
            </p:cNvPr>
            <p:cNvSpPr/>
            <p:nvPr/>
          </p:nvSpPr>
          <p:spPr>
            <a:xfrm>
              <a:off x="4203074" y="4237019"/>
              <a:ext cx="5482589" cy="1425931"/>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50000"/>
                    </a:schemeClr>
                  </a:solidFill>
                </a:rPr>
                <a:t>2. </a:t>
              </a:r>
              <a:r>
                <a:rPr lang="en-US" sz="2000" u="sng" dirty="0">
                  <a:solidFill>
                    <a:schemeClr val="tx1">
                      <a:lumMod val="50000"/>
                    </a:schemeClr>
                  </a:solidFill>
                </a:rPr>
                <a:t>Add Students to the Roster</a:t>
              </a:r>
            </a:p>
            <a:p>
              <a:pPr marL="285750" indent="-285750">
                <a:buFont typeface="Arial" panose="020B0604020202020204" pitchFamily="34" charset="0"/>
                <a:buChar char="•"/>
              </a:pPr>
              <a:r>
                <a:rPr lang="en-US" sz="2000" dirty="0">
                  <a:solidFill>
                    <a:schemeClr val="tx1">
                      <a:lumMod val="50000"/>
                    </a:schemeClr>
                  </a:solidFill>
                </a:rPr>
                <a:t>Name the roster; select a teacher name</a:t>
              </a:r>
            </a:p>
            <a:p>
              <a:pPr marL="285750" indent="-285750">
                <a:buFont typeface="Arial" panose="020B0604020202020204" pitchFamily="34" charset="0"/>
                <a:buChar char="•"/>
              </a:pPr>
              <a:r>
                <a:rPr lang="en-US" sz="2000" dirty="0">
                  <a:solidFill>
                    <a:schemeClr val="tx1">
                      <a:lumMod val="50000"/>
                    </a:schemeClr>
                  </a:solidFill>
                </a:rPr>
                <a:t>Choose current students or current and past students</a:t>
              </a:r>
            </a:p>
            <a:p>
              <a:endParaRPr lang="en-US" dirty="0">
                <a:solidFill>
                  <a:schemeClr val="accent1">
                    <a:lumMod val="50000"/>
                  </a:schemeClr>
                </a:solidFill>
              </a:endParaRPr>
            </a:p>
          </p:txBody>
        </p:sp>
        <p:sp>
          <p:nvSpPr>
            <p:cNvPr id="12" name="Rectangle: Rounded Corners 11">
              <a:extLst>
                <a:ext uri="{FF2B5EF4-FFF2-40B4-BE49-F238E27FC236}">
                  <a16:creationId xmlns:a16="http://schemas.microsoft.com/office/drawing/2014/main" id="{4B9151BF-3B3C-4D84-ADC2-1ECDDECDC825}"/>
                </a:ext>
              </a:extLst>
            </p:cNvPr>
            <p:cNvSpPr/>
            <p:nvPr/>
          </p:nvSpPr>
          <p:spPr>
            <a:xfrm>
              <a:off x="5404315" y="3879770"/>
              <a:ext cx="2191486" cy="256513"/>
            </a:xfrm>
            <a:prstGeom prst="roundRect">
              <a:avLst/>
            </a:prstGeom>
            <a:no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1">
                    <a:lumMod val="50000"/>
                  </a:schemeClr>
                </a:solidFill>
              </a:endParaRPr>
            </a:p>
            <a:p>
              <a:pPr algn="ctr"/>
              <a:r>
                <a:rPr lang="en-US" sz="2000" dirty="0">
                  <a:solidFill>
                    <a:schemeClr val="tx1">
                      <a:lumMod val="50000"/>
                    </a:schemeClr>
                  </a:solidFill>
                </a:rPr>
                <a:t>CLICK SEARCH</a:t>
              </a:r>
            </a:p>
            <a:p>
              <a:endParaRPr lang="en-US" dirty="0">
                <a:solidFill>
                  <a:schemeClr val="accent1">
                    <a:lumMod val="50000"/>
                  </a:schemeClr>
                </a:solidFill>
              </a:endParaRPr>
            </a:p>
          </p:txBody>
        </p:sp>
      </p:grpSp>
      <p:sp>
        <p:nvSpPr>
          <p:cNvPr id="19" name="Slide Number Placeholder 4">
            <a:extLst>
              <a:ext uri="{FF2B5EF4-FFF2-40B4-BE49-F238E27FC236}">
                <a16:creationId xmlns:a16="http://schemas.microsoft.com/office/drawing/2014/main" id="{31BE9731-6A60-45C0-8390-F2F32B4A679B}"/>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6</a:t>
            </a:fld>
            <a:endParaRPr lang="en-US" sz="1200" dirty="0">
              <a:solidFill>
                <a:schemeClr val="bg1"/>
              </a:solidFill>
            </a:endParaRPr>
          </a:p>
        </p:txBody>
      </p:sp>
      <p:sp>
        <p:nvSpPr>
          <p:cNvPr id="20" name="Title 2">
            <a:extLst>
              <a:ext uri="{FF2B5EF4-FFF2-40B4-BE49-F238E27FC236}">
                <a16:creationId xmlns:a16="http://schemas.microsoft.com/office/drawing/2014/main" id="{2ECEC054-1BE5-4364-A9F5-651F11BEBE6F}"/>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Add Roster</a:t>
            </a:r>
          </a:p>
        </p:txBody>
      </p:sp>
      <p:grpSp>
        <p:nvGrpSpPr>
          <p:cNvPr id="5" name="Group 4">
            <a:extLst>
              <a:ext uri="{FF2B5EF4-FFF2-40B4-BE49-F238E27FC236}">
                <a16:creationId xmlns:a16="http://schemas.microsoft.com/office/drawing/2014/main" id="{CB40C456-0656-4034-AB6F-6DA26131F51B}"/>
              </a:ext>
            </a:extLst>
          </p:cNvPr>
          <p:cNvGrpSpPr/>
          <p:nvPr/>
        </p:nvGrpSpPr>
        <p:grpSpPr>
          <a:xfrm>
            <a:off x="426715" y="798550"/>
            <a:ext cx="4876880" cy="5328263"/>
            <a:chOff x="411216" y="850357"/>
            <a:chExt cx="4876880" cy="5328263"/>
          </a:xfrm>
          <a:effectLst>
            <a:outerShdw blurRad="50800" dist="38100" dir="2700000" algn="tl" rotWithShape="0">
              <a:prstClr val="black">
                <a:alpha val="40000"/>
              </a:prstClr>
            </a:outerShdw>
          </a:effectLst>
        </p:grpSpPr>
        <p:grpSp>
          <p:nvGrpSpPr>
            <p:cNvPr id="17" name="Group 16">
              <a:extLst>
                <a:ext uri="{FF2B5EF4-FFF2-40B4-BE49-F238E27FC236}">
                  <a16:creationId xmlns:a16="http://schemas.microsoft.com/office/drawing/2014/main" id="{F2B6C382-4768-4FB3-BEEE-975FD6A68327}"/>
                </a:ext>
              </a:extLst>
            </p:cNvPr>
            <p:cNvGrpSpPr/>
            <p:nvPr/>
          </p:nvGrpSpPr>
          <p:grpSpPr>
            <a:xfrm>
              <a:off x="411216" y="850357"/>
              <a:ext cx="4876880" cy="5328263"/>
              <a:chOff x="99065" y="276165"/>
              <a:chExt cx="5595106" cy="5917200"/>
            </a:xfrm>
          </p:grpSpPr>
          <p:grpSp>
            <p:nvGrpSpPr>
              <p:cNvPr id="13" name="Group 12">
                <a:extLst>
                  <a:ext uri="{FF2B5EF4-FFF2-40B4-BE49-F238E27FC236}">
                    <a16:creationId xmlns:a16="http://schemas.microsoft.com/office/drawing/2014/main" id="{E39A4885-295F-4E0F-A34C-C97B361C7A4C}"/>
                  </a:ext>
                </a:extLst>
              </p:cNvPr>
              <p:cNvGrpSpPr>
                <a:grpSpLocks noChangeAspect="1"/>
              </p:cNvGrpSpPr>
              <p:nvPr/>
            </p:nvGrpSpPr>
            <p:grpSpPr>
              <a:xfrm>
                <a:off x="99065" y="276165"/>
                <a:ext cx="5595106" cy="5917200"/>
                <a:chOff x="270515" y="186420"/>
                <a:chExt cx="5595106" cy="5917200"/>
              </a:xfrm>
            </p:grpSpPr>
            <p:pic>
              <p:nvPicPr>
                <p:cNvPr id="14" name="Picture 13">
                  <a:extLst>
                    <a:ext uri="{FF2B5EF4-FFF2-40B4-BE49-F238E27FC236}">
                      <a16:creationId xmlns:a16="http://schemas.microsoft.com/office/drawing/2014/main" id="{FB562AAD-7235-4DAB-A98E-1418B67D9A85}"/>
                    </a:ext>
                  </a:extLst>
                </p:cNvPr>
                <p:cNvPicPr>
                  <a:picLocks noChangeAspect="1"/>
                </p:cNvPicPr>
                <p:nvPr/>
              </p:nvPicPr>
              <p:blipFill rotWithShape="1">
                <a:blip r:embed="rId3"/>
                <a:srcRect l="166" t="-444"/>
                <a:stretch/>
              </p:blipFill>
              <p:spPr>
                <a:xfrm>
                  <a:off x="291247" y="186420"/>
                  <a:ext cx="5574374" cy="4362719"/>
                </a:xfrm>
                <a:prstGeom prst="rect">
                  <a:avLst/>
                </a:prstGeom>
                <a:ln>
                  <a:solidFill>
                    <a:schemeClr val="accent1">
                      <a:lumMod val="50000"/>
                    </a:schemeClr>
                  </a:solidFill>
                </a:ln>
              </p:spPr>
            </p:pic>
            <p:pic>
              <p:nvPicPr>
                <p:cNvPr id="15" name="Picture 14">
                  <a:extLst>
                    <a:ext uri="{FF2B5EF4-FFF2-40B4-BE49-F238E27FC236}">
                      <a16:creationId xmlns:a16="http://schemas.microsoft.com/office/drawing/2014/main" id="{2468B12F-B7DF-46BD-A983-9150342D1468}"/>
                    </a:ext>
                  </a:extLst>
                </p:cNvPr>
                <p:cNvPicPr>
                  <a:picLocks noChangeAspect="1"/>
                </p:cNvPicPr>
                <p:nvPr/>
              </p:nvPicPr>
              <p:blipFill rotWithShape="1">
                <a:blip r:embed="rId4"/>
                <a:srcRect t="36956"/>
                <a:stretch/>
              </p:blipFill>
              <p:spPr>
                <a:xfrm>
                  <a:off x="270515" y="4514850"/>
                  <a:ext cx="5583676" cy="1588770"/>
                </a:xfrm>
                <a:prstGeom prst="rect">
                  <a:avLst/>
                </a:prstGeom>
              </p:spPr>
            </p:pic>
          </p:grpSp>
          <p:sp>
            <p:nvSpPr>
              <p:cNvPr id="16" name="Rectangle 15">
                <a:extLst>
                  <a:ext uri="{FF2B5EF4-FFF2-40B4-BE49-F238E27FC236}">
                    <a16:creationId xmlns:a16="http://schemas.microsoft.com/office/drawing/2014/main" id="{BC45F3C2-FBD0-4EA2-9717-3EBF46D6EAAD}"/>
                  </a:ext>
                </a:extLst>
              </p:cNvPr>
              <p:cNvSpPr/>
              <p:nvPr/>
            </p:nvSpPr>
            <p:spPr>
              <a:xfrm>
                <a:off x="110495" y="276165"/>
                <a:ext cx="5583676" cy="589788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Oval 2">
              <a:extLst>
                <a:ext uri="{FF2B5EF4-FFF2-40B4-BE49-F238E27FC236}">
                  <a16:creationId xmlns:a16="http://schemas.microsoft.com/office/drawing/2014/main" id="{474FAD8E-2A98-4638-9619-9E8E53C52CBB}"/>
                </a:ext>
              </a:extLst>
            </p:cNvPr>
            <p:cNvSpPr/>
            <p:nvPr/>
          </p:nvSpPr>
          <p:spPr>
            <a:xfrm>
              <a:off x="1178634" y="1195776"/>
              <a:ext cx="528637" cy="2492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DEA48E6-B2AC-425F-876F-29B542C0EAAD}"/>
                </a:ext>
              </a:extLst>
            </p:cNvPr>
            <p:cNvSpPr/>
            <p:nvPr/>
          </p:nvSpPr>
          <p:spPr>
            <a:xfrm>
              <a:off x="453886" y="1524121"/>
              <a:ext cx="1341863" cy="2492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1C70AAD-B751-4A5F-873C-7C0F2E06F041}"/>
                </a:ext>
              </a:extLst>
            </p:cNvPr>
            <p:cNvSpPr/>
            <p:nvPr/>
          </p:nvSpPr>
          <p:spPr>
            <a:xfrm>
              <a:off x="435780" y="3458099"/>
              <a:ext cx="1341863" cy="2492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Arrow: Right 3">
            <a:extLst>
              <a:ext uri="{FF2B5EF4-FFF2-40B4-BE49-F238E27FC236}">
                <a16:creationId xmlns:a16="http://schemas.microsoft.com/office/drawing/2014/main" id="{B11838FF-DA23-4247-BA0E-4DD866EC256A}"/>
              </a:ext>
            </a:extLst>
          </p:cNvPr>
          <p:cNvSpPr/>
          <p:nvPr/>
        </p:nvSpPr>
        <p:spPr>
          <a:xfrm>
            <a:off x="2160103" y="3107635"/>
            <a:ext cx="410818" cy="1730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617967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49C49AD8-7CA4-4A7E-81E3-C48CA29AA96F}"/>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7</a:t>
            </a:fld>
            <a:endParaRPr lang="en-US" sz="1200" dirty="0">
              <a:solidFill>
                <a:schemeClr val="bg1"/>
              </a:solidFill>
            </a:endParaRPr>
          </a:p>
        </p:txBody>
      </p:sp>
      <p:sp>
        <p:nvSpPr>
          <p:cNvPr id="8" name="Title 2">
            <a:extLst>
              <a:ext uri="{FF2B5EF4-FFF2-40B4-BE49-F238E27FC236}">
                <a16:creationId xmlns:a16="http://schemas.microsoft.com/office/drawing/2014/main" id="{CBA55605-B3FB-4E2D-8E8B-5725F5AA2192}"/>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Add Roster (continued)</a:t>
            </a:r>
          </a:p>
        </p:txBody>
      </p:sp>
      <p:grpSp>
        <p:nvGrpSpPr>
          <p:cNvPr id="4" name="Group 3">
            <a:extLst>
              <a:ext uri="{FF2B5EF4-FFF2-40B4-BE49-F238E27FC236}">
                <a16:creationId xmlns:a16="http://schemas.microsoft.com/office/drawing/2014/main" id="{8040CEA0-C0B1-47DA-8131-962BC1F25359}"/>
              </a:ext>
            </a:extLst>
          </p:cNvPr>
          <p:cNvGrpSpPr/>
          <p:nvPr/>
        </p:nvGrpSpPr>
        <p:grpSpPr>
          <a:xfrm>
            <a:off x="707587" y="963342"/>
            <a:ext cx="10141604" cy="5052603"/>
            <a:chOff x="1011497" y="1009126"/>
            <a:chExt cx="10141604" cy="5052603"/>
          </a:xfrm>
          <a:effectLst/>
        </p:grpSpPr>
        <p:sp>
          <p:nvSpPr>
            <p:cNvPr id="16" name="Rectangle: Rounded Corners 15">
              <a:extLst>
                <a:ext uri="{FF2B5EF4-FFF2-40B4-BE49-F238E27FC236}">
                  <a16:creationId xmlns:a16="http://schemas.microsoft.com/office/drawing/2014/main" id="{E570BB81-CDFF-4452-8CC2-DC91E51BE987}"/>
                </a:ext>
              </a:extLst>
            </p:cNvPr>
            <p:cNvSpPr/>
            <p:nvPr/>
          </p:nvSpPr>
          <p:spPr>
            <a:xfrm>
              <a:off x="7466712" y="1759416"/>
              <a:ext cx="3686389" cy="3138508"/>
            </a:xfrm>
            <a:prstGeom prst="roundRect">
              <a:avLst/>
            </a:prstGeom>
            <a:noFill/>
            <a:ln w="28575">
              <a:solidFill>
                <a:srgbClr val="2C9ED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sng" dirty="0">
                  <a:solidFill>
                    <a:schemeClr val="tx1">
                      <a:lumMod val="50000"/>
                    </a:schemeClr>
                  </a:solidFill>
                </a:rPr>
                <a:t>Add Students to the Roster:</a:t>
              </a:r>
            </a:p>
            <a:p>
              <a:endParaRPr lang="en-US" sz="2000" u="sng" dirty="0">
                <a:solidFill>
                  <a:schemeClr val="tx1">
                    <a:lumMod val="50000"/>
                  </a:schemeClr>
                </a:solidFill>
              </a:endParaRPr>
            </a:p>
            <a:p>
              <a:pPr marL="285750" indent="-285750">
                <a:buFont typeface="Arial" panose="020B0604020202020204" pitchFamily="34" charset="0"/>
                <a:buChar char="•"/>
              </a:pPr>
              <a:r>
                <a:rPr lang="en-US" sz="2000" dirty="0">
                  <a:solidFill>
                    <a:schemeClr val="tx1">
                      <a:lumMod val="50000"/>
                    </a:schemeClr>
                  </a:solidFill>
                </a:rPr>
                <a:t>Move students from the green </a:t>
              </a:r>
              <a:r>
                <a:rPr lang="en-US" sz="2000" i="1" dirty="0">
                  <a:solidFill>
                    <a:schemeClr val="tx1">
                      <a:lumMod val="50000"/>
                    </a:schemeClr>
                  </a:solidFill>
                </a:rPr>
                <a:t>Available Students</a:t>
              </a:r>
              <a:r>
                <a:rPr lang="en-US" sz="2000" dirty="0">
                  <a:solidFill>
                    <a:schemeClr val="tx1">
                      <a:lumMod val="50000"/>
                    </a:schemeClr>
                  </a:solidFill>
                </a:rPr>
                <a:t> list to the orange </a:t>
              </a:r>
              <a:r>
                <a:rPr lang="en-US" sz="2000" i="1" dirty="0">
                  <a:solidFill>
                    <a:schemeClr val="tx1">
                      <a:lumMod val="50000"/>
                    </a:schemeClr>
                  </a:solidFill>
                </a:rPr>
                <a:t>Selected Students</a:t>
              </a:r>
              <a:r>
                <a:rPr lang="en-US" sz="2000" dirty="0">
                  <a:solidFill>
                    <a:schemeClr val="tx1">
                      <a:lumMod val="50000"/>
                    </a:schemeClr>
                  </a:solidFill>
                </a:rPr>
                <a:t> list</a:t>
              </a:r>
            </a:p>
            <a:p>
              <a:endParaRPr lang="en-US" sz="2000" dirty="0">
                <a:solidFill>
                  <a:schemeClr val="tx1">
                    <a:lumMod val="50000"/>
                  </a:schemeClr>
                </a:solidFill>
              </a:endParaRPr>
            </a:p>
            <a:p>
              <a:pPr marL="285750" indent="-285750">
                <a:buFont typeface="Arial" panose="020B0604020202020204" pitchFamily="34" charset="0"/>
                <a:buChar char="•"/>
              </a:pPr>
              <a:r>
                <a:rPr lang="en-US" sz="2000" dirty="0">
                  <a:solidFill>
                    <a:schemeClr val="tx1">
                      <a:lumMod val="50000"/>
                    </a:schemeClr>
                  </a:solidFill>
                </a:rPr>
                <a:t>Click </a:t>
              </a:r>
              <a:r>
                <a:rPr lang="en-US" sz="2000" b="1" dirty="0">
                  <a:solidFill>
                    <a:schemeClr val="tx1">
                      <a:lumMod val="50000"/>
                    </a:schemeClr>
                  </a:solidFill>
                </a:rPr>
                <a:t>Save</a:t>
              </a:r>
            </a:p>
            <a:p>
              <a:pPr marL="285750" indent="-285750">
                <a:buFont typeface="Arial" panose="020B0604020202020204" pitchFamily="34" charset="0"/>
                <a:buChar char="•"/>
              </a:pPr>
              <a:endParaRPr lang="en-US" dirty="0">
                <a:solidFill>
                  <a:schemeClr val="accent1">
                    <a:lumMod val="50000"/>
                  </a:schemeClr>
                </a:solidFill>
              </a:endParaRPr>
            </a:p>
          </p:txBody>
        </p:sp>
        <p:pic>
          <p:nvPicPr>
            <p:cNvPr id="5" name="Picture 4">
              <a:extLst>
                <a:ext uri="{FF2B5EF4-FFF2-40B4-BE49-F238E27FC236}">
                  <a16:creationId xmlns:a16="http://schemas.microsoft.com/office/drawing/2014/main" id="{C340D03E-8EAE-4B19-86F0-8960B8C03E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1011497" y="1009126"/>
              <a:ext cx="5685053" cy="5052603"/>
            </a:xfrm>
            <a:prstGeom prst="rect">
              <a:avLst/>
            </a:prstGeom>
            <a:noFill/>
            <a:ln w="12700"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grpSp>
      <p:sp>
        <p:nvSpPr>
          <p:cNvPr id="9" name="Oval 8">
            <a:extLst>
              <a:ext uri="{FF2B5EF4-FFF2-40B4-BE49-F238E27FC236}">
                <a16:creationId xmlns:a16="http://schemas.microsoft.com/office/drawing/2014/main" id="{2890E83B-9EBF-4B71-8757-C766B828211E}"/>
              </a:ext>
            </a:extLst>
          </p:cNvPr>
          <p:cNvSpPr/>
          <p:nvPr/>
        </p:nvSpPr>
        <p:spPr>
          <a:xfrm>
            <a:off x="1118519" y="2790490"/>
            <a:ext cx="280658" cy="2250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F3E6C8-E695-42A2-B466-227AD4E1505E}"/>
              </a:ext>
            </a:extLst>
          </p:cNvPr>
          <p:cNvSpPr/>
          <p:nvPr/>
        </p:nvSpPr>
        <p:spPr>
          <a:xfrm>
            <a:off x="1431188" y="4802281"/>
            <a:ext cx="1475715" cy="3491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92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7917CC11-53F1-4493-BD33-51B8AF6C0B3C}"/>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8</a:t>
            </a:fld>
            <a:endParaRPr lang="en-US" sz="1200" dirty="0">
              <a:solidFill>
                <a:schemeClr val="bg1"/>
              </a:solidFill>
            </a:endParaRPr>
          </a:p>
        </p:txBody>
      </p:sp>
      <p:sp>
        <p:nvSpPr>
          <p:cNvPr id="4" name="Title 2">
            <a:extLst>
              <a:ext uri="{FF2B5EF4-FFF2-40B4-BE49-F238E27FC236}">
                <a16:creationId xmlns:a16="http://schemas.microsoft.com/office/drawing/2014/main" id="{EF9B4464-E479-4EFA-A5AF-EEDF06764B2B}"/>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View/Edit Roster</a:t>
            </a:r>
          </a:p>
        </p:txBody>
      </p:sp>
      <p:pic>
        <p:nvPicPr>
          <p:cNvPr id="7" name="Picture 6">
            <a:extLst>
              <a:ext uri="{FF2B5EF4-FFF2-40B4-BE49-F238E27FC236}">
                <a16:creationId xmlns:a16="http://schemas.microsoft.com/office/drawing/2014/main" id="{AAF072EE-0718-46F1-AD1D-B80C48C81686}"/>
              </a:ext>
            </a:extLst>
          </p:cNvPr>
          <p:cNvPicPr>
            <a:picLocks noChangeAspect="1"/>
          </p:cNvPicPr>
          <p:nvPr/>
        </p:nvPicPr>
        <p:blipFill>
          <a:blip r:embed="rId3"/>
          <a:stretch>
            <a:fillRect/>
          </a:stretch>
        </p:blipFill>
        <p:spPr>
          <a:xfrm>
            <a:off x="553311" y="991345"/>
            <a:ext cx="7229475" cy="27051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Oval 7">
            <a:extLst>
              <a:ext uri="{FF2B5EF4-FFF2-40B4-BE49-F238E27FC236}">
                <a16:creationId xmlns:a16="http://schemas.microsoft.com/office/drawing/2014/main" id="{E73C0647-2171-4764-AE8A-D9C611C234F2}"/>
              </a:ext>
            </a:extLst>
          </p:cNvPr>
          <p:cNvSpPr/>
          <p:nvPr/>
        </p:nvSpPr>
        <p:spPr>
          <a:xfrm>
            <a:off x="1101686" y="2174786"/>
            <a:ext cx="2203374" cy="3382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9" name="Picture 8">
            <a:extLst>
              <a:ext uri="{FF2B5EF4-FFF2-40B4-BE49-F238E27FC236}">
                <a16:creationId xmlns:a16="http://schemas.microsoft.com/office/drawing/2014/main" id="{19CFCB0D-C8B1-461A-A7BF-9AA26E53E1E4}"/>
              </a:ext>
            </a:extLst>
          </p:cNvPr>
          <p:cNvPicPr>
            <a:picLocks noChangeAspect="1"/>
          </p:cNvPicPr>
          <p:nvPr/>
        </p:nvPicPr>
        <p:blipFill>
          <a:blip r:embed="rId4"/>
          <a:stretch>
            <a:fillRect/>
          </a:stretch>
        </p:blipFill>
        <p:spPr>
          <a:xfrm>
            <a:off x="6209611" y="3806613"/>
            <a:ext cx="4686300" cy="221932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C1D0867D-9ACA-4525-B1BE-B1E8945E18E7}"/>
              </a:ext>
            </a:extLst>
          </p:cNvPr>
          <p:cNvSpPr/>
          <p:nvPr/>
        </p:nvSpPr>
        <p:spPr>
          <a:xfrm>
            <a:off x="6345715" y="5387248"/>
            <a:ext cx="1355075" cy="6386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17709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852C02-3473-495F-BB20-679E54DC11F6}"/>
              </a:ext>
            </a:extLst>
          </p:cNvPr>
          <p:cNvSpPr>
            <a:spLocks noGrp="1"/>
          </p:cNvSpPr>
          <p:nvPr>
            <p:ph type="sldNum" sz="quarter" idx="12"/>
          </p:nvPr>
        </p:nvSpPr>
        <p:spPr/>
        <p:txBody>
          <a:bodyPr/>
          <a:lstStyle/>
          <a:p>
            <a:fld id="{07444E6A-2CF0-485F-849C-7981775EAB40}" type="slidenum">
              <a:rPr lang="en-US" smtClean="0"/>
              <a:t>9</a:t>
            </a:fld>
            <a:endParaRPr lang="en-US"/>
          </a:p>
        </p:txBody>
      </p:sp>
      <p:sp>
        <p:nvSpPr>
          <p:cNvPr id="4" name="Title 2">
            <a:extLst>
              <a:ext uri="{FF2B5EF4-FFF2-40B4-BE49-F238E27FC236}">
                <a16:creationId xmlns:a16="http://schemas.microsoft.com/office/drawing/2014/main" id="{B76BAF95-EB0F-480B-AB9E-A1813FB4E8D2}"/>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latin typeface="+mn-lt"/>
              </a:rPr>
              <a:t>Vie</a:t>
            </a:r>
            <a:r>
              <a:rPr lang="en-US" dirty="0"/>
              <a:t>w/Edit Roster (continued)</a:t>
            </a:r>
          </a:p>
        </p:txBody>
      </p:sp>
      <p:pic>
        <p:nvPicPr>
          <p:cNvPr id="3" name="Picture 2" descr="Roster Manager window: View/Edit/Export Roster form showing retrieved classes (rosters) with an edit button for each">
            <a:extLst>
              <a:ext uri="{FF2B5EF4-FFF2-40B4-BE49-F238E27FC236}">
                <a16:creationId xmlns:a16="http://schemas.microsoft.com/office/drawing/2014/main" id="{32E8A0F3-35DA-4D18-A760-9055A8146D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92" t="3961" r="1874" b="3750"/>
          <a:stretch/>
        </p:blipFill>
        <p:spPr>
          <a:xfrm>
            <a:off x="910888" y="1325573"/>
            <a:ext cx="4849630" cy="2474839"/>
          </a:xfrm>
          <a:prstGeom prst="rect">
            <a:avLst/>
          </a:prstGeom>
          <a:ln>
            <a:solidFill>
              <a:srgbClr val="A6A6A6"/>
            </a:solidFill>
          </a:ln>
        </p:spPr>
      </p:pic>
      <p:sp>
        <p:nvSpPr>
          <p:cNvPr id="6" name="Oval 5">
            <a:extLst>
              <a:ext uri="{FF2B5EF4-FFF2-40B4-BE49-F238E27FC236}">
                <a16:creationId xmlns:a16="http://schemas.microsoft.com/office/drawing/2014/main" id="{75C473C6-46CD-444A-A020-6AD1C32A53A4}"/>
              </a:ext>
            </a:extLst>
          </p:cNvPr>
          <p:cNvSpPr/>
          <p:nvPr/>
        </p:nvSpPr>
        <p:spPr>
          <a:xfrm>
            <a:off x="1286260" y="2817580"/>
            <a:ext cx="362658" cy="3459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7" name="Picture 6">
            <a:extLst>
              <a:ext uri="{FF2B5EF4-FFF2-40B4-BE49-F238E27FC236}">
                <a16:creationId xmlns:a16="http://schemas.microsoft.com/office/drawing/2014/main" id="{1D031F15-1DAD-4C95-85E0-5754AED536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31484" y="1048526"/>
            <a:ext cx="4745405" cy="5078565"/>
          </a:xfrm>
          <a:prstGeom prst="rect">
            <a:avLst/>
          </a:prstGeom>
          <a:ln w="12700">
            <a:solidFill>
              <a:schemeClr val="bg1">
                <a:lumMod val="75000"/>
              </a:schemeClr>
            </a:solidFill>
          </a:ln>
        </p:spPr>
      </p:pic>
      <p:sp>
        <p:nvSpPr>
          <p:cNvPr id="9" name="Oval 8">
            <a:extLst>
              <a:ext uri="{FF2B5EF4-FFF2-40B4-BE49-F238E27FC236}">
                <a16:creationId xmlns:a16="http://schemas.microsoft.com/office/drawing/2014/main" id="{1B4DB6E0-8053-4468-9E71-33BDAEFAF91A}"/>
              </a:ext>
            </a:extLst>
          </p:cNvPr>
          <p:cNvSpPr/>
          <p:nvPr/>
        </p:nvSpPr>
        <p:spPr>
          <a:xfrm>
            <a:off x="6431485" y="1313168"/>
            <a:ext cx="1449014" cy="3983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Oval 9">
            <a:extLst>
              <a:ext uri="{FF2B5EF4-FFF2-40B4-BE49-F238E27FC236}">
                <a16:creationId xmlns:a16="http://schemas.microsoft.com/office/drawing/2014/main" id="{13837263-DC26-486E-8569-90DA75DF5123}"/>
              </a:ext>
            </a:extLst>
          </p:cNvPr>
          <p:cNvSpPr/>
          <p:nvPr/>
        </p:nvSpPr>
        <p:spPr>
          <a:xfrm>
            <a:off x="6386354" y="2540270"/>
            <a:ext cx="1449014" cy="3983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123687702"/>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91EAC94F-0CB7-47E2-B1CC-A0F105248E9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3c8d6406-deae-4a0d-a95e-fe53ed4a1ace"/>
    <ds:schemaRef ds:uri="60b788f9-dbc8-42fd-99f2-081ed83a52df"/>
    <ds:schemaRef ds:uri="http://www.w3.org/XML/1998/namespace"/>
    <ds:schemaRef ds:uri="http://purl.org/dc/dcmitype/"/>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1510</TotalTime>
  <Words>2156</Words>
  <Application>Microsoft Office PowerPoint</Application>
  <PresentationFormat>Widescreen</PresentationFormat>
  <Paragraphs>177</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Narrow</vt:lpstr>
      <vt:lpstr>Calibri</vt:lpstr>
      <vt:lpstr>Franklin Gothic Book</vt:lpstr>
      <vt:lpstr>Franklin Gothic Medium</vt:lpstr>
      <vt:lpstr>Gill Sans MT</vt:lpstr>
      <vt:lpstr>Times New Roman</vt:lpstr>
      <vt:lpstr>Cambium Assessment PPT</vt:lpstr>
      <vt:lpstr>How to use the roster manager to add, modify, and upload rosters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Centralized Reporting System Series</vt:lpstr>
      <vt:lpstr>More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Kathleen Hughes</cp:lastModifiedBy>
  <cp:revision>161</cp:revision>
  <cp:lastPrinted>2017-10-19T00:36:21Z</cp:lastPrinted>
  <dcterms:created xsi:type="dcterms:W3CDTF">2020-02-03T21:37:34Z</dcterms:created>
  <dcterms:modified xsi:type="dcterms:W3CDTF">2021-03-30T17:17:55Z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