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2"/>
  </p:notesMasterIdLst>
  <p:handoutMasterIdLst>
    <p:handoutMasterId r:id="rId13"/>
  </p:handoutMasterIdLst>
  <p:sldIdLst>
    <p:sldId id="294" r:id="rId5"/>
    <p:sldId id="633" r:id="rId6"/>
    <p:sldId id="634" r:id="rId7"/>
    <p:sldId id="630" r:id="rId8"/>
    <p:sldId id="631" r:id="rId9"/>
    <p:sldId id="629" r:id="rId10"/>
    <p:sldId id="389" r:id="rId11"/>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2C1E3B98-26DB-4D6D-BCFC-434CF33EB550}">
          <p14:sldIdLst>
            <p14:sldId id="294"/>
            <p14:sldId id="633"/>
          </p14:sldIdLst>
        </p14:section>
        <p14:section name="My Settings Button" id="{280DF4C8-774B-4C9A-B4FB-F13F5B9E55E5}">
          <p14:sldIdLst>
            <p14:sldId id="634"/>
          </p14:sldIdLst>
        </p14:section>
        <p14:section name="Change Reporting Time Period" id="{4D54CB9B-5F5E-4253-8A78-B99F1DB57DDD}">
          <p14:sldIdLst>
            <p14:sldId id="630"/>
          </p14:sldIdLst>
        </p14:section>
        <p14:section name="Compare Current Classes with Past Classes" id="{7B6ACF6A-3DBD-4B4B-8F36-84BBB1D251B0}">
          <p14:sldIdLst>
            <p14:sldId id="631"/>
          </p14:sldIdLst>
        </p14:section>
        <p14:section name="Other Modules in the Series" id="{943FE4EB-1F3D-46F8-9DBB-3EB1E0226135}">
          <p14:sldIdLst>
            <p14:sldId id="629"/>
            <p14:sldId id="389"/>
          </p14:sldIdLst>
        </p14:section>
      </p14:sectionLst>
    </p:ex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hle, Angela" initials="JA" lastIdx="6" clrIdx="0">
    <p:extLst>
      <p:ext uri="{19B8F6BF-5375-455C-9EA6-DF929625EA0E}">
        <p15:presenceInfo xmlns:p15="http://schemas.microsoft.com/office/powerpoint/2012/main" userId="S-1-5-21-1472932569-214068005-926709054-8506" providerId="AD"/>
      </p:ext>
    </p:extLst>
  </p:cmAuthor>
  <p:cmAuthor id="2" name="Linda K. Reed" initials="lkr" lastIdx="33" clrIdx="1">
    <p:extLst>
      <p:ext uri="{19B8F6BF-5375-455C-9EA6-DF929625EA0E}">
        <p15:presenceInfo xmlns:p15="http://schemas.microsoft.com/office/powerpoint/2012/main" userId="Linda K. Reed" providerId="Non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 id="7" name="Microsoft Office User" initials="Office [7]" lastIdx="1" clrIdx="6"/>
  <p:cmAuthor id="8" name="Microsoft Office User" initials="Office [6]" lastIdx="1" clrIdx="7"/>
  <p:cmAuthor id="9" name="Mills, Monica" initials="MM [2]" lastIdx="23" clrIdx="8">
    <p:extLst>
      <p:ext uri="{19B8F6BF-5375-455C-9EA6-DF929625EA0E}">
        <p15:presenceInfo xmlns:p15="http://schemas.microsoft.com/office/powerpoint/2012/main" userId="S::mmills@air.org::c45eef33-598a-4d4e-81ae-afc889ac12d7" providerId="AD"/>
      </p:ext>
    </p:extLst>
  </p:cmAuthor>
  <p:cmAuthor id="10" name="Mills, Monica" initials="MM" lastIdx="1" clrIdx="9">
    <p:extLst>
      <p:ext uri="{19B8F6BF-5375-455C-9EA6-DF929625EA0E}">
        <p15:presenceInfo xmlns:p15="http://schemas.microsoft.com/office/powerpoint/2012/main" userId="Mills, Monica" providerId="None"/>
      </p:ext>
    </p:extLst>
  </p:cmAuthor>
  <p:cmAuthor id="11" name="Pualoa, Kelsie" initials="PK" lastIdx="1" clrIdx="10">
    <p:extLst>
      <p:ext uri="{19B8F6BF-5375-455C-9EA6-DF929625EA0E}">
        <p15:presenceInfo xmlns:p15="http://schemas.microsoft.com/office/powerpoint/2012/main" userId="S::20268423@k12.hi.us::30d7a369-5fbb-41ab-a061-1ba001a6bae4" providerId="AD"/>
      </p:ext>
    </p:extLst>
  </p:cmAuthor>
  <p:cmAuthor id="12" name="Kathleen Hughes" initials="KH" lastIdx="2" clrIdx="11">
    <p:extLst>
      <p:ext uri="{19B8F6BF-5375-455C-9EA6-DF929625EA0E}">
        <p15:presenceInfo xmlns:p15="http://schemas.microsoft.com/office/powerpoint/2012/main" userId="S-1-5-21-1949779832-2519084937-1351169659-45568" providerId="AD"/>
      </p:ext>
    </p:extLst>
  </p:cmAuthor>
  <p:cmAuthor id="13" name="Morada, Dianne" initials="MD" lastIdx="2" clrIdx="12">
    <p:extLst>
      <p:ext uri="{19B8F6BF-5375-455C-9EA6-DF929625EA0E}">
        <p15:presenceInfo xmlns:p15="http://schemas.microsoft.com/office/powerpoint/2012/main" userId="S::20167605@k12.hi.us::dde3c573-5f62-4993-9176-83a29b40d9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9EF0D0-4D72-5964-F658-9484F2F2CA71}" v="1" dt="2021-09-16T20:06:41.721"/>
    <p1510:client id="{17E53043-69E4-4316-EA4F-FFA6BDDC1C78}" v="1" dt="2021-09-08T20:29:23.072"/>
    <p1510:client id="{4CEAB69F-A007-0000-A63B-426627183D28}" v="1" dt="2021-03-23T00:26:03.585"/>
  </p1510:revLst>
</p1510:revInfo>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52" autoAdjust="0"/>
    <p:restoredTop sz="69041" autoAdjust="0"/>
  </p:normalViewPr>
  <p:slideViewPr>
    <p:cSldViewPr snapToGrid="0">
      <p:cViewPr varScale="1">
        <p:scale>
          <a:sx n="80" d="100"/>
          <a:sy n="80" d="100"/>
        </p:scale>
        <p:origin x="1232" y="60"/>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r>
              <a:rPr lang="en-US" sz="1200" dirty="0"/>
              <a:t>Welcome to the fifth module in the Centralized Reporting System training series: How to Drill Down into Your Results by Selecting Previous School Years and Previous Students. These settings are used to go back in time to compare current data with previous years’ data.</a:t>
            </a:r>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292160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default, your reports in Centralized Reporting display test opportunities only for the current school year, with current student data. The two exceptions to this are the Longitudinal Report and the Student Portfolio Report. There are times when it is helpful to compare your current students’ test scores to data from previous years and to results from your former students. This video is designed to teach you to use your settings to see your current students’ test results from previous years AND to see the results of your former students. </a:t>
            </a: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2</a:t>
            </a:fld>
            <a:endParaRPr lang="en-US" dirty="0"/>
          </a:p>
        </p:txBody>
      </p:sp>
    </p:spTree>
    <p:extLst>
      <p:ext uri="{BB962C8B-B14F-4D97-AF65-F5344CB8AC3E}">
        <p14:creationId xmlns:p14="http://schemas.microsoft.com/office/powerpoint/2010/main" val="1884856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My Settings button is located in the Reporting banner and includes several options. You can access the button from any page in the reporting system. </a:t>
            </a:r>
          </a:p>
          <a:p>
            <a:pPr marL="228600" indent="-228600">
              <a:buAutoNum type="arabicPeriod"/>
            </a:pPr>
            <a:r>
              <a:rPr lang="en-US" dirty="0"/>
              <a:t>Click the expansion arrow on the right side of the button and select the setting Change Reporting Time Period. </a:t>
            </a:r>
          </a:p>
          <a:p>
            <a:pPr marL="228600" indent="-228600">
              <a:buAutoNum type="arabicPeriod"/>
            </a:pPr>
            <a:endParaRPr lang="en-US" dirty="0"/>
          </a:p>
          <a:p>
            <a:pPr marL="0" indent="0">
              <a:buNone/>
            </a:pPr>
            <a:r>
              <a:rPr lang="en-US" dirty="0"/>
              <a:t>A pop-up window with the same name appears.</a:t>
            </a: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3</a:t>
            </a:fld>
            <a:endParaRPr lang="en-US" dirty="0"/>
          </a:p>
        </p:txBody>
      </p:sp>
    </p:spTree>
    <p:extLst>
      <p:ext uri="{BB962C8B-B14F-4D97-AF65-F5344CB8AC3E}">
        <p14:creationId xmlns:p14="http://schemas.microsoft.com/office/powerpoint/2010/main" val="3775023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The Change Reporting Time Period pop-up window displays with two search fields: one for returning to a previous school year and one to use for returning to students who were assigned to you, as of a specific date, usually a time from a previous school year. You use one of the fields or both of them, depending on the data you want to return to. To see your current students’ previous results select a previous school year from the drop-down list. Leave the calendar date set to today or reset it, if necessary. This image displays those settings. Click Save. Your reports now show your current students’ test results from the year you selected. </a:t>
            </a:r>
          </a:p>
        </p:txBody>
      </p:sp>
      <p:sp>
        <p:nvSpPr>
          <p:cNvPr id="4" name="Slide Number Placeholder 3"/>
          <p:cNvSpPr>
            <a:spLocks noGrp="1"/>
          </p:cNvSpPr>
          <p:nvPr>
            <p:ph type="sldNum" sz="quarter" idx="5"/>
          </p:nvPr>
        </p:nvSpPr>
        <p:spPr/>
        <p:txBody>
          <a:bodyPr/>
          <a:lstStyle/>
          <a:p>
            <a:pPr defTabSz="933237">
              <a:defRPr/>
            </a:pPr>
            <a:fld id="{2A0A903A-3A53-46E4-B8FD-A6E610818D90}" type="slidenum">
              <a:rPr lang="en-US">
                <a:solidFill>
                  <a:prstClr val="black"/>
                </a:solidFill>
                <a:latin typeface="Calibri" panose="020F0502020204030204"/>
              </a:rPr>
              <a:pPr defTabSz="933237">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682435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Sometimes you may want to contrast the results of your current classes with classes you had in the past. To do this, set the school year option to the desired year and then enter a calendar date within that particular year when you know the students had started testing. This will take you “back in time” to see the results of your former classes. The pop-up window displays these settings. Set like this, a teacher will see his or her students from last year and their results from that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can start the drilling down process with this step when you know that you want results other than your current schoolyear results for your current students.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return to the default settings click the Reset to Today link.</a:t>
            </a:r>
          </a:p>
          <a:p>
            <a:endParaRPr lang="en-US" dirty="0"/>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5</a:t>
            </a:fld>
            <a:endParaRPr lang="en-US" dirty="0"/>
          </a:p>
        </p:txBody>
      </p:sp>
    </p:spTree>
    <p:extLst>
      <p:ext uri="{BB962C8B-B14F-4D97-AF65-F5344CB8AC3E}">
        <p14:creationId xmlns:p14="http://schemas.microsoft.com/office/powerpoint/2010/main" val="1110187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Over time you will learn the many configurations possible with the Change Reporting Time Period setting and you’ll be an expert at returning to exactly the results you want to see.</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Thank you for viewing this video on selecting previous year’s data. More training modules are posted on the</a:t>
            </a:r>
            <a:r>
              <a:rPr lang="en-US" baseline="0" dirty="0"/>
              <a:t> HSAP </a:t>
            </a:r>
            <a:r>
              <a:rPr lang="en-US" dirty="0"/>
              <a:t>portal. </a:t>
            </a:r>
          </a:p>
        </p:txBody>
      </p:sp>
      <p:sp>
        <p:nvSpPr>
          <p:cNvPr id="4" name="Slide Number Placeholder 3"/>
          <p:cNvSpPr>
            <a:spLocks noGrp="1"/>
          </p:cNvSpPr>
          <p:nvPr>
            <p:ph type="sldNum" sz="quarter" idx="10"/>
          </p:nvPr>
        </p:nvSpPr>
        <p:spPr/>
        <p:txBody>
          <a:bodyPr/>
          <a:lstStyle/>
          <a:p>
            <a:pPr marL="0" marR="0" lvl="0" indent="0" algn="r" defTabSz="910820" rtl="0" eaLnBrk="1" fontAlgn="auto" latinLnBrk="0" hangingPunct="1">
              <a:lnSpc>
                <a:spcPct val="100000"/>
              </a:lnSpc>
              <a:spcBef>
                <a:spcPts val="0"/>
              </a:spcBef>
              <a:spcAft>
                <a:spcPts val="0"/>
              </a:spcAft>
              <a:buClrTx/>
              <a:buSzTx/>
              <a:buFontTx/>
              <a:buNone/>
              <a:tabLst/>
              <a:defRPr/>
            </a:pPr>
            <a:fld id="{DBA2C2E2-0E08-480B-A22D-C2F2EBF6A27D}"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082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Slide Image Placeholder 6"/>
          <p:cNvSpPr>
            <a:spLocks noGrp="1" noRot="1" noChangeAspect="1"/>
          </p:cNvSpPr>
          <p:nvPr>
            <p:ph type="sldImg"/>
          </p:nvPr>
        </p:nvSpPr>
        <p:spPr>
          <a:xfrm>
            <a:off x="-1477963" y="938213"/>
            <a:ext cx="8353426" cy="4699000"/>
          </a:xfrm>
        </p:spPr>
      </p:sp>
    </p:spTree>
    <p:extLst>
      <p:ext uri="{BB962C8B-B14F-4D97-AF65-F5344CB8AC3E}">
        <p14:creationId xmlns:p14="http://schemas.microsoft.com/office/powerpoint/2010/main" val="4190410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409575" y="696913"/>
            <a:ext cx="6205538" cy="3490912"/>
          </a:xfrm>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defTabSz="919031" eaLnBrk="1" hangingPunct="1">
              <a:spcBef>
                <a:spcPct val="0"/>
              </a:spcBef>
              <a:defRPr/>
            </a:pPr>
            <a:r>
              <a:rPr lang="en-US" altLang="en-US" dirty="0">
                <a:latin typeface="Arial" charset="0"/>
              </a:rPr>
              <a:t>For</a:t>
            </a:r>
            <a:r>
              <a:rPr lang="en-US" altLang="en-US" baseline="0" dirty="0">
                <a:latin typeface="Arial" charset="0"/>
              </a:rPr>
              <a:t> detailed information, c</a:t>
            </a:r>
            <a:r>
              <a:rPr lang="en-US" altLang="en-US" dirty="0">
                <a:latin typeface="Arial" charset="0"/>
              </a:rPr>
              <a:t>onsult </a:t>
            </a:r>
            <a:r>
              <a:rPr lang="en-US" altLang="en-US" baseline="0" dirty="0">
                <a:latin typeface="Arial" charset="0"/>
              </a:rPr>
              <a:t>your </a:t>
            </a:r>
            <a:r>
              <a:rPr lang="en-US" altLang="en-US" i="1" baseline="0" dirty="0">
                <a:latin typeface="Arial" charset="0"/>
              </a:rPr>
              <a:t>Centralized</a:t>
            </a:r>
            <a:r>
              <a:rPr lang="en-US" altLang="en-US" baseline="0" dirty="0">
                <a:latin typeface="Arial" charset="0"/>
              </a:rPr>
              <a:t> </a:t>
            </a:r>
            <a:r>
              <a:rPr lang="en-US" altLang="en-US" b="0" i="1" baseline="0" dirty="0">
                <a:latin typeface="Arial" charset="0"/>
              </a:rPr>
              <a:t>Reporting System User Guide for Summative and Interim Assessments</a:t>
            </a:r>
            <a:r>
              <a:rPr lang="en-US" altLang="en-US" b="0" i="1" baseline="0">
                <a:latin typeface="Arial" charset="0"/>
              </a:rPr>
              <a:t>, 2021-2022, </a:t>
            </a:r>
            <a:r>
              <a:rPr lang="en-US" altLang="en-US" b="0" baseline="0" dirty="0">
                <a:latin typeface="Arial" charset="0"/>
              </a:rPr>
              <a:t>located on the HSAP portal, or contact the Help Desk.</a:t>
            </a:r>
            <a:endParaRPr lang="en-US" altLang="en-US" b="0" dirty="0">
              <a:latin typeface="Arial" charset="0"/>
            </a:endParaRPr>
          </a:p>
        </p:txBody>
      </p:sp>
      <p:sp>
        <p:nvSpPr>
          <p:cNvPr id="87044"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58062" indent="-291561">
              <a:defRPr>
                <a:solidFill>
                  <a:schemeClr val="tx1"/>
                </a:solidFill>
                <a:latin typeface="Calibri" pitchFamily="34" charset="0"/>
              </a:defRPr>
            </a:lvl2pPr>
            <a:lvl3pPr marL="1166251" indent="-233250">
              <a:defRPr>
                <a:solidFill>
                  <a:schemeClr val="tx1"/>
                </a:solidFill>
                <a:latin typeface="Calibri" pitchFamily="34" charset="0"/>
              </a:defRPr>
            </a:lvl3pPr>
            <a:lvl4pPr marL="1632750" indent="-233250">
              <a:defRPr>
                <a:solidFill>
                  <a:schemeClr val="tx1"/>
                </a:solidFill>
                <a:latin typeface="Calibri" pitchFamily="34" charset="0"/>
              </a:defRPr>
            </a:lvl4pPr>
            <a:lvl5pPr marL="2099249" indent="-233250">
              <a:defRPr>
                <a:solidFill>
                  <a:schemeClr val="tx1"/>
                </a:solidFill>
                <a:latin typeface="Calibri" pitchFamily="34" charset="0"/>
              </a:defRPr>
            </a:lvl5pPr>
            <a:lvl6pPr marL="2565750" indent="-233250" fontAlgn="base">
              <a:spcBef>
                <a:spcPct val="0"/>
              </a:spcBef>
              <a:spcAft>
                <a:spcPct val="0"/>
              </a:spcAft>
              <a:defRPr>
                <a:solidFill>
                  <a:schemeClr val="tx1"/>
                </a:solidFill>
                <a:latin typeface="Calibri" pitchFamily="34" charset="0"/>
              </a:defRPr>
            </a:lvl6pPr>
            <a:lvl7pPr marL="3032249" indent="-233250" fontAlgn="base">
              <a:spcBef>
                <a:spcPct val="0"/>
              </a:spcBef>
              <a:spcAft>
                <a:spcPct val="0"/>
              </a:spcAft>
              <a:defRPr>
                <a:solidFill>
                  <a:schemeClr val="tx1"/>
                </a:solidFill>
                <a:latin typeface="Calibri" pitchFamily="34" charset="0"/>
              </a:defRPr>
            </a:lvl7pPr>
            <a:lvl8pPr marL="3498750" indent="-233250" fontAlgn="base">
              <a:spcBef>
                <a:spcPct val="0"/>
              </a:spcBef>
              <a:spcAft>
                <a:spcPct val="0"/>
              </a:spcAft>
              <a:defRPr>
                <a:solidFill>
                  <a:schemeClr val="tx1"/>
                </a:solidFill>
                <a:latin typeface="Calibri" pitchFamily="34" charset="0"/>
              </a:defRPr>
            </a:lvl8pPr>
            <a:lvl9pPr marL="3965249" indent="-23325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CAD19E9-9505-4D50-9FC9-21C440EF26E2}" type="slidenum">
              <a:rPr lang="en-US" altLang="en-US" smtClean="0">
                <a:latin typeface="Arial" panose="020B0604020202020204" pitchFamily="34" charset="0"/>
              </a:rPr>
              <a:pPr fontAlgn="base">
                <a:spcBef>
                  <a:spcPct val="0"/>
                </a:spcBef>
                <a:spcAft>
                  <a:spcPct val="0"/>
                </a:spcAft>
                <a:defRPr/>
              </a:pPr>
              <a:t>7</a:t>
            </a:fld>
            <a:endParaRPr lang="en-US" altLang="en-US" dirty="0">
              <a:latin typeface="Arial" panose="020B0604020202020204" pitchFamily="34" charset="0"/>
            </a:endParaRPr>
          </a:p>
        </p:txBody>
      </p:sp>
    </p:spTree>
    <p:extLst>
      <p:ext uri="{BB962C8B-B14F-4D97-AF65-F5344CB8AC3E}">
        <p14:creationId xmlns:p14="http://schemas.microsoft.com/office/powerpoint/2010/main" val="4251070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906AF6-44C4-4402-B6ED-CED3D02DDD2A}"/>
              </a:ext>
            </a:extLst>
          </p:cNvPr>
          <p:cNvSpPr>
            <a:spLocks noGrp="1"/>
          </p:cNvSpPr>
          <p:nvPr>
            <p:ph type="dt" sz="half" idx="10"/>
          </p:nvPr>
        </p:nvSpPr>
        <p:spPr/>
        <p:txBody>
          <a:bodyPr/>
          <a:lstStyle/>
          <a:p>
            <a:fld id="{19D7CD9B-667A-45F6-BACB-D3DFD303926C}" type="datetimeFigureOut">
              <a:rPr lang="en-US" smtClean="0"/>
              <a:t>9/21/2021</a:t>
            </a:fld>
            <a:endParaRPr lang="en-US"/>
          </a:p>
        </p:txBody>
      </p:sp>
      <p:sp>
        <p:nvSpPr>
          <p:cNvPr id="3" name="Footer Placeholder 2">
            <a:extLst>
              <a:ext uri="{FF2B5EF4-FFF2-40B4-BE49-F238E27FC236}">
                <a16:creationId xmlns:a16="http://schemas.microsoft.com/office/drawing/2014/main" id="{1F67ABCE-DA65-4A33-8A28-4DB230BFB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9FBF1C-30D0-45EB-B290-53B1C2C24EFA}"/>
              </a:ext>
            </a:extLst>
          </p:cNvPr>
          <p:cNvSpPr>
            <a:spLocks noGrp="1"/>
          </p:cNvSpPr>
          <p:nvPr>
            <p:ph type="sldNum" sz="quarter" idx="12"/>
          </p:nvPr>
        </p:nvSpPr>
        <p:spPr/>
        <p:txBody>
          <a:bodyPr/>
          <a:lstStyle/>
          <a:p>
            <a:fld id="{DD6CFC70-97E0-4334-8BC3-673654984FA0}" type="slidenum">
              <a:rPr lang="en-US" smtClean="0"/>
              <a:t>‹#›</a:t>
            </a:fld>
            <a:endParaRPr lang="en-US"/>
          </a:p>
        </p:txBody>
      </p:sp>
    </p:spTree>
    <p:extLst>
      <p:ext uri="{BB962C8B-B14F-4D97-AF65-F5344CB8AC3E}">
        <p14:creationId xmlns:p14="http://schemas.microsoft.com/office/powerpoint/2010/main" val="5570920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25710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0" r:id="rId18"/>
    <p:sldLayoutId id="2147483811" r:id="rId19"/>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hyperlink" Target="https://alohahsap.org/" TargetMode="External"/><Relationship Id="rId2" Type="http://schemas.openxmlformats.org/officeDocument/2006/relationships/notesSlide" Target="../notesSlides/notesSlide7.xml"/><Relationship Id="rId1" Type="http://schemas.openxmlformats.org/officeDocument/2006/relationships/slideLayout" Target="../slideLayouts/slideLayout19.xml"/><Relationship Id="rId4" Type="http://schemas.openxmlformats.org/officeDocument/2006/relationships/hyperlink" Target="mailto:hsaphelpdesk@cambiumassessmen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2533" y="1558150"/>
            <a:ext cx="8540496" cy="3023064"/>
          </a:xfrm>
        </p:spPr>
        <p:txBody>
          <a:bodyPr>
            <a:normAutofit fontScale="90000"/>
          </a:bodyPr>
          <a:lstStyle/>
          <a:p>
            <a:r>
              <a:rPr lang="en-US" dirty="0"/>
              <a:t>How to drill down into your results by selecting previous school years and previous students</a:t>
            </a:r>
          </a:p>
        </p:txBody>
      </p:sp>
      <p:sp>
        <p:nvSpPr>
          <p:cNvPr id="6" name="Subtitle 2">
            <a:extLst>
              <a:ext uri="{FF2B5EF4-FFF2-40B4-BE49-F238E27FC236}">
                <a16:creationId xmlns:a16="http://schemas.microsoft.com/office/drawing/2014/main" id="{33F9ED7E-57CF-4951-911C-9FFC5613D873}"/>
              </a:ext>
            </a:extLst>
          </p:cNvPr>
          <p:cNvSpPr txBox="1">
            <a:spLocks/>
          </p:cNvSpPr>
          <p:nvPr/>
        </p:nvSpPr>
        <p:spPr>
          <a:xfrm>
            <a:off x="2539700" y="4581214"/>
            <a:ext cx="8540496" cy="369332"/>
          </a:xfrm>
          <a:prstGeom prst="rect">
            <a:avLst/>
          </a:prstGeom>
          <a:ln>
            <a:noFill/>
          </a:ln>
        </p:spPr>
        <p:txBody>
          <a:bodyPr vert="horz" wrap="square" lIns="0" tIns="0" rIns="0" bIns="0" rtlCol="0" anchor="b" anchorCtr="0">
            <a:normAutofit/>
          </a:bodyPr>
          <a:lstStyle>
            <a:lvl1pPr marL="0" marR="0" indent="0" algn="ctr" defTabSz="685800" rtl="0" eaLnBrk="1" fontAlgn="auto" latinLnBrk="0" hangingPunct="1">
              <a:lnSpc>
                <a:spcPct val="100000"/>
              </a:lnSpc>
              <a:spcBef>
                <a:spcPts val="0"/>
              </a:spcBef>
              <a:spcAft>
                <a:spcPts val="0"/>
              </a:spcAft>
              <a:buClr>
                <a:schemeClr val="tx1"/>
              </a:buClr>
              <a:buSzPct val="100000"/>
              <a:buFont typeface="Times New Roman" panose="02020603050405020304" pitchFamily="18" charset="0"/>
              <a:buNone/>
              <a:tabLst/>
              <a:defRPr sz="1800" b="0" i="0" kern="1200" cap="all" spc="0" baseline="0">
                <a:solidFill>
                  <a:schemeClr val="bg1"/>
                </a:solidFill>
                <a:effectLst/>
                <a:latin typeface="+mj-lt"/>
                <a:ea typeface="Calibri" panose="020F0502020204030204" pitchFamily="34" charset="0"/>
                <a:cs typeface="Calibri"/>
              </a:defRPr>
            </a:lvl1pPr>
            <a:lvl2pPr marL="342900" marR="0" indent="0" algn="ctr" defTabSz="685800" rtl="0" eaLnBrk="1" fontAlgn="auto" latinLnBrk="0" hangingPunct="1">
              <a:lnSpc>
                <a:spcPct val="125000"/>
              </a:lnSpc>
              <a:spcBef>
                <a:spcPts val="1800"/>
              </a:spcBef>
              <a:spcAft>
                <a:spcPts val="0"/>
              </a:spcAft>
              <a:buClr>
                <a:schemeClr val="tx1"/>
              </a:buClr>
              <a:buSzTx/>
              <a:buFont typeface="Calibri" panose="020F0502020204030204" pitchFamily="34" charset="0"/>
              <a:buNone/>
              <a:tabLst/>
              <a:defRPr sz="1500" b="0" i="0" kern="1200">
                <a:solidFill>
                  <a:schemeClr val="tx1"/>
                </a:solidFill>
                <a:latin typeface="+mn-lt"/>
                <a:ea typeface="Calibri"/>
                <a:cs typeface="Calibri"/>
              </a:defRPr>
            </a:lvl2pPr>
            <a:lvl3pPr marL="685800" marR="0" indent="0" algn="ctr" defTabSz="685800" rtl="0" eaLnBrk="1" fontAlgn="auto" latinLnBrk="0" hangingPunct="1">
              <a:lnSpc>
                <a:spcPct val="125000"/>
              </a:lnSpc>
              <a:spcBef>
                <a:spcPts val="1800"/>
              </a:spcBef>
              <a:spcAft>
                <a:spcPts val="0"/>
              </a:spcAft>
              <a:buClr>
                <a:schemeClr val="tx1"/>
              </a:buClr>
              <a:buSzTx/>
              <a:buFont typeface="Calibri" panose="020F0502020204030204" pitchFamily="34" charset="0"/>
              <a:buNone/>
              <a:tabLst/>
              <a:defRPr sz="1350" b="0" i="0" kern="1200">
                <a:solidFill>
                  <a:schemeClr val="tx1"/>
                </a:solidFill>
                <a:latin typeface="+mn-lt"/>
                <a:ea typeface="Calibri"/>
                <a:cs typeface="Calibri"/>
              </a:defRPr>
            </a:lvl3pPr>
            <a:lvl4pPr marL="1028700" marR="0" indent="0" algn="ctr"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None/>
              <a:tabLst/>
              <a:defRPr sz="1200" b="0" i="0" kern="1200">
                <a:solidFill>
                  <a:schemeClr val="tx1"/>
                </a:solidFill>
                <a:latin typeface="+mn-lt"/>
                <a:ea typeface="Calibri"/>
                <a:cs typeface="Calibri"/>
              </a:defRPr>
            </a:lvl4pPr>
            <a:lvl5pPr marL="1371600" marR="0" indent="0" algn="ctr" defTabSz="685800" rtl="0" eaLnBrk="1" fontAlgn="auto" latinLnBrk="0" hangingPunct="1">
              <a:lnSpc>
                <a:spcPct val="125000"/>
              </a:lnSpc>
              <a:spcBef>
                <a:spcPts val="1800"/>
              </a:spcBef>
              <a:spcAft>
                <a:spcPts val="0"/>
              </a:spcAft>
              <a:buClr>
                <a:schemeClr val="tx1"/>
              </a:buClr>
              <a:buSzTx/>
              <a:buFont typeface="Calibri" panose="020F0502020204030204" pitchFamily="34" charset="0"/>
              <a:buNone/>
              <a:tabLst/>
              <a:defRPr sz="1200" b="0" i="0" kern="1200">
                <a:solidFill>
                  <a:schemeClr val="tx1"/>
                </a:solidFill>
                <a:latin typeface="+mn-lt"/>
                <a:ea typeface="Calibri"/>
                <a:cs typeface="Calibri"/>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dirty="0"/>
              <a:t>Centralized reporting system  series #5</a:t>
            </a:r>
          </a:p>
        </p:txBody>
      </p:sp>
      <p:sp>
        <p:nvSpPr>
          <p:cNvPr id="5" name="Rectangle 4">
            <a:extLst>
              <a:ext uri="{FF2B5EF4-FFF2-40B4-BE49-F238E27FC236}">
                <a16:creationId xmlns:a16="http://schemas.microsoft.com/office/drawing/2014/main" id="{C3C176C5-3A10-437D-BD93-27A7AB9AB93D}"/>
              </a:ext>
            </a:extLst>
          </p:cNvPr>
          <p:cNvSpPr/>
          <p:nvPr/>
        </p:nvSpPr>
        <p:spPr>
          <a:xfrm>
            <a:off x="9136646" y="6265882"/>
            <a:ext cx="2986715" cy="215444"/>
          </a:xfrm>
          <a:prstGeom prst="rect">
            <a:avLst/>
          </a:prstGeom>
        </p:spPr>
        <p:txBody>
          <a:bodyPr wrap="none">
            <a:spAutoFit/>
          </a:bodyPr>
          <a:lstStyle/>
          <a:p>
            <a:r>
              <a:rPr lang="en-US" sz="800" dirty="0">
                <a:solidFill>
                  <a:schemeClr val="bg1"/>
                </a:solidFill>
              </a:rPr>
              <a:t>Copyright © 2021 Cambium Assessment, Inc. All rights reserved.</a:t>
            </a:r>
          </a:p>
        </p:txBody>
      </p:sp>
    </p:spTree>
    <p:extLst>
      <p:ext uri="{BB962C8B-B14F-4D97-AF65-F5344CB8AC3E}">
        <p14:creationId xmlns:p14="http://schemas.microsoft.com/office/powerpoint/2010/main" val="327439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DE8692E-DC79-4763-A0B8-EE1D16BF27CF}"/>
              </a:ext>
            </a:extLst>
          </p:cNvPr>
          <p:cNvSpPr>
            <a:spLocks noGrp="1"/>
          </p:cNvSpPr>
          <p:nvPr>
            <p:ph type="sldNum" sz="quarter" idx="11"/>
          </p:nvPr>
        </p:nvSpPr>
        <p:spPr/>
        <p:txBody>
          <a:bodyPr/>
          <a:lstStyle/>
          <a:p>
            <a:fld id="{58AE716E-68DD-2249-A7FA-8AEF0B14DF81}" type="slidenum">
              <a:rPr lang="en-US" smtClean="0"/>
              <a:pPr/>
              <a:t>2</a:t>
            </a:fld>
            <a:endParaRPr lang="en-US" dirty="0"/>
          </a:p>
        </p:txBody>
      </p:sp>
      <p:sp>
        <p:nvSpPr>
          <p:cNvPr id="4" name="Title 3">
            <a:extLst>
              <a:ext uri="{FF2B5EF4-FFF2-40B4-BE49-F238E27FC236}">
                <a16:creationId xmlns:a16="http://schemas.microsoft.com/office/drawing/2014/main" id="{5DCAC155-4714-4F72-84DE-0BEEFF3EDC67}"/>
              </a:ext>
            </a:extLst>
          </p:cNvPr>
          <p:cNvSpPr>
            <a:spLocks noGrp="1"/>
          </p:cNvSpPr>
          <p:nvPr>
            <p:ph type="title"/>
          </p:nvPr>
        </p:nvSpPr>
        <p:spPr/>
        <p:txBody>
          <a:bodyPr/>
          <a:lstStyle/>
          <a:p>
            <a:r>
              <a:rPr lang="en-US" dirty="0"/>
              <a:t>Objectives</a:t>
            </a:r>
          </a:p>
        </p:txBody>
      </p:sp>
      <p:sp>
        <p:nvSpPr>
          <p:cNvPr id="5" name="Rectangle: Rounded Corners 4">
            <a:extLst>
              <a:ext uri="{FF2B5EF4-FFF2-40B4-BE49-F238E27FC236}">
                <a16:creationId xmlns:a16="http://schemas.microsoft.com/office/drawing/2014/main" id="{8B01E2BD-F6E0-4D26-A545-0300C6455E19}"/>
              </a:ext>
            </a:extLst>
          </p:cNvPr>
          <p:cNvSpPr/>
          <p:nvPr/>
        </p:nvSpPr>
        <p:spPr>
          <a:xfrm>
            <a:off x="893618" y="1302327"/>
            <a:ext cx="10058400" cy="3900055"/>
          </a:xfrm>
          <a:prstGeom prst="roundRect">
            <a:avLst/>
          </a:prstGeom>
          <a:noFill/>
          <a:ln w="28575">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800" dirty="0">
                <a:solidFill>
                  <a:schemeClr val="tx1">
                    <a:lumMod val="50000"/>
                  </a:schemeClr>
                </a:solidFill>
              </a:rPr>
              <a:t>Use your My Settings option to:</a:t>
            </a:r>
          </a:p>
          <a:p>
            <a:endParaRPr lang="en-US" sz="2800" dirty="0">
              <a:solidFill>
                <a:schemeClr val="tx1">
                  <a:lumMod val="50000"/>
                </a:schemeClr>
              </a:solidFill>
            </a:endParaRPr>
          </a:p>
          <a:p>
            <a:pPr marL="457200" indent="-457200">
              <a:buFont typeface="Arial" panose="020B0604020202020204" pitchFamily="34" charset="0"/>
              <a:buChar char="•"/>
            </a:pPr>
            <a:r>
              <a:rPr lang="en-US" sz="2800" dirty="0">
                <a:solidFill>
                  <a:schemeClr val="tx1">
                    <a:lumMod val="50000"/>
                  </a:schemeClr>
                </a:solidFill>
              </a:rPr>
              <a:t>Understand how to see your current students’ test results from previous years</a:t>
            </a:r>
          </a:p>
          <a:p>
            <a:endParaRPr lang="en-US" sz="2800" dirty="0">
              <a:solidFill>
                <a:schemeClr val="tx1">
                  <a:lumMod val="50000"/>
                </a:schemeClr>
              </a:solidFill>
            </a:endParaRPr>
          </a:p>
          <a:p>
            <a:pPr marL="285750" indent="-285750">
              <a:buFont typeface="Arial" panose="020B0604020202020204" pitchFamily="34" charset="0"/>
              <a:buChar char="•"/>
            </a:pPr>
            <a:r>
              <a:rPr lang="en-US" sz="2800" dirty="0">
                <a:solidFill>
                  <a:schemeClr val="tx1">
                    <a:lumMod val="50000"/>
                  </a:schemeClr>
                </a:solidFill>
              </a:rPr>
              <a:t>Understand how to see your former students and their results</a:t>
            </a:r>
          </a:p>
        </p:txBody>
      </p:sp>
    </p:spTree>
    <p:extLst>
      <p:ext uri="{BB962C8B-B14F-4D97-AF65-F5344CB8AC3E}">
        <p14:creationId xmlns:p14="http://schemas.microsoft.com/office/powerpoint/2010/main" val="1915604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AEFCBF9-EF36-44C6-A3BA-BB609A11CE78}"/>
              </a:ext>
            </a:extLst>
          </p:cNvPr>
          <p:cNvSpPr>
            <a:spLocks noGrp="1"/>
          </p:cNvSpPr>
          <p:nvPr>
            <p:ph type="sldNum" sz="quarter" idx="11"/>
          </p:nvPr>
        </p:nvSpPr>
        <p:spPr/>
        <p:txBody>
          <a:bodyPr/>
          <a:lstStyle/>
          <a:p>
            <a:fld id="{58AE716E-68DD-2249-A7FA-8AEF0B14DF81}" type="slidenum">
              <a:rPr lang="en-US" smtClean="0"/>
              <a:pPr/>
              <a:t>3</a:t>
            </a:fld>
            <a:endParaRPr lang="en-US" dirty="0"/>
          </a:p>
        </p:txBody>
      </p:sp>
      <p:sp>
        <p:nvSpPr>
          <p:cNvPr id="4" name="Title 3">
            <a:extLst>
              <a:ext uri="{FF2B5EF4-FFF2-40B4-BE49-F238E27FC236}">
                <a16:creationId xmlns:a16="http://schemas.microsoft.com/office/drawing/2014/main" id="{CD4CEC02-1CC4-4D06-BDE0-BDF38799E3CF}"/>
              </a:ext>
            </a:extLst>
          </p:cNvPr>
          <p:cNvSpPr>
            <a:spLocks noGrp="1"/>
          </p:cNvSpPr>
          <p:nvPr>
            <p:ph type="title"/>
          </p:nvPr>
        </p:nvSpPr>
        <p:spPr/>
        <p:txBody>
          <a:bodyPr/>
          <a:lstStyle/>
          <a:p>
            <a:r>
              <a:rPr lang="en-US" dirty="0"/>
              <a:t>My Settings Button</a:t>
            </a:r>
          </a:p>
        </p:txBody>
      </p:sp>
      <p:grpSp>
        <p:nvGrpSpPr>
          <p:cNvPr id="5" name="Group 4">
            <a:extLst>
              <a:ext uri="{FF2B5EF4-FFF2-40B4-BE49-F238E27FC236}">
                <a16:creationId xmlns:a16="http://schemas.microsoft.com/office/drawing/2014/main" id="{C14DA112-DE82-48A0-8587-2B93ED8E6000}"/>
              </a:ext>
            </a:extLst>
          </p:cNvPr>
          <p:cNvGrpSpPr/>
          <p:nvPr/>
        </p:nvGrpSpPr>
        <p:grpSpPr>
          <a:xfrm>
            <a:off x="1798926" y="794472"/>
            <a:ext cx="8451304" cy="5269056"/>
            <a:chOff x="1798926" y="794472"/>
            <a:chExt cx="8451304" cy="5269056"/>
          </a:xfrm>
        </p:grpSpPr>
        <p:grpSp>
          <p:nvGrpSpPr>
            <p:cNvPr id="2" name="Group 1">
              <a:extLst>
                <a:ext uri="{FF2B5EF4-FFF2-40B4-BE49-F238E27FC236}">
                  <a16:creationId xmlns:a16="http://schemas.microsoft.com/office/drawing/2014/main" id="{CEBE74A1-6B63-4627-B259-BE2085E59BA2}"/>
                </a:ext>
              </a:extLst>
            </p:cNvPr>
            <p:cNvGrpSpPr/>
            <p:nvPr/>
          </p:nvGrpSpPr>
          <p:grpSpPr>
            <a:xfrm>
              <a:off x="1798926" y="794472"/>
              <a:ext cx="8430491" cy="5269056"/>
              <a:chOff x="1798926" y="794472"/>
              <a:chExt cx="8430491" cy="5269056"/>
            </a:xfrm>
          </p:grpSpPr>
          <p:pic>
            <p:nvPicPr>
              <p:cNvPr id="9" name="Picture 8" descr="A screenshot of a cell phone&#10;&#10;Description automatically generated">
                <a:extLst>
                  <a:ext uri="{FF2B5EF4-FFF2-40B4-BE49-F238E27FC236}">
                    <a16:creationId xmlns:a16="http://schemas.microsoft.com/office/drawing/2014/main" id="{3D0B9388-D1A3-4127-BB53-2AAB35B38E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8926" y="794472"/>
                <a:ext cx="8430491" cy="5269056"/>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7" name="Rectangle 6">
                <a:extLst>
                  <a:ext uri="{FF2B5EF4-FFF2-40B4-BE49-F238E27FC236}">
                    <a16:creationId xmlns:a16="http://schemas.microsoft.com/office/drawing/2014/main" id="{B2BA1254-3F48-429B-AB9C-62497CDAA7B0}"/>
                  </a:ext>
                </a:extLst>
              </p:cNvPr>
              <p:cNvSpPr/>
              <p:nvPr/>
            </p:nvSpPr>
            <p:spPr>
              <a:xfrm>
                <a:off x="8137177" y="1148692"/>
                <a:ext cx="2092240" cy="2245673"/>
              </a:xfrm>
              <a:prstGeom prst="rect">
                <a:avLst/>
              </a:prstGeom>
              <a:solidFill>
                <a:srgbClr val="005E9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t>Manage Access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Change Role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t>Reporting Options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Manage Test Reasons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Select Tests to Include on Reports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Change Reporting Time Period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Set Student Settings on Item View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a:ea typeface="+mn-ea"/>
                    <a:cs typeface="+mn-cs"/>
                  </a:rPr>
                  <a:t>Roster Settings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Add Roster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View/Edit Roster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rPr>
                  <a:t>  Upload Rosters</a:t>
                </a:r>
              </a:p>
            </p:txBody>
          </p:sp>
        </p:grpSp>
        <p:sp>
          <p:nvSpPr>
            <p:cNvPr id="6" name="Rectangle 5">
              <a:extLst>
                <a:ext uri="{FF2B5EF4-FFF2-40B4-BE49-F238E27FC236}">
                  <a16:creationId xmlns:a16="http://schemas.microsoft.com/office/drawing/2014/main" id="{CA5271D6-532F-429E-A198-5EC1D4F4E6D9}"/>
                </a:ext>
              </a:extLst>
            </p:cNvPr>
            <p:cNvSpPr/>
            <p:nvPr/>
          </p:nvSpPr>
          <p:spPr>
            <a:xfrm>
              <a:off x="8116364" y="797344"/>
              <a:ext cx="2133866" cy="261022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0" name="Oval 9">
              <a:extLst>
                <a:ext uri="{FF2B5EF4-FFF2-40B4-BE49-F238E27FC236}">
                  <a16:creationId xmlns:a16="http://schemas.microsoft.com/office/drawing/2014/main" id="{279433C7-AA39-4B68-AF88-D7EB9ADC0EB3}"/>
                </a:ext>
              </a:extLst>
            </p:cNvPr>
            <p:cNvSpPr/>
            <p:nvPr/>
          </p:nvSpPr>
          <p:spPr>
            <a:xfrm>
              <a:off x="8154804" y="2150300"/>
              <a:ext cx="1932977" cy="24245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1" name="Oval 10">
              <a:extLst>
                <a:ext uri="{FF2B5EF4-FFF2-40B4-BE49-F238E27FC236}">
                  <a16:creationId xmlns:a16="http://schemas.microsoft.com/office/drawing/2014/main" id="{D98FECBB-F2B3-427E-8C2D-2C478051723F}"/>
                </a:ext>
              </a:extLst>
            </p:cNvPr>
            <p:cNvSpPr/>
            <p:nvPr/>
          </p:nvSpPr>
          <p:spPr>
            <a:xfrm>
              <a:off x="8529730" y="973323"/>
              <a:ext cx="810491" cy="19360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8" name="TextBox 7"/>
          <p:cNvSpPr txBox="1"/>
          <p:nvPr/>
        </p:nvSpPr>
        <p:spPr>
          <a:xfrm>
            <a:off x="9183297" y="1095498"/>
            <a:ext cx="519974" cy="369332"/>
          </a:xfrm>
          <a:prstGeom prst="rect">
            <a:avLst/>
          </a:prstGeom>
          <a:noFill/>
        </p:spPr>
        <p:txBody>
          <a:bodyPr wrap="square" rtlCol="0">
            <a:spAutoFit/>
          </a:bodyPr>
          <a:lstStyle/>
          <a:p>
            <a:r>
              <a:rPr lang="en-US" b="1" dirty="0">
                <a:solidFill>
                  <a:srgbClr val="FF0000"/>
                </a:solidFill>
              </a:rPr>
              <a:t>1</a:t>
            </a:r>
          </a:p>
        </p:txBody>
      </p:sp>
      <p:sp>
        <p:nvSpPr>
          <p:cNvPr id="13" name="TextBox 12"/>
          <p:cNvSpPr txBox="1"/>
          <p:nvPr/>
        </p:nvSpPr>
        <p:spPr>
          <a:xfrm>
            <a:off x="9567807" y="2409491"/>
            <a:ext cx="519974" cy="369332"/>
          </a:xfrm>
          <a:prstGeom prst="rect">
            <a:avLst/>
          </a:prstGeom>
          <a:noFill/>
        </p:spPr>
        <p:txBody>
          <a:bodyPr wrap="square" rtlCol="0">
            <a:spAutoFit/>
          </a:bodyPr>
          <a:lstStyle/>
          <a:p>
            <a:r>
              <a:rPr lang="en-US" b="1" dirty="0">
                <a:solidFill>
                  <a:srgbClr val="FF0000"/>
                </a:solidFill>
              </a:rPr>
              <a:t>2</a:t>
            </a:r>
          </a:p>
        </p:txBody>
      </p:sp>
    </p:spTree>
    <p:extLst>
      <p:ext uri="{BB962C8B-B14F-4D97-AF65-F5344CB8AC3E}">
        <p14:creationId xmlns:p14="http://schemas.microsoft.com/office/powerpoint/2010/main" val="184032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ABA50024-A759-4CE8-91F4-E3B26AD742AD}"/>
              </a:ext>
            </a:extLst>
          </p:cNvPr>
          <p:cNvSpPr/>
          <p:nvPr/>
        </p:nvSpPr>
        <p:spPr>
          <a:xfrm>
            <a:off x="8058982" y="1155405"/>
            <a:ext cx="3755998" cy="4259107"/>
          </a:xfrm>
          <a:prstGeom prst="roundRect">
            <a:avLst/>
          </a:prstGeom>
          <a:noFill/>
          <a:ln w="28575">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strike="noStrike" kern="1200" cap="none" spc="0" normalizeH="0" baseline="0" noProof="0" dirty="0">
                <a:ln>
                  <a:noFill/>
                </a:ln>
                <a:solidFill>
                  <a:schemeClr val="tx1">
                    <a:lumMod val="50000"/>
                  </a:schemeClr>
                </a:solidFill>
                <a:effectLst/>
                <a:uLnTx/>
                <a:uFillTx/>
                <a:latin typeface="Franklin Gothic Book" panose="020B0503020102020204" pitchFamily="34" charset="0"/>
              </a:rPr>
              <a:t>Current Students: Previous Year’s Results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sng" strike="noStrike" kern="1200" cap="none" spc="0" normalizeH="0" baseline="0" noProof="0" dirty="0">
              <a:ln>
                <a:noFill/>
              </a:ln>
              <a:solidFill>
                <a:schemeClr val="tx1">
                  <a:lumMod val="50000"/>
                </a:schemeClr>
              </a:solidFill>
              <a:effectLst/>
              <a:uLnTx/>
              <a:uFillTx/>
              <a:latin typeface="Franklin Gothic Book" panose="020B05030201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lumMod val="50000"/>
                  </a:schemeClr>
                </a:solidFill>
                <a:effectLst/>
                <a:uLnTx/>
                <a:uFillTx/>
                <a:latin typeface="Franklin Gothic Book" panose="020B0503020102020204" pitchFamily="34" charset="0"/>
              </a:rPr>
              <a:t>To view your current students' past performance, select the previous school year and leave the calendar date set to today.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5E8A"/>
              </a:solidFill>
              <a:effectLst/>
              <a:uLnTx/>
              <a:uFillTx/>
              <a:latin typeface="Calibri" panose="020F0502020204030204"/>
              <a:ea typeface="+mn-ea"/>
              <a:cs typeface="+mn-cs"/>
            </a:endParaRPr>
          </a:p>
        </p:txBody>
      </p:sp>
      <p:sp>
        <p:nvSpPr>
          <p:cNvPr id="11" name="Title 3">
            <a:extLst>
              <a:ext uri="{FF2B5EF4-FFF2-40B4-BE49-F238E27FC236}">
                <a16:creationId xmlns:a16="http://schemas.microsoft.com/office/drawing/2014/main" id="{775059D8-6C30-4903-BC9A-7B2583DDE709}"/>
              </a:ext>
            </a:extLst>
          </p:cNvPr>
          <p:cNvSpPr txBox="1">
            <a:spLocks/>
          </p:cNvSpPr>
          <p:nvPr/>
        </p:nvSpPr>
        <p:spPr>
          <a:xfrm>
            <a:off x="291958" y="0"/>
            <a:ext cx="11683372" cy="518012"/>
          </a:xfrm>
          <a:prstGeom prst="rect">
            <a:avLst/>
          </a:prstGeom>
        </p:spPr>
        <p:txBody>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dirty="0"/>
              <a:t>Current Students: Previous Year’s Results</a:t>
            </a:r>
          </a:p>
        </p:txBody>
      </p:sp>
      <p:sp>
        <p:nvSpPr>
          <p:cNvPr id="12" name="Slide Number Placeholder 2">
            <a:extLst>
              <a:ext uri="{FF2B5EF4-FFF2-40B4-BE49-F238E27FC236}">
                <a16:creationId xmlns:a16="http://schemas.microsoft.com/office/drawing/2014/main" id="{F5F8A50C-898B-4229-9385-F0EB8F1C5689}"/>
              </a:ext>
            </a:extLst>
          </p:cNvPr>
          <p:cNvSpPr txBox="1">
            <a:spLocks/>
          </p:cNvSpPr>
          <p:nvPr/>
        </p:nvSpPr>
        <p:spPr>
          <a:xfrm>
            <a:off x="11661487" y="6444777"/>
            <a:ext cx="488835" cy="278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bg1"/>
                </a:solidFill>
              </a:rPr>
              <a:t>4</a:t>
            </a:r>
          </a:p>
        </p:txBody>
      </p:sp>
      <p:pic>
        <p:nvPicPr>
          <p:cNvPr id="5" name="Picture 4">
            <a:extLst>
              <a:ext uri="{FF2B5EF4-FFF2-40B4-BE49-F238E27FC236}">
                <a16:creationId xmlns:a16="http://schemas.microsoft.com/office/drawing/2014/main" id="{5F6B4574-6141-47B8-8F04-421635B3F1CD}"/>
              </a:ext>
            </a:extLst>
          </p:cNvPr>
          <p:cNvPicPr>
            <a:picLocks noChangeAspect="1"/>
          </p:cNvPicPr>
          <p:nvPr/>
        </p:nvPicPr>
        <p:blipFill>
          <a:blip r:embed="rId3"/>
          <a:stretch>
            <a:fillRect/>
          </a:stretch>
        </p:blipFill>
        <p:spPr>
          <a:xfrm>
            <a:off x="1099306" y="1619250"/>
            <a:ext cx="6067425" cy="318142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06789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A666D9-53DB-4984-90DD-9BC0697E268C}"/>
              </a:ext>
            </a:extLst>
          </p:cNvPr>
          <p:cNvSpPr>
            <a:spLocks noGrp="1"/>
          </p:cNvSpPr>
          <p:nvPr>
            <p:ph type="sldNum" sz="quarter" idx="12"/>
          </p:nvPr>
        </p:nvSpPr>
        <p:spPr/>
        <p:txBody>
          <a:bodyPr/>
          <a:lstStyle/>
          <a:p>
            <a:fld id="{DD6CFC70-97E0-4334-8BC3-673654984FA0}" type="slidenum">
              <a:rPr lang="en-US" smtClean="0"/>
              <a:t>5</a:t>
            </a:fld>
            <a:endParaRPr lang="en-US"/>
          </a:p>
        </p:txBody>
      </p:sp>
      <p:sp>
        <p:nvSpPr>
          <p:cNvPr id="4" name="Rectangle: Rounded Corners 3">
            <a:extLst>
              <a:ext uri="{FF2B5EF4-FFF2-40B4-BE49-F238E27FC236}">
                <a16:creationId xmlns:a16="http://schemas.microsoft.com/office/drawing/2014/main" id="{8E191238-4C3E-4FA0-A26F-8D4BDF2B3CDE}"/>
              </a:ext>
            </a:extLst>
          </p:cNvPr>
          <p:cNvSpPr/>
          <p:nvPr/>
        </p:nvSpPr>
        <p:spPr>
          <a:xfrm>
            <a:off x="8179981" y="1299446"/>
            <a:ext cx="3712339" cy="4259107"/>
          </a:xfrm>
          <a:prstGeom prst="roundRect">
            <a:avLst/>
          </a:prstGeom>
          <a:noFill/>
          <a:ln w="28575">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strike="noStrike" kern="1200" cap="none" spc="0" normalizeH="0" baseline="0" noProof="0" dirty="0">
                <a:ln>
                  <a:noFill/>
                </a:ln>
                <a:solidFill>
                  <a:schemeClr val="tx1">
                    <a:lumMod val="50000"/>
                  </a:schemeClr>
                </a:solidFill>
                <a:effectLst/>
                <a:uLnTx/>
                <a:uFillTx/>
                <a:ea typeface="+mn-ea"/>
                <a:cs typeface="+mn-cs"/>
              </a:rPr>
              <a:t>Former Students and </a:t>
            </a:r>
            <a:r>
              <a:rPr lang="en-US" sz="2000" dirty="0">
                <a:solidFill>
                  <a:schemeClr val="tx1">
                    <a:lumMod val="50000"/>
                  </a:schemeClr>
                </a:solidFill>
              </a:rPr>
              <a:t>T</a:t>
            </a:r>
            <a:r>
              <a:rPr kumimoji="0" lang="en-US" sz="2000" b="0" i="0" strike="noStrike" kern="1200" cap="none" spc="0" normalizeH="0" baseline="0" noProof="0" dirty="0">
                <a:ln>
                  <a:noFill/>
                </a:ln>
                <a:solidFill>
                  <a:schemeClr val="tx1">
                    <a:lumMod val="50000"/>
                  </a:schemeClr>
                </a:solidFill>
                <a:effectLst/>
                <a:uLnTx/>
                <a:uFillTx/>
                <a:ea typeface="+mn-ea"/>
                <a:cs typeface="+mn-cs"/>
              </a:rPr>
              <a:t>heir Results: for comparison to current </a:t>
            </a:r>
            <a:r>
              <a:rPr lang="en-US" sz="2000" dirty="0">
                <a:solidFill>
                  <a:schemeClr val="tx1">
                    <a:lumMod val="50000"/>
                  </a:schemeClr>
                </a:solidFill>
              </a:rPr>
              <a:t>s</a:t>
            </a:r>
            <a:r>
              <a:rPr kumimoji="0" lang="en-US" sz="2000" b="0" i="0" strike="noStrike" kern="1200" cap="none" spc="0" normalizeH="0" baseline="0" noProof="0" dirty="0" err="1">
                <a:ln>
                  <a:noFill/>
                </a:ln>
                <a:solidFill>
                  <a:schemeClr val="tx1">
                    <a:lumMod val="50000"/>
                  </a:schemeClr>
                </a:solidFill>
                <a:effectLst/>
                <a:uLnTx/>
                <a:uFillTx/>
                <a:ea typeface="+mn-ea"/>
                <a:cs typeface="+mn-cs"/>
              </a:rPr>
              <a:t>tudents</a:t>
            </a:r>
            <a:endParaRPr kumimoji="0" lang="en-US" sz="2000" b="0" i="0" strike="noStrike" kern="1200" cap="none" spc="0" normalizeH="0" baseline="0" noProof="0" dirty="0">
              <a:ln>
                <a:noFill/>
              </a:ln>
              <a:solidFill>
                <a:schemeClr val="tx1">
                  <a:lumMod val="50000"/>
                </a:schemeClr>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strike="noStrike" kern="1200" cap="none" spc="0" normalizeH="0" baseline="0" noProof="0" dirty="0">
              <a:ln>
                <a:noFill/>
              </a:ln>
              <a:solidFill>
                <a:schemeClr val="tx1">
                  <a:lumMod val="50000"/>
                </a:schemeClr>
              </a:solidFill>
              <a:effectLst/>
              <a:uLnTx/>
              <a:uFillTx/>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To view the performance of classes you taught in previous years, choose the previous school year and set the calendar date to a day within that year when the students had started testing.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5E8A"/>
              </a:solidFill>
              <a:effectLst/>
              <a:uLnTx/>
              <a:uFillTx/>
              <a:latin typeface="Calibri" panose="020F0502020204030204"/>
              <a:ea typeface="+mn-ea"/>
              <a:cs typeface="+mn-cs"/>
            </a:endParaRPr>
          </a:p>
        </p:txBody>
      </p:sp>
      <p:sp>
        <p:nvSpPr>
          <p:cNvPr id="6" name="Title 3">
            <a:extLst>
              <a:ext uri="{FF2B5EF4-FFF2-40B4-BE49-F238E27FC236}">
                <a16:creationId xmlns:a16="http://schemas.microsoft.com/office/drawing/2014/main" id="{ED373CED-82B2-45BD-AA92-7CE22EEE3123}"/>
              </a:ext>
            </a:extLst>
          </p:cNvPr>
          <p:cNvSpPr txBox="1">
            <a:spLocks/>
          </p:cNvSpPr>
          <p:nvPr/>
        </p:nvSpPr>
        <p:spPr>
          <a:xfrm>
            <a:off x="291958" y="0"/>
            <a:ext cx="11683372" cy="518012"/>
          </a:xfrm>
          <a:prstGeom prst="rect">
            <a:avLst/>
          </a:prstGeom>
        </p:spPr>
        <p:txBody>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dirty="0"/>
              <a:t>Former Students: Results from the Year You Taught Them</a:t>
            </a:r>
          </a:p>
        </p:txBody>
      </p:sp>
      <p:pic>
        <p:nvPicPr>
          <p:cNvPr id="7" name="Picture 6">
            <a:extLst>
              <a:ext uri="{FF2B5EF4-FFF2-40B4-BE49-F238E27FC236}">
                <a16:creationId xmlns:a16="http://schemas.microsoft.com/office/drawing/2014/main" id="{7FC062EC-2849-4E72-AA68-7C109787B868}"/>
              </a:ext>
            </a:extLst>
          </p:cNvPr>
          <p:cNvPicPr>
            <a:picLocks noChangeAspect="1"/>
          </p:cNvPicPr>
          <p:nvPr/>
        </p:nvPicPr>
        <p:blipFill>
          <a:blip r:embed="rId3"/>
          <a:stretch>
            <a:fillRect/>
          </a:stretch>
        </p:blipFill>
        <p:spPr>
          <a:xfrm>
            <a:off x="647207" y="1521208"/>
            <a:ext cx="6887013" cy="3565799"/>
          </a:xfrm>
          <a:prstGeom prst="rect">
            <a:avLst/>
          </a:prstGeom>
        </p:spPr>
      </p:pic>
    </p:spTree>
    <p:extLst>
      <p:ext uri="{BB962C8B-B14F-4D97-AF65-F5344CB8AC3E}">
        <p14:creationId xmlns:p14="http://schemas.microsoft.com/office/powerpoint/2010/main" val="968007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F50860D-B7E0-4854-B20D-168ACDD57A6E}"/>
              </a:ext>
            </a:extLst>
          </p:cNvPr>
          <p:cNvSpPr/>
          <p:nvPr/>
        </p:nvSpPr>
        <p:spPr>
          <a:xfrm>
            <a:off x="3786361" y="5108557"/>
            <a:ext cx="7904137" cy="871587"/>
          </a:xfrm>
          <a:prstGeom prst="rect">
            <a:avLst/>
          </a:prstGeom>
          <a:solidFill>
            <a:schemeClr val="bg1">
              <a:lumMod val="95000"/>
            </a:schemeClr>
          </a:solidFill>
          <a:ln w="38100">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lumMod val="50000"/>
                  </a:schemeClr>
                </a:solidFill>
                <a:effectLst/>
                <a:uLnTx/>
                <a:uFillTx/>
                <a:latin typeface="Arial"/>
                <a:ea typeface="+mn-ea"/>
                <a:cs typeface="+mn-cs"/>
              </a:rPr>
              <a:t>10. How to Analyze a Basic Interim Test Report</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solidFill>
                  <a:schemeClr val="tx1">
                    <a:lumMod val="50000"/>
                  </a:schemeClr>
                </a:solidFill>
                <a:latin typeface="Arial"/>
              </a:rPr>
              <a:t>11. How to Use the Advanced Features of Reporting to View Interim Data</a:t>
            </a:r>
            <a:endParaRPr kumimoji="0" lang="en-US" sz="1800" b="0" i="0" u="none" strike="noStrike" kern="1200" cap="none" spc="0" normalizeH="0" baseline="0" noProof="0" dirty="0">
              <a:ln>
                <a:noFill/>
              </a:ln>
              <a:solidFill>
                <a:schemeClr val="tx1">
                  <a:lumMod val="50000"/>
                </a:schemeClr>
              </a:solidFill>
              <a:effectLst/>
              <a:uLnTx/>
              <a:uFillTx/>
              <a:latin typeface="Arial"/>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lumMod val="50000"/>
                  </a:schemeClr>
                </a:solidFill>
                <a:effectLst/>
                <a:uLnTx/>
                <a:uFillTx/>
                <a:latin typeface="Arial"/>
                <a:ea typeface="+mn-ea"/>
                <a:cs typeface="+mn-cs"/>
              </a:rPr>
              <a:t>12. How to Hand-Score Unscored Items and Modify Machine Scores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3" name="Title 2"/>
          <p:cNvSpPr>
            <a:spLocks noGrp="1"/>
          </p:cNvSpPr>
          <p:nvPr>
            <p:ph type="title"/>
          </p:nvPr>
        </p:nvSpPr>
        <p:spPr>
          <a:xfrm>
            <a:off x="475043" y="-38951"/>
            <a:ext cx="11444055" cy="730840"/>
          </a:xfrm>
        </p:spPr>
        <p:txBody>
          <a:bodyPr>
            <a:noAutofit/>
          </a:bodyPr>
          <a:lstStyle/>
          <a:p>
            <a:r>
              <a:rPr lang="en-US" dirty="0"/>
              <a:t>The Centralized Reporting System Series</a:t>
            </a:r>
          </a:p>
        </p:txBody>
      </p:sp>
      <p:sp>
        <p:nvSpPr>
          <p:cNvPr id="2" name="Rectangle 1">
            <a:extLst>
              <a:ext uri="{FF2B5EF4-FFF2-40B4-BE49-F238E27FC236}">
                <a16:creationId xmlns:a16="http://schemas.microsoft.com/office/drawing/2014/main" id="{1DDC7640-7610-4305-B6FE-9AF138E89D1D}"/>
              </a:ext>
            </a:extLst>
          </p:cNvPr>
          <p:cNvSpPr/>
          <p:nvPr/>
        </p:nvSpPr>
        <p:spPr>
          <a:xfrm>
            <a:off x="598239" y="814223"/>
            <a:ext cx="10644724" cy="3948546"/>
          </a:xfrm>
          <a:prstGeom prst="rect">
            <a:avLst/>
          </a:prstGeom>
          <a:solidFill>
            <a:schemeClr val="bg1">
              <a:lumMod val="95000"/>
            </a:schemeClr>
          </a:solidFill>
          <a:ln w="38100">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lumMod val="50000"/>
                  </a:schemeClr>
                </a:solidFill>
                <a:effectLst/>
                <a:uLnTx/>
                <a:uFillTx/>
                <a:latin typeface="Arial"/>
                <a:ea typeface="+mn-ea"/>
                <a:cs typeface="+mn-cs"/>
              </a:rPr>
              <a:t>1</a:t>
            </a:r>
            <a:r>
              <a:rPr kumimoji="0" lang="en-US" sz="2000" b="0" i="0" u="none" strike="noStrike" kern="1200" cap="none" spc="0" normalizeH="0" baseline="0" noProof="0" dirty="0">
                <a:ln>
                  <a:noFill/>
                </a:ln>
                <a:solidFill>
                  <a:schemeClr val="tx1">
                    <a:lumMod val="50000"/>
                  </a:schemeClr>
                </a:solidFill>
                <a:effectLst/>
                <a:uLnTx/>
                <a:uFillTx/>
                <a:ea typeface="+mn-ea"/>
                <a:cs typeface="+mn-cs"/>
              </a:rPr>
              <a:t>. How to Navigate the Dashboard and Read a Basic Summative Test Report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2. How to Understand Measures for Standards, Depth of Knowledge (</a:t>
            </a:r>
            <a:r>
              <a:rPr kumimoji="0" lang="en-US" sz="2000" b="0" i="0" u="none" strike="noStrike" kern="1200" cap="none" spc="0" normalizeH="0" baseline="0" noProof="0" dirty="0" err="1">
                <a:ln>
                  <a:noFill/>
                </a:ln>
                <a:solidFill>
                  <a:schemeClr val="tx1">
                    <a:lumMod val="50000"/>
                  </a:schemeClr>
                </a:solidFill>
                <a:effectLst/>
                <a:uLnTx/>
                <a:uFillTx/>
                <a:ea typeface="+mn-ea"/>
                <a:cs typeface="+mn-cs"/>
              </a:rPr>
              <a:t>DoK</a:t>
            </a:r>
            <a:r>
              <a:rPr kumimoji="0" lang="en-US" sz="2000" b="0" i="0" u="none" strike="noStrike" kern="1200" cap="none" spc="0" normalizeH="0" baseline="0" noProof="0" dirty="0">
                <a:ln>
                  <a:noFill/>
                </a:ln>
                <a:solidFill>
                  <a:schemeClr val="tx1">
                    <a:lumMod val="50000"/>
                  </a:schemeClr>
                </a:solidFill>
                <a:effectLst/>
                <a:uLnTx/>
                <a:uFillTx/>
                <a:ea typeface="+mn-ea"/>
                <a:cs typeface="+mn-cs"/>
              </a:rPr>
              <a:t>) Levels, and Writing Dimensions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3. How to Understand a Demographic Breakdown Report and a Student Portfolio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lumMod val="50000"/>
                  </a:schemeClr>
                </a:solidFill>
              </a:rPr>
              <a:t>4. How to Drill Down into Your Results by Selecting Specific Tests &amp; Classes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5. How to Drill Down into Your Results by Selecting Previous School Years &amp; Previous Students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lumMod val="50000"/>
                  </a:schemeClr>
                </a:solidFill>
              </a:rPr>
              <a:t>6. How to Track Student Performance Over Time Using the Longitudinal Report</a:t>
            </a:r>
            <a:endParaRPr kumimoji="0" lang="en-US" sz="2000" b="0" i="0" u="none" strike="noStrike" kern="1200" cap="none" spc="0" normalizeH="0" baseline="0" noProof="0" dirty="0">
              <a:ln>
                <a:noFill/>
              </a:ln>
              <a:solidFill>
                <a:schemeClr val="tx1">
                  <a:lumMod val="50000"/>
                </a:schemeClr>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7. How to Print Individual Student Reports (ISR) and Student Data Files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8. How to Print and Export Data You Can See in Your Reports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9. How to Use the Roster Manager to Add, Modify, and Upload Rosters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7" name="Rectangle: Rounded Corners 6">
            <a:extLst>
              <a:ext uri="{FF2B5EF4-FFF2-40B4-BE49-F238E27FC236}">
                <a16:creationId xmlns:a16="http://schemas.microsoft.com/office/drawing/2014/main" id="{68C142D9-F81F-4EF0-A1A7-2978D84C0FBA}"/>
              </a:ext>
            </a:extLst>
          </p:cNvPr>
          <p:cNvSpPr/>
          <p:nvPr/>
        </p:nvSpPr>
        <p:spPr>
          <a:xfrm>
            <a:off x="667512" y="5339558"/>
            <a:ext cx="2913453" cy="592095"/>
          </a:xfrm>
          <a:prstGeom prst="roundRect">
            <a:avLst/>
          </a:prstGeom>
          <a:noFill/>
          <a:ln w="38100">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Interim and Benchmark Assessments Only</a:t>
            </a:r>
          </a:p>
        </p:txBody>
      </p:sp>
      <p:sp>
        <p:nvSpPr>
          <p:cNvPr id="6" name="TextBox 5">
            <a:extLst>
              <a:ext uri="{FF2B5EF4-FFF2-40B4-BE49-F238E27FC236}">
                <a16:creationId xmlns:a16="http://schemas.microsoft.com/office/drawing/2014/main" id="{ED70E039-EED8-4FF2-B8BA-C85C4A7263FE}"/>
              </a:ext>
            </a:extLst>
          </p:cNvPr>
          <p:cNvSpPr txBox="1"/>
          <p:nvPr/>
        </p:nvSpPr>
        <p:spPr>
          <a:xfrm>
            <a:off x="11658414" y="6479425"/>
            <a:ext cx="457200" cy="246221"/>
          </a:xfrm>
          <a:prstGeom prst="rect">
            <a:avLst/>
          </a:prstGeom>
          <a:noFill/>
        </p:spPr>
        <p:txBody>
          <a:bodyPr wrap="square" rtlCol="0">
            <a:spAutoFit/>
          </a:bodyPr>
          <a:lstStyle/>
          <a:p>
            <a:r>
              <a:rPr lang="en-US" sz="1000" dirty="0">
                <a:solidFill>
                  <a:schemeClr val="bg1"/>
                </a:solidFill>
              </a:rPr>
              <a:t>6</a:t>
            </a:r>
          </a:p>
        </p:txBody>
      </p:sp>
    </p:spTree>
    <p:extLst>
      <p:ext uri="{BB962C8B-B14F-4D97-AF65-F5344CB8AC3E}">
        <p14:creationId xmlns:p14="http://schemas.microsoft.com/office/powerpoint/2010/main" val="2372752257"/>
      </p:ext>
    </p:extLst>
  </p:cSld>
  <p:clrMapOvr>
    <a:masterClrMapping/>
  </p:clrMapOvr>
  <mc:AlternateContent xmlns:mc="http://schemas.openxmlformats.org/markup-compatibility/2006" xmlns:p14="http://schemas.microsoft.com/office/powerpoint/2010/main">
    <mc:Choice Requires="p14">
      <p:transition spd="slow" p14:dur="2000" advTm="36470"/>
    </mc:Choice>
    <mc:Fallback xmlns="">
      <p:transition spd="slow" advTm="3647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040" y="1502997"/>
            <a:ext cx="10966265" cy="1410324"/>
          </a:xfrm>
        </p:spPr>
        <p:txBody>
          <a:bodyPr rtlCol="0">
            <a:noAutofit/>
          </a:bodyPr>
          <a:lstStyle/>
          <a:p>
            <a:pPr marL="0" indent="0" eaLnBrk="1" fontAlgn="auto" hangingPunct="1">
              <a:buNone/>
              <a:defRPr/>
            </a:pPr>
            <a:r>
              <a:rPr lang="en-US" sz="3200" b="1" dirty="0">
                <a:solidFill>
                  <a:schemeClr val="tx1">
                    <a:lumMod val="50000"/>
                  </a:schemeClr>
                </a:solidFill>
              </a:rPr>
              <a:t>Further Information: </a:t>
            </a:r>
            <a:r>
              <a:rPr lang="en-US" sz="3200" i="1" dirty="0">
                <a:solidFill>
                  <a:schemeClr val="tx1">
                    <a:lumMod val="50000"/>
                  </a:schemeClr>
                </a:solidFill>
              </a:rPr>
              <a:t>Centralized</a:t>
            </a:r>
            <a:r>
              <a:rPr lang="en-US" sz="3200" b="1" dirty="0">
                <a:solidFill>
                  <a:schemeClr val="tx1">
                    <a:lumMod val="50000"/>
                  </a:schemeClr>
                </a:solidFill>
              </a:rPr>
              <a:t> </a:t>
            </a:r>
            <a:r>
              <a:rPr lang="en-US" sz="3200" i="1" dirty="0">
                <a:solidFill>
                  <a:schemeClr val="tx1">
                    <a:lumMod val="50000"/>
                  </a:schemeClr>
                </a:solidFill>
              </a:rPr>
              <a:t>Reporting System User Guide for Summative and Interim Assessments, 2021-2022</a:t>
            </a:r>
          </a:p>
          <a:p>
            <a:pPr>
              <a:buFont typeface="Arial" panose="020B0604020202020204" pitchFamily="34" charset="0"/>
              <a:buChar char="•"/>
              <a:defRPr/>
            </a:pPr>
            <a:r>
              <a:rPr lang="en-US" dirty="0">
                <a:solidFill>
                  <a:srgbClr val="FF0000"/>
                </a:solidFill>
              </a:rPr>
              <a:t> </a:t>
            </a:r>
            <a:r>
              <a:rPr lang="en-US" dirty="0">
                <a:solidFill>
                  <a:schemeClr val="tx2">
                    <a:lumMod val="85000"/>
                    <a:lumOff val="15000"/>
                  </a:schemeClr>
                </a:solidFill>
              </a:rPr>
              <a:t>HSAP Portal Website: </a:t>
            </a:r>
            <a:r>
              <a:rPr lang="en-US" dirty="0">
                <a:solidFill>
                  <a:schemeClr val="tx2">
                    <a:lumMod val="85000"/>
                    <a:lumOff val="15000"/>
                  </a:schemeClr>
                </a:solidFill>
                <a:hlinkClick r:id="rId3"/>
              </a:rPr>
              <a:t>https://alohahsap.org/</a:t>
            </a:r>
            <a:endParaRPr lang="en-US" dirty="0">
              <a:solidFill>
                <a:schemeClr val="tx2">
                  <a:lumMod val="85000"/>
                  <a:lumOff val="15000"/>
                </a:schemeClr>
              </a:solidFill>
            </a:endParaRPr>
          </a:p>
          <a:p>
            <a:r>
              <a:rPr lang="en-US" dirty="0">
                <a:solidFill>
                  <a:schemeClr val="tx2">
                    <a:lumMod val="85000"/>
                    <a:lumOff val="15000"/>
                  </a:schemeClr>
                </a:solidFill>
              </a:rPr>
              <a:t>HSAP Help Desk Email: </a:t>
            </a:r>
            <a:r>
              <a:rPr lang="en-US" u="sng" dirty="0">
                <a:solidFill>
                  <a:schemeClr val="tx2">
                    <a:lumMod val="85000"/>
                    <a:lumOff val="15000"/>
                  </a:schemeClr>
                </a:solidFill>
                <a:hlinkClick r:id="rId4"/>
              </a:rPr>
              <a:t>hsaphelpdesk@cambiumassessment.com</a:t>
            </a:r>
            <a:endParaRPr lang="en-US" dirty="0">
              <a:solidFill>
                <a:schemeClr val="tx2">
                  <a:lumMod val="85000"/>
                  <a:lumOff val="15000"/>
                </a:schemeClr>
              </a:solidFill>
            </a:endParaRPr>
          </a:p>
          <a:p>
            <a:r>
              <a:rPr lang="en-US" dirty="0">
                <a:solidFill>
                  <a:schemeClr val="tx2">
                    <a:lumMod val="85000"/>
                    <a:lumOff val="15000"/>
                  </a:schemeClr>
                </a:solidFill>
              </a:rPr>
              <a:t>Help Desk Phone Number: 1-866-648-3712</a:t>
            </a:r>
          </a:p>
        </p:txBody>
      </p:sp>
      <p:sp>
        <p:nvSpPr>
          <p:cNvPr id="2" name="Title 1"/>
          <p:cNvSpPr>
            <a:spLocks noGrp="1"/>
          </p:cNvSpPr>
          <p:nvPr>
            <p:ph type="title"/>
          </p:nvPr>
        </p:nvSpPr>
        <p:spPr/>
        <p:txBody>
          <a:bodyPr>
            <a:normAutofit/>
          </a:bodyPr>
          <a:lstStyle/>
          <a:p>
            <a:r>
              <a:rPr lang="en-US" dirty="0"/>
              <a:t>More Help</a:t>
            </a:r>
          </a:p>
        </p:txBody>
      </p:sp>
      <p:sp>
        <p:nvSpPr>
          <p:cNvPr id="4" name="Slide Number Placeholder 2">
            <a:extLst>
              <a:ext uri="{FF2B5EF4-FFF2-40B4-BE49-F238E27FC236}">
                <a16:creationId xmlns:a16="http://schemas.microsoft.com/office/drawing/2014/main" id="{934A5FCF-0872-4AB4-B5EA-E3A6E63DE1EF}"/>
              </a:ext>
            </a:extLst>
          </p:cNvPr>
          <p:cNvSpPr>
            <a:spLocks noGrp="1"/>
          </p:cNvSpPr>
          <p:nvPr>
            <p:ph type="sldNum" sz="quarter" idx="10"/>
          </p:nvPr>
        </p:nvSpPr>
        <p:spPr>
          <a:xfrm>
            <a:off x="11257078" y="6464155"/>
            <a:ext cx="706657" cy="278820"/>
          </a:xfrm>
        </p:spPr>
        <p:txBody>
          <a:bodyPr/>
          <a:lstStyle/>
          <a:p>
            <a:pPr algn="r"/>
            <a:r>
              <a:rPr lang="en-US" dirty="0">
                <a:latin typeface="+mn-lt"/>
              </a:rPr>
              <a:t>7</a:t>
            </a:r>
          </a:p>
        </p:txBody>
      </p:sp>
    </p:spTree>
    <p:extLst>
      <p:ext uri="{BB962C8B-B14F-4D97-AF65-F5344CB8AC3E}">
        <p14:creationId xmlns:p14="http://schemas.microsoft.com/office/powerpoint/2010/main" val="483536469"/>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EAC94F-0CB7-47E2-B1CC-A0F105248E94}">
  <ds:schemaRefs>
    <ds:schemaRef ds:uri="http://purl.org/dc/terms/"/>
    <ds:schemaRef ds:uri="http://schemas.microsoft.com/office/2006/metadata/properties"/>
    <ds:schemaRef ds:uri="http://schemas.microsoft.com/office/2006/documentManagement/types"/>
    <ds:schemaRef ds:uri="3c8d6406-deae-4a0d-a95e-fe53ed4a1ace"/>
    <ds:schemaRef ds:uri="http://purl.org/dc/elements/1.1/"/>
    <ds:schemaRef ds:uri="60b788f9-dbc8-42fd-99f2-081ed83a52df"/>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3.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2018 AIR PPT</Template>
  <TotalTime>535</TotalTime>
  <Words>1122</Words>
  <Application>Microsoft Office PowerPoint</Application>
  <PresentationFormat>Widescreen</PresentationFormat>
  <Paragraphs>92</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Narrow</vt:lpstr>
      <vt:lpstr>Calibri</vt:lpstr>
      <vt:lpstr>Franklin Gothic Book</vt:lpstr>
      <vt:lpstr>Franklin Gothic Medium</vt:lpstr>
      <vt:lpstr>Gill Sans MT</vt:lpstr>
      <vt:lpstr>Times New Roman</vt:lpstr>
      <vt:lpstr>Cambium Assessment PPT</vt:lpstr>
      <vt:lpstr>How to drill down into your results by selecting previous school years and previous students</vt:lpstr>
      <vt:lpstr>Objectives</vt:lpstr>
      <vt:lpstr>My Settings Button</vt:lpstr>
      <vt:lpstr>PowerPoint Presentation</vt:lpstr>
      <vt:lpstr>PowerPoint Presentation</vt:lpstr>
      <vt:lpstr>The Centralized Reporting System Series</vt:lpstr>
      <vt:lpstr>More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Kathleen Hughes</cp:lastModifiedBy>
  <cp:revision>52</cp:revision>
  <cp:lastPrinted>2017-10-19T00:36:21Z</cp:lastPrinted>
  <dcterms:created xsi:type="dcterms:W3CDTF">2020-02-03T21:37:34Z</dcterms:created>
  <dcterms:modified xsi:type="dcterms:W3CDTF">2021-09-21T12:29:00Z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