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9"/>
  </p:notesMasterIdLst>
  <p:handoutMasterIdLst>
    <p:handoutMasterId r:id="rId20"/>
  </p:handoutMasterIdLst>
  <p:sldIdLst>
    <p:sldId id="294" r:id="rId5"/>
    <p:sldId id="257" r:id="rId6"/>
    <p:sldId id="258" r:id="rId7"/>
    <p:sldId id="259" r:id="rId8"/>
    <p:sldId id="260" r:id="rId9"/>
    <p:sldId id="261" r:id="rId10"/>
    <p:sldId id="262" r:id="rId11"/>
    <p:sldId id="263" r:id="rId12"/>
    <p:sldId id="264" r:id="rId13"/>
    <p:sldId id="265" r:id="rId14"/>
    <p:sldId id="269" r:id="rId15"/>
    <p:sldId id="266" r:id="rId16"/>
    <p:sldId id="633" r:id="rId17"/>
    <p:sldId id="268" r:id="rId18"/>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21B6920-71CE-43E2-B388-958B1FC2F10F}">
          <p14:sldIdLst>
            <p14:sldId id="294"/>
          </p14:sldIdLst>
        </p14:section>
        <p14:section name="Objectives" id="{50CBE286-656C-4105-8305-B5F17724B85D}">
          <p14:sldIdLst>
            <p14:sldId id="257"/>
          </p14:sldIdLst>
        </p14:section>
        <p14:section name="Student Results Generator Button" id="{054868A3-4E8A-4FE4-9E32-85871A061F93}">
          <p14:sldIdLst>
            <p14:sldId id="258"/>
          </p14:sldIdLst>
        </p14:section>
        <p14:section name="Sample ISRs" id="{0D97455F-E5A4-4021-BA5D-918BB4452C14}">
          <p14:sldIdLst>
            <p14:sldId id="259"/>
            <p14:sldId id="260"/>
          </p14:sldIdLst>
        </p14:section>
        <p14:section name="How to Build an ISR" id="{4A5994C5-3A17-49E7-8D3C-B0C33E390FB5}">
          <p14:sldIdLst>
            <p14:sldId id="261"/>
            <p14:sldId id="262"/>
            <p14:sldId id="263"/>
            <p14:sldId id="264"/>
          </p14:sldIdLst>
        </p14:section>
        <p14:section name="Print Options" id="{382AAB48-CDE0-4865-969A-092790DA47FB}">
          <p14:sldIdLst>
            <p14:sldId id="265"/>
          </p14:sldIdLst>
        </p14:section>
        <p14:section name="How to Build a Student Data File" id="{D52B962D-77A0-4D58-A921-7C0F1DCE86DD}">
          <p14:sldIdLst>
            <p14:sldId id="269"/>
          </p14:sldIdLst>
        </p14:section>
        <p14:section name="Sample Inbox" id="{8D7CD4C7-ABBF-4F85-8008-66729E800305}">
          <p14:sldIdLst>
            <p14:sldId id="266"/>
          </p14:sldIdLst>
        </p14:section>
        <p14:section name="Other Modules in the Series" id="{B4F4B898-B978-4F72-8340-862E5F6910FC}">
          <p14:sldIdLst>
            <p14:sldId id="633"/>
          </p14:sldIdLst>
        </p14:section>
        <p14:section name="More Help" id="{348FB01D-A130-46AE-927A-4A7FCE4FF600}">
          <p14:sldIdLst>
            <p14:sldId id="268"/>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Rachel Gatwood" initials="RG" lastIdx="1" clrIdx="8">
    <p:extLst>
      <p:ext uri="{19B8F6BF-5375-455C-9EA6-DF929625EA0E}">
        <p15:presenceInfo xmlns:p15="http://schemas.microsoft.com/office/powerpoint/2012/main" userId="S::rachel.gatwood@cambiumassessment.com::953afa4a-c6cb-4c1b-a953-d8cb16f21fd4" providerId="AD"/>
      </p:ext>
    </p:extLst>
  </p:cmAuthor>
  <p:cmAuthor id="10" name="Mills, Monica" initials="MM" lastIdx="1" clrIdx="9">
    <p:extLst>
      <p:ext uri="{19B8F6BF-5375-455C-9EA6-DF929625EA0E}">
        <p15:presenceInfo xmlns:p15="http://schemas.microsoft.com/office/powerpoint/2012/main" userId="Mills, Monica" providerId="None"/>
      </p:ext>
    </p:extLst>
  </p:cmAuthor>
  <p:cmAuthor id="11" name="Pualoa, Kelsie" initials="PK" lastIdx="3" clrIdx="10">
    <p:extLst>
      <p:ext uri="{19B8F6BF-5375-455C-9EA6-DF929625EA0E}">
        <p15:presenceInfo xmlns:p15="http://schemas.microsoft.com/office/powerpoint/2012/main" userId="S::20268423@k12.hi.us::30d7a369-5fbb-41ab-a061-1ba001a6bae4" providerId="AD"/>
      </p:ext>
    </p:extLst>
  </p:cmAuthor>
  <p:cmAuthor id="12" name="Kathleen Hughes" initials="KH" lastIdx="6" clrIdx="11">
    <p:extLst>
      <p:ext uri="{19B8F6BF-5375-455C-9EA6-DF929625EA0E}">
        <p15:presenceInfo xmlns:p15="http://schemas.microsoft.com/office/powerpoint/2012/main" userId="S-1-5-21-1949779832-2519084937-1351169659-45568" providerId="AD"/>
      </p:ext>
    </p:extLst>
  </p:cmAuthor>
  <p:cmAuthor id="13" name="Morada, Dianne" initials="MD" lastIdx="8" clrIdx="12">
    <p:extLst>
      <p:ext uri="{19B8F6BF-5375-455C-9EA6-DF929625EA0E}">
        <p15:presenceInfo xmlns:p15="http://schemas.microsoft.com/office/powerpoint/2012/main" userId="S::20167605@k12.hi.us::dde3c573-5f62-4993-9176-83a29b40d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EFF"/>
    <a:srgbClr val="005E9C"/>
    <a:srgbClr val="2C9ED9"/>
    <a:srgbClr val="C6E7F7"/>
    <a:srgbClr val="26ABE1"/>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D4B99F-D086-0000-A63B-4FEB8409533E}" v="9" dt="2021-04-01T01:47:15.903"/>
    <p1510:client id="{C494B79F-2094-0000-A63B-4FE027247B3C}" v="1" dt="2021-03-25T02:04:49.526"/>
    <p1510:client id="{9608ED3A-5120-2F64-5B3A-A53F8A47F6B0}" v="4" dt="2021-09-16T20:22:23.391"/>
    <p1510:client id="{DB2CC186-A026-00C8-3BFE-18CC5884853F}" v="4" dt="2021-09-08T23:15:58.648"/>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3" autoAdjust="0"/>
    <p:restoredTop sz="63288" autoAdjust="0"/>
  </p:normalViewPr>
  <p:slideViewPr>
    <p:cSldViewPr snapToGrid="0">
      <p:cViewPr varScale="1">
        <p:scale>
          <a:sx n="74" d="100"/>
          <a:sy n="74" d="100"/>
        </p:scale>
        <p:origin x="1312" y="52"/>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Welcome to the </a:t>
            </a:r>
            <a:r>
              <a:rPr lang="en-US" sz="1200" b="0" kern="1200" dirty="0">
                <a:solidFill>
                  <a:schemeClr val="tx1"/>
                </a:solidFill>
                <a:effectLst/>
                <a:latin typeface="Calibri"/>
                <a:ea typeface="+mn-ea"/>
                <a:cs typeface="+mn-cs"/>
              </a:rPr>
              <a:t>seventh </a:t>
            </a:r>
            <a:r>
              <a:rPr lang="en-US" sz="1200" kern="1200" dirty="0">
                <a:solidFill>
                  <a:schemeClr val="tx1"/>
                </a:solidFill>
                <a:effectLst/>
                <a:latin typeface="Calibri"/>
                <a:ea typeface="+mn-ea"/>
                <a:cs typeface="+mn-cs"/>
              </a:rPr>
              <a:t>training module in the Centralized</a:t>
            </a:r>
            <a:r>
              <a:rPr lang="en-US" sz="1200" kern="1200" baseline="0" dirty="0">
                <a:solidFill>
                  <a:schemeClr val="tx1"/>
                </a:solidFill>
                <a:effectLst/>
                <a:latin typeface="Calibri"/>
                <a:ea typeface="+mn-ea"/>
                <a:cs typeface="+mn-cs"/>
              </a:rPr>
              <a:t> </a:t>
            </a:r>
            <a:r>
              <a:rPr lang="en-US" sz="1200" b="0" kern="1200" dirty="0">
                <a:solidFill>
                  <a:schemeClr val="tx1"/>
                </a:solidFill>
                <a:effectLst/>
                <a:latin typeface="Calibri"/>
                <a:ea typeface="+mn-ea"/>
                <a:cs typeface="+mn-cs"/>
              </a:rPr>
              <a:t>Reporting System</a:t>
            </a:r>
            <a:r>
              <a:rPr lang="en-US" sz="1200" kern="1200" dirty="0">
                <a:solidFill>
                  <a:schemeClr val="tx1"/>
                </a:solidFill>
                <a:effectLst/>
                <a:latin typeface="Calibri"/>
                <a:ea typeface="+mn-ea"/>
                <a:cs typeface="+mn-cs"/>
              </a:rPr>
              <a:t> series: </a:t>
            </a:r>
            <a:r>
              <a:rPr lang="en-US" sz="1200" i="1" kern="1200" dirty="0">
                <a:solidFill>
                  <a:schemeClr val="tx1"/>
                </a:solidFill>
                <a:effectLst/>
                <a:latin typeface="Calibri"/>
                <a:ea typeface="+mn-ea"/>
                <a:cs typeface="+mn-cs"/>
              </a:rPr>
              <a:t>How to Print Individual Student Reports (ISR) and Student Data Files.</a:t>
            </a:r>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selecting your customization options for the ISRs, you choose how to print the reports. Options for printing ISRs are listed under the Print Options heading in the Selections panel to the right. You can print simple, one-page ISRs or detailed, multiple-page ones. In some cases you can select a radio button to include supplemental materials and use a drop-down list to choose a language (not shown). The options in this panel vary according to your configurations. After you have made your selections, click the green Generate button. The ISR file, or multiple PDFs in a zip file, will be sent to your Inbox, which can be accessed via the banner on all pages 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Reporting System. </a:t>
            </a:r>
            <a:r>
              <a:rPr lang="en-US" sz="1200" kern="1200" dirty="0">
                <a:solidFill>
                  <a:schemeClr val="tx1"/>
                </a:solidFill>
                <a:effectLst/>
                <a:latin typeface="+mn-lt"/>
                <a:ea typeface="+mn-ea"/>
                <a:cs typeface="+mn-cs"/>
              </a:rPr>
              <a:t>We will explain how to download from the Inbox after we explain the student data file.</a:t>
            </a:r>
          </a:p>
        </p:txBody>
      </p:sp>
      <p:sp>
        <p:nvSpPr>
          <p:cNvPr id="4" name="Slide Number Placeholder 3"/>
          <p:cNvSpPr>
            <a:spLocks noGrp="1"/>
          </p:cNvSpPr>
          <p:nvPr>
            <p:ph type="sldNum" sz="quarter" idx="5"/>
          </p:nvPr>
        </p:nvSpPr>
        <p:spPr/>
        <p:txBody>
          <a:bodyPr/>
          <a:lstStyle/>
          <a:p>
            <a:fld id="{3C61E274-D409-4004-90C4-5DDCB362AFCF}" type="slidenum">
              <a:rPr lang="en-US" smtClean="0"/>
              <a:t>10</a:t>
            </a:fld>
            <a:endParaRPr lang="en-US"/>
          </a:p>
        </p:txBody>
      </p:sp>
    </p:spTree>
    <p:extLst>
      <p:ext uri="{BB962C8B-B14F-4D97-AF65-F5344CB8AC3E}">
        <p14:creationId xmlns:p14="http://schemas.microsoft.com/office/powerpoint/2010/main" val="77699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data file is a user report on performance data in Excel, comma-separated values, or text format. Files of this nature allow the user to employ the workbook features of a spreadsheet application to organize and sort the data. A sample is shown here. The generation process for a student data file is the same one used for the ISR with different print options. Customize the student data file using the same three selection columns and the Filters button. Choose your desired print format and click the green Generate button. The student data file displays in the user’s Inbox. The next slide shows a sample Inbox.</a:t>
            </a:r>
          </a:p>
        </p:txBody>
      </p:sp>
      <p:sp>
        <p:nvSpPr>
          <p:cNvPr id="4" name="Slide Number Placeholder 3"/>
          <p:cNvSpPr>
            <a:spLocks noGrp="1"/>
          </p:cNvSpPr>
          <p:nvPr>
            <p:ph type="sldNum" sz="quarter" idx="5"/>
          </p:nvPr>
        </p:nvSpPr>
        <p:spPr/>
        <p:txBody>
          <a:bodyPr/>
          <a:lstStyle/>
          <a:p>
            <a:fld id="{3C61E274-D409-4004-90C4-5DDCB362AFCF}" type="slidenum">
              <a:rPr lang="en-US" smtClean="0"/>
              <a:t>11</a:t>
            </a:fld>
            <a:endParaRPr lang="en-US"/>
          </a:p>
        </p:txBody>
      </p:sp>
    </p:spTree>
    <p:extLst>
      <p:ext uri="{BB962C8B-B14F-4D97-AF65-F5344CB8AC3E}">
        <p14:creationId xmlns:p14="http://schemas.microsoft.com/office/powerpoint/2010/main" val="857949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Inbox stores any reports you generate using the Student Results Generator tool. Click the name of a file to download it. To learn more about the features of the Inbox consult the appendix section of the </a:t>
            </a:r>
            <a:r>
              <a:rPr lang="en-US" sz="1200" i="1" kern="1200" dirty="0">
                <a:solidFill>
                  <a:schemeClr val="tx1"/>
                </a:solidFill>
                <a:effectLst/>
                <a:latin typeface="+mn-lt"/>
                <a:ea typeface="+mn-ea"/>
                <a:cs typeface="+mn-cs"/>
              </a:rPr>
              <a:t>Reporting Guide </a:t>
            </a:r>
            <a:r>
              <a:rPr lang="en-US" sz="1200" kern="1200" dirty="0">
                <a:solidFill>
                  <a:schemeClr val="tx1"/>
                </a:solidFill>
                <a:effectLst/>
                <a:latin typeface="+mn-lt"/>
                <a:ea typeface="+mn-ea"/>
                <a:cs typeface="+mn-cs"/>
              </a:rPr>
              <a:t>or view training module #8 in the series</a:t>
            </a:r>
            <a:r>
              <a:rPr lang="en-US" sz="1200" i="1" kern="1200" dirty="0">
                <a:solidFill>
                  <a:schemeClr val="tx1"/>
                </a:solidFill>
                <a:effectLst/>
                <a:latin typeface="+mn-lt"/>
                <a:ea typeface="+mn-ea"/>
                <a:cs typeface="+mn-cs"/>
              </a:rPr>
              <a:t>, How to Print and Export Data You Can See in Your Reports.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C61E274-D409-4004-90C4-5DDCB362AFCF}" type="slidenum">
              <a:rPr lang="en-US" smtClean="0"/>
              <a:t>12</a:t>
            </a:fld>
            <a:endParaRPr lang="en-US"/>
          </a:p>
        </p:txBody>
      </p:sp>
    </p:spTree>
    <p:extLst>
      <p:ext uri="{BB962C8B-B14F-4D97-AF65-F5344CB8AC3E}">
        <p14:creationId xmlns:p14="http://schemas.microsoft.com/office/powerpoint/2010/main" val="401744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 Thank you for viewing this module on generating Individual Student Reports and student data files. More modules are posted on the HSAP portal</a:t>
            </a: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charset="0"/>
              </a:rPr>
              <a:t>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a:t>
            </a:r>
            <a:r>
              <a:rPr lang="en-US" altLang="en-US" b="0" baseline="0" dirty="0">
                <a:latin typeface="Arial" charset="0"/>
              </a:rPr>
              <a:t> </a:t>
            </a:r>
            <a:r>
              <a:rPr lang="en-US" altLang="en-US" b="0" i="1" baseline="0" dirty="0">
                <a:latin typeface="Arial" charset="0"/>
              </a:rPr>
              <a:t>Centralized</a:t>
            </a:r>
            <a:r>
              <a:rPr lang="en-US" altLang="en-US" b="0" baseline="0" dirty="0">
                <a:latin typeface="Arial" charset="0"/>
              </a:rPr>
              <a:t> </a:t>
            </a:r>
            <a:r>
              <a:rPr lang="en-US" altLang="en-US" b="0" i="1" baseline="0" dirty="0">
                <a:latin typeface="Arial" charset="0"/>
              </a:rPr>
              <a:t>Reporting </a:t>
            </a:r>
            <a:r>
              <a:rPr lang="en-US" altLang="en-US" b="0" i="1" baseline="0">
                <a:latin typeface="Arial" charset="0"/>
              </a:rPr>
              <a:t>Guide 2021–2022, </a:t>
            </a:r>
            <a:r>
              <a:rPr lang="en-US" altLang="en-US" b="0" baseline="0" dirty="0">
                <a:latin typeface="Arial" charset="0"/>
              </a:rPr>
              <a:t>located </a:t>
            </a:r>
            <a:r>
              <a:rPr lang="en-US" altLang="en-US" b="0" baseline="0">
                <a:latin typeface="Arial" charset="0"/>
              </a:rPr>
              <a:t>on the HSAP </a:t>
            </a:r>
            <a:r>
              <a:rPr lang="en-US" altLang="en-US" b="0" baseline="0" dirty="0">
                <a:latin typeface="Arial" charset="0"/>
              </a:rPr>
              <a:t>portal, or contact the Helpdesk.</a:t>
            </a:r>
            <a:endParaRPr lang="en-US" altLang="en-US" b="0" dirty="0">
              <a:latin typeface="Arial" charset="0"/>
            </a:endParaRPr>
          </a:p>
          <a:p>
            <a:endParaRPr lang="en-US" dirty="0"/>
          </a:p>
        </p:txBody>
      </p:sp>
      <p:sp>
        <p:nvSpPr>
          <p:cNvPr id="4" name="Slide Number Placeholder 3"/>
          <p:cNvSpPr>
            <a:spLocks noGrp="1"/>
          </p:cNvSpPr>
          <p:nvPr>
            <p:ph type="sldNum" sz="quarter" idx="5"/>
          </p:nvPr>
        </p:nvSpPr>
        <p:spPr/>
        <p:txBody>
          <a:bodyPr/>
          <a:lstStyle/>
          <a:p>
            <a:fld id="{3C61E274-D409-4004-90C4-5DDCB362AFCF}" type="slidenum">
              <a:rPr lang="en-US" smtClean="0"/>
              <a:t>14</a:t>
            </a:fld>
            <a:endParaRPr lang="en-US"/>
          </a:p>
        </p:txBody>
      </p:sp>
    </p:spTree>
    <p:extLst>
      <p:ext uri="{BB962C8B-B14F-4D97-AF65-F5344CB8AC3E}">
        <p14:creationId xmlns:p14="http://schemas.microsoft.com/office/powerpoint/2010/main" val="139362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training module we show you some sample ISRs and then how to generate the Individual Student Report, which is designed to be shared with parents and students. The student data file, generated in the same way, is designed to help you analyze large amounts of data in a spreadsheet application. We end the training by showing you the Inbox, from which you can download your files.</a:t>
            </a:r>
          </a:p>
        </p:txBody>
      </p:sp>
      <p:sp>
        <p:nvSpPr>
          <p:cNvPr id="4" name="Slide Number Placeholder 3"/>
          <p:cNvSpPr>
            <a:spLocks noGrp="1"/>
          </p:cNvSpPr>
          <p:nvPr>
            <p:ph type="sldNum" sz="quarter" idx="5"/>
          </p:nvPr>
        </p:nvSpPr>
        <p:spPr/>
        <p:txBody>
          <a:bodyPr/>
          <a:lstStyle/>
          <a:p>
            <a:fld id="{3C61E274-D409-4004-90C4-5DDCB362AFCF}" type="slidenum">
              <a:rPr lang="en-US" smtClean="0"/>
              <a:t>2</a:t>
            </a:fld>
            <a:endParaRPr lang="en-US"/>
          </a:p>
        </p:txBody>
      </p:sp>
    </p:spTree>
    <p:extLst>
      <p:ext uri="{BB962C8B-B14F-4D97-AF65-F5344CB8AC3E}">
        <p14:creationId xmlns:p14="http://schemas.microsoft.com/office/powerpoint/2010/main" val="112386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Student Results Generator button is the “head and shoulders” icon located in the top-right corner of the dashboard and report pages, outfitted with the label “Download Student Results.”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When you click on it, the Student Results Generator pop-up window displays. Both reports, the ISR and the student data file, are built by completing three numbered and colored sections, #1 Select Test Reasons, #2 Select Assessments, and #3 Select Students.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training module we show you several sample ISRs and then take you through the steps of generating an ISR. You construct the student data file in the same way, but your report will be in the form of a spreadsheet—either Excel, comma-separated values, or text. What you see in your Student Results Generator pop-up window may vary slightly from these images depending on the types of assessments administered in your state or district.</a:t>
            </a:r>
          </a:p>
        </p:txBody>
      </p:sp>
      <p:sp>
        <p:nvSpPr>
          <p:cNvPr id="4" name="Slide Number Placeholder 3"/>
          <p:cNvSpPr>
            <a:spLocks noGrp="1"/>
          </p:cNvSpPr>
          <p:nvPr>
            <p:ph type="sldNum" sz="quarter" idx="5"/>
          </p:nvPr>
        </p:nvSpPr>
        <p:spPr/>
        <p:txBody>
          <a:bodyPr/>
          <a:lstStyle/>
          <a:p>
            <a:fld id="{3C61E274-D409-4004-90C4-5DDCB362AFCF}" type="slidenum">
              <a:rPr lang="en-US" smtClean="0"/>
              <a:t>3</a:t>
            </a:fld>
            <a:endParaRPr lang="en-US"/>
          </a:p>
        </p:txBody>
      </p:sp>
    </p:spTree>
    <p:extLst>
      <p:ext uri="{BB962C8B-B14F-4D97-AF65-F5344CB8AC3E}">
        <p14:creationId xmlns:p14="http://schemas.microsoft.com/office/powerpoint/2010/main" val="256106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ISR is a PDF that displays the performance results of one test taken by one student. It may consist of either a one-page document called a “simple report” or a longer document called a “detailed report.” Simple reports show the most pivotal information about the test the student took for easy viewing, while detailed reports will show more in-depth results the student achieved on different aspects of the test. On the left is a simple ISR, showing the results for a grade 5 mathematics interim assessment. Student, test, school, and complex information is located at the top, followed by a summary of performance. A vertical scale of cut scores and performance levels features prominently. State, complex, and school average scores may be included, if available. If the test is structured with reporting categories, levels and descriptors for those are reported, as well. Other data are displayed depending on the test. If the report is for an interim or benchmark test with non-secure items, item-specific data are included in the detailed, multiple-page report. Shown here are two excerpts from two different detailed mathematics ISRs, which group the test items into reporting categories. Each item has its target descriptor along with the points the student scored on that item out of the points possible. Some tests also have item difficulty levels, such as easy, moderate, and difficult.</a:t>
            </a:r>
          </a:p>
          <a:p>
            <a:endParaRPr lang="en-US" dirty="0"/>
          </a:p>
        </p:txBody>
      </p:sp>
      <p:sp>
        <p:nvSpPr>
          <p:cNvPr id="4" name="Slide Number Placeholder 3"/>
          <p:cNvSpPr>
            <a:spLocks noGrp="1"/>
          </p:cNvSpPr>
          <p:nvPr>
            <p:ph type="sldNum" sz="quarter" idx="5"/>
          </p:nvPr>
        </p:nvSpPr>
        <p:spPr/>
        <p:txBody>
          <a:bodyPr/>
          <a:lstStyle/>
          <a:p>
            <a:fld id="{3C61E274-D409-4004-90C4-5DDCB362AFCF}" type="slidenum">
              <a:rPr lang="en-US" smtClean="0"/>
              <a:t>4</a:t>
            </a:fld>
            <a:endParaRPr lang="en-US"/>
          </a:p>
        </p:txBody>
      </p:sp>
    </p:spTree>
    <p:extLst>
      <p:ext uri="{BB962C8B-B14F-4D97-AF65-F5344CB8AC3E}">
        <p14:creationId xmlns:p14="http://schemas.microsoft.com/office/powerpoint/2010/main" val="401094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have another page in the detailed report, showing a trend report. A trend report is similar to the Longitudinal Report accessed in the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Reporting System. </a:t>
            </a:r>
            <a:r>
              <a:rPr lang="en-US" sz="1200" kern="1200" dirty="0">
                <a:solidFill>
                  <a:schemeClr val="tx1"/>
                </a:solidFill>
                <a:effectLst/>
                <a:latin typeface="+mn-lt"/>
                <a:ea typeface="+mn-ea"/>
                <a:cs typeface="+mn-cs"/>
              </a:rPr>
              <a:t>Here we see that the student’s scores and performance levels on two instances of this interim mathematics test have risen over time. Your ISRs’ layout may vary from the samples used in this module, depending on your configurations. However, the content will still be similar. Now we show you how to build the ISRs you need.</a:t>
            </a:r>
          </a:p>
        </p:txBody>
      </p:sp>
      <p:sp>
        <p:nvSpPr>
          <p:cNvPr id="4" name="Slide Number Placeholder 3"/>
          <p:cNvSpPr>
            <a:spLocks noGrp="1"/>
          </p:cNvSpPr>
          <p:nvPr>
            <p:ph type="sldNum" sz="quarter" idx="5"/>
          </p:nvPr>
        </p:nvSpPr>
        <p:spPr/>
        <p:txBody>
          <a:bodyPr/>
          <a:lstStyle/>
          <a:p>
            <a:fld id="{3C61E274-D409-4004-90C4-5DDCB362AFCF}" type="slidenum">
              <a:rPr lang="en-US" smtClean="0"/>
              <a:t>5</a:t>
            </a:fld>
            <a:endParaRPr lang="en-US"/>
          </a:p>
        </p:txBody>
      </p:sp>
    </p:spTree>
    <p:extLst>
      <p:ext uri="{BB962C8B-B14F-4D97-AF65-F5344CB8AC3E}">
        <p14:creationId xmlns:p14="http://schemas.microsoft.com/office/powerpoint/2010/main" val="593271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build your ISRs from scratch or you can build them using pre-selected and pre-populated data. </a:t>
            </a:r>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If you click the Download Student Results button from the dashboard, as shown here in the images on the left, the Student Results Generator window opens with all the choices unselected. </a:t>
            </a:r>
          </a:p>
          <a:p>
            <a:pPr marL="228600" indent="-228600">
              <a:buAutoNum type="arabicPeriod"/>
            </a:pPr>
            <a:r>
              <a:rPr lang="en-US" sz="1200" kern="1200" dirty="0">
                <a:solidFill>
                  <a:schemeClr val="tx1"/>
                </a:solidFill>
                <a:effectLst/>
                <a:latin typeface="+mn-lt"/>
                <a:ea typeface="+mn-ea"/>
                <a:cs typeface="+mn-cs"/>
              </a:rPr>
              <a:t>The same is true if you start from the Performance on Tests report. </a:t>
            </a:r>
          </a:p>
          <a:p>
            <a:pPr marL="228600" indent="-228600">
              <a:buAutoNum type="arabicPeriod"/>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You generate the ISR or ISRs by selecting the test reasons, assessments, and students that match your ISR needs. You can choose any combination of test reasons, assessments, and students. The pop-up window displays with section #1, Test Reasons, open. If you open the generator from a report page, as shown in the image on the right, the Student Results Generator has pre-selected and/or pre-populated data associated with the specific test report. The selections are made for you and you only need to confirm them or change them to generate the ISR or ISRs you need. On the next slide we demonstrate the process using a pop-up window with pre-selected data.</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3C61E274-D409-4004-90C4-5DDCB362AFCF}" type="slidenum">
              <a:rPr lang="en-US" smtClean="0"/>
              <a:t>6</a:t>
            </a:fld>
            <a:endParaRPr lang="en-US"/>
          </a:p>
        </p:txBody>
      </p:sp>
    </p:spTree>
    <p:extLst>
      <p:ext uri="{BB962C8B-B14F-4D97-AF65-F5344CB8AC3E}">
        <p14:creationId xmlns:p14="http://schemas.microsoft.com/office/powerpoint/2010/main" val="94048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the Student Results Generator window showing pre-populated and pre-selected students. Typically, when the generator button is clicked on from a test report page, the Select Students section, #3, displays in the open position. This slide shows the window as it appears to a teacher who was viewing the Roster Performance on Test report for Demo Roster A. The Select Students section is pre-populated with that roster alone, which is also pre-selected. The roster has been expanded to show the students in it by clicking the arrow next to the roster name. You can populate this section with more rosters and students by selecting Click to Load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Depending on the ISRs you need to generate, confirm that the pre-selections are those that you want or mark the checkboxes for the rosters and/or students you need. Now go to the other two sections and confirm or change the selections. You open and close each section by clicking the vertical section bar with the plus or minus symbol at the top. Or you can click the Previous and Next buttons at the top of each open section. We explain the sections on the next slide.</a:t>
            </a:r>
          </a:p>
          <a:p>
            <a:endParaRPr lang="en-US" dirty="0"/>
          </a:p>
        </p:txBody>
      </p:sp>
      <p:sp>
        <p:nvSpPr>
          <p:cNvPr id="4" name="Slide Number Placeholder 3"/>
          <p:cNvSpPr>
            <a:spLocks noGrp="1"/>
          </p:cNvSpPr>
          <p:nvPr>
            <p:ph type="sldNum" sz="quarter" idx="5"/>
          </p:nvPr>
        </p:nvSpPr>
        <p:spPr/>
        <p:txBody>
          <a:bodyPr/>
          <a:lstStyle/>
          <a:p>
            <a:fld id="{3C61E274-D409-4004-90C4-5DDCB362AFCF}" type="slidenum">
              <a:rPr lang="en-US" smtClean="0"/>
              <a:t>7</a:t>
            </a:fld>
            <a:endParaRPr lang="en-US"/>
          </a:p>
        </p:txBody>
      </p:sp>
    </p:spTree>
    <p:extLst>
      <p:ext uri="{BB962C8B-B14F-4D97-AF65-F5344CB8AC3E}">
        <p14:creationId xmlns:p14="http://schemas.microsoft.com/office/powerpoint/2010/main" val="253104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Section #1 is labeled Select Test Reasons. Test reasons for summative tests represent the test administration windows. Test reasons for interim, benchmark, and modular tests can be categories, like Pre-test or Post-test, or numbered opportunities. Mark the boxes for the test reasons that apply to the ISRs you need to generate. Section #2 lists assessments by type of test, subject, and grade. Select the assessments you want or mark All Subjects. The Select Students Section, #3, will load results depending on the user’s role. Teachers and school-level users will see a list of rosters with student names below.  Complex users will see a list of schools. The Selections panel on the right displays a count indicating the total number of students selected and the number of ISRs you have ordered. </a:t>
            </a:r>
          </a:p>
          <a:p>
            <a:endParaRPr lang="en-US" dirty="0"/>
          </a:p>
        </p:txBody>
      </p:sp>
      <p:sp>
        <p:nvSpPr>
          <p:cNvPr id="4" name="Slide Number Placeholder 3"/>
          <p:cNvSpPr>
            <a:spLocks noGrp="1"/>
          </p:cNvSpPr>
          <p:nvPr>
            <p:ph type="sldNum" sz="quarter" idx="5"/>
          </p:nvPr>
        </p:nvSpPr>
        <p:spPr/>
        <p:txBody>
          <a:bodyPr/>
          <a:lstStyle/>
          <a:p>
            <a:fld id="{3C61E274-D409-4004-90C4-5DDCB362AFCF}" type="slidenum">
              <a:rPr lang="en-US" smtClean="0"/>
              <a:t>8</a:t>
            </a:fld>
            <a:endParaRPr lang="en-US"/>
          </a:p>
        </p:txBody>
      </p:sp>
    </p:spTree>
    <p:extLst>
      <p:ext uri="{BB962C8B-B14F-4D97-AF65-F5344CB8AC3E}">
        <p14:creationId xmlns:p14="http://schemas.microsoft.com/office/powerpoint/2010/main" val="122598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A fourth customizing option is accessed via the Filters button, which is located in the Select Students section to the left of the Previous button. </a:t>
            </a:r>
          </a:p>
          <a:p>
            <a:pPr marL="228600" indent="-228600">
              <a:buAutoNum type="arabicPeriod"/>
            </a:pPr>
            <a:r>
              <a:rPr lang="en-US" sz="1200" kern="1200" dirty="0">
                <a:solidFill>
                  <a:schemeClr val="tx1"/>
                </a:solidFill>
                <a:effectLst/>
                <a:latin typeface="+mn-lt"/>
                <a:ea typeface="+mn-ea"/>
                <a:cs typeface="+mn-cs"/>
              </a:rPr>
              <a:t>You can select a range of dates to be included in the ISR by using the calendar to enter a start date and an end date. Click Apply. </a:t>
            </a:r>
          </a:p>
          <a:p>
            <a:pPr marL="228600" indent="-228600">
              <a:buAutoNum type="arabicPeriod"/>
            </a:pPr>
            <a:r>
              <a:rPr lang="en-US" sz="1200" kern="1200" dirty="0">
                <a:solidFill>
                  <a:schemeClr val="tx1"/>
                </a:solidFill>
                <a:effectLst/>
                <a:latin typeface="+mn-lt"/>
                <a:ea typeface="+mn-ea"/>
                <a:cs typeface="+mn-cs"/>
              </a:rPr>
              <a:t>After making your customizations, click the Individual Student Report radio button under Report Type in the Selections panel. We now explain the print options available.</a:t>
            </a:r>
          </a:p>
        </p:txBody>
      </p:sp>
      <p:sp>
        <p:nvSpPr>
          <p:cNvPr id="4" name="Slide Number Placeholder 3"/>
          <p:cNvSpPr>
            <a:spLocks noGrp="1"/>
          </p:cNvSpPr>
          <p:nvPr>
            <p:ph type="sldNum" sz="quarter" idx="5"/>
          </p:nvPr>
        </p:nvSpPr>
        <p:spPr/>
        <p:txBody>
          <a:bodyPr/>
          <a:lstStyle/>
          <a:p>
            <a:fld id="{3C61E274-D409-4004-90C4-5DDCB362AFCF}" type="slidenum">
              <a:rPr lang="en-US" smtClean="0"/>
              <a:t>9</a:t>
            </a:fld>
            <a:endParaRPr lang="en-US"/>
          </a:p>
        </p:txBody>
      </p:sp>
    </p:spTree>
    <p:extLst>
      <p:ext uri="{BB962C8B-B14F-4D97-AF65-F5344CB8AC3E}">
        <p14:creationId xmlns:p14="http://schemas.microsoft.com/office/powerpoint/2010/main" val="1296808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a:p>
        </p:txBody>
      </p:sp>
    </p:spTree>
    <p:extLst>
      <p:ext uri="{BB962C8B-B14F-4D97-AF65-F5344CB8AC3E}">
        <p14:creationId xmlns:p14="http://schemas.microsoft.com/office/powerpoint/2010/main" val="3506651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EE05-2A92-4452-ABEA-796047CF0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BCC768-C6F2-4E46-934F-A471276A2DA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BF07A1E-03CD-48F0-BC60-21D6EB218A75}"/>
              </a:ext>
            </a:extLst>
          </p:cNvPr>
          <p:cNvSpPr>
            <a:spLocks noGrp="1"/>
          </p:cNvSpPr>
          <p:nvPr>
            <p:ph type="ftr" sz="quarter" idx="11"/>
          </p:nvPr>
        </p:nvSpPr>
        <p:spPr/>
        <p:txBody>
          <a:bodyPr/>
          <a:lstStyle/>
          <a:p>
            <a:r>
              <a:rPr lang="en-US"/>
              <a:t>Copyright © 20XX Cambium Assessment, Inc. All rights reserved.</a:t>
            </a:r>
          </a:p>
        </p:txBody>
      </p:sp>
      <p:sp>
        <p:nvSpPr>
          <p:cNvPr id="5" name="Slide Number Placeholder 4">
            <a:extLst>
              <a:ext uri="{FF2B5EF4-FFF2-40B4-BE49-F238E27FC236}">
                <a16:creationId xmlns:a16="http://schemas.microsoft.com/office/drawing/2014/main" id="{6A2A153A-6A25-44D9-8717-7FF3C013678E}"/>
              </a:ext>
            </a:extLst>
          </p:cNvPr>
          <p:cNvSpPr>
            <a:spLocks noGrp="1"/>
          </p:cNvSpPr>
          <p:nvPr>
            <p:ph type="sldNum" sz="quarter" idx="12"/>
          </p:nvPr>
        </p:nvSpPr>
        <p:spPr/>
        <p:txBody>
          <a:bodyPr/>
          <a:lstStyle/>
          <a:p>
            <a:fld id="{33FEC4A0-1AC0-4777-A562-BD2764B61ED5}" type="slidenum">
              <a:rPr lang="en-US" smtClean="0"/>
              <a:t>‹#›</a:t>
            </a:fld>
            <a:endParaRPr lang="en-US"/>
          </a:p>
        </p:txBody>
      </p:sp>
    </p:spTree>
    <p:extLst>
      <p:ext uri="{BB962C8B-B14F-4D97-AF65-F5344CB8AC3E}">
        <p14:creationId xmlns:p14="http://schemas.microsoft.com/office/powerpoint/2010/main" val="259067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4437" y="2569371"/>
            <a:ext cx="9432806" cy="1321242"/>
          </a:xfrm>
        </p:spPr>
        <p:txBody>
          <a:bodyPr>
            <a:noAutofit/>
          </a:bodyPr>
          <a:lstStyle/>
          <a:p>
            <a:r>
              <a:rPr lang="en-US" sz="4000" dirty="0"/>
              <a:t>How to Print Individual Student Reports (ISR) and Student Data Files</a:t>
            </a:r>
          </a:p>
        </p:txBody>
      </p:sp>
      <p:sp>
        <p:nvSpPr>
          <p:cNvPr id="3" name="Subtitle 2"/>
          <p:cNvSpPr>
            <a:spLocks noGrp="1"/>
          </p:cNvSpPr>
          <p:nvPr>
            <p:ph type="subTitle" idx="1"/>
          </p:nvPr>
        </p:nvSpPr>
        <p:spPr>
          <a:xfrm>
            <a:off x="2499438" y="4103440"/>
            <a:ext cx="8540496" cy="369332"/>
          </a:xfrm>
        </p:spPr>
        <p:txBody>
          <a:bodyPr/>
          <a:lstStyle/>
          <a:p>
            <a:r>
              <a:rPr lang="en-US" dirty="0"/>
              <a:t>Centralized Reporting system series #7</a:t>
            </a:r>
          </a:p>
        </p:txBody>
      </p:sp>
      <p:sp>
        <p:nvSpPr>
          <p:cNvPr id="5" name="Rectangle 4">
            <a:extLst>
              <a:ext uri="{FF2B5EF4-FFF2-40B4-BE49-F238E27FC236}">
                <a16:creationId xmlns:a16="http://schemas.microsoft.com/office/drawing/2014/main" id="{4B854D87-8AE0-4B19-B6CC-A07BB8BC08A9}"/>
              </a:ext>
            </a:extLst>
          </p:cNvPr>
          <p:cNvSpPr/>
          <p:nvPr/>
        </p:nvSpPr>
        <p:spPr>
          <a:xfrm>
            <a:off x="9136646" y="6265882"/>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CED6-CDDB-4B1C-9E33-0AA3A12F7E29}"/>
              </a:ext>
            </a:extLst>
          </p:cNvPr>
          <p:cNvSpPr>
            <a:spLocks noGrp="1"/>
          </p:cNvSpPr>
          <p:nvPr>
            <p:ph type="title"/>
          </p:nvPr>
        </p:nvSpPr>
        <p:spPr/>
        <p:txBody>
          <a:bodyPr/>
          <a:lstStyle/>
          <a:p>
            <a:r>
              <a:rPr lang="en-US" dirty="0"/>
              <a:t>Print Options and Inbox Button</a:t>
            </a:r>
          </a:p>
        </p:txBody>
      </p:sp>
      <p:pic>
        <p:nvPicPr>
          <p:cNvPr id="5" name="Content Placeholder 4">
            <a:extLst>
              <a:ext uri="{FF2B5EF4-FFF2-40B4-BE49-F238E27FC236}">
                <a16:creationId xmlns:a16="http://schemas.microsoft.com/office/drawing/2014/main" id="{50AF47D9-515F-44F4-8F59-CF5F12AB8F0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26231" y="1206174"/>
            <a:ext cx="5721220" cy="4121916"/>
          </a:xfr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3CAC951-2943-4E85-BE43-A95CA29AE3C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25374" y="2266271"/>
            <a:ext cx="5170386" cy="7259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600365EB-49B3-400B-B6D7-59725F04594D}"/>
              </a:ext>
            </a:extLst>
          </p:cNvPr>
          <p:cNvSpPr/>
          <p:nvPr/>
        </p:nvSpPr>
        <p:spPr>
          <a:xfrm rot="16200000">
            <a:off x="8040356" y="2424444"/>
            <a:ext cx="321569" cy="81394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5414A164-F901-4F7B-9A6E-5A1D0231DBAE}"/>
              </a:ext>
            </a:extLst>
          </p:cNvPr>
          <p:cNvSpPr/>
          <p:nvPr/>
        </p:nvSpPr>
        <p:spPr>
          <a:xfrm>
            <a:off x="3860800" y="1930400"/>
            <a:ext cx="2210451" cy="1252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22BFBD97-BD62-4496-8A06-652D9930A608}"/>
              </a:ext>
            </a:extLst>
          </p:cNvPr>
          <p:cNvSpPr/>
          <p:nvPr/>
        </p:nvSpPr>
        <p:spPr>
          <a:xfrm>
            <a:off x="4542970" y="3183347"/>
            <a:ext cx="203201" cy="1751510"/>
          </a:xfrm>
          <a:prstGeom prst="down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16C831F-56B6-4F39-B30E-8BEC594E4570}"/>
              </a:ext>
            </a:extLst>
          </p:cNvPr>
          <p:cNvSpPr>
            <a:spLocks noGrp="1"/>
          </p:cNvSpPr>
          <p:nvPr>
            <p:ph type="sldNum" sz="quarter" idx="12"/>
          </p:nvPr>
        </p:nvSpPr>
        <p:spPr/>
        <p:txBody>
          <a:bodyPr/>
          <a:lstStyle/>
          <a:p>
            <a:fld id="{33FEC4A0-1AC0-4777-A562-BD2764B61ED5}" type="slidenum">
              <a:rPr lang="en-US" smtClean="0"/>
              <a:t>10</a:t>
            </a:fld>
            <a:endParaRPr lang="en-US"/>
          </a:p>
        </p:txBody>
      </p:sp>
      <p:sp>
        <p:nvSpPr>
          <p:cNvPr id="10" name="Rectangle: Rounded Corners 9">
            <a:extLst>
              <a:ext uri="{FF2B5EF4-FFF2-40B4-BE49-F238E27FC236}">
                <a16:creationId xmlns:a16="http://schemas.microsoft.com/office/drawing/2014/main" id="{BEF1A09E-42D6-4FFC-88F1-D15070CF9BC7}"/>
              </a:ext>
            </a:extLst>
          </p:cNvPr>
          <p:cNvSpPr/>
          <p:nvPr/>
        </p:nvSpPr>
        <p:spPr>
          <a:xfrm>
            <a:off x="9811657" y="1671394"/>
            <a:ext cx="1404464" cy="518012"/>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Banner</a:t>
            </a:r>
          </a:p>
        </p:txBody>
      </p:sp>
    </p:spTree>
    <p:extLst>
      <p:ext uri="{BB962C8B-B14F-4D97-AF65-F5344CB8AC3E}">
        <p14:creationId xmlns:p14="http://schemas.microsoft.com/office/powerpoint/2010/main" val="260678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1912-9335-4BB5-BBF2-F2899CB8D07C}"/>
              </a:ext>
            </a:extLst>
          </p:cNvPr>
          <p:cNvSpPr>
            <a:spLocks noGrp="1"/>
          </p:cNvSpPr>
          <p:nvPr>
            <p:ph type="title"/>
          </p:nvPr>
        </p:nvSpPr>
        <p:spPr/>
        <p:txBody>
          <a:bodyPr/>
          <a:lstStyle/>
          <a:p>
            <a:r>
              <a:rPr lang="en-US" dirty="0"/>
              <a:t>Generate a Student Data File</a:t>
            </a:r>
          </a:p>
        </p:txBody>
      </p:sp>
      <p:pic>
        <p:nvPicPr>
          <p:cNvPr id="9" name="Content Placeholder 8">
            <a:extLst>
              <a:ext uri="{FF2B5EF4-FFF2-40B4-BE49-F238E27FC236}">
                <a16:creationId xmlns:a16="http://schemas.microsoft.com/office/drawing/2014/main" id="{AAB2A5E3-15AA-4098-8989-980E2BD9351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46793" y="927520"/>
            <a:ext cx="4635302" cy="3345247"/>
          </a:xfrm>
          <a:ln w="12700">
            <a:solidFill>
              <a:schemeClr val="bg1">
                <a:lumMod val="7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C22F9E3-0AC3-44A5-8473-ACD755E88D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6231" y="4616678"/>
            <a:ext cx="11324745" cy="100584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id="{E92A70F6-C7BC-4291-AA5B-DF7126BC5A37}"/>
              </a:ext>
            </a:extLst>
          </p:cNvPr>
          <p:cNvSpPr/>
          <p:nvPr/>
        </p:nvSpPr>
        <p:spPr>
          <a:xfrm rot="16200000">
            <a:off x="4599876" y="1298801"/>
            <a:ext cx="266826" cy="76942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0F4C6B61-81DA-4AAD-8347-6EB5221AC0B7}"/>
              </a:ext>
            </a:extLst>
          </p:cNvPr>
          <p:cNvSpPr/>
          <p:nvPr/>
        </p:nvSpPr>
        <p:spPr>
          <a:xfrm>
            <a:off x="9127557" y="3794420"/>
            <a:ext cx="2397440" cy="730840"/>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Student Data File—Excel Worksheet</a:t>
            </a:r>
          </a:p>
        </p:txBody>
      </p:sp>
      <p:sp>
        <p:nvSpPr>
          <p:cNvPr id="3" name="Slide Number Placeholder 2">
            <a:extLst>
              <a:ext uri="{FF2B5EF4-FFF2-40B4-BE49-F238E27FC236}">
                <a16:creationId xmlns:a16="http://schemas.microsoft.com/office/drawing/2014/main" id="{80997EA9-7EB0-48FE-941A-93F1B92A4850}"/>
              </a:ext>
            </a:extLst>
          </p:cNvPr>
          <p:cNvSpPr>
            <a:spLocks noGrp="1"/>
          </p:cNvSpPr>
          <p:nvPr>
            <p:ph type="sldNum" sz="quarter" idx="12"/>
          </p:nvPr>
        </p:nvSpPr>
        <p:spPr/>
        <p:txBody>
          <a:bodyPr/>
          <a:lstStyle/>
          <a:p>
            <a:fld id="{33FEC4A0-1AC0-4777-A562-BD2764B61ED5}" type="slidenum">
              <a:rPr lang="en-US" smtClean="0"/>
              <a:t>11</a:t>
            </a:fld>
            <a:endParaRPr lang="en-US"/>
          </a:p>
        </p:txBody>
      </p:sp>
    </p:spTree>
    <p:extLst>
      <p:ext uri="{BB962C8B-B14F-4D97-AF65-F5344CB8AC3E}">
        <p14:creationId xmlns:p14="http://schemas.microsoft.com/office/powerpoint/2010/main" val="140575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FA81A-6006-4FE4-9334-B8167F1ABBA0}"/>
              </a:ext>
            </a:extLst>
          </p:cNvPr>
          <p:cNvSpPr>
            <a:spLocks noGrp="1"/>
          </p:cNvSpPr>
          <p:nvPr>
            <p:ph type="title"/>
          </p:nvPr>
        </p:nvSpPr>
        <p:spPr/>
        <p:txBody>
          <a:bodyPr/>
          <a:lstStyle/>
          <a:p>
            <a:r>
              <a:rPr lang="en-US" dirty="0"/>
              <a:t>Sample Inbox</a:t>
            </a:r>
          </a:p>
        </p:txBody>
      </p:sp>
      <p:pic>
        <p:nvPicPr>
          <p:cNvPr id="4" name="Picture 3">
            <a:extLst>
              <a:ext uri="{FF2B5EF4-FFF2-40B4-BE49-F238E27FC236}">
                <a16:creationId xmlns:a16="http://schemas.microsoft.com/office/drawing/2014/main" id="{DE6B6883-0AF8-4817-8762-D7677F23DC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228" y="1202717"/>
            <a:ext cx="11328833" cy="4480560"/>
          </a:xfrm>
          <a:prstGeom prst="rect">
            <a:avLst/>
          </a:prstGeom>
          <a:ln w="12700">
            <a:solidFill>
              <a:schemeClr val="bg1">
                <a:lumMod val="75000"/>
              </a:schemeClr>
            </a:solidFill>
          </a:ln>
        </p:spPr>
      </p:pic>
      <p:sp>
        <p:nvSpPr>
          <p:cNvPr id="3" name="Slide Number Placeholder 2">
            <a:extLst>
              <a:ext uri="{FF2B5EF4-FFF2-40B4-BE49-F238E27FC236}">
                <a16:creationId xmlns:a16="http://schemas.microsoft.com/office/drawing/2014/main" id="{F56E62F3-961B-4222-8ABC-9975682B4FF8}"/>
              </a:ext>
            </a:extLst>
          </p:cNvPr>
          <p:cNvSpPr>
            <a:spLocks noGrp="1"/>
          </p:cNvSpPr>
          <p:nvPr>
            <p:ph type="sldNum" sz="quarter" idx="12"/>
          </p:nvPr>
        </p:nvSpPr>
        <p:spPr/>
        <p:txBody>
          <a:bodyPr/>
          <a:lstStyle/>
          <a:p>
            <a:fld id="{33FEC4A0-1AC0-4777-A562-BD2764B61ED5}" type="slidenum">
              <a:rPr lang="en-US" smtClean="0"/>
              <a:t>12</a:t>
            </a:fld>
            <a:endParaRPr lang="en-US"/>
          </a:p>
        </p:txBody>
      </p:sp>
    </p:spTree>
    <p:extLst>
      <p:ext uri="{BB962C8B-B14F-4D97-AF65-F5344CB8AC3E}">
        <p14:creationId xmlns:p14="http://schemas.microsoft.com/office/powerpoint/2010/main" val="300847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dirty="0"/>
              <a:t>The Centralized Reporting 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Benchmark Assessments Only</a:t>
              </a:r>
            </a:p>
          </p:txBody>
        </p:sp>
      </p:grpSp>
    </p:spTree>
    <p:extLst>
      <p:ext uri="{BB962C8B-B14F-4D97-AF65-F5344CB8AC3E}">
        <p14:creationId xmlns:p14="http://schemas.microsoft.com/office/powerpoint/2010/main" val="153294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8DBC-5202-4099-B5E2-CE692C872A12}"/>
              </a:ext>
            </a:extLst>
          </p:cNvPr>
          <p:cNvSpPr>
            <a:spLocks noGrp="1"/>
          </p:cNvSpPr>
          <p:nvPr>
            <p:ph type="title"/>
          </p:nvPr>
        </p:nvSpPr>
        <p:spPr/>
        <p:txBody>
          <a:bodyPr/>
          <a:lstStyle/>
          <a:p>
            <a:r>
              <a:rPr lang="en-US" dirty="0"/>
              <a:t>More Help</a:t>
            </a:r>
          </a:p>
        </p:txBody>
      </p:sp>
      <p:sp>
        <p:nvSpPr>
          <p:cNvPr id="3" name="Content Placeholder 2">
            <a:extLst>
              <a:ext uri="{FF2B5EF4-FFF2-40B4-BE49-F238E27FC236}">
                <a16:creationId xmlns:a16="http://schemas.microsoft.com/office/drawing/2014/main" id="{4481CA97-B9C4-4AC8-90FB-2AD836CBC8BE}"/>
              </a:ext>
            </a:extLst>
          </p:cNvPr>
          <p:cNvSpPr>
            <a:spLocks noGrp="1"/>
          </p:cNvSpPr>
          <p:nvPr>
            <p:ph idx="1"/>
          </p:nvPr>
        </p:nvSpPr>
        <p:spPr>
          <a:xfrm>
            <a:off x="838200" y="1825625"/>
            <a:ext cx="10515600" cy="1325563"/>
          </a:xfrm>
        </p:spPr>
        <p:txBody>
          <a:bodyPr/>
          <a:lstStyle/>
          <a:p>
            <a:r>
              <a:rPr lang="en-US" b="1" dirty="0">
                <a:solidFill>
                  <a:schemeClr val="tx1">
                    <a:lumMod val="50000"/>
                  </a:schemeClr>
                </a:solidFill>
              </a:rPr>
              <a:t>Further Information: </a:t>
            </a:r>
            <a:r>
              <a:rPr lang="en-US" i="1" dirty="0">
                <a:solidFill>
                  <a:schemeClr val="tx1">
                    <a:lumMod val="50000"/>
                  </a:schemeClr>
                </a:solidFill>
              </a:rPr>
              <a:t>The Centralized Reporting Guide 2021–2022</a:t>
            </a:r>
          </a:p>
          <a:p>
            <a:endParaRPr lang="en-US" dirty="0"/>
          </a:p>
        </p:txBody>
      </p:sp>
      <p:sp>
        <p:nvSpPr>
          <p:cNvPr id="4" name="Rectangle 3">
            <a:extLst>
              <a:ext uri="{FF2B5EF4-FFF2-40B4-BE49-F238E27FC236}">
                <a16:creationId xmlns:a16="http://schemas.microsoft.com/office/drawing/2014/main" id="{8A70D8BE-1089-4E85-AC56-1A9E055414B8}"/>
              </a:ext>
            </a:extLst>
          </p:cNvPr>
          <p:cNvSpPr/>
          <p:nvPr/>
        </p:nvSpPr>
        <p:spPr>
          <a:xfrm>
            <a:off x="838200" y="2967335"/>
            <a:ext cx="6096000" cy="1200329"/>
          </a:xfrm>
          <a:prstGeom prst="rect">
            <a:avLst/>
          </a:prstGeom>
        </p:spPr>
        <p:txBody>
          <a:bodyPr>
            <a:spAutoFit/>
          </a:bodyPr>
          <a:lstStyle/>
          <a:p>
            <a:pPr marL="285750" indent="-285750">
              <a:buFont typeface="Arial" panose="020B0604020202020204" pitchFamily="34" charset="0"/>
              <a:buChar char="•"/>
              <a:defRPr/>
            </a:pPr>
            <a:r>
              <a:rPr lang="en-US" dirty="0"/>
              <a:t> HSAP Portal Website: </a:t>
            </a:r>
            <a:r>
              <a:rPr lang="en-US" dirty="0">
                <a:hlinkClick r:id="rId3"/>
              </a:rPr>
              <a:t>https://alohahsap.org/</a:t>
            </a:r>
            <a:endParaRPr lang="en-US" dirty="0"/>
          </a:p>
          <a:p>
            <a:pPr marL="285750" indent="-285750">
              <a:buFont typeface="Arial" panose="020B0604020202020204" pitchFamily="34" charset="0"/>
              <a:buChar char="•"/>
              <a:defRPr/>
            </a:pPr>
            <a:r>
              <a:rPr lang="en-US" dirty="0"/>
              <a:t>HSAP Help Desk Email: </a:t>
            </a:r>
            <a:r>
              <a:rPr lang="en-US" u="sng" dirty="0">
                <a:hlinkClick r:id="rId4"/>
              </a:rPr>
              <a:t>hsaphelpdesk@cambiumassessment.com</a:t>
            </a:r>
            <a:endParaRPr lang="en-US" dirty="0"/>
          </a:p>
          <a:p>
            <a:pPr marL="285750" indent="-285750">
              <a:buFont typeface="Arial" panose="020B0604020202020204" pitchFamily="34" charset="0"/>
              <a:buChar char="•"/>
              <a:defRPr/>
            </a:pPr>
            <a:r>
              <a:rPr lang="en-US" dirty="0"/>
              <a:t>Help Desk Phone Number: 1-866-648-3712</a:t>
            </a:r>
          </a:p>
        </p:txBody>
      </p:sp>
      <p:sp>
        <p:nvSpPr>
          <p:cNvPr id="5" name="Slide Number Placeholder 4">
            <a:extLst>
              <a:ext uri="{FF2B5EF4-FFF2-40B4-BE49-F238E27FC236}">
                <a16:creationId xmlns:a16="http://schemas.microsoft.com/office/drawing/2014/main" id="{E2B9622A-DD1F-4B37-831E-7CEB114DAB7A}"/>
              </a:ext>
            </a:extLst>
          </p:cNvPr>
          <p:cNvSpPr>
            <a:spLocks noGrp="1"/>
          </p:cNvSpPr>
          <p:nvPr>
            <p:ph type="sldNum" sz="quarter" idx="12"/>
          </p:nvPr>
        </p:nvSpPr>
        <p:spPr/>
        <p:txBody>
          <a:bodyPr/>
          <a:lstStyle/>
          <a:p>
            <a:fld id="{33FEC4A0-1AC0-4777-A562-BD2764B61ED5}" type="slidenum">
              <a:rPr lang="en-US" smtClean="0"/>
              <a:t>14</a:t>
            </a:fld>
            <a:endParaRPr lang="en-US"/>
          </a:p>
        </p:txBody>
      </p:sp>
    </p:spTree>
    <p:extLst>
      <p:ext uri="{BB962C8B-B14F-4D97-AF65-F5344CB8AC3E}">
        <p14:creationId xmlns:p14="http://schemas.microsoft.com/office/powerpoint/2010/main" val="198793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2766D4-76B3-4C9A-8CB6-489ADAA220C4}"/>
              </a:ext>
            </a:extLst>
          </p:cNvPr>
          <p:cNvSpPr>
            <a:spLocks noGrp="1"/>
          </p:cNvSpPr>
          <p:nvPr>
            <p:ph type="title"/>
          </p:nvPr>
        </p:nvSpPr>
        <p:spPr/>
        <p:txBody>
          <a:bodyPr/>
          <a:lstStyle/>
          <a:p>
            <a:r>
              <a:rPr lang="en-US" dirty="0"/>
              <a:t>Objectives</a:t>
            </a:r>
          </a:p>
        </p:txBody>
      </p:sp>
      <p:sp>
        <p:nvSpPr>
          <p:cNvPr id="4" name="Rectangle: Rounded Corners 3">
            <a:extLst>
              <a:ext uri="{FF2B5EF4-FFF2-40B4-BE49-F238E27FC236}">
                <a16:creationId xmlns:a16="http://schemas.microsoft.com/office/drawing/2014/main" id="{D49066C8-3CE4-41BE-A57A-D50B7AD77026}"/>
              </a:ext>
            </a:extLst>
          </p:cNvPr>
          <p:cNvSpPr/>
          <p:nvPr/>
        </p:nvSpPr>
        <p:spPr>
          <a:xfrm>
            <a:off x="921327" y="1288473"/>
            <a:ext cx="10300855" cy="4087091"/>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2000" dirty="0">
                <a:solidFill>
                  <a:schemeClr val="tx2"/>
                </a:solidFill>
              </a:rPr>
              <a:t>Understand sample ISRs</a:t>
            </a:r>
          </a:p>
          <a:p>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Generate an Individual Student Report</a:t>
            </a:r>
          </a:p>
          <a:p>
            <a:pPr marL="742950" lvl="1" indent="-285750">
              <a:buFont typeface="Arial" panose="020B0604020202020204" pitchFamily="34" charset="0"/>
              <a:buChar char="•"/>
            </a:pPr>
            <a:r>
              <a:rPr lang="en-US" sz="2000" dirty="0">
                <a:solidFill>
                  <a:schemeClr val="tx2"/>
                </a:solidFill>
              </a:rPr>
              <a:t>From Dashboard or Performance on Tests report</a:t>
            </a:r>
          </a:p>
          <a:p>
            <a:pPr marL="742950" lvl="1" indent="-285750">
              <a:buFont typeface="Arial" panose="020B0604020202020204" pitchFamily="34" charset="0"/>
              <a:buChar char="•"/>
            </a:pPr>
            <a:r>
              <a:rPr lang="en-US" sz="2000" dirty="0">
                <a:solidFill>
                  <a:schemeClr val="tx2"/>
                </a:solidFill>
              </a:rPr>
              <a:t>From a test report, using pre-selected and/or pre-populated data</a:t>
            </a:r>
          </a:p>
          <a:p>
            <a:pPr marL="742950" lvl="1" indent="-285750">
              <a:buFont typeface="Arial" panose="020B0604020202020204" pitchFamily="34" charset="0"/>
              <a:buChar char="•"/>
            </a:pPr>
            <a:r>
              <a:rPr lang="en-US" sz="2000" dirty="0">
                <a:solidFill>
                  <a:schemeClr val="tx2"/>
                </a:solidFill>
              </a:rPr>
              <a:t>Print options</a:t>
            </a:r>
          </a:p>
          <a:p>
            <a:pPr lvl="1"/>
            <a:endParaRPr lang="en-US" sz="2000" dirty="0">
              <a:solidFill>
                <a:schemeClr val="tx2"/>
              </a:solidFill>
            </a:endParaRPr>
          </a:p>
          <a:p>
            <a:pPr marL="285750" lvl="1" indent="-285750">
              <a:buFont typeface="Arial" panose="020B0604020202020204" pitchFamily="34" charset="0"/>
              <a:buChar char="•"/>
            </a:pPr>
            <a:r>
              <a:rPr lang="en-US" sz="2000" dirty="0">
                <a:solidFill>
                  <a:schemeClr val="tx2"/>
                </a:solidFill>
              </a:rPr>
              <a:t>Generate a student data file</a:t>
            </a:r>
          </a:p>
          <a:p>
            <a:pPr marL="0" lvl="1"/>
            <a:endParaRPr lang="en-US" sz="2000" dirty="0">
              <a:solidFill>
                <a:schemeClr val="tx2"/>
              </a:solidFill>
            </a:endParaRPr>
          </a:p>
          <a:p>
            <a:pPr marL="285750" lvl="1" indent="-285750">
              <a:buFont typeface="Arial" panose="020B0604020202020204" pitchFamily="34" charset="0"/>
              <a:buChar char="•"/>
            </a:pPr>
            <a:r>
              <a:rPr lang="en-US" sz="2000" dirty="0">
                <a:solidFill>
                  <a:schemeClr val="tx2"/>
                </a:solidFill>
              </a:rPr>
              <a:t>Sample Inbox</a:t>
            </a:r>
          </a:p>
          <a:p>
            <a:pPr lvl="1"/>
            <a:endParaRPr lang="en-US" sz="1400" dirty="0">
              <a:solidFill>
                <a:schemeClr val="tx2"/>
              </a:solidFill>
            </a:endParaRPr>
          </a:p>
        </p:txBody>
      </p:sp>
      <p:sp>
        <p:nvSpPr>
          <p:cNvPr id="2" name="Slide Number Placeholder 1">
            <a:extLst>
              <a:ext uri="{FF2B5EF4-FFF2-40B4-BE49-F238E27FC236}">
                <a16:creationId xmlns:a16="http://schemas.microsoft.com/office/drawing/2014/main" id="{A311D559-3F9A-4C3F-814E-2E1B5697DB75}"/>
              </a:ext>
            </a:extLst>
          </p:cNvPr>
          <p:cNvSpPr>
            <a:spLocks noGrp="1"/>
          </p:cNvSpPr>
          <p:nvPr>
            <p:ph type="sldNum" sz="quarter" idx="12"/>
          </p:nvPr>
        </p:nvSpPr>
        <p:spPr/>
        <p:txBody>
          <a:bodyPr/>
          <a:lstStyle/>
          <a:p>
            <a:fld id="{33FEC4A0-1AC0-4777-A562-BD2764B61ED5}" type="slidenum">
              <a:rPr lang="en-US" smtClean="0"/>
              <a:t>2</a:t>
            </a:fld>
            <a:endParaRPr lang="en-US"/>
          </a:p>
        </p:txBody>
      </p:sp>
    </p:spTree>
    <p:extLst>
      <p:ext uri="{BB962C8B-B14F-4D97-AF65-F5344CB8AC3E}">
        <p14:creationId xmlns:p14="http://schemas.microsoft.com/office/powerpoint/2010/main" val="3872002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3C64-E39E-4459-9B41-D14B9FEB5673}"/>
              </a:ext>
            </a:extLst>
          </p:cNvPr>
          <p:cNvSpPr>
            <a:spLocks noGrp="1"/>
          </p:cNvSpPr>
          <p:nvPr>
            <p:ph type="title"/>
          </p:nvPr>
        </p:nvSpPr>
        <p:spPr>
          <a:xfrm>
            <a:off x="228600" y="391197"/>
            <a:ext cx="10515600" cy="129396"/>
          </a:xfrm>
        </p:spPr>
        <p:txBody>
          <a:bodyPr>
            <a:noAutofit/>
          </a:bodyPr>
          <a:lstStyle/>
          <a:p>
            <a:r>
              <a:rPr lang="en-US" dirty="0"/>
              <a:t>Student Results Generator</a:t>
            </a:r>
          </a:p>
        </p:txBody>
      </p:sp>
      <p:pic>
        <p:nvPicPr>
          <p:cNvPr id="13" name="Content Placeholder 12">
            <a:extLst>
              <a:ext uri="{FF2B5EF4-FFF2-40B4-BE49-F238E27FC236}">
                <a16:creationId xmlns:a16="http://schemas.microsoft.com/office/drawing/2014/main" id="{6747EFD9-A220-46C3-9774-F18A5DAC735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362603" y="840183"/>
            <a:ext cx="5557653" cy="2194560"/>
          </a:xfrm>
          <a:ln w="12700">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2E7F6D8B-EA41-4266-A233-A8483690F0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09427" y="1774261"/>
            <a:ext cx="8319970" cy="402068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CF7DAEBB-575D-4069-9BB3-9C553413098E}"/>
              </a:ext>
            </a:extLst>
          </p:cNvPr>
          <p:cNvSpPr/>
          <p:nvPr/>
        </p:nvSpPr>
        <p:spPr>
          <a:xfrm>
            <a:off x="3144981" y="1774260"/>
            <a:ext cx="6146309" cy="4342059"/>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Oval 7">
            <a:extLst>
              <a:ext uri="{FF2B5EF4-FFF2-40B4-BE49-F238E27FC236}">
                <a16:creationId xmlns:a16="http://schemas.microsoft.com/office/drawing/2014/main" id="{906B6F21-0C08-4E2C-9710-58D7EEFD32D0}"/>
              </a:ext>
            </a:extLst>
          </p:cNvPr>
          <p:cNvSpPr/>
          <p:nvPr/>
        </p:nvSpPr>
        <p:spPr>
          <a:xfrm rot="16200000">
            <a:off x="10126475" y="1564959"/>
            <a:ext cx="359158" cy="2580409"/>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Oval 8">
            <a:extLst>
              <a:ext uri="{FF2B5EF4-FFF2-40B4-BE49-F238E27FC236}">
                <a16:creationId xmlns:a16="http://schemas.microsoft.com/office/drawing/2014/main" id="{136D5DF1-8443-4140-B0CE-037E7886035E}"/>
              </a:ext>
            </a:extLst>
          </p:cNvPr>
          <p:cNvSpPr/>
          <p:nvPr/>
        </p:nvSpPr>
        <p:spPr>
          <a:xfrm rot="16200000">
            <a:off x="5112815" y="846652"/>
            <a:ext cx="339437" cy="599768"/>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C6F1990-4887-493D-AA9B-770721285084}"/>
              </a:ext>
            </a:extLst>
          </p:cNvPr>
          <p:cNvSpPr>
            <a:spLocks noGrp="1"/>
          </p:cNvSpPr>
          <p:nvPr>
            <p:ph type="sldNum" sz="quarter" idx="12"/>
          </p:nvPr>
        </p:nvSpPr>
        <p:spPr/>
        <p:txBody>
          <a:bodyPr/>
          <a:lstStyle/>
          <a:p>
            <a:fld id="{33FEC4A0-1AC0-4777-A562-BD2764B61ED5}" type="slidenum">
              <a:rPr lang="en-US" smtClean="0"/>
              <a:t>3</a:t>
            </a:fld>
            <a:endParaRPr lang="en-US"/>
          </a:p>
        </p:txBody>
      </p:sp>
      <p:sp>
        <p:nvSpPr>
          <p:cNvPr id="6" name="TextBox 5"/>
          <p:cNvSpPr txBox="1"/>
          <p:nvPr/>
        </p:nvSpPr>
        <p:spPr>
          <a:xfrm>
            <a:off x="5501171" y="1146536"/>
            <a:ext cx="500332" cy="369332"/>
          </a:xfrm>
          <a:prstGeom prst="rect">
            <a:avLst/>
          </a:prstGeom>
          <a:noFill/>
        </p:spPr>
        <p:txBody>
          <a:bodyPr wrap="square" rtlCol="0">
            <a:spAutoFit/>
          </a:bodyPr>
          <a:lstStyle/>
          <a:p>
            <a:r>
              <a:rPr lang="en-US" b="1" dirty="0">
                <a:solidFill>
                  <a:srgbClr val="FF0000"/>
                </a:solidFill>
              </a:rPr>
              <a:t>1</a:t>
            </a:r>
          </a:p>
        </p:txBody>
      </p:sp>
      <p:sp>
        <p:nvSpPr>
          <p:cNvPr id="11" name="TextBox 10"/>
          <p:cNvSpPr txBox="1"/>
          <p:nvPr/>
        </p:nvSpPr>
        <p:spPr>
          <a:xfrm>
            <a:off x="11329065" y="2990326"/>
            <a:ext cx="500332"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3393462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014B-AFBD-46EF-9627-6D79E225EC8B}"/>
              </a:ext>
            </a:extLst>
          </p:cNvPr>
          <p:cNvSpPr>
            <a:spLocks noGrp="1"/>
          </p:cNvSpPr>
          <p:nvPr>
            <p:ph type="title"/>
          </p:nvPr>
        </p:nvSpPr>
        <p:spPr/>
        <p:txBody>
          <a:bodyPr/>
          <a:lstStyle/>
          <a:p>
            <a:r>
              <a:rPr lang="en-US" dirty="0"/>
              <a:t>Sample ISRs</a:t>
            </a:r>
          </a:p>
        </p:txBody>
      </p:sp>
      <p:pic>
        <p:nvPicPr>
          <p:cNvPr id="6" name="Content Placeholder 5">
            <a:extLst>
              <a:ext uri="{FF2B5EF4-FFF2-40B4-BE49-F238E27FC236}">
                <a16:creationId xmlns:a16="http://schemas.microsoft.com/office/drawing/2014/main" id="{4988C0EA-411F-4057-94D8-8EC51C8B636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31426" y="1719095"/>
            <a:ext cx="3671085" cy="2001082"/>
          </a:xfrm>
          <a:ln w="12700">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C44DB47-9928-4D00-B183-B3CA255F593F}"/>
              </a:ext>
            </a:extLst>
          </p:cNvPr>
          <p:cNvSpPr>
            <a:spLocks noGrp="1"/>
          </p:cNvSpPr>
          <p:nvPr>
            <p:ph type="sldNum" sz="quarter" idx="12"/>
          </p:nvPr>
        </p:nvSpPr>
        <p:spPr/>
        <p:txBody>
          <a:bodyPr/>
          <a:lstStyle/>
          <a:p>
            <a:fld id="{33FEC4A0-1AC0-4777-A562-BD2764B61ED5}" type="slidenum">
              <a:rPr lang="en-US" smtClean="0"/>
              <a:t>4</a:t>
            </a:fld>
            <a:endParaRPr lang="en-US"/>
          </a:p>
        </p:txBody>
      </p:sp>
      <p:grpSp>
        <p:nvGrpSpPr>
          <p:cNvPr id="11" name="Group 10">
            <a:extLst>
              <a:ext uri="{FF2B5EF4-FFF2-40B4-BE49-F238E27FC236}">
                <a16:creationId xmlns:a16="http://schemas.microsoft.com/office/drawing/2014/main" id="{DC4382D0-5900-499F-8829-6E221F9576FF}"/>
              </a:ext>
            </a:extLst>
          </p:cNvPr>
          <p:cNvGrpSpPr/>
          <p:nvPr/>
        </p:nvGrpSpPr>
        <p:grpSpPr>
          <a:xfrm>
            <a:off x="326748" y="892086"/>
            <a:ext cx="3879154" cy="593773"/>
            <a:chOff x="805302" y="1072415"/>
            <a:chExt cx="5252627" cy="835608"/>
          </a:xfrm>
        </p:grpSpPr>
        <p:sp>
          <p:nvSpPr>
            <p:cNvPr id="14" name="Rectangle: Rounded Corners 13">
              <a:extLst>
                <a:ext uri="{FF2B5EF4-FFF2-40B4-BE49-F238E27FC236}">
                  <a16:creationId xmlns:a16="http://schemas.microsoft.com/office/drawing/2014/main" id="{81D32014-DC62-4F2D-887A-57D0482CB345}"/>
                </a:ext>
              </a:extLst>
            </p:cNvPr>
            <p:cNvSpPr/>
            <p:nvPr/>
          </p:nvSpPr>
          <p:spPr>
            <a:xfrm>
              <a:off x="805302" y="1072415"/>
              <a:ext cx="5252627" cy="835608"/>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Simple ISR with Reporting Categories</a:t>
              </a:r>
            </a:p>
          </p:txBody>
        </p:sp>
        <p:sp>
          <p:nvSpPr>
            <p:cNvPr id="16" name="Rectangle 15">
              <a:extLst>
                <a:ext uri="{FF2B5EF4-FFF2-40B4-BE49-F238E27FC236}">
                  <a16:creationId xmlns:a16="http://schemas.microsoft.com/office/drawing/2014/main" id="{220A5F8D-015B-4631-BFC9-7F1CA8AFFA02}"/>
                </a:ext>
              </a:extLst>
            </p:cNvPr>
            <p:cNvSpPr/>
            <p:nvPr/>
          </p:nvSpPr>
          <p:spPr>
            <a:xfrm>
              <a:off x="1011920" y="1361705"/>
              <a:ext cx="236112" cy="2570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9" name="Rectangle: Rounded Corners 18">
            <a:extLst>
              <a:ext uri="{FF2B5EF4-FFF2-40B4-BE49-F238E27FC236}">
                <a16:creationId xmlns:a16="http://schemas.microsoft.com/office/drawing/2014/main" id="{1BE0ACEF-2FE9-41BA-A780-6810C7A218A9}"/>
              </a:ext>
            </a:extLst>
          </p:cNvPr>
          <p:cNvSpPr/>
          <p:nvPr/>
        </p:nvSpPr>
        <p:spPr>
          <a:xfrm>
            <a:off x="6167120" y="1286310"/>
            <a:ext cx="4283166" cy="593773"/>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Detail from Two Detailed ISRs with Item-Level Data</a:t>
            </a:r>
          </a:p>
        </p:txBody>
      </p:sp>
      <p:pic>
        <p:nvPicPr>
          <p:cNvPr id="22" name="Picture 21">
            <a:extLst>
              <a:ext uri="{FF2B5EF4-FFF2-40B4-BE49-F238E27FC236}">
                <a16:creationId xmlns:a16="http://schemas.microsoft.com/office/drawing/2014/main" id="{7D119018-8478-4BB4-B473-6C23162E45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32832" y="2054851"/>
            <a:ext cx="2660855" cy="32305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Content Placeholder 5">
            <a:extLst>
              <a:ext uri="{FF2B5EF4-FFF2-40B4-BE49-F238E27FC236}">
                <a16:creationId xmlns:a16="http://schemas.microsoft.com/office/drawing/2014/main" id="{92B8FF56-0B54-4C11-84F9-365949106F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0140" y="3737775"/>
            <a:ext cx="3675888" cy="20683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A52304DC-9FDF-4DB4-AA52-2FD08867A70B}"/>
              </a:ext>
            </a:extLst>
          </p:cNvPr>
          <p:cNvCxnSpPr>
            <a:cxnSpLocks/>
          </p:cNvCxnSpPr>
          <p:nvPr/>
        </p:nvCxnSpPr>
        <p:spPr>
          <a:xfrm>
            <a:off x="430140" y="3720177"/>
            <a:ext cx="3672371" cy="17598"/>
          </a:xfrm>
          <a:prstGeom prst="line">
            <a:avLst/>
          </a:prstGeom>
          <a:ln w="412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6B8F52E-C6B2-4F8C-AB1A-E74E6A31D02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775229" y="2054851"/>
            <a:ext cx="4020531" cy="216825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TextBox 2"/>
          <p:cNvSpPr txBox="1"/>
          <p:nvPr/>
        </p:nvSpPr>
        <p:spPr>
          <a:xfrm>
            <a:off x="9036231" y="4655824"/>
            <a:ext cx="2975441" cy="1477328"/>
          </a:xfrm>
          <a:prstGeom prst="rect">
            <a:avLst/>
          </a:prstGeom>
          <a:noFill/>
        </p:spPr>
        <p:txBody>
          <a:bodyPr wrap="square" lIns="91440" tIns="45720" rIns="91440" bIns="45720" rtlCol="0" anchor="t">
            <a:spAutoFit/>
          </a:bodyPr>
          <a:lstStyle/>
          <a:p>
            <a:r>
              <a:rPr lang="en-US" dirty="0">
                <a:solidFill>
                  <a:schemeClr val="bg2">
                    <a:lumMod val="25000"/>
                  </a:schemeClr>
                </a:solidFill>
              </a:rPr>
              <a:t>Note: The item-level data is only available for Smarter Balanced Interim Assessments and Checkpoint Assessments.</a:t>
            </a:r>
          </a:p>
        </p:txBody>
      </p:sp>
      <p:sp>
        <p:nvSpPr>
          <p:cNvPr id="5" name="Rectangle: Rounded Corners 4"/>
          <p:cNvSpPr/>
          <p:nvPr/>
        </p:nvSpPr>
        <p:spPr>
          <a:xfrm>
            <a:off x="8948057" y="4655824"/>
            <a:ext cx="2828109" cy="1418405"/>
          </a:xfrm>
          <a:prstGeom prst="roundRect">
            <a:avLst/>
          </a:prstGeom>
          <a:noFill/>
          <a:ln>
            <a:solidFill>
              <a:srgbClr val="319E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66557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5623-497F-4FE9-8096-8A2955DA45C3}"/>
              </a:ext>
            </a:extLst>
          </p:cNvPr>
          <p:cNvSpPr>
            <a:spLocks noGrp="1"/>
          </p:cNvSpPr>
          <p:nvPr>
            <p:ph type="title"/>
          </p:nvPr>
        </p:nvSpPr>
        <p:spPr/>
        <p:txBody>
          <a:bodyPr/>
          <a:lstStyle/>
          <a:p>
            <a:r>
              <a:rPr lang="en-US" dirty="0"/>
              <a:t>Sample Trend Report from an ISR</a:t>
            </a:r>
          </a:p>
        </p:txBody>
      </p:sp>
      <p:sp>
        <p:nvSpPr>
          <p:cNvPr id="4" name="Slide Number Placeholder 3">
            <a:extLst>
              <a:ext uri="{FF2B5EF4-FFF2-40B4-BE49-F238E27FC236}">
                <a16:creationId xmlns:a16="http://schemas.microsoft.com/office/drawing/2014/main" id="{172D3E0E-D181-4005-BC78-FB5CB522DAF8}"/>
              </a:ext>
            </a:extLst>
          </p:cNvPr>
          <p:cNvSpPr>
            <a:spLocks noGrp="1"/>
          </p:cNvSpPr>
          <p:nvPr>
            <p:ph type="sldNum" sz="quarter" idx="12"/>
          </p:nvPr>
        </p:nvSpPr>
        <p:spPr/>
        <p:txBody>
          <a:bodyPr/>
          <a:lstStyle/>
          <a:p>
            <a:fld id="{33FEC4A0-1AC0-4777-A562-BD2764B61ED5}" type="slidenum">
              <a:rPr lang="en-US" smtClean="0"/>
              <a:t>5</a:t>
            </a:fld>
            <a:endParaRPr lang="en-US"/>
          </a:p>
        </p:txBody>
      </p:sp>
      <p:pic>
        <p:nvPicPr>
          <p:cNvPr id="11" name="Content Placeholder 10">
            <a:extLst>
              <a:ext uri="{FF2B5EF4-FFF2-40B4-BE49-F238E27FC236}">
                <a16:creationId xmlns:a16="http://schemas.microsoft.com/office/drawing/2014/main" id="{3532CDCE-768E-43D8-830E-875E2C156BC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924746" y="1012897"/>
            <a:ext cx="6449152" cy="4937760"/>
          </a:xfr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42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table&#10;&#10;Description automatically generated">
            <a:extLst>
              <a:ext uri="{FF2B5EF4-FFF2-40B4-BE49-F238E27FC236}">
                <a16:creationId xmlns:a16="http://schemas.microsoft.com/office/drawing/2014/main" id="{91C45931-9DFA-4088-A6B9-1E247A853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4219" y="1918854"/>
            <a:ext cx="5060119" cy="3511600"/>
          </a:xfrm>
          <a:prstGeom prst="rect">
            <a:avLst/>
          </a:prstGeom>
        </p:spPr>
      </p:pic>
      <p:sp>
        <p:nvSpPr>
          <p:cNvPr id="2" name="Title 1">
            <a:extLst>
              <a:ext uri="{FF2B5EF4-FFF2-40B4-BE49-F238E27FC236}">
                <a16:creationId xmlns:a16="http://schemas.microsoft.com/office/drawing/2014/main" id="{A6D9CF56-C37A-4A50-859D-0A11A2FF028F}"/>
              </a:ext>
            </a:extLst>
          </p:cNvPr>
          <p:cNvSpPr>
            <a:spLocks noGrp="1"/>
          </p:cNvSpPr>
          <p:nvPr>
            <p:ph type="title"/>
          </p:nvPr>
        </p:nvSpPr>
        <p:spPr/>
        <p:txBody>
          <a:bodyPr/>
          <a:lstStyle/>
          <a:p>
            <a:r>
              <a:rPr lang="en-US" dirty="0"/>
              <a:t>Two Ways to Build an ISR</a:t>
            </a:r>
          </a:p>
        </p:txBody>
      </p:sp>
      <p:grpSp>
        <p:nvGrpSpPr>
          <p:cNvPr id="4" name="Group 3">
            <a:extLst>
              <a:ext uri="{FF2B5EF4-FFF2-40B4-BE49-F238E27FC236}">
                <a16:creationId xmlns:a16="http://schemas.microsoft.com/office/drawing/2014/main" id="{D1AA3804-E382-45E7-9B35-5C3CC5665AF1}"/>
              </a:ext>
            </a:extLst>
          </p:cNvPr>
          <p:cNvGrpSpPr/>
          <p:nvPr/>
        </p:nvGrpSpPr>
        <p:grpSpPr>
          <a:xfrm>
            <a:off x="297662" y="1918854"/>
            <a:ext cx="11144769" cy="2286000"/>
            <a:chOff x="35736" y="2112802"/>
            <a:chExt cx="10769914" cy="2031824"/>
          </a:xfrm>
          <a:effectLst>
            <a:outerShdw blurRad="50800" dist="38100" dir="2700000" algn="tl" rotWithShape="0">
              <a:prstClr val="black">
                <a:alpha val="40000"/>
              </a:prstClr>
            </a:outerShdw>
          </a:effectLst>
        </p:grpSpPr>
        <p:pic>
          <p:nvPicPr>
            <p:cNvPr id="5" name="Picture 4">
              <a:extLst>
                <a:ext uri="{FF2B5EF4-FFF2-40B4-BE49-F238E27FC236}">
                  <a16:creationId xmlns:a16="http://schemas.microsoft.com/office/drawing/2014/main" id="{0680234A-B84D-4A9C-9C23-3F73E49BA4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36" y="2112802"/>
              <a:ext cx="5594504" cy="2031824"/>
            </a:xfrm>
            <a:prstGeom prst="rect">
              <a:avLst/>
            </a:prstGeom>
            <a:ln w="12700">
              <a:solidFill>
                <a:schemeClr val="bg1">
                  <a:lumMod val="75000"/>
                </a:schemeClr>
              </a:solidFill>
            </a:ln>
            <a:effectLst/>
          </p:spPr>
        </p:pic>
        <p:sp>
          <p:nvSpPr>
            <p:cNvPr id="8" name="Oval 7">
              <a:extLst>
                <a:ext uri="{FF2B5EF4-FFF2-40B4-BE49-F238E27FC236}">
                  <a16:creationId xmlns:a16="http://schemas.microsoft.com/office/drawing/2014/main" id="{1421D2D5-4941-4152-9CE7-C57C2287D0A5}"/>
                </a:ext>
              </a:extLst>
            </p:cNvPr>
            <p:cNvSpPr/>
            <p:nvPr/>
          </p:nvSpPr>
          <p:spPr>
            <a:xfrm rot="16200000">
              <a:off x="4823052" y="2082814"/>
              <a:ext cx="319613" cy="648929"/>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1FD9FF5B-6E32-45A5-A492-94388DD2E9A8}"/>
                </a:ext>
              </a:extLst>
            </p:cNvPr>
            <p:cNvSpPr/>
            <p:nvPr/>
          </p:nvSpPr>
          <p:spPr>
            <a:xfrm rot="16200000">
              <a:off x="10357435" y="2093202"/>
              <a:ext cx="293946" cy="602484"/>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1" name="Rectangle: Rounded Corners 10">
            <a:extLst>
              <a:ext uri="{FF2B5EF4-FFF2-40B4-BE49-F238E27FC236}">
                <a16:creationId xmlns:a16="http://schemas.microsoft.com/office/drawing/2014/main" id="{15E78AC8-30D1-4C21-86AD-82064A0E1611}"/>
              </a:ext>
            </a:extLst>
          </p:cNvPr>
          <p:cNvSpPr/>
          <p:nvPr/>
        </p:nvSpPr>
        <p:spPr>
          <a:xfrm>
            <a:off x="1646630" y="810815"/>
            <a:ext cx="8920876" cy="883306"/>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lumMod val="50000"/>
                  </a:schemeClr>
                </a:solidFill>
              </a:rPr>
              <a:t>1. From Dashboard or Performance on Tests Report—Generate ISRs from Scratch</a:t>
            </a:r>
          </a:p>
          <a:p>
            <a:pPr algn="ctr"/>
            <a:r>
              <a:rPr lang="en-US" sz="2000" dirty="0">
                <a:solidFill>
                  <a:schemeClr val="tx1">
                    <a:lumMod val="50000"/>
                  </a:schemeClr>
                </a:solidFill>
              </a:rPr>
              <a:t>2. From Test Report—Generate ISRs Using Pre-Populated Data</a:t>
            </a:r>
          </a:p>
          <a:p>
            <a:pPr algn="ctr"/>
            <a:endParaRPr lang="en-US" sz="2000" dirty="0">
              <a:solidFill>
                <a:schemeClr val="accent1">
                  <a:lumMod val="50000"/>
                </a:schemeClr>
              </a:solidFill>
            </a:endParaRPr>
          </a:p>
        </p:txBody>
      </p:sp>
      <p:sp>
        <p:nvSpPr>
          <p:cNvPr id="6" name="Speech Bubble: Oval 5">
            <a:extLst>
              <a:ext uri="{FF2B5EF4-FFF2-40B4-BE49-F238E27FC236}">
                <a16:creationId xmlns:a16="http://schemas.microsoft.com/office/drawing/2014/main" id="{428B9D90-6D09-49B5-BAA4-0D58FA56499B}"/>
              </a:ext>
            </a:extLst>
          </p:cNvPr>
          <p:cNvSpPr/>
          <p:nvPr/>
        </p:nvSpPr>
        <p:spPr>
          <a:xfrm>
            <a:off x="426231" y="4939145"/>
            <a:ext cx="58678" cy="45719"/>
          </a:xfrm>
          <a:prstGeom prst="wedgeEllipse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 name="Slide Number Placeholder 2">
            <a:extLst>
              <a:ext uri="{FF2B5EF4-FFF2-40B4-BE49-F238E27FC236}">
                <a16:creationId xmlns:a16="http://schemas.microsoft.com/office/drawing/2014/main" id="{3C1A3417-8600-4F68-8D41-60AE3F1F5D3B}"/>
              </a:ext>
            </a:extLst>
          </p:cNvPr>
          <p:cNvSpPr>
            <a:spLocks noGrp="1"/>
          </p:cNvSpPr>
          <p:nvPr>
            <p:ph type="sldNum" sz="quarter" idx="12"/>
          </p:nvPr>
        </p:nvSpPr>
        <p:spPr/>
        <p:txBody>
          <a:bodyPr/>
          <a:lstStyle/>
          <a:p>
            <a:fld id="{33FEC4A0-1AC0-4777-A562-BD2764B61ED5}" type="slidenum">
              <a:rPr lang="en-US" smtClean="0"/>
              <a:t>6</a:t>
            </a:fld>
            <a:endParaRPr lang="en-US"/>
          </a:p>
        </p:txBody>
      </p:sp>
      <p:pic>
        <p:nvPicPr>
          <p:cNvPr id="14" name="Picture 13">
            <a:extLst>
              <a:ext uri="{FF2B5EF4-FFF2-40B4-BE49-F238E27FC236}">
                <a16:creationId xmlns:a16="http://schemas.microsoft.com/office/drawing/2014/main" id="{4389A698-0B75-4531-94D2-902E80B394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47855" y="3660332"/>
            <a:ext cx="4702986" cy="238685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rotWithShape="1">
          <a:blip r:embed="rId6"/>
          <a:srcRect r="53075" b="20607"/>
          <a:stretch/>
        </p:blipFill>
        <p:spPr>
          <a:xfrm>
            <a:off x="7212887" y="3539128"/>
            <a:ext cx="700900" cy="271051"/>
          </a:xfrm>
          <a:prstGeom prst="rect">
            <a:avLst/>
          </a:prstGeom>
        </p:spPr>
      </p:pic>
      <p:sp>
        <p:nvSpPr>
          <p:cNvPr id="13" name="TextBox 12"/>
          <p:cNvSpPr txBox="1"/>
          <p:nvPr/>
        </p:nvSpPr>
        <p:spPr>
          <a:xfrm>
            <a:off x="5691714" y="2359623"/>
            <a:ext cx="500332" cy="369332"/>
          </a:xfrm>
          <a:prstGeom prst="rect">
            <a:avLst/>
          </a:prstGeom>
          <a:noFill/>
        </p:spPr>
        <p:txBody>
          <a:bodyPr wrap="square" rtlCol="0">
            <a:spAutoFit/>
          </a:bodyPr>
          <a:lstStyle/>
          <a:p>
            <a:r>
              <a:rPr lang="en-US" b="1" dirty="0">
                <a:solidFill>
                  <a:srgbClr val="FF0000"/>
                </a:solidFill>
              </a:rPr>
              <a:t>1</a:t>
            </a:r>
          </a:p>
        </p:txBody>
      </p:sp>
      <p:sp>
        <p:nvSpPr>
          <p:cNvPr id="15" name="TextBox 14"/>
          <p:cNvSpPr txBox="1"/>
          <p:nvPr/>
        </p:nvSpPr>
        <p:spPr>
          <a:xfrm>
            <a:off x="11442431" y="2429967"/>
            <a:ext cx="500332"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71549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7ECFD53-57C1-48EB-A6A2-7D3E202BA82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17782" y="1000876"/>
            <a:ext cx="7568513" cy="4856247"/>
          </a:xfr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2C3AECF-C88D-4F75-BB23-BFDE431A23D2}"/>
              </a:ext>
            </a:extLst>
          </p:cNvPr>
          <p:cNvSpPr>
            <a:spLocks noGrp="1"/>
          </p:cNvSpPr>
          <p:nvPr>
            <p:ph type="title"/>
          </p:nvPr>
        </p:nvSpPr>
        <p:spPr/>
        <p:txBody>
          <a:bodyPr/>
          <a:lstStyle/>
          <a:p>
            <a:r>
              <a:rPr lang="en-US" dirty="0"/>
              <a:t>Student Results Generator, Pre-Selected from Report Page</a:t>
            </a:r>
          </a:p>
        </p:txBody>
      </p:sp>
      <p:sp>
        <p:nvSpPr>
          <p:cNvPr id="3" name="Oval 2">
            <a:extLst>
              <a:ext uri="{FF2B5EF4-FFF2-40B4-BE49-F238E27FC236}">
                <a16:creationId xmlns:a16="http://schemas.microsoft.com/office/drawing/2014/main" id="{B55575ED-1C39-49B5-8D69-3AB6DDAE53D6}"/>
              </a:ext>
            </a:extLst>
          </p:cNvPr>
          <p:cNvSpPr/>
          <p:nvPr/>
        </p:nvSpPr>
        <p:spPr>
          <a:xfrm>
            <a:off x="2117782" y="1577020"/>
            <a:ext cx="941941" cy="2840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Down 3">
            <a:extLst>
              <a:ext uri="{FF2B5EF4-FFF2-40B4-BE49-F238E27FC236}">
                <a16:creationId xmlns:a16="http://schemas.microsoft.com/office/drawing/2014/main" id="{90EDAE55-1252-4D8D-81B6-60859A0BE515}"/>
              </a:ext>
            </a:extLst>
          </p:cNvPr>
          <p:cNvSpPr/>
          <p:nvPr/>
        </p:nvSpPr>
        <p:spPr>
          <a:xfrm>
            <a:off x="6441300" y="1177637"/>
            <a:ext cx="242452" cy="4502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Slide Number Placeholder 5">
            <a:extLst>
              <a:ext uri="{FF2B5EF4-FFF2-40B4-BE49-F238E27FC236}">
                <a16:creationId xmlns:a16="http://schemas.microsoft.com/office/drawing/2014/main" id="{75586E08-B6AD-4B54-8FC1-BFFE4F79A5C8}"/>
              </a:ext>
            </a:extLst>
          </p:cNvPr>
          <p:cNvSpPr>
            <a:spLocks noGrp="1"/>
          </p:cNvSpPr>
          <p:nvPr>
            <p:ph type="sldNum" sz="quarter" idx="12"/>
          </p:nvPr>
        </p:nvSpPr>
        <p:spPr/>
        <p:txBody>
          <a:bodyPr/>
          <a:lstStyle/>
          <a:p>
            <a:fld id="{33FEC4A0-1AC0-4777-A562-BD2764B61ED5}" type="slidenum">
              <a:rPr lang="en-US" smtClean="0"/>
              <a:t>7</a:t>
            </a:fld>
            <a:endParaRPr lang="en-US"/>
          </a:p>
        </p:txBody>
      </p:sp>
    </p:spTree>
    <p:extLst>
      <p:ext uri="{BB962C8B-B14F-4D97-AF65-F5344CB8AC3E}">
        <p14:creationId xmlns:p14="http://schemas.microsoft.com/office/powerpoint/2010/main" val="186993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E0CC-E852-472C-B204-E3900E93555A}"/>
              </a:ext>
            </a:extLst>
          </p:cNvPr>
          <p:cNvSpPr>
            <a:spLocks noGrp="1"/>
          </p:cNvSpPr>
          <p:nvPr>
            <p:ph type="title"/>
          </p:nvPr>
        </p:nvSpPr>
        <p:spPr/>
        <p:txBody>
          <a:bodyPr/>
          <a:lstStyle/>
          <a:p>
            <a:r>
              <a:rPr lang="en-US" dirty="0"/>
              <a:t>Sections #1, #2, and #3</a:t>
            </a:r>
          </a:p>
        </p:txBody>
      </p:sp>
      <p:pic>
        <p:nvPicPr>
          <p:cNvPr id="9" name="Content Placeholder 8">
            <a:extLst>
              <a:ext uri="{FF2B5EF4-FFF2-40B4-BE49-F238E27FC236}">
                <a16:creationId xmlns:a16="http://schemas.microsoft.com/office/drawing/2014/main" id="{D153EF88-8949-42FB-8A67-4811ADEFB88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75871" y="1771634"/>
            <a:ext cx="3579890" cy="2712039"/>
          </a:xfrm>
          <a:ln w="12700">
            <a:solidFill>
              <a:schemeClr val="bg1">
                <a:lumMod val="7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A611EAE-8F98-4192-B1D0-15F0503004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31011" y="2078994"/>
            <a:ext cx="3638347" cy="262226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D00ACB4-50FE-4F49-BF10-E27B057A14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881282" y="2318262"/>
            <a:ext cx="4134847" cy="297899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2" name="Rectangle: Rounded Corners 11">
            <a:extLst>
              <a:ext uri="{FF2B5EF4-FFF2-40B4-BE49-F238E27FC236}">
                <a16:creationId xmlns:a16="http://schemas.microsoft.com/office/drawing/2014/main" id="{5F081803-43FF-4EA3-86C9-7E3EE89FD96F}"/>
              </a:ext>
            </a:extLst>
          </p:cNvPr>
          <p:cNvSpPr/>
          <p:nvPr/>
        </p:nvSpPr>
        <p:spPr>
          <a:xfrm>
            <a:off x="509155" y="1299024"/>
            <a:ext cx="2818834" cy="315073"/>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1. Select Test Reasons</a:t>
            </a:r>
          </a:p>
        </p:txBody>
      </p:sp>
      <p:sp>
        <p:nvSpPr>
          <p:cNvPr id="14" name="Rectangle: Rounded Corners 13">
            <a:extLst>
              <a:ext uri="{FF2B5EF4-FFF2-40B4-BE49-F238E27FC236}">
                <a16:creationId xmlns:a16="http://schemas.microsoft.com/office/drawing/2014/main" id="{B23EAC6D-B064-4F64-8E16-E6BD7E0B7CF5}"/>
              </a:ext>
            </a:extLst>
          </p:cNvPr>
          <p:cNvSpPr/>
          <p:nvPr/>
        </p:nvSpPr>
        <p:spPr>
          <a:xfrm>
            <a:off x="4422752" y="1614097"/>
            <a:ext cx="2818834" cy="315073"/>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2. Select Assessments</a:t>
            </a:r>
          </a:p>
        </p:txBody>
      </p:sp>
      <p:sp>
        <p:nvSpPr>
          <p:cNvPr id="15" name="Rectangle: Rounded Corners 14">
            <a:extLst>
              <a:ext uri="{FF2B5EF4-FFF2-40B4-BE49-F238E27FC236}">
                <a16:creationId xmlns:a16="http://schemas.microsoft.com/office/drawing/2014/main" id="{80213EAE-EA2A-49DB-A843-BBC5A397776F}"/>
              </a:ext>
            </a:extLst>
          </p:cNvPr>
          <p:cNvSpPr/>
          <p:nvPr/>
        </p:nvSpPr>
        <p:spPr>
          <a:xfrm>
            <a:off x="8336349" y="1877915"/>
            <a:ext cx="2951845" cy="315073"/>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3. Select Students</a:t>
            </a:r>
          </a:p>
        </p:txBody>
      </p:sp>
      <p:sp>
        <p:nvSpPr>
          <p:cNvPr id="3" name="Slide Number Placeholder 2">
            <a:extLst>
              <a:ext uri="{FF2B5EF4-FFF2-40B4-BE49-F238E27FC236}">
                <a16:creationId xmlns:a16="http://schemas.microsoft.com/office/drawing/2014/main" id="{53E81148-C53D-487F-A426-B41407DF6631}"/>
              </a:ext>
            </a:extLst>
          </p:cNvPr>
          <p:cNvSpPr>
            <a:spLocks noGrp="1"/>
          </p:cNvSpPr>
          <p:nvPr>
            <p:ph type="sldNum" sz="quarter" idx="12"/>
          </p:nvPr>
        </p:nvSpPr>
        <p:spPr/>
        <p:txBody>
          <a:bodyPr/>
          <a:lstStyle/>
          <a:p>
            <a:fld id="{33FEC4A0-1AC0-4777-A562-BD2764B61ED5}" type="slidenum">
              <a:rPr lang="en-US" smtClean="0"/>
              <a:t>8</a:t>
            </a:fld>
            <a:endParaRPr lang="en-US"/>
          </a:p>
        </p:txBody>
      </p:sp>
    </p:spTree>
    <p:extLst>
      <p:ext uri="{BB962C8B-B14F-4D97-AF65-F5344CB8AC3E}">
        <p14:creationId xmlns:p14="http://schemas.microsoft.com/office/powerpoint/2010/main" val="49217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5B1A-9647-401A-B844-9C1380A6974F}"/>
              </a:ext>
            </a:extLst>
          </p:cNvPr>
          <p:cNvSpPr>
            <a:spLocks noGrp="1"/>
          </p:cNvSpPr>
          <p:nvPr>
            <p:ph type="title"/>
          </p:nvPr>
        </p:nvSpPr>
        <p:spPr/>
        <p:txBody>
          <a:bodyPr/>
          <a:lstStyle/>
          <a:p>
            <a:r>
              <a:rPr lang="en-US" dirty="0"/>
              <a:t>Fourth Customizing Option</a:t>
            </a:r>
          </a:p>
        </p:txBody>
      </p:sp>
      <p:pic>
        <p:nvPicPr>
          <p:cNvPr id="6" name="Content Placeholder 5">
            <a:extLst>
              <a:ext uri="{FF2B5EF4-FFF2-40B4-BE49-F238E27FC236}">
                <a16:creationId xmlns:a16="http://schemas.microsoft.com/office/drawing/2014/main" id="{CED55A84-96EA-425B-B14C-52D02932B8B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543716" y="1390357"/>
            <a:ext cx="6565652" cy="4741158"/>
          </a:xfrm>
          <a:ln w="12700">
            <a:solidFill>
              <a:schemeClr val="bg1">
                <a:lumMod val="75000"/>
              </a:schemeClr>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0950AB1D-5111-4B47-A778-1DC3D9F4C748}"/>
              </a:ext>
            </a:extLst>
          </p:cNvPr>
          <p:cNvSpPr/>
          <p:nvPr/>
        </p:nvSpPr>
        <p:spPr>
          <a:xfrm rot="16200000">
            <a:off x="6918426" y="1829076"/>
            <a:ext cx="430463" cy="129221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B58B3FAC-62C8-4B32-A6D2-EC390DCD9A27}"/>
              </a:ext>
            </a:extLst>
          </p:cNvPr>
          <p:cNvSpPr/>
          <p:nvPr/>
        </p:nvSpPr>
        <p:spPr>
          <a:xfrm rot="16200000">
            <a:off x="5168727" y="1869500"/>
            <a:ext cx="369331" cy="702112"/>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BB5CE76A-FED4-410A-B365-304DAF4B04C1}"/>
              </a:ext>
            </a:extLst>
          </p:cNvPr>
          <p:cNvSpPr/>
          <p:nvPr/>
        </p:nvSpPr>
        <p:spPr>
          <a:xfrm>
            <a:off x="4088900" y="952941"/>
            <a:ext cx="3690861" cy="315073"/>
          </a:xfrm>
          <a:prstGeom prst="roundRect">
            <a:avLst/>
          </a:prstGeom>
          <a:no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4. Set Date Range</a:t>
            </a:r>
          </a:p>
        </p:txBody>
      </p:sp>
      <p:sp>
        <p:nvSpPr>
          <p:cNvPr id="3" name="Slide Number Placeholder 2">
            <a:extLst>
              <a:ext uri="{FF2B5EF4-FFF2-40B4-BE49-F238E27FC236}">
                <a16:creationId xmlns:a16="http://schemas.microsoft.com/office/drawing/2014/main" id="{351F1B1A-5125-488A-9BC3-1AAC117BE5C5}"/>
              </a:ext>
            </a:extLst>
          </p:cNvPr>
          <p:cNvSpPr>
            <a:spLocks noGrp="1"/>
          </p:cNvSpPr>
          <p:nvPr>
            <p:ph type="sldNum" sz="quarter" idx="12"/>
          </p:nvPr>
        </p:nvSpPr>
        <p:spPr/>
        <p:txBody>
          <a:bodyPr/>
          <a:lstStyle/>
          <a:p>
            <a:fld id="{33FEC4A0-1AC0-4777-A562-BD2764B61ED5}" type="slidenum">
              <a:rPr lang="en-US" smtClean="0"/>
              <a:t>9</a:t>
            </a:fld>
            <a:endParaRPr lang="en-US"/>
          </a:p>
        </p:txBody>
      </p:sp>
      <p:sp>
        <p:nvSpPr>
          <p:cNvPr id="9" name="TextBox 8"/>
          <p:cNvSpPr txBox="1"/>
          <p:nvPr/>
        </p:nvSpPr>
        <p:spPr>
          <a:xfrm>
            <a:off x="4657615" y="2035890"/>
            <a:ext cx="500332" cy="369332"/>
          </a:xfrm>
          <a:prstGeom prst="rect">
            <a:avLst/>
          </a:prstGeom>
          <a:noFill/>
        </p:spPr>
        <p:txBody>
          <a:bodyPr wrap="square" rtlCol="0">
            <a:spAutoFit/>
          </a:bodyPr>
          <a:lstStyle/>
          <a:p>
            <a:r>
              <a:rPr lang="en-US" b="1" dirty="0">
                <a:solidFill>
                  <a:srgbClr val="FF0000"/>
                </a:solidFill>
              </a:rPr>
              <a:t>1</a:t>
            </a:r>
          </a:p>
        </p:txBody>
      </p:sp>
      <p:sp>
        <p:nvSpPr>
          <p:cNvPr id="10" name="TextBox 9"/>
          <p:cNvSpPr txBox="1"/>
          <p:nvPr/>
        </p:nvSpPr>
        <p:spPr>
          <a:xfrm>
            <a:off x="5987220" y="2951625"/>
            <a:ext cx="500332" cy="369332"/>
          </a:xfrm>
          <a:prstGeom prst="rect">
            <a:avLst/>
          </a:prstGeom>
          <a:noFill/>
        </p:spPr>
        <p:txBody>
          <a:bodyPr wrap="square" rtlCol="0">
            <a:spAutoFit/>
          </a:bodyPr>
          <a:lstStyle/>
          <a:p>
            <a:r>
              <a:rPr lang="en-US" b="1" dirty="0">
                <a:solidFill>
                  <a:srgbClr val="FF0000"/>
                </a:solidFill>
              </a:rPr>
              <a:t>2</a:t>
            </a:r>
          </a:p>
        </p:txBody>
      </p:sp>
      <p:sp>
        <p:nvSpPr>
          <p:cNvPr id="11" name="TextBox 10"/>
          <p:cNvSpPr txBox="1"/>
          <p:nvPr/>
        </p:nvSpPr>
        <p:spPr>
          <a:xfrm>
            <a:off x="7694067" y="2505747"/>
            <a:ext cx="500332" cy="369332"/>
          </a:xfrm>
          <a:prstGeom prst="rect">
            <a:avLst/>
          </a:prstGeom>
          <a:noFill/>
        </p:spPr>
        <p:txBody>
          <a:bodyPr wrap="square" rtlCol="0">
            <a:spAutoFit/>
          </a:bodyPr>
          <a:lstStyle/>
          <a:p>
            <a:r>
              <a:rPr lang="en-US" b="1" dirty="0">
                <a:solidFill>
                  <a:srgbClr val="FF0000"/>
                </a:solidFill>
              </a:rPr>
              <a:t>3</a:t>
            </a:r>
          </a:p>
        </p:txBody>
      </p:sp>
    </p:spTree>
    <p:extLst>
      <p:ext uri="{BB962C8B-B14F-4D97-AF65-F5344CB8AC3E}">
        <p14:creationId xmlns:p14="http://schemas.microsoft.com/office/powerpoint/2010/main" val="9533988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3c8d6406-deae-4a0d-a95e-fe53ed4a1ace"/>
    <ds:schemaRef ds:uri="http://purl.org/dc/terms/"/>
    <ds:schemaRef ds:uri="http://schemas.openxmlformats.org/package/2006/metadata/core-properties"/>
    <ds:schemaRef ds:uri="http://schemas.microsoft.com/office/2006/documentManagement/types"/>
    <ds:schemaRef ds:uri="60b788f9-dbc8-42fd-99f2-081ed83a52d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1483</TotalTime>
  <Words>2132</Words>
  <Application>Microsoft Office PowerPoint</Application>
  <PresentationFormat>Widescreen</PresentationFormat>
  <Paragraphs>123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Franklin Gothic Book</vt:lpstr>
      <vt:lpstr>Franklin Gothic Medium</vt:lpstr>
      <vt:lpstr>Gill Sans MT</vt:lpstr>
      <vt:lpstr>Times New Roman</vt:lpstr>
      <vt:lpstr>Cambium Assessment PPT</vt:lpstr>
      <vt:lpstr>How to Print Individual Student Reports (ISR) and Student Data Files</vt:lpstr>
      <vt:lpstr>Objectives</vt:lpstr>
      <vt:lpstr>Student Results Generator</vt:lpstr>
      <vt:lpstr>Sample ISRs</vt:lpstr>
      <vt:lpstr>Sample Trend Report from an ISR</vt:lpstr>
      <vt:lpstr>Two Ways to Build an ISR</vt:lpstr>
      <vt:lpstr>Student Results Generator, Pre-Selected from Report Page</vt:lpstr>
      <vt:lpstr>Sections #1, #2, and #3</vt:lpstr>
      <vt:lpstr>Fourth Customizing Option</vt:lpstr>
      <vt:lpstr>Print Options and Inbox Button</vt:lpstr>
      <vt:lpstr>Generate a Student Data File</vt:lpstr>
      <vt:lpstr>Sample Inbox</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152</cp:revision>
  <cp:lastPrinted>2017-10-19T00:36:21Z</cp:lastPrinted>
  <dcterms:created xsi:type="dcterms:W3CDTF">2020-02-03T21:37:34Z</dcterms:created>
  <dcterms:modified xsi:type="dcterms:W3CDTF">2021-09-21T12:31:22Z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