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tags/tag10.xml" ContentType="application/vnd.openxmlformats-officedocument.presentationml.tags+xml"/>
  <Override PartName="/ppt/notesSlides/notesSlide40.xml" ContentType="application/vnd.openxmlformats-officedocument.presentationml.notesSlide+xml"/>
  <Override PartName="/ppt/tags/tag1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2.xml" ContentType="application/vnd.openxmlformats-officedocument.presentationml.tags+xml"/>
  <Override PartName="/ppt/notesSlides/notesSlide43.xml" ContentType="application/vnd.openxmlformats-officedocument.presentationml.notesSlide+xml"/>
  <Override PartName="/ppt/tags/tag13.xml" ContentType="application/vnd.openxmlformats-officedocument.presentationml.tags+xml"/>
  <Override PartName="/ppt/notesSlides/notesSlide44.xml" ContentType="application/vnd.openxmlformats-officedocument.presentationml.notesSlide+xml"/>
  <Override PartName="/ppt/tags/tag1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5.xml" ContentType="application/vnd.openxmlformats-officedocument.presentationml.tags+xml"/>
  <Override PartName="/ppt/notesSlides/notesSlide47.xml" ContentType="application/vnd.openxmlformats-officedocument.presentationml.notesSlide+xml"/>
  <Override PartName="/ppt/tags/tag1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7.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8.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9.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0.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21.xml" ContentType="application/vnd.openxmlformats-officedocument.presentationml.tags+xml"/>
  <Override PartName="/ppt/notesSlides/notesSlide64.xml" ContentType="application/vnd.openxmlformats-officedocument.presentationml.notesSlide+xml"/>
  <Override PartName="/ppt/tags/tag22.xml" ContentType="application/vnd.openxmlformats-officedocument.presentationml.tags+xml"/>
  <Override PartName="/ppt/notesSlides/notesSlide65.xml" ContentType="application/vnd.openxmlformats-officedocument.presentationml.notesSlide+xml"/>
  <Override PartName="/ppt/tags/tag23.xml" ContentType="application/vnd.openxmlformats-officedocument.presentationml.tags+xml"/>
  <Override PartName="/ppt/notesSlides/notesSlide66.xml" ContentType="application/vnd.openxmlformats-officedocument.presentationml.notesSlide+xml"/>
  <Override PartName="/ppt/tags/tag24.xml" ContentType="application/vnd.openxmlformats-officedocument.presentationml.tags+xml"/>
  <Override PartName="/ppt/notesSlides/notesSlide67.xml" ContentType="application/vnd.openxmlformats-officedocument.presentationml.notesSlide+xml"/>
  <Override PartName="/ppt/tags/tag25.xml" ContentType="application/vnd.openxmlformats-officedocument.presentationml.tags+xml"/>
  <Override PartName="/ppt/notesSlides/notesSlide68.xml" ContentType="application/vnd.openxmlformats-officedocument.presentationml.notesSlide+xml"/>
  <Override PartName="/ppt/tags/tag26.xml" ContentType="application/vnd.openxmlformats-officedocument.presentationml.tags+xml"/>
  <Override PartName="/ppt/notesSlides/notesSlide69.xml" ContentType="application/vnd.openxmlformats-officedocument.presentationml.notesSlide+xml"/>
  <Override PartName="/ppt/tags/tag27.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28.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9.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Lst>
  <p:notesMasterIdLst>
    <p:notesMasterId r:id="rId84"/>
  </p:notesMasterIdLst>
  <p:handoutMasterIdLst>
    <p:handoutMasterId r:id="rId85"/>
  </p:handoutMasterIdLst>
  <p:sldIdLst>
    <p:sldId id="294" r:id="rId5"/>
    <p:sldId id="258" r:id="rId6"/>
    <p:sldId id="259" r:id="rId7"/>
    <p:sldId id="260" r:id="rId8"/>
    <p:sldId id="307" r:id="rId9"/>
    <p:sldId id="368" r:id="rId10"/>
    <p:sldId id="264" r:id="rId11"/>
    <p:sldId id="263" r:id="rId12"/>
    <p:sldId id="330" r:id="rId13"/>
    <p:sldId id="406" r:id="rId14"/>
    <p:sldId id="266" r:id="rId15"/>
    <p:sldId id="339" r:id="rId16"/>
    <p:sldId id="340" r:id="rId17"/>
    <p:sldId id="341" r:id="rId18"/>
    <p:sldId id="342" r:id="rId19"/>
    <p:sldId id="332" r:id="rId20"/>
    <p:sldId id="333" r:id="rId21"/>
    <p:sldId id="338" r:id="rId22"/>
    <p:sldId id="337" r:id="rId23"/>
    <p:sldId id="336" r:id="rId24"/>
    <p:sldId id="344" r:id="rId25"/>
    <p:sldId id="334" r:id="rId26"/>
    <p:sldId id="345" r:id="rId27"/>
    <p:sldId id="407" r:id="rId28"/>
    <p:sldId id="265" r:id="rId29"/>
    <p:sldId id="324" r:id="rId30"/>
    <p:sldId id="325" r:id="rId31"/>
    <p:sldId id="346" r:id="rId32"/>
    <p:sldId id="408" r:id="rId33"/>
    <p:sldId id="326" r:id="rId34"/>
    <p:sldId id="369" r:id="rId35"/>
    <p:sldId id="327" r:id="rId36"/>
    <p:sldId id="328" r:id="rId37"/>
    <p:sldId id="347" r:id="rId38"/>
    <p:sldId id="414" r:id="rId39"/>
    <p:sldId id="409" r:id="rId40"/>
    <p:sldId id="267" r:id="rId41"/>
    <p:sldId id="268" r:id="rId42"/>
    <p:sldId id="271" r:id="rId43"/>
    <p:sldId id="272" r:id="rId44"/>
    <p:sldId id="274" r:id="rId45"/>
    <p:sldId id="278" r:id="rId46"/>
    <p:sldId id="275" r:id="rId47"/>
    <p:sldId id="282" r:id="rId48"/>
    <p:sldId id="343" r:id="rId49"/>
    <p:sldId id="375" r:id="rId50"/>
    <p:sldId id="281" r:id="rId51"/>
    <p:sldId id="283" r:id="rId52"/>
    <p:sldId id="285" r:id="rId53"/>
    <p:sldId id="276" r:id="rId54"/>
    <p:sldId id="277" r:id="rId55"/>
    <p:sldId id="410" r:id="rId56"/>
    <p:sldId id="286" r:id="rId57"/>
    <p:sldId id="287" r:id="rId58"/>
    <p:sldId id="309" r:id="rId59"/>
    <p:sldId id="288" r:id="rId60"/>
    <p:sldId id="289" r:id="rId61"/>
    <p:sldId id="290" r:id="rId62"/>
    <p:sldId id="291" r:id="rId63"/>
    <p:sldId id="411" r:id="rId64"/>
    <p:sldId id="292" r:id="rId65"/>
    <p:sldId id="293" r:id="rId66"/>
    <p:sldId id="412" r:id="rId67"/>
    <p:sldId id="405" r:id="rId68"/>
    <p:sldId id="301" r:id="rId69"/>
    <p:sldId id="302" r:id="rId70"/>
    <p:sldId id="303" r:id="rId71"/>
    <p:sldId id="304" r:id="rId72"/>
    <p:sldId id="349" r:id="rId73"/>
    <p:sldId id="306" r:id="rId74"/>
    <p:sldId id="413" r:id="rId75"/>
    <p:sldId id="321" r:id="rId76"/>
    <p:sldId id="322" r:id="rId77"/>
    <p:sldId id="323" r:id="rId78"/>
    <p:sldId id="331" r:id="rId79"/>
    <p:sldId id="319" r:id="rId80"/>
    <p:sldId id="320" r:id="rId81"/>
    <p:sldId id="315" r:id="rId82"/>
    <p:sldId id="308" r:id="rId83"/>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E3C32D-80B9-4817-B460-CE64EC2BF3FE}">
          <p14:sldIdLst>
            <p14:sldId id="294"/>
            <p14:sldId id="258"/>
            <p14:sldId id="259"/>
            <p14:sldId id="260"/>
          </p14:sldIdLst>
        </p14:section>
        <p14:section name="Technology for Testing with Braille" id="{F6DA3E2A-2CA4-4A23-8E4A-66036C04608F}">
          <p14:sldIdLst>
            <p14:sldId id="307"/>
            <p14:sldId id="368"/>
            <p14:sldId id="264"/>
            <p14:sldId id="263"/>
            <p14:sldId id="330"/>
          </p14:sldIdLst>
        </p14:section>
        <p14:section name="Test Administrator Software Configurations" id="{059D6879-2E7C-428F-A824-D616AA14123C}">
          <p14:sldIdLst>
            <p14:sldId id="406"/>
            <p14:sldId id="266"/>
            <p14:sldId id="339"/>
            <p14:sldId id="340"/>
            <p14:sldId id="341"/>
            <p14:sldId id="342"/>
            <p14:sldId id="332"/>
            <p14:sldId id="333"/>
            <p14:sldId id="338"/>
            <p14:sldId id="337"/>
            <p14:sldId id="336"/>
            <p14:sldId id="344"/>
            <p14:sldId id="334"/>
            <p14:sldId id="345"/>
          </p14:sldIdLst>
        </p14:section>
        <p14:section name="Student Software Configuration" id="{2ACFBEAD-E47A-4321-83D4-1EF66701C15A}">
          <p14:sldIdLst>
            <p14:sldId id="407"/>
            <p14:sldId id="265"/>
            <p14:sldId id="324"/>
            <p14:sldId id="325"/>
            <p14:sldId id="346"/>
          </p14:sldIdLst>
        </p14:section>
        <p14:section name="JAWS Settings" id="{B5B3CD09-ADEF-4BD1-9B5F-8C67219A0E6C}">
          <p14:sldIdLst>
            <p14:sldId id="408"/>
            <p14:sldId id="326"/>
            <p14:sldId id="369"/>
            <p14:sldId id="327"/>
            <p14:sldId id="328"/>
            <p14:sldId id="347"/>
            <p14:sldId id="414"/>
          </p14:sldIdLst>
        </p14:section>
        <p14:section name="Administer Tests to Students Using Braille" id="{85952C62-FE3F-43E1-9254-C8E2E64E3C76}">
          <p14:sldIdLst>
            <p14:sldId id="409"/>
            <p14:sldId id="267"/>
            <p14:sldId id="268"/>
            <p14:sldId id="271"/>
            <p14:sldId id="272"/>
            <p14:sldId id="274"/>
            <p14:sldId id="278"/>
            <p14:sldId id="275"/>
            <p14:sldId id="282"/>
            <p14:sldId id="343"/>
            <p14:sldId id="375"/>
            <p14:sldId id="281"/>
            <p14:sldId id="283"/>
            <p14:sldId id="285"/>
            <p14:sldId id="276"/>
            <p14:sldId id="277"/>
          </p14:sldIdLst>
        </p14:section>
        <p14:section name="Navigate a Test Using Braille" id="{F13BD9C4-3A69-41DC-8A03-01AC4806602C}">
          <p14:sldIdLst>
            <p14:sldId id="410"/>
            <p14:sldId id="286"/>
            <p14:sldId id="287"/>
            <p14:sldId id="309"/>
            <p14:sldId id="288"/>
            <p14:sldId id="289"/>
            <p14:sldId id="290"/>
            <p14:sldId id="291"/>
          </p14:sldIdLst>
        </p14:section>
        <p14:section name="Test Elements" id="{03B2297A-003A-44AD-A1E0-54523A2F72CC}">
          <p14:sldIdLst>
            <p14:sldId id="411"/>
            <p14:sldId id="292"/>
            <p14:sldId id="293"/>
          </p14:sldIdLst>
        </p14:section>
        <p14:section name="Responding to Questions with JAWS Keyboard Commands" id="{C38EA08D-4C34-4AE9-BEF5-F92DC69429BC}">
          <p14:sldIdLst>
            <p14:sldId id="412"/>
            <p14:sldId id="405"/>
            <p14:sldId id="301"/>
            <p14:sldId id="302"/>
            <p14:sldId id="303"/>
            <p14:sldId id="304"/>
            <p14:sldId id="349"/>
            <p14:sldId id="306"/>
          </p14:sldIdLst>
        </p14:section>
        <p14:section name="Pausing and Ending a Test" id="{D911AAF5-C779-4DB2-8E2E-47E40E4EF002}">
          <p14:sldIdLst>
            <p14:sldId id="413"/>
            <p14:sldId id="321"/>
            <p14:sldId id="322"/>
            <p14:sldId id="323"/>
            <p14:sldId id="331"/>
            <p14:sldId id="319"/>
            <p14:sldId id="320"/>
            <p14:sldId id="315"/>
            <p14:sldId id="308"/>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3"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Mills, Monica" initials="MM" lastIdx="11" clrIdx="8">
    <p:extLst>
      <p:ext uri="{19B8F6BF-5375-455C-9EA6-DF929625EA0E}">
        <p15:presenceInfo xmlns:p15="http://schemas.microsoft.com/office/powerpoint/2012/main" userId="S::mmills@air.org::c45eef33-598a-4d4e-81ae-afc889ac12d7" providerId="AD"/>
      </p:ext>
    </p:extLst>
  </p:cmAuthor>
  <p:cmAuthor id="10" name="Boyd, Brittany" initials="BB" lastIdx="27" clrIdx="9">
    <p:extLst>
      <p:ext uri="{19B8F6BF-5375-455C-9EA6-DF929625EA0E}">
        <p15:presenceInfo xmlns:p15="http://schemas.microsoft.com/office/powerpoint/2012/main" userId="S-1-5-21-1472932569-214068005-926709054-80161" providerId="AD"/>
      </p:ext>
    </p:extLst>
  </p:cmAuthor>
  <p:cmAuthor id="11" name="Evan Davis" initials="ED" lastIdx="11" clrIdx="10">
    <p:extLst>
      <p:ext uri="{19B8F6BF-5375-455C-9EA6-DF929625EA0E}">
        <p15:presenceInfo xmlns:p15="http://schemas.microsoft.com/office/powerpoint/2012/main" userId="S::evan.davis@cambiumassessment.com::0908157f-410a-4dba-b773-643e741566fb" providerId="AD"/>
      </p:ext>
    </p:extLst>
  </p:cmAuthor>
  <p:cmAuthor id="12" name="Hannah Hattamer" initials="HH" lastIdx="9" clrIdx="11">
    <p:extLst>
      <p:ext uri="{19B8F6BF-5375-455C-9EA6-DF929625EA0E}">
        <p15:presenceInfo xmlns:p15="http://schemas.microsoft.com/office/powerpoint/2012/main" userId="S::hannah.hattamer@cambiumassessment.com::081f2ea5-9ee1-4d65-901b-dad6708754cd" providerId="AD"/>
      </p:ext>
    </p:extLst>
  </p:cmAuthor>
  <p:cmAuthor id="13" name="Emily MacGillivray" initials="EM" lastIdx="1" clrIdx="12">
    <p:extLst>
      <p:ext uri="{19B8F6BF-5375-455C-9EA6-DF929625EA0E}">
        <p15:presenceInfo xmlns:p15="http://schemas.microsoft.com/office/powerpoint/2012/main" userId="S::emily.macgillivray@cambiumassessment.com::98bad45a-ef3f-4e39-94a2-c17b4482a2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DBDBDB"/>
    <a:srgbClr val="2C9ED9"/>
    <a:srgbClr val="224975"/>
    <a:srgbClr val="C6E7F7"/>
    <a:srgbClr val="26ABE1"/>
    <a:srgbClr val="319EFF"/>
    <a:srgbClr val="B9BBBE"/>
    <a:srgbClr val="A8CF91"/>
    <a:srgbClr val="006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8496" autoAdjust="0"/>
  </p:normalViewPr>
  <p:slideViewPr>
    <p:cSldViewPr snapToGrid="0">
      <p:cViewPr varScale="1">
        <p:scale>
          <a:sx n="86" d="100"/>
          <a:sy n="86" d="100"/>
        </p:scale>
        <p:origin x="1392" y="78"/>
      </p:cViewPr>
      <p:guideLst>
        <p:guide orient="horz" pos="3840"/>
        <p:guide pos="3840"/>
      </p:guideLst>
    </p:cSldViewPr>
  </p:slideViewPr>
  <p:outlineViewPr>
    <p:cViewPr>
      <p:scale>
        <a:sx n="33" d="100"/>
        <a:sy n="33" d="100"/>
      </p:scale>
      <p:origin x="0" y="-79560"/>
    </p:cViewPr>
  </p:outlineViewPr>
  <p:notesTextViewPr>
    <p:cViewPr>
      <p:scale>
        <a:sx n="100" d="100"/>
        <a:sy n="100" d="100"/>
      </p:scale>
      <p:origin x="0" y="0"/>
    </p:cViewPr>
  </p:notesTextViewPr>
  <p:sorterViewPr>
    <p:cViewPr varScale="1">
      <p:scale>
        <a:sx n="1" d="1"/>
        <a:sy n="1" d="1"/>
      </p:scale>
      <p:origin x="0" y="-5429"/>
    </p:cViewPr>
  </p:sorterViewPr>
  <p:notesViewPr>
    <p:cSldViewPr snapToGrid="0">
      <p:cViewPr varScale="1">
        <p:scale>
          <a:sx n="69" d="100"/>
          <a:sy n="69" d="100"/>
        </p:scale>
        <p:origin x="1195"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564617" y="132033"/>
            <a:ext cx="1598061" cy="268141"/>
          </a:xfrm>
          <a:prstGeom prst="rect">
            <a:avLst/>
          </a:prstGeom>
        </p:spPr>
      </p:pic>
      <p:sp>
        <p:nvSpPr>
          <p:cNvPr id="3" name="Date Placeholder 2"/>
          <p:cNvSpPr>
            <a:spLocks noGrp="1"/>
          </p:cNvSpPr>
          <p:nvPr>
            <p:ph type="dt" idx="1"/>
          </p:nvPr>
        </p:nvSpPr>
        <p:spPr>
          <a:xfrm>
            <a:off x="5273009" y="6554898"/>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2" y="2672781"/>
            <a:ext cx="9306946"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 y="6554900"/>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Welcome. In this training module</a:t>
            </a:r>
            <a:r>
              <a:rPr lang="en-US" altLang="en-US" dirty="0"/>
              <a:t>, we will discuss what test administrators need to know in order to administer tests to students using Braille. </a:t>
            </a:r>
            <a:r>
              <a:rPr lang="en-US" dirty="0"/>
              <a:t>For more detailed information on administering tests to students using Braille, please refer to the </a:t>
            </a:r>
            <a:r>
              <a:rPr lang="en-US" i="1" dirty="0"/>
              <a:t>Assistive Technology Manual </a:t>
            </a:r>
            <a:r>
              <a:rPr lang="en-US" dirty="0"/>
              <a:t>available on the portal.</a:t>
            </a:r>
          </a:p>
          <a:p>
            <a:endParaRPr lang="en-US" dirty="0"/>
          </a:p>
        </p:txBody>
      </p:sp>
      <p:sp>
        <p:nvSpPr>
          <p:cNvPr id="4" name="Slide Number Placeholder 3"/>
          <p:cNvSpPr>
            <a:spLocks noGrp="1"/>
          </p:cNvSpPr>
          <p:nvPr>
            <p:ph type="sldNum" sz="quarter" idx="10"/>
          </p:nvPr>
        </p:nvSpPr>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1" name="Slide Image Placeholder 10">
            <a:extLst>
              <a:ext uri="{FF2B5EF4-FFF2-40B4-BE49-F238E27FC236}">
                <a16:creationId xmlns:a16="http://schemas.microsoft.com/office/drawing/2014/main" id="{8B2A4ABA-0262-4E6B-B32B-0FFAF9563736}"/>
              </a:ext>
            </a:extLst>
          </p:cNvPr>
          <p:cNvSpPr>
            <a:spLocks noGrp="1" noRot="1" noChangeAspect="1"/>
          </p:cNvSpPr>
          <p:nvPr>
            <p:ph type="sldImg"/>
          </p:nvPr>
        </p:nvSpPr>
        <p:spPr/>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10</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277246AA-78ED-44AB-9D6E-C34140F36AD6}"/>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DB62A887-7CB2-4D80-B4DC-24ED975B26F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56856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all devices used by test administrators to administer tests, technology coordinators should install and configure the ViewPlus Desktop Embosser Driver and the Duxbury Braille Translator. The ViewPlus Desktop Embosser driver includes the Tiger Viewer application used to emboss PRN files. We will discuss embossing PRN and BRF files later in this presentation.</a:t>
            </a:r>
          </a:p>
          <a:p>
            <a:endParaRPr lang="en-US" dirty="0"/>
          </a:p>
          <a:p>
            <a:r>
              <a:rPr lang="en-US" dirty="0"/>
              <a:t>We also recommend installing the ViewPlus Tiger Software Suite, which is available for purchase online and included for free with the purchase of any ViewPlus embosser. The Tiger Software Suite is not required but can be used as an alternate method for printing PRN files. The </a:t>
            </a:r>
            <a:r>
              <a:rPr lang="en-US" dirty="0" err="1"/>
              <a:t>ViewPlus</a:t>
            </a:r>
            <a:r>
              <a:rPr lang="en-US" dirty="0"/>
              <a:t> Tiger Software Suite is required if you need to convert any files before embossing them.</a:t>
            </a:r>
          </a:p>
          <a:p>
            <a:endParaRPr lang="en-US" dirty="0"/>
          </a:p>
          <a:p>
            <a:r>
              <a:rPr lang="en-US" dirty="0"/>
              <a:t>Before any tests are administered, technology coordinators should install this software under the Windows login account of the test administrator and configure BRF and PRN emboss settings according to the detailed instructions in the </a:t>
            </a:r>
            <a:r>
              <a:rPr lang="en-US" i="1" dirty="0"/>
              <a:t>Assistive Technology Manual</a:t>
            </a:r>
            <a:r>
              <a:rPr lang="en-US" dirty="0"/>
              <a:t>. If these steps are not carefully followed using sample Braille files, unexpected technology issues may arise during test administration.</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11</a:t>
            </a:fld>
            <a:endParaRPr lang="en-US" dirty="0"/>
          </a:p>
        </p:txBody>
      </p:sp>
      <p:sp>
        <p:nvSpPr>
          <p:cNvPr id="7" name="Slide Image Placeholder 6">
            <a:extLst>
              <a:ext uri="{FF2B5EF4-FFF2-40B4-BE49-F238E27FC236}">
                <a16:creationId xmlns:a16="http://schemas.microsoft.com/office/drawing/2014/main" id="{314C685A-398C-43E4-BBE7-A9E7901F8F0F}"/>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ViewPlus desktop driver includes the ViewPlus Tiger Viewer application used to emboss PRN files. This driver can be found on the installation CD that comes with the embosser, or you may download the latest driver from the ViewPlus website. </a:t>
            </a:r>
          </a:p>
          <a:p>
            <a:pPr lvl="0"/>
            <a:endParaRPr lang="en-US" dirty="0"/>
          </a:p>
          <a:p>
            <a:pPr lvl="0"/>
            <a:r>
              <a:rPr lang="en-US" dirty="0"/>
              <a:t>If you are installing the driver from the ViewPlus website, the driver will be downloaded as a .zip file. Extract the contents to your hard drive and open the application file ending in “.exe.” If you get a Windows security alert, click Install to proceed.</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12</a:t>
            </a:fld>
            <a:endParaRPr lang="en-US" dirty="0"/>
          </a:p>
        </p:txBody>
      </p:sp>
      <p:sp>
        <p:nvSpPr>
          <p:cNvPr id="7" name="Slide Image Placeholder 6">
            <a:extLst>
              <a:ext uri="{FF2B5EF4-FFF2-40B4-BE49-F238E27FC236}">
                <a16:creationId xmlns:a16="http://schemas.microsoft.com/office/drawing/2014/main" id="{68953AD1-A3EF-4FCB-9685-3B0CB9E15D09}"/>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0" indent="0" fontAlgn="base">
              <a:spcBef>
                <a:spcPts val="634"/>
              </a:spcBef>
              <a:buClr>
                <a:schemeClr val="bg1">
                  <a:lumMod val="65000"/>
                </a:schemeClr>
              </a:buClr>
              <a:buNone/>
              <a:defRPr/>
            </a:pPr>
            <a:r>
              <a:rPr lang="en-US" b="0" dirty="0">
                <a:ea typeface="Arial" pitchFamily="34" charset="0"/>
                <a:cs typeface="Arial" pitchFamily="34" charset="0"/>
              </a:rPr>
              <a:t>To install</a:t>
            </a:r>
            <a:r>
              <a:rPr lang="en-US" b="0" baseline="0" dirty="0">
                <a:ea typeface="Arial" pitchFamily="34" charset="0"/>
                <a:cs typeface="Arial" pitchFamily="34" charset="0"/>
              </a:rPr>
              <a:t> and configure the </a:t>
            </a:r>
            <a:r>
              <a:rPr lang="en-US" b="0" baseline="0" dirty="0" err="1">
                <a:ea typeface="Arial" pitchFamily="34" charset="0"/>
                <a:cs typeface="Arial" pitchFamily="34" charset="0"/>
              </a:rPr>
              <a:t>ViewPlus</a:t>
            </a:r>
            <a:r>
              <a:rPr lang="en-US" b="0" baseline="0" dirty="0">
                <a:ea typeface="Arial" pitchFamily="34" charset="0"/>
                <a:cs typeface="Arial" pitchFamily="34" charset="0"/>
              </a:rPr>
              <a:t> Desktop Embosser Driver and Tiger Viewer:</a:t>
            </a:r>
            <a:endParaRPr lang="en-US" b="0" dirty="0">
              <a:ea typeface="Arial" pitchFamily="34" charset="0"/>
              <a:cs typeface="Arial" pitchFamily="34" charset="0"/>
            </a:endParaRPr>
          </a:p>
          <a:p>
            <a:pPr marL="228600" indent="-228600" fontAlgn="base">
              <a:spcBef>
                <a:spcPts val="634"/>
              </a:spcBef>
              <a:buClr>
                <a:schemeClr val="bg1">
                  <a:lumMod val="65000"/>
                </a:schemeClr>
              </a:buClr>
              <a:buAutoNum type="arabicPeriod"/>
              <a:defRPr/>
            </a:pPr>
            <a:endParaRPr lang="en-US" b="0" dirty="0">
              <a:ea typeface="Arial" pitchFamily="34" charset="0"/>
              <a:cs typeface="Arial" pitchFamily="34" charset="0"/>
            </a:endParaRPr>
          </a:p>
          <a:p>
            <a:pPr marL="228600" indent="-228600" fontAlgn="base">
              <a:spcBef>
                <a:spcPts val="634"/>
              </a:spcBef>
              <a:buClr>
                <a:schemeClr val="bg1">
                  <a:lumMod val="65000"/>
                </a:schemeClr>
              </a:buClr>
              <a:buAutoNum type="arabicPeriod"/>
              <a:defRPr/>
            </a:pPr>
            <a:r>
              <a:rPr lang="en-US" b="0" dirty="0">
                <a:ea typeface="Arial" pitchFamily="34" charset="0"/>
                <a:cs typeface="Arial" pitchFamily="34" charset="0"/>
              </a:rPr>
              <a:t>Ensure that the embosser is connected to the computer with its included USB cable.</a:t>
            </a:r>
          </a:p>
          <a:p>
            <a:pPr marL="685800" lvl="1" indent="-228600" fontAlgn="base">
              <a:spcBef>
                <a:spcPts val="634"/>
              </a:spcBef>
              <a:buClr>
                <a:schemeClr val="bg1">
                  <a:lumMod val="65000"/>
                </a:schemeClr>
              </a:buClr>
              <a:buFont typeface="Arial" panose="020B0604020202020204" pitchFamily="34" charset="0"/>
              <a:buChar char="•"/>
              <a:defRPr/>
            </a:pPr>
            <a:r>
              <a:rPr lang="en-US" b="0" dirty="0">
                <a:ea typeface="Arial" pitchFamily="34" charset="0"/>
                <a:cs typeface="Arial" pitchFamily="34" charset="0"/>
              </a:rPr>
              <a:t>Note: You should always plug the embosser into the same USB port on your computer. Plugging</a:t>
            </a:r>
            <a:r>
              <a:rPr lang="en-US" b="0" baseline="0" dirty="0">
                <a:ea typeface="Arial" pitchFamily="34" charset="0"/>
                <a:cs typeface="Arial" pitchFamily="34" charset="0"/>
              </a:rPr>
              <a:t> into a different USB port may cause the computer to not recognize the embosser even though it was previously installed.</a:t>
            </a:r>
            <a:endParaRPr lang="en-US" b="0" dirty="0">
              <a:ea typeface="Arial" pitchFamily="34" charset="0"/>
              <a:cs typeface="Arial" pitchFamily="34" charset="0"/>
            </a:endParaRPr>
          </a:p>
          <a:p>
            <a:pPr marL="228600" indent="-228600" fontAlgn="base">
              <a:spcBef>
                <a:spcPts val="634"/>
              </a:spcBef>
              <a:buClr>
                <a:schemeClr val="bg1">
                  <a:lumMod val="65000"/>
                </a:schemeClr>
              </a:buClr>
              <a:buAutoNum type="arabicPeriod"/>
              <a:defRPr/>
            </a:pPr>
            <a:r>
              <a:rPr lang="en-US" b="0" dirty="0">
                <a:ea typeface="Arial" pitchFamily="34" charset="0"/>
                <a:cs typeface="Arial" pitchFamily="34" charset="0"/>
              </a:rPr>
              <a:t>Follow the installation instructions for installing the </a:t>
            </a:r>
            <a:r>
              <a:rPr lang="en-US" b="0" dirty="0" err="1">
                <a:ea typeface="Arial" pitchFamily="34" charset="0"/>
                <a:cs typeface="Arial" pitchFamily="34" charset="0"/>
              </a:rPr>
              <a:t>ViewPlus</a:t>
            </a:r>
            <a:r>
              <a:rPr lang="en-US" b="0" dirty="0">
                <a:ea typeface="Arial" pitchFamily="34" charset="0"/>
                <a:cs typeface="Arial" pitchFamily="34" charset="0"/>
              </a:rPr>
              <a:t> desktop driver. You will need to restart your computer for the installation to complete.</a:t>
            </a:r>
          </a:p>
          <a:p>
            <a:pPr marL="228600" indent="-228600" fontAlgn="base">
              <a:spcBef>
                <a:spcPts val="634"/>
              </a:spcBef>
              <a:buClr>
                <a:schemeClr val="bg1">
                  <a:lumMod val="65000"/>
                </a:schemeClr>
              </a:buClr>
              <a:buAutoNum type="arabicPeriod"/>
              <a:defRPr/>
            </a:pPr>
            <a:r>
              <a:rPr lang="en-US" b="0" dirty="0">
                <a:ea typeface="Arial" pitchFamily="34" charset="0"/>
                <a:cs typeface="Arial" pitchFamily="34" charset="0"/>
              </a:rPr>
              <a:t>Download a sample PRN file. This can be found on the TA Training Site in the Help Guide’s Sample Braille Files appendix.</a:t>
            </a:r>
          </a:p>
          <a:p>
            <a:pPr marL="228600" indent="-228600" fontAlgn="base">
              <a:spcBef>
                <a:spcPts val="634"/>
              </a:spcBef>
              <a:buClr>
                <a:schemeClr val="bg1">
                  <a:lumMod val="65000"/>
                </a:schemeClr>
              </a:buClr>
              <a:buAutoNum type="arabicPeriod"/>
              <a:defRPr/>
            </a:pPr>
            <a:r>
              <a:rPr lang="en-US" b="0" dirty="0">
                <a:ea typeface="Arial" pitchFamily="34" charset="0"/>
                <a:cs typeface="Arial" pitchFamily="34" charset="0"/>
              </a:rPr>
              <a:t>Click the sample PRN file to open it.</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13</a:t>
            </a:fld>
            <a:endParaRPr lang="en-US" altLang="en-US" dirty="0"/>
          </a:p>
        </p:txBody>
      </p:sp>
      <p:sp>
        <p:nvSpPr>
          <p:cNvPr id="4" name="Slide Image Placeholder 3">
            <a:extLst>
              <a:ext uri="{FF2B5EF4-FFF2-40B4-BE49-F238E27FC236}">
                <a16:creationId xmlns:a16="http://schemas.microsoft.com/office/drawing/2014/main" id="{C97C7A9F-5F23-446F-97CE-1420805F8F3F}"/>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1" indent="-432465" fontAlgn="base">
              <a:spcBef>
                <a:spcPts val="568"/>
              </a:spcBef>
              <a:buClr>
                <a:schemeClr val="bg1">
                  <a:lumMod val="65000"/>
                </a:schemeClr>
              </a:buClr>
              <a:buFont typeface="+mj-lt"/>
              <a:buAutoNum type="arabicPeriod" startAt="5"/>
              <a:defRPr/>
            </a:pPr>
            <a:r>
              <a:rPr lang="en-US" sz="1200" dirty="0">
                <a:ea typeface="Arial" pitchFamily="34" charset="0"/>
                <a:cs typeface="Arial" pitchFamily="34" charset="0"/>
              </a:rPr>
              <a:t>In the “Open with” drop-down list, select </a:t>
            </a:r>
            <a:r>
              <a:rPr lang="en-US" sz="1200" b="1" dirty="0">
                <a:ea typeface="Arial" pitchFamily="34" charset="0"/>
                <a:cs typeface="Arial" pitchFamily="34" charset="0"/>
              </a:rPr>
              <a:t>Tiger Designer</a:t>
            </a:r>
            <a:r>
              <a:rPr lang="en-US" sz="1200" dirty="0">
                <a:ea typeface="Arial" pitchFamily="34" charset="0"/>
                <a:cs typeface="Arial" pitchFamily="34" charset="0"/>
              </a:rPr>
              <a:t>.</a:t>
            </a:r>
          </a:p>
          <a:p>
            <a:pPr lvl="2" indent="-432465" fontAlgn="base">
              <a:spcBef>
                <a:spcPts val="568"/>
              </a:spcBef>
              <a:buClr>
                <a:schemeClr val="bg1">
                  <a:lumMod val="65000"/>
                </a:schemeClr>
              </a:buClr>
              <a:buFont typeface="+mj-lt"/>
              <a:buAutoNum type="alphaLcParenR"/>
              <a:defRPr/>
            </a:pPr>
            <a:r>
              <a:rPr lang="en-US" sz="1200" dirty="0">
                <a:ea typeface="Arial" pitchFamily="34" charset="0"/>
                <a:cs typeface="Arial" pitchFamily="34" charset="0"/>
              </a:rPr>
              <a:t>If that option is not shown, click </a:t>
            </a:r>
            <a:r>
              <a:rPr lang="en-US" sz="1200" b="1" dirty="0">
                <a:ea typeface="Arial" pitchFamily="34" charset="0"/>
                <a:cs typeface="Arial" pitchFamily="34" charset="0"/>
              </a:rPr>
              <a:t>Browse </a:t>
            </a:r>
            <a:r>
              <a:rPr lang="en-US" sz="1200" dirty="0">
                <a:ea typeface="Arial" pitchFamily="34" charset="0"/>
                <a:cs typeface="Arial" pitchFamily="34" charset="0"/>
              </a:rPr>
              <a:t>and navigate to the location where it is installed.</a:t>
            </a:r>
          </a:p>
          <a:p>
            <a:pPr lvl="2" indent="-432465" fontAlgn="base">
              <a:spcBef>
                <a:spcPts val="568"/>
              </a:spcBef>
              <a:buClr>
                <a:schemeClr val="bg1">
                  <a:lumMod val="65000"/>
                </a:schemeClr>
              </a:buClr>
              <a:buFont typeface="+mj-lt"/>
              <a:buAutoNum type="alphaLcParenR"/>
              <a:defRPr/>
            </a:pPr>
            <a:r>
              <a:rPr lang="en-US" sz="1200" dirty="0">
                <a:ea typeface="Arial" pitchFamily="34" charset="0"/>
                <a:cs typeface="Arial" pitchFamily="34" charset="0"/>
              </a:rPr>
              <a:t>Check the box labeled “Do this automatically for files like this from now on.”</a:t>
            </a:r>
          </a:p>
          <a:p>
            <a:pPr lvl="1" indent="-432465" fontAlgn="base">
              <a:spcBef>
                <a:spcPts val="568"/>
              </a:spcBef>
              <a:buClr>
                <a:schemeClr val="bg1">
                  <a:lumMod val="65000"/>
                </a:schemeClr>
              </a:buClr>
              <a:buFont typeface="+mj-lt"/>
              <a:buAutoNum type="arabicPeriod" startAt="5"/>
              <a:defRPr/>
            </a:pPr>
            <a:r>
              <a:rPr lang="en-US" sz="1200" dirty="0">
                <a:ea typeface="Arial" pitchFamily="34" charset="0"/>
                <a:cs typeface="Arial" pitchFamily="34" charset="0"/>
              </a:rPr>
              <a:t>Click </a:t>
            </a:r>
            <a:r>
              <a:rPr lang="en-US" sz="1200" b="1" dirty="0">
                <a:ea typeface="Arial" pitchFamily="34" charset="0"/>
                <a:cs typeface="Arial" pitchFamily="34" charset="0"/>
              </a:rPr>
              <a:t>OK</a:t>
            </a:r>
            <a:r>
              <a:rPr lang="en-US" sz="1200" dirty="0">
                <a:ea typeface="Arial" pitchFamily="34" charset="0"/>
                <a:cs typeface="Arial" pitchFamily="34" charset="0"/>
              </a:rPr>
              <a:t>.</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14</a:t>
            </a:fld>
            <a:endParaRPr lang="en-US" altLang="en-US" dirty="0"/>
          </a:p>
        </p:txBody>
      </p:sp>
      <p:sp>
        <p:nvSpPr>
          <p:cNvPr id="4" name="Slide Image Placeholder 3">
            <a:extLst>
              <a:ext uri="{FF2B5EF4-FFF2-40B4-BE49-F238E27FC236}">
                <a16:creationId xmlns:a16="http://schemas.microsoft.com/office/drawing/2014/main" id="{86F3F049-3C62-46B5-AF7D-11D32BD137E2}"/>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defTabSz="864931" fontAlgn="base">
              <a:spcBef>
                <a:spcPts val="600"/>
              </a:spcBef>
              <a:buClr>
                <a:schemeClr val="bg1">
                  <a:lumMod val="65000"/>
                </a:schemeClr>
              </a:buClr>
              <a:defRPr/>
            </a:pPr>
            <a:r>
              <a:rPr lang="en-US" sz="1200" dirty="0">
                <a:ea typeface="Arial" pitchFamily="34" charset="0"/>
                <a:cs typeface="Arial" pitchFamily="34" charset="0"/>
              </a:rPr>
              <a:t>Follow the below steps when printing a file in PRN format:</a:t>
            </a:r>
            <a:endParaRPr lang="en-US" sz="1200" b="1" dirty="0">
              <a:ea typeface="Arial" pitchFamily="34" charset="0"/>
              <a:cs typeface="Arial" pitchFamily="34" charset="0"/>
            </a:endParaRPr>
          </a:p>
          <a:p>
            <a:pPr fontAlgn="base">
              <a:spcBef>
                <a:spcPts val="600"/>
              </a:spcBef>
              <a:buClr>
                <a:schemeClr val="bg1">
                  <a:lumMod val="65000"/>
                </a:schemeClr>
              </a:buClr>
              <a:defRPr/>
            </a:pPr>
            <a:endParaRPr lang="en-US" sz="1200" b="1" dirty="0">
              <a:ea typeface="Arial" pitchFamily="34" charset="0"/>
              <a:cs typeface="Arial" pitchFamily="34" charset="0"/>
            </a:endParaRPr>
          </a:p>
          <a:p>
            <a:pPr marL="514350" indent="-514350">
              <a:buFont typeface="+mj-lt"/>
              <a:buAutoNum type="arabicPeriod" startAt="7"/>
              <a:defRPr/>
            </a:pPr>
            <a:r>
              <a:rPr lang="en-US" dirty="0"/>
              <a:t>The Tiger Designer program opens and previews the file.</a:t>
            </a:r>
          </a:p>
          <a:p>
            <a:pPr marL="514350" indent="-514350">
              <a:buFont typeface="+mj-lt"/>
              <a:buAutoNum type="arabicPeriod" startAt="7"/>
              <a:defRPr/>
            </a:pPr>
            <a:r>
              <a:rPr lang="en-US" dirty="0"/>
              <a:t>Go to </a:t>
            </a:r>
            <a:r>
              <a:rPr lang="en-US" b="1" dirty="0"/>
              <a:t>File</a:t>
            </a:r>
            <a:r>
              <a:rPr lang="en-US" dirty="0"/>
              <a:t> &gt; </a:t>
            </a:r>
            <a:r>
              <a:rPr lang="en-US" b="1" dirty="0"/>
              <a:t>Print</a:t>
            </a:r>
            <a:r>
              <a:rPr lang="en-US" dirty="0"/>
              <a:t>. The </a:t>
            </a:r>
            <a:r>
              <a:rPr lang="en-US" b="1" i="1" dirty="0"/>
              <a:t>Print </a:t>
            </a:r>
            <a:r>
              <a:rPr lang="en-US" dirty="0"/>
              <a:t>window opens. </a:t>
            </a:r>
          </a:p>
          <a:p>
            <a:pPr marL="514350" indent="-514350">
              <a:buFont typeface="+mj-lt"/>
              <a:buAutoNum type="arabicPeriod" startAt="7"/>
              <a:defRPr/>
            </a:pPr>
            <a:r>
              <a:rPr lang="en-US" dirty="0">
                <a:cs typeface="Arial" pitchFamily="34" charset="0"/>
              </a:rPr>
              <a:t>Ensure that the printer is set to </a:t>
            </a:r>
            <a:r>
              <a:rPr lang="en-US" b="1" dirty="0" err="1">
                <a:cs typeface="Arial" pitchFamily="34" charset="0"/>
              </a:rPr>
              <a:t>ViewPlus</a:t>
            </a:r>
            <a:r>
              <a:rPr lang="en-US" b="1" dirty="0">
                <a:cs typeface="Arial" pitchFamily="34" charset="0"/>
              </a:rPr>
              <a:t> Max </a:t>
            </a:r>
            <a:r>
              <a:rPr lang="en-US" dirty="0">
                <a:cs typeface="Arial" pitchFamily="34" charset="0"/>
              </a:rPr>
              <a:t>(</a:t>
            </a:r>
            <a:r>
              <a:rPr lang="en-US" dirty="0"/>
              <a:t>or other </a:t>
            </a:r>
            <a:r>
              <a:rPr lang="en-US" dirty="0" err="1"/>
              <a:t>ViewPlus</a:t>
            </a:r>
            <a:r>
              <a:rPr lang="en-US" dirty="0"/>
              <a:t> embosser) and that only one copy is being printed.</a:t>
            </a:r>
            <a:endParaRPr lang="en-US" b="1" dirty="0">
              <a:cs typeface="Arial" pitchFamily="34" charset="0"/>
            </a:endParaRPr>
          </a:p>
          <a:p>
            <a:pPr marL="514350" indent="-514350">
              <a:buFont typeface="+mj-lt"/>
              <a:buAutoNum type="arabicPeriod" startAt="7"/>
              <a:defRPr/>
            </a:pPr>
            <a:r>
              <a:rPr lang="en-US" dirty="0">
                <a:cs typeface="Arial" pitchFamily="34" charset="0"/>
              </a:rPr>
              <a:t>Click </a:t>
            </a:r>
            <a:r>
              <a:rPr lang="en-US" b="1" dirty="0">
                <a:cs typeface="Arial" pitchFamily="34" charset="0"/>
              </a:rPr>
              <a:t>Print</a:t>
            </a:r>
            <a:r>
              <a:rPr lang="en-US" dirty="0">
                <a:cs typeface="Arial" pitchFamily="34" charset="0"/>
              </a:rPr>
              <a:t> to emboss.</a:t>
            </a:r>
          </a:p>
          <a:p>
            <a:pPr marL="514350" indent="-514350">
              <a:buFont typeface="+mj-lt"/>
              <a:buAutoNum type="arabicPeriod" startAt="7"/>
              <a:defRPr/>
            </a:pPr>
            <a:r>
              <a:rPr lang="en-US" dirty="0">
                <a:cs typeface="Arial" pitchFamily="34" charset="0"/>
              </a:rPr>
              <a:t>Check the embossed braille output. If it is correct, then your machine is now properly configured to print PRN files.</a:t>
            </a:r>
          </a:p>
          <a:p>
            <a:pPr marL="0" lvl="1" fontAlgn="base">
              <a:spcBef>
                <a:spcPts val="600"/>
              </a:spcBef>
              <a:buClr>
                <a:schemeClr val="bg1">
                  <a:lumMod val="65000"/>
                </a:schemeClr>
              </a:buClr>
              <a:defRPr/>
            </a:pPr>
            <a:endParaRPr lang="en-US" sz="1200" dirty="0"/>
          </a:p>
          <a:p>
            <a:pPr marL="0" lvl="1" defTabSz="864931" fontAlgn="base">
              <a:spcBef>
                <a:spcPts val="600"/>
              </a:spcBef>
              <a:buClr>
                <a:schemeClr val="bg1">
                  <a:lumMod val="65000"/>
                </a:schemeClr>
              </a:buClr>
              <a:defRPr/>
            </a:pPr>
            <a:r>
              <a:rPr lang="en-US" sz="1200" b="0" u="none" dirty="0">
                <a:ea typeface="Arial" pitchFamily="34" charset="0"/>
                <a:cs typeface="Arial" pitchFamily="34" charset="0"/>
              </a:rPr>
              <a:t>Please note that if</a:t>
            </a:r>
            <a:r>
              <a:rPr lang="en-US" sz="1200" b="0" u="none" baseline="0" dirty="0">
                <a:ea typeface="Arial" pitchFamily="34" charset="0"/>
                <a:cs typeface="Arial" pitchFamily="34" charset="0"/>
              </a:rPr>
              <a:t> you are having difficulties embossing PRN files using the Tiger Viewer, you may be able to emboss successfully by restarting the embosser and then using the </a:t>
            </a:r>
            <a:r>
              <a:rPr lang="en-US" sz="1200" b="0" u="none" baseline="0" dirty="0" err="1">
                <a:ea typeface="Arial" pitchFamily="34" charset="0"/>
                <a:cs typeface="Arial" pitchFamily="34" charset="0"/>
              </a:rPr>
              <a:t>ViewPlus</a:t>
            </a:r>
            <a:r>
              <a:rPr lang="en-US" sz="1200" b="0" u="none" baseline="0" dirty="0">
                <a:ea typeface="Arial" pitchFamily="34" charset="0"/>
                <a:cs typeface="Arial" pitchFamily="34" charset="0"/>
              </a:rPr>
              <a:t> Designer program instead. </a:t>
            </a:r>
            <a:r>
              <a:rPr lang="en-US" sz="1200" b="0" u="none" baseline="0" dirty="0" err="1">
                <a:ea typeface="Arial" pitchFamily="34" charset="0"/>
                <a:cs typeface="Arial" pitchFamily="34" charset="0"/>
              </a:rPr>
              <a:t>ViewPlus</a:t>
            </a:r>
            <a:r>
              <a:rPr lang="en-US" sz="1200" b="0" u="none" baseline="0" dirty="0">
                <a:ea typeface="Arial" pitchFamily="34" charset="0"/>
                <a:cs typeface="Arial" pitchFamily="34" charset="0"/>
              </a:rPr>
              <a:t> Designer is part of the Tiger Software Suite included on the installation CD that comes with all </a:t>
            </a:r>
            <a:r>
              <a:rPr lang="en-US" sz="1200" b="0" u="none" baseline="0" dirty="0" err="1">
                <a:ea typeface="Arial" pitchFamily="34" charset="0"/>
                <a:cs typeface="Arial" pitchFamily="34" charset="0"/>
              </a:rPr>
              <a:t>ViewPlus</a:t>
            </a:r>
            <a:r>
              <a:rPr lang="en-US" sz="1200" b="0" u="none" baseline="0" dirty="0">
                <a:ea typeface="Arial" pitchFamily="34" charset="0"/>
                <a:cs typeface="Arial" pitchFamily="34" charset="0"/>
              </a:rPr>
              <a:t> embossers.</a:t>
            </a:r>
          </a:p>
          <a:p>
            <a:pPr marL="0" lvl="1" defTabSz="864931" fontAlgn="base">
              <a:spcBef>
                <a:spcPts val="600"/>
              </a:spcBef>
              <a:buClr>
                <a:schemeClr val="bg1">
                  <a:lumMod val="65000"/>
                </a:schemeClr>
              </a:buClr>
              <a:defRPr/>
            </a:pPr>
            <a:endParaRPr lang="en-US" sz="1200" b="0" u="none" baseline="0" dirty="0">
              <a:ea typeface="Arial" pitchFamily="34" charset="0"/>
              <a:cs typeface="Arial" pitchFamily="34" charset="0"/>
            </a:endParaRPr>
          </a:p>
          <a:p>
            <a:pPr marL="0" lvl="1" defTabSz="864931" fontAlgn="base">
              <a:spcBef>
                <a:spcPts val="600"/>
              </a:spcBef>
              <a:buClr>
                <a:schemeClr val="bg1">
                  <a:lumMod val="65000"/>
                </a:schemeClr>
              </a:buClr>
              <a:defRPr/>
            </a:pPr>
            <a:r>
              <a:rPr lang="en-US" sz="1200" b="0" u="none" baseline="0" dirty="0">
                <a:ea typeface="Arial" pitchFamily="34" charset="0"/>
                <a:cs typeface="Arial" pitchFamily="34" charset="0"/>
              </a:rPr>
              <a:t>If the Print button is disabled, you may need to convert the files in Tiger Designer. To do this, open the file in Tiger Designer and click Yes when a popup message asks if you want to convert the file. Then save the file as a Tiger Designer Document file (.TDSX) and try printing it again.</a:t>
            </a:r>
            <a:endParaRPr lang="en-US" sz="1200" b="0" u="none" dirty="0">
              <a:ea typeface="Arial" pitchFamily="34" charset="0"/>
              <a:cs typeface="Arial" pitchFamily="34" charset="0"/>
            </a:endParaRP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15</a:t>
            </a:fld>
            <a:endParaRPr lang="en-US" altLang="en-US" dirty="0"/>
          </a:p>
        </p:txBody>
      </p:sp>
      <p:sp>
        <p:nvSpPr>
          <p:cNvPr id="4" name="Slide Image Placeholder 3">
            <a:extLst>
              <a:ext uri="{FF2B5EF4-FFF2-40B4-BE49-F238E27FC236}">
                <a16:creationId xmlns:a16="http://schemas.microsoft.com/office/drawing/2014/main" id="{A3453101-1386-40DA-8AF4-6BAC785BE66B}"/>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0" u="none" dirty="0"/>
              <a:t>The following directions can be used to install Duxbury Braille Translator versions </a:t>
            </a:r>
            <a:r>
              <a:rPr lang="en-US" b="0" dirty="0"/>
              <a:t>11.1 to 12.2, which can be </a:t>
            </a:r>
            <a:r>
              <a:rPr lang="en-US" b="0" u="none" dirty="0"/>
              <a:t>used to emboss BRF files.</a:t>
            </a:r>
            <a:r>
              <a:rPr lang="en-US" b="0" u="none" baseline="0" dirty="0"/>
              <a:t> For directions about installing and configuring previous versions of Duxbury, please refer to the </a:t>
            </a:r>
            <a:r>
              <a:rPr lang="en-US" b="0" i="1" u="none" baseline="0" dirty="0"/>
              <a:t>Assistive Technology Manual</a:t>
            </a:r>
            <a:r>
              <a:rPr lang="en-US" b="0" i="0" u="none" baseline="0" dirty="0"/>
              <a:t>.</a:t>
            </a:r>
            <a:endParaRPr lang="en-US" b="0" i="0" u="none" dirty="0"/>
          </a:p>
          <a:p>
            <a:endParaRPr lang="en-US" b="0" u="none" dirty="0"/>
          </a:p>
          <a:p>
            <a:pPr marL="228600" indent="-228600">
              <a:buFont typeface="+mj-lt"/>
              <a:buAutoNum type="arabicPeriod"/>
            </a:pPr>
            <a:r>
              <a:rPr lang="en-US" b="0" u="none" dirty="0"/>
              <a:t>Ensure that the braille embosser is turned on and connected, with the correct device driver installed.</a:t>
            </a:r>
          </a:p>
          <a:p>
            <a:pPr marL="228600" indent="-228600">
              <a:buFont typeface="+mj-lt"/>
              <a:buAutoNum type="arabicPeriod"/>
            </a:pPr>
            <a:r>
              <a:rPr lang="en-US" b="0" u="none" dirty="0"/>
              <a:t>Install DBT from the web or from the installation CD.</a:t>
            </a:r>
          </a:p>
          <a:p>
            <a:pPr marL="228600" indent="-228600">
              <a:buFont typeface="+mj-lt"/>
              <a:buAutoNum type="arabicPeriod"/>
            </a:pPr>
            <a:r>
              <a:rPr lang="en-US" dirty="0">
                <a:solidFill>
                  <a:srgbClr val="FF0000"/>
                </a:solidFill>
              </a:rPr>
              <a:t>Download a sample BRF file. This can be found on the TA Training Site </a:t>
            </a:r>
            <a:r>
              <a:rPr lang="en-US" b="0" dirty="0">
                <a:ea typeface="Arial" pitchFamily="34" charset="0"/>
                <a:cs typeface="Arial" pitchFamily="34" charset="0"/>
              </a:rPr>
              <a:t>in the Help Guide’s Sample Braille Files appendix</a:t>
            </a:r>
            <a:r>
              <a:rPr lang="en-US" dirty="0">
                <a:solidFill>
                  <a:srgbClr val="FF0000"/>
                </a:solidFill>
              </a:rPr>
              <a:t>.</a:t>
            </a:r>
          </a:p>
          <a:p>
            <a:pPr marL="228600" indent="-228600">
              <a:buFont typeface="+mj-lt"/>
              <a:buAutoNum type="arabicPeriod"/>
            </a:pPr>
            <a:r>
              <a:rPr lang="en-US" dirty="0">
                <a:solidFill>
                  <a:srgbClr val="FF0000"/>
                </a:solidFill>
              </a:rPr>
              <a:t>Click the Sample BRF file to open it. A dialog window will pop up.</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16</a:t>
            </a:fld>
            <a:endParaRPr lang="en-US" dirty="0"/>
          </a:p>
        </p:txBody>
      </p:sp>
      <p:sp>
        <p:nvSpPr>
          <p:cNvPr id="7" name="Slide Image Placeholder 6">
            <a:extLst>
              <a:ext uri="{FF2B5EF4-FFF2-40B4-BE49-F238E27FC236}">
                <a16:creationId xmlns:a16="http://schemas.microsoft.com/office/drawing/2014/main" id="{9D8D3797-709A-466D-BF44-12A3E24CB3CF}"/>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1" indent="-457200" fontAlgn="base">
              <a:spcBef>
                <a:spcPts val="600"/>
              </a:spcBef>
              <a:buClr>
                <a:schemeClr val="bg1">
                  <a:lumMod val="65000"/>
                </a:schemeClr>
              </a:buClr>
              <a:buFont typeface="+mj-lt"/>
              <a:buAutoNum type="arabicPeriod" startAt="5"/>
              <a:defRPr/>
            </a:pPr>
            <a:r>
              <a:rPr lang="en-US" sz="1200" dirty="0">
                <a:solidFill>
                  <a:schemeClr val="tx1"/>
                </a:solidFill>
                <a:ea typeface="Arial" pitchFamily="34" charset="0"/>
                <a:cs typeface="Arial" pitchFamily="34" charset="0"/>
              </a:rPr>
              <a:t>In the </a:t>
            </a:r>
            <a:r>
              <a:rPr lang="en-US" sz="1200" b="1" dirty="0">
                <a:solidFill>
                  <a:schemeClr val="tx1"/>
                </a:solidFill>
                <a:ea typeface="Arial" pitchFamily="34" charset="0"/>
                <a:cs typeface="Arial" pitchFamily="34" charset="0"/>
              </a:rPr>
              <a:t>Open with</a:t>
            </a:r>
            <a:r>
              <a:rPr lang="en-US" sz="1200" dirty="0">
                <a:solidFill>
                  <a:schemeClr val="tx1"/>
                </a:solidFill>
                <a:ea typeface="Arial" pitchFamily="34" charset="0"/>
                <a:cs typeface="Arial" pitchFamily="34" charset="0"/>
              </a:rPr>
              <a:t> drop-down list, select </a:t>
            </a:r>
            <a:r>
              <a:rPr lang="en-US" sz="1200" b="1" dirty="0">
                <a:solidFill>
                  <a:schemeClr val="tx1"/>
                </a:solidFill>
                <a:ea typeface="Arial" pitchFamily="34" charset="0"/>
                <a:cs typeface="Arial" pitchFamily="34" charset="0"/>
              </a:rPr>
              <a:t>Duxbury Braille Translator</a:t>
            </a:r>
            <a:r>
              <a:rPr lang="en-US" sz="1200" dirty="0">
                <a:solidFill>
                  <a:schemeClr val="tx1"/>
                </a:solidFill>
                <a:ea typeface="Arial" pitchFamily="34" charset="0"/>
                <a:cs typeface="Arial" pitchFamily="34" charset="0"/>
              </a:rPr>
              <a:t>.</a:t>
            </a:r>
          </a:p>
          <a:p>
            <a:pPr lvl="2" indent="-457200" fontAlgn="base">
              <a:spcBef>
                <a:spcPts val="600"/>
              </a:spcBef>
              <a:buClr>
                <a:schemeClr val="bg1">
                  <a:lumMod val="65000"/>
                </a:schemeClr>
              </a:buClr>
              <a:buFont typeface="+mj-lt"/>
              <a:buAutoNum type="alphaLcParenR"/>
              <a:defRPr/>
            </a:pPr>
            <a:r>
              <a:rPr lang="en-US" sz="1200" dirty="0">
                <a:solidFill>
                  <a:schemeClr val="tx1"/>
                </a:solidFill>
                <a:ea typeface="Arial" pitchFamily="34" charset="0"/>
                <a:cs typeface="Arial" pitchFamily="34" charset="0"/>
              </a:rPr>
              <a:t>If that option is not shown, click </a:t>
            </a:r>
            <a:r>
              <a:rPr lang="en-US" sz="1200" b="1" dirty="0">
                <a:solidFill>
                  <a:schemeClr val="tx1"/>
                </a:solidFill>
                <a:ea typeface="Arial" pitchFamily="34" charset="0"/>
                <a:cs typeface="Arial" pitchFamily="34" charset="0"/>
              </a:rPr>
              <a:t>Browse</a:t>
            </a:r>
            <a:r>
              <a:rPr lang="en-US" sz="1200" dirty="0">
                <a:solidFill>
                  <a:schemeClr val="tx1"/>
                </a:solidFill>
                <a:ea typeface="Arial" pitchFamily="34" charset="0"/>
                <a:cs typeface="Arial" pitchFamily="34" charset="0"/>
              </a:rPr>
              <a:t> and navigate to the location where Duxbury is installed.</a:t>
            </a:r>
          </a:p>
          <a:p>
            <a:pPr marL="914400" marR="0" lvl="2" indent="-457200" algn="l" defTabSz="914400" rtl="0" eaLnBrk="1" fontAlgn="base" latinLnBrk="0" hangingPunct="1">
              <a:lnSpc>
                <a:spcPct val="100000"/>
              </a:lnSpc>
              <a:spcBef>
                <a:spcPts val="600"/>
              </a:spcBef>
              <a:spcAft>
                <a:spcPts val="0"/>
              </a:spcAft>
              <a:buClr>
                <a:schemeClr val="bg1">
                  <a:lumMod val="65000"/>
                </a:schemeClr>
              </a:buClr>
              <a:buSzTx/>
              <a:buFont typeface="+mj-lt"/>
              <a:buAutoNum type="alphaLcParenR"/>
              <a:tabLst/>
              <a:defRPr/>
            </a:pPr>
            <a:r>
              <a:rPr lang="en-US" sz="1200" dirty="0">
                <a:solidFill>
                  <a:schemeClr val="tx1"/>
                </a:solidFill>
                <a:ea typeface="Arial" pitchFamily="34" charset="0"/>
                <a:cs typeface="Arial" pitchFamily="34" charset="0"/>
              </a:rPr>
              <a:t>Default location: </a:t>
            </a:r>
            <a:r>
              <a:rPr lang="en-US" sz="1200" b="0" dirty="0">
                <a:solidFill>
                  <a:schemeClr val="tx1"/>
                </a:solidFill>
                <a:ea typeface="Arial" pitchFamily="34" charset="0"/>
                <a:cs typeface="Arial" pitchFamily="34" charset="0"/>
              </a:rPr>
              <a:t>C:\Program Files (x86)\Duxbury\DBT 11.3\dbtw.exe</a:t>
            </a:r>
            <a:br>
              <a:rPr lang="en-US" sz="1200" b="1" dirty="0">
                <a:solidFill>
                  <a:schemeClr val="tx1"/>
                </a:solidFill>
                <a:ea typeface="Arial" pitchFamily="34" charset="0"/>
                <a:cs typeface="Arial" pitchFamily="34" charset="0"/>
              </a:rPr>
            </a:br>
            <a:r>
              <a:rPr lang="en-US" sz="1200" b="0" dirty="0">
                <a:ea typeface="Arial" pitchFamily="34" charset="0"/>
                <a:cs typeface="Arial" pitchFamily="34" charset="0"/>
              </a:rPr>
              <a:t>If you are using a different version of the Duxbury </a:t>
            </a:r>
            <a:r>
              <a:rPr lang="en-US" sz="1200" b="0" dirty="0"/>
              <a:t>software</a:t>
            </a:r>
            <a:r>
              <a:rPr lang="en-US" sz="1200" b="0" baseline="0" dirty="0"/>
              <a:t>, then you will need to change 11.3 to the appropriate version number.</a:t>
            </a:r>
            <a:endParaRPr lang="en-US" sz="1200" b="1" dirty="0">
              <a:ea typeface="Arial" pitchFamily="34" charset="0"/>
              <a:cs typeface="Arial" pitchFamily="34" charset="0"/>
            </a:endParaRPr>
          </a:p>
          <a:p>
            <a:pPr lvl="2" indent="-457200" fontAlgn="base">
              <a:spcBef>
                <a:spcPts val="600"/>
              </a:spcBef>
              <a:buClr>
                <a:schemeClr val="bg1">
                  <a:lumMod val="65000"/>
                </a:schemeClr>
              </a:buClr>
              <a:buFont typeface="+mj-lt"/>
              <a:buAutoNum type="alphaLcParenR"/>
              <a:defRPr/>
            </a:pPr>
            <a:r>
              <a:rPr lang="en-US" sz="1200" dirty="0">
                <a:solidFill>
                  <a:schemeClr val="tx1"/>
                </a:solidFill>
                <a:ea typeface="Arial" pitchFamily="34" charset="0"/>
                <a:cs typeface="Arial" pitchFamily="34" charset="0"/>
              </a:rPr>
              <a:t>Check the box labeled “</a:t>
            </a:r>
            <a:r>
              <a:rPr lang="en-US" sz="1200" b="1" dirty="0">
                <a:solidFill>
                  <a:schemeClr val="tx1"/>
                </a:solidFill>
                <a:ea typeface="Arial" pitchFamily="34" charset="0"/>
                <a:cs typeface="Arial" pitchFamily="34" charset="0"/>
              </a:rPr>
              <a:t>Do this automatically for files like this from now on.</a:t>
            </a:r>
            <a:r>
              <a:rPr lang="en-US" sz="1200" dirty="0">
                <a:solidFill>
                  <a:schemeClr val="tx1"/>
                </a:solidFill>
                <a:ea typeface="Arial" pitchFamily="34" charset="0"/>
                <a:cs typeface="Arial" pitchFamily="34" charset="0"/>
              </a:rPr>
              <a:t>”</a:t>
            </a:r>
          </a:p>
          <a:p>
            <a:pPr lvl="1" indent="-457200" fontAlgn="base">
              <a:spcBef>
                <a:spcPts val="600"/>
              </a:spcBef>
              <a:buClr>
                <a:schemeClr val="bg1">
                  <a:lumMod val="65000"/>
                </a:schemeClr>
              </a:buClr>
              <a:buFont typeface="+mj-lt"/>
              <a:buAutoNum type="arabicPeriod" startAt="5"/>
              <a:defRPr/>
            </a:pPr>
            <a:r>
              <a:rPr lang="en-US" sz="1200" dirty="0">
                <a:solidFill>
                  <a:schemeClr val="tx1"/>
                </a:solidFill>
                <a:ea typeface="Arial" pitchFamily="34" charset="0"/>
                <a:cs typeface="Arial" pitchFamily="34" charset="0"/>
              </a:rPr>
              <a:t>Click </a:t>
            </a:r>
            <a:r>
              <a:rPr lang="en-US" sz="1200" b="1" dirty="0">
                <a:solidFill>
                  <a:schemeClr val="tx1"/>
                </a:solidFill>
                <a:ea typeface="Arial" pitchFamily="34" charset="0"/>
                <a:cs typeface="Arial" pitchFamily="34" charset="0"/>
              </a:rPr>
              <a:t>OK</a:t>
            </a:r>
            <a:r>
              <a:rPr lang="en-US" sz="1200" dirty="0">
                <a:solidFill>
                  <a:schemeClr val="tx1"/>
                </a:solidFill>
                <a:ea typeface="Arial" pitchFamily="34" charset="0"/>
                <a:cs typeface="Arial" pitchFamily="34" charset="0"/>
              </a:rPr>
              <a:t>. The Duxbury Braille Translator opens and previews the file. </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17</a:t>
            </a:fld>
            <a:endParaRPr lang="en-US" altLang="en-US" dirty="0"/>
          </a:p>
        </p:txBody>
      </p:sp>
      <p:sp>
        <p:nvSpPr>
          <p:cNvPr id="4" name="Slide Image Placeholder 3">
            <a:extLst>
              <a:ext uri="{FF2B5EF4-FFF2-40B4-BE49-F238E27FC236}">
                <a16:creationId xmlns:a16="http://schemas.microsoft.com/office/drawing/2014/main" id="{C6169F1B-EBE5-462C-A1BA-0E15ED6AD511}"/>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1" indent="0">
              <a:buFont typeface="+mj-lt"/>
              <a:buNone/>
            </a:pPr>
            <a:r>
              <a:rPr lang="en-US" sz="1200" dirty="0"/>
              <a:t>If the Import File window appears, </a:t>
            </a:r>
          </a:p>
          <a:p>
            <a:pPr marL="457200" marR="0" lvl="1" indent="-457200" algn="l" defTabSz="914400" rtl="0" eaLnBrk="1" fontAlgn="auto" latinLnBrk="0" hangingPunct="1">
              <a:lnSpc>
                <a:spcPct val="100000"/>
              </a:lnSpc>
              <a:spcBef>
                <a:spcPts val="0"/>
              </a:spcBef>
              <a:spcAft>
                <a:spcPts val="0"/>
              </a:spcAft>
              <a:buClrTx/>
              <a:buSzTx/>
              <a:buFont typeface="+mj-lt"/>
              <a:buAutoNum type="arabicPeriod" startAt="7"/>
              <a:tabLst/>
              <a:defRPr/>
            </a:pPr>
            <a:r>
              <a:rPr lang="en-US" sz="1200" dirty="0"/>
              <a:t>set the Template to either </a:t>
            </a:r>
            <a:r>
              <a:rPr lang="en-US" sz="1200" b="1" dirty="0"/>
              <a:t>English (American) – Standard Literary Format </a:t>
            </a:r>
            <a:r>
              <a:rPr lang="en-US" sz="1200" dirty="0"/>
              <a:t>(for Duxbury 11.2 or earlier) or </a:t>
            </a:r>
            <a:r>
              <a:rPr lang="en-US" sz="1200" b="1" dirty="0"/>
              <a:t>English (BANA Pre-UEB) – Literary Format </a:t>
            </a:r>
            <a:r>
              <a:rPr lang="en-US" sz="1200" dirty="0"/>
              <a:t>(for Duxbury 11.3 or later). </a:t>
            </a:r>
          </a:p>
          <a:p>
            <a:pPr marL="457200" lvl="1" indent="-457200">
              <a:buFont typeface="+mj-lt"/>
              <a:buAutoNum type="arabicPeriod" startAt="7"/>
            </a:pPr>
            <a:r>
              <a:rPr lang="en-US" dirty="0">
                <a:solidFill>
                  <a:schemeClr val="tx1"/>
                </a:solidFill>
              </a:rPr>
              <a:t>Set the Import Filter to </a:t>
            </a:r>
            <a:r>
              <a:rPr lang="en-US" b="1" dirty="0">
                <a:solidFill>
                  <a:schemeClr val="tx1"/>
                </a:solidFill>
              </a:rPr>
              <a:t>Formatted Braille</a:t>
            </a:r>
            <a:r>
              <a:rPr lang="en-US" dirty="0">
                <a:solidFill>
                  <a:schemeClr val="tx1"/>
                </a:solidFill>
              </a:rPr>
              <a:t>.</a:t>
            </a:r>
          </a:p>
          <a:p>
            <a:pPr marL="457200" lvl="1" indent="-457200">
              <a:buFont typeface="+mj-lt"/>
              <a:buAutoNum type="arabicPeriod" startAt="7"/>
            </a:pPr>
            <a:r>
              <a:rPr lang="en-US" dirty="0">
                <a:solidFill>
                  <a:schemeClr val="tx1"/>
                </a:solidFill>
              </a:rPr>
              <a:t>Click </a:t>
            </a:r>
            <a:r>
              <a:rPr lang="en-US" b="1" dirty="0">
                <a:solidFill>
                  <a:schemeClr val="tx1"/>
                </a:solidFill>
              </a:rPr>
              <a:t>OK </a:t>
            </a:r>
            <a:r>
              <a:rPr lang="en-US" dirty="0">
                <a:solidFill>
                  <a:schemeClr val="tx1"/>
                </a:solidFill>
              </a:rPr>
              <a:t>to continue.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18</a:t>
            </a:fld>
            <a:endParaRPr lang="en-US" dirty="0"/>
          </a:p>
        </p:txBody>
      </p:sp>
      <p:sp>
        <p:nvSpPr>
          <p:cNvPr id="7" name="Slide Image Placeholder 6">
            <a:extLst>
              <a:ext uri="{FF2B5EF4-FFF2-40B4-BE49-F238E27FC236}">
                <a16:creationId xmlns:a16="http://schemas.microsoft.com/office/drawing/2014/main" id="{FD00BB82-4D66-452A-A9D6-FD44BA5720D9}"/>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10"/>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In the </a:t>
            </a:r>
            <a:r>
              <a:rPr kumimoji="0" lang="en-US" sz="1200" b="1" i="1" u="none" strike="noStrike" kern="1200" cap="none" spc="0" normalizeH="0" baseline="0" noProof="0" dirty="0">
                <a:ln>
                  <a:noFill/>
                </a:ln>
                <a:solidFill>
                  <a:schemeClr val="tx1"/>
                </a:solidFill>
                <a:effectLst/>
                <a:uLnTx/>
                <a:uFillTx/>
                <a:latin typeface="Calibri"/>
                <a:ea typeface="+mn-ea"/>
                <a:cs typeface="+mn-cs"/>
              </a:rPr>
              <a:t>Duxbury Braille Translator</a:t>
            </a:r>
            <a:r>
              <a:rPr kumimoji="0" lang="en-US" sz="1200" b="0" i="0" u="none" strike="noStrike" kern="1200" cap="none" spc="0" normalizeH="0" baseline="0" noProof="0" dirty="0">
                <a:ln>
                  <a:noFill/>
                </a:ln>
                <a:solidFill>
                  <a:schemeClr val="tx1"/>
                </a:solidFill>
                <a:effectLst/>
                <a:uLnTx/>
                <a:uFillTx/>
                <a:latin typeface="Calibri"/>
                <a:ea typeface="+mn-ea"/>
                <a:cs typeface="+mn-cs"/>
              </a:rPr>
              <a:t> window, go to </a:t>
            </a:r>
            <a:r>
              <a:rPr kumimoji="0" lang="en-US" sz="1200" b="1" i="0" u="none" strike="noStrike" kern="1200" cap="none" spc="0" normalizeH="0" baseline="0" noProof="0" dirty="0">
                <a:ln>
                  <a:noFill/>
                </a:ln>
                <a:solidFill>
                  <a:schemeClr val="tx1"/>
                </a:solidFill>
                <a:effectLst/>
                <a:uLnTx/>
                <a:uFillTx/>
                <a:latin typeface="Calibri"/>
                <a:ea typeface="+mn-ea"/>
                <a:cs typeface="+mn-cs"/>
              </a:rPr>
              <a:t>Global</a:t>
            </a:r>
            <a:r>
              <a:rPr kumimoji="0" lang="en-US" sz="1200" b="0" i="0" u="none" strike="noStrike" kern="1200" cap="none" spc="0" normalizeH="0" baseline="0" noProof="0" dirty="0">
                <a:ln>
                  <a:noFill/>
                </a:ln>
                <a:solidFill>
                  <a:schemeClr val="tx1"/>
                </a:solidFill>
                <a:effectLst/>
                <a:uLnTx/>
                <a:uFillTx/>
                <a:latin typeface="Calibri"/>
                <a:ea typeface="+mn-ea"/>
                <a:cs typeface="+mn-cs"/>
              </a:rPr>
              <a:t> &gt; </a:t>
            </a:r>
            <a:r>
              <a:rPr kumimoji="0" lang="en-US" sz="1200" b="1" i="0" u="none" strike="noStrike" kern="1200" cap="none" spc="0" normalizeH="0" baseline="0" noProof="0" dirty="0">
                <a:ln>
                  <a:noFill/>
                </a:ln>
                <a:solidFill>
                  <a:schemeClr val="tx1"/>
                </a:solidFill>
                <a:effectLst/>
                <a:uLnTx/>
                <a:uFillTx/>
                <a:latin typeface="Calibri"/>
                <a:ea typeface="+mn-ea"/>
                <a:cs typeface="+mn-cs"/>
              </a:rPr>
              <a:t>Embosser Setup</a:t>
            </a:r>
            <a:r>
              <a:rPr kumimoji="0" lang="en-US" sz="1200" b="0" i="0" u="none" strike="noStrike" kern="1200" cap="none" spc="0" normalizeH="0" baseline="0" noProof="0" dirty="0">
                <a:ln>
                  <a:noFill/>
                </a:ln>
                <a:solidFill>
                  <a:schemeClr val="tx1"/>
                </a:solidFill>
                <a:effectLst/>
                <a:uLnTx/>
                <a:uFillTx/>
                <a:latin typeface="Calibri"/>
                <a:ea typeface="+mn-ea"/>
                <a:cs typeface="+mn-cs"/>
              </a:rPr>
              <a:t>. The </a:t>
            </a:r>
            <a:r>
              <a:rPr kumimoji="0" lang="en-US" sz="1200" b="1" i="1" u="none" strike="noStrike" kern="1200" cap="none" spc="0" normalizeH="0" baseline="0" noProof="0" dirty="0">
                <a:ln>
                  <a:noFill/>
                </a:ln>
                <a:solidFill>
                  <a:schemeClr val="tx1"/>
                </a:solidFill>
                <a:effectLst/>
                <a:uLnTx/>
                <a:uFillTx/>
                <a:latin typeface="Calibri"/>
                <a:ea typeface="+mn-ea"/>
                <a:cs typeface="+mn-cs"/>
              </a:rPr>
              <a:t>Global: Embosser Setup </a:t>
            </a:r>
            <a:r>
              <a:rPr kumimoji="0" lang="en-US" sz="1200" b="0" i="0" u="none" strike="noStrike" kern="1200" cap="none" spc="0" normalizeH="0" baseline="0" noProof="0" dirty="0">
                <a:ln>
                  <a:noFill/>
                </a:ln>
                <a:solidFill>
                  <a:schemeClr val="tx1"/>
                </a:solidFill>
                <a:effectLst/>
                <a:uLnTx/>
                <a:uFillTx/>
                <a:latin typeface="Calibri"/>
                <a:ea typeface="+mn-ea"/>
                <a:cs typeface="+mn-cs"/>
              </a:rPr>
              <a:t>window appears.  To add a new embosser click </a:t>
            </a:r>
            <a:r>
              <a:rPr kumimoji="0" lang="en-US" sz="1200" b="1" i="0" u="none" strike="noStrike" kern="1200" cap="none" spc="0" normalizeH="0" baseline="0" noProof="0" dirty="0">
                <a:ln>
                  <a:noFill/>
                </a:ln>
                <a:solidFill>
                  <a:schemeClr val="tx1"/>
                </a:solidFill>
                <a:effectLst/>
                <a:uLnTx/>
                <a:uFillTx/>
                <a:latin typeface="Calibri"/>
                <a:ea typeface="+mn-ea"/>
                <a:cs typeface="+mn-cs"/>
              </a:rPr>
              <a:t>New</a:t>
            </a:r>
            <a:r>
              <a:rPr kumimoji="0" lang="en-US" sz="1200" b="0" i="0" u="none" strike="noStrike" kern="1200" cap="none" spc="0" normalizeH="0" baseline="0" noProof="0" dirty="0">
                <a:ln>
                  <a:noFill/>
                </a:ln>
                <a:solidFill>
                  <a:schemeClr val="tx1"/>
                </a:solidFill>
                <a:effectLst/>
                <a:uLnTx/>
                <a:uFillTx/>
                <a:latin typeface="Calibri"/>
                <a:ea typeface="+mn-ea"/>
                <a:cs typeface="+mn-cs"/>
              </a:rPr>
              <a:t>.</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19</a:t>
            </a:fld>
            <a:endParaRPr lang="en-US" dirty="0"/>
          </a:p>
        </p:txBody>
      </p:sp>
      <p:sp>
        <p:nvSpPr>
          <p:cNvPr id="7" name="Slide Image Placeholder 6">
            <a:extLst>
              <a:ext uri="{FF2B5EF4-FFF2-40B4-BE49-F238E27FC236}">
                <a16:creationId xmlns:a16="http://schemas.microsoft.com/office/drawing/2014/main" id="{F1AF171D-E2C7-412E-8EAE-1D9DD259DA2B}"/>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By the end of this presentation, you should be able to:</a:t>
            </a:r>
          </a:p>
          <a:p>
            <a:endParaRPr lang="en-US" dirty="0"/>
          </a:p>
          <a:p>
            <a:pPr marL="171450" lvl="0" indent="-171450">
              <a:buFont typeface="Arial" panose="020B0604020202020204" pitchFamily="34" charset="0"/>
              <a:buChar char="•"/>
            </a:pPr>
            <a:r>
              <a:rPr lang="en-US" dirty="0"/>
              <a:t>Check that required devices and software for testing with Braille are in place</a:t>
            </a:r>
          </a:p>
          <a:p>
            <a:pPr marL="171450" lvl="0" indent="-171450">
              <a:buFont typeface="Arial" panose="020B0604020202020204" pitchFamily="34" charset="0"/>
              <a:buChar char="•"/>
            </a:pPr>
            <a:r>
              <a:rPr lang="en-US" dirty="0"/>
              <a:t>Confirm that required hardware and software have been set up and configured</a:t>
            </a:r>
          </a:p>
          <a:p>
            <a:pPr marL="171450" lvl="0" indent="-171450">
              <a:buFont typeface="Arial" panose="020B0604020202020204" pitchFamily="34" charset="0"/>
              <a:buChar char="•"/>
            </a:pPr>
            <a:r>
              <a:rPr lang="en-US" dirty="0"/>
              <a:t>Administer tests to students using Braille</a:t>
            </a:r>
          </a:p>
          <a:p>
            <a:pPr marL="171450" lvl="0" indent="-171450">
              <a:buFont typeface="Arial" panose="020B0604020202020204" pitchFamily="34" charset="0"/>
              <a:buChar char="•"/>
            </a:pPr>
            <a:r>
              <a:rPr lang="en-US" dirty="0"/>
              <a:t>Correctly handle emboss requests during testing</a:t>
            </a:r>
          </a:p>
          <a:p>
            <a:pPr marL="171450" lvl="0" indent="-171450">
              <a:buFont typeface="Arial" panose="020B0604020202020204" pitchFamily="34" charset="0"/>
              <a:buChar char="•"/>
            </a:pPr>
            <a:r>
              <a:rPr lang="en-US" dirty="0"/>
              <a:t>Understand how students using Braille sign in to the Student Testing Site and respond to test items</a:t>
            </a: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2</a:t>
            </a:fld>
            <a:endParaRPr lang="en-US" dirty="0"/>
          </a:p>
        </p:txBody>
      </p:sp>
      <p:sp>
        <p:nvSpPr>
          <p:cNvPr id="7" name="Slide Image Placeholder 6">
            <a:extLst>
              <a:ext uri="{FF2B5EF4-FFF2-40B4-BE49-F238E27FC236}">
                <a16:creationId xmlns:a16="http://schemas.microsoft.com/office/drawing/2014/main" id="{9F2D91AD-600D-4C59-B704-EEB5F7CDEA9C}"/>
              </a:ext>
            </a:extLst>
          </p:cNvPr>
          <p:cNvSpPr>
            <a:spLocks noGrp="1" noRot="1" noChangeAspect="1"/>
          </p:cNvSpPr>
          <p:nvPr>
            <p:ph type="sldImg"/>
          </p:nvPr>
        </p:nvSpPr>
        <p:spPr/>
      </p:sp>
    </p:spTree>
    <p:extLst>
      <p:ext uri="{BB962C8B-B14F-4D97-AF65-F5344CB8AC3E}">
        <p14:creationId xmlns:p14="http://schemas.microsoft.com/office/powerpoint/2010/main" val="4214270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Font typeface="+mj-lt"/>
              <a:buNone/>
            </a:pPr>
            <a:r>
              <a:rPr lang="en-US" b="0" u="none" dirty="0"/>
              <a:t>After clicking </a:t>
            </a:r>
            <a:r>
              <a:rPr lang="en-US" b="1" u="none" dirty="0"/>
              <a:t>New</a:t>
            </a:r>
            <a:r>
              <a:rPr lang="en-US" b="0" u="none" dirty="0"/>
              <a:t> to add a new embosser, the Embosser Setup window will appear.</a:t>
            </a:r>
          </a:p>
          <a:p>
            <a:pPr marL="0" indent="0">
              <a:buFont typeface="+mj-lt"/>
              <a:buNone/>
            </a:pPr>
            <a:endParaRPr lang="en-US" b="0" u="none" dirty="0"/>
          </a:p>
          <a:p>
            <a:pPr marL="457200" lvl="0" indent="-457200">
              <a:buFont typeface="+mj-lt"/>
              <a:buAutoNum type="arabicPeriod" startAt="11"/>
            </a:pPr>
            <a:r>
              <a:rPr lang="en-US" dirty="0"/>
              <a:t>To add a new embosser, </a:t>
            </a:r>
          </a:p>
          <a:p>
            <a:pPr marL="914400" lvl="2" indent="-457200">
              <a:buFont typeface="+mj-lt"/>
              <a:buAutoNum type="alphaLcPeriod"/>
            </a:pPr>
            <a:r>
              <a:rPr lang="en-US" sz="2000" dirty="0"/>
              <a:t>Click </a:t>
            </a:r>
            <a:r>
              <a:rPr lang="en-US" sz="2000" b="1" dirty="0"/>
              <a:t>New</a:t>
            </a:r>
            <a:r>
              <a:rPr lang="en-US" sz="2000" dirty="0"/>
              <a:t>. The </a:t>
            </a:r>
            <a:r>
              <a:rPr lang="en-US" sz="2000" b="1" i="1" dirty="0"/>
              <a:t>Embosser Setup – Untitled Configuration</a:t>
            </a:r>
            <a:r>
              <a:rPr lang="en-US" sz="2000" dirty="0"/>
              <a:t> window appears.</a:t>
            </a:r>
          </a:p>
          <a:p>
            <a:pPr marL="914400" lvl="2" indent="-457200">
              <a:buFont typeface="+mj-lt"/>
              <a:buAutoNum type="alphaLcPeriod"/>
            </a:pPr>
            <a:r>
              <a:rPr lang="en-US" sz="2000" dirty="0"/>
              <a:t>From the </a:t>
            </a:r>
            <a:r>
              <a:rPr lang="en-US" sz="2000" b="1" dirty="0"/>
              <a:t>Embosser Model</a:t>
            </a:r>
            <a:r>
              <a:rPr lang="en-US" sz="2000" dirty="0"/>
              <a:t> drop-down list, select the required embosser type.</a:t>
            </a:r>
          </a:p>
          <a:p>
            <a:pPr marL="914400" lvl="2" indent="-457200">
              <a:buFont typeface="+mj-lt"/>
              <a:buAutoNum type="alphaLcPeriod"/>
            </a:pPr>
            <a:r>
              <a:rPr lang="en-US" sz="2000" dirty="0"/>
              <a:t>From the </a:t>
            </a:r>
            <a:r>
              <a:rPr lang="en-US" sz="2000" b="1" dirty="0"/>
              <a:t>Send to Printer</a:t>
            </a:r>
            <a:r>
              <a:rPr lang="en-US" sz="2000" dirty="0"/>
              <a:t> drop-down list, select the required embosser’s name and click </a:t>
            </a:r>
            <a:r>
              <a:rPr lang="en-US" sz="2000" b="1" dirty="0"/>
              <a:t>OK</a:t>
            </a:r>
            <a:r>
              <a:rPr lang="en-US" sz="2000" dirty="0"/>
              <a:t>.</a:t>
            </a:r>
          </a:p>
          <a:p>
            <a:pPr marL="914400" lvl="2" indent="-457200">
              <a:buFont typeface="+mj-lt"/>
              <a:buAutoNum type="alphaLcPeriod"/>
            </a:pPr>
            <a:r>
              <a:rPr lang="en-US" sz="2000" dirty="0"/>
              <a:t>In the </a:t>
            </a:r>
            <a:r>
              <a:rPr lang="en-US" sz="2000" b="1" i="1" dirty="0"/>
              <a:t>Global: Embosser Setup </a:t>
            </a:r>
            <a:r>
              <a:rPr lang="en-US" sz="2000" dirty="0"/>
              <a:t>window, click </a:t>
            </a:r>
            <a:r>
              <a:rPr lang="en-US" sz="2000" b="1" dirty="0"/>
              <a:t>OK </a:t>
            </a:r>
            <a:r>
              <a:rPr lang="en-US" b="0" u="none" dirty="0"/>
              <a:t>to return to the </a:t>
            </a:r>
            <a:r>
              <a:rPr lang="en-US" dirty="0">
                <a:solidFill>
                  <a:schemeClr val="tx1"/>
                </a:solidFill>
              </a:rPr>
              <a:t>Global Embosser</a:t>
            </a:r>
            <a:r>
              <a:rPr lang="en-US" baseline="0" dirty="0">
                <a:solidFill>
                  <a:schemeClr val="tx1"/>
                </a:solidFill>
              </a:rPr>
              <a:t> Setup window</a:t>
            </a:r>
            <a:r>
              <a:rPr lang="en-US" b="0" u="none" dirty="0"/>
              <a:t>.</a:t>
            </a:r>
          </a:p>
          <a:p>
            <a:pPr marL="0" indent="0">
              <a:buFont typeface="+mj-lt"/>
              <a:buNone/>
            </a:pPr>
            <a:endParaRPr lang="en-US" b="0" u="none" dirty="0"/>
          </a:p>
          <a:p>
            <a:pPr marL="0" indent="0">
              <a:buFont typeface="+mj-lt"/>
              <a:buNone/>
            </a:pPr>
            <a:r>
              <a:rPr lang="en-US" b="0" u="none" dirty="0"/>
              <a:t>These steps only need to be performed if your embosser does not appear in the list of braille devices.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20</a:t>
            </a:fld>
            <a:endParaRPr lang="en-US" dirty="0"/>
          </a:p>
        </p:txBody>
      </p:sp>
      <p:sp>
        <p:nvSpPr>
          <p:cNvPr id="7" name="Slide Image Placeholder 6">
            <a:extLst>
              <a:ext uri="{FF2B5EF4-FFF2-40B4-BE49-F238E27FC236}">
                <a16:creationId xmlns:a16="http://schemas.microsoft.com/office/drawing/2014/main" id="{287DCB4A-FEFE-41F0-A421-CA48FA342C33}"/>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457200" lvl="1" indent="-457200">
              <a:buFont typeface="+mj-lt"/>
              <a:buAutoNum type="arabicPeriod" startAt="12"/>
            </a:pPr>
            <a:r>
              <a:rPr lang="en-US" baseline="0" dirty="0">
                <a:solidFill>
                  <a:schemeClr val="tx1"/>
                </a:solidFill>
              </a:rPr>
              <a:t>O</a:t>
            </a:r>
            <a:r>
              <a:rPr lang="en-US" dirty="0">
                <a:solidFill>
                  <a:schemeClr val="tx1"/>
                </a:solidFill>
              </a:rPr>
              <a:t>nce you have selected</a:t>
            </a:r>
            <a:r>
              <a:rPr lang="en-US" baseline="0" dirty="0">
                <a:solidFill>
                  <a:schemeClr val="tx1"/>
                </a:solidFill>
              </a:rPr>
              <a:t> your Braille embosser i</a:t>
            </a:r>
            <a:r>
              <a:rPr lang="en-US" dirty="0">
                <a:solidFill>
                  <a:schemeClr val="tx1"/>
                </a:solidFill>
              </a:rPr>
              <a:t>n the </a:t>
            </a:r>
            <a:r>
              <a:rPr lang="en-US" b="1" dirty="0" err="1">
                <a:solidFill>
                  <a:schemeClr val="tx1"/>
                </a:solidFill>
              </a:rPr>
              <a:t>Brailler</a:t>
            </a:r>
            <a:r>
              <a:rPr lang="en-US" b="1" dirty="0">
                <a:solidFill>
                  <a:schemeClr val="tx1"/>
                </a:solidFill>
              </a:rPr>
              <a:t> Device </a:t>
            </a:r>
            <a:r>
              <a:rPr lang="en-US" dirty="0">
                <a:solidFill>
                  <a:schemeClr val="tx1"/>
                </a:solidFill>
              </a:rPr>
              <a:t>list, adjust the </a:t>
            </a:r>
            <a:r>
              <a:rPr lang="en-US" b="1" dirty="0">
                <a:solidFill>
                  <a:schemeClr val="tx1"/>
                </a:solidFill>
              </a:rPr>
              <a:t>Desired Braille Document Formatting </a:t>
            </a:r>
            <a:r>
              <a:rPr lang="en-US" dirty="0">
                <a:solidFill>
                  <a:schemeClr val="tx1"/>
                </a:solidFill>
              </a:rPr>
              <a:t>settings to those shown here:</a:t>
            </a:r>
          </a:p>
          <a:p>
            <a:pPr marL="914400" lvl="2" indent="-457200">
              <a:buFont typeface="Wingdings" panose="05000000000000000000" pitchFamily="2" charset="2"/>
              <a:buChar char="§"/>
            </a:pPr>
            <a:r>
              <a:rPr lang="en-US" dirty="0">
                <a:solidFill>
                  <a:schemeClr val="tx1"/>
                </a:solidFill>
              </a:rPr>
              <a:t>Set</a:t>
            </a:r>
            <a:r>
              <a:rPr lang="en-US" baseline="0" dirty="0">
                <a:solidFill>
                  <a:schemeClr val="tx1"/>
                </a:solidFill>
              </a:rPr>
              <a:t> </a:t>
            </a:r>
            <a:r>
              <a:rPr lang="en-US" b="1" baseline="0" dirty="0">
                <a:solidFill>
                  <a:schemeClr val="tx1"/>
                </a:solidFill>
              </a:rPr>
              <a:t>Characters per line</a:t>
            </a:r>
            <a:r>
              <a:rPr lang="en-US" baseline="0" dirty="0">
                <a:solidFill>
                  <a:schemeClr val="tx1"/>
                </a:solidFill>
              </a:rPr>
              <a:t> to 40.</a:t>
            </a:r>
          </a:p>
          <a:p>
            <a:pPr marL="914400" marR="0" lvl="2"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solidFill>
                  <a:schemeClr val="tx1"/>
                </a:solidFill>
              </a:rPr>
              <a:t>Set</a:t>
            </a:r>
            <a:r>
              <a:rPr lang="en-US" baseline="0" dirty="0">
                <a:solidFill>
                  <a:schemeClr val="tx1"/>
                </a:solidFill>
              </a:rPr>
              <a:t> </a:t>
            </a:r>
            <a:r>
              <a:rPr lang="en-US" b="1" baseline="0" dirty="0">
                <a:solidFill>
                  <a:schemeClr val="tx1"/>
                </a:solidFill>
              </a:rPr>
              <a:t>Lines per page</a:t>
            </a:r>
            <a:r>
              <a:rPr lang="en-US" baseline="0" dirty="0">
                <a:solidFill>
                  <a:schemeClr val="tx1"/>
                </a:solidFill>
              </a:rPr>
              <a:t> to 25.</a:t>
            </a:r>
          </a:p>
          <a:p>
            <a:pPr marL="914400" lvl="2" indent="-457200">
              <a:buFont typeface="Wingdings" panose="05000000000000000000" pitchFamily="2" charset="2"/>
              <a:buChar char="§"/>
            </a:pPr>
            <a:r>
              <a:rPr lang="en-US" dirty="0">
                <a:solidFill>
                  <a:schemeClr val="tx1"/>
                </a:solidFill>
              </a:rPr>
              <a:t>Set</a:t>
            </a:r>
            <a:r>
              <a:rPr lang="en-US" baseline="0" dirty="0">
                <a:solidFill>
                  <a:schemeClr val="tx1"/>
                </a:solidFill>
              </a:rPr>
              <a:t> </a:t>
            </a:r>
            <a:r>
              <a:rPr lang="en-US" b="1" baseline="0" dirty="0">
                <a:solidFill>
                  <a:schemeClr val="tx1"/>
                </a:solidFill>
              </a:rPr>
              <a:t>Top margin in lines </a:t>
            </a:r>
            <a:r>
              <a:rPr lang="en-US" baseline="0" dirty="0">
                <a:solidFill>
                  <a:schemeClr val="tx1"/>
                </a:solidFill>
              </a:rPr>
              <a:t>to 2.</a:t>
            </a:r>
          </a:p>
          <a:p>
            <a:pPr marL="914400" lvl="2" indent="-457200">
              <a:buFont typeface="Wingdings" panose="05000000000000000000" pitchFamily="2" charset="2"/>
              <a:buChar char="§"/>
            </a:pPr>
            <a:r>
              <a:rPr lang="en-US" dirty="0">
                <a:solidFill>
                  <a:schemeClr val="tx1"/>
                </a:solidFill>
              </a:rPr>
              <a:t>Set</a:t>
            </a:r>
            <a:r>
              <a:rPr lang="en-US" baseline="0" dirty="0">
                <a:solidFill>
                  <a:schemeClr val="tx1"/>
                </a:solidFill>
              </a:rPr>
              <a:t> </a:t>
            </a:r>
            <a:r>
              <a:rPr lang="en-US" b="1" baseline="0" dirty="0">
                <a:solidFill>
                  <a:schemeClr val="tx1"/>
                </a:solidFill>
              </a:rPr>
              <a:t>Binding margin in characters</a:t>
            </a:r>
            <a:r>
              <a:rPr lang="en-US" baseline="0" dirty="0">
                <a:solidFill>
                  <a:schemeClr val="tx1"/>
                </a:solidFill>
              </a:rPr>
              <a:t> to 5.</a:t>
            </a:r>
          </a:p>
          <a:p>
            <a:pPr marL="914400" lvl="2" indent="-457200">
              <a:buFont typeface="Wingdings" panose="05000000000000000000" pitchFamily="2" charset="2"/>
              <a:buChar char="§"/>
            </a:pPr>
            <a:r>
              <a:rPr lang="en-US" baseline="0" dirty="0">
                <a:solidFill>
                  <a:schemeClr val="tx1"/>
                </a:solidFill>
              </a:rPr>
              <a:t>Make sure that the checkbox for </a:t>
            </a:r>
            <a:r>
              <a:rPr lang="en-US" b="1" baseline="0" dirty="0">
                <a:solidFill>
                  <a:schemeClr val="tx1"/>
                </a:solidFill>
              </a:rPr>
              <a:t>Emboss in Interpoint </a:t>
            </a:r>
            <a:r>
              <a:rPr lang="en-US" baseline="0" dirty="0">
                <a:solidFill>
                  <a:schemeClr val="tx1"/>
                </a:solidFill>
              </a:rPr>
              <a:t>is not selected.</a:t>
            </a:r>
          </a:p>
          <a:p>
            <a:pPr marL="457200" lvl="2" indent="0">
              <a:buFont typeface="Wingdings" panose="05000000000000000000" pitchFamily="2" charset="2"/>
              <a:buNone/>
            </a:pPr>
            <a:endParaRPr lang="en-US" baseline="0" dirty="0">
              <a:solidFill>
                <a:schemeClr val="tx1"/>
              </a:solidFill>
            </a:endParaRPr>
          </a:p>
          <a:p>
            <a:pPr marL="228600" lvl="1" indent="-228600">
              <a:buFont typeface="+mj-lt"/>
              <a:buAutoNum type="arabicPeriod" startAt="12"/>
            </a:pPr>
            <a:r>
              <a:rPr lang="en-US" baseline="0" dirty="0">
                <a:solidFill>
                  <a:schemeClr val="tx1"/>
                </a:solidFill>
              </a:rPr>
              <a:t>Click </a:t>
            </a:r>
            <a:r>
              <a:rPr lang="en-US" b="1" baseline="0" dirty="0">
                <a:solidFill>
                  <a:schemeClr val="tx1"/>
                </a:solidFill>
              </a:rPr>
              <a:t>OK </a:t>
            </a:r>
            <a:r>
              <a:rPr lang="en-US" baseline="0" dirty="0">
                <a:solidFill>
                  <a:schemeClr val="tx1"/>
                </a:solidFill>
              </a:rPr>
              <a:t>when done.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21</a:t>
            </a:fld>
            <a:endParaRPr lang="en-US" dirty="0"/>
          </a:p>
        </p:txBody>
      </p:sp>
      <p:sp>
        <p:nvSpPr>
          <p:cNvPr id="7" name="Slide Image Placeholder 6">
            <a:extLst>
              <a:ext uri="{FF2B5EF4-FFF2-40B4-BE49-F238E27FC236}">
                <a16:creationId xmlns:a16="http://schemas.microsoft.com/office/drawing/2014/main" id="{1B8FF44D-FEFC-41B2-B32F-6201E5FCE878}"/>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You will return to the </a:t>
            </a:r>
            <a:r>
              <a:rPr lang="en-US" sz="1200" b="1" dirty="0">
                <a:solidFill>
                  <a:schemeClr val="tx1"/>
                </a:solidFill>
                <a:ea typeface="Arial" pitchFamily="34" charset="0"/>
                <a:cs typeface="Arial" pitchFamily="34" charset="0"/>
              </a:rPr>
              <a:t>Duxbury Braille Translator </a:t>
            </a:r>
            <a:r>
              <a:rPr lang="en-US" sz="1200" dirty="0">
                <a:solidFill>
                  <a:schemeClr val="tx1"/>
                </a:solidFill>
                <a:ea typeface="Arial" pitchFamily="34" charset="0"/>
                <a:cs typeface="Arial" pitchFamily="34" charset="0"/>
              </a:rPr>
              <a:t>window.</a:t>
            </a:r>
          </a:p>
          <a:p>
            <a:pPr marL="749300" marR="0" lvl="2" indent="-514350" algn="l" defTabSz="914400" rtl="0" eaLnBrk="0" fontAlgn="base" latinLnBrk="0" hangingPunct="0">
              <a:lnSpc>
                <a:spcPct val="100000"/>
              </a:lnSpc>
              <a:spcBef>
                <a:spcPts val="600"/>
              </a:spcBef>
              <a:spcAft>
                <a:spcPts val="0"/>
              </a:spcAft>
              <a:buClr>
                <a:srgbClr val="FFFFFF">
                  <a:lumMod val="65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Go to </a:t>
            </a:r>
            <a:r>
              <a:rPr kumimoji="0" lang="en-US" sz="1200" b="1"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Global</a:t>
            </a:r>
            <a:r>
              <a:rPr kumimoji="0" lang="en-US" sz="1200" b="0"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 &gt; </a:t>
            </a:r>
            <a:r>
              <a:rPr kumimoji="0" lang="en-US" sz="1200" b="1"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Formatted Braille Importer</a:t>
            </a:r>
            <a:r>
              <a:rPr kumimoji="0" lang="en-US" sz="1200" b="0"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 </a:t>
            </a:r>
          </a:p>
          <a:p>
            <a:pPr marL="749300" marR="0" lvl="2" indent="-514350" algn="l" defTabSz="914400" rtl="0" eaLnBrk="0" fontAlgn="base" latinLnBrk="0" hangingPunct="0">
              <a:lnSpc>
                <a:spcPct val="100000"/>
              </a:lnSpc>
              <a:spcBef>
                <a:spcPts val="600"/>
              </a:spcBef>
              <a:spcAft>
                <a:spcPts val="0"/>
              </a:spcAft>
              <a:buClr>
                <a:srgbClr val="FFFFFF">
                  <a:lumMod val="65000"/>
                </a:srgb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In the </a:t>
            </a:r>
            <a:r>
              <a:rPr kumimoji="0" lang="en-US" sz="1200" b="1" i="1"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Global: Formatted Braille Importer</a:t>
            </a:r>
            <a:r>
              <a:rPr kumimoji="0" lang="en-US" sz="1200" b="0"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 window that appears, mark the </a:t>
            </a:r>
            <a:r>
              <a:rPr kumimoji="0" lang="en-US" sz="1200" b="1"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Read formatted Braille without interpretation </a:t>
            </a:r>
            <a:r>
              <a:rPr kumimoji="0" lang="en-US" sz="1200" b="0"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checkbox and click </a:t>
            </a:r>
            <a:r>
              <a:rPr kumimoji="0" lang="en-US" sz="1200" b="1"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OK</a:t>
            </a:r>
            <a:r>
              <a:rPr kumimoji="0" lang="en-US" sz="1200" b="0" i="0" u="none" strike="noStrike" kern="1200" cap="none" spc="0" normalizeH="0" baseline="0" noProof="0" dirty="0">
                <a:ln>
                  <a:noFill/>
                </a:ln>
                <a:solidFill>
                  <a:srgbClr val="4E76A0">
                    <a:lumMod val="75000"/>
                  </a:srgbClr>
                </a:solidFill>
                <a:effectLst/>
                <a:uLnTx/>
                <a:uFillTx/>
                <a:latin typeface="Calibri"/>
                <a:ea typeface="+mn-ea"/>
                <a:cs typeface="Arial" pitchFamily="34" charset="0"/>
              </a:rPr>
              <a:t>.</a:t>
            </a:r>
            <a:endParaRPr lang="en-US" sz="1200" kern="1200" dirty="0">
              <a:solidFill>
                <a:schemeClr val="tx1"/>
              </a:solidFill>
              <a:latin typeface="Calibri"/>
              <a:ea typeface="Arial" pitchFamily="34" charset="0"/>
              <a:cs typeface="Arial" pitchFamily="34" charset="0"/>
            </a:endParaRPr>
          </a:p>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Select </a:t>
            </a:r>
            <a:r>
              <a:rPr lang="en-US" sz="1200" b="1" dirty="0">
                <a:solidFill>
                  <a:schemeClr val="tx1"/>
                </a:solidFill>
                <a:ea typeface="Arial" pitchFamily="34" charset="0"/>
                <a:cs typeface="Arial" pitchFamily="34" charset="0"/>
              </a:rPr>
              <a:t>File &gt; Emboss</a:t>
            </a:r>
            <a:r>
              <a:rPr lang="en-US" sz="1200" dirty="0">
                <a:solidFill>
                  <a:schemeClr val="tx1"/>
                </a:solidFill>
                <a:ea typeface="Arial" pitchFamily="34" charset="0"/>
                <a:cs typeface="Arial" pitchFamily="34" charset="0"/>
              </a:rPr>
              <a:t>. The </a:t>
            </a:r>
            <a:r>
              <a:rPr lang="en-US" sz="1200" b="1" dirty="0">
                <a:solidFill>
                  <a:schemeClr val="tx1"/>
                </a:solidFill>
                <a:ea typeface="Arial" pitchFamily="34" charset="0"/>
                <a:cs typeface="Arial" pitchFamily="34" charset="0"/>
              </a:rPr>
              <a:t>File: Emboss </a:t>
            </a:r>
            <a:r>
              <a:rPr lang="en-US" sz="1200" dirty="0">
                <a:solidFill>
                  <a:schemeClr val="tx1"/>
                </a:solidFill>
                <a:ea typeface="Arial" pitchFamily="34" charset="0"/>
                <a:cs typeface="Arial" pitchFamily="34" charset="0"/>
              </a:rPr>
              <a:t>window appears.</a:t>
            </a:r>
          </a:p>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Ensure that only one copy is being embossed, the page range is set to </a:t>
            </a:r>
            <a:r>
              <a:rPr lang="en-US" sz="1200" b="1" dirty="0">
                <a:solidFill>
                  <a:schemeClr val="tx1"/>
                </a:solidFill>
                <a:ea typeface="Arial" pitchFamily="34" charset="0"/>
                <a:cs typeface="Arial" pitchFamily="34" charset="0"/>
              </a:rPr>
              <a:t>All</a:t>
            </a:r>
            <a:r>
              <a:rPr lang="en-US" sz="1200" dirty="0">
                <a:solidFill>
                  <a:schemeClr val="tx1"/>
                </a:solidFill>
                <a:ea typeface="Arial" pitchFamily="34" charset="0"/>
                <a:cs typeface="Arial" pitchFamily="34" charset="0"/>
              </a:rPr>
              <a:t>, and the </a:t>
            </a:r>
            <a:r>
              <a:rPr lang="en-US" sz="1200" dirty="0" err="1">
                <a:solidFill>
                  <a:schemeClr val="tx1"/>
                </a:solidFill>
                <a:ea typeface="Arial" pitchFamily="34" charset="0"/>
                <a:cs typeface="Arial" pitchFamily="34" charset="0"/>
              </a:rPr>
              <a:t>Brailler</a:t>
            </a:r>
            <a:r>
              <a:rPr lang="en-US" sz="1200" dirty="0">
                <a:solidFill>
                  <a:schemeClr val="tx1"/>
                </a:solidFill>
                <a:ea typeface="Arial" pitchFamily="34" charset="0"/>
                <a:cs typeface="Arial" pitchFamily="34" charset="0"/>
              </a:rPr>
              <a:t> Device is set to the </a:t>
            </a:r>
            <a:r>
              <a:rPr lang="en-US" sz="1200" dirty="0" err="1">
                <a:solidFill>
                  <a:schemeClr val="tx1"/>
                </a:solidFill>
                <a:ea typeface="Arial" pitchFamily="34" charset="0"/>
                <a:cs typeface="Arial" pitchFamily="34" charset="0"/>
              </a:rPr>
              <a:t>ViewPlus</a:t>
            </a:r>
            <a:r>
              <a:rPr lang="en-US" sz="1200" dirty="0">
                <a:solidFill>
                  <a:schemeClr val="tx1"/>
                </a:solidFill>
                <a:ea typeface="Arial" pitchFamily="34" charset="0"/>
                <a:cs typeface="Arial" pitchFamily="34" charset="0"/>
              </a:rPr>
              <a:t> embosser you wish to use.</a:t>
            </a:r>
          </a:p>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Click </a:t>
            </a:r>
            <a:r>
              <a:rPr lang="en-US" sz="1200" b="1" dirty="0">
                <a:solidFill>
                  <a:schemeClr val="tx1"/>
                </a:solidFill>
                <a:ea typeface="Arial" pitchFamily="34" charset="0"/>
                <a:cs typeface="Arial" pitchFamily="34" charset="0"/>
              </a:rPr>
              <a:t>OK </a:t>
            </a:r>
            <a:r>
              <a:rPr lang="en-US" sz="1200" dirty="0">
                <a:solidFill>
                  <a:schemeClr val="tx1"/>
                </a:solidFill>
                <a:ea typeface="Arial" pitchFamily="34" charset="0"/>
                <a:cs typeface="Arial" pitchFamily="34" charset="0"/>
              </a:rPr>
              <a:t>to emboss.</a:t>
            </a:r>
          </a:p>
          <a:p>
            <a:pPr marL="514350" lvl="1" indent="-514350" fontAlgn="base">
              <a:spcBef>
                <a:spcPts val="600"/>
              </a:spcBef>
              <a:buClr>
                <a:schemeClr val="bg1">
                  <a:lumMod val="65000"/>
                </a:schemeClr>
              </a:buClr>
              <a:buFont typeface="+mj-lt"/>
              <a:buAutoNum type="arabicPeriod" startAt="14"/>
              <a:defRPr/>
            </a:pPr>
            <a:r>
              <a:rPr lang="en-US" sz="1200" dirty="0">
                <a:solidFill>
                  <a:schemeClr val="tx1"/>
                </a:solidFill>
                <a:ea typeface="Arial" pitchFamily="34" charset="0"/>
                <a:cs typeface="Arial" pitchFamily="34" charset="0"/>
              </a:rPr>
              <a:t>Confirm that the embossed braille output is correct and that no braille text is cut off or printed beyond the edge of the page. If it is correct, then you are ready to print BRF files.</a:t>
            </a:r>
            <a:endParaRPr lang="en-US" b="1" dirty="0">
              <a:solidFill>
                <a:schemeClr val="tx1"/>
              </a:solidFill>
              <a:ea typeface="Arial" pitchFamily="34" charset="0"/>
              <a:cs typeface="Arial" pitchFamily="34" charset="0"/>
            </a:endParaRP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22</a:t>
            </a:fld>
            <a:endParaRPr lang="en-US" altLang="en-US" dirty="0"/>
          </a:p>
        </p:txBody>
      </p:sp>
      <p:sp>
        <p:nvSpPr>
          <p:cNvPr id="4" name="Slide Image Placeholder 3">
            <a:extLst>
              <a:ext uri="{FF2B5EF4-FFF2-40B4-BE49-F238E27FC236}">
                <a16:creationId xmlns:a16="http://schemas.microsoft.com/office/drawing/2014/main" id="{D5E1A3E9-5B48-4581-ACD3-CB9B3690C0C8}"/>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dirty="0"/>
              <a:t>This slide contains a video walkthrough showing how to install and configure Duxbury Braille Translator for embossing BRF files.</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23</a:t>
            </a:fld>
            <a:endParaRPr lang="en-US" altLang="en-US" dirty="0"/>
          </a:p>
        </p:txBody>
      </p:sp>
      <p:sp>
        <p:nvSpPr>
          <p:cNvPr id="4" name="Slide Image Placeholder 3">
            <a:extLst>
              <a:ext uri="{FF2B5EF4-FFF2-40B4-BE49-F238E27FC236}">
                <a16:creationId xmlns:a16="http://schemas.microsoft.com/office/drawing/2014/main" id="{F23FEB8D-D8CF-4CF1-89DC-CA721B8E69B8}"/>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24</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2C978370-F6CB-42D7-BF1E-AD4C042D2325}"/>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D177212F-9063-4125-9C8D-F4621AA763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48867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Before administering tests to students with Braille, TAs should confirm that their technology coordinator has installed and configured the Secure Browser and JAWS on all devices to be used by students testing with Braille. </a:t>
            </a:r>
          </a:p>
          <a:p>
            <a:endParaRPr lang="en-US" dirty="0"/>
          </a:p>
          <a:p>
            <a:r>
              <a:rPr lang="en-US" dirty="0"/>
              <a:t>JAWS must be configured according to the detailed instructions in the </a:t>
            </a:r>
            <a:r>
              <a:rPr lang="en-US" i="1" dirty="0"/>
              <a:t>Assistive Technology Manual</a:t>
            </a:r>
            <a:r>
              <a:rPr lang="en-US" dirty="0"/>
              <a:t>. If JAWS is not configured, it will not work properly during test administration. Prior to launching the Secure Browser, you can also adjust JAWS voice settings for students based on their individual needs. Students should take practice tests using JAWS so they can determine whether these settings need to be adjusted.</a:t>
            </a:r>
          </a:p>
          <a:p>
            <a:endParaRPr lang="en-US" dirty="0"/>
          </a:p>
          <a:p>
            <a:r>
              <a:rPr lang="en-US" dirty="0"/>
              <a:t>In the next few slides, we will walk through required configuration of software on student testing devices. The following examples are applicable for installing JAWS 2019, 2020, and 2021. Users upgrading from JAWS 2019 also have the option to migrate all of their customized settings directly into their new version of JAWS. See the Freedom Scientific website for details.</a:t>
            </a:r>
          </a:p>
          <a:p>
            <a:endParaRPr lang="en-US" dirty="0"/>
          </a:p>
          <a:p>
            <a:r>
              <a:rPr lang="en-US" dirty="0"/>
              <a:t>For information on previous versions of JAWS software, please consult the </a:t>
            </a:r>
            <a:r>
              <a:rPr lang="en-US" i="1" dirty="0"/>
              <a:t>Assistive Technology Manual</a:t>
            </a:r>
            <a:r>
              <a:rPr lang="en-US" dirty="0"/>
              <a:t>. </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25</a:t>
            </a:fld>
            <a:endParaRPr lang="en-US"/>
          </a:p>
        </p:txBody>
      </p:sp>
      <p:sp>
        <p:nvSpPr>
          <p:cNvPr id="7" name="Slide Image Placeholder 6">
            <a:extLst>
              <a:ext uri="{FF2B5EF4-FFF2-40B4-BE49-F238E27FC236}">
                <a16:creationId xmlns:a16="http://schemas.microsoft.com/office/drawing/2014/main" id="{9F6BB5A8-507D-4A9F-9262-936FAF87FFC4}"/>
              </a:ext>
            </a:extLst>
          </p:cNvPr>
          <p:cNvSpPr>
            <a:spLocks noGrp="1" noRot="1" noChangeAspect="1"/>
          </p:cNvSpPr>
          <p:nvPr>
            <p:ph type="sldImg"/>
          </p:nvPr>
        </p:nvSpPr>
        <p:spPr/>
      </p:sp>
    </p:spTree>
    <p:extLst>
      <p:ext uri="{BB962C8B-B14F-4D97-AF65-F5344CB8AC3E}">
        <p14:creationId xmlns:p14="http://schemas.microsoft.com/office/powerpoint/2010/main" val="3421804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Students use the Secure Browser to log in to the Student Interface of the Test Delivery System (TDS). Visit your state portal for more information on downloading and installing the Secure Browser. JAWS is available on the Freedom Scientific website.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26</a:t>
            </a:fld>
            <a:endParaRPr lang="en-US"/>
          </a:p>
        </p:txBody>
      </p:sp>
      <p:sp>
        <p:nvSpPr>
          <p:cNvPr id="7" name="Slide Image Placeholder 6">
            <a:extLst>
              <a:ext uri="{FF2B5EF4-FFF2-40B4-BE49-F238E27FC236}">
                <a16:creationId xmlns:a16="http://schemas.microsoft.com/office/drawing/2014/main" id="{F1628B92-B01E-42B2-AFAE-07D24D785209}"/>
              </a:ext>
            </a:extLst>
          </p:cNvPr>
          <p:cNvSpPr>
            <a:spLocks noGrp="1" noRot="1" noChangeAspect="1"/>
          </p:cNvSpPr>
          <p:nvPr>
            <p:ph type="sldImg"/>
          </p:nvPr>
        </p:nvSpPr>
        <p:spPr/>
      </p:sp>
    </p:spTree>
    <p:extLst>
      <p:ext uri="{BB962C8B-B14F-4D97-AF65-F5344CB8AC3E}">
        <p14:creationId xmlns:p14="http://schemas.microsoft.com/office/powerpoint/2010/main" val="3421804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first step in configuring student software is to ensure that JAWS recognizes the Secure Browser. To perform this task:</a:t>
            </a:r>
          </a:p>
          <a:p>
            <a:endParaRPr lang="en-US" dirty="0"/>
          </a:p>
          <a:p>
            <a:r>
              <a:rPr lang="en-US" dirty="0"/>
              <a:t>First, open the JAWS </a:t>
            </a:r>
            <a:r>
              <a:rPr lang="en-US" b="1" dirty="0"/>
              <a:t>ConfigNames.ini </a:t>
            </a:r>
            <a:r>
              <a:rPr lang="en-US" dirty="0"/>
              <a:t>file. You can get to this file from the Start Menu by clicking: </a:t>
            </a:r>
            <a:r>
              <a:rPr lang="en-US" b="1" dirty="0"/>
              <a:t>Start &gt; All Programs &gt; JAWS 2019 &gt; Explore JAWS &gt; Explore Shared Settings</a:t>
            </a:r>
            <a:r>
              <a:rPr lang="en-US" dirty="0"/>
              <a:t>.</a:t>
            </a:r>
            <a:br>
              <a:rPr lang="en-US" dirty="0"/>
            </a:br>
            <a:r>
              <a:rPr lang="en-US" dirty="0"/>
              <a:t>If you are using a different version of JAWS, then simply change “JAWS 2019” to the correct version number.</a:t>
            </a:r>
          </a:p>
          <a:p>
            <a:r>
              <a:rPr lang="en-US" dirty="0"/>
              <a:t>In the </a:t>
            </a:r>
            <a:r>
              <a:rPr lang="en-US" b="1" dirty="0"/>
              <a:t>ConfigNames.ini </a:t>
            </a:r>
            <a:r>
              <a:rPr lang="en-US" dirty="0"/>
              <a:t>file, locate the line of text containing </a:t>
            </a:r>
            <a:r>
              <a:rPr lang="en-US" b="1" dirty="0"/>
              <a:t>firefox:3=</a:t>
            </a:r>
            <a:r>
              <a:rPr lang="en-US" b="1" dirty="0" err="1"/>
              <a:t>firefox</a:t>
            </a:r>
            <a:r>
              <a:rPr lang="en-US" dirty="0"/>
              <a:t>. </a:t>
            </a:r>
          </a:p>
          <a:p>
            <a:endParaRPr lang="en-US" dirty="0"/>
          </a:p>
          <a:p>
            <a:r>
              <a:rPr lang="en-US" dirty="0"/>
              <a:t>At the end of this line, press </a:t>
            </a:r>
            <a:r>
              <a:rPr lang="en-US" b="1" dirty="0"/>
              <a:t>Enter</a:t>
            </a:r>
            <a:r>
              <a:rPr lang="en-US" dirty="0"/>
              <a:t> and type </a:t>
            </a:r>
            <a:r>
              <a:rPr lang="en-US" b="1" dirty="0" err="1"/>
              <a:t>HISecureBrowser</a:t>
            </a:r>
            <a:r>
              <a:rPr lang="en-US" b="1" dirty="0"/>
              <a:t>=Firefox</a:t>
            </a:r>
            <a:r>
              <a:rPr lang="en-US" dirty="0"/>
              <a:t>, where </a:t>
            </a:r>
            <a:r>
              <a:rPr lang="en-US" dirty="0" err="1"/>
              <a:t>HISecureBrowser</a:t>
            </a:r>
            <a:r>
              <a:rPr lang="en-US" dirty="0"/>
              <a:t> is the exact name of the Secure Browser found on the desktop.</a:t>
            </a:r>
          </a:p>
          <a:p>
            <a:endParaRPr lang="en-US" dirty="0"/>
          </a:p>
          <a:p>
            <a:r>
              <a:rPr lang="en-US" dirty="0"/>
              <a:t>When you are finished, save the file.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27</a:t>
            </a:fld>
            <a:endParaRPr lang="en-US"/>
          </a:p>
        </p:txBody>
      </p:sp>
      <p:sp>
        <p:nvSpPr>
          <p:cNvPr id="7" name="Slide Image Placeholder 6">
            <a:extLst>
              <a:ext uri="{FF2B5EF4-FFF2-40B4-BE49-F238E27FC236}">
                <a16:creationId xmlns:a16="http://schemas.microsoft.com/office/drawing/2014/main" id="{D116A893-63C7-439F-A489-8DBA7E4D30BA}"/>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1"/>
            <a:r>
              <a:rPr lang="en-US" dirty="0"/>
              <a:t>This slide contains a video walkthrough showing how to configure JAWS to recognize the Secure Browser. Please note that the JAWS version in this video may differ from your software. </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28</a:t>
            </a:fld>
            <a:endParaRPr lang="en-US" altLang="en-US" dirty="0"/>
          </a:p>
        </p:txBody>
      </p:sp>
      <p:sp>
        <p:nvSpPr>
          <p:cNvPr id="4" name="Slide Image Placeholder 3">
            <a:extLst>
              <a:ext uri="{FF2B5EF4-FFF2-40B4-BE49-F238E27FC236}">
                <a16:creationId xmlns:a16="http://schemas.microsoft.com/office/drawing/2014/main" id="{8B6149C2-5FB9-467C-9324-03E7033AEA36}"/>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29</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669C1073-6D19-4EDB-ADA5-25A39D752298}"/>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EEE5C309-4459-4CC0-A476-62701B021E6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5554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Before any tests can be administered to students using Braille, these students must have the correct test settings entered in TIDE. The image on this slide shows some of the accommodations that need to be set:</a:t>
            </a:r>
          </a:p>
          <a:p>
            <a:endParaRPr lang="en-US" dirty="0"/>
          </a:p>
          <a:p>
            <a:r>
              <a:rPr lang="en-US" dirty="0"/>
              <a:t>Students’ language/presentation should be set to Braille.</a:t>
            </a:r>
          </a:p>
          <a:p>
            <a:r>
              <a:rPr lang="en-US" dirty="0"/>
              <a:t>The appropriate Braille type should be selected for each test type. Braille types include </a:t>
            </a:r>
            <a:r>
              <a:rPr lang="en-US" b="1" dirty="0"/>
              <a:t>uncontracted, contracted</a:t>
            </a:r>
            <a:r>
              <a:rPr lang="en-US" dirty="0"/>
              <a:t>, and </a:t>
            </a:r>
            <a:r>
              <a:rPr lang="en-US" b="1" dirty="0"/>
              <a:t>Nemeth</a:t>
            </a:r>
            <a:r>
              <a:rPr lang="en-US" dirty="0"/>
              <a:t>.</a:t>
            </a:r>
          </a:p>
          <a:p>
            <a:r>
              <a:rPr lang="en-US" dirty="0"/>
              <a:t>If students should have the ability to request embossing of stimuli and/or items, their emboss settings should be adjusted appropriately for each type of test.</a:t>
            </a:r>
          </a:p>
          <a:p>
            <a:r>
              <a:rPr lang="en-US" dirty="0"/>
              <a:t>Emboss Request Type should be set to </a:t>
            </a:r>
            <a:r>
              <a:rPr lang="en-US" b="1" dirty="0"/>
              <a:t>Auto-Request</a:t>
            </a:r>
            <a:r>
              <a:rPr lang="en-US" dirty="0"/>
              <a:t> or </a:t>
            </a:r>
            <a:r>
              <a:rPr lang="en-US" b="1" dirty="0"/>
              <a:t>On-Request</a:t>
            </a:r>
            <a:r>
              <a:rPr lang="en-US" dirty="0"/>
              <a:t> as appropriate for each test. </a:t>
            </a:r>
          </a:p>
          <a:p>
            <a:endParaRPr lang="en-US" dirty="0"/>
          </a:p>
          <a:p>
            <a:r>
              <a:rPr lang="en-US" dirty="0"/>
              <a:t>For the full list of Braille types and more information on TIDE settings for students using Braille, please refer to the </a:t>
            </a:r>
            <a:r>
              <a:rPr lang="en-US" i="1" dirty="0"/>
              <a:t>Assistive Technology Manual</a:t>
            </a:r>
            <a:r>
              <a:rPr lang="en-US" dirty="0"/>
              <a:t>.</a:t>
            </a:r>
          </a:p>
        </p:txBody>
      </p:sp>
      <p:sp>
        <p:nvSpPr>
          <p:cNvPr id="4" name="Slide Number Placeholder 3"/>
          <p:cNvSpPr>
            <a:spLocks noGrp="1"/>
          </p:cNvSpPr>
          <p:nvPr>
            <p:ph type="sldNum" sz="quarter" idx="10"/>
          </p:nvPr>
        </p:nvSpPr>
        <p:spPr/>
        <p:txBody>
          <a:bodyPr/>
          <a:lstStyle/>
          <a:p>
            <a:fld id="{C840FDEF-DDE5-42CA-975B-5AC2C3FFCCCF}" type="slidenum">
              <a:rPr lang="en-US" smtClean="0"/>
              <a:pPr/>
              <a:t>3</a:t>
            </a:fld>
            <a:endParaRPr lang="en-US" dirty="0"/>
          </a:p>
        </p:txBody>
      </p:sp>
      <p:sp>
        <p:nvSpPr>
          <p:cNvPr id="7" name="Slide Image Placeholder 6">
            <a:extLst>
              <a:ext uri="{FF2B5EF4-FFF2-40B4-BE49-F238E27FC236}">
                <a16:creationId xmlns:a16="http://schemas.microsoft.com/office/drawing/2014/main" id="{75375987-D217-4ABB-8838-CF0417A83C6D}"/>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order for students to use contracted or uncontracted Literary Braille with their RBD, the correct JAWS settings must be applied prior to launching the Secure Browser. The following instructions can be used to perform this task using JAWS 2018 or later. </a:t>
            </a:r>
          </a:p>
          <a:p>
            <a:pPr marL="228600" indent="-228600">
              <a:buFont typeface="+mj-lt"/>
              <a:buAutoNum type="arabicPeriod"/>
            </a:pPr>
            <a:r>
              <a:rPr lang="en-US" dirty="0"/>
              <a:t>First, open JAWS and go to Utilities &gt; Settings Center. The Settings Center window opens.</a:t>
            </a:r>
          </a:p>
          <a:p>
            <a:pPr marL="228600" indent="-228600">
              <a:buFont typeface="+mj-lt"/>
              <a:buAutoNum type="arabicPeriod"/>
            </a:pPr>
            <a:r>
              <a:rPr lang="en-US" dirty="0"/>
              <a:t>From the Application drop-down list at the top of the window, select Firefox.</a:t>
            </a: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30</a:t>
            </a:fld>
            <a:endParaRPr lang="en-US"/>
          </a:p>
        </p:txBody>
      </p:sp>
      <p:sp>
        <p:nvSpPr>
          <p:cNvPr id="7" name="Slide Image Placeholder 6">
            <a:extLst>
              <a:ext uri="{FF2B5EF4-FFF2-40B4-BE49-F238E27FC236}">
                <a16:creationId xmlns:a16="http://schemas.microsoft.com/office/drawing/2014/main" id="{7C5EFE5B-1521-40E7-90FD-8F92396AFF25}"/>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noProof="0" dirty="0"/>
              <a:t>3. Expand the Braille settings, General sub-settings, and Translation sub-settings in the Search for settings panel on the left. The </a:t>
            </a:r>
            <a:r>
              <a:rPr lang="en-US" b="1" i="1" noProof="0" dirty="0"/>
              <a:t>Settings Center </a:t>
            </a:r>
            <a:r>
              <a:rPr lang="en-US" noProof="0" dirty="0"/>
              <a:t>window displays the options for Braille Translation.</a:t>
            </a:r>
          </a:p>
          <a:p>
            <a:pPr marL="628650" lvl="1" indent="-171450">
              <a:buFont typeface="Arial" panose="020B0604020202020204" pitchFamily="34" charset="0"/>
              <a:buChar char="•"/>
            </a:pPr>
            <a:r>
              <a:rPr lang="en-US" noProof="0" dirty="0"/>
              <a:t>In the </a:t>
            </a:r>
            <a:r>
              <a:rPr lang="en-US" b="1" noProof="0" dirty="0"/>
              <a:t>Translation</a:t>
            </a:r>
            <a:r>
              <a:rPr lang="en-US" noProof="0" dirty="0"/>
              <a:t> section, verify the </a:t>
            </a:r>
            <a:r>
              <a:rPr lang="en-US" b="1" noProof="0" dirty="0"/>
              <a:t>Language</a:t>
            </a:r>
            <a:r>
              <a:rPr lang="en-US" noProof="0" dirty="0"/>
              <a:t> drop-down list is set to </a:t>
            </a:r>
            <a:r>
              <a:rPr lang="en-US" b="1" noProof="0" dirty="0"/>
              <a:t>English – United States</a:t>
            </a:r>
            <a:r>
              <a:rPr lang="en-US" b="0" noProof="0" dirty="0"/>
              <a:t>.</a:t>
            </a:r>
          </a:p>
          <a:p>
            <a:pPr marL="628650" lvl="1" indent="-171450">
              <a:buFont typeface="Arial" panose="020B0604020202020204" pitchFamily="34" charset="0"/>
              <a:buChar char="•"/>
            </a:pPr>
            <a:r>
              <a:rPr lang="en-US" noProof="0" dirty="0"/>
              <a:t>For students who prefer contracted Braille, select </a:t>
            </a:r>
            <a:r>
              <a:rPr lang="en-US" b="1" noProof="0" dirty="0"/>
              <a:t>Unified English Braille Grade 2 </a:t>
            </a:r>
            <a:r>
              <a:rPr lang="en-US" noProof="0" dirty="0"/>
              <a:t>from both the </a:t>
            </a:r>
            <a:r>
              <a:rPr lang="en-US" b="1" noProof="0" dirty="0"/>
              <a:t>Input</a:t>
            </a:r>
            <a:r>
              <a:rPr lang="en-US" noProof="0" dirty="0"/>
              <a:t> and </a:t>
            </a:r>
            <a:r>
              <a:rPr lang="en-US" b="1" noProof="0" dirty="0"/>
              <a:t>Output</a:t>
            </a:r>
            <a:r>
              <a:rPr lang="en-US" noProof="0" dirty="0"/>
              <a:t> drop-down lists.</a:t>
            </a:r>
          </a:p>
          <a:p>
            <a:pPr marL="628650" lvl="1" indent="-171450">
              <a:buFont typeface="Arial" panose="020B0604020202020204" pitchFamily="34" charset="0"/>
              <a:buChar char="•"/>
            </a:pPr>
            <a:r>
              <a:rPr lang="en-US" noProof="0" dirty="0"/>
              <a:t>For students who prefer uncontracted Braille, select </a:t>
            </a:r>
            <a:r>
              <a:rPr lang="en-US" b="1" noProof="0" dirty="0"/>
              <a:t>Unified English Braille Grade 1 </a:t>
            </a:r>
            <a:r>
              <a:rPr lang="en-US" noProof="0" dirty="0"/>
              <a:t>from the </a:t>
            </a:r>
            <a:r>
              <a:rPr lang="en-US" b="1" noProof="0" dirty="0"/>
              <a:t>Output</a:t>
            </a:r>
            <a:r>
              <a:rPr lang="en-US" noProof="0" dirty="0"/>
              <a:t> drop-down list.</a:t>
            </a:r>
          </a:p>
          <a:p>
            <a:endParaRPr lang="en-US" dirty="0"/>
          </a:p>
        </p:txBody>
      </p:sp>
      <p:sp>
        <p:nvSpPr>
          <p:cNvPr id="4" name="Slide Number Placeholder 3"/>
          <p:cNvSpPr>
            <a:spLocks noGrp="1"/>
          </p:cNvSpPr>
          <p:nvPr>
            <p:ph type="sldNum" sz="quarter" idx="10"/>
          </p:nvPr>
        </p:nvSpPr>
        <p:spPr/>
        <p:txBody>
          <a:bodyPr/>
          <a:lstStyle/>
          <a:p>
            <a:fld id="{5D5420A3-AFD7-4EF9-9190-4CBE9ECCF7DF}" type="slidenum">
              <a:rPr lang="en-US" smtClean="0"/>
              <a:pPr/>
              <a:t>31</a:t>
            </a:fld>
            <a:endParaRPr lang="en-US"/>
          </a:p>
        </p:txBody>
      </p:sp>
      <p:sp>
        <p:nvSpPr>
          <p:cNvPr id="7" name="Slide Image Placeholder 6">
            <a:extLst>
              <a:ext uri="{FF2B5EF4-FFF2-40B4-BE49-F238E27FC236}">
                <a16:creationId xmlns:a16="http://schemas.microsoft.com/office/drawing/2014/main" id="{0EB32D44-23D9-4852-A14E-8481FB118E93}"/>
              </a:ext>
            </a:extLst>
          </p:cNvPr>
          <p:cNvSpPr>
            <a:spLocks noGrp="1" noRot="1" noChangeAspect="1"/>
          </p:cNvSpPr>
          <p:nvPr>
            <p:ph type="sldImg"/>
          </p:nvPr>
        </p:nvSpPr>
        <p:spPr/>
      </p:sp>
    </p:spTree>
    <p:extLst>
      <p:ext uri="{BB962C8B-B14F-4D97-AF65-F5344CB8AC3E}">
        <p14:creationId xmlns:p14="http://schemas.microsoft.com/office/powerpoint/2010/main" val="343435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Font typeface="+mj-lt"/>
              <a:buNone/>
            </a:pPr>
            <a:r>
              <a:rPr lang="en-US" sz="1200" dirty="0">
                <a:solidFill>
                  <a:schemeClr val="tx1"/>
                </a:solidFill>
              </a:rPr>
              <a:t>4.         In the </a:t>
            </a:r>
            <a:r>
              <a:rPr lang="en-US" sz="1200" b="1" dirty="0">
                <a:solidFill>
                  <a:schemeClr val="tx1"/>
                </a:solidFill>
              </a:rPr>
              <a:t>Braille Mode </a:t>
            </a:r>
            <a:r>
              <a:rPr lang="en-US" sz="1200" dirty="0">
                <a:solidFill>
                  <a:schemeClr val="tx1"/>
                </a:solidFill>
              </a:rPr>
              <a:t>section, ensure that only the following settings are checked:</a:t>
            </a:r>
          </a:p>
          <a:p>
            <a:pPr marL="1019556" lvl="1" indent="-457200">
              <a:buFont typeface="Arial" panose="020B0604020202020204" pitchFamily="34" charset="0"/>
              <a:buChar char="•"/>
            </a:pPr>
            <a:r>
              <a:rPr lang="en-US" sz="1200" dirty="0">
                <a:solidFill>
                  <a:schemeClr val="tx1"/>
                </a:solidFill>
              </a:rPr>
              <a:t>Active cursor follows Braille display</a:t>
            </a:r>
          </a:p>
          <a:p>
            <a:pPr marL="1019556" lvl="1" indent="-457200">
              <a:buFont typeface="Arial" panose="020B0604020202020204" pitchFamily="34" charset="0"/>
              <a:buChar char="•"/>
            </a:pPr>
            <a:r>
              <a:rPr lang="en-US" sz="1200" dirty="0">
                <a:solidFill>
                  <a:schemeClr val="tx1"/>
                </a:solidFill>
              </a:rPr>
              <a:t>Braille display/cursor follows Active cursor</a:t>
            </a:r>
          </a:p>
          <a:p>
            <a:pPr marL="1019556" lvl="1" indent="-457200">
              <a:buFont typeface="Arial" panose="020B0604020202020204" pitchFamily="34" charset="0"/>
              <a:buChar char="•"/>
            </a:pPr>
            <a:r>
              <a:rPr lang="en-US" sz="1200" dirty="0">
                <a:solidFill>
                  <a:schemeClr val="tx1"/>
                </a:solidFill>
              </a:rPr>
              <a:t>Enable Word Wrap</a:t>
            </a:r>
          </a:p>
          <a:p>
            <a:pPr marL="1019556" lvl="1" indent="-457200">
              <a:buFont typeface="Arial" panose="020B0604020202020204" pitchFamily="34" charset="0"/>
              <a:buChar char="•"/>
            </a:pPr>
            <a:r>
              <a:rPr lang="en-US" sz="1200" dirty="0">
                <a:solidFill>
                  <a:schemeClr val="tx1"/>
                </a:solidFill>
              </a:rPr>
              <a:t>Auto Detect Braille Display using Bluetooth (if available)</a:t>
            </a:r>
          </a:p>
          <a:p>
            <a:pPr marL="457200" indent="-457200">
              <a:buFont typeface="+mj-lt"/>
              <a:buAutoNum type="arabicPeriod" startAt="5"/>
            </a:pPr>
            <a:r>
              <a:rPr lang="en-US" sz="1200" dirty="0">
                <a:solidFill>
                  <a:schemeClr val="tx1"/>
                </a:solidFill>
              </a:rPr>
              <a:t>Click </a:t>
            </a:r>
            <a:r>
              <a:rPr lang="en-US" sz="1200" b="1" dirty="0">
                <a:solidFill>
                  <a:schemeClr val="tx1"/>
                </a:solidFill>
              </a:rPr>
              <a:t>Apply</a:t>
            </a:r>
            <a:r>
              <a:rPr lang="en-US" sz="1200" dirty="0">
                <a:solidFill>
                  <a:schemeClr val="tx1"/>
                </a:solidFill>
              </a:rPr>
              <a:t>, and then click </a:t>
            </a:r>
            <a:r>
              <a:rPr lang="en-US" sz="1200" b="1" dirty="0">
                <a:solidFill>
                  <a:schemeClr val="tx1"/>
                </a:solidFill>
              </a:rPr>
              <a:t>OK</a:t>
            </a:r>
            <a:r>
              <a:rPr lang="en-US" sz="1200" dirty="0">
                <a:solidFill>
                  <a:schemeClr val="tx1"/>
                </a:solidFill>
              </a:rPr>
              <a:t>.</a:t>
            </a:r>
          </a:p>
          <a:p>
            <a:pPr marL="241653" indent="-241653">
              <a:buFont typeface="+mj-lt"/>
              <a:buAutoNum type="arabicPeriod" startAt="5"/>
            </a:pPr>
            <a:endParaRPr lang="en-US" dirty="0"/>
          </a:p>
          <a:p>
            <a:r>
              <a:rPr lang="en-US" dirty="0"/>
              <a:t>The necessary settings for contracted Braille</a:t>
            </a:r>
            <a:r>
              <a:rPr lang="en-US" baseline="0" dirty="0"/>
              <a:t> appear on this slide.</a:t>
            </a:r>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32</a:t>
            </a:fld>
            <a:endParaRPr lang="en-US"/>
          </a:p>
        </p:txBody>
      </p:sp>
      <p:sp>
        <p:nvSpPr>
          <p:cNvPr id="7" name="Slide Image Placeholder 6">
            <a:extLst>
              <a:ext uri="{FF2B5EF4-FFF2-40B4-BE49-F238E27FC236}">
                <a16:creationId xmlns:a16="http://schemas.microsoft.com/office/drawing/2014/main" id="{D66FDCF9-F1D9-432C-9765-F02223A3E674}"/>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ensure that JAWS correctly speaks the dollar symbol, the following steps must be performed:</a:t>
            </a:r>
          </a:p>
          <a:p>
            <a:endParaRPr lang="en-US" dirty="0"/>
          </a:p>
          <a:p>
            <a:pPr marL="429605" indent="-429605">
              <a:buFont typeface="+mj-lt"/>
              <a:buAutoNum type="arabicPeriod"/>
            </a:pPr>
            <a:r>
              <a:rPr lang="en-US" sz="1200" dirty="0"/>
              <a:t>First, open JAWS and go to </a:t>
            </a:r>
            <a:r>
              <a:rPr lang="en-US" sz="1200" b="1" dirty="0"/>
              <a:t>Utilities &gt; Settings Center</a:t>
            </a:r>
            <a:r>
              <a:rPr lang="en-US" sz="1200" dirty="0"/>
              <a:t>. The </a:t>
            </a:r>
            <a:r>
              <a:rPr lang="en-US" sz="1200" b="1" dirty="0"/>
              <a:t>Settings Center </a:t>
            </a:r>
            <a:r>
              <a:rPr lang="en-US" sz="1200" dirty="0"/>
              <a:t>window opens.</a:t>
            </a:r>
          </a:p>
          <a:p>
            <a:pPr marL="429605" indent="-429605">
              <a:buFont typeface="+mj-lt"/>
              <a:buAutoNum type="arabicPeriod"/>
            </a:pPr>
            <a:r>
              <a:rPr lang="en-US" sz="1200" dirty="0"/>
              <a:t>In the </a:t>
            </a:r>
            <a:r>
              <a:rPr lang="en-US" sz="1200" b="1" dirty="0"/>
              <a:t>Search for settings </a:t>
            </a:r>
            <a:r>
              <a:rPr lang="en-US" sz="1200" dirty="0"/>
              <a:t>panel on the left, expand the </a:t>
            </a:r>
            <a:r>
              <a:rPr lang="en-US" sz="1200" b="0" i="1" dirty="0"/>
              <a:t>Text Processing </a:t>
            </a:r>
            <a:r>
              <a:rPr lang="en-US" sz="1200" dirty="0"/>
              <a:t>settings and </a:t>
            </a:r>
            <a:r>
              <a:rPr lang="en-US" sz="1200" b="0" i="1" dirty="0"/>
              <a:t>Number And Date Processing </a:t>
            </a:r>
            <a:r>
              <a:rPr lang="en-US" sz="1200" b="0" i="0" dirty="0"/>
              <a:t>sub-settings</a:t>
            </a:r>
            <a:r>
              <a:rPr lang="en-US" sz="1200" dirty="0"/>
              <a:t>. Click </a:t>
            </a:r>
            <a:r>
              <a:rPr lang="en-US" sz="1200" b="1" dirty="0"/>
              <a:t>Speak Dollars</a:t>
            </a:r>
            <a:r>
              <a:rPr lang="en-US" sz="1200" dirty="0"/>
              <a:t>. The Settings Center window will display the </a:t>
            </a:r>
            <a:r>
              <a:rPr lang="en-US" sz="1200" b="0" i="1" dirty="0"/>
              <a:t>Number And Date Processing </a:t>
            </a:r>
            <a:r>
              <a:rPr lang="en-US" sz="1200" dirty="0"/>
              <a:t>options.</a:t>
            </a:r>
          </a:p>
          <a:p>
            <a:pPr marL="429605" indent="-429605">
              <a:buFont typeface="+mj-lt"/>
              <a:buAutoNum type="arabicPeriod"/>
            </a:pPr>
            <a:r>
              <a:rPr lang="en-US" sz="1200" dirty="0"/>
              <a:t>Mark the </a:t>
            </a:r>
            <a:r>
              <a:rPr lang="en-US" sz="1200" b="1" dirty="0"/>
              <a:t>Speak Dollars </a:t>
            </a:r>
            <a:r>
              <a:rPr lang="en-US" sz="1200" dirty="0"/>
              <a:t>checkbox.</a:t>
            </a:r>
          </a:p>
          <a:p>
            <a:pPr marL="429605" indent="-429605">
              <a:buFont typeface="+mj-lt"/>
              <a:buAutoNum type="arabicPeriod"/>
            </a:pPr>
            <a:r>
              <a:rPr lang="en-US" sz="1200" dirty="0"/>
              <a:t>Click </a:t>
            </a:r>
            <a:r>
              <a:rPr lang="en-US" sz="1200" b="1" dirty="0"/>
              <a:t>Apply</a:t>
            </a:r>
            <a:r>
              <a:rPr lang="en-US" sz="1200" dirty="0"/>
              <a:t>, and then click </a:t>
            </a:r>
            <a:r>
              <a:rPr lang="en-US" sz="1200" b="1" dirty="0"/>
              <a:t>OK</a:t>
            </a:r>
            <a:r>
              <a:rPr lang="en-US" sz="1200" dirty="0"/>
              <a:t>.</a:t>
            </a:r>
          </a:p>
        </p:txBody>
      </p:sp>
      <p:sp>
        <p:nvSpPr>
          <p:cNvPr id="4" name="Slide Number Placeholder 3"/>
          <p:cNvSpPr>
            <a:spLocks noGrp="1"/>
          </p:cNvSpPr>
          <p:nvPr>
            <p:ph type="sldNum" sz="quarter" idx="10"/>
          </p:nvPr>
        </p:nvSpPr>
        <p:spPr/>
        <p:txBody>
          <a:bodyPr/>
          <a:lstStyle/>
          <a:p>
            <a:fld id="{C840FDEF-DDE5-42CA-975B-5AC2C3FFCCCF}" type="slidenum">
              <a:rPr lang="en-US" smtClean="0"/>
              <a:pPr/>
              <a:t>33</a:t>
            </a:fld>
            <a:endParaRPr lang="en-US"/>
          </a:p>
        </p:txBody>
      </p:sp>
      <p:sp>
        <p:nvSpPr>
          <p:cNvPr id="7" name="Slide Image Placeholder 6">
            <a:extLst>
              <a:ext uri="{FF2B5EF4-FFF2-40B4-BE49-F238E27FC236}">
                <a16:creationId xmlns:a16="http://schemas.microsoft.com/office/drawing/2014/main" id="{12B97430-5A49-4E15-A23B-DF148C32A36A}"/>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noProof="0" dirty="0"/>
              <a:t>This slide contains a video walkthrough showing how to apply JAWS settings for contracted or uncontracted braille and how to configure JAWS to speak “dollars.”</a:t>
            </a:r>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34</a:t>
            </a:fld>
            <a:endParaRPr lang="en-US" altLang="en-US" dirty="0"/>
          </a:p>
        </p:txBody>
      </p:sp>
      <p:sp>
        <p:nvSpPr>
          <p:cNvPr id="4" name="Slide Image Placeholder 3">
            <a:extLst>
              <a:ext uri="{FF2B5EF4-FFF2-40B4-BE49-F238E27FC236}">
                <a16:creationId xmlns:a16="http://schemas.microsoft.com/office/drawing/2014/main" id="{FD368A24-9041-4D71-8D8F-00743E9E8CDA}"/>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spcBef>
                <a:spcPts val="600"/>
              </a:spcBef>
              <a:spcAft>
                <a:spcPts val="1200"/>
              </a:spcAft>
            </a:pP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JAWS 2020 includes a unified keyboard setting that allows students to use </a:t>
            </a:r>
            <a:r>
              <a:rPr lang="en-US" sz="1200" b="1" u="none" dirty="0" err="1">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Alt</a:t>
            </a:r>
            <a:r>
              <a:rPr lang="en-US" sz="1200" u="none" dirty="0" err="1">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a:t>
            </a:r>
            <a:r>
              <a:rPr lang="en-US" sz="1200" b="1" u="none" dirty="0" err="1">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Tab</a:t>
            </a: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 to return to the Secure Browser when Permissive Mode is turned on. If students are using JAWS 2019 or earlier, TAs may need to help students return focus to the Secure Browser by manually clicking it. Students using a full-sized keyboard may also be able to press the backslash key on the numpad to return focus to the test. </a:t>
            </a:r>
            <a:endParaRPr lang="en-US" sz="1200" u="none"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600"/>
              </a:spcBef>
              <a:spcAft>
                <a:spcPts val="1200"/>
              </a:spcAft>
            </a:pPr>
            <a:r>
              <a:rPr lang="en-US" sz="1200" u="none" dirty="0">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The unified keyboard setting is turned on by default in JAWS 2020, but you should still verify it is enabled for students using JAWS 2020 before they begin testing.</a:t>
            </a:r>
            <a:endParaRPr lang="en-US" sz="1200" u="none"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fontAlgn="base">
              <a:spcBef>
                <a:spcPts val="600"/>
              </a:spcBef>
              <a:spcAft>
                <a:spcPts val="1200"/>
              </a:spcAft>
              <a:buSzPts val="1100"/>
              <a:buFont typeface="Times New Roman" panose="02020603050405020304" pitchFamily="18" charset="0"/>
              <a:buAutoNum type="arabicPeriod"/>
            </a:pPr>
            <a:r>
              <a:rPr lang="en-US" sz="1200" u="none" strike="noStrike" kern="0" spc="0" dirty="0">
                <a:solidFill>
                  <a:srgbClr val="008080"/>
                </a:solidFill>
                <a:effectLst/>
                <a:latin typeface="Calibri" panose="020F0502020204030204" pitchFamily="34" charset="0"/>
                <a:ea typeface="Calibri" panose="020F0502020204030204" pitchFamily="34" charset="0"/>
                <a:cs typeface="Arial" panose="020B0604020202020204" pitchFamily="34" charset="0"/>
              </a:rPr>
              <a:t>Open JAWS 2020 and navigate to </a:t>
            </a:r>
            <a:r>
              <a:rPr lang="en-US" sz="1200" b="1" u="none" strike="noStrike" kern="0" spc="0" dirty="0">
                <a:solidFill>
                  <a:srgbClr val="008080"/>
                </a:solidFill>
                <a:effectLst/>
                <a:latin typeface="Calibri" panose="020F0502020204030204" pitchFamily="34" charset="0"/>
                <a:ea typeface="Calibri" panose="020F0502020204030204" pitchFamily="34" charset="0"/>
                <a:cs typeface="Arial" panose="020B0604020202020204" pitchFamily="34" charset="0"/>
              </a:rPr>
              <a:t>Utilities &gt; Setting Center</a:t>
            </a:r>
            <a:r>
              <a:rPr lang="en-US" sz="1200" u="none" strike="noStrike" kern="0" spc="0" dirty="0">
                <a:effectLst/>
                <a:latin typeface="Calibri" panose="020F0502020204030204" pitchFamily="34" charset="0"/>
                <a:ea typeface="Calibri" panose="020F0502020204030204" pitchFamily="34" charset="0"/>
                <a:cs typeface="Arial" panose="020B0604020202020204" pitchFamily="34" charset="0"/>
              </a:rPr>
              <a:t>.</a:t>
            </a:r>
          </a:p>
          <a:p>
            <a:pPr marL="342900" marR="0" lvl="0" indent="-342900" fontAlgn="base">
              <a:spcBef>
                <a:spcPts val="600"/>
              </a:spcBef>
              <a:spcAft>
                <a:spcPts val="1200"/>
              </a:spcAft>
              <a:buSzPts val="1100"/>
              <a:buFont typeface="Times New Roman" panose="02020603050405020304" pitchFamily="18" charset="0"/>
              <a:buAutoNum type="arabicPeriod"/>
            </a:pPr>
            <a:r>
              <a:rPr lang="en-US" sz="1200" u="none" strike="noStrike" kern="0" spc="0" dirty="0">
                <a:solidFill>
                  <a:srgbClr val="008080"/>
                </a:solidFill>
                <a:effectLst/>
                <a:latin typeface="Calibri" panose="020F0502020204030204" pitchFamily="34" charset="0"/>
                <a:ea typeface="Calibri" panose="020F0502020204030204" pitchFamily="34" charset="0"/>
                <a:cs typeface="Arial" panose="020B0604020202020204" pitchFamily="34" charset="0"/>
              </a:rPr>
              <a:t>Search in the Settings Center for “Unified Keyboard” and mark the</a:t>
            </a:r>
            <a:r>
              <a:rPr lang="en-US" sz="1200" b="1" u="none" strike="noStrike" kern="0" spc="0" dirty="0">
                <a:solidFill>
                  <a:srgbClr val="008080"/>
                </a:solidFill>
                <a:effectLst/>
                <a:latin typeface="Calibri" panose="020F0502020204030204" pitchFamily="34" charset="0"/>
                <a:ea typeface="Calibri" panose="020F0502020204030204" pitchFamily="34" charset="0"/>
                <a:cs typeface="Arial" panose="020B0604020202020204" pitchFamily="34" charset="0"/>
              </a:rPr>
              <a:t> Use Unified Keyboard Processing Method</a:t>
            </a:r>
            <a:r>
              <a:rPr lang="en-US" sz="1200" u="none" strike="noStrike" kern="0" spc="0" dirty="0">
                <a:solidFill>
                  <a:srgbClr val="008080"/>
                </a:solidFill>
                <a:effectLst/>
                <a:latin typeface="Calibri" panose="020F0502020204030204" pitchFamily="34" charset="0"/>
                <a:ea typeface="Calibri" panose="020F0502020204030204" pitchFamily="34" charset="0"/>
                <a:cs typeface="Arial" panose="020B0604020202020204" pitchFamily="34" charset="0"/>
              </a:rPr>
              <a:t> checkbox.</a:t>
            </a: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dirty="0"/>
          </a:p>
        </p:txBody>
      </p:sp>
      <p:sp>
        <p:nvSpPr>
          <p:cNvPr id="11" name="Slide Image Placeholder 10">
            <a:extLst>
              <a:ext uri="{FF2B5EF4-FFF2-40B4-BE49-F238E27FC236}">
                <a16:creationId xmlns:a16="http://schemas.microsoft.com/office/drawing/2014/main" id="{36C599E8-114C-403B-BB49-0245A8B136B2}"/>
              </a:ext>
            </a:extLst>
          </p:cNvPr>
          <p:cNvSpPr>
            <a:spLocks noGrp="1" noRot="1" noChangeAspect="1"/>
          </p:cNvSpPr>
          <p:nvPr>
            <p:ph type="sldImg"/>
          </p:nvPr>
        </p:nvSpPr>
        <p:spPr/>
      </p:sp>
    </p:spTree>
    <p:extLst>
      <p:ext uri="{BB962C8B-B14F-4D97-AF65-F5344CB8AC3E}">
        <p14:creationId xmlns:p14="http://schemas.microsoft.com/office/powerpoint/2010/main" val="3181164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36</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48D7EC02-9711-4741-8C7A-5E24EC299DDC}"/>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866528F0-5D95-44E6-BBC5-B63B18D029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337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612">
              <a:defRPr/>
            </a:pPr>
            <a:r>
              <a:rPr lang="en-US" altLang="en-US" sz="1200" kern="1200" dirty="0">
                <a:solidFill>
                  <a:schemeClr val="tx1"/>
                </a:solidFill>
                <a:latin typeface="Calibri"/>
                <a:ea typeface="+mn-ea"/>
                <a:cs typeface="+mn-cs"/>
              </a:rPr>
              <a:t>The first step in administering a test is to create a test session. This procedure is the</a:t>
            </a:r>
            <a:r>
              <a:rPr lang="en-US" altLang="en-US" sz="1200" kern="1200" baseline="0" dirty="0">
                <a:solidFill>
                  <a:schemeClr val="tx1"/>
                </a:solidFill>
                <a:latin typeface="Calibri"/>
                <a:ea typeface="+mn-ea"/>
                <a:cs typeface="+mn-cs"/>
              </a:rPr>
              <a:t> same as it would be for students not using Braille</a:t>
            </a:r>
            <a:r>
              <a:rPr lang="en-US" altLang="en-US" sz="1200" kern="1200" dirty="0">
                <a:solidFill>
                  <a:schemeClr val="tx1"/>
                </a:solidFill>
                <a:latin typeface="Calibri"/>
                <a:ea typeface="+mn-ea"/>
                <a:cs typeface="+mn-cs"/>
              </a:rPr>
              <a:t>. The</a:t>
            </a:r>
            <a:r>
              <a:rPr lang="en-US" altLang="en-US" sz="1200" kern="1200" baseline="0" dirty="0">
                <a:solidFill>
                  <a:schemeClr val="tx1"/>
                </a:solidFill>
                <a:latin typeface="Calibri"/>
                <a:ea typeface="+mn-ea"/>
                <a:cs typeface="+mn-cs"/>
              </a:rPr>
              <a:t> test session </a:t>
            </a:r>
            <a:r>
              <a:rPr lang="en-US" altLang="en-US" sz="1200" kern="1200" dirty="0">
                <a:solidFill>
                  <a:schemeClr val="tx1"/>
                </a:solidFill>
                <a:latin typeface="Calibri"/>
                <a:ea typeface="+mn-ea"/>
                <a:cs typeface="+mn-cs"/>
              </a:rPr>
              <a:t>should be started less than 20 minutes prior to starting the test in order to prevent the system from timing out. </a:t>
            </a:r>
          </a:p>
          <a:p>
            <a:pPr defTabSz="966612">
              <a:defRPr/>
            </a:pPr>
            <a:endParaRPr lang="en-US" altLang="en-US" sz="1200" kern="1200" dirty="0">
              <a:solidFill>
                <a:schemeClr val="tx1"/>
              </a:solidFill>
              <a:latin typeface="Calibri"/>
              <a:ea typeface="+mn-ea"/>
              <a:cs typeface="+mn-cs"/>
            </a:endParaRPr>
          </a:p>
          <a:p>
            <a:pPr defTabSz="966612">
              <a:defRPr/>
            </a:pPr>
            <a:r>
              <a:rPr lang="en-US" altLang="en-US" sz="1200" kern="1200" dirty="0">
                <a:solidFill>
                  <a:schemeClr val="tx1"/>
                </a:solidFill>
                <a:latin typeface="Calibri"/>
                <a:ea typeface="+mn-ea"/>
                <a:cs typeface="+mn-cs"/>
              </a:rPr>
              <a:t>To create a test session, </a:t>
            </a:r>
            <a:r>
              <a:rPr lang="en-US" sz="1200" kern="1200" dirty="0">
                <a:solidFill>
                  <a:schemeClr val="tx1"/>
                </a:solidFill>
                <a:latin typeface="Calibri"/>
                <a:ea typeface="+mn-ea"/>
                <a:cs typeface="+mn-cs"/>
              </a:rPr>
              <a:t>first navigate to the HSAP portal and log in to the TA Live Site with your username and password. If you do not have a valid username and password, contact your test coordinator for assistance.</a:t>
            </a:r>
          </a:p>
          <a:p>
            <a:pPr defTabSz="966612">
              <a:defRPr/>
            </a:pPr>
            <a:endParaRPr lang="en-US" altLang="en-US" sz="1200" kern="1200" dirty="0">
              <a:solidFill>
                <a:schemeClr val="tx1"/>
              </a:solidFill>
              <a:latin typeface="Calibri"/>
              <a:ea typeface="+mn-ea"/>
              <a:cs typeface="+mn-cs"/>
            </a:endParaRPr>
          </a:p>
          <a:p>
            <a:pPr defTabSz="966612">
              <a:defRPr/>
            </a:pPr>
            <a:r>
              <a:rPr lang="en-US" altLang="en-US" sz="1200" kern="1200" dirty="0">
                <a:solidFill>
                  <a:schemeClr val="tx1"/>
                </a:solidFill>
                <a:latin typeface="Calibri"/>
                <a:ea typeface="+mn-ea"/>
                <a:cs typeface="+mn-cs"/>
              </a:rPr>
              <a:t>You create test sessions in the Test Selection window that appears when you log in. The Test Selection window color-codes the available tests and organizes them into categories. You can click the plus sign next to a category name to view the tests in that category. To create a test session, click the test(s) you want to administer or click the checkbox for a category to include all tests in that category</a:t>
            </a:r>
            <a:r>
              <a:rPr lang="en-US" altLang="ja-JP" sz="1200" kern="1200" dirty="0">
                <a:solidFill>
                  <a:schemeClr val="tx1"/>
                </a:solidFill>
                <a:latin typeface="Calibri"/>
                <a:ea typeface="+mn-ea"/>
                <a:cs typeface="+mn-cs"/>
              </a:rPr>
              <a:t>. </a:t>
            </a:r>
          </a:p>
          <a:p>
            <a:pPr defTabSz="966612">
              <a:defRPr/>
            </a:pPr>
            <a:endParaRPr lang="en-US" sz="1200" kern="1200" dirty="0">
              <a:solidFill>
                <a:schemeClr val="tx1"/>
              </a:solidFill>
              <a:latin typeface="Calibri"/>
              <a:ea typeface="+mn-ea"/>
              <a:cs typeface="+mn-cs"/>
            </a:endParaRPr>
          </a:p>
          <a:p>
            <a:pPr defTabSz="966612">
              <a:defRPr/>
            </a:pPr>
            <a:r>
              <a:rPr lang="en-US" altLang="en-US" sz="1200" kern="1200" dirty="0">
                <a:solidFill>
                  <a:schemeClr val="tx1"/>
                </a:solidFill>
                <a:latin typeface="Calibri"/>
                <a:ea typeface="+mn-ea"/>
                <a:cs typeface="+mn-cs"/>
              </a:rPr>
              <a:t>Once you select your tests, select the </a:t>
            </a:r>
            <a:r>
              <a:rPr lang="en-US" altLang="ja-JP" sz="1200" kern="1200" dirty="0">
                <a:solidFill>
                  <a:schemeClr val="tx1"/>
                </a:solidFill>
                <a:latin typeface="Calibri"/>
                <a:ea typeface="+mn-ea"/>
                <a:cs typeface="+mn-cs"/>
              </a:rPr>
              <a:t>Start Session button. The system will automatically generate a </a:t>
            </a:r>
            <a:r>
              <a:rPr lang="en-US" altLang="ja-JP" sz="1200" b="1" kern="1200" dirty="0">
                <a:solidFill>
                  <a:schemeClr val="tx1"/>
                </a:solidFill>
                <a:latin typeface="Calibri"/>
                <a:ea typeface="+mn-ea"/>
                <a:cs typeface="+mn-cs"/>
              </a:rPr>
              <a:t>session ID</a:t>
            </a:r>
            <a:r>
              <a:rPr lang="en-US" altLang="ja-JP" sz="1200" kern="1200" dirty="0">
                <a:solidFill>
                  <a:schemeClr val="tx1"/>
                </a:solidFill>
                <a:latin typeface="Calibri"/>
                <a:ea typeface="+mn-ea"/>
                <a:cs typeface="+mn-cs"/>
              </a:rPr>
              <a:t>. This ID must be provided to students in order for them to log in. </a:t>
            </a:r>
            <a:endParaRPr lang="en-US" sz="1200" kern="1200" dirty="0">
              <a:solidFill>
                <a:schemeClr val="tx1"/>
              </a:solidFill>
              <a:latin typeface="Calibri"/>
              <a:ea typeface="+mn-ea"/>
              <a:cs typeface="+mn-cs"/>
            </a:endParaRPr>
          </a:p>
        </p:txBody>
      </p:sp>
      <p:sp>
        <p:nvSpPr>
          <p:cNvPr id="4" name="Slide Number Placeholder 3"/>
          <p:cNvSpPr>
            <a:spLocks noGrp="1"/>
          </p:cNvSpPr>
          <p:nvPr>
            <p:ph type="sldNum" sz="quarter" idx="10"/>
          </p:nvPr>
        </p:nvSpPr>
        <p:spPr/>
        <p:txBody>
          <a:bodyPr/>
          <a:lstStyle/>
          <a:p>
            <a:fld id="{C840FDEF-DDE5-42CA-975B-5AC2C3FFCCCF}" type="slidenum">
              <a:rPr lang="en-US" smtClean="0"/>
              <a:pPr/>
              <a:t>37</a:t>
            </a:fld>
            <a:endParaRPr lang="en-US" dirty="0"/>
          </a:p>
        </p:txBody>
      </p:sp>
      <p:sp>
        <p:nvSpPr>
          <p:cNvPr id="7" name="Slide Image Placeholder 6">
            <a:extLst>
              <a:ext uri="{FF2B5EF4-FFF2-40B4-BE49-F238E27FC236}">
                <a16:creationId xmlns:a16="http://schemas.microsoft.com/office/drawing/2014/main" id="{8D2C2178-AF0C-4F11-8C77-AA33B9558DC1}"/>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a:solidFill>
                  <a:schemeClr val="tx1"/>
                </a:solidFill>
                <a:latin typeface="Calibri"/>
                <a:ea typeface="+mn-ea"/>
                <a:cs typeface="+mn-cs"/>
              </a:rPr>
              <a:t>Before testing can begin, the TA must prepare all devices that students will use for testing. First, the TA should open JAWS. Please note that if students are taking an ELA test and are using a screen reader other than JAWS 18 or later, the TA must also mute the students’ devices. This step</a:t>
            </a:r>
            <a:r>
              <a:rPr lang="en-US" sz="1200" kern="1200" baseline="0" dirty="0">
                <a:solidFill>
                  <a:schemeClr val="tx1"/>
                </a:solidFill>
                <a:latin typeface="Calibri"/>
                <a:ea typeface="+mn-ea"/>
                <a:cs typeface="+mn-cs"/>
              </a:rPr>
              <a:t> can be performed by manually muting the system volume. </a:t>
            </a:r>
            <a:r>
              <a:rPr lang="en-US" sz="1200" b="0" u="none" kern="1200" dirty="0">
                <a:solidFill>
                  <a:schemeClr val="tx1"/>
                </a:solidFill>
                <a:latin typeface="Calibri"/>
                <a:ea typeface="+mn-ea"/>
                <a:cs typeface="+mn-cs"/>
              </a:rPr>
              <a:t>To navigate the test without sound, students may use RBDs, have a TA read text aloud, and/or request that stimuli and items be embossed.</a:t>
            </a:r>
          </a:p>
          <a:p>
            <a:endParaRPr lang="en-US" sz="1200" kern="1200" dirty="0">
              <a:solidFill>
                <a:schemeClr val="tx1"/>
              </a:solidFill>
              <a:latin typeface="Calibri"/>
              <a:ea typeface="+mn-ea"/>
              <a:cs typeface="+mn-cs"/>
            </a:endParaRPr>
          </a:p>
          <a:p>
            <a:pPr defTabSz="966612">
              <a:defRPr/>
            </a:pPr>
            <a:r>
              <a:rPr lang="en-US" sz="1200" kern="1200" dirty="0">
                <a:solidFill>
                  <a:schemeClr val="tx1"/>
                </a:solidFill>
                <a:latin typeface="Calibri"/>
                <a:ea typeface="+mn-ea"/>
                <a:cs typeface="+mn-cs"/>
              </a:rPr>
              <a:t>Next, the TA should open the Secure Browser that students will use to access the online testing interface.</a:t>
            </a:r>
            <a:r>
              <a:rPr lang="en-US" altLang="en-US" sz="1200" kern="1200" dirty="0">
                <a:solidFill>
                  <a:schemeClr val="tx1"/>
                </a:solidFill>
                <a:latin typeface="Calibri"/>
                <a:ea typeface="+mn-ea"/>
                <a:cs typeface="+mn-cs"/>
              </a:rPr>
              <a:t> For more detailed information and additional technical tips, please refer to the </a:t>
            </a:r>
            <a:r>
              <a:rPr lang="en-US" altLang="en-US" sz="1200" i="1" kern="1200" dirty="0">
                <a:solidFill>
                  <a:schemeClr val="tx1"/>
                </a:solidFill>
                <a:latin typeface="Calibri"/>
                <a:ea typeface="+mn-ea"/>
                <a:cs typeface="+mn-cs"/>
              </a:rPr>
              <a:t>Test Administration Manual </a:t>
            </a:r>
            <a:r>
              <a:rPr lang="en-US" altLang="en-US" sz="1200" kern="1200" dirty="0">
                <a:solidFill>
                  <a:schemeClr val="tx1"/>
                </a:solidFill>
                <a:latin typeface="Calibri"/>
                <a:ea typeface="+mn-ea"/>
                <a:cs typeface="+mn-cs"/>
              </a:rPr>
              <a:t>and the </a:t>
            </a:r>
            <a:r>
              <a:rPr lang="en-US" altLang="en-US" sz="1200" i="1" kern="1200" dirty="0">
                <a:solidFill>
                  <a:schemeClr val="tx1"/>
                </a:solidFill>
                <a:latin typeface="Calibri"/>
                <a:ea typeface="+mn-ea"/>
                <a:cs typeface="+mn-cs"/>
              </a:rPr>
              <a:t>Quick Guide for Setting up Your Online Testing Technology</a:t>
            </a:r>
            <a:r>
              <a:rPr lang="en-US" altLang="en-US" sz="1200" kern="1200" dirty="0">
                <a:solidFill>
                  <a:schemeClr val="tx1"/>
                </a:solidFill>
                <a:latin typeface="Calibri"/>
                <a:ea typeface="+mn-ea"/>
                <a:cs typeface="+mn-cs"/>
              </a:rPr>
              <a:t>.</a:t>
            </a:r>
          </a:p>
        </p:txBody>
      </p:sp>
      <p:sp>
        <p:nvSpPr>
          <p:cNvPr id="4" name="Slide Number Placeholder 3"/>
          <p:cNvSpPr>
            <a:spLocks noGrp="1"/>
          </p:cNvSpPr>
          <p:nvPr>
            <p:ph type="sldNum" sz="quarter" idx="10"/>
          </p:nvPr>
        </p:nvSpPr>
        <p:spPr/>
        <p:txBody>
          <a:bodyPr/>
          <a:lstStyle/>
          <a:p>
            <a:fld id="{C840FDEF-DDE5-42CA-975B-5AC2C3FFCCCF}" type="slidenum">
              <a:rPr lang="en-US" smtClean="0"/>
              <a:pPr/>
              <a:t>38</a:t>
            </a:fld>
            <a:endParaRPr lang="en-US" dirty="0"/>
          </a:p>
        </p:txBody>
      </p:sp>
      <p:sp>
        <p:nvSpPr>
          <p:cNvPr id="7" name="Slide Image Placeholder 6">
            <a:extLst>
              <a:ext uri="{FF2B5EF4-FFF2-40B4-BE49-F238E27FC236}">
                <a16:creationId xmlns:a16="http://schemas.microsoft.com/office/drawing/2014/main" id="{D846AF0C-02E0-4490-BF6C-8C211C8C6140}"/>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Notes Placeholder 2"/>
          <p:cNvSpPr>
            <a:spLocks noGrp="1"/>
          </p:cNvSpPr>
          <p:nvPr>
            <p:ph type="body" idx="1"/>
          </p:nvPr>
        </p:nvSpPr>
        <p:spPr/>
        <p:txBody>
          <a:bodyPr/>
          <a:lstStyle/>
          <a:p>
            <a:pPr eaLnBrk="1" hangingPunct="1">
              <a:spcBef>
                <a:spcPct val="0"/>
              </a:spcBef>
            </a:pPr>
            <a:r>
              <a:rPr lang="en-US" altLang="en-US" sz="1200" kern="1200" dirty="0">
                <a:solidFill>
                  <a:schemeClr val="tx1"/>
                </a:solidFill>
                <a:latin typeface="Calibri"/>
                <a:ea typeface="+mn-ea"/>
                <a:cs typeface="+mn-cs"/>
              </a:rPr>
              <a:t>The </a:t>
            </a:r>
            <a:r>
              <a:rPr lang="en-US" altLang="en-US" sz="1200" kern="1200" baseline="0" dirty="0">
                <a:solidFill>
                  <a:schemeClr val="tx1"/>
                </a:solidFill>
                <a:latin typeface="Calibri"/>
                <a:ea typeface="+mn-ea"/>
                <a:cs typeface="+mn-cs"/>
              </a:rPr>
              <a:t>TA Live Site will automatically show students in the session as they log in.</a:t>
            </a:r>
          </a:p>
          <a:p>
            <a:pPr eaLnBrk="1" hangingPunct="1">
              <a:spcBef>
                <a:spcPct val="0"/>
              </a:spcBef>
            </a:pPr>
            <a:endParaRPr lang="en-US" altLang="en-US" sz="1200" kern="1200" baseline="0" dirty="0">
              <a:solidFill>
                <a:schemeClr val="tx1"/>
              </a:solidFill>
              <a:latin typeface="Calibri"/>
              <a:ea typeface="+mn-ea"/>
              <a:cs typeface="+mn-cs"/>
            </a:endParaRPr>
          </a:p>
          <a:p>
            <a:pPr eaLnBrk="1" hangingPunct="1">
              <a:spcBef>
                <a:spcPct val="0"/>
              </a:spcBef>
            </a:pPr>
            <a:r>
              <a:rPr lang="en-US" altLang="en-US" sz="1200" kern="1200" dirty="0">
                <a:solidFill>
                  <a:schemeClr val="tx1"/>
                </a:solidFill>
                <a:latin typeface="Calibri"/>
                <a:ea typeface="+mn-ea"/>
                <a:cs typeface="+mn-cs"/>
              </a:rPr>
              <a:t>Once the Test Administrator starts the test session and students log in, he or she must approve their test settings before they can access their tests. You can do this by clicking the </a:t>
            </a:r>
            <a:r>
              <a:rPr lang="en-US" altLang="ja-JP" sz="1200" b="1" kern="1200" dirty="0">
                <a:solidFill>
                  <a:schemeClr val="tx1"/>
                </a:solidFill>
                <a:latin typeface="Calibri"/>
                <a:ea typeface="+mn-ea"/>
                <a:cs typeface="+mn-cs"/>
              </a:rPr>
              <a:t>Approv</a:t>
            </a:r>
            <a:r>
              <a:rPr lang="en-US" altLang="ja-JP" sz="1200" b="1" u="none" kern="1200" dirty="0">
                <a:solidFill>
                  <a:schemeClr val="tx1"/>
                </a:solidFill>
                <a:latin typeface="Calibri"/>
                <a:ea typeface="+mn-ea"/>
                <a:cs typeface="+mn-cs"/>
              </a:rPr>
              <a:t>als</a:t>
            </a:r>
            <a:r>
              <a:rPr lang="en-US" altLang="ja-JP" sz="1200" kern="1200" dirty="0">
                <a:solidFill>
                  <a:schemeClr val="tx1"/>
                </a:solidFill>
                <a:latin typeface="Calibri"/>
                <a:ea typeface="+mn-ea"/>
                <a:cs typeface="+mn-cs"/>
              </a:rPr>
              <a:t> button. A list of students will display, organized by test name. The Test Administrator should review the list to make sure that all students chose the correct content area and test. </a:t>
            </a:r>
          </a:p>
          <a:p>
            <a:pPr eaLnBrk="1" hangingPunct="1">
              <a:spcBef>
                <a:spcPct val="0"/>
              </a:spcBef>
            </a:pPr>
            <a:endParaRPr lang="en-US" altLang="ja-JP" sz="1200" kern="1200" dirty="0">
              <a:solidFill>
                <a:schemeClr val="tx1"/>
              </a:solidFill>
              <a:latin typeface="Calibri"/>
              <a:ea typeface="+mn-ea"/>
              <a:cs typeface="+mn-cs"/>
            </a:endParaRPr>
          </a:p>
          <a:p>
            <a:pPr eaLnBrk="1" hangingPunct="1">
              <a:spcBef>
                <a:spcPct val="0"/>
              </a:spcBef>
            </a:pPr>
            <a:r>
              <a:rPr lang="en-US" altLang="ja-JP" sz="1200" kern="1200" dirty="0">
                <a:solidFill>
                  <a:schemeClr val="tx1"/>
                </a:solidFill>
                <a:latin typeface="Calibri"/>
                <a:ea typeface="+mn-ea"/>
                <a:cs typeface="+mn-cs"/>
              </a:rPr>
              <a:t>The Test Administrator should also ensure that all of the test settings are correct</a:t>
            </a:r>
            <a:r>
              <a:rPr lang="en-US" altLang="ja-JP" sz="1200" kern="1200" baseline="0" dirty="0">
                <a:solidFill>
                  <a:schemeClr val="tx1"/>
                </a:solidFill>
                <a:latin typeface="Calibri"/>
                <a:ea typeface="+mn-ea"/>
                <a:cs typeface="+mn-cs"/>
              </a:rPr>
              <a:t> for each </a:t>
            </a:r>
            <a:r>
              <a:rPr lang="en-US" altLang="ja-JP" sz="1200" kern="1200" dirty="0">
                <a:solidFill>
                  <a:schemeClr val="tx1"/>
                </a:solidFill>
                <a:latin typeface="Calibri"/>
                <a:ea typeface="+mn-ea"/>
                <a:cs typeface="+mn-cs"/>
              </a:rPr>
              <a:t>student</a:t>
            </a:r>
            <a:r>
              <a:rPr lang="en-US" altLang="ja-JP" sz="1200" kern="1200" baseline="0" dirty="0">
                <a:solidFill>
                  <a:schemeClr val="tx1"/>
                </a:solidFill>
                <a:latin typeface="Calibri"/>
                <a:ea typeface="+mn-ea"/>
                <a:cs typeface="+mn-cs"/>
              </a:rPr>
              <a:t> (as described earlier in this presentation)</a:t>
            </a:r>
            <a:r>
              <a:rPr lang="en-US" altLang="ja-JP" sz="1200" kern="1200" dirty="0">
                <a:solidFill>
                  <a:schemeClr val="tx1"/>
                </a:solidFill>
                <a:latin typeface="Calibri"/>
                <a:ea typeface="+mn-ea"/>
                <a:cs typeface="+mn-cs"/>
              </a:rPr>
              <a:t>. You can check a student’s test settings</a:t>
            </a:r>
            <a:r>
              <a:rPr lang="en-US" altLang="ja-JP" sz="1200" kern="1200" baseline="0" dirty="0">
                <a:solidFill>
                  <a:schemeClr val="tx1"/>
                </a:solidFill>
                <a:latin typeface="Calibri"/>
                <a:ea typeface="+mn-ea"/>
                <a:cs typeface="+mn-cs"/>
              </a:rPr>
              <a:t> </a:t>
            </a:r>
            <a:r>
              <a:rPr lang="en-US" altLang="ja-JP" sz="1200" kern="1200" dirty="0">
                <a:solidFill>
                  <a:schemeClr val="tx1"/>
                </a:solidFill>
                <a:latin typeface="Calibri"/>
                <a:ea typeface="+mn-ea"/>
                <a:cs typeface="+mn-cs"/>
              </a:rPr>
              <a:t>using the </a:t>
            </a:r>
            <a:r>
              <a:rPr lang="en-US" altLang="ja-JP" sz="1200" b="1" u="none" kern="1200" dirty="0">
                <a:solidFill>
                  <a:schemeClr val="tx1"/>
                </a:solidFill>
                <a:latin typeface="Calibri"/>
                <a:ea typeface="+mn-ea"/>
                <a:cs typeface="+mn-cs"/>
              </a:rPr>
              <a:t>Eye</a:t>
            </a:r>
            <a:r>
              <a:rPr lang="en-US" altLang="ja-JP" sz="1200" kern="1200" dirty="0">
                <a:solidFill>
                  <a:schemeClr val="tx1"/>
                </a:solidFill>
                <a:latin typeface="Calibri"/>
                <a:ea typeface="+mn-ea"/>
                <a:cs typeface="+mn-cs"/>
              </a:rPr>
              <a:t> button </a:t>
            </a:r>
            <a:r>
              <a:rPr lang="en-US" altLang="ja-JP" sz="1200" u="none" kern="1200" dirty="0">
                <a:solidFill>
                  <a:schemeClr val="tx1"/>
                </a:solidFill>
                <a:latin typeface="Calibri"/>
                <a:ea typeface="+mn-ea"/>
                <a:cs typeface="+mn-cs"/>
              </a:rPr>
              <a:t>in the See Details column.</a:t>
            </a:r>
            <a:r>
              <a:rPr lang="en-US" altLang="en-US" sz="1200" kern="1200" dirty="0">
                <a:solidFill>
                  <a:schemeClr val="tx1"/>
                </a:solidFill>
                <a:latin typeface="Calibri"/>
                <a:ea typeface="+mn-ea"/>
                <a:cs typeface="+mn-cs"/>
              </a:rPr>
              <a:t> </a:t>
            </a:r>
          </a:p>
          <a:p>
            <a:pPr eaLnBrk="1" hangingPunct="1">
              <a:spcBef>
                <a:spcPct val="0"/>
              </a:spcBef>
            </a:pPr>
            <a:endParaRPr lang="en-US" altLang="en-US" sz="1200" kern="1200" dirty="0">
              <a:solidFill>
                <a:schemeClr val="tx1"/>
              </a:solidFill>
              <a:latin typeface="Calibri"/>
              <a:ea typeface="+mn-ea"/>
              <a:cs typeface="+mn-cs"/>
            </a:endParaRPr>
          </a:p>
          <a:p>
            <a:pPr eaLnBrk="1" hangingPunct="1">
              <a:spcBef>
                <a:spcPct val="0"/>
              </a:spcBef>
            </a:pPr>
            <a:r>
              <a:rPr lang="en-US" altLang="en-US" sz="1200" kern="1200" dirty="0">
                <a:solidFill>
                  <a:schemeClr val="tx1"/>
                </a:solidFill>
                <a:latin typeface="Calibri"/>
                <a:ea typeface="+mn-ea"/>
                <a:cs typeface="+mn-cs"/>
              </a:rPr>
              <a:t>If no changes are needed, select </a:t>
            </a:r>
            <a:r>
              <a:rPr lang="en-US" altLang="ja-JP" sz="1200" b="1" kern="1200" dirty="0">
                <a:solidFill>
                  <a:schemeClr val="tx1"/>
                </a:solidFill>
                <a:latin typeface="Calibri"/>
                <a:ea typeface="+mn-ea"/>
                <a:cs typeface="+mn-cs"/>
              </a:rPr>
              <a:t>Approve All Students</a:t>
            </a:r>
            <a:r>
              <a:rPr lang="en-US" altLang="ja-JP" sz="1200" kern="1200" dirty="0">
                <a:solidFill>
                  <a:schemeClr val="tx1"/>
                </a:solidFill>
                <a:latin typeface="Calibri"/>
                <a:ea typeface="+mn-ea"/>
                <a:cs typeface="+mn-cs"/>
              </a:rPr>
              <a:t> to admit all students to the session. If a student selected an incorrect test, you must deny that student entry to the test </a:t>
            </a:r>
            <a:r>
              <a:rPr lang="en-US" altLang="ja-JP" sz="1200" u="none" kern="1200" dirty="0">
                <a:solidFill>
                  <a:schemeClr val="tx1"/>
                </a:solidFill>
                <a:latin typeface="Calibri"/>
                <a:ea typeface="+mn-ea"/>
                <a:cs typeface="+mn-cs"/>
              </a:rPr>
              <a:t>session by clicking the red</a:t>
            </a:r>
            <a:r>
              <a:rPr lang="en-US" altLang="ja-JP" sz="1200" u="none" kern="1200" baseline="0" dirty="0">
                <a:solidFill>
                  <a:schemeClr val="tx1"/>
                </a:solidFill>
                <a:latin typeface="Calibri"/>
                <a:ea typeface="+mn-ea"/>
                <a:cs typeface="+mn-cs"/>
              </a:rPr>
              <a:t> </a:t>
            </a:r>
            <a:r>
              <a:rPr lang="en-US" altLang="ja-JP" sz="1200" b="1" u="none" kern="1200" baseline="0" dirty="0">
                <a:solidFill>
                  <a:schemeClr val="tx1"/>
                </a:solidFill>
                <a:latin typeface="Calibri"/>
                <a:ea typeface="+mn-ea"/>
                <a:cs typeface="+mn-cs"/>
              </a:rPr>
              <a:t>X</a:t>
            </a:r>
            <a:r>
              <a:rPr lang="en-US" altLang="ja-JP" sz="1200" u="none" kern="1200" baseline="0" dirty="0">
                <a:solidFill>
                  <a:schemeClr val="tx1"/>
                </a:solidFill>
                <a:latin typeface="Calibri"/>
                <a:ea typeface="+mn-ea"/>
                <a:cs typeface="+mn-cs"/>
              </a:rPr>
              <a:t> button in the Action column</a:t>
            </a:r>
            <a:r>
              <a:rPr lang="en-US" altLang="ja-JP" sz="1200" u="none" kern="1200" dirty="0">
                <a:solidFill>
                  <a:schemeClr val="tx1"/>
                </a:solidFill>
                <a:latin typeface="Calibri"/>
                <a:ea typeface="+mn-ea"/>
                <a:cs typeface="+mn-cs"/>
              </a:rPr>
              <a:t>.</a:t>
            </a:r>
          </a:p>
        </p:txBody>
      </p:sp>
      <p:sp>
        <p:nvSpPr>
          <p:cNvPr id="5018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CA1961D4-03D7-43A0-A4D7-2E2109B20A3D}" type="slidenum">
              <a:rPr lang="en-US" altLang="en-US" smtClean="0"/>
              <a:pPr/>
              <a:t>39</a:t>
            </a:fld>
            <a:endParaRPr lang="en-US" altLang="en-US" dirty="0"/>
          </a:p>
        </p:txBody>
      </p:sp>
      <p:sp>
        <p:nvSpPr>
          <p:cNvPr id="4" name="Slide Image Placeholder 3">
            <a:extLst>
              <a:ext uri="{FF2B5EF4-FFF2-40B4-BE49-F238E27FC236}">
                <a16:creationId xmlns:a16="http://schemas.microsoft.com/office/drawing/2014/main" id="{62471696-3A2F-4B87-9E2A-854901B91983}"/>
              </a:ext>
            </a:extLst>
          </p:cNvPr>
          <p:cNvSpPr>
            <a:spLocks noGrp="1" noRot="1" noChangeAspect="1"/>
          </p:cNvSpPr>
          <p:nvPr>
            <p:ph type="sldImg"/>
          </p:nvPr>
        </p:nvSpPr>
        <p:spPr/>
      </p:sp>
    </p:spTree>
    <p:extLst>
      <p:ext uri="{BB962C8B-B14F-4D97-AF65-F5344CB8AC3E}">
        <p14:creationId xmlns:p14="http://schemas.microsoft.com/office/powerpoint/2010/main" val="561849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a student’s test presentation is set to Braille, the test automatically appears in streamlined mode. This layout arranges the test content vertically. The stimuli appear at the top of the page, and questions appear in sequence below their associated stimulus.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4</a:t>
            </a:fld>
            <a:endParaRPr lang="en-US" dirty="0"/>
          </a:p>
        </p:txBody>
      </p:sp>
      <p:sp>
        <p:nvSpPr>
          <p:cNvPr id="7" name="Slide Image Placeholder 6">
            <a:extLst>
              <a:ext uri="{FF2B5EF4-FFF2-40B4-BE49-F238E27FC236}">
                <a16:creationId xmlns:a16="http://schemas.microsoft.com/office/drawing/2014/main" id="{D4BDF64C-AF52-4F9E-9561-C7A690D91FD0}"/>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2"/>
          <p:cNvSpPr>
            <a:spLocks noGrp="1"/>
          </p:cNvSpPr>
          <p:nvPr>
            <p:ph type="body" idx="1"/>
          </p:nvPr>
        </p:nvSpPr>
        <p:spPr/>
        <p:txBody>
          <a:bodyPr/>
          <a:lstStyle/>
          <a:p>
            <a:r>
              <a:rPr lang="en-US" altLang="en-US" dirty="0"/>
              <a:t>Although you can approve all students at the same time, students must be individually denied entry into the test session. </a:t>
            </a:r>
          </a:p>
          <a:p>
            <a:r>
              <a:rPr lang="en-US" altLang="en-US" dirty="0"/>
              <a:t> </a:t>
            </a:r>
          </a:p>
          <a:p>
            <a:r>
              <a:rPr lang="en-US" altLang="en-US" dirty="0"/>
              <a:t>Denying the student entry into the test session will not prevent other approved students from beginning their tests.</a:t>
            </a:r>
          </a:p>
          <a:p>
            <a:r>
              <a:rPr lang="en-US" altLang="en-US" dirty="0"/>
              <a:t> </a:t>
            </a:r>
          </a:p>
          <a:p>
            <a:r>
              <a:rPr lang="en-US" altLang="en-US" dirty="0"/>
              <a:t>If the student’</a:t>
            </a:r>
            <a:r>
              <a:rPr lang="en-US" altLang="ja-JP" dirty="0"/>
              <a:t>s test settings are incorrect, the settings must be updated before the student takes the test. Test Administrators should contact their School or District Test Coordinator to have the settings updated. This will prevent needing to reset the test for the student later.</a:t>
            </a:r>
          </a:p>
          <a:p>
            <a:r>
              <a:rPr lang="en-US" altLang="en-US" dirty="0"/>
              <a:t> </a:t>
            </a:r>
          </a:p>
          <a:p>
            <a:r>
              <a:rPr lang="en-US" altLang="en-US" dirty="0"/>
              <a:t>Note that no settings can be changed while the student is actively testing. Once a student begins testing, the language option cannot be changed without resetting the test opportunity.</a:t>
            </a:r>
          </a:p>
        </p:txBody>
      </p:sp>
      <p:sp>
        <p:nvSpPr>
          <p:cNvPr id="5120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DB21144C-6FFF-48CE-9E9A-C9165B1F148A}" type="slidenum">
              <a:rPr lang="en-US" altLang="en-US" smtClean="0"/>
              <a:pPr/>
              <a:t>40</a:t>
            </a:fld>
            <a:endParaRPr lang="en-US" altLang="en-US" dirty="0"/>
          </a:p>
        </p:txBody>
      </p:sp>
      <p:sp>
        <p:nvSpPr>
          <p:cNvPr id="4" name="Slide Image Placeholder 3">
            <a:extLst>
              <a:ext uri="{FF2B5EF4-FFF2-40B4-BE49-F238E27FC236}">
                <a16:creationId xmlns:a16="http://schemas.microsoft.com/office/drawing/2014/main" id="{0A0A277A-0D52-43A4-9753-A3EA54DFCE75}"/>
              </a:ext>
            </a:extLst>
          </p:cNvPr>
          <p:cNvSpPr>
            <a:spLocks noGrp="1" noRot="1" noChangeAspect="1"/>
          </p:cNvSpPr>
          <p:nvPr>
            <p:ph type="sldImg"/>
          </p:nvPr>
        </p:nvSpPr>
        <p:spPr/>
      </p:sp>
    </p:spTree>
    <p:extLst>
      <p:ext uri="{BB962C8B-B14F-4D97-AF65-F5344CB8AC3E}">
        <p14:creationId xmlns:p14="http://schemas.microsoft.com/office/powerpoint/2010/main" val="1276502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Notes Placeholder 2"/>
          <p:cNvSpPr>
            <a:spLocks noGrp="1"/>
          </p:cNvSpPr>
          <p:nvPr>
            <p:ph type="body" idx="1"/>
          </p:nvPr>
        </p:nvSpPr>
        <p:spPr/>
        <p:txBody>
          <a:bodyPr/>
          <a:lstStyle/>
          <a:p>
            <a:pPr eaLnBrk="1" hangingPunct="1">
              <a:spcBef>
                <a:spcPct val="0"/>
              </a:spcBef>
            </a:pPr>
            <a:r>
              <a:rPr lang="en-US" altLang="en-US" sz="1200" kern="1200" dirty="0">
                <a:solidFill>
                  <a:schemeClr val="tx1"/>
                </a:solidFill>
                <a:latin typeface="Calibri"/>
                <a:ea typeface="+mn-ea"/>
                <a:cs typeface="+mn-cs"/>
              </a:rPr>
              <a:t>While students are taking tests, the</a:t>
            </a:r>
            <a:r>
              <a:rPr lang="en-US" altLang="en-US" sz="1200" kern="1200" baseline="0" dirty="0">
                <a:solidFill>
                  <a:schemeClr val="tx1"/>
                </a:solidFill>
                <a:latin typeface="Calibri"/>
                <a:ea typeface="+mn-ea"/>
                <a:cs typeface="+mn-cs"/>
              </a:rPr>
              <a:t> test administrator </a:t>
            </a:r>
            <a:r>
              <a:rPr lang="en-US" altLang="en-US" sz="1200" kern="1200" dirty="0">
                <a:solidFill>
                  <a:schemeClr val="tx1"/>
                </a:solidFill>
                <a:latin typeface="Calibri"/>
                <a:ea typeface="+mn-ea"/>
                <a:cs typeface="+mn-cs"/>
              </a:rPr>
              <a:t>can monitor their status from this screen. A table shows </a:t>
            </a:r>
            <a:r>
              <a:rPr lang="en-US" altLang="en-US" sz="1200" b="1" kern="1200" dirty="0">
                <a:solidFill>
                  <a:schemeClr val="tx1"/>
                </a:solidFill>
                <a:latin typeface="Calibri"/>
                <a:ea typeface="+mn-ea"/>
                <a:cs typeface="+mn-cs"/>
              </a:rPr>
              <a:t>Student Information</a:t>
            </a:r>
            <a:r>
              <a:rPr lang="en-US" altLang="ja-JP" sz="1200" b="1" kern="1200" dirty="0">
                <a:solidFill>
                  <a:schemeClr val="tx1"/>
                </a:solidFill>
                <a:latin typeface="Calibri"/>
                <a:ea typeface="+mn-ea"/>
                <a:cs typeface="+mn-cs"/>
              </a:rPr>
              <a:t>, Opportunity Number, Test </a:t>
            </a:r>
            <a:r>
              <a:rPr lang="en-US" altLang="ja-JP" sz="1200" b="0" kern="1200" dirty="0">
                <a:solidFill>
                  <a:schemeClr val="tx1"/>
                </a:solidFill>
                <a:latin typeface="Calibri"/>
                <a:ea typeface="+mn-ea"/>
                <a:cs typeface="+mn-cs"/>
              </a:rPr>
              <a:t>name</a:t>
            </a:r>
            <a:r>
              <a:rPr lang="en-US" altLang="ja-JP" sz="1200" b="1" kern="1200" dirty="0">
                <a:solidFill>
                  <a:schemeClr val="tx1"/>
                </a:solidFill>
                <a:latin typeface="Calibri"/>
                <a:ea typeface="+mn-ea"/>
                <a:cs typeface="+mn-cs"/>
              </a:rPr>
              <a:t>, </a:t>
            </a:r>
            <a:r>
              <a:rPr lang="en-US" altLang="ja-JP" sz="1200" b="1" u="none" kern="1200" dirty="0">
                <a:solidFill>
                  <a:schemeClr val="tx1"/>
                </a:solidFill>
                <a:latin typeface="Calibri"/>
                <a:ea typeface="+mn-ea"/>
                <a:cs typeface="+mn-cs"/>
              </a:rPr>
              <a:t>Progress, Test Status</a:t>
            </a:r>
            <a:r>
              <a:rPr lang="en-US" altLang="ja-JP" sz="1200" b="1" kern="1200" dirty="0">
                <a:solidFill>
                  <a:schemeClr val="tx1"/>
                </a:solidFill>
                <a:latin typeface="Calibri"/>
                <a:ea typeface="+mn-ea"/>
                <a:cs typeface="+mn-cs"/>
              </a:rPr>
              <a:t>, Test Settings, </a:t>
            </a:r>
            <a:r>
              <a:rPr lang="en-US" altLang="ja-JP" sz="1200" b="0" kern="1200" dirty="0">
                <a:solidFill>
                  <a:schemeClr val="tx1"/>
                </a:solidFill>
                <a:latin typeface="Calibri"/>
                <a:ea typeface="+mn-ea"/>
                <a:cs typeface="+mn-cs"/>
              </a:rPr>
              <a:t>and </a:t>
            </a:r>
            <a:r>
              <a:rPr lang="en-US" altLang="ja-JP" sz="1200" b="1" kern="1200" dirty="0">
                <a:solidFill>
                  <a:schemeClr val="tx1"/>
                </a:solidFill>
                <a:latin typeface="Calibri"/>
                <a:ea typeface="+mn-ea"/>
                <a:cs typeface="+mn-cs"/>
              </a:rPr>
              <a:t>Actions </a:t>
            </a:r>
            <a:r>
              <a:rPr lang="en-US" altLang="ja-JP" sz="1200" b="0" kern="1200" dirty="0">
                <a:solidFill>
                  <a:schemeClr val="tx1"/>
                </a:solidFill>
                <a:latin typeface="Calibri"/>
                <a:ea typeface="+mn-ea"/>
                <a:cs typeface="+mn-cs"/>
              </a:rPr>
              <a:t>column</a:t>
            </a:r>
            <a:r>
              <a:rPr lang="en-US" altLang="ja-JP" sz="1200" b="1" kern="1200" dirty="0">
                <a:solidFill>
                  <a:schemeClr val="tx1"/>
                </a:solidFill>
                <a:latin typeface="Calibri"/>
                <a:ea typeface="+mn-ea"/>
                <a:cs typeface="+mn-cs"/>
              </a:rPr>
              <a:t>.</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200" u="none" dirty="0">
                <a:latin typeface="Arial" panose="020B0604020202020204" pitchFamily="34" charset="0"/>
                <a:cs typeface="Arial" panose="020B0604020202020204" pitchFamily="34" charset="0"/>
              </a:rPr>
              <a:t>The </a:t>
            </a:r>
            <a:r>
              <a:rPr lang="en-US" altLang="en-US" sz="1200" b="1" u="none" dirty="0">
                <a:latin typeface="Arial" panose="020B0604020202020204" pitchFamily="34" charset="0"/>
                <a:cs typeface="Arial" panose="020B0604020202020204" pitchFamily="34" charset="0"/>
              </a:rPr>
              <a:t>Progress</a:t>
            </a:r>
            <a:r>
              <a:rPr lang="en-US" altLang="en-US" sz="1200" u="none" dirty="0">
                <a:latin typeface="Arial" panose="020B0604020202020204" pitchFamily="34" charset="0"/>
                <a:cs typeface="Arial" panose="020B0604020202020204" pitchFamily="34" charset="0"/>
              </a:rPr>
              <a:t> column displays the student’</a:t>
            </a:r>
            <a:r>
              <a:rPr lang="en-US" altLang="ja-JP" sz="1200" u="none" dirty="0">
                <a:latin typeface="Arial" panose="020B0604020202020204" pitchFamily="34" charset="0"/>
                <a:cs typeface="Arial" panose="020B0604020202020204" pitchFamily="34" charset="0"/>
              </a:rPr>
              <a:t>s progress through the items in the test. It may display a progress bar to indicate the student’s progress through the test or display the total number of items completed thus far and the total number of items in the test.</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200" u="none" dirty="0">
                <a:latin typeface="Arial" panose="020B0604020202020204" pitchFamily="34" charset="0"/>
                <a:cs typeface="Arial" panose="020B0604020202020204" pitchFamily="34" charset="0"/>
              </a:rPr>
              <a:t>The </a:t>
            </a:r>
            <a:r>
              <a:rPr lang="en-US" altLang="en-US" sz="1200" b="1" u="none" dirty="0">
                <a:latin typeface="Arial" panose="020B0604020202020204" pitchFamily="34" charset="0"/>
                <a:cs typeface="Arial" panose="020B0604020202020204" pitchFamily="34" charset="0"/>
              </a:rPr>
              <a:t>Test Status </a:t>
            </a:r>
            <a:r>
              <a:rPr lang="en-US" altLang="en-US" sz="1200" u="none" dirty="0">
                <a:latin typeface="Arial" panose="020B0604020202020204" pitchFamily="34" charset="0"/>
                <a:cs typeface="Arial" panose="020B0604020202020204" pitchFamily="34" charset="0"/>
              </a:rPr>
              <a:t>column indicates a student’s testing status. For a list of test statuses, please see the </a:t>
            </a:r>
            <a:r>
              <a:rPr lang="en-US" altLang="en-US" sz="1200" i="1" u="none" dirty="0">
                <a:latin typeface="Arial" panose="020B0604020202020204" pitchFamily="34" charset="0"/>
                <a:cs typeface="Arial" panose="020B0604020202020204" pitchFamily="34" charset="0"/>
              </a:rPr>
              <a:t>Guide to Navigating the Online HSAP Administration.</a:t>
            </a:r>
            <a:endParaRPr lang="en-US" altLang="ja-JP" sz="1200" u="none" dirty="0">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The </a:t>
            </a:r>
            <a:r>
              <a:rPr lang="en-US" altLang="ja-JP" sz="1200" b="1" dirty="0">
                <a:latin typeface="Arial" panose="020B0604020202020204" pitchFamily="34" charset="0"/>
                <a:cs typeface="Arial" panose="020B0604020202020204" pitchFamily="34" charset="0"/>
              </a:rPr>
              <a:t>Test </a:t>
            </a:r>
            <a:r>
              <a:rPr lang="en-US" altLang="ja-JP" sz="1200" b="1" u="none" dirty="0">
                <a:latin typeface="Arial" panose="020B0604020202020204" pitchFamily="34" charset="0"/>
                <a:cs typeface="Arial" panose="020B0604020202020204" pitchFamily="34" charset="0"/>
              </a:rPr>
              <a:t>Settings </a:t>
            </a:r>
            <a:r>
              <a:rPr lang="en-US" altLang="ja-JP" sz="1200" u="none" dirty="0">
                <a:latin typeface="Arial" panose="020B0604020202020204" pitchFamily="34" charset="0"/>
                <a:cs typeface="Arial" panose="020B0604020202020204" pitchFamily="34" charset="0"/>
              </a:rPr>
              <a:t>column will </a:t>
            </a:r>
            <a:r>
              <a:rPr lang="en-US" altLang="ja-JP" sz="1200" dirty="0">
                <a:latin typeface="Arial" panose="020B0604020202020204" pitchFamily="34" charset="0"/>
                <a:cs typeface="Arial" panose="020B0604020202020204" pitchFamily="34" charset="0"/>
              </a:rPr>
              <a:t>display either </a:t>
            </a:r>
            <a:r>
              <a:rPr lang="en-US" altLang="ja-JP" sz="1200" b="1" dirty="0">
                <a:latin typeface="Arial" panose="020B0604020202020204" pitchFamily="34" charset="0"/>
                <a:cs typeface="Arial" panose="020B0604020202020204" pitchFamily="34" charset="0"/>
              </a:rPr>
              <a:t>Standard</a:t>
            </a:r>
            <a:r>
              <a:rPr lang="en-US" altLang="ja-JP" sz="1200" dirty="0">
                <a:latin typeface="Arial" panose="020B0604020202020204" pitchFamily="34" charset="0"/>
                <a:cs typeface="Arial" panose="020B0604020202020204" pitchFamily="34" charset="0"/>
              </a:rPr>
              <a:t> or </a:t>
            </a:r>
            <a:r>
              <a:rPr lang="en-US" altLang="ja-JP" sz="1200" b="1" dirty="0">
                <a:latin typeface="Arial" panose="020B0604020202020204" pitchFamily="34" charset="0"/>
                <a:cs typeface="Arial" panose="020B0604020202020204" pitchFamily="34" charset="0"/>
              </a:rPr>
              <a:t>Custom</a:t>
            </a:r>
            <a:r>
              <a:rPr lang="en-US" altLang="ja-JP" sz="1200" dirty="0">
                <a:latin typeface="Arial" panose="020B0604020202020204" pitchFamily="34" charset="0"/>
                <a:cs typeface="Arial" panose="020B0604020202020204" pitchFamily="34" charset="0"/>
              </a:rPr>
              <a:t>. This column displays </a:t>
            </a:r>
            <a:r>
              <a:rPr lang="en-US" altLang="ja-JP" sz="1200" b="1" dirty="0">
                <a:latin typeface="Arial" panose="020B0604020202020204" pitchFamily="34" charset="0"/>
                <a:cs typeface="Arial" panose="020B0604020202020204" pitchFamily="34" charset="0"/>
              </a:rPr>
              <a:t>Custom</a:t>
            </a:r>
            <a:r>
              <a:rPr lang="en-US" altLang="ja-JP" sz="1200" dirty="0">
                <a:latin typeface="Arial" panose="020B0604020202020204" pitchFamily="34" charset="0"/>
                <a:cs typeface="Arial" panose="020B0604020202020204" pitchFamily="34" charset="0"/>
              </a:rPr>
              <a:t> when a student’s test settings are different from the default settings for that test. Click the </a:t>
            </a:r>
            <a:r>
              <a:rPr lang="en-US" altLang="ja-JP" sz="1200" b="1" u="none" dirty="0">
                <a:latin typeface="Arial" panose="020B0604020202020204" pitchFamily="34" charset="0"/>
                <a:cs typeface="Arial" panose="020B0604020202020204" pitchFamily="34" charset="0"/>
              </a:rPr>
              <a:t>Eye</a:t>
            </a:r>
            <a:r>
              <a:rPr lang="en-US" altLang="ja-JP" sz="1200" u="none"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button to view a student’s test settings. In some states, the number of accommodations and designated supports will also appear.</a:t>
            </a:r>
            <a:endParaRPr lang="en-US" altLang="en-US"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ja-JP" sz="1200" u="none" dirty="0">
                <a:latin typeface="Arial" panose="020B0604020202020204" pitchFamily="34" charset="0"/>
                <a:cs typeface="Arial" panose="020B0604020202020204" pitchFamily="34" charset="0"/>
              </a:rPr>
              <a:t>The </a:t>
            </a:r>
            <a:r>
              <a:rPr lang="en-US" altLang="ja-JP" sz="1200" b="1" u="none" dirty="0">
                <a:latin typeface="Arial" panose="020B0604020202020204" pitchFamily="34" charset="0"/>
                <a:cs typeface="Arial" panose="020B0604020202020204" pitchFamily="34" charset="0"/>
              </a:rPr>
              <a:t>Actions</a:t>
            </a:r>
            <a:r>
              <a:rPr lang="en-US" altLang="ja-JP" sz="1200" u="none" baseline="0" dirty="0">
                <a:latin typeface="Arial" panose="020B0604020202020204" pitchFamily="34" charset="0"/>
                <a:cs typeface="Arial" panose="020B0604020202020204" pitchFamily="34" charset="0"/>
              </a:rPr>
              <a:t> column allows you to pause a student’s test. </a:t>
            </a:r>
            <a:r>
              <a:rPr lang="en-US" dirty="0">
                <a:latin typeface="Arial" panose="020B0604020202020204" pitchFamily="34" charset="0"/>
                <a:cs typeface="Arial" panose="020B0604020202020204" pitchFamily="34" charset="0"/>
              </a:rPr>
              <a:t>If a student request a printout, a printer icon will appear in this column.</a:t>
            </a:r>
          </a:p>
        </p:txBody>
      </p:sp>
      <p:sp>
        <p:nvSpPr>
          <p:cNvPr id="5427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C7E8C367-99A8-465F-93FB-7F5E61F59531}" type="slidenum">
              <a:rPr lang="en-US" altLang="en-US" smtClean="0"/>
              <a:pPr/>
              <a:t>41</a:t>
            </a:fld>
            <a:endParaRPr lang="en-US" altLang="en-US" dirty="0"/>
          </a:p>
        </p:txBody>
      </p:sp>
      <p:sp>
        <p:nvSpPr>
          <p:cNvPr id="4" name="Slide Image Placeholder 3">
            <a:extLst>
              <a:ext uri="{FF2B5EF4-FFF2-40B4-BE49-F238E27FC236}">
                <a16:creationId xmlns:a16="http://schemas.microsoft.com/office/drawing/2014/main" id="{59FAA604-6EDA-466C-9542-63D74A10952E}"/>
              </a:ext>
            </a:extLst>
          </p:cNvPr>
          <p:cNvSpPr>
            <a:spLocks noGrp="1" noRot="1" noChangeAspect="1"/>
          </p:cNvSpPr>
          <p:nvPr>
            <p:ph type="sldImg"/>
          </p:nvPr>
        </p:nvSpPr>
        <p:spPr/>
      </p:sp>
    </p:spTree>
    <p:extLst>
      <p:ext uri="{BB962C8B-B14F-4D97-AF65-F5344CB8AC3E}">
        <p14:creationId xmlns:p14="http://schemas.microsoft.com/office/powerpoint/2010/main" val="864794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612">
              <a:defRPr/>
            </a:pPr>
            <a:r>
              <a:rPr lang="en-US" sz="1200" kern="1200" dirty="0">
                <a:solidFill>
                  <a:schemeClr val="tx1"/>
                </a:solidFill>
                <a:latin typeface="Calibri"/>
                <a:ea typeface="+mn-ea"/>
                <a:cs typeface="+mn-cs"/>
              </a:rPr>
              <a:t>The online testing system allows students to emboss test material with TA approval. As mentioned previously</a:t>
            </a:r>
            <a:r>
              <a:rPr lang="en-US" sz="1200" kern="1200" baseline="0" dirty="0">
                <a:solidFill>
                  <a:schemeClr val="tx1"/>
                </a:solidFill>
                <a:latin typeface="Calibri"/>
                <a:ea typeface="+mn-ea"/>
                <a:cs typeface="+mn-cs"/>
              </a:rPr>
              <a:t>, t</a:t>
            </a:r>
            <a:r>
              <a:rPr lang="en-US" sz="1200" kern="1200" dirty="0">
                <a:solidFill>
                  <a:schemeClr val="tx1"/>
                </a:solidFill>
                <a:latin typeface="Calibri"/>
                <a:ea typeface="+mn-ea"/>
                <a:cs typeface="+mn-cs"/>
              </a:rPr>
              <a:t>he software that sends emboss requests to the Braille embosser must be installed on computers that TAs use for test sessions.</a:t>
            </a:r>
          </a:p>
          <a:p>
            <a:endParaRPr lang="en-US" sz="1200" kern="1200" dirty="0">
              <a:solidFill>
                <a:schemeClr val="tx1"/>
              </a:solidFill>
              <a:latin typeface="Calibri"/>
              <a:ea typeface="+mn-ea"/>
              <a:cs typeface="+mn-cs"/>
            </a:endParaRPr>
          </a:p>
          <a:p>
            <a:pPr lvl="0"/>
            <a:r>
              <a:rPr lang="en-US" sz="1200" kern="1200" dirty="0">
                <a:solidFill>
                  <a:schemeClr val="tx1"/>
                </a:solidFill>
                <a:latin typeface="Calibri"/>
                <a:ea typeface="+mn-ea"/>
                <a:cs typeface="+mn-cs"/>
              </a:rPr>
              <a:t>If a test requires manual emboss requests, students send emboss requests to the TA. If a test has auto-emboss request enabled, emboss requests automatically appear on the TA Live Site as students navigate the test.</a:t>
            </a:r>
          </a:p>
          <a:p>
            <a:pPr lvl="0"/>
            <a:endParaRPr lang="en-US" sz="1200" kern="1200" dirty="0">
              <a:solidFill>
                <a:schemeClr val="tx1"/>
              </a:solidFill>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Calibri" panose="020F0502020204030204" pitchFamily="34" charset="0"/>
                <a:ea typeface="+mn-ea"/>
                <a:cs typeface="+mn-cs"/>
              </a:rPr>
              <a:t>A note about the Auto-Request setting: Auto-emboss request automatically “pre-fetches” (or queues up) print requests for upcoming test items before students access them. For example, when a student accesses the fifth test item, auto-emboss request may send print requests for items six and seven in advance. If a student pauses the test and you do not print out the pre-fetched print requests, the student will need to send print requests manually when he or she resumes the test and proceeds to those pre-fetched items.</a:t>
            </a:r>
          </a:p>
          <a:p>
            <a:pPr lvl="0"/>
            <a:endParaRPr lang="en-US" sz="1200" kern="1200" dirty="0">
              <a:solidFill>
                <a:schemeClr val="tx1"/>
              </a:solidFill>
              <a:latin typeface="Calibri"/>
              <a:ea typeface="+mn-ea"/>
              <a:cs typeface="+mn-cs"/>
            </a:endParaRPr>
          </a:p>
          <a:p>
            <a:pPr lvl="0"/>
            <a:r>
              <a:rPr lang="en-US" sz="1200" kern="1200" dirty="0">
                <a:solidFill>
                  <a:schemeClr val="tx1"/>
                </a:solidFill>
                <a:latin typeface="Calibri"/>
                <a:ea typeface="+mn-ea"/>
                <a:cs typeface="+mn-cs"/>
              </a:rPr>
              <a:t>Test Administrators can see which emboss setting is selected for a given student’s test in the test settings window during the approval process.</a:t>
            </a:r>
          </a:p>
          <a:p>
            <a:pPr lvl="0"/>
            <a:endParaRPr lang="en-US" sz="1200" kern="1200" dirty="0">
              <a:solidFill>
                <a:schemeClr val="tx1"/>
              </a:solidFill>
              <a:latin typeface="Calibri"/>
              <a:ea typeface="+mn-ea"/>
              <a:cs typeface="+mn-cs"/>
            </a:endParaRPr>
          </a:p>
          <a:p>
            <a:pPr lvl="0"/>
            <a:r>
              <a:rPr lang="en-US" sz="1200" kern="1200" dirty="0">
                <a:solidFill>
                  <a:schemeClr val="tx1"/>
                </a:solidFill>
                <a:latin typeface="Calibri"/>
                <a:ea typeface="+mn-ea"/>
                <a:cs typeface="+mn-cs"/>
              </a:rPr>
              <a:t>For more information about handling emboss requests, please refer to the </a:t>
            </a:r>
            <a:r>
              <a:rPr lang="en-US" sz="1200" i="1" kern="1200" dirty="0">
                <a:solidFill>
                  <a:schemeClr val="tx1"/>
                </a:solidFill>
                <a:latin typeface="Calibri"/>
                <a:ea typeface="+mn-ea"/>
                <a:cs typeface="+mn-cs"/>
              </a:rPr>
              <a:t>Assistive Technology Manual.</a:t>
            </a:r>
            <a:endParaRPr lang="en-US" sz="1200" kern="1200" dirty="0">
              <a:solidFill>
                <a:schemeClr val="tx1"/>
              </a:solidFill>
              <a:latin typeface="Calibri"/>
              <a:ea typeface="+mn-ea"/>
              <a:cs typeface="+mn-cs"/>
            </a:endParaRPr>
          </a:p>
        </p:txBody>
      </p:sp>
      <p:sp>
        <p:nvSpPr>
          <p:cNvPr id="4" name="Slide Number Placeholder 3"/>
          <p:cNvSpPr>
            <a:spLocks noGrp="1"/>
          </p:cNvSpPr>
          <p:nvPr>
            <p:ph type="sldNum" sz="quarter" idx="10"/>
          </p:nvPr>
        </p:nvSpPr>
        <p:spPr/>
        <p:txBody>
          <a:bodyPr/>
          <a:lstStyle/>
          <a:p>
            <a:fld id="{C840FDEF-DDE5-42CA-975B-5AC2C3FFCCCF}" type="slidenum">
              <a:rPr lang="en-US" smtClean="0"/>
              <a:pPr/>
              <a:t>42</a:t>
            </a:fld>
            <a:endParaRPr lang="en-US" dirty="0"/>
          </a:p>
        </p:txBody>
      </p:sp>
      <p:sp>
        <p:nvSpPr>
          <p:cNvPr id="7" name="Slide Image Placeholder 6">
            <a:extLst>
              <a:ext uri="{FF2B5EF4-FFF2-40B4-BE49-F238E27FC236}">
                <a16:creationId xmlns:a16="http://schemas.microsoft.com/office/drawing/2014/main" id="{3F19826C-A9C6-4D8D-B0A1-51DE77F55BB4}"/>
              </a:ext>
            </a:extLst>
          </p:cNvPr>
          <p:cNvSpPr>
            <a:spLocks noGrp="1" noRot="1" noChangeAspect="1"/>
          </p:cNvSpPr>
          <p:nvPr>
            <p:ph type="sldImg"/>
          </p:nvPr>
        </p:nvSpPr>
        <p:spPr/>
      </p:sp>
    </p:spTree>
    <p:extLst>
      <p:ext uri="{BB962C8B-B14F-4D97-AF65-F5344CB8AC3E}">
        <p14:creationId xmlns:p14="http://schemas.microsoft.com/office/powerpoint/2010/main" val="2566850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altLang="en-US" dirty="0"/>
              <a:t>When a student sends an emboss request, the </a:t>
            </a:r>
            <a:r>
              <a:rPr lang="en-US" altLang="ja-JP" b="1" dirty="0"/>
              <a:t>Printer</a:t>
            </a:r>
            <a:r>
              <a:rPr lang="en-US" altLang="ja-JP" dirty="0"/>
              <a:t> button will appear in the Actions column of the monitoring screen. Click the button to view the request. </a:t>
            </a:r>
            <a:r>
              <a:rPr lang="en-US" altLang="en-US" dirty="0"/>
              <a:t>If you click the red </a:t>
            </a:r>
            <a:r>
              <a:rPr lang="en-US" altLang="en-US" b="1" dirty="0"/>
              <a:t>X</a:t>
            </a:r>
            <a:r>
              <a:rPr lang="en-US" altLang="en-US" dirty="0"/>
              <a:t> button to </a:t>
            </a:r>
            <a:r>
              <a:rPr lang="en-US" altLang="ja-JP" dirty="0"/>
              <a:t>deny the emboss request, nothing will be embossed.</a:t>
            </a:r>
          </a:p>
          <a:p>
            <a:endParaRPr lang="en-US" altLang="ja-JP" dirty="0"/>
          </a:p>
          <a:p>
            <a:r>
              <a:rPr lang="en-US" altLang="en-US" dirty="0"/>
              <a:t>If you click the green </a:t>
            </a:r>
            <a:r>
              <a:rPr lang="en-US" altLang="en-US" b="1" dirty="0"/>
              <a:t>Check</a:t>
            </a:r>
            <a:r>
              <a:rPr lang="en-US" altLang="en-US" dirty="0"/>
              <a:t> button to </a:t>
            </a:r>
            <a:r>
              <a:rPr lang="en-US" altLang="ja-JP" dirty="0"/>
              <a:t>approve the emboss request, a print dialog will appear depending on the type of item you are embossing.</a:t>
            </a:r>
          </a:p>
          <a:p>
            <a:endParaRPr lang="en-US" altLang="en-US" dirty="0"/>
          </a:p>
          <a:p>
            <a:r>
              <a:rPr lang="en-US" altLang="en-US" dirty="0"/>
              <a:t>Before approving the student’</a:t>
            </a:r>
            <a:r>
              <a:rPr lang="en-US" altLang="ja-JP" dirty="0"/>
              <a:t>s emboss request, ensure that it will be sent to an embosser that is monitored by staff who have been trained in test security. All printed or embossed test items, stimuli, and reading passages must be securely stored and destroyed immediately following a testing session.</a:t>
            </a:r>
          </a:p>
          <a:p>
            <a:endParaRPr lang="en-US" alt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43</a:t>
            </a:fld>
            <a:endParaRPr lang="en-US" altLang="en-US" dirty="0"/>
          </a:p>
        </p:txBody>
      </p:sp>
      <p:sp>
        <p:nvSpPr>
          <p:cNvPr id="4" name="Slide Image Placeholder 3">
            <a:extLst>
              <a:ext uri="{FF2B5EF4-FFF2-40B4-BE49-F238E27FC236}">
                <a16:creationId xmlns:a16="http://schemas.microsoft.com/office/drawing/2014/main" id="{9D9CD36F-BDD1-43BC-B230-FAB5FDAB3535}"/>
              </a:ext>
            </a:extLst>
          </p:cNvPr>
          <p:cNvSpPr>
            <a:spLocks noGrp="1" noRot="1" noChangeAspect="1"/>
          </p:cNvSpPr>
          <p:nvPr>
            <p:ph type="sldImg"/>
          </p:nvPr>
        </p:nvSpPr>
        <p:spPr/>
      </p:sp>
    </p:spTree>
    <p:extLst>
      <p:ext uri="{BB962C8B-B14F-4D97-AF65-F5344CB8AC3E}">
        <p14:creationId xmlns:p14="http://schemas.microsoft.com/office/powerpoint/2010/main" val="1908229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The embossed output for student emboss requests depends on the file type associated with a test question. There are two types of files:</a:t>
            </a:r>
          </a:p>
          <a:p>
            <a:endParaRPr lang="en-US" dirty="0"/>
          </a:p>
          <a:p>
            <a:pPr lvl="0"/>
            <a:r>
              <a:rPr lang="en-US" b="1" dirty="0"/>
              <a:t>Braille Ready File (BRF) types </a:t>
            </a:r>
            <a:r>
              <a:rPr lang="en-US" dirty="0"/>
              <a:t>are used for emboss requests containing only text (including formatted tables). The Duxbury Braille Translator software handles BRF files.</a:t>
            </a:r>
          </a:p>
          <a:p>
            <a:pPr lvl="0"/>
            <a:endParaRPr lang="en-US" dirty="0"/>
          </a:p>
          <a:p>
            <a:pPr lvl="0"/>
            <a:r>
              <a:rPr lang="en-US" b="1" dirty="0"/>
              <a:t>Printer Output File (PRN) types </a:t>
            </a:r>
            <a:r>
              <a:rPr lang="en-US" dirty="0"/>
              <a:t>are used for emboss requests containing tactile or spatial components (such as images). The ViewPlus Tiger Viewer software handles PRN files.</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44</a:t>
            </a:fld>
            <a:endParaRPr lang="en-US" altLang="en-US" dirty="0"/>
          </a:p>
        </p:txBody>
      </p:sp>
      <p:sp>
        <p:nvSpPr>
          <p:cNvPr id="4" name="Slide Image Placeholder 3">
            <a:extLst>
              <a:ext uri="{FF2B5EF4-FFF2-40B4-BE49-F238E27FC236}">
                <a16:creationId xmlns:a16="http://schemas.microsoft.com/office/drawing/2014/main" id="{DB0E01A9-84D5-4BE6-8847-A7540765BA6A}"/>
              </a:ext>
            </a:extLst>
          </p:cNvPr>
          <p:cNvSpPr>
            <a:spLocks noGrp="1" noRot="1" noChangeAspect="1"/>
          </p:cNvSpPr>
          <p:nvPr>
            <p:ph type="sldImg"/>
          </p:nvPr>
        </p:nvSpPr>
        <p:spPr/>
      </p:sp>
    </p:spTree>
    <p:extLst>
      <p:ext uri="{BB962C8B-B14F-4D97-AF65-F5344CB8AC3E}">
        <p14:creationId xmlns:p14="http://schemas.microsoft.com/office/powerpoint/2010/main" val="1539242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Follow the below steps when printing a file in PRN format:</a:t>
            </a:r>
          </a:p>
          <a:p>
            <a:endParaRPr lang="en-US" dirty="0"/>
          </a:p>
          <a:p>
            <a:pPr marL="228600" lvl="0" indent="-228600">
              <a:buFont typeface="+mj-lt"/>
              <a:buAutoNum type="arabicPeriod"/>
            </a:pPr>
            <a:r>
              <a:rPr lang="en-US" dirty="0"/>
              <a:t>When you approve a print request that prints in PRN format, a print dialog window opens.</a:t>
            </a:r>
          </a:p>
          <a:p>
            <a:pPr marL="685800" lvl="1" indent="-228600">
              <a:buFont typeface="+mj-lt"/>
              <a:buAutoNum type="alphaLcPeriod"/>
            </a:pPr>
            <a:r>
              <a:rPr lang="en-US" dirty="0"/>
              <a:t>Select to Save the file to your computer.</a:t>
            </a:r>
          </a:p>
          <a:p>
            <a:pPr marL="228600" lvl="0" indent="-228600">
              <a:buAutoNum type="arabicPeriod" startAt="2"/>
            </a:pPr>
            <a:r>
              <a:rPr lang="en-US" dirty="0"/>
              <a:t>Locate the saved PRN file and open it.</a:t>
            </a:r>
          </a:p>
          <a:p>
            <a:pPr marL="742950" lvl="1" indent="-285750">
              <a:buFont typeface="+mj-lt"/>
              <a:buAutoNum type="alphaLcPeriod"/>
            </a:pPr>
            <a:r>
              <a:rPr lang="en-US" dirty="0"/>
              <a:t>If Tiger Designer is set as the default program for PRN files, a Print window appears.  Ensure that only one copy is being printed and the Printer Name is set to </a:t>
            </a:r>
            <a:r>
              <a:rPr lang="en-US" dirty="0" err="1"/>
              <a:t>ViewPlus</a:t>
            </a:r>
            <a:r>
              <a:rPr lang="en-US" dirty="0"/>
              <a:t> Max (or for the supported ViewPlus embosser you are using).</a:t>
            </a:r>
          </a:p>
          <a:p>
            <a:pPr lvl="0"/>
            <a:r>
              <a:rPr lang="en-US" dirty="0"/>
              <a:t>3.   Click Print.  </a:t>
            </a:r>
          </a:p>
          <a:p>
            <a:pPr lvl="1"/>
            <a:endParaRPr lang="en-US" dirty="0"/>
          </a:p>
          <a:p>
            <a:pPr lvl="1"/>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45</a:t>
            </a:fld>
            <a:endParaRPr lang="en-US" altLang="en-US" dirty="0"/>
          </a:p>
        </p:txBody>
      </p:sp>
      <p:sp>
        <p:nvSpPr>
          <p:cNvPr id="4" name="Slide Image Placeholder 3">
            <a:extLst>
              <a:ext uri="{FF2B5EF4-FFF2-40B4-BE49-F238E27FC236}">
                <a16:creationId xmlns:a16="http://schemas.microsoft.com/office/drawing/2014/main" id="{FABA4919-3536-4922-BAFE-CB628202CEAF}"/>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If the Print button is disabled, you may need to convert the files in Tiger Designer. To do this, open the file in Tiger Designer and click Yes when a popup message asks if you want to convert the file. Then save the file as a Tiger Designer Document file (.TDSX) and try printing it again.</a:t>
            </a:r>
          </a:p>
          <a:p>
            <a:pPr lvl="0"/>
            <a:endParaRPr lang="en-US" dirty="0"/>
          </a:p>
          <a:p>
            <a:pPr lvl="0"/>
            <a:r>
              <a:rPr lang="en-US" dirty="0"/>
              <a:t>If this popup message does not appear, navigate to File &gt; Save As. Choose the destination where you wish to save the file, then select </a:t>
            </a:r>
            <a:r>
              <a:rPr lang="en-US" dirty="0" err="1"/>
              <a:t>Viewplus</a:t>
            </a:r>
            <a:r>
              <a:rPr lang="en-US" dirty="0"/>
              <a:t> Cub/Max PRN files (*.prn) from the Save as Type dropdown.</a:t>
            </a:r>
          </a:p>
        </p:txBody>
      </p:sp>
      <p:sp>
        <p:nvSpPr>
          <p:cNvPr id="4" name="Slide Number Placeholder 3"/>
          <p:cNvSpPr>
            <a:spLocks noGrp="1"/>
          </p:cNvSpPr>
          <p:nvPr>
            <p:ph type="sldNum" sz="quarter" idx="5"/>
          </p:nvPr>
        </p:nvSpPr>
        <p:spPr/>
        <p:txBody>
          <a:bodyPr/>
          <a:lstStyle/>
          <a:p>
            <a:fld id="{5D5420A3-AFD7-4EF9-9190-4CBE9ECCF7DF}" type="slidenum">
              <a:rPr lang="en-US" smtClean="0"/>
              <a:pPr/>
              <a:t>46</a:t>
            </a:fld>
            <a:endParaRPr lang="en-US"/>
          </a:p>
        </p:txBody>
      </p:sp>
      <p:sp>
        <p:nvSpPr>
          <p:cNvPr id="7" name="Slide Image Placeholder 6">
            <a:extLst>
              <a:ext uri="{FF2B5EF4-FFF2-40B4-BE49-F238E27FC236}">
                <a16:creationId xmlns:a16="http://schemas.microsoft.com/office/drawing/2014/main" id="{43F2887D-3633-4158-9522-83B3D15F2275}"/>
              </a:ext>
            </a:extLst>
          </p:cNvPr>
          <p:cNvSpPr>
            <a:spLocks noGrp="1" noRot="1" noChangeAspect="1"/>
          </p:cNvSpPr>
          <p:nvPr>
            <p:ph type="sldImg"/>
          </p:nvPr>
        </p:nvSpPr>
        <p:spPr/>
      </p:sp>
    </p:spTree>
    <p:extLst>
      <p:ext uri="{BB962C8B-B14F-4D97-AF65-F5344CB8AC3E}">
        <p14:creationId xmlns:p14="http://schemas.microsoft.com/office/powerpoint/2010/main" val="3472864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0" indent="0" fontAlgn="base">
              <a:spcBef>
                <a:spcPts val="600"/>
              </a:spcBef>
              <a:buClr>
                <a:schemeClr val="bg1">
                  <a:lumMod val="65000"/>
                </a:schemeClr>
              </a:buClr>
              <a:buFont typeface="+mj-lt"/>
              <a:buNone/>
              <a:defRPr/>
            </a:pPr>
            <a:r>
              <a:rPr lang="en-US" sz="1200" dirty="0">
                <a:solidFill>
                  <a:schemeClr val="tx1"/>
                </a:solidFill>
                <a:ea typeface="Arial" pitchFamily="34" charset="0"/>
                <a:cs typeface="Arial" pitchFamily="34" charset="0"/>
              </a:rPr>
              <a:t>Follow these steps when printing a file in BRF format:</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you approve a print request that prints in BRF format, a print dialog window opens.</a:t>
            </a:r>
          </a:p>
          <a:p>
            <a:pPr marL="742950" marR="0" lvl="1" indent="-285750">
              <a:spcBef>
                <a:spcPts val="0"/>
              </a:spcBef>
              <a:spcAft>
                <a:spcPts val="1200"/>
              </a:spcAft>
              <a:buFont typeface="+mj-lt"/>
              <a:buAutoNum type="alphaLcPeriod"/>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Select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Open with</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1200"/>
              </a:spcAft>
              <a:buFont typeface="+mj-lt"/>
              <a:buAutoNum type="alphaLcPeriod"/>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drop-down list, select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Duxbury Braille Translator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1200"/>
              </a:spcAft>
              <a:buFont typeface="+mj-lt"/>
              <a:buAutoNum type="alphaLcPeriod"/>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Import File</a:t>
            </a:r>
            <a:r>
              <a:rPr lang="en-US" sz="1200" dirty="0">
                <a:effectLst/>
                <a:latin typeface="Calibri" panose="020F0502020204030204" pitchFamily="34" charset="0"/>
                <a:ea typeface="Calibri" panose="020F0502020204030204" pitchFamily="34" charset="0"/>
                <a:cs typeface="Times New Roman" panose="02020603050405020304" pitchFamily="18" charset="0"/>
              </a:rPr>
              <a:t> window opens.</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Import File</a:t>
            </a:r>
            <a:r>
              <a:rPr lang="en-US" sz="1200" dirty="0">
                <a:effectLst/>
                <a:latin typeface="Calibri" panose="020F0502020204030204" pitchFamily="34" charset="0"/>
                <a:ea typeface="Calibri" panose="020F0502020204030204" pitchFamily="34" charset="0"/>
                <a:cs typeface="Times New Roman" panose="02020603050405020304" pitchFamily="18" charset="0"/>
              </a:rPr>
              <a:t> window, ensure that the following are selected:</a:t>
            </a:r>
          </a:p>
          <a:p>
            <a:pPr marL="742950" marR="0" lvl="1" indent="-285750">
              <a:spcBef>
                <a:spcPts val="0"/>
              </a:spcBef>
              <a:spcAft>
                <a:spcPts val="1200"/>
              </a:spcAft>
              <a:buFont typeface="Courier New" panose="02070309020205020404" pitchFamily="49" charset="0"/>
              <a:buChar char="o"/>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Template:</a:t>
            </a:r>
          </a:p>
          <a:p>
            <a:pPr marL="1143000" marR="0" lvl="2" indent="-228600">
              <a:spcBef>
                <a:spcPts val="0"/>
              </a:spcBef>
              <a:spcAft>
                <a:spcPts val="1200"/>
              </a:spcAft>
              <a:buFont typeface="Wingdings 2" panose="05020102010507070707" pitchFamily="18" charset="2"/>
              <a:buChar char=""/>
              <a:tabLst>
                <a:tab pos="685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Duxbury 11.2 or earlier: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English (American) – Standard Literary Format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1200"/>
              </a:spcAft>
              <a:buFont typeface="Wingdings 2" panose="05020102010507070707" pitchFamily="18" charset="2"/>
              <a:buChar char=""/>
              <a:tabLst>
                <a:tab pos="685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Duxbury 11.3 or later: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English (BANA Pre-UEB) – Literary Format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1200"/>
              </a:spcAft>
              <a:buFont typeface="Courier New" panose="02070309020205020404" pitchFamily="49" charset="0"/>
              <a:buChar char="o"/>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Import Filter: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Formatted braille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47</a:t>
            </a:fld>
            <a:endParaRPr lang="en-US" altLang="en-US" dirty="0"/>
          </a:p>
        </p:txBody>
      </p:sp>
      <p:sp>
        <p:nvSpPr>
          <p:cNvPr id="4" name="Slide Image Placeholder 3">
            <a:extLst>
              <a:ext uri="{FF2B5EF4-FFF2-40B4-BE49-F238E27FC236}">
                <a16:creationId xmlns:a16="http://schemas.microsoft.com/office/drawing/2014/main" id="{FA377179-523C-4E7E-8D3B-6EC6F2590A16}"/>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342900" marR="0" lvl="0" indent="-342900">
              <a:spcBef>
                <a:spcPts val="0"/>
              </a:spcBef>
              <a:spcAft>
                <a:spcPts val="0"/>
              </a:spcAft>
              <a:buFont typeface="+mj-lt"/>
              <a:buAutoNum type="arabicPeriod" startAt="3"/>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Duxbury Braille Translator</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preview window opens.</a:t>
            </a:r>
          </a:p>
          <a:p>
            <a:pPr marL="342900" marR="0" lvl="0" indent="-342900">
              <a:spcBef>
                <a:spcPts val="0"/>
              </a:spcBef>
              <a:spcAft>
                <a:spcPts val="0"/>
              </a:spcAft>
              <a:buFont typeface="+mj-lt"/>
              <a:buAutoNum type="arabicPeriod" startAt="3"/>
            </a:pPr>
            <a:r>
              <a:rPr lang="en-US" sz="1200" dirty="0">
                <a:effectLst/>
                <a:latin typeface="Calibri" panose="020F0502020204030204" pitchFamily="34" charset="0"/>
                <a:ea typeface="Calibri" panose="020F0502020204030204" pitchFamily="34" charset="0"/>
                <a:cs typeface="Times New Roman" panose="02020603050405020304" pitchFamily="18" charset="0"/>
              </a:rPr>
              <a:t>Go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File</a:t>
            </a:r>
            <a:r>
              <a:rPr lang="en-US" sz="1200" dirty="0">
                <a:effectLst/>
                <a:latin typeface="Calibri" panose="020F0502020204030204" pitchFamily="34" charset="0"/>
                <a:ea typeface="Calibri" panose="020F0502020204030204" pitchFamily="34" charset="0"/>
                <a:cs typeface="Times New Roman" panose="02020603050405020304" pitchFamily="18" charset="0"/>
              </a:rPr>
              <a:t> &gt;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Emboss</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File: Emboss</a:t>
            </a:r>
            <a:r>
              <a:rPr lang="en-US" sz="1200" dirty="0">
                <a:effectLst/>
                <a:latin typeface="Calibri" panose="020F0502020204030204" pitchFamily="34" charset="0"/>
                <a:ea typeface="Calibri" panose="020F0502020204030204" pitchFamily="34" charset="0"/>
                <a:cs typeface="Times New Roman" panose="02020603050405020304" pitchFamily="18" charset="0"/>
              </a:rPr>
              <a:t> window opens.</a:t>
            </a:r>
          </a:p>
          <a:p>
            <a:pPr marL="342900" marR="0" lvl="0" indent="-342900">
              <a:spcBef>
                <a:spcPts val="0"/>
              </a:spcBef>
              <a:spcAft>
                <a:spcPts val="0"/>
              </a:spcAft>
              <a:buFont typeface="+mj-lt"/>
              <a:buAutoNum type="arabicPeriod" startAt="3"/>
            </a:pPr>
            <a:r>
              <a:rPr lang="en-US" sz="1200" dirty="0">
                <a:effectLst/>
                <a:latin typeface="Calibri" panose="020F0502020204030204" pitchFamily="34" charset="0"/>
                <a:ea typeface="Calibri" panose="020F0502020204030204" pitchFamily="34" charset="0"/>
                <a:cs typeface="Times New Roman" panose="02020603050405020304" pitchFamily="18" charset="0"/>
              </a:rPr>
              <a:t>Ensure that only one copy is being printed, the page range is set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All</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Brailler</a:t>
            </a:r>
            <a:r>
              <a:rPr lang="en-US" sz="1200" dirty="0">
                <a:effectLst/>
                <a:latin typeface="Calibri" panose="020F0502020204030204" pitchFamily="34" charset="0"/>
                <a:ea typeface="Calibri" panose="020F0502020204030204" pitchFamily="34" charset="0"/>
                <a:cs typeface="Times New Roman" panose="02020603050405020304" pitchFamily="18" charset="0"/>
              </a:rPr>
              <a:t> Device is set to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ViewPlus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Max</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other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ViewPlus</a:t>
            </a:r>
            <a:r>
              <a:rPr lang="en-US" sz="1200" dirty="0">
                <a:effectLst/>
                <a:latin typeface="Calibri" panose="020F0502020204030204" pitchFamily="34" charset="0"/>
                <a:ea typeface="Calibri" panose="020F0502020204030204" pitchFamily="34" charset="0"/>
                <a:cs typeface="Times New Roman" panose="02020603050405020304" pitchFamily="18" charset="0"/>
              </a:rPr>
              <a:t> embosser).</a:t>
            </a:r>
          </a:p>
          <a:p>
            <a:pPr marL="342900" marR="0" lvl="0" indent="-342900">
              <a:spcBef>
                <a:spcPts val="0"/>
              </a:spcBef>
              <a:spcAft>
                <a:spcPts val="0"/>
              </a:spcAft>
              <a:buFont typeface="+mj-lt"/>
              <a:buAutoNum type="arabicPeriod" startAt="3"/>
            </a:pPr>
            <a:r>
              <a:rPr lang="en-US" sz="1200" dirty="0">
                <a:effectLst/>
                <a:latin typeface="Calibri" panose="020F0502020204030204" pitchFamily="34" charset="0"/>
                <a:ea typeface="Calibri" panose="020F0502020204030204" pitchFamily="34" charset="0"/>
                <a:cs typeface="Times New Roman" panose="02020603050405020304" pitchFamily="18" charset="0"/>
              </a:rPr>
              <a:t>Click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OK</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48</a:t>
            </a:fld>
            <a:endParaRPr lang="en-US" altLang="en-US" dirty="0"/>
          </a:p>
        </p:txBody>
      </p:sp>
      <p:sp>
        <p:nvSpPr>
          <p:cNvPr id="4" name="Slide Image Placeholder 3">
            <a:extLst>
              <a:ext uri="{FF2B5EF4-FFF2-40B4-BE49-F238E27FC236}">
                <a16:creationId xmlns:a16="http://schemas.microsoft.com/office/drawing/2014/main" id="{BC8B6AB1-2F23-411C-9A6D-33EFC04E5A11}"/>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Most supported web browsers automatically save downloaded files. If your computer saves the BRF and PRN files from emboss requests, you </a:t>
            </a:r>
            <a:r>
              <a:rPr lang="en-US" b="1" dirty="0"/>
              <a:t>must</a:t>
            </a:r>
            <a:r>
              <a:rPr lang="en-US" dirty="0"/>
              <a:t> delete all test-related files from your browser’s download archive for security purposes. This task is accomplished in different ways depending on which browser you are using.</a:t>
            </a:r>
          </a:p>
          <a:p>
            <a:endParaRPr lang="en-US" dirty="0"/>
          </a:p>
          <a:p>
            <a:r>
              <a:rPr lang="en-US" dirty="0"/>
              <a:t>For more information on how to delete test-related files from your internet browser’s download archive, please consult the </a:t>
            </a:r>
            <a:r>
              <a:rPr lang="en-US" i="1" dirty="0"/>
              <a:t>Assistive Technology Manual</a:t>
            </a:r>
            <a:r>
              <a:rPr lang="en-US" dirty="0"/>
              <a:t>.</a:t>
            </a:r>
          </a:p>
        </p:txBody>
      </p:sp>
      <p:sp>
        <p:nvSpPr>
          <p:cNvPr id="4" name="Slide Number Placeholder 3"/>
          <p:cNvSpPr>
            <a:spLocks noGrp="1"/>
          </p:cNvSpPr>
          <p:nvPr>
            <p:ph type="sldNum" sz="quarter" idx="10"/>
          </p:nvPr>
        </p:nvSpPr>
        <p:spPr/>
        <p:txBody>
          <a:bodyPr/>
          <a:lstStyle/>
          <a:p>
            <a:fld id="{C840FDEF-DDE5-42CA-975B-5AC2C3FFCCCF}" type="slidenum">
              <a:rPr lang="en-US" smtClean="0"/>
              <a:pPr/>
              <a:t>49</a:t>
            </a:fld>
            <a:endParaRPr lang="en-US"/>
          </a:p>
        </p:txBody>
      </p:sp>
      <p:sp>
        <p:nvSpPr>
          <p:cNvPr id="7" name="Slide Image Placeholder 6">
            <a:extLst>
              <a:ext uri="{FF2B5EF4-FFF2-40B4-BE49-F238E27FC236}">
                <a16:creationId xmlns:a16="http://schemas.microsoft.com/office/drawing/2014/main" id="{0C4B8C3F-AC6E-41C5-8936-1A97ED5F727D}"/>
              </a:ext>
            </a:extLst>
          </p:cNvPr>
          <p:cNvSpPr>
            <a:spLocks noGrp="1" noRot="1" noChangeAspect="1"/>
          </p:cNvSpPr>
          <p:nvPr>
            <p:ph type="sldImg"/>
          </p:nvPr>
        </p:nvSpPr>
        <p:spPr/>
      </p:sp>
    </p:spTree>
    <p:extLst>
      <p:ext uri="{BB962C8B-B14F-4D97-AF65-F5344CB8AC3E}">
        <p14:creationId xmlns:p14="http://schemas.microsoft.com/office/powerpoint/2010/main" val="187531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5</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07EEE268-6FD1-47C3-86FF-697476D84ACF}"/>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82932EF1-0AE0-4664-B11F-B748CBD20A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322385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a:t>
            </a:r>
            <a:r>
              <a:rPr lang="en-US" b="1" dirty="0"/>
              <a:t>Approved Requests </a:t>
            </a:r>
            <a:r>
              <a:rPr lang="en-US" dirty="0"/>
              <a:t>button allows the Test Administrator to view a list of every emboss request that he or she approved during the current session. To print this list for your own records, click </a:t>
            </a:r>
            <a:r>
              <a:rPr lang="en-US" b="1" dirty="0"/>
              <a:t>Print</a:t>
            </a:r>
            <a:r>
              <a:rPr lang="en-US" dirty="0"/>
              <a:t> at the top of the Approved Requests window.</a:t>
            </a:r>
          </a:p>
        </p:txBody>
      </p:sp>
      <p:sp>
        <p:nvSpPr>
          <p:cNvPr id="4" name="Slide Number Placeholder 3"/>
          <p:cNvSpPr>
            <a:spLocks noGrp="1"/>
          </p:cNvSpPr>
          <p:nvPr>
            <p:ph type="sldNum" sz="quarter" idx="10"/>
          </p:nvPr>
        </p:nvSpPr>
        <p:spPr/>
        <p:txBody>
          <a:bodyPr/>
          <a:lstStyle/>
          <a:p>
            <a:fld id="{E8B097D6-EE9F-415D-9708-2BB67BC396CD}" type="slidenum">
              <a:rPr lang="en-US" smtClean="0"/>
              <a:pPr/>
              <a:t>50</a:t>
            </a:fld>
            <a:endParaRPr lang="en-US" dirty="0"/>
          </a:p>
        </p:txBody>
      </p:sp>
      <p:sp>
        <p:nvSpPr>
          <p:cNvPr id="7" name="Slide Image Placeholder 6">
            <a:extLst>
              <a:ext uri="{FF2B5EF4-FFF2-40B4-BE49-F238E27FC236}">
                <a16:creationId xmlns:a16="http://schemas.microsoft.com/office/drawing/2014/main" id="{5B232ACB-FBA6-48C5-986F-C2488739996A}"/>
              </a:ext>
            </a:extLst>
          </p:cNvPr>
          <p:cNvSpPr>
            <a:spLocks noGrp="1" noRot="1" noChangeAspect="1"/>
          </p:cNvSpPr>
          <p:nvPr>
            <p:ph type="sldImg"/>
          </p:nvPr>
        </p:nvSpPr>
        <p:spPr/>
      </p:sp>
    </p:spTree>
    <p:extLst>
      <p:ext uri="{BB962C8B-B14F-4D97-AF65-F5344CB8AC3E}">
        <p14:creationId xmlns:p14="http://schemas.microsoft.com/office/powerpoint/2010/main" val="3078506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p:cNvSpPr>
            <a:spLocks noGrp="1"/>
          </p:cNvSpPr>
          <p:nvPr>
            <p:ph type="body" idx="1"/>
          </p:nvPr>
        </p:nvSpPr>
        <p:spPr/>
        <p:txBody>
          <a:bodyPr/>
          <a:lstStyle/>
          <a:p>
            <a:r>
              <a:rPr lang="en-US" altLang="en-US" dirty="0"/>
              <a:t>If you wish to print a snapshot of the TA Interface in its current view, click the </a:t>
            </a:r>
            <a:r>
              <a:rPr lang="en-US" altLang="ja-JP" b="1" dirty="0"/>
              <a:t>Print Session </a:t>
            </a:r>
            <a:r>
              <a:rPr lang="en-US" altLang="ja-JP" dirty="0"/>
              <a:t>button. This can be useful for tracking which students did not complete their tests and may need to be scheduled for another session. It may be necessary to set the page layout to landscape or adjust the margins in the Print Preview screen in order for the list to fit on the page. Remember that any printouts containing personally identifiable student information must be securely stored and should be destroyed after use.</a:t>
            </a:r>
            <a:endParaRPr lang="en-US" altLang="en-US" dirty="0"/>
          </a:p>
          <a:p>
            <a:endParaRPr lang="en-US" altLang="en-US" dirty="0"/>
          </a:p>
        </p:txBody>
      </p:sp>
      <p:sp>
        <p:nvSpPr>
          <p:cNvPr id="47108"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9D90BC52-05D8-4847-8A65-D725FDD24E05}" type="slidenum">
              <a:rPr lang="en-US" altLang="en-US" smtClean="0"/>
              <a:pPr/>
              <a:t>51</a:t>
            </a:fld>
            <a:endParaRPr lang="en-US" altLang="en-US" dirty="0"/>
          </a:p>
        </p:txBody>
      </p:sp>
      <p:sp>
        <p:nvSpPr>
          <p:cNvPr id="4" name="Slide Image Placeholder 3">
            <a:extLst>
              <a:ext uri="{FF2B5EF4-FFF2-40B4-BE49-F238E27FC236}">
                <a16:creationId xmlns:a16="http://schemas.microsoft.com/office/drawing/2014/main" id="{0F343D7B-79F6-451A-9A3A-CDA1C1FB6379}"/>
              </a:ext>
            </a:extLst>
          </p:cNvPr>
          <p:cNvSpPr>
            <a:spLocks noGrp="1" noRot="1" noChangeAspect="1"/>
          </p:cNvSpPr>
          <p:nvPr>
            <p:ph type="sldImg"/>
          </p:nvPr>
        </p:nvSpPr>
        <p:spPr/>
      </p:sp>
    </p:spTree>
    <p:extLst>
      <p:ext uri="{BB962C8B-B14F-4D97-AF65-F5344CB8AC3E}">
        <p14:creationId xmlns:p14="http://schemas.microsoft.com/office/powerpoint/2010/main" val="2041258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52</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EB72C9CD-1856-4177-A683-2CBF261B87ED}"/>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A5F0FE34-34C8-43CE-8027-9FCBB86138A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9935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Next, we are going to walk through the steps that students using Braille will follow in order to sign in to the online testing system and take tests.</a:t>
            </a:r>
          </a:p>
          <a:p>
            <a:endParaRPr lang="en-US" dirty="0"/>
          </a:p>
          <a:p>
            <a:r>
              <a:rPr lang="en-US" dirty="0"/>
              <a:t>JAWS allows students to navigate through their test by using keyboard commands. You can see some commonly used keyboard commands for JAWS in this table. We will refer back to these commands in the following slides. </a:t>
            </a:r>
          </a:p>
          <a:p>
            <a:endParaRPr lang="en-US" dirty="0"/>
          </a:p>
          <a:p>
            <a:r>
              <a:rPr lang="en-US" dirty="0"/>
              <a:t>Note that students testing with an RBD may have other means of navigating the online testing interface. For more information and a complete description of keyboard commands, please consult the </a:t>
            </a:r>
            <a:r>
              <a:rPr lang="en-US" i="1" dirty="0"/>
              <a:t>Assistive Technology Manual</a:t>
            </a:r>
            <a:r>
              <a:rPr lang="en-US" dirty="0"/>
              <a:t>.</a:t>
            </a:r>
          </a:p>
        </p:txBody>
      </p:sp>
      <p:sp>
        <p:nvSpPr>
          <p:cNvPr id="4" name="Slide Number Placeholder 3"/>
          <p:cNvSpPr>
            <a:spLocks noGrp="1"/>
          </p:cNvSpPr>
          <p:nvPr>
            <p:ph type="sldNum" sz="quarter" idx="10"/>
          </p:nvPr>
        </p:nvSpPr>
        <p:spPr/>
        <p:txBody>
          <a:bodyPr/>
          <a:lstStyle/>
          <a:p>
            <a:fld id="{C840FDEF-DDE5-42CA-975B-5AC2C3FFCCCF}" type="slidenum">
              <a:rPr lang="en-US" smtClean="0"/>
              <a:pPr/>
              <a:t>53</a:t>
            </a:fld>
            <a:endParaRPr lang="en-US"/>
          </a:p>
        </p:txBody>
      </p:sp>
      <p:sp>
        <p:nvSpPr>
          <p:cNvPr id="7" name="Slide Image Placeholder 6">
            <a:extLst>
              <a:ext uri="{FF2B5EF4-FFF2-40B4-BE49-F238E27FC236}">
                <a16:creationId xmlns:a16="http://schemas.microsoft.com/office/drawing/2014/main" id="{DA808F17-E339-4835-9F41-C89246BF09E2}"/>
              </a:ext>
            </a:extLst>
          </p:cNvPr>
          <p:cNvSpPr>
            <a:spLocks noGrp="1" noRot="1" noChangeAspect="1"/>
          </p:cNvSpPr>
          <p:nvPr>
            <p:ph type="sldImg"/>
          </p:nvPr>
        </p:nvSpPr>
        <p:spPr/>
      </p:sp>
    </p:spTree>
    <p:extLst>
      <p:ext uri="{BB962C8B-B14F-4D97-AF65-F5344CB8AC3E}">
        <p14:creationId xmlns:p14="http://schemas.microsoft.com/office/powerpoint/2010/main" val="18753186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defTabSz="1021755">
              <a:spcBef>
                <a:spcPct val="0"/>
              </a:spcBef>
              <a:defRPr/>
            </a:pPr>
            <a:r>
              <a:rPr lang="en-US" altLang="en-US" sz="1200" kern="1200" dirty="0">
                <a:solidFill>
                  <a:schemeClr val="tx1"/>
                </a:solidFill>
                <a:latin typeface="Calibri"/>
                <a:ea typeface="+mn-ea"/>
                <a:cs typeface="+mn-cs"/>
              </a:rPr>
              <a:t>To log in to the online testing system using the Secure Browser, students must enter three pieces of identifying information: their first name, their student ID, and the current session ID. The session ID is generated when the test administrator creates the test session. It </a:t>
            </a:r>
            <a:r>
              <a:rPr lang="en-US" altLang="en-US" sz="1200" kern="1200" baseline="0" dirty="0">
                <a:solidFill>
                  <a:schemeClr val="tx1"/>
                </a:solidFill>
                <a:latin typeface="Calibri"/>
                <a:ea typeface="+mn-ea"/>
                <a:cs typeface="+mn-cs"/>
              </a:rPr>
              <a:t>needs to be </a:t>
            </a:r>
            <a:r>
              <a:rPr lang="en-US" altLang="en-US" sz="1200" kern="1200" dirty="0">
                <a:solidFill>
                  <a:schemeClr val="tx1"/>
                </a:solidFill>
                <a:latin typeface="Calibri"/>
                <a:ea typeface="+mn-ea"/>
                <a:cs typeface="+mn-cs"/>
              </a:rPr>
              <a:t>given to students by the test administrator when it is time for them to log in to the test. Session IDs should not be generated more than 20 minutes before students are ready to log in.</a:t>
            </a:r>
          </a:p>
          <a:p>
            <a:pPr defTabSz="1021755">
              <a:spcBef>
                <a:spcPct val="0"/>
              </a:spcBef>
              <a:defRPr/>
            </a:pPr>
            <a:endParaRPr lang="en-US" altLang="en-US" sz="1200" kern="1200" dirty="0">
              <a:solidFill>
                <a:schemeClr val="tx1"/>
              </a:solidFill>
              <a:latin typeface="Calibri"/>
              <a:ea typeface="+mn-ea"/>
              <a:cs typeface="+mn-cs"/>
            </a:endParaRPr>
          </a:p>
          <a:p>
            <a:pPr lvl="0"/>
            <a:r>
              <a:rPr lang="en-US" sz="1200" kern="1200" dirty="0">
                <a:solidFill>
                  <a:schemeClr val="tx1"/>
                </a:solidFill>
                <a:effectLst/>
                <a:latin typeface="Calibri"/>
                <a:ea typeface="+mn-ea"/>
                <a:cs typeface="+mn-cs"/>
              </a:rPr>
              <a:t>Students</a:t>
            </a:r>
            <a:r>
              <a:rPr lang="en-US" sz="1200" kern="1200" baseline="0" dirty="0">
                <a:solidFill>
                  <a:schemeClr val="tx1"/>
                </a:solidFill>
                <a:effectLst/>
                <a:latin typeface="Calibri"/>
                <a:ea typeface="+mn-ea"/>
                <a:cs typeface="+mn-cs"/>
              </a:rPr>
              <a:t> will use the </a:t>
            </a:r>
            <a:r>
              <a:rPr lang="en-US" sz="1200" b="1" kern="1200" baseline="0" dirty="0">
                <a:solidFill>
                  <a:schemeClr val="tx1"/>
                </a:solidFill>
                <a:effectLst/>
                <a:latin typeface="Calibri"/>
                <a:ea typeface="+mn-ea"/>
                <a:cs typeface="+mn-cs"/>
              </a:rPr>
              <a:t>Tab </a:t>
            </a:r>
            <a:r>
              <a:rPr lang="en-US" sz="1200" kern="1200" baseline="0" dirty="0">
                <a:solidFill>
                  <a:schemeClr val="tx1"/>
                </a:solidFill>
                <a:effectLst/>
                <a:latin typeface="Calibri"/>
                <a:ea typeface="+mn-ea"/>
                <a:cs typeface="+mn-cs"/>
              </a:rPr>
              <a:t>key t</a:t>
            </a:r>
            <a:r>
              <a:rPr lang="en-US" sz="1200" kern="1200" dirty="0">
                <a:solidFill>
                  <a:schemeClr val="tx1"/>
                </a:solidFill>
                <a:effectLst/>
                <a:latin typeface="Calibri"/>
                <a:ea typeface="+mn-ea"/>
                <a:cs typeface="+mn-cs"/>
              </a:rPr>
              <a:t>o navigate between fields and enter their information. Note that the </a:t>
            </a:r>
            <a:r>
              <a:rPr lang="en-US" sz="1200" b="1" kern="1200" dirty="0">
                <a:solidFill>
                  <a:schemeClr val="tx1"/>
                </a:solidFill>
                <a:effectLst/>
                <a:latin typeface="Calibri"/>
                <a:ea typeface="+mn-ea"/>
                <a:cs typeface="+mn-cs"/>
              </a:rPr>
              <a:t>Session</a:t>
            </a:r>
            <a:r>
              <a:rPr lang="en-US" sz="1200" b="1" kern="1200" baseline="0" dirty="0">
                <a:solidFill>
                  <a:schemeClr val="tx1"/>
                </a:solidFill>
                <a:effectLst/>
                <a:latin typeface="Calibri"/>
                <a:ea typeface="+mn-ea"/>
                <a:cs typeface="+mn-cs"/>
              </a:rPr>
              <a:t> ID</a:t>
            </a:r>
            <a:r>
              <a:rPr lang="en-US" sz="1200" kern="1200" baseline="0" dirty="0">
                <a:solidFill>
                  <a:schemeClr val="tx1"/>
                </a:solidFill>
                <a:effectLst/>
                <a:latin typeface="Calibri"/>
                <a:ea typeface="+mn-ea"/>
                <a:cs typeface="+mn-cs"/>
              </a:rPr>
              <a:t> is treated as three separate fields, though the first field is filled in automatically. When finished entering information in the final </a:t>
            </a:r>
            <a:r>
              <a:rPr lang="en-US" sz="1200" b="0" kern="1200" baseline="0" dirty="0">
                <a:solidFill>
                  <a:schemeClr val="tx1"/>
                </a:solidFill>
                <a:effectLst/>
                <a:latin typeface="Calibri"/>
                <a:ea typeface="+mn-ea"/>
                <a:cs typeface="+mn-cs"/>
              </a:rPr>
              <a:t>Session ID </a:t>
            </a:r>
            <a:r>
              <a:rPr lang="en-US" sz="1200" kern="1200" baseline="0" dirty="0">
                <a:solidFill>
                  <a:schemeClr val="tx1"/>
                </a:solidFill>
                <a:effectLst/>
                <a:latin typeface="Calibri"/>
                <a:ea typeface="+mn-ea"/>
                <a:cs typeface="+mn-cs"/>
              </a:rPr>
              <a:t>field, students can press </a:t>
            </a:r>
            <a:r>
              <a:rPr lang="en-US" sz="1200" b="1" kern="1200" baseline="0" dirty="0">
                <a:solidFill>
                  <a:schemeClr val="tx1"/>
                </a:solidFill>
                <a:effectLst/>
                <a:latin typeface="Calibri"/>
                <a:ea typeface="+mn-ea"/>
                <a:cs typeface="+mn-cs"/>
              </a:rPr>
              <a:t>Tab</a:t>
            </a:r>
            <a:r>
              <a:rPr lang="en-US" sz="1200" kern="1200" baseline="0" dirty="0">
                <a:solidFill>
                  <a:schemeClr val="tx1"/>
                </a:solidFill>
                <a:effectLst/>
                <a:latin typeface="Calibri"/>
                <a:ea typeface="+mn-ea"/>
                <a:cs typeface="+mn-cs"/>
              </a:rPr>
              <a:t> to navigate to the </a:t>
            </a:r>
            <a:r>
              <a:rPr lang="en-US" sz="1200" b="1" kern="1200" baseline="0" dirty="0">
                <a:solidFill>
                  <a:schemeClr val="tx1"/>
                </a:solidFill>
                <a:effectLst/>
                <a:latin typeface="Calibri"/>
                <a:ea typeface="+mn-ea"/>
                <a:cs typeface="+mn-cs"/>
              </a:rPr>
              <a:t>Sign in </a:t>
            </a:r>
            <a:r>
              <a:rPr lang="en-US" sz="1200" kern="1200" baseline="0" dirty="0">
                <a:solidFill>
                  <a:schemeClr val="tx1"/>
                </a:solidFill>
                <a:effectLst/>
                <a:latin typeface="Calibri"/>
                <a:ea typeface="+mn-ea"/>
                <a:cs typeface="+mn-cs"/>
              </a:rPr>
              <a:t>button and press </a:t>
            </a:r>
            <a:r>
              <a:rPr lang="en-US" sz="1200" b="1" kern="1200" baseline="0" dirty="0">
                <a:solidFill>
                  <a:schemeClr val="tx1"/>
                </a:solidFill>
                <a:effectLst/>
                <a:latin typeface="Calibri"/>
                <a:ea typeface="+mn-ea"/>
                <a:cs typeface="+mn-cs"/>
              </a:rPr>
              <a:t>Enter </a:t>
            </a:r>
            <a:r>
              <a:rPr lang="en-US" sz="1200" kern="1200" baseline="0" dirty="0">
                <a:solidFill>
                  <a:schemeClr val="tx1"/>
                </a:solidFill>
                <a:effectLst/>
                <a:latin typeface="Calibri"/>
                <a:ea typeface="+mn-ea"/>
                <a:cs typeface="+mn-cs"/>
              </a:rPr>
              <a:t>to sign in.</a:t>
            </a:r>
            <a:endParaRPr lang="en-US" sz="1200" kern="1200" dirty="0">
              <a:solidFill>
                <a:schemeClr val="tx1"/>
              </a:solidFill>
              <a:effectLst/>
              <a:latin typeface="Calibri"/>
              <a:ea typeface="+mn-ea"/>
              <a:cs typeface="+mn-cs"/>
            </a:endParaRPr>
          </a:p>
          <a:p>
            <a:pPr lvl="0"/>
            <a:endParaRPr lang="en-US" sz="1200" kern="1200" dirty="0">
              <a:solidFill>
                <a:schemeClr val="tx1"/>
              </a:solidFill>
              <a:effectLst/>
              <a:latin typeface="Calibri"/>
              <a:ea typeface="+mn-ea"/>
              <a:cs typeface="+mn-cs"/>
            </a:endParaRPr>
          </a:p>
          <a:p>
            <a:pPr defTabSz="1021755">
              <a:spcBef>
                <a:spcPct val="0"/>
              </a:spcBef>
              <a:defRPr/>
            </a:pPr>
            <a:r>
              <a:rPr lang="en-US" altLang="en-US" sz="1200" kern="1200" dirty="0">
                <a:solidFill>
                  <a:schemeClr val="tx1"/>
                </a:solidFill>
                <a:latin typeface="Calibri"/>
                <a:ea typeface="+mn-ea"/>
                <a:cs typeface="+mn-cs"/>
              </a:rPr>
              <a:t>The test administrator may assist students with logging in, if necessary.</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54</a:t>
            </a:fld>
            <a:endParaRPr lang="en-US" altLang="en-US" dirty="0"/>
          </a:p>
        </p:txBody>
      </p:sp>
      <p:sp>
        <p:nvSpPr>
          <p:cNvPr id="4" name="Slide Image Placeholder 3">
            <a:extLst>
              <a:ext uri="{FF2B5EF4-FFF2-40B4-BE49-F238E27FC236}">
                <a16:creationId xmlns:a16="http://schemas.microsoft.com/office/drawing/2014/main" id="{80D0A4ED-172D-4F25-BE0A-F6F3EB532341}"/>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altLang="en-US" dirty="0"/>
              <a:t>If a student is having difficulty logging in, an error message and code will display on the login screen. The most common errors occur when the student’s first name and student ID do not match what is in the system and when student IDs are entered incorrectly. If the student receives an error message indicating that he or she has entered incorrect information in the first name or student ID fields, the test administrator should use the student lookup tool in the TA Interface to verify the student’s information.</a:t>
            </a:r>
          </a:p>
          <a:p>
            <a:endParaRPr lang="en-US" altLang="en-US" dirty="0"/>
          </a:p>
          <a:p>
            <a:r>
              <a:rPr lang="en-US" altLang="en-US" dirty="0"/>
              <a:t>Another common error occurs when the student enters an incorrect session ID. If a student receives the message “The session is not available for testing,” verify that the session ID was entered correctly, with no extra spaces or characters. The session ID can be found in the TA Interface.</a:t>
            </a:r>
          </a:p>
          <a:p>
            <a:endParaRPr lang="en-US" altLang="en-US" dirty="0"/>
          </a:p>
          <a:p>
            <a:r>
              <a:rPr lang="en-US" altLang="en-US" dirty="0"/>
              <a:t>If a student receives the error message “Session has expired,” ensure that the student has entered the correct session ID for the current session. If the student has entered the session ID correctly, use the TA Interface to verify that your session is still open.</a:t>
            </a:r>
          </a:p>
          <a:p>
            <a:endParaRPr lang="en-US" altLang="en-US" dirty="0"/>
          </a:p>
          <a:p>
            <a:r>
              <a:rPr lang="en-US" altLang="en-US" b="0" u="none" dirty="0"/>
              <a:t>For a list of common login errors, please consult the </a:t>
            </a:r>
            <a:r>
              <a:rPr lang="en-US" altLang="en-US" b="0" i="1" u="none" dirty="0"/>
              <a:t>Guide to Navigating the Online HSAP Administration</a:t>
            </a:r>
            <a:r>
              <a:rPr lang="en-US" altLang="en-US" b="0" i="0" u="none" dirty="0"/>
              <a:t>.</a:t>
            </a:r>
            <a:endParaRPr lang="en-US" altLang="en-US" i="0" dirty="0"/>
          </a:p>
        </p:txBody>
      </p:sp>
      <p:sp>
        <p:nvSpPr>
          <p:cNvPr id="57348"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97C7CEA2-000B-4835-A215-D8FE036CBF18}" type="slidenum">
              <a:rPr lang="en-US" altLang="en-US" smtClean="0"/>
              <a:pPr/>
              <a:t>55</a:t>
            </a:fld>
            <a:endParaRPr lang="en-US" altLang="en-US" dirty="0"/>
          </a:p>
        </p:txBody>
      </p:sp>
      <p:sp>
        <p:nvSpPr>
          <p:cNvPr id="4" name="Slide Image Placeholder 3">
            <a:extLst>
              <a:ext uri="{FF2B5EF4-FFF2-40B4-BE49-F238E27FC236}">
                <a16:creationId xmlns:a16="http://schemas.microsoft.com/office/drawing/2014/main" id="{09F1AEAF-BEC4-4E9D-8DD3-C409E1A8DBED}"/>
              </a:ext>
            </a:extLst>
          </p:cNvPr>
          <p:cNvSpPr>
            <a:spLocks noGrp="1" noRot="1" noChangeAspect="1"/>
          </p:cNvSpPr>
          <p:nvPr>
            <p:ph type="sldImg"/>
          </p:nvPr>
        </p:nvSpPr>
        <p:spPr/>
      </p:sp>
    </p:spTree>
    <p:extLst>
      <p:ext uri="{BB962C8B-B14F-4D97-AF65-F5344CB8AC3E}">
        <p14:creationId xmlns:p14="http://schemas.microsoft.com/office/powerpoint/2010/main" val="3318734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eaLnBrk="1" hangingPunct="1">
              <a:spcBef>
                <a:spcPct val="0"/>
              </a:spcBef>
            </a:pPr>
            <a:r>
              <a:rPr lang="en-US" altLang="en-US" dirty="0"/>
              <a:t>After logging in, students need to complete a few more steps before they begin testing. Students will be asked to view and verify their personal information. On the</a:t>
            </a:r>
            <a:r>
              <a:rPr lang="en-US" altLang="en-US" baseline="0" dirty="0"/>
              <a:t> “Is This You?” page, students can listen to each line of text by pressing the </a:t>
            </a:r>
            <a:r>
              <a:rPr lang="en-US" altLang="en-US" b="1" baseline="0" dirty="0"/>
              <a:t>Down </a:t>
            </a:r>
            <a:r>
              <a:rPr lang="en-US" altLang="en-US" baseline="0" dirty="0"/>
              <a:t>arrow key. To move to the </a:t>
            </a:r>
            <a:r>
              <a:rPr lang="en-US" altLang="en-US" b="1" baseline="0" dirty="0"/>
              <a:t>Yes </a:t>
            </a:r>
            <a:r>
              <a:rPr lang="en-US" altLang="en-US" baseline="0" dirty="0"/>
              <a:t>and </a:t>
            </a:r>
            <a:r>
              <a:rPr lang="en-US" altLang="en-US" b="1" baseline="0" dirty="0"/>
              <a:t>No </a:t>
            </a:r>
            <a:r>
              <a:rPr lang="en-US" altLang="en-US" baseline="0" dirty="0"/>
              <a:t>buttons, press </a:t>
            </a:r>
            <a:r>
              <a:rPr lang="en-US" altLang="en-US" b="1" baseline="0" dirty="0"/>
              <a:t>Tab</a:t>
            </a:r>
            <a:r>
              <a:rPr lang="en-US" altLang="en-US" baseline="0" dirty="0"/>
              <a:t>.</a:t>
            </a:r>
            <a:endParaRPr lang="en-US" altLang="en-US" dirty="0"/>
          </a:p>
          <a:p>
            <a:pPr eaLnBrk="1" hangingPunct="1">
              <a:spcBef>
                <a:spcPct val="0"/>
              </a:spcBef>
            </a:pPr>
            <a:endParaRPr lang="en-US" altLang="en-US" dirty="0"/>
          </a:p>
          <a:p>
            <a:pPr eaLnBrk="1" hangingPunct="1">
              <a:spcBef>
                <a:spcPct val="0"/>
              </a:spcBef>
            </a:pPr>
            <a:r>
              <a:rPr lang="en-US" altLang="en-US" dirty="0"/>
              <a:t>If their information is correct, they should navigate to the</a:t>
            </a:r>
            <a:r>
              <a:rPr lang="en-US" altLang="en-US" baseline="0" dirty="0"/>
              <a:t> </a:t>
            </a:r>
            <a:r>
              <a:rPr lang="en-US" altLang="en-US" b="1" baseline="0" dirty="0"/>
              <a:t>Yes</a:t>
            </a:r>
            <a:r>
              <a:rPr lang="en-US" altLang="en-US" baseline="0" dirty="0"/>
              <a:t> button and </a:t>
            </a:r>
            <a:r>
              <a:rPr lang="en-US" altLang="en-US" dirty="0"/>
              <a:t>press </a:t>
            </a:r>
            <a:r>
              <a:rPr lang="en-US" altLang="en-US" b="1" dirty="0"/>
              <a:t>Enter</a:t>
            </a:r>
            <a:r>
              <a:rPr lang="en-US" altLang="en-US" b="0" baseline="0" dirty="0"/>
              <a:t> </a:t>
            </a:r>
            <a:r>
              <a:rPr lang="en-US" altLang="en-US" dirty="0"/>
              <a:t>to proceed to the “Your Tests” screen.</a:t>
            </a:r>
          </a:p>
          <a:p>
            <a:pPr eaLnBrk="1" hangingPunct="1">
              <a:spcBef>
                <a:spcPct val="0"/>
              </a:spcBef>
            </a:pPr>
            <a:endParaRPr lang="en-US" altLang="en-US" dirty="0"/>
          </a:p>
          <a:p>
            <a:pPr eaLnBrk="1" hangingPunct="1">
              <a:spcBef>
                <a:spcPct val="0"/>
              </a:spcBef>
            </a:pPr>
            <a:r>
              <a:rPr lang="en-US" altLang="en-US" dirty="0"/>
              <a:t>If their information is incorrect, they should navigate to the </a:t>
            </a:r>
            <a:r>
              <a:rPr lang="en-US" altLang="en-US" b="1" dirty="0"/>
              <a:t>No </a:t>
            </a:r>
            <a:r>
              <a:rPr lang="en-US" altLang="en-US" dirty="0"/>
              <a:t>button and press </a:t>
            </a:r>
            <a:r>
              <a:rPr lang="en-US" altLang="en-US" b="1" dirty="0"/>
              <a:t>Enter</a:t>
            </a:r>
            <a:r>
              <a:rPr lang="en-US" altLang="en-US" b="0" dirty="0"/>
              <a:t> to</a:t>
            </a:r>
            <a:r>
              <a:rPr lang="en-US" altLang="en-US" dirty="0"/>
              <a:t> </a:t>
            </a:r>
            <a:r>
              <a:rPr lang="en-US" altLang="en-US" u="none" strike="noStrike" dirty="0"/>
              <a:t>return </a:t>
            </a:r>
            <a:r>
              <a:rPr lang="en-US" altLang="en-US" dirty="0"/>
              <a:t>to the login page. Test administrators</a:t>
            </a:r>
            <a:r>
              <a:rPr lang="en-US" altLang="en-US" baseline="0" dirty="0"/>
              <a:t> </a:t>
            </a:r>
            <a:r>
              <a:rPr lang="en-US" altLang="en-US" dirty="0"/>
              <a:t>must then contact their school test coordinator to have the student information updated in the Test Information</a:t>
            </a:r>
            <a:r>
              <a:rPr lang="en-US" altLang="en-US" baseline="0" dirty="0"/>
              <a:t> Distribution Engine </a:t>
            </a:r>
            <a:r>
              <a:rPr lang="en-US" altLang="en-US" dirty="0"/>
              <a:t>(TIDE) before the student attempts to log in again.</a:t>
            </a:r>
            <a:endParaRPr lang="en-US" altLang="en-US" b="1" dirty="0">
              <a:solidFill>
                <a:srgbClr val="003AD4"/>
              </a:solidFill>
            </a:endParaRP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56</a:t>
            </a:fld>
            <a:endParaRPr lang="en-US" altLang="en-US" dirty="0"/>
          </a:p>
        </p:txBody>
      </p:sp>
      <p:sp>
        <p:nvSpPr>
          <p:cNvPr id="4" name="Slide Image Placeholder 3">
            <a:extLst>
              <a:ext uri="{FF2B5EF4-FFF2-40B4-BE49-F238E27FC236}">
                <a16:creationId xmlns:a16="http://schemas.microsoft.com/office/drawing/2014/main" id="{26432DFD-9333-4A5F-BB43-BDA877BEB90A}"/>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p:cNvSpPr>
            <a:spLocks noGrp="1"/>
          </p:cNvSpPr>
          <p:nvPr>
            <p:ph type="body" idx="1"/>
          </p:nvPr>
        </p:nvSpPr>
        <p:spPr/>
        <p:txBody>
          <a:bodyPr/>
          <a:lstStyle/>
          <a:p>
            <a:pPr defTabSz="966612">
              <a:spcBef>
                <a:spcPct val="0"/>
              </a:spcBef>
              <a:defRPr/>
            </a:pPr>
            <a:r>
              <a:rPr lang="en-US" altLang="en-US" sz="1200" kern="1200" dirty="0">
                <a:solidFill>
                  <a:schemeClr val="tx1"/>
                </a:solidFill>
                <a:latin typeface="Calibri"/>
                <a:ea typeface="+mn-ea"/>
                <a:cs typeface="+mn-cs"/>
              </a:rPr>
              <a:t>On the “Your Tests” screen, a list of assigned tests for this test session will appear on students’ screens. Students should select the correct test and wait for their Test Administrator’s approval to proceed.</a:t>
            </a:r>
          </a:p>
          <a:p>
            <a:pPr defTabSz="966612">
              <a:spcBef>
                <a:spcPct val="0"/>
              </a:spcBef>
              <a:defRPr/>
            </a:pPr>
            <a:endParaRPr lang="en-US" altLang="en-US" sz="1200" kern="1200" dirty="0">
              <a:solidFill>
                <a:schemeClr val="tx1"/>
              </a:solidFill>
              <a:latin typeface="Calibri"/>
              <a:ea typeface="+mn-ea"/>
              <a:cs typeface="+mn-cs"/>
            </a:endParaRPr>
          </a:p>
          <a:p>
            <a:pPr defTabSz="966612">
              <a:spcBef>
                <a:spcPct val="0"/>
              </a:spcBef>
              <a:defRPr/>
            </a:pPr>
            <a:r>
              <a:rPr lang="en-US" altLang="en-US" sz="1200" kern="1200" dirty="0">
                <a:solidFill>
                  <a:schemeClr val="tx1"/>
                </a:solidFill>
                <a:latin typeface="Calibri"/>
                <a:ea typeface="+mn-ea"/>
                <a:cs typeface="+mn-cs"/>
              </a:rPr>
              <a:t>Press </a:t>
            </a:r>
            <a:r>
              <a:rPr lang="en-US" altLang="en-US" sz="1200" b="1" kern="1200" dirty="0">
                <a:solidFill>
                  <a:schemeClr val="tx1"/>
                </a:solidFill>
                <a:latin typeface="Calibri"/>
                <a:ea typeface="+mn-ea"/>
                <a:cs typeface="+mn-cs"/>
              </a:rPr>
              <a:t>Tab</a:t>
            </a:r>
            <a:r>
              <a:rPr lang="en-US" altLang="en-US" sz="1200" kern="1200" dirty="0">
                <a:solidFill>
                  <a:schemeClr val="tx1"/>
                </a:solidFill>
                <a:latin typeface="Calibri"/>
                <a:ea typeface="+mn-ea"/>
                <a:cs typeface="+mn-cs"/>
              </a:rPr>
              <a:t> to navigate to each test listed on this page. </a:t>
            </a:r>
            <a:r>
              <a:rPr lang="en-US" sz="1200" kern="1200" dirty="0">
                <a:solidFill>
                  <a:schemeClr val="tx1"/>
                </a:solidFill>
                <a:latin typeface="Calibri"/>
                <a:ea typeface="+mn-ea"/>
                <a:cs typeface="+mn-cs"/>
              </a:rPr>
              <a:t>The order of navigation is from left to right and top to bottom, in a zigzag pattern. When the appropriate test is selected, press </a:t>
            </a:r>
            <a:r>
              <a:rPr lang="en-US" sz="1200" b="1" kern="1200" dirty="0">
                <a:solidFill>
                  <a:schemeClr val="tx1"/>
                </a:solidFill>
                <a:latin typeface="Calibri"/>
                <a:ea typeface="+mn-ea"/>
                <a:cs typeface="+mn-cs"/>
              </a:rPr>
              <a:t>Enter</a:t>
            </a:r>
            <a:r>
              <a:rPr lang="en-US" sz="1200" kern="1200" dirty="0">
                <a:solidFill>
                  <a:schemeClr val="tx1"/>
                </a:solidFill>
                <a:latin typeface="Calibri"/>
                <a:ea typeface="+mn-ea"/>
                <a:cs typeface="+mn-cs"/>
              </a:rPr>
              <a:t> to start or resume the test.</a:t>
            </a:r>
          </a:p>
          <a:p>
            <a:pPr eaLnBrk="1" hangingPunct="1">
              <a:spcBef>
                <a:spcPct val="0"/>
              </a:spcBef>
            </a:pPr>
            <a:endParaRPr lang="en-US" altLang="en-US" sz="1200" kern="1200" dirty="0">
              <a:solidFill>
                <a:schemeClr val="tx1"/>
              </a:solidFill>
              <a:latin typeface="Calibri"/>
              <a:ea typeface="+mn-ea"/>
              <a:cs typeface="+mn-cs"/>
            </a:endParaRPr>
          </a:p>
          <a:p>
            <a:pPr eaLnBrk="1" hangingPunct="1">
              <a:spcBef>
                <a:spcPct val="0"/>
              </a:spcBef>
            </a:pPr>
            <a:r>
              <a:rPr lang="en-US" altLang="en-US" sz="1200" kern="1200" dirty="0">
                <a:solidFill>
                  <a:schemeClr val="tx1"/>
                </a:solidFill>
                <a:latin typeface="Calibri"/>
                <a:ea typeface="+mn-ea"/>
                <a:cs typeface="+mn-cs"/>
              </a:rPr>
              <a:t>If the tests displayed are incorrect, or the expected test is not listed, students should press </a:t>
            </a:r>
            <a:r>
              <a:rPr lang="en-US" altLang="en-US" sz="1200" b="1" kern="1200" dirty="0">
                <a:solidFill>
                  <a:schemeClr val="tx1"/>
                </a:solidFill>
                <a:latin typeface="Calibri"/>
                <a:ea typeface="+mn-ea"/>
                <a:cs typeface="+mn-cs"/>
              </a:rPr>
              <a:t>Tab</a:t>
            </a:r>
            <a:r>
              <a:rPr lang="en-US" altLang="en-US" sz="1200" kern="1200" dirty="0">
                <a:solidFill>
                  <a:schemeClr val="tx1"/>
                </a:solidFill>
                <a:latin typeface="Calibri"/>
                <a:ea typeface="+mn-ea"/>
                <a:cs typeface="+mn-cs"/>
              </a:rPr>
              <a:t> until</a:t>
            </a:r>
            <a:r>
              <a:rPr lang="en-US" altLang="en-US" sz="1200" kern="1200" baseline="0" dirty="0">
                <a:solidFill>
                  <a:schemeClr val="tx1"/>
                </a:solidFill>
                <a:latin typeface="Calibri"/>
                <a:ea typeface="+mn-ea"/>
                <a:cs typeface="+mn-cs"/>
              </a:rPr>
              <a:t> the </a:t>
            </a:r>
            <a:r>
              <a:rPr lang="en-US" altLang="en-US" sz="1200" b="1" kern="1200" dirty="0">
                <a:solidFill>
                  <a:schemeClr val="tx1"/>
                </a:solidFill>
                <a:latin typeface="Calibri"/>
                <a:ea typeface="+mn-ea"/>
                <a:cs typeface="+mn-cs"/>
              </a:rPr>
              <a:t>Back to Login</a:t>
            </a:r>
            <a:r>
              <a:rPr lang="en-US" altLang="en-US" sz="1200" kern="1200" dirty="0">
                <a:solidFill>
                  <a:schemeClr val="tx1"/>
                </a:solidFill>
                <a:latin typeface="Calibri"/>
                <a:ea typeface="+mn-ea"/>
                <a:cs typeface="+mn-cs"/>
              </a:rPr>
              <a:t> button is selected.</a:t>
            </a:r>
          </a:p>
          <a:p>
            <a:pPr eaLnBrk="1" hangingPunct="1">
              <a:spcBef>
                <a:spcPct val="0"/>
              </a:spcBef>
            </a:pPr>
            <a:endParaRPr lang="en-US" altLang="en-US" sz="1200" kern="1200" dirty="0">
              <a:solidFill>
                <a:schemeClr val="tx1"/>
              </a:solidFill>
              <a:latin typeface="Calibri"/>
              <a:ea typeface="+mn-ea"/>
              <a:cs typeface="+mn-cs"/>
            </a:endParaRPr>
          </a:p>
          <a:p>
            <a:pPr eaLnBrk="1" hangingPunct="1">
              <a:spcBef>
                <a:spcPct val="0"/>
              </a:spcBef>
            </a:pPr>
            <a:r>
              <a:rPr lang="en-US" altLang="en-US" sz="1200" kern="1200" dirty="0">
                <a:solidFill>
                  <a:schemeClr val="tx1"/>
                </a:solidFill>
                <a:latin typeface="Calibri"/>
                <a:ea typeface="+mn-ea"/>
                <a:cs typeface="+mn-cs"/>
              </a:rPr>
              <a:t>Press </a:t>
            </a:r>
            <a:r>
              <a:rPr lang="en-US" altLang="en-US" sz="1200" b="1" kern="1200" dirty="0">
                <a:solidFill>
                  <a:schemeClr val="tx1"/>
                </a:solidFill>
                <a:latin typeface="Calibri"/>
                <a:ea typeface="+mn-ea"/>
                <a:cs typeface="+mn-cs"/>
              </a:rPr>
              <a:t>Enter</a:t>
            </a:r>
            <a:r>
              <a:rPr lang="en-US" altLang="en-US" sz="1200" kern="1200" dirty="0">
                <a:solidFill>
                  <a:schemeClr val="tx1"/>
                </a:solidFill>
                <a:latin typeface="Calibri"/>
                <a:ea typeface="+mn-ea"/>
                <a:cs typeface="+mn-cs"/>
              </a:rPr>
              <a:t> </a:t>
            </a:r>
            <a:r>
              <a:rPr lang="en-US" altLang="en-US" sz="1200" u="none" kern="1200" dirty="0">
                <a:solidFill>
                  <a:schemeClr val="tx1"/>
                </a:solidFill>
                <a:latin typeface="Calibri"/>
                <a:ea typeface="+mn-ea"/>
                <a:cs typeface="+mn-cs"/>
              </a:rPr>
              <a:t>to </a:t>
            </a:r>
            <a:r>
              <a:rPr lang="en-US" altLang="en-US" sz="1200" u="none" strike="noStrike" kern="1200" dirty="0">
                <a:solidFill>
                  <a:schemeClr val="tx1"/>
                </a:solidFill>
                <a:latin typeface="Calibri"/>
                <a:ea typeface="+mn-ea"/>
                <a:cs typeface="+mn-cs"/>
              </a:rPr>
              <a:t>return </a:t>
            </a:r>
            <a:r>
              <a:rPr lang="en-US" altLang="en-US" sz="1200" kern="1200" dirty="0">
                <a:solidFill>
                  <a:schemeClr val="tx1"/>
                </a:solidFill>
                <a:latin typeface="Calibri"/>
                <a:ea typeface="+mn-ea"/>
                <a:cs typeface="+mn-cs"/>
              </a:rPr>
              <a:t>to the login page and consult the Test Administrator to resolve the issue.</a:t>
            </a:r>
            <a:endParaRPr lang="en-US" altLang="en-US" dirty="0"/>
          </a:p>
        </p:txBody>
      </p:sp>
      <p:sp>
        <p:nvSpPr>
          <p:cNvPr id="5939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16C47F6E-8F35-4E3A-937D-B98B235BC170}" type="slidenum">
              <a:rPr lang="en-US" altLang="en-US" smtClean="0"/>
              <a:pPr/>
              <a:t>57</a:t>
            </a:fld>
            <a:endParaRPr lang="en-US" altLang="en-US" dirty="0"/>
          </a:p>
        </p:txBody>
      </p:sp>
      <p:sp>
        <p:nvSpPr>
          <p:cNvPr id="4" name="Slide Image Placeholder 3">
            <a:extLst>
              <a:ext uri="{FF2B5EF4-FFF2-40B4-BE49-F238E27FC236}">
                <a16:creationId xmlns:a16="http://schemas.microsoft.com/office/drawing/2014/main" id="{908606E0-77B3-4944-8B52-6AE04E336B73}"/>
              </a:ext>
            </a:extLst>
          </p:cNvPr>
          <p:cNvSpPr>
            <a:spLocks noGrp="1" noRot="1" noChangeAspect="1"/>
          </p:cNvSpPr>
          <p:nvPr>
            <p:ph type="sldImg"/>
          </p:nvPr>
        </p:nvSpPr>
        <p:spPr/>
      </p:sp>
    </p:spTree>
    <p:extLst>
      <p:ext uri="{BB962C8B-B14F-4D97-AF65-F5344CB8AC3E}">
        <p14:creationId xmlns:p14="http://schemas.microsoft.com/office/powerpoint/2010/main" val="1462981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After the test administrator has approved students for a test session, a screen titled “Your Test Settings” will appear for students. This screen displays the name of the test and whether or not any accessibility resources have been selected.</a:t>
            </a:r>
          </a:p>
          <a:p>
            <a:pPr lvl="0"/>
            <a:endParaRPr lang="en-US" dirty="0"/>
          </a:p>
          <a:p>
            <a:pPr marL="171450" indent="-171450">
              <a:buFont typeface="Arial" panose="020B0604020202020204" pitchFamily="34" charset="0"/>
              <a:buChar char="•"/>
            </a:pPr>
            <a:r>
              <a:rPr lang="en-US" altLang="en-US" dirty="0"/>
              <a:t>To listen to each line of text, press the </a:t>
            </a:r>
            <a:r>
              <a:rPr lang="en-US" altLang="en-US" b="1" dirty="0"/>
              <a:t>Down</a:t>
            </a:r>
            <a:r>
              <a:rPr lang="en-US" altLang="en-US" dirty="0"/>
              <a:t> arrow.</a:t>
            </a:r>
          </a:p>
          <a:p>
            <a:pPr marL="171450" indent="-171450">
              <a:buFont typeface="Arial" panose="020B0604020202020204" pitchFamily="34" charset="0"/>
              <a:buChar char="•"/>
            </a:pPr>
            <a:r>
              <a:rPr lang="en-US" altLang="en-US" dirty="0"/>
              <a:t>To move to the </a:t>
            </a:r>
            <a:r>
              <a:rPr lang="en-US" altLang="en-US" b="1" dirty="0"/>
              <a:t>Looks Good! </a:t>
            </a:r>
            <a:r>
              <a:rPr lang="en-US" altLang="en-US" dirty="0"/>
              <a:t>and </a:t>
            </a:r>
            <a:r>
              <a:rPr lang="en-US" altLang="en-US" b="1" dirty="0"/>
              <a:t>Back to Login </a:t>
            </a:r>
            <a:r>
              <a:rPr lang="en-US" altLang="en-US" dirty="0"/>
              <a:t>buttons, press </a:t>
            </a:r>
            <a:r>
              <a:rPr lang="en-US" altLang="en-US" b="1" dirty="0"/>
              <a:t>Tab</a:t>
            </a:r>
            <a:r>
              <a:rPr lang="en-US" altLang="en-US" dirty="0"/>
              <a:t>.</a:t>
            </a:r>
          </a:p>
          <a:p>
            <a:pPr marL="171450" indent="-171450">
              <a:buFont typeface="Arial" panose="020B0604020202020204" pitchFamily="34" charset="0"/>
              <a:buChar char="•"/>
            </a:pPr>
            <a:r>
              <a:rPr lang="en-US" altLang="en-US" dirty="0"/>
              <a:t>To select </a:t>
            </a:r>
            <a:r>
              <a:rPr lang="en-US" altLang="en-US" b="1" dirty="0"/>
              <a:t>Looks Good!</a:t>
            </a:r>
            <a:r>
              <a:rPr lang="en-US" altLang="en-US" dirty="0"/>
              <a:t> or </a:t>
            </a:r>
            <a:r>
              <a:rPr lang="en-US" altLang="en-US" b="1" dirty="0"/>
              <a:t>Back to Login</a:t>
            </a:r>
            <a:r>
              <a:rPr lang="en-US" altLang="en-US" dirty="0"/>
              <a:t>, press </a:t>
            </a:r>
            <a:r>
              <a:rPr lang="en-US" altLang="en-US" b="1" dirty="0"/>
              <a:t>Enter</a:t>
            </a:r>
            <a:r>
              <a:rPr lang="en-US" altLang="en-US" dirty="0"/>
              <a:t>.</a:t>
            </a:r>
          </a:p>
          <a:p>
            <a:pPr lvl="0"/>
            <a:endParaRPr lang="en-US" dirty="0"/>
          </a:p>
          <a:p>
            <a:r>
              <a:rPr lang="en-US" dirty="0"/>
              <a:t>If any of the information is incorrect, students should navigate to the </a:t>
            </a:r>
            <a:r>
              <a:rPr lang="en-US" b="1" dirty="0"/>
              <a:t>Back to Login </a:t>
            </a:r>
            <a:r>
              <a:rPr lang="en-US" dirty="0"/>
              <a:t>button, press </a:t>
            </a:r>
            <a:r>
              <a:rPr lang="en-US" b="1" dirty="0"/>
              <a:t>Enter</a:t>
            </a:r>
            <a:r>
              <a:rPr lang="en-US" dirty="0"/>
              <a:t>, and then wait to be advised by the Test Administrator.</a:t>
            </a:r>
          </a:p>
          <a:p>
            <a:endParaRPr lang="en-US" dirty="0"/>
          </a:p>
          <a:p>
            <a:r>
              <a:rPr lang="en-US" dirty="0"/>
              <a:t>Note that the actual settings displayed for students may vary from what is shown on this slide. Be sure to refer to the scripts located in the </a:t>
            </a:r>
            <a:r>
              <a:rPr lang="en-US" i="1" dirty="0"/>
              <a:t>Test Administration Manual </a:t>
            </a:r>
            <a:r>
              <a:rPr lang="en-US" dirty="0"/>
              <a:t>to guide students through the login and confirmation process.</a:t>
            </a:r>
          </a:p>
        </p:txBody>
      </p:sp>
      <p:sp>
        <p:nvSpPr>
          <p:cNvPr id="6042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ECBCBD13-7BB4-413B-8181-3B04E84906F9}" type="slidenum">
              <a:rPr lang="en-US" altLang="en-US" smtClean="0"/>
              <a:pPr/>
              <a:t>58</a:t>
            </a:fld>
            <a:endParaRPr lang="en-US" altLang="en-US" dirty="0"/>
          </a:p>
        </p:txBody>
      </p:sp>
      <p:sp>
        <p:nvSpPr>
          <p:cNvPr id="5" name="Slide Image Placeholder 4">
            <a:extLst>
              <a:ext uri="{FF2B5EF4-FFF2-40B4-BE49-F238E27FC236}">
                <a16:creationId xmlns:a16="http://schemas.microsoft.com/office/drawing/2014/main" id="{6224F87C-B3FC-4DDE-81A2-D538BF6E64E8}"/>
              </a:ext>
            </a:extLst>
          </p:cNvPr>
          <p:cNvSpPr>
            <a:spLocks noGrp="1" noRot="1" noChangeAspect="1"/>
          </p:cNvSpPr>
          <p:nvPr>
            <p:ph type="sldImg"/>
          </p:nvPr>
        </p:nvSpPr>
        <p:spPr/>
      </p:sp>
    </p:spTree>
    <p:extLst>
      <p:ext uri="{BB962C8B-B14F-4D97-AF65-F5344CB8AC3E}">
        <p14:creationId xmlns:p14="http://schemas.microsoft.com/office/powerpoint/2010/main" val="2504631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612">
              <a:defRPr/>
            </a:pPr>
            <a:r>
              <a:rPr lang="en-US" sz="1200" kern="1200" dirty="0">
                <a:solidFill>
                  <a:schemeClr val="tx1"/>
                </a:solidFill>
                <a:latin typeface="Calibri"/>
                <a:ea typeface="+mn-ea"/>
                <a:cs typeface="+mn-cs"/>
              </a:rPr>
              <a:t>On the </a:t>
            </a:r>
            <a:r>
              <a:rPr lang="en-US" sz="1200" b="1" i="1" kern="1200" dirty="0">
                <a:solidFill>
                  <a:schemeClr val="tx1"/>
                </a:solidFill>
                <a:latin typeface="Calibri"/>
                <a:ea typeface="+mn-ea"/>
                <a:cs typeface="+mn-cs"/>
              </a:rPr>
              <a:t>Instructions and Help </a:t>
            </a:r>
            <a:r>
              <a:rPr lang="en-US" sz="1200" kern="1200" dirty="0">
                <a:solidFill>
                  <a:schemeClr val="tx1"/>
                </a:solidFill>
                <a:latin typeface="Calibri"/>
                <a:ea typeface="+mn-ea"/>
                <a:cs typeface="+mn-cs"/>
              </a:rPr>
              <a:t>page, students have the opportunity to review detailed information about the tools and navigation features they will use during testing. Follow these steps to navigate the </a:t>
            </a:r>
            <a:r>
              <a:rPr lang="en-US" sz="1200" b="1" i="1" kern="1200" dirty="0">
                <a:solidFill>
                  <a:schemeClr val="tx1"/>
                </a:solidFill>
                <a:latin typeface="Calibri"/>
                <a:ea typeface="+mn-ea"/>
                <a:cs typeface="+mn-cs"/>
              </a:rPr>
              <a:t>Instructions and Help page:</a:t>
            </a:r>
          </a:p>
          <a:p>
            <a:pPr lvl="0"/>
            <a:endParaRPr lang="en-US" sz="1200" b="0" u="none" kern="1200" dirty="0">
              <a:solidFill>
                <a:schemeClr val="tx1"/>
              </a:solidFill>
              <a:latin typeface="Calibri"/>
              <a:ea typeface="+mn-ea"/>
              <a:cs typeface="+mn-cs"/>
            </a:endParaRP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open the Help Guide,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navigate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View Help Guide</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button and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Enter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628650" marR="0" lvl="1" indent="-171450">
              <a:spcBef>
                <a:spcPts val="0"/>
              </a:spcBef>
              <a:spcAft>
                <a:spcPts val="1200"/>
              </a:spcAft>
              <a:buFont typeface="Arial" panose="020B0604020202020204" pitchFamily="34" charset="0"/>
              <a:buChar char="•"/>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close the Help Guide, use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 key to navigate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Back</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button and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Enter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open the Test Settings window,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navigate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View</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Test Settings</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button and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Enter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628650" marR="0" lvl="1" indent="-171450">
              <a:spcBef>
                <a:spcPts val="0"/>
              </a:spcBef>
              <a:spcAft>
                <a:spcPts val="1200"/>
              </a:spcAft>
              <a:buFont typeface="Arial" panose="020B0604020202020204" pitchFamily="34" charset="0"/>
              <a:buChar char="•"/>
              <a:tabLst>
                <a:tab pos="228600" algn="l"/>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close the Test Settings window, use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 key to navigate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OK</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button and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Enter</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move to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Begin Test Now</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Return to Login </a:t>
            </a:r>
            <a:r>
              <a:rPr lang="en-US" sz="1200" dirty="0">
                <a:effectLst/>
                <a:latin typeface="Calibri" panose="020F0502020204030204" pitchFamily="34" charset="0"/>
                <a:ea typeface="Calibri" panose="020F0502020204030204" pitchFamily="34" charset="0"/>
                <a:cs typeface="Times New Roman" panose="02020603050405020304" pitchFamily="18" charset="0"/>
              </a:rPr>
              <a:t>buttons, press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Tab</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600"/>
              </a:spcBef>
              <a:spcAft>
                <a:spcPts val="1200"/>
              </a:spcAft>
              <a:buFont typeface="+mj-lt"/>
              <a:buAutoNum type="arabicPeriod"/>
              <a:tabLst>
                <a:tab pos="228600" algn="l"/>
              </a:tabLst>
            </a:pPr>
            <a:r>
              <a:rPr lang="en-US" sz="1200" dirty="0">
                <a:effectLst/>
                <a:latin typeface="Calibri" panose="020F0502020204030204" pitchFamily="34" charset="0"/>
                <a:ea typeface="Times New Roman" panose="02020603050405020304" pitchFamily="18" charset="0"/>
                <a:cs typeface="Calibri" panose="020F0502020204030204" pitchFamily="34" charset="0"/>
              </a:rPr>
              <a:t>To select to the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Begin Test Now</a:t>
            </a:r>
            <a:r>
              <a:rPr lang="en-US" sz="1200" dirty="0">
                <a:effectLst/>
                <a:latin typeface="Calibri" panose="020F0502020204030204" pitchFamily="34" charset="0"/>
                <a:ea typeface="Times New Roman" panose="02020603050405020304" pitchFamily="18" charset="0"/>
                <a:cs typeface="Calibri" panose="020F0502020204030204" pitchFamily="34" charset="0"/>
              </a:rPr>
              <a:t> or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Return to Login </a:t>
            </a:r>
            <a:r>
              <a:rPr lang="en-US" sz="1200" dirty="0">
                <a:effectLst/>
                <a:latin typeface="Calibri" panose="020F0502020204030204" pitchFamily="34" charset="0"/>
                <a:ea typeface="Times New Roman" panose="02020603050405020304" pitchFamily="18" charset="0"/>
                <a:cs typeface="Calibri" panose="020F0502020204030204" pitchFamily="34" charset="0"/>
              </a:rPr>
              <a:t>button, press </a:t>
            </a:r>
            <a:r>
              <a:rPr lang="en-US" sz="1200" b="1" dirty="0">
                <a:effectLst/>
                <a:latin typeface="Calibri" panose="020F0502020204030204" pitchFamily="34" charset="0"/>
                <a:ea typeface="Times New Roman" panose="02020603050405020304" pitchFamily="18" charset="0"/>
                <a:cs typeface="Calibri" panose="020F0502020204030204" pitchFamily="34" charset="0"/>
              </a:rPr>
              <a:t>Enter</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b="0" u="none" kern="1200" dirty="0">
              <a:solidFill>
                <a:schemeClr val="tx1"/>
              </a:solidFill>
              <a:latin typeface="Calibri"/>
              <a:ea typeface="+mn-ea"/>
              <a:cs typeface="+mn-cs"/>
            </a:endParaRPr>
          </a:p>
        </p:txBody>
      </p:sp>
      <p:sp>
        <p:nvSpPr>
          <p:cNvPr id="6042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ECBCBD13-7BB4-413B-8181-3B04E84906F9}" type="slidenum">
              <a:rPr lang="en-US" altLang="en-US" smtClean="0"/>
              <a:pPr/>
              <a:t>59</a:t>
            </a:fld>
            <a:endParaRPr lang="en-US" altLang="en-US" dirty="0"/>
          </a:p>
        </p:txBody>
      </p:sp>
      <p:sp>
        <p:nvSpPr>
          <p:cNvPr id="5" name="Slide Image Placeholder 4">
            <a:extLst>
              <a:ext uri="{FF2B5EF4-FFF2-40B4-BE49-F238E27FC236}">
                <a16:creationId xmlns:a16="http://schemas.microsoft.com/office/drawing/2014/main" id="{62957542-FBB5-46B9-99FB-90BA29714946}"/>
              </a:ext>
            </a:extLst>
          </p:cNvPr>
          <p:cNvSpPr>
            <a:spLocks noGrp="1" noRot="1" noChangeAspect="1"/>
          </p:cNvSpPr>
          <p:nvPr>
            <p:ph type="sldImg"/>
          </p:nvPr>
        </p:nvSpPr>
        <p:spPr/>
      </p:sp>
    </p:spTree>
    <p:extLst>
      <p:ext uri="{BB962C8B-B14F-4D97-AF65-F5344CB8AC3E}">
        <p14:creationId xmlns:p14="http://schemas.microsoft.com/office/powerpoint/2010/main" val="142493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Specific hardware and software are required in order to administer tests to students using Braille.</a:t>
            </a:r>
          </a:p>
          <a:p>
            <a:endParaRPr lang="en-US" dirty="0"/>
          </a:p>
          <a:p>
            <a:r>
              <a:rPr lang="en-US" dirty="0"/>
              <a:t>Computers used by students for testing must have Job Access With Speech, or JAWS, installed. JAWS is a computer screen-reader program that allows blind and visually impaired students to read the screen either with a text-to-speech output or by a Refreshable Braille Display. Students can use JAWS keyboard commands to navigate the test sign-in process and answer test questions. We will discuss how students use JAWS later in this presentation.</a:t>
            </a:r>
          </a:p>
        </p:txBody>
      </p:sp>
      <p:sp>
        <p:nvSpPr>
          <p:cNvPr id="4" name="Slide Number Placeholder 3"/>
          <p:cNvSpPr>
            <a:spLocks noGrp="1"/>
          </p:cNvSpPr>
          <p:nvPr>
            <p:ph type="sldNum" sz="quarter" idx="10"/>
          </p:nvPr>
        </p:nvSpPr>
        <p:spPr/>
        <p:txBody>
          <a:bodyPr/>
          <a:lstStyle/>
          <a:p>
            <a:fld id="{C840FDEF-DDE5-42CA-975B-5AC2C3FFCCCF}" type="slidenum">
              <a:rPr lang="en-US" smtClean="0"/>
              <a:pPr/>
              <a:t>6</a:t>
            </a:fld>
            <a:endParaRPr lang="en-US" dirty="0"/>
          </a:p>
        </p:txBody>
      </p:sp>
      <p:sp>
        <p:nvSpPr>
          <p:cNvPr id="7" name="Slide Image Placeholder 6">
            <a:extLst>
              <a:ext uri="{FF2B5EF4-FFF2-40B4-BE49-F238E27FC236}">
                <a16:creationId xmlns:a16="http://schemas.microsoft.com/office/drawing/2014/main" id="{67E4AB4E-F058-4C35-8592-2194C1C380F2}"/>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60</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12D6DD46-A3B7-442A-A236-53FBA94C5946}"/>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BE2D770B-410F-4CDC-817A-6892B90AFC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357153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Students will also use JAWS to navigate within their test. The first time a test loads, JAWS may start reading everything on the page until the student stops it. However, on the next test page, the focus will be initially on the first question on the page.</a:t>
            </a:r>
          </a:p>
          <a:p>
            <a:endParaRPr lang="en-US" dirty="0"/>
          </a:p>
          <a:p>
            <a:pPr lvl="0"/>
            <a:r>
              <a:rPr lang="en-US" dirty="0"/>
              <a:t>A test page has three different sections: the Banner, the Navigation and Test Tools, and the Test Content. Please note that </a:t>
            </a:r>
            <a:r>
              <a:rPr lang="en-US" altLang="en-US" dirty="0"/>
              <a:t>this page may appear differently on your screen.</a:t>
            </a:r>
            <a:endParaRPr lang="en-US" dirty="0"/>
          </a:p>
          <a:p>
            <a:endParaRPr lang="en-US" dirty="0"/>
          </a:p>
          <a:p>
            <a:r>
              <a:rPr lang="en-US" dirty="0"/>
              <a:t>The </a:t>
            </a:r>
            <a:r>
              <a:rPr lang="en-US" b="1" dirty="0"/>
              <a:t>Banner</a:t>
            </a:r>
            <a:r>
              <a:rPr lang="en-US" dirty="0"/>
              <a:t> contains the test information. This row displays the current question number(s), test name, student name, test settings button, pause button and </a:t>
            </a:r>
            <a:r>
              <a:rPr lang="en-US" b="1" dirty="0"/>
              <a:t>Help</a:t>
            </a:r>
            <a:r>
              <a:rPr lang="en-US" dirty="0"/>
              <a:t> button. Selecting the </a:t>
            </a:r>
            <a:r>
              <a:rPr lang="en-US" b="1" dirty="0"/>
              <a:t>Help</a:t>
            </a:r>
            <a:r>
              <a:rPr lang="en-US" dirty="0"/>
              <a:t> button will bring up the on-screen </a:t>
            </a:r>
            <a:r>
              <a:rPr lang="en-US" b="1" dirty="0"/>
              <a:t>Help Guide </a:t>
            </a:r>
            <a:r>
              <a:rPr lang="en-US" dirty="0"/>
              <a:t>window. </a:t>
            </a:r>
          </a:p>
          <a:p>
            <a:endParaRPr lang="en-US" dirty="0"/>
          </a:p>
          <a:p>
            <a:r>
              <a:rPr lang="en-US" dirty="0"/>
              <a:t>The Navigation Buttons and Test Tools allows students to:</a:t>
            </a:r>
          </a:p>
          <a:p>
            <a:pPr marL="171450" indent="-171450">
              <a:buFont typeface="Arial" panose="020B0604020202020204" pitchFamily="34" charset="0"/>
              <a:buChar char="•"/>
            </a:pPr>
            <a:r>
              <a:rPr lang="en-US" altLang="en-US" dirty="0"/>
              <a:t>Navigate test pages using the </a:t>
            </a:r>
            <a:r>
              <a:rPr lang="en-US" altLang="en-US" b="1" dirty="0"/>
              <a:t>Back</a:t>
            </a:r>
            <a:r>
              <a:rPr lang="en-US" altLang="en-US" dirty="0"/>
              <a:t> and </a:t>
            </a:r>
            <a:r>
              <a:rPr lang="en-US" altLang="en-US" b="1" dirty="0"/>
              <a:t>Next</a:t>
            </a:r>
            <a:r>
              <a:rPr lang="en-US" altLang="en-US" dirty="0"/>
              <a:t> arrow buttons</a:t>
            </a:r>
          </a:p>
          <a:p>
            <a:pPr marL="171450" indent="-171450">
              <a:buFont typeface="Arial" panose="020B0604020202020204" pitchFamily="34" charset="0"/>
              <a:buChar char="•"/>
            </a:pPr>
            <a:r>
              <a:rPr lang="en-US" altLang="en-US" b="1" dirty="0"/>
              <a:t>Save</a:t>
            </a:r>
            <a:r>
              <a:rPr lang="en-US" altLang="en-US" dirty="0"/>
              <a:t> their answers before moving to the next question, if desired</a:t>
            </a:r>
          </a:p>
          <a:p>
            <a:pPr marL="171450" indent="-171450">
              <a:buFont typeface="Arial" panose="020B0604020202020204" pitchFamily="34" charset="0"/>
              <a:buChar char="•"/>
            </a:pPr>
            <a:r>
              <a:rPr lang="en-US" altLang="en-US" dirty="0"/>
              <a:t>And </a:t>
            </a:r>
            <a:r>
              <a:rPr lang="en-US" altLang="en-US" b="1" dirty="0"/>
              <a:t>Zoom In </a:t>
            </a:r>
            <a:r>
              <a:rPr lang="en-US" altLang="en-US" dirty="0"/>
              <a:t>and </a:t>
            </a:r>
            <a:r>
              <a:rPr lang="en-US" altLang="en-US" b="1" dirty="0"/>
              <a:t>Zoom Out </a:t>
            </a:r>
            <a:r>
              <a:rPr lang="en-US" altLang="en-US" dirty="0"/>
              <a:t>of test pages</a:t>
            </a:r>
          </a:p>
          <a:p>
            <a:endParaRPr lang="en-US" dirty="0"/>
          </a:p>
          <a:p>
            <a:r>
              <a:rPr lang="en-US" dirty="0"/>
              <a:t>Please note that </a:t>
            </a:r>
            <a:r>
              <a:rPr lang="en-US" altLang="en-US" dirty="0"/>
              <a:t>whether or not students click Save, their answers will save automatically when they navigate to the next part of the test.</a:t>
            </a:r>
          </a:p>
          <a:p>
            <a:endParaRPr lang="en-US" dirty="0"/>
          </a:p>
          <a:p>
            <a:r>
              <a:rPr lang="en-US" dirty="0"/>
              <a:t>The </a:t>
            </a:r>
            <a:r>
              <a:rPr lang="en-US" b="1" dirty="0"/>
              <a:t>Test Content </a:t>
            </a:r>
            <a:r>
              <a:rPr lang="en-US" dirty="0"/>
              <a:t>is divided into two sections: the Stimulus Section and the Question Section:</a:t>
            </a:r>
          </a:p>
          <a:p>
            <a:pPr marL="171450" indent="-171450">
              <a:buFont typeface="Arial" panose="020B0604020202020204" pitchFamily="34" charset="0"/>
              <a:buChar char="•"/>
            </a:pPr>
            <a:r>
              <a:rPr lang="en-US" altLang="en-US" dirty="0"/>
              <a:t>The </a:t>
            </a:r>
            <a:r>
              <a:rPr lang="en-US" altLang="en-US" b="1" dirty="0"/>
              <a:t>Stimulus Section </a:t>
            </a:r>
            <a:r>
              <a:rPr lang="en-US" altLang="en-US" dirty="0"/>
              <a:t>contains the stimulus title, stimulus context menu, and stimulus content.</a:t>
            </a:r>
          </a:p>
          <a:p>
            <a:pPr marL="171450" indent="-171450">
              <a:buFont typeface="Arial" panose="020B0604020202020204" pitchFamily="34" charset="0"/>
              <a:buChar char="•"/>
            </a:pPr>
            <a:r>
              <a:rPr lang="en-US" altLang="en-US" dirty="0"/>
              <a:t>The </a:t>
            </a:r>
            <a:r>
              <a:rPr lang="en-US" altLang="en-US" b="1" dirty="0"/>
              <a:t>Question Section </a:t>
            </a:r>
            <a:r>
              <a:rPr lang="en-US" altLang="en-US" dirty="0"/>
              <a:t>contains the question number, question context menu, question stem, and response area.</a:t>
            </a:r>
          </a:p>
          <a:p>
            <a:endParaRPr lang="en-US" altLang="en-US" dirty="0"/>
          </a:p>
          <a:p>
            <a:r>
              <a:rPr lang="en-US" dirty="0"/>
              <a:t>To navigate between the three areas, press the </a:t>
            </a:r>
            <a:r>
              <a:rPr lang="en-US" b="1" dirty="0"/>
              <a:t>R</a:t>
            </a:r>
            <a:r>
              <a:rPr lang="en-US" dirty="0"/>
              <a:t> key. Use the </a:t>
            </a:r>
            <a:r>
              <a:rPr lang="en-US" b="1" dirty="0"/>
              <a:t>Up</a:t>
            </a:r>
            <a:r>
              <a:rPr lang="en-US" dirty="0"/>
              <a:t> and </a:t>
            </a:r>
            <a:r>
              <a:rPr lang="en-US" b="1" dirty="0"/>
              <a:t>Down</a:t>
            </a:r>
            <a:r>
              <a:rPr lang="en-US" dirty="0"/>
              <a:t> arrow keys to move up or down the lines of text. JAWS will read each line as a student navigates to it.</a:t>
            </a:r>
            <a:endParaRPr lang="en-US" altLang="en-US" dirty="0"/>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61</a:t>
            </a:fld>
            <a:endParaRPr lang="en-US"/>
          </a:p>
        </p:txBody>
      </p:sp>
      <p:sp>
        <p:nvSpPr>
          <p:cNvPr id="7" name="Slide Image Placeholder 6">
            <a:extLst>
              <a:ext uri="{FF2B5EF4-FFF2-40B4-BE49-F238E27FC236}">
                <a16:creationId xmlns:a16="http://schemas.microsoft.com/office/drawing/2014/main" id="{851AD554-E798-4C59-BCD5-0256C7127C3D}"/>
              </a:ext>
            </a:extLst>
          </p:cNvPr>
          <p:cNvSpPr>
            <a:spLocks noGrp="1" noRot="1" noChangeAspect="1"/>
          </p:cNvSpPr>
          <p:nvPr>
            <p:ph type="sldImg"/>
          </p:nvPr>
        </p:nvSpPr>
        <p:spPr/>
      </p:sp>
    </p:spTree>
    <p:extLst>
      <p:ext uri="{BB962C8B-B14F-4D97-AF65-F5344CB8AC3E}">
        <p14:creationId xmlns:p14="http://schemas.microsoft.com/office/powerpoint/2010/main" val="18669161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0" lvl="1" fontAlgn="base">
              <a:spcBef>
                <a:spcPts val="634"/>
              </a:spcBef>
              <a:buClr>
                <a:schemeClr val="bg1">
                  <a:lumMod val="65000"/>
                </a:schemeClr>
              </a:buClr>
              <a:defRPr/>
            </a:pPr>
            <a:r>
              <a:rPr lang="en-US" sz="1200" kern="1200" dirty="0">
                <a:solidFill>
                  <a:schemeClr val="tx1"/>
                </a:solidFill>
                <a:latin typeface="Calibri"/>
                <a:ea typeface="Arial" pitchFamily="34" charset="0"/>
                <a:cs typeface="Arial" pitchFamily="34" charset="0"/>
              </a:rPr>
              <a:t>Students</a:t>
            </a:r>
            <a:r>
              <a:rPr lang="en-US" sz="1200" kern="1200" baseline="0" dirty="0">
                <a:solidFill>
                  <a:schemeClr val="tx1"/>
                </a:solidFill>
                <a:latin typeface="Calibri"/>
                <a:ea typeface="Arial" pitchFamily="34" charset="0"/>
                <a:cs typeface="Arial" pitchFamily="34" charset="0"/>
              </a:rPr>
              <a:t> may use the </a:t>
            </a:r>
            <a:r>
              <a:rPr lang="en-US" sz="1200" kern="1200" dirty="0">
                <a:solidFill>
                  <a:schemeClr val="tx1"/>
                </a:solidFill>
                <a:latin typeface="Calibri"/>
                <a:ea typeface="Arial" pitchFamily="34" charset="0"/>
                <a:cs typeface="Arial" pitchFamily="34" charset="0"/>
              </a:rPr>
              <a:t>context menu mentioned on the previous slide</a:t>
            </a:r>
            <a:r>
              <a:rPr lang="en-US" sz="1200" kern="1200" baseline="0" dirty="0">
                <a:solidFill>
                  <a:schemeClr val="tx1"/>
                </a:solidFill>
                <a:latin typeface="Calibri"/>
                <a:ea typeface="Arial" pitchFamily="34" charset="0"/>
                <a:cs typeface="Arial" pitchFamily="34" charset="0"/>
              </a:rPr>
              <a:t> to mark items for review, send emboss requests to the TA, and access additional test features.</a:t>
            </a:r>
          </a:p>
          <a:p>
            <a:endParaRPr lang="en-US" sz="1200" kern="1200" dirty="0">
              <a:solidFill>
                <a:schemeClr val="tx1"/>
              </a:solidFill>
              <a:effectLst/>
              <a:latin typeface="Calibri"/>
              <a:ea typeface="+mn-ea"/>
              <a:cs typeface="+mn-cs"/>
            </a:endParaRPr>
          </a:p>
          <a:p>
            <a:r>
              <a:rPr lang="en-US" sz="1200" i="1" kern="1200" dirty="0">
                <a:solidFill>
                  <a:schemeClr val="tx1"/>
                </a:solidFill>
                <a:effectLst/>
                <a:latin typeface="Calibri"/>
                <a:ea typeface="+mn-ea"/>
                <a:cs typeface="+mn-cs"/>
              </a:rPr>
              <a:t>To open the context menu for a stimulus</a:t>
            </a:r>
            <a:r>
              <a:rPr lang="en-US" sz="1200" i="1" kern="1200" baseline="0" dirty="0">
                <a:solidFill>
                  <a:schemeClr val="tx1"/>
                </a:solidFill>
                <a:effectLst/>
                <a:latin typeface="Calibri"/>
                <a:ea typeface="+mn-ea"/>
                <a:cs typeface="+mn-cs"/>
              </a:rPr>
              <a:t> or </a:t>
            </a:r>
            <a:r>
              <a:rPr lang="en-US" sz="1200" i="1" kern="1200" dirty="0">
                <a:solidFill>
                  <a:schemeClr val="tx1"/>
                </a:solidFill>
                <a:effectLst/>
                <a:latin typeface="Calibri"/>
                <a:ea typeface="+mn-ea"/>
                <a:cs typeface="+mn-cs"/>
              </a:rPr>
              <a:t>question:</a:t>
            </a:r>
            <a:endParaRPr lang="en-US" sz="1200" kern="1200" dirty="0">
              <a:solidFill>
                <a:schemeClr val="tx1"/>
              </a:solidFill>
              <a:effectLst/>
              <a:latin typeface="Calibri"/>
              <a:ea typeface="+mn-ea"/>
              <a:cs typeface="+mn-cs"/>
            </a:endParaRPr>
          </a:p>
          <a:p>
            <a:pPr marL="241653" indent="-241653">
              <a:buFont typeface="+mj-lt"/>
              <a:buAutoNum type="arabicPeriod"/>
            </a:pPr>
            <a:r>
              <a:rPr lang="en-US" sz="1200" b="0" u="none" kern="1200" dirty="0">
                <a:solidFill>
                  <a:schemeClr val="tx1"/>
                </a:solidFill>
                <a:effectLst/>
                <a:latin typeface="Calibri"/>
                <a:ea typeface="+mn-ea"/>
                <a:cs typeface="+mn-cs"/>
              </a:rPr>
              <a:t>First, if opening a stimulus context</a:t>
            </a:r>
            <a:r>
              <a:rPr lang="en-US" sz="1200" b="0" u="none" kern="1200" baseline="0" dirty="0">
                <a:solidFill>
                  <a:schemeClr val="tx1"/>
                </a:solidFill>
                <a:effectLst/>
                <a:latin typeface="Calibri"/>
                <a:ea typeface="+mn-ea"/>
                <a:cs typeface="+mn-cs"/>
              </a:rPr>
              <a:t> menu</a:t>
            </a:r>
            <a:r>
              <a:rPr lang="en-US" sz="1200" b="0" u="none" kern="1200" dirty="0">
                <a:solidFill>
                  <a:schemeClr val="tx1"/>
                </a:solidFill>
                <a:effectLst/>
                <a:latin typeface="Calibri"/>
                <a:ea typeface="+mn-ea"/>
                <a:cs typeface="+mn-cs"/>
              </a:rPr>
              <a:t>,</a:t>
            </a:r>
            <a:r>
              <a:rPr lang="en-US" sz="1200" b="0" u="none" kern="1200" baseline="0" dirty="0">
                <a:solidFill>
                  <a:schemeClr val="tx1"/>
                </a:solidFill>
                <a:effectLst/>
                <a:latin typeface="Calibri"/>
                <a:ea typeface="+mn-ea"/>
                <a:cs typeface="+mn-cs"/>
              </a:rPr>
              <a:t> </a:t>
            </a:r>
            <a:r>
              <a:rPr lang="en-US" sz="1200" b="0" u="none" kern="1200" dirty="0">
                <a:solidFill>
                  <a:schemeClr val="tx1"/>
                </a:solidFill>
                <a:effectLst/>
                <a:latin typeface="Calibri"/>
                <a:ea typeface="+mn-ea"/>
                <a:cs typeface="+mn-cs"/>
              </a:rPr>
              <a:t>ensure that the focus is on the stimulus.</a:t>
            </a:r>
            <a:r>
              <a:rPr lang="en-US" sz="1200" b="0" u="none" kern="1200" baseline="0" dirty="0">
                <a:solidFill>
                  <a:schemeClr val="tx1"/>
                </a:solidFill>
                <a:effectLst/>
                <a:latin typeface="Calibri"/>
                <a:ea typeface="+mn-ea"/>
                <a:cs typeface="+mn-cs"/>
              </a:rPr>
              <a:t> If opening a question context menu, ensure that the focus is on the question.</a:t>
            </a:r>
            <a:endParaRPr lang="en-US" sz="1200" b="0" u="none" kern="1200" dirty="0">
              <a:solidFill>
                <a:schemeClr val="tx1"/>
              </a:solidFill>
              <a:effectLst/>
              <a:latin typeface="Calibri"/>
              <a:ea typeface="+mn-ea"/>
              <a:cs typeface="+mn-cs"/>
            </a:endParaRPr>
          </a:p>
          <a:p>
            <a:pPr marL="241653" indent="-241653">
              <a:buFont typeface="+mj-lt"/>
              <a:buAutoNum type="arabicPeriod"/>
            </a:pPr>
            <a:r>
              <a:rPr lang="en-US" sz="1200" kern="1200" dirty="0">
                <a:solidFill>
                  <a:schemeClr val="tx1"/>
                </a:solidFill>
                <a:effectLst/>
                <a:latin typeface="Calibri"/>
                <a:ea typeface="+mn-ea"/>
                <a:cs typeface="+mn-cs"/>
              </a:rPr>
              <a:t>To navigate directly to the context menu button, press </a:t>
            </a:r>
            <a:r>
              <a:rPr lang="en-US" sz="1200" b="1" kern="1200" dirty="0">
                <a:solidFill>
                  <a:schemeClr val="tx1"/>
                </a:solidFill>
                <a:effectLst/>
                <a:latin typeface="Calibri"/>
                <a:ea typeface="+mn-ea"/>
                <a:cs typeface="+mn-cs"/>
              </a:rPr>
              <a:t>Tab</a:t>
            </a:r>
            <a:r>
              <a:rPr lang="en-US" sz="1200" kern="1200" dirty="0">
                <a:solidFill>
                  <a:schemeClr val="tx1"/>
                </a:solidFill>
                <a:effectLst/>
                <a:latin typeface="Calibri"/>
                <a:ea typeface="+mn-ea"/>
                <a:cs typeface="+mn-cs"/>
              </a:rPr>
              <a:t> twice. JAWS reads aloud “Menu button.”</a:t>
            </a:r>
          </a:p>
          <a:p>
            <a:pPr marL="241653" indent="-241653">
              <a:buFont typeface="+mj-lt"/>
              <a:buAutoNum type="arabicPeriod"/>
            </a:pPr>
            <a:r>
              <a:rPr lang="en-US" sz="1200" kern="1200" dirty="0">
                <a:solidFill>
                  <a:schemeClr val="tx1"/>
                </a:solidFill>
                <a:effectLst/>
                <a:latin typeface="Calibri"/>
                <a:ea typeface="+mn-ea"/>
                <a:cs typeface="+mn-cs"/>
              </a:rPr>
              <a:t>Press </a:t>
            </a:r>
            <a:r>
              <a:rPr lang="en-US" sz="1200" b="1" kern="1200" dirty="0">
                <a:solidFill>
                  <a:schemeClr val="tx1"/>
                </a:solidFill>
                <a:effectLst/>
                <a:latin typeface="Calibri"/>
                <a:ea typeface="+mn-ea"/>
                <a:cs typeface="+mn-cs"/>
              </a:rPr>
              <a:t>Enter</a:t>
            </a:r>
            <a:r>
              <a:rPr lang="en-US" sz="1200" kern="1200" dirty="0">
                <a:solidFill>
                  <a:schemeClr val="tx1"/>
                </a:solidFill>
                <a:effectLst/>
                <a:latin typeface="Calibri"/>
                <a:ea typeface="+mn-ea"/>
                <a:cs typeface="+mn-cs"/>
              </a:rPr>
              <a:t>. The context menu opens and displays the list of available menu options. JAWS reads aloud the first option in the menu.</a:t>
            </a:r>
          </a:p>
          <a:p>
            <a:pPr marL="241653" indent="-241653">
              <a:buFont typeface="+mj-lt"/>
              <a:buAutoNum type="arabicPeriod"/>
            </a:pPr>
            <a:r>
              <a:rPr lang="en-US" sz="1200" kern="1200" dirty="0">
                <a:solidFill>
                  <a:schemeClr val="tx1"/>
                </a:solidFill>
                <a:effectLst/>
                <a:latin typeface="Calibri"/>
                <a:ea typeface="+mn-ea"/>
                <a:cs typeface="+mn-cs"/>
              </a:rPr>
              <a:t>To move up and down the list, press the </a:t>
            </a:r>
            <a:r>
              <a:rPr lang="en-US" sz="1200" b="1" kern="1200" dirty="0">
                <a:solidFill>
                  <a:schemeClr val="tx1"/>
                </a:solidFill>
                <a:effectLst/>
                <a:latin typeface="Calibri"/>
                <a:ea typeface="+mn-ea"/>
                <a:cs typeface="+mn-cs"/>
              </a:rPr>
              <a:t>Up</a:t>
            </a:r>
            <a:r>
              <a:rPr lang="en-US" sz="1200" kern="1200" dirty="0">
                <a:solidFill>
                  <a:schemeClr val="tx1"/>
                </a:solidFill>
                <a:effectLst/>
                <a:latin typeface="Calibri"/>
                <a:ea typeface="+mn-ea"/>
                <a:cs typeface="+mn-cs"/>
              </a:rPr>
              <a:t> and </a:t>
            </a:r>
            <a:r>
              <a:rPr lang="en-US" sz="1200" b="1" kern="1200" dirty="0">
                <a:solidFill>
                  <a:schemeClr val="tx1"/>
                </a:solidFill>
                <a:effectLst/>
                <a:latin typeface="Calibri"/>
                <a:ea typeface="+mn-ea"/>
                <a:cs typeface="+mn-cs"/>
              </a:rPr>
              <a:t>Down</a:t>
            </a:r>
            <a:r>
              <a:rPr lang="en-US" sz="1200" kern="1200" dirty="0">
                <a:solidFill>
                  <a:schemeClr val="tx1"/>
                </a:solidFill>
                <a:effectLst/>
                <a:latin typeface="Calibri"/>
                <a:ea typeface="+mn-ea"/>
                <a:cs typeface="+mn-cs"/>
              </a:rPr>
              <a:t> arrow keys. JAWS automatically reads aloud each option.</a:t>
            </a:r>
          </a:p>
          <a:p>
            <a:pPr marL="241653" indent="-241653">
              <a:buFont typeface="+mj-lt"/>
              <a:buAutoNum type="arabicPeriod"/>
            </a:pPr>
            <a:r>
              <a:rPr lang="en-US" sz="1200" kern="1200" dirty="0">
                <a:solidFill>
                  <a:schemeClr val="tx1"/>
                </a:solidFill>
                <a:effectLst/>
                <a:latin typeface="Calibri"/>
                <a:ea typeface="+mn-ea"/>
                <a:cs typeface="+mn-cs"/>
              </a:rPr>
              <a:t>To select a menu option, press </a:t>
            </a:r>
            <a:r>
              <a:rPr lang="en-US" sz="1200" b="1" kern="1200" dirty="0">
                <a:solidFill>
                  <a:schemeClr val="tx1"/>
                </a:solidFill>
                <a:effectLst/>
                <a:latin typeface="Calibri"/>
                <a:ea typeface="+mn-ea"/>
                <a:cs typeface="+mn-cs"/>
              </a:rPr>
              <a:t>Space</a:t>
            </a:r>
            <a:r>
              <a:rPr lang="en-US" sz="1200" b="0" kern="1200" dirty="0">
                <a:solidFill>
                  <a:schemeClr val="tx1"/>
                </a:solidFill>
                <a:effectLst/>
                <a:latin typeface="Calibri"/>
                <a:ea typeface="+mn-ea"/>
                <a:cs typeface="+mn-cs"/>
              </a:rPr>
              <a:t>.</a:t>
            </a:r>
          </a:p>
          <a:p>
            <a:pPr marL="241653" indent="-241653">
              <a:buFont typeface="+mj-lt"/>
              <a:buAutoNum type="arabicPeriod"/>
            </a:pPr>
            <a:r>
              <a:rPr lang="en-US" sz="1200" kern="1200" dirty="0">
                <a:solidFill>
                  <a:schemeClr val="tx1"/>
                </a:solidFill>
                <a:effectLst/>
                <a:latin typeface="Calibri"/>
                <a:ea typeface="+mn-ea"/>
                <a:cs typeface="+mn-cs"/>
              </a:rPr>
              <a:t>To exit the menu without making a selection, press </a:t>
            </a:r>
            <a:r>
              <a:rPr lang="en-US" sz="1200" b="1" kern="1200" dirty="0">
                <a:solidFill>
                  <a:schemeClr val="tx1"/>
                </a:solidFill>
                <a:effectLst/>
                <a:latin typeface="Calibri"/>
                <a:ea typeface="+mn-ea"/>
                <a:cs typeface="+mn-cs"/>
              </a:rPr>
              <a:t>Esc</a:t>
            </a:r>
            <a:r>
              <a:rPr lang="en-US" sz="1200" kern="1200" dirty="0">
                <a:solidFill>
                  <a:schemeClr val="tx1"/>
                </a:solidFill>
                <a:effectLst/>
                <a:latin typeface="Calibri"/>
                <a:ea typeface="+mn-ea"/>
                <a:cs typeface="+mn-cs"/>
              </a:rPr>
              <a:t>. JAWS returns focus to the context menu button.</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62</a:t>
            </a:fld>
            <a:endParaRPr lang="en-US" altLang="en-US" dirty="0"/>
          </a:p>
        </p:txBody>
      </p:sp>
      <p:sp>
        <p:nvSpPr>
          <p:cNvPr id="4" name="Slide Image Placeholder 3">
            <a:extLst>
              <a:ext uri="{FF2B5EF4-FFF2-40B4-BE49-F238E27FC236}">
                <a16:creationId xmlns:a16="http://schemas.microsoft.com/office/drawing/2014/main" id="{D0143513-9622-4815-A26E-BE63729DD139}"/>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63</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DB0B2427-3347-45EB-925A-57F474EBC60A}"/>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574F2647-FB76-47C7-A4E7-D13B5C12D1B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095421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Multiple choice questions require you to choose a response option by selecting a radio button. Multi-select questions require you to choose one or more response options by selecting checkboxes. Students follow the same procedure for responding to both types of items.</a:t>
            </a:r>
          </a:p>
          <a:p>
            <a:pPr lvl="0"/>
            <a:endParaRPr lang="en-US" dirty="0"/>
          </a:p>
          <a:p>
            <a:pPr lvl="0"/>
            <a:r>
              <a:rPr lang="en-US" dirty="0"/>
              <a:t>To respond to a multiple choice or multi-select question, students can follow these steps:</a:t>
            </a:r>
          </a:p>
          <a:p>
            <a:pPr lvl="0"/>
            <a:endParaRPr lang="en-US" dirty="0"/>
          </a:p>
          <a:p>
            <a:pPr marL="228600" indent="-228600">
              <a:buFont typeface="+mj-lt"/>
              <a:buAutoNum type="arabicPeriod"/>
            </a:pPr>
            <a:r>
              <a:rPr lang="en-US" dirty="0"/>
              <a:t>First, after listening to the question text, students can press the </a:t>
            </a:r>
            <a:r>
              <a:rPr lang="en-US" b="1" dirty="0"/>
              <a:t>Tab</a:t>
            </a:r>
            <a:r>
              <a:rPr lang="en-US" dirty="0"/>
              <a:t> key to hear JAWS read aloud the option’s corresponding text. If the option is an image, JAWS reads the text description associated with the image.</a:t>
            </a:r>
          </a:p>
          <a:p>
            <a:pPr marL="228600" indent="-228600">
              <a:buFont typeface="+mj-lt"/>
              <a:buAutoNum type="arabicPeriod"/>
            </a:pPr>
            <a:r>
              <a:rPr lang="en-US" dirty="0"/>
              <a:t>To navigate to each answer option, use the </a:t>
            </a:r>
            <a:r>
              <a:rPr lang="en-US" b="1" dirty="0"/>
              <a:t>Tab</a:t>
            </a:r>
            <a:r>
              <a:rPr lang="en-US" dirty="0"/>
              <a:t> and </a:t>
            </a:r>
            <a:r>
              <a:rPr lang="en-US" b="1" dirty="0"/>
              <a:t>Shift + Tab </a:t>
            </a:r>
            <a:r>
              <a:rPr lang="en-US" dirty="0"/>
              <a:t>commands, or use the </a:t>
            </a:r>
            <a:r>
              <a:rPr lang="en-US" b="1" dirty="0"/>
              <a:t>Up</a:t>
            </a:r>
            <a:r>
              <a:rPr lang="en-US" dirty="0"/>
              <a:t> and </a:t>
            </a:r>
            <a:r>
              <a:rPr lang="en-US" b="1" dirty="0"/>
              <a:t>Down</a:t>
            </a:r>
            <a:r>
              <a:rPr lang="en-US" dirty="0"/>
              <a:t> arrow keys. JAWS reads aloud the text for the option in focus.</a:t>
            </a:r>
          </a:p>
          <a:p>
            <a:pPr marL="228600" indent="-228600">
              <a:buFont typeface="+mj-lt"/>
              <a:buAutoNum type="arabicPeriod"/>
            </a:pPr>
            <a:r>
              <a:rPr lang="en-US" dirty="0"/>
              <a:t>To select a response option in focus as your response, press the </a:t>
            </a:r>
            <a:r>
              <a:rPr lang="en-US" b="1" dirty="0"/>
              <a:t>Space</a:t>
            </a:r>
            <a:r>
              <a:rPr lang="en-US" dirty="0"/>
              <a:t> bar. The response is selected and JAWS reads “Space.”</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64</a:t>
            </a:fld>
            <a:endParaRPr lang="en-US" altLang="en-US" dirty="0"/>
          </a:p>
        </p:txBody>
      </p:sp>
      <p:sp>
        <p:nvSpPr>
          <p:cNvPr id="4" name="Slide Image Placeholder 3">
            <a:extLst>
              <a:ext uri="{FF2B5EF4-FFF2-40B4-BE49-F238E27FC236}">
                <a16:creationId xmlns:a16="http://schemas.microsoft.com/office/drawing/2014/main" id="{99589AC4-2469-424B-85D9-EFE2C4188420}"/>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Hot-text questions require you to select at least one word, phrase, or sentence. For these question types, it is critical to follow the instructions provided in the question. Each selectable text area is pre-defined. Selecting a phrase or sentence automatically marks all the words in that text area as selected.</a:t>
            </a:r>
          </a:p>
          <a:p>
            <a:pPr lvl="0"/>
            <a:endParaRPr lang="en-US" dirty="0"/>
          </a:p>
          <a:p>
            <a:pPr lvl="0"/>
            <a:r>
              <a:rPr lang="en-US" dirty="0"/>
              <a:t>To respond to a multi-select question, students can follow these steps:</a:t>
            </a:r>
          </a:p>
          <a:p>
            <a:pPr lvl="0"/>
            <a:endParaRPr lang="en-US" dirty="0"/>
          </a:p>
          <a:p>
            <a:pPr marL="228600" indent="-228600">
              <a:buFont typeface="+mj-lt"/>
              <a:buAutoNum type="arabicPeriod"/>
            </a:pPr>
            <a:r>
              <a:rPr lang="en-US" dirty="0"/>
              <a:t>First, after listening to the question text, students can press the </a:t>
            </a:r>
            <a:r>
              <a:rPr lang="en-US" b="1" dirty="0"/>
              <a:t>Tab</a:t>
            </a:r>
            <a:r>
              <a:rPr lang="en-US" dirty="0"/>
              <a:t> key to hear JAWS read aloud the text that is in focus.</a:t>
            </a:r>
          </a:p>
          <a:p>
            <a:pPr marL="228600" indent="-228600">
              <a:buFont typeface="+mj-lt"/>
              <a:buAutoNum type="arabicPeriod"/>
            </a:pPr>
            <a:r>
              <a:rPr lang="en-US" dirty="0"/>
              <a:t>Navigate to each selectable text area using the </a:t>
            </a:r>
            <a:r>
              <a:rPr lang="en-US" b="1" dirty="0"/>
              <a:t>Tab</a:t>
            </a:r>
            <a:r>
              <a:rPr lang="en-US" dirty="0"/>
              <a:t> and </a:t>
            </a:r>
            <a:r>
              <a:rPr lang="en-US" b="1" dirty="0"/>
              <a:t>Shift + Tab </a:t>
            </a:r>
            <a:r>
              <a:rPr lang="en-US" dirty="0"/>
              <a:t>commands. JAWS will read aloud the selectable text.</a:t>
            </a:r>
          </a:p>
          <a:p>
            <a:pPr marL="228600" indent="-228600">
              <a:buFont typeface="+mj-lt"/>
              <a:buAutoNum type="arabicPeriod"/>
            </a:pPr>
            <a:r>
              <a:rPr lang="en-US" dirty="0"/>
              <a:t>To choose a selectable text area in focus as your response, press the </a:t>
            </a:r>
            <a:r>
              <a:rPr lang="en-US" b="1" dirty="0"/>
              <a:t>Enter</a:t>
            </a:r>
            <a:r>
              <a:rPr lang="en-US" dirty="0"/>
              <a:t> key. JAWS announces the text is checked.</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65</a:t>
            </a:fld>
            <a:endParaRPr lang="en-US" altLang="en-US" dirty="0"/>
          </a:p>
        </p:txBody>
      </p:sp>
      <p:sp>
        <p:nvSpPr>
          <p:cNvPr id="4" name="Slide Image Placeholder 3">
            <a:extLst>
              <a:ext uri="{FF2B5EF4-FFF2-40B4-BE49-F238E27FC236}">
                <a16:creationId xmlns:a16="http://schemas.microsoft.com/office/drawing/2014/main" id="{F832BC13-59B2-4247-8A0B-26CBF1E276D3}"/>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Edit task questions require you to replace an incorrect selectable word or phrase in a reading excerpt. For these question types, it is critical to follow the instructions provided in the question. Some edit task questions require you to enter the response into a text box. Some edit task questions require you to select a response from a drop-down list. Each selectable text area is pre-defined.</a:t>
            </a:r>
          </a:p>
          <a:p>
            <a:pPr lvl="0"/>
            <a:endParaRPr lang="en-US" dirty="0"/>
          </a:p>
          <a:p>
            <a:r>
              <a:rPr lang="en-US" dirty="0"/>
              <a:t>Some edit task questions, such as the first image shown on this slide, require students to make changes that are punctuation-based. For these edit task questions, JAWS needs to read in character mode. CAI strongly recommends that students read through an entire Edit Task question before responding. Students can listen to the question as well as read it via an RBD or printout from an embosser. </a:t>
            </a:r>
          </a:p>
          <a:p>
            <a:pPr lvl="0"/>
            <a:endParaRPr lang="en-US" dirty="0"/>
          </a:p>
          <a:p>
            <a:pPr lvl="0"/>
            <a:r>
              <a:rPr lang="en-US" dirty="0"/>
              <a:t>To respond to an edit task question, students can follow these steps:</a:t>
            </a:r>
          </a:p>
          <a:p>
            <a:pPr lvl="0"/>
            <a:endParaRPr lang="en-US" dirty="0"/>
          </a:p>
          <a:p>
            <a:pPr marL="241653" indent="-241653">
              <a:buFont typeface="+mj-lt"/>
              <a:buAutoNum type="arabicPeriod"/>
            </a:pPr>
            <a:r>
              <a:rPr lang="en-US" sz="1200" kern="1200" dirty="0">
                <a:solidFill>
                  <a:schemeClr val="tx1"/>
                </a:solidFill>
                <a:latin typeface="Calibri"/>
                <a:ea typeface="+mn-ea"/>
                <a:cs typeface="+mn-cs"/>
              </a:rPr>
              <a:t>First, use the </a:t>
            </a:r>
            <a:r>
              <a:rPr lang="en-US" sz="1200" b="1" kern="1200" dirty="0">
                <a:solidFill>
                  <a:schemeClr val="tx1"/>
                </a:solidFill>
                <a:latin typeface="Calibri"/>
                <a:ea typeface="+mn-ea"/>
                <a:cs typeface="+mn-cs"/>
              </a:rPr>
              <a:t>Down</a:t>
            </a:r>
            <a:r>
              <a:rPr lang="en-US" sz="1200" kern="1200" dirty="0">
                <a:solidFill>
                  <a:schemeClr val="tx1"/>
                </a:solidFill>
                <a:latin typeface="Calibri"/>
                <a:ea typeface="+mn-ea"/>
                <a:cs typeface="+mn-cs"/>
              </a:rPr>
              <a:t> arrow to read through each line of text. If a line of text has a selectable word or phrase, JAWS reads “clickable” after the word or phrase.</a:t>
            </a:r>
          </a:p>
          <a:p>
            <a:pPr marL="241653" indent="-241653">
              <a:buFont typeface="+mj-lt"/>
              <a:buAutoNum type="arabicPeriod"/>
            </a:pPr>
            <a:r>
              <a:rPr lang="en-US" sz="1200" kern="1200" dirty="0">
                <a:solidFill>
                  <a:schemeClr val="tx1"/>
                </a:solidFill>
                <a:latin typeface="Calibri"/>
                <a:ea typeface="+mn-ea"/>
                <a:cs typeface="+mn-cs"/>
              </a:rPr>
              <a:t>Navigate to each selectable text field in the question by doing one of the following:</a:t>
            </a:r>
          </a:p>
          <a:p>
            <a:pPr marL="724959" lvl="1" indent="-241653">
              <a:buFont typeface="+mj-lt"/>
              <a:buAutoNum type="alphaLcPeriod"/>
            </a:pPr>
            <a:r>
              <a:rPr lang="en-US" sz="1200" kern="1200" dirty="0">
                <a:solidFill>
                  <a:schemeClr val="tx1"/>
                </a:solidFill>
                <a:latin typeface="Calibri"/>
                <a:ea typeface="+mn-ea"/>
                <a:cs typeface="+mn-cs"/>
              </a:rPr>
              <a:t>Return to the beginning of the question.</a:t>
            </a:r>
          </a:p>
          <a:p>
            <a:pPr marL="1147852" lvl="2" indent="-181240">
              <a:buFont typeface="Arial" panose="020B0604020202020204" pitchFamily="34" charset="0"/>
              <a:buChar char="•"/>
            </a:pPr>
            <a:r>
              <a:rPr lang="en-US" sz="1200" kern="1200" dirty="0">
                <a:solidFill>
                  <a:schemeClr val="tx1"/>
                </a:solidFill>
                <a:latin typeface="Calibri"/>
                <a:ea typeface="+mn-ea"/>
                <a:cs typeface="+mn-cs"/>
              </a:rPr>
              <a:t>Press </a:t>
            </a:r>
            <a:r>
              <a:rPr lang="en-US" sz="1200" b="1" kern="1200" dirty="0">
                <a:solidFill>
                  <a:schemeClr val="tx1"/>
                </a:solidFill>
                <a:latin typeface="Calibri"/>
                <a:ea typeface="+mn-ea"/>
                <a:cs typeface="+mn-cs"/>
              </a:rPr>
              <a:t>Shift</a:t>
            </a:r>
            <a:r>
              <a:rPr lang="en-US" sz="1200" kern="1200" dirty="0">
                <a:solidFill>
                  <a:schemeClr val="tx1"/>
                </a:solidFill>
                <a:latin typeface="Calibri"/>
                <a:ea typeface="+mn-ea"/>
                <a:cs typeface="+mn-cs"/>
              </a:rPr>
              <a:t> + </a:t>
            </a:r>
            <a:r>
              <a:rPr lang="en-US" sz="1200" b="1" kern="1200" dirty="0">
                <a:solidFill>
                  <a:schemeClr val="tx1"/>
                </a:solidFill>
                <a:latin typeface="Calibri"/>
                <a:ea typeface="+mn-ea"/>
                <a:cs typeface="+mn-cs"/>
              </a:rPr>
              <a:t>H</a:t>
            </a:r>
            <a:r>
              <a:rPr lang="en-US" sz="1200" kern="1200" dirty="0">
                <a:solidFill>
                  <a:schemeClr val="tx1"/>
                </a:solidFill>
                <a:latin typeface="Calibri"/>
                <a:ea typeface="+mn-ea"/>
                <a:cs typeface="+mn-cs"/>
              </a:rPr>
              <a:t>.</a:t>
            </a:r>
          </a:p>
          <a:p>
            <a:pPr marL="1147852" lvl="2" indent="-181240">
              <a:buFont typeface="Arial" panose="020B0604020202020204" pitchFamily="34" charset="0"/>
              <a:buChar char="•"/>
            </a:pPr>
            <a:r>
              <a:rPr lang="en-US" sz="1200" kern="1200" dirty="0">
                <a:solidFill>
                  <a:schemeClr val="tx1"/>
                </a:solidFill>
                <a:latin typeface="Calibri"/>
                <a:ea typeface="+mn-ea"/>
                <a:cs typeface="+mn-cs"/>
              </a:rPr>
              <a:t>Press the </a:t>
            </a:r>
            <a:r>
              <a:rPr lang="en-US" sz="1200" b="1" kern="1200" dirty="0">
                <a:solidFill>
                  <a:schemeClr val="tx1"/>
                </a:solidFill>
                <a:latin typeface="Calibri"/>
                <a:ea typeface="+mn-ea"/>
                <a:cs typeface="+mn-cs"/>
              </a:rPr>
              <a:t>Tab</a:t>
            </a:r>
            <a:r>
              <a:rPr lang="en-US" sz="1200" kern="1200" dirty="0">
                <a:solidFill>
                  <a:schemeClr val="tx1"/>
                </a:solidFill>
                <a:latin typeface="Calibri"/>
                <a:ea typeface="+mn-ea"/>
                <a:cs typeface="+mn-cs"/>
              </a:rPr>
              <a:t> key to go to the first selectable text field.</a:t>
            </a:r>
          </a:p>
          <a:p>
            <a:pPr marL="724959" lvl="1" indent="-241653">
              <a:buFont typeface="+mj-lt"/>
              <a:buAutoNum type="alphaLcPeriod"/>
            </a:pPr>
            <a:r>
              <a:rPr lang="en-US" sz="1200" kern="1200" dirty="0">
                <a:solidFill>
                  <a:schemeClr val="tx1"/>
                </a:solidFill>
                <a:latin typeface="Calibri"/>
                <a:ea typeface="+mn-ea"/>
                <a:cs typeface="+mn-cs"/>
              </a:rPr>
              <a:t>Move backwards through the selectable text fields in the question.</a:t>
            </a:r>
          </a:p>
          <a:p>
            <a:pPr marL="1147852" lvl="2" indent="-181240">
              <a:buFont typeface="Arial" panose="020B0604020202020204" pitchFamily="34" charset="0"/>
              <a:buChar char="•"/>
            </a:pPr>
            <a:r>
              <a:rPr lang="en-US" sz="1200" kern="1200" dirty="0">
                <a:solidFill>
                  <a:schemeClr val="tx1"/>
                </a:solidFill>
                <a:latin typeface="Calibri"/>
                <a:ea typeface="+mn-ea"/>
                <a:cs typeface="+mn-cs"/>
              </a:rPr>
              <a:t>Press </a:t>
            </a:r>
            <a:r>
              <a:rPr lang="en-US" sz="1200" b="1" kern="1200" dirty="0">
                <a:solidFill>
                  <a:schemeClr val="tx1"/>
                </a:solidFill>
                <a:latin typeface="Calibri"/>
                <a:ea typeface="+mn-ea"/>
                <a:cs typeface="+mn-cs"/>
              </a:rPr>
              <a:t>Shift</a:t>
            </a:r>
            <a:r>
              <a:rPr lang="en-US" sz="1200" kern="1200" dirty="0">
                <a:solidFill>
                  <a:schemeClr val="tx1"/>
                </a:solidFill>
                <a:latin typeface="Calibri"/>
                <a:ea typeface="+mn-ea"/>
                <a:cs typeface="+mn-cs"/>
              </a:rPr>
              <a:t> + </a:t>
            </a:r>
            <a:r>
              <a:rPr lang="en-US" sz="1200" b="1" kern="1200" dirty="0">
                <a:solidFill>
                  <a:schemeClr val="tx1"/>
                </a:solidFill>
                <a:latin typeface="Calibri"/>
                <a:ea typeface="+mn-ea"/>
                <a:cs typeface="+mn-cs"/>
              </a:rPr>
              <a:t>Tab</a:t>
            </a:r>
            <a:r>
              <a:rPr lang="en-US" sz="1200" kern="1200" dirty="0">
                <a:solidFill>
                  <a:schemeClr val="tx1"/>
                </a:solidFill>
                <a:latin typeface="Calibri"/>
                <a:ea typeface="+mn-ea"/>
                <a:cs typeface="+mn-cs"/>
              </a:rPr>
              <a:t>.</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66</a:t>
            </a:fld>
            <a:endParaRPr lang="en-US" altLang="en-US" dirty="0"/>
          </a:p>
        </p:txBody>
      </p:sp>
      <p:sp>
        <p:nvSpPr>
          <p:cNvPr id="4" name="Slide Image Placeholder 3">
            <a:extLst>
              <a:ext uri="{FF2B5EF4-FFF2-40B4-BE49-F238E27FC236}">
                <a16:creationId xmlns:a16="http://schemas.microsoft.com/office/drawing/2014/main" id="{04EACF1C-04B9-4061-833C-69FF1ECBB674}"/>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41653" indent="-241653" defTabSz="966612">
              <a:buFont typeface="+mj-lt"/>
              <a:buAutoNum type="arabicPeriod" startAt="3"/>
              <a:defRPr/>
            </a:pPr>
            <a:r>
              <a:rPr lang="en-US" sz="1200" kern="1200" dirty="0">
                <a:solidFill>
                  <a:schemeClr val="tx1"/>
                </a:solidFill>
                <a:latin typeface="Calibri"/>
                <a:ea typeface="+mn-ea"/>
                <a:cs typeface="+mn-cs"/>
              </a:rPr>
              <a:t>When the selectable text is in focus, press the </a:t>
            </a:r>
            <a:r>
              <a:rPr lang="en-US" sz="1200" b="1" kern="1200" dirty="0">
                <a:solidFill>
                  <a:schemeClr val="tx1"/>
                </a:solidFill>
                <a:latin typeface="Calibri"/>
                <a:ea typeface="+mn-ea"/>
                <a:cs typeface="+mn-cs"/>
              </a:rPr>
              <a:t>Space </a:t>
            </a:r>
            <a:r>
              <a:rPr lang="en-US" sz="1200" kern="1200" dirty="0">
                <a:solidFill>
                  <a:schemeClr val="tx1"/>
                </a:solidFill>
                <a:latin typeface="Calibri"/>
                <a:ea typeface="+mn-ea"/>
                <a:cs typeface="+mn-cs"/>
              </a:rPr>
              <a:t>bar. This opens the edit menu. JAWS reads “Edit tools dialog” and provides additional instructions.</a:t>
            </a:r>
          </a:p>
          <a:p>
            <a:pPr marL="241653" indent="-241653" defTabSz="966612">
              <a:buFont typeface="+mj-lt"/>
              <a:buAutoNum type="arabicPeriod" startAt="3"/>
              <a:defRPr/>
            </a:pPr>
            <a:r>
              <a:rPr lang="en-US" sz="1200" kern="1200" dirty="0">
                <a:solidFill>
                  <a:schemeClr val="tx1"/>
                </a:solidFill>
                <a:latin typeface="Calibri"/>
                <a:ea typeface="+mn-ea"/>
                <a:cs typeface="+mn-cs"/>
              </a:rPr>
              <a:t>From here, the student’s actions will depend on the type of edit task question.</a:t>
            </a:r>
          </a:p>
          <a:p>
            <a:pPr marL="724959" lvl="1" indent="-241653" defTabSz="966612">
              <a:buFont typeface="Arial" panose="020B0604020202020204" pitchFamily="34" charset="0"/>
              <a:buChar char="•"/>
              <a:defRPr/>
            </a:pPr>
            <a:r>
              <a:rPr lang="en-US" sz="1200" i="1" kern="1200" dirty="0">
                <a:solidFill>
                  <a:schemeClr val="tx1"/>
                </a:solidFill>
                <a:latin typeface="Calibri"/>
                <a:ea typeface="+mn-ea"/>
                <a:cs typeface="+mn-cs"/>
              </a:rPr>
              <a:t>If the edit menu contains a text box</a:t>
            </a:r>
            <a:r>
              <a:rPr lang="en-US" sz="1200" kern="1200" dirty="0">
                <a:solidFill>
                  <a:schemeClr val="tx1"/>
                </a:solidFill>
                <a:latin typeface="Calibri"/>
                <a:ea typeface="+mn-ea"/>
                <a:cs typeface="+mn-cs"/>
              </a:rPr>
              <a:t>, type in the replacement word or phrase.</a:t>
            </a:r>
          </a:p>
          <a:p>
            <a:pPr marL="724959" lvl="1" indent="-241653" defTabSz="966612">
              <a:buFont typeface="Arial" panose="020B0604020202020204" pitchFamily="34" charset="0"/>
              <a:buChar char="•"/>
              <a:defRPr/>
            </a:pPr>
            <a:r>
              <a:rPr lang="en-US" sz="1200" i="1" kern="1200" dirty="0">
                <a:solidFill>
                  <a:schemeClr val="tx1"/>
                </a:solidFill>
                <a:latin typeface="Calibri"/>
                <a:ea typeface="+mn-ea"/>
                <a:cs typeface="+mn-cs"/>
              </a:rPr>
              <a:t>If the edit menu contains a drop-down list</a:t>
            </a:r>
            <a:r>
              <a:rPr lang="en-US" sz="1200" kern="1200" dirty="0">
                <a:solidFill>
                  <a:schemeClr val="tx1"/>
                </a:solidFill>
                <a:latin typeface="Calibri"/>
                <a:ea typeface="+mn-ea"/>
                <a:cs typeface="+mn-cs"/>
              </a:rPr>
              <a:t>, use the </a:t>
            </a:r>
            <a:r>
              <a:rPr lang="en-US" sz="1200" b="1" kern="1200" dirty="0">
                <a:solidFill>
                  <a:schemeClr val="tx1"/>
                </a:solidFill>
                <a:latin typeface="Calibri"/>
                <a:ea typeface="+mn-ea"/>
                <a:cs typeface="+mn-cs"/>
              </a:rPr>
              <a:t>Up </a:t>
            </a:r>
            <a:r>
              <a:rPr lang="en-US" sz="1200" kern="1200" dirty="0">
                <a:solidFill>
                  <a:schemeClr val="tx1"/>
                </a:solidFill>
                <a:latin typeface="Calibri"/>
                <a:ea typeface="+mn-ea"/>
                <a:cs typeface="+mn-cs"/>
              </a:rPr>
              <a:t>and </a:t>
            </a:r>
            <a:r>
              <a:rPr lang="en-US" sz="1200" b="1" kern="1200" dirty="0">
                <a:solidFill>
                  <a:schemeClr val="tx1"/>
                </a:solidFill>
                <a:latin typeface="Calibri"/>
                <a:ea typeface="+mn-ea"/>
                <a:cs typeface="+mn-cs"/>
              </a:rPr>
              <a:t>Down </a:t>
            </a:r>
            <a:r>
              <a:rPr lang="en-US" sz="1200" kern="1200" dirty="0">
                <a:solidFill>
                  <a:schemeClr val="tx1"/>
                </a:solidFill>
                <a:latin typeface="Calibri"/>
                <a:ea typeface="+mn-ea"/>
                <a:cs typeface="+mn-cs"/>
              </a:rPr>
              <a:t>arrow keys to move between options in the list. JAWS will read aloud each option. To select an option, press the </a:t>
            </a:r>
            <a:r>
              <a:rPr lang="en-US" sz="1200" b="1" kern="1200" dirty="0">
                <a:solidFill>
                  <a:schemeClr val="tx1"/>
                </a:solidFill>
                <a:latin typeface="Calibri"/>
                <a:ea typeface="+mn-ea"/>
                <a:cs typeface="+mn-cs"/>
              </a:rPr>
              <a:t>Enter </a:t>
            </a:r>
            <a:r>
              <a:rPr lang="en-US" sz="1200" kern="1200" dirty="0">
                <a:solidFill>
                  <a:schemeClr val="tx1"/>
                </a:solidFill>
                <a:latin typeface="Calibri"/>
                <a:ea typeface="+mn-ea"/>
                <a:cs typeface="+mn-cs"/>
              </a:rPr>
              <a:t>key.</a:t>
            </a:r>
          </a:p>
          <a:p>
            <a:pPr marL="308779" lvl="1" indent="-308779" fontAlgn="base">
              <a:spcBef>
                <a:spcPts val="634"/>
              </a:spcBef>
              <a:buClr>
                <a:schemeClr val="bg1">
                  <a:lumMod val="65000"/>
                </a:schemeClr>
              </a:buClr>
              <a:buFont typeface="+mj-lt"/>
              <a:buAutoNum type="arabicPeriod" startAt="5"/>
              <a:defRPr/>
            </a:pPr>
            <a:r>
              <a:rPr lang="en-US" sz="1200" kern="1200" dirty="0">
                <a:solidFill>
                  <a:schemeClr val="tx1"/>
                </a:solidFill>
                <a:latin typeface="Calibri"/>
                <a:ea typeface="Arial" pitchFamily="34" charset="0"/>
                <a:cs typeface="Arial" pitchFamily="34" charset="0"/>
              </a:rPr>
              <a:t>Finally,</a:t>
            </a:r>
            <a:r>
              <a:rPr lang="en-US" sz="1200" kern="1200" baseline="0" dirty="0">
                <a:solidFill>
                  <a:schemeClr val="tx1"/>
                </a:solidFill>
                <a:latin typeface="Calibri"/>
                <a:ea typeface="Arial" pitchFamily="34" charset="0"/>
                <a:cs typeface="Arial" pitchFamily="34" charset="0"/>
              </a:rPr>
              <a:t> p</a:t>
            </a:r>
            <a:r>
              <a:rPr lang="en-US" sz="1200" kern="1200" dirty="0">
                <a:solidFill>
                  <a:schemeClr val="tx1"/>
                </a:solidFill>
                <a:latin typeface="Calibri"/>
                <a:ea typeface="Arial" pitchFamily="34" charset="0"/>
                <a:cs typeface="Arial" pitchFamily="34" charset="0"/>
              </a:rPr>
              <a:t>ress the </a:t>
            </a:r>
            <a:r>
              <a:rPr lang="en-US" sz="1200" b="1" kern="1200" dirty="0">
                <a:solidFill>
                  <a:schemeClr val="tx1"/>
                </a:solidFill>
                <a:latin typeface="Calibri"/>
                <a:ea typeface="Arial" pitchFamily="34" charset="0"/>
                <a:cs typeface="Arial" pitchFamily="34" charset="0"/>
              </a:rPr>
              <a:t>Tab </a:t>
            </a:r>
            <a:r>
              <a:rPr lang="en-US" sz="1200" b="0" kern="1200" dirty="0">
                <a:solidFill>
                  <a:schemeClr val="tx1"/>
                </a:solidFill>
                <a:latin typeface="Calibri"/>
                <a:ea typeface="Arial" pitchFamily="34" charset="0"/>
                <a:cs typeface="Arial" pitchFamily="34" charset="0"/>
              </a:rPr>
              <a:t>key</a:t>
            </a:r>
            <a:r>
              <a:rPr lang="en-US" sz="1200" b="1" kern="1200" dirty="0">
                <a:solidFill>
                  <a:schemeClr val="tx1"/>
                </a:solidFill>
                <a:latin typeface="Calibri"/>
                <a:ea typeface="Arial" pitchFamily="34" charset="0"/>
                <a:cs typeface="Arial" pitchFamily="34" charset="0"/>
              </a:rPr>
              <a:t> </a:t>
            </a:r>
            <a:r>
              <a:rPr lang="en-US" sz="1200" kern="1200" dirty="0">
                <a:solidFill>
                  <a:schemeClr val="tx1"/>
                </a:solidFill>
                <a:latin typeface="Calibri"/>
                <a:ea typeface="Arial" pitchFamily="34" charset="0"/>
                <a:cs typeface="Arial" pitchFamily="34" charset="0"/>
              </a:rPr>
              <a:t>to move to the </a:t>
            </a:r>
            <a:r>
              <a:rPr lang="en-US" sz="1200" b="1" kern="1200" dirty="0">
                <a:solidFill>
                  <a:schemeClr val="tx1"/>
                </a:solidFill>
                <a:latin typeface="Calibri"/>
                <a:ea typeface="Arial" pitchFamily="34" charset="0"/>
                <a:cs typeface="Arial" pitchFamily="34" charset="0"/>
              </a:rPr>
              <a:t>OK</a:t>
            </a:r>
            <a:r>
              <a:rPr lang="en-US" sz="1200" kern="1200" dirty="0">
                <a:solidFill>
                  <a:schemeClr val="tx1"/>
                </a:solidFill>
                <a:latin typeface="Calibri"/>
                <a:ea typeface="Arial" pitchFamily="34" charset="0"/>
                <a:cs typeface="Arial" pitchFamily="34" charset="0"/>
              </a:rPr>
              <a:t> button. Press </a:t>
            </a:r>
            <a:r>
              <a:rPr lang="en-US" sz="1200" b="1" kern="1200" dirty="0">
                <a:solidFill>
                  <a:schemeClr val="tx1"/>
                </a:solidFill>
                <a:latin typeface="Calibri"/>
                <a:ea typeface="Arial" pitchFamily="34" charset="0"/>
                <a:cs typeface="Arial" pitchFamily="34" charset="0"/>
              </a:rPr>
              <a:t>Enter </a:t>
            </a:r>
            <a:r>
              <a:rPr lang="en-US" sz="1200" kern="1200" dirty="0">
                <a:solidFill>
                  <a:schemeClr val="tx1"/>
                </a:solidFill>
                <a:latin typeface="Calibri"/>
                <a:ea typeface="Arial" pitchFamily="34" charset="0"/>
                <a:cs typeface="Arial" pitchFamily="34" charset="0"/>
              </a:rPr>
              <a:t>to close the edit menu.</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67</a:t>
            </a:fld>
            <a:endParaRPr lang="en-US" altLang="en-US" dirty="0"/>
          </a:p>
        </p:txBody>
      </p:sp>
      <p:sp>
        <p:nvSpPr>
          <p:cNvPr id="4" name="Slide Image Placeholder 3">
            <a:extLst>
              <a:ext uri="{FF2B5EF4-FFF2-40B4-BE49-F238E27FC236}">
                <a16:creationId xmlns:a16="http://schemas.microsoft.com/office/drawing/2014/main" id="{FBCD0271-AD8F-4D3E-97CE-D3564D454EE2}"/>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Text response questions require you to enter text in a text box. Students may be asked to write a sentence, paragraph, or essay. Some text response questions include a row of text formatting buttons. However, these formatting options are not available to students testing with Braille.</a:t>
            </a:r>
          </a:p>
          <a:p>
            <a:endParaRPr lang="en-US" dirty="0"/>
          </a:p>
          <a:p>
            <a:pPr lvl="0"/>
            <a:r>
              <a:rPr lang="en-US" dirty="0"/>
              <a:t>To respond to a text response question, students can follow these steps:</a:t>
            </a:r>
          </a:p>
          <a:p>
            <a:pPr lvl="0"/>
            <a:endParaRPr lang="en-US" dirty="0"/>
          </a:p>
          <a:p>
            <a:pPr marL="228600" indent="-228600">
              <a:buFont typeface="+mj-lt"/>
              <a:buAutoNum type="arabicPeriod"/>
            </a:pPr>
            <a:r>
              <a:rPr lang="en-US" dirty="0"/>
              <a:t>First, listen to the question and then use the </a:t>
            </a:r>
            <a:r>
              <a:rPr lang="en-US" b="1" dirty="0"/>
              <a:t>Tab</a:t>
            </a:r>
            <a:r>
              <a:rPr lang="en-US" dirty="0"/>
              <a:t> command to move to the text box. JAWS beeps and reads “Edit, type in text.”</a:t>
            </a:r>
          </a:p>
          <a:p>
            <a:pPr marL="228600" indent="-228600">
              <a:buFont typeface="+mj-lt"/>
              <a:buAutoNum type="arabicPeriod"/>
            </a:pPr>
            <a:r>
              <a:rPr lang="en-US" dirty="0"/>
              <a:t>Then, enter your response. When you are done, press the </a:t>
            </a:r>
            <a:r>
              <a:rPr lang="en-US" b="1" dirty="0"/>
              <a:t>Tab</a:t>
            </a:r>
            <a:r>
              <a:rPr lang="en-US" dirty="0"/>
              <a:t> key to navigate from the text box to the next question on the page. JAWS beeps again in a different tone upon leaving the text box.</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68</a:t>
            </a:fld>
            <a:endParaRPr lang="en-US" altLang="en-US" dirty="0"/>
          </a:p>
        </p:txBody>
      </p:sp>
      <p:sp>
        <p:nvSpPr>
          <p:cNvPr id="4" name="Slide Image Placeholder 3">
            <a:extLst>
              <a:ext uri="{FF2B5EF4-FFF2-40B4-BE49-F238E27FC236}">
                <a16:creationId xmlns:a16="http://schemas.microsoft.com/office/drawing/2014/main" id="{CE4F1C8E-0AB7-492B-97D3-A6A479417C81}"/>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Equation questions require you to enter a math equation or expression in a text box using an on-screen keypad.</a:t>
            </a:r>
          </a:p>
          <a:p>
            <a:endParaRPr lang="en-US" dirty="0"/>
          </a:p>
          <a:p>
            <a:pPr lvl="0"/>
            <a:r>
              <a:rPr lang="en-US" dirty="0"/>
              <a:t>To respond to an equation question, students can follow these steps:</a:t>
            </a:r>
          </a:p>
          <a:p>
            <a:pPr lvl="0"/>
            <a:endParaRPr lang="en-US" dirty="0"/>
          </a:p>
          <a:p>
            <a:pPr marL="228600" indent="-228600">
              <a:buFont typeface="+mj-lt"/>
              <a:buAutoNum type="arabicPeriod"/>
            </a:pPr>
            <a:r>
              <a:rPr lang="en-US" dirty="0"/>
              <a:t>Listen to the question and then use </a:t>
            </a:r>
            <a:r>
              <a:rPr lang="en-US" b="1" dirty="0"/>
              <a:t>Tab</a:t>
            </a:r>
            <a:r>
              <a:rPr lang="en-US" dirty="0"/>
              <a:t> and </a:t>
            </a:r>
            <a:r>
              <a:rPr lang="en-US" b="1" dirty="0"/>
              <a:t>Shift + Tab </a:t>
            </a:r>
            <a:r>
              <a:rPr lang="en-US" dirty="0"/>
              <a:t>to move between keypad buttons. JAWS reads aloud the character or action for each button.</a:t>
            </a:r>
          </a:p>
          <a:p>
            <a:pPr marL="228600" indent="-228600">
              <a:buFont typeface="+mj-lt"/>
              <a:buAutoNum type="arabicPeriod"/>
            </a:pPr>
            <a:r>
              <a:rPr lang="en-US" dirty="0"/>
              <a:t>To enter a character or perform an action, press </a:t>
            </a:r>
            <a:r>
              <a:rPr lang="en-US" b="1" dirty="0"/>
              <a:t>Enter</a:t>
            </a:r>
            <a:r>
              <a:rPr lang="en-US" dirty="0"/>
              <a:t> or press the corresponding key on your keyboard.</a:t>
            </a:r>
          </a:p>
          <a:p>
            <a:pPr marL="228600" indent="-228600">
              <a:buFont typeface="+mj-lt"/>
              <a:buAutoNum type="arabicPeriod"/>
            </a:pPr>
            <a:r>
              <a:rPr lang="en-US" dirty="0"/>
              <a:t>Optionally, you can add special characters to the text field by pressing </a:t>
            </a:r>
            <a:r>
              <a:rPr lang="en-US" b="1" dirty="0"/>
              <a:t>Alt + 7 </a:t>
            </a:r>
            <a:r>
              <a:rPr lang="en-US" dirty="0"/>
              <a:t>with the focus on the text field. A pop-up window opens, with a drop-down list of the available characters. To move between the options in this list, use the arrow keys. JAWS reads the name of each special character. To insert the selected character, press </a:t>
            </a:r>
            <a:r>
              <a:rPr lang="en-US" b="1" dirty="0"/>
              <a:t>Enter</a:t>
            </a:r>
            <a:r>
              <a:rPr lang="en-US" dirty="0"/>
              <a:t>.</a:t>
            </a:r>
          </a:p>
          <a:p>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69</a:t>
            </a:fld>
            <a:endParaRPr lang="en-US" altLang="en-US" dirty="0"/>
          </a:p>
        </p:txBody>
      </p:sp>
      <p:sp>
        <p:nvSpPr>
          <p:cNvPr id="4" name="Slide Image Placeholder 3">
            <a:extLst>
              <a:ext uri="{FF2B5EF4-FFF2-40B4-BE49-F238E27FC236}">
                <a16:creationId xmlns:a16="http://schemas.microsoft.com/office/drawing/2014/main" id="{532E4F2C-7878-4711-9133-1DF0E6ABA911}"/>
              </a:ext>
            </a:extLst>
          </p:cNvPr>
          <p:cNvSpPr>
            <a:spLocks noGrp="1" noRot="1" noChangeAspect="1"/>
          </p:cNvSpPr>
          <p:nvPr>
            <p:ph type="sldImg"/>
          </p:nvPr>
        </p:nvSpPr>
        <p:spPr/>
      </p:sp>
    </p:spTree>
    <p:extLst>
      <p:ext uri="{BB962C8B-B14F-4D97-AF65-F5344CB8AC3E}">
        <p14:creationId xmlns:p14="http://schemas.microsoft.com/office/powerpoint/2010/main" val="127951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Braille embosser is a type of printer that creates hard copies of text and images in Braille. Braille translation software should be installed and configured on the TA’s computer so that he or she can send approved emboss requests to the embosser.</a:t>
            </a:r>
          </a:p>
          <a:p>
            <a:endParaRPr lang="en-US" dirty="0"/>
          </a:p>
          <a:p>
            <a:r>
              <a:rPr lang="en-US" dirty="0"/>
              <a:t>Files used for embossing are configured to work with the ViewPlus Max Braille Embosser, </a:t>
            </a:r>
            <a:r>
              <a:rPr lang="en-US" dirty="0" err="1"/>
              <a:t>ViewPlus</a:t>
            </a:r>
            <a:r>
              <a:rPr lang="en-US" dirty="0"/>
              <a:t> Premier, </a:t>
            </a:r>
            <a:r>
              <a:rPr lang="en-US" dirty="0" err="1"/>
              <a:t>ViewPlus</a:t>
            </a:r>
            <a:r>
              <a:rPr lang="en-US" dirty="0"/>
              <a:t> Columbia, and </a:t>
            </a:r>
            <a:r>
              <a:rPr lang="en-US" dirty="0" err="1"/>
              <a:t>ViewPlus</a:t>
            </a:r>
            <a:r>
              <a:rPr lang="en-US" dirty="0"/>
              <a:t> Columbia 2. Embossers from a manufacturer other than ViewPlus will not be able to print graphics and images in the online testing system.</a:t>
            </a:r>
          </a:p>
        </p:txBody>
      </p:sp>
      <p:sp>
        <p:nvSpPr>
          <p:cNvPr id="4" name="Slide Number Placeholder 3"/>
          <p:cNvSpPr>
            <a:spLocks noGrp="1"/>
          </p:cNvSpPr>
          <p:nvPr>
            <p:ph type="sldNum" sz="quarter" idx="10"/>
          </p:nvPr>
        </p:nvSpPr>
        <p:spPr/>
        <p:txBody>
          <a:bodyPr/>
          <a:lstStyle/>
          <a:p>
            <a:fld id="{C840FDEF-DDE5-42CA-975B-5AC2C3FFCCCF}" type="slidenum">
              <a:rPr lang="en-US" smtClean="0"/>
              <a:pPr/>
              <a:t>7</a:t>
            </a:fld>
            <a:endParaRPr lang="en-US" dirty="0"/>
          </a:p>
        </p:txBody>
      </p:sp>
      <p:sp>
        <p:nvSpPr>
          <p:cNvPr id="7" name="Slide Image Placeholder 6">
            <a:extLst>
              <a:ext uri="{FF2B5EF4-FFF2-40B4-BE49-F238E27FC236}">
                <a16:creationId xmlns:a16="http://schemas.microsoft.com/office/drawing/2014/main" id="{4DAD67AA-2DAB-4637-8FC5-5FB6AA31250D}"/>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Table-match questions require students to mark at least one checkbox in the cells of a table consisting of multiple rows and columns. The table row heading and column heading are not selectable.</a:t>
            </a:r>
          </a:p>
          <a:p>
            <a:endParaRPr lang="en-US" dirty="0"/>
          </a:p>
          <a:p>
            <a:pPr lvl="0"/>
            <a:r>
              <a:rPr lang="en-US" dirty="0"/>
              <a:t>To respond to a table match question, students can follow these steps:</a:t>
            </a:r>
          </a:p>
          <a:p>
            <a:pPr marL="228600" indent="-228600">
              <a:buFont typeface="+mj-lt"/>
              <a:buAutoNum type="arabicPeriod"/>
            </a:pPr>
            <a:r>
              <a:rPr lang="en-US" dirty="0"/>
              <a:t>First, after listening to the question text, press the </a:t>
            </a:r>
            <a:r>
              <a:rPr lang="en-US" b="1" dirty="0"/>
              <a:t>Tab</a:t>
            </a:r>
            <a:r>
              <a:rPr lang="en-US" dirty="0"/>
              <a:t> key twice. This takes you to the first cell containing a checkbox. JAWS reads aloud the column and row names for that cell.</a:t>
            </a:r>
          </a:p>
          <a:p>
            <a:pPr marL="228600" indent="-228600">
              <a:buFont typeface="+mj-lt"/>
              <a:buAutoNum type="arabicPeriod"/>
            </a:pPr>
            <a:r>
              <a:rPr lang="en-US" dirty="0"/>
              <a:t>To navigate to each cell that has a checkbox, press the </a:t>
            </a:r>
            <a:r>
              <a:rPr lang="en-US" b="1" dirty="0"/>
              <a:t>Tab</a:t>
            </a:r>
            <a:r>
              <a:rPr lang="en-US" dirty="0"/>
              <a:t> key. Again, JAWS reads aloud the column name and row name for each cell.</a:t>
            </a:r>
          </a:p>
          <a:p>
            <a:pPr marL="228600" indent="-228600">
              <a:buFont typeface="+mj-lt"/>
              <a:buAutoNum type="arabicPeriod"/>
            </a:pPr>
            <a:r>
              <a:rPr lang="en-US" dirty="0"/>
              <a:t>To mark a checkbox, press the </a:t>
            </a:r>
            <a:r>
              <a:rPr lang="en-US" b="1" dirty="0"/>
              <a:t>Space</a:t>
            </a:r>
            <a:r>
              <a:rPr lang="en-US" dirty="0"/>
              <a:t> bar.</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70</a:t>
            </a:fld>
            <a:endParaRPr lang="en-US" altLang="en-US" dirty="0"/>
          </a:p>
        </p:txBody>
      </p:sp>
      <p:sp>
        <p:nvSpPr>
          <p:cNvPr id="4" name="Slide Image Placeholder 3">
            <a:extLst>
              <a:ext uri="{FF2B5EF4-FFF2-40B4-BE49-F238E27FC236}">
                <a16:creationId xmlns:a16="http://schemas.microsoft.com/office/drawing/2014/main" id="{39B2FAE2-D7F2-448F-ACF3-9C9E53950B24}"/>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54DC83E-89B8-4806-9A94-7D2BAA520DC6}" type="slidenum">
              <a:rPr lang="en-US" smtClean="0"/>
              <a:pPr/>
              <a:t>71</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0" name="Slide Image Placeholder 9">
            <a:extLst>
              <a:ext uri="{FF2B5EF4-FFF2-40B4-BE49-F238E27FC236}">
                <a16:creationId xmlns:a16="http://schemas.microsoft.com/office/drawing/2014/main" id="{69A10ED9-9063-4045-9A16-CEDD3D6EE136}"/>
              </a:ext>
            </a:extLst>
          </p:cNvPr>
          <p:cNvSpPr>
            <a:spLocks noGrp="1" noRot="1" noChangeAspect="1"/>
          </p:cNvSpPr>
          <p:nvPr>
            <p:ph type="sldImg"/>
          </p:nvPr>
        </p:nvSpPr>
        <p:spPr/>
      </p:sp>
      <p:sp>
        <p:nvSpPr>
          <p:cNvPr id="11" name="Notes Placeholder 10">
            <a:extLst>
              <a:ext uri="{FF2B5EF4-FFF2-40B4-BE49-F238E27FC236}">
                <a16:creationId xmlns:a16="http://schemas.microsoft.com/office/drawing/2014/main" id="{296C3041-80FC-49F4-9684-494D87AD64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597556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Notes Placeholder 2"/>
          <p:cNvSpPr>
            <a:spLocks noGrp="1"/>
          </p:cNvSpPr>
          <p:nvPr>
            <p:ph type="body" idx="1"/>
          </p:nvPr>
        </p:nvSpPr>
        <p:spPr/>
        <p:txBody>
          <a:bodyPr/>
          <a:lstStyle/>
          <a:p>
            <a:r>
              <a:rPr lang="en-US" altLang="en-US" dirty="0"/>
              <a:t>If your school plans to test over multiple days, you may wish to instruct students to pause their tests at a certain point so that they can resume testing at another time. You may also allow a pause if students are taking a break from testing or if they need to leave the room for any reason.</a:t>
            </a:r>
          </a:p>
          <a:p>
            <a:endParaRPr lang="en-US" altLang="en-US" dirty="0"/>
          </a:p>
          <a:p>
            <a:r>
              <a:rPr lang="en-US" altLang="en-US" dirty="0"/>
              <a:t>Whether they have been instructed to do so or not, students have the ability to pause their test at any time by selecting the </a:t>
            </a:r>
            <a:r>
              <a:rPr lang="en-US" altLang="en-US" b="1" dirty="0"/>
              <a:t>Pause</a:t>
            </a:r>
            <a:r>
              <a:rPr lang="en-US" altLang="en-US" dirty="0"/>
              <a:t> button in the banner region of their screen.</a:t>
            </a:r>
          </a:p>
          <a:p>
            <a:endParaRPr lang="en-US" altLang="en-US" dirty="0"/>
          </a:p>
          <a:p>
            <a:r>
              <a:rPr lang="en-US" altLang="en-US" dirty="0"/>
              <a:t>When they do so, a pop-up message will appear, asking them to confirm that they want to pause the test. Students should choose </a:t>
            </a:r>
            <a:r>
              <a:rPr lang="en-US" altLang="en-US" b="1" dirty="0"/>
              <a:t>Yes</a:t>
            </a:r>
            <a:r>
              <a:rPr lang="en-US" altLang="en-US" dirty="0"/>
              <a:t> to confirm the pause or </a:t>
            </a:r>
            <a:r>
              <a:rPr lang="en-US" altLang="en-US" b="1" dirty="0"/>
              <a:t>No</a:t>
            </a:r>
            <a:r>
              <a:rPr lang="en-US" altLang="en-US" dirty="0"/>
              <a:t> to resume testing.</a:t>
            </a:r>
          </a:p>
        </p:txBody>
      </p:sp>
      <p:sp>
        <p:nvSpPr>
          <p:cNvPr id="6554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fld id="{4A80D515-0DD9-43B5-9CF0-8A1DC29A24EC}" type="slidenum">
              <a:rPr lang="en-US" altLang="en-US" smtClean="0"/>
              <a:pPr/>
              <a:t>72</a:t>
            </a:fld>
            <a:endParaRPr lang="en-US" altLang="en-US" dirty="0"/>
          </a:p>
        </p:txBody>
      </p:sp>
      <p:sp>
        <p:nvSpPr>
          <p:cNvPr id="4" name="Slide Image Placeholder 3">
            <a:extLst>
              <a:ext uri="{FF2B5EF4-FFF2-40B4-BE49-F238E27FC236}">
                <a16:creationId xmlns:a16="http://schemas.microsoft.com/office/drawing/2014/main" id="{2215D805-57E8-45DE-8887-9505DA08099F}"/>
              </a:ext>
            </a:extLst>
          </p:cNvPr>
          <p:cNvSpPr>
            <a:spLocks noGrp="1" noRot="1" noChangeAspect="1"/>
          </p:cNvSpPr>
          <p:nvPr>
            <p:ph type="sldImg"/>
          </p:nvPr>
        </p:nvSpPr>
        <p:spPr/>
      </p:sp>
    </p:spTree>
    <p:extLst>
      <p:ext uri="{BB962C8B-B14F-4D97-AF65-F5344CB8AC3E}">
        <p14:creationId xmlns:p14="http://schemas.microsoft.com/office/powerpoint/2010/main" val="3369941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Notes Placeholder 2"/>
          <p:cNvSpPr>
            <a:spLocks noGrp="1"/>
          </p:cNvSpPr>
          <p:nvPr>
            <p:ph type="body" idx="1"/>
          </p:nvPr>
        </p:nvSpPr>
        <p:spPr/>
        <p:txBody>
          <a:bodyPr/>
          <a:lstStyle/>
          <a:p>
            <a:pPr eaLnBrk="1" hangingPunct="1">
              <a:spcBef>
                <a:spcPct val="0"/>
              </a:spcBef>
            </a:pPr>
            <a:r>
              <a:rPr lang="en-US" altLang="en-US" dirty="0"/>
              <a:t>Some rules apply when students pause their tests, depending upon the type of test and how long the pause lasts. For </a:t>
            </a:r>
            <a:r>
              <a:rPr lang="en-US" altLang="en-US" i="0" strike="noStrike" dirty="0"/>
              <a:t>performance tasks and computer-</a:t>
            </a:r>
            <a:r>
              <a:rPr lang="en-US" altLang="en-US" i="0" strike="noStrike" baseline="0" dirty="0"/>
              <a:t>adaptive tests (CATs) </a:t>
            </a:r>
            <a:r>
              <a:rPr lang="en-US" altLang="en-US" dirty="0"/>
              <a:t>that have been paused for less than 20 minutes, students returning from a break in testing can revisit any items in the current test segment and change their answers if desired.</a:t>
            </a:r>
          </a:p>
          <a:p>
            <a:pPr eaLnBrk="1" hangingPunct="1">
              <a:spcBef>
                <a:spcPct val="0"/>
              </a:spcBef>
            </a:pPr>
            <a:endParaRPr lang="en-US" altLang="en-US" dirty="0"/>
          </a:p>
          <a:p>
            <a:pPr eaLnBrk="1" hangingPunct="1">
              <a:spcBef>
                <a:spcPct val="0"/>
              </a:spcBef>
            </a:pPr>
            <a:r>
              <a:rPr lang="en-US" altLang="en-US" dirty="0"/>
              <a:t>Students taking a </a:t>
            </a:r>
            <a:r>
              <a:rPr lang="en-US" altLang="en-US" i="0" strike="noStrike" dirty="0"/>
              <a:t>CAT</a:t>
            </a:r>
            <a:r>
              <a:rPr lang="en-US" altLang="en-US" i="0" strike="noStrike" baseline="0" dirty="0"/>
              <a:t> </a:t>
            </a:r>
            <a:r>
              <a:rPr lang="en-US" altLang="en-US" dirty="0"/>
              <a:t>who have paused their tests for longer than 20 minutes may only return to the most recently visited page containing unanswered test items in the current test segment. They may change any answers present on this page but may not access any items on previous pages. If all items on the most recently visited page were answered prior to pausing, the student will resume the test on the next page with unanswered items and will not be allowed to access previous pages or segments of the test. </a:t>
            </a:r>
            <a:endParaRPr lang="en-US" altLang="en-US" i="0" u="sng" dirty="0"/>
          </a:p>
        </p:txBody>
      </p:sp>
      <p:sp>
        <p:nvSpPr>
          <p:cNvPr id="6656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fld id="{47F781B6-CBB3-4E3D-9BCA-CDD4E23F1BFB}" type="slidenum">
              <a:rPr lang="en-US" altLang="en-US" smtClean="0"/>
              <a:pPr/>
              <a:t>73</a:t>
            </a:fld>
            <a:endParaRPr lang="en-US" altLang="en-US" dirty="0"/>
          </a:p>
        </p:txBody>
      </p:sp>
      <p:sp>
        <p:nvSpPr>
          <p:cNvPr id="4" name="Slide Image Placeholder 3">
            <a:extLst>
              <a:ext uri="{FF2B5EF4-FFF2-40B4-BE49-F238E27FC236}">
                <a16:creationId xmlns:a16="http://schemas.microsoft.com/office/drawing/2014/main" id="{752FAF09-AB5C-4F48-8CF8-3B78C0F1B4F5}"/>
              </a:ext>
            </a:extLst>
          </p:cNvPr>
          <p:cNvSpPr>
            <a:spLocks noGrp="1" noRot="1" noChangeAspect="1"/>
          </p:cNvSpPr>
          <p:nvPr>
            <p:ph type="sldImg"/>
          </p:nvPr>
        </p:nvSpPr>
        <p:spPr/>
      </p:sp>
    </p:spTree>
    <p:extLst>
      <p:ext uri="{BB962C8B-B14F-4D97-AF65-F5344CB8AC3E}">
        <p14:creationId xmlns:p14="http://schemas.microsoft.com/office/powerpoint/2010/main" val="421344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defRPr/>
            </a:pPr>
            <a:r>
              <a:rPr lang="en-US" sz="1200" kern="1200" dirty="0">
                <a:solidFill>
                  <a:schemeClr val="tx1"/>
                </a:solidFill>
                <a:latin typeface="Calibri"/>
                <a:ea typeface="+mn-ea"/>
                <a:cs typeface="+mn-cs"/>
              </a:rPr>
              <a:t>As a security measure, after 30 minutes of test inactivity, students are logged out, and their tests are paused automatically. Students will receive a warning message prior to being logged out and must select </a:t>
            </a:r>
            <a:r>
              <a:rPr lang="en-US" sz="1200" b="1" kern="1200" dirty="0">
                <a:solidFill>
                  <a:schemeClr val="tx1"/>
                </a:solidFill>
                <a:latin typeface="Calibri"/>
                <a:ea typeface="+mn-ea"/>
                <a:cs typeface="+mn-cs"/>
              </a:rPr>
              <a:t>OK</a:t>
            </a:r>
            <a:r>
              <a:rPr lang="en-US" sz="1200" kern="1200" dirty="0">
                <a:solidFill>
                  <a:schemeClr val="tx1"/>
                </a:solidFill>
                <a:latin typeface="Calibri"/>
                <a:ea typeface="+mn-ea"/>
                <a:cs typeface="+mn-cs"/>
              </a:rPr>
              <a:t> on the pop-up within 30 seconds in order to avoid automatic logout and pausing of their test. If a student’s test is paused due to inactivity, the same rules apply as when the student intentionally pauses the test. The student can log back in to the test and resume from the point that testing was interrupted, subject to the pause rule, if applicable.</a:t>
            </a:r>
          </a:p>
          <a:p>
            <a:pPr>
              <a:defRPr/>
            </a:pPr>
            <a:endParaRPr lang="en-US" sz="1200" kern="1200" dirty="0">
              <a:solidFill>
                <a:schemeClr val="tx1"/>
              </a:solidFill>
              <a:latin typeface="Calibri"/>
              <a:ea typeface="+mn-ea"/>
              <a:cs typeface="+mn-cs"/>
            </a:endParaRPr>
          </a:p>
          <a:p>
            <a:pPr defTabSz="966612">
              <a:defRPr/>
            </a:pPr>
            <a:r>
              <a:rPr lang="en-US" sz="1200" kern="1200" dirty="0">
                <a:solidFill>
                  <a:schemeClr val="tx1"/>
                </a:solidFill>
                <a:latin typeface="Calibri"/>
                <a:ea typeface="+mn-ea"/>
                <a:cs typeface="+mn-cs"/>
              </a:rPr>
              <a:t>Additionally, if a screen saver, anti-virus scan,</a:t>
            </a:r>
            <a:r>
              <a:rPr lang="en-US" sz="1200" kern="1200" baseline="0" dirty="0">
                <a:solidFill>
                  <a:schemeClr val="tx1"/>
                </a:solidFill>
                <a:latin typeface="Calibri"/>
                <a:ea typeface="+mn-ea"/>
                <a:cs typeface="+mn-cs"/>
              </a:rPr>
              <a:t> or software update </a:t>
            </a:r>
            <a:r>
              <a:rPr lang="en-US" sz="1200" kern="1200" dirty="0">
                <a:solidFill>
                  <a:schemeClr val="tx1"/>
                </a:solidFill>
                <a:latin typeface="Calibri"/>
                <a:ea typeface="+mn-ea"/>
                <a:cs typeface="+mn-cs"/>
              </a:rPr>
              <a:t>is activated during testing, the security breach feature will log the student out of the test. To avoid any such interruption, schools should schedule virus scans and automatic updates to occur outside of planned</a:t>
            </a:r>
            <a:r>
              <a:rPr lang="en-US" sz="1200" kern="1200" baseline="0" dirty="0">
                <a:solidFill>
                  <a:schemeClr val="tx1"/>
                </a:solidFill>
                <a:latin typeface="Calibri"/>
                <a:ea typeface="+mn-ea"/>
                <a:cs typeface="+mn-cs"/>
              </a:rPr>
              <a:t> testing hours and </a:t>
            </a:r>
            <a:r>
              <a:rPr lang="en-US" sz="1200" kern="1200" dirty="0">
                <a:solidFill>
                  <a:schemeClr val="tx1"/>
                </a:solidFill>
                <a:latin typeface="Calibri"/>
                <a:ea typeface="+mn-ea"/>
                <a:cs typeface="+mn-cs"/>
              </a:rPr>
              <a:t>ensure that screen savers are either disable</a:t>
            </a:r>
            <a:r>
              <a:rPr lang="en-US" sz="1200" kern="1200" baseline="0" dirty="0">
                <a:solidFill>
                  <a:schemeClr val="tx1"/>
                </a:solidFill>
                <a:latin typeface="Calibri"/>
                <a:ea typeface="+mn-ea"/>
                <a:cs typeface="+mn-cs"/>
              </a:rPr>
              <a:t>d or </a:t>
            </a:r>
            <a:r>
              <a:rPr lang="en-US" sz="1200" kern="1200" dirty="0">
                <a:solidFill>
                  <a:schemeClr val="tx1"/>
                </a:solidFill>
                <a:latin typeface="Calibri"/>
                <a:ea typeface="+mn-ea"/>
                <a:cs typeface="+mn-cs"/>
              </a:rPr>
              <a:t>set to more than the allocated testing time.</a:t>
            </a:r>
          </a:p>
        </p:txBody>
      </p:sp>
      <p:sp>
        <p:nvSpPr>
          <p:cNvPr id="819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fld id="{FFC73CBB-093A-47D9-8AD0-75E15F648EBF}" type="slidenum">
              <a:rPr lang="en-US" altLang="en-US" smtClean="0"/>
              <a:pPr/>
              <a:t>74</a:t>
            </a:fld>
            <a:endParaRPr lang="en-US" altLang="en-US" dirty="0"/>
          </a:p>
        </p:txBody>
      </p:sp>
      <p:sp>
        <p:nvSpPr>
          <p:cNvPr id="5" name="Slide Image Placeholder 4">
            <a:extLst>
              <a:ext uri="{FF2B5EF4-FFF2-40B4-BE49-F238E27FC236}">
                <a16:creationId xmlns:a16="http://schemas.microsoft.com/office/drawing/2014/main" id="{5FDFD2C6-B554-4EF7-BFC6-C067863D7A82}"/>
              </a:ext>
            </a:extLst>
          </p:cNvPr>
          <p:cNvSpPr>
            <a:spLocks noGrp="1" noRot="1" noChangeAspect="1"/>
          </p:cNvSpPr>
          <p:nvPr>
            <p:ph type="sldImg"/>
          </p:nvPr>
        </p:nvSpPr>
        <p:spPr/>
      </p:sp>
    </p:spTree>
    <p:extLst>
      <p:ext uri="{BB962C8B-B14F-4D97-AF65-F5344CB8AC3E}">
        <p14:creationId xmlns:p14="http://schemas.microsoft.com/office/powerpoint/2010/main" val="192332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altLang="ja-JP" dirty="0"/>
              <a:t>The TA can also pause a student’s test by clicking the </a:t>
            </a:r>
            <a:r>
              <a:rPr lang="en-US" altLang="ja-JP" b="1" dirty="0"/>
              <a:t>Pause</a:t>
            </a:r>
            <a:r>
              <a:rPr lang="en-US" altLang="ja-JP" dirty="0"/>
              <a:t> button on the monitoring screen for that student. When prompted, click </a:t>
            </a:r>
            <a:r>
              <a:rPr lang="en-US" altLang="ja-JP" b="1" dirty="0"/>
              <a:t>OK</a:t>
            </a:r>
            <a:r>
              <a:rPr lang="en-US" altLang="ja-JP" dirty="0"/>
              <a:t> to confirm that you want to pause the test. This option would be appropriate if a student becomes ill, for example. </a:t>
            </a:r>
            <a:endParaRPr lang="en-US" altLang="en-US" dirty="0"/>
          </a:p>
        </p:txBody>
      </p:sp>
      <p:sp>
        <p:nvSpPr>
          <p:cNvPr id="563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E7F032CD-7714-4681-BE5E-14D314D6297F}" type="slidenum">
              <a:rPr lang="en-US" altLang="en-US" smtClean="0"/>
              <a:pPr/>
              <a:t>75</a:t>
            </a:fld>
            <a:endParaRPr lang="en-US" altLang="en-US" dirty="0"/>
          </a:p>
        </p:txBody>
      </p:sp>
      <p:sp>
        <p:nvSpPr>
          <p:cNvPr id="4" name="Slide Image Placeholder 3">
            <a:extLst>
              <a:ext uri="{FF2B5EF4-FFF2-40B4-BE49-F238E27FC236}">
                <a16:creationId xmlns:a16="http://schemas.microsoft.com/office/drawing/2014/main" id="{602109E7-1905-4997-8DF7-046EE8A6B78A}"/>
              </a:ext>
            </a:extLst>
          </p:cNvPr>
          <p:cNvSpPr>
            <a:spLocks noGrp="1" noRot="1" noChangeAspect="1"/>
          </p:cNvSpPr>
          <p:nvPr>
            <p:ph type="sldImg"/>
          </p:nvPr>
        </p:nvSpPr>
        <p:spPr/>
      </p:sp>
    </p:spTree>
    <p:extLst>
      <p:ext uri="{BB962C8B-B14F-4D97-AF65-F5344CB8AC3E}">
        <p14:creationId xmlns:p14="http://schemas.microsoft.com/office/powerpoint/2010/main" val="24462215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Notes Placeholder 2"/>
          <p:cNvSpPr>
            <a:spLocks noGrp="1"/>
          </p:cNvSpPr>
          <p:nvPr>
            <p:ph type="body" idx="1"/>
          </p:nvPr>
        </p:nvSpPr>
        <p:spPr/>
        <p:txBody>
          <a:bodyPr/>
          <a:lstStyle/>
          <a:p>
            <a:r>
              <a:rPr lang="en-US" altLang="en-US" dirty="0"/>
              <a:t>When students answer the final question on their test, the </a:t>
            </a:r>
            <a:r>
              <a:rPr lang="en-US" altLang="en-US" b="1" dirty="0"/>
              <a:t>End Test </a:t>
            </a:r>
            <a:r>
              <a:rPr lang="en-US" altLang="en-US" dirty="0"/>
              <a:t>button will appear in the upper-left section of the screen, along with a message advising them that the test has been completed and is ready to be submitted. If students select the </a:t>
            </a:r>
            <a:r>
              <a:rPr lang="en-US" altLang="en-US" b="1" dirty="0"/>
              <a:t>Next</a:t>
            </a:r>
            <a:r>
              <a:rPr lang="en-US" altLang="en-US" dirty="0"/>
              <a:t> button at this point, a pop-up will appear that advises them to click the </a:t>
            </a:r>
            <a:r>
              <a:rPr lang="en-US" altLang="en-US" b="1" dirty="0"/>
              <a:t>End Test </a:t>
            </a:r>
            <a:r>
              <a:rPr lang="en-US" altLang="en-US" dirty="0"/>
              <a:t>button when they have completed reviewing their answers. They may also select the </a:t>
            </a:r>
            <a:r>
              <a:rPr lang="en-US" altLang="en-US" b="1" dirty="0"/>
              <a:t>Back</a:t>
            </a:r>
            <a:r>
              <a:rPr lang="en-US" altLang="en-US" dirty="0"/>
              <a:t> button to go back and revisit previous items.</a:t>
            </a:r>
          </a:p>
        </p:txBody>
      </p:sp>
      <p:sp>
        <p:nvSpPr>
          <p:cNvPr id="83972"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C8D3C3D7-5E83-42BC-92D4-BF2DA540ED67}" type="slidenum">
              <a:rPr lang="en-US" altLang="en-US" smtClean="0"/>
              <a:pPr/>
              <a:t>76</a:t>
            </a:fld>
            <a:endParaRPr lang="en-US" altLang="en-US" dirty="0"/>
          </a:p>
        </p:txBody>
      </p:sp>
      <p:sp>
        <p:nvSpPr>
          <p:cNvPr id="4" name="Slide Image Placeholder 3">
            <a:extLst>
              <a:ext uri="{FF2B5EF4-FFF2-40B4-BE49-F238E27FC236}">
                <a16:creationId xmlns:a16="http://schemas.microsoft.com/office/drawing/2014/main" id="{58726124-AA45-449F-8648-35FE79956042}"/>
              </a:ext>
            </a:extLst>
          </p:cNvPr>
          <p:cNvSpPr>
            <a:spLocks noGrp="1" noRot="1" noChangeAspect="1"/>
          </p:cNvSpPr>
          <p:nvPr>
            <p:ph type="sldImg"/>
          </p:nvPr>
        </p:nvSpPr>
        <p:spPr/>
      </p:sp>
    </p:spTree>
    <p:extLst>
      <p:ext uri="{BB962C8B-B14F-4D97-AF65-F5344CB8AC3E}">
        <p14:creationId xmlns:p14="http://schemas.microsoft.com/office/powerpoint/2010/main" val="15317756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students end a test, the </a:t>
            </a:r>
            <a:r>
              <a:rPr lang="en-US" b="1" i="1" dirty="0"/>
              <a:t>End Test </a:t>
            </a:r>
            <a:r>
              <a:rPr lang="en-US" dirty="0"/>
              <a:t>page appears. This page allows students to review answers and submit the test for scoring. A flag icon appears for any questions marked for review. </a:t>
            </a:r>
          </a:p>
          <a:p>
            <a:endParaRPr lang="en-US" dirty="0"/>
          </a:p>
          <a:p>
            <a:r>
              <a:rPr lang="en-US" dirty="0"/>
              <a:t>Students who are ready to submit their tests should select </a:t>
            </a:r>
            <a:r>
              <a:rPr lang="en-US" b="1" dirty="0"/>
              <a:t>Submit Test </a:t>
            </a:r>
            <a:r>
              <a:rPr lang="en-US" dirty="0"/>
              <a:t>to finish. They will receive a confirmation pop-up asking if they are sure they want to submit. Selecting </a:t>
            </a:r>
            <a:r>
              <a:rPr lang="en-US" b="1" dirty="0"/>
              <a:t>No</a:t>
            </a:r>
            <a:r>
              <a:rPr lang="en-US" dirty="0"/>
              <a:t> will return them to the review screen. Selecting </a:t>
            </a:r>
            <a:r>
              <a:rPr lang="en-US" b="1" dirty="0"/>
              <a:t>Yes</a:t>
            </a:r>
            <a:r>
              <a:rPr lang="en-US" dirty="0"/>
              <a:t> will take them to the end screen, which shows a message indicating that the test was successfully submitted and advises the student to log out.</a:t>
            </a:r>
          </a:p>
        </p:txBody>
      </p:sp>
      <p:sp>
        <p:nvSpPr>
          <p:cNvPr id="84996"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263" indent="-302025">
              <a:defRPr>
                <a:solidFill>
                  <a:schemeClr val="tx1"/>
                </a:solidFill>
                <a:latin typeface="Calibri" pitchFamily="34" charset="0"/>
              </a:defRPr>
            </a:lvl2pPr>
            <a:lvl3pPr marL="1208098" indent="-241619">
              <a:defRPr>
                <a:solidFill>
                  <a:schemeClr val="tx1"/>
                </a:solidFill>
                <a:latin typeface="Calibri" pitchFamily="34" charset="0"/>
              </a:defRPr>
            </a:lvl3pPr>
            <a:lvl4pPr marL="1691337" indent="-241619">
              <a:defRPr>
                <a:solidFill>
                  <a:schemeClr val="tx1"/>
                </a:solidFill>
                <a:latin typeface="Calibri" pitchFamily="34" charset="0"/>
              </a:defRPr>
            </a:lvl4pPr>
            <a:lvl5pPr marL="2174575" indent="-241619">
              <a:defRPr>
                <a:solidFill>
                  <a:schemeClr val="tx1"/>
                </a:solidFill>
                <a:latin typeface="Calibri" pitchFamily="34" charset="0"/>
              </a:defRPr>
            </a:lvl5pPr>
            <a:lvl6pPr marL="2657815" indent="-241619" fontAlgn="base">
              <a:spcBef>
                <a:spcPct val="0"/>
              </a:spcBef>
              <a:spcAft>
                <a:spcPct val="0"/>
              </a:spcAft>
              <a:defRPr>
                <a:solidFill>
                  <a:schemeClr val="tx1"/>
                </a:solidFill>
                <a:latin typeface="Calibri" pitchFamily="34" charset="0"/>
              </a:defRPr>
            </a:lvl6pPr>
            <a:lvl7pPr marL="3141054" indent="-241619" fontAlgn="base">
              <a:spcBef>
                <a:spcPct val="0"/>
              </a:spcBef>
              <a:spcAft>
                <a:spcPct val="0"/>
              </a:spcAft>
              <a:defRPr>
                <a:solidFill>
                  <a:schemeClr val="tx1"/>
                </a:solidFill>
                <a:latin typeface="Calibri" pitchFamily="34" charset="0"/>
              </a:defRPr>
            </a:lvl7pPr>
            <a:lvl8pPr marL="3624293" indent="-241619" fontAlgn="base">
              <a:spcBef>
                <a:spcPct val="0"/>
              </a:spcBef>
              <a:spcAft>
                <a:spcPct val="0"/>
              </a:spcAft>
              <a:defRPr>
                <a:solidFill>
                  <a:schemeClr val="tx1"/>
                </a:solidFill>
                <a:latin typeface="Calibri" pitchFamily="34" charset="0"/>
              </a:defRPr>
            </a:lvl8pPr>
            <a:lvl9pPr marL="4107532" indent="-241619" fontAlgn="base">
              <a:spcBef>
                <a:spcPct val="0"/>
              </a:spcBef>
              <a:spcAft>
                <a:spcPct val="0"/>
              </a:spcAft>
              <a:defRPr>
                <a:solidFill>
                  <a:schemeClr val="tx1"/>
                </a:solidFill>
                <a:latin typeface="Calibri" pitchFamily="34" charset="0"/>
              </a:defRPr>
            </a:lvl9pPr>
          </a:lstStyle>
          <a:p>
            <a:fld id="{9A6D321D-E7FD-4331-BB67-819E9384E6DD}" type="slidenum">
              <a:rPr lang="en-US" altLang="en-US" smtClean="0"/>
              <a:pPr/>
              <a:t>77</a:t>
            </a:fld>
            <a:endParaRPr lang="en-US" altLang="en-US" dirty="0"/>
          </a:p>
        </p:txBody>
      </p:sp>
      <p:sp>
        <p:nvSpPr>
          <p:cNvPr id="5" name="Slide Image Placeholder 4">
            <a:extLst>
              <a:ext uri="{FF2B5EF4-FFF2-40B4-BE49-F238E27FC236}">
                <a16:creationId xmlns:a16="http://schemas.microsoft.com/office/drawing/2014/main" id="{C4C6A246-77B9-4CB5-AFC6-6034E2192923}"/>
              </a:ext>
            </a:extLst>
          </p:cNvPr>
          <p:cNvSpPr>
            <a:spLocks noGrp="1" noRot="1" noChangeAspect="1"/>
          </p:cNvSpPr>
          <p:nvPr>
            <p:ph type="sldImg"/>
          </p:nvPr>
        </p:nvSpPr>
        <p:spPr/>
      </p:sp>
    </p:spTree>
    <p:extLst>
      <p:ext uri="{BB962C8B-B14F-4D97-AF65-F5344CB8AC3E}">
        <p14:creationId xmlns:p14="http://schemas.microsoft.com/office/powerpoint/2010/main" val="31452503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altLang="ja-JP" dirty="0"/>
              <a:t>To stop a test session, c</a:t>
            </a:r>
            <a:r>
              <a:rPr lang="en-US" altLang="en-US" dirty="0"/>
              <a:t>lick the </a:t>
            </a:r>
            <a:r>
              <a:rPr lang="en-US" altLang="ja-JP" b="1" dirty="0"/>
              <a:t>Stop</a:t>
            </a:r>
            <a:r>
              <a:rPr lang="en-US" altLang="ja-JP" dirty="0"/>
              <a:t> button in the upper right corner of the screen. A pop-up titled “Important!” will appear requesting verification to end the session and log students out. </a:t>
            </a:r>
            <a:r>
              <a:rPr lang="en-US" altLang="en-US" dirty="0"/>
              <a:t>Click </a:t>
            </a:r>
            <a:r>
              <a:rPr lang="en-US" altLang="ja-JP" b="1" dirty="0"/>
              <a:t>OK</a:t>
            </a:r>
            <a:r>
              <a:rPr lang="en-US" altLang="ja-JP" dirty="0"/>
              <a:t> to continue.</a:t>
            </a:r>
          </a:p>
          <a:p>
            <a:endParaRPr lang="en-US" altLang="ja-JP" dirty="0"/>
          </a:p>
          <a:p>
            <a:r>
              <a:rPr lang="en-US" altLang="ja-JP" dirty="0"/>
              <a:t>If you stop the session, all in-progress tests will be paused. If a session stops, it cannot be resumed. The Test Administrator will have to create a new session and give the new session ID to students so that they can resume testing.</a:t>
            </a:r>
          </a:p>
          <a:p>
            <a:endParaRPr lang="en-US" altLang="en-US" dirty="0"/>
          </a:p>
          <a:p>
            <a:r>
              <a:rPr lang="en-US" altLang="en-US" dirty="0"/>
              <a:t>If you forget to log out before leaving the testing area, the session will close automatically after 30 minutes of inactivity in both the Test Administrator and student computers. The Test Administrator would then need to create a new session and provide the new session ID to students in order to resume testing.</a:t>
            </a:r>
          </a:p>
          <a:p>
            <a:endParaRPr lang="en-US" altLang="en-US" dirty="0"/>
          </a:p>
          <a:p>
            <a:r>
              <a:rPr lang="en-US" altLang="ja-JP" dirty="0"/>
              <a:t>When all students have completed testing, refer to the </a:t>
            </a:r>
            <a:r>
              <a:rPr lang="en-US" altLang="ja-JP" i="1" dirty="0"/>
              <a:t>Test Administration Manual </a:t>
            </a:r>
            <a:r>
              <a:rPr lang="en-US" altLang="ja-JP" dirty="0"/>
              <a:t>for instructions on destroying any printed or embossed testing materials and reporting testing improprieties or irregularities.</a:t>
            </a:r>
            <a:endParaRPr lang="en-US" altLang="en-US" dirty="0"/>
          </a:p>
        </p:txBody>
      </p:sp>
      <p:sp>
        <p:nvSpPr>
          <p:cNvPr id="5632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E7F032CD-7714-4681-BE5E-14D314D6297F}" type="slidenum">
              <a:rPr lang="en-US" altLang="en-US" smtClean="0"/>
              <a:pPr/>
              <a:t>78</a:t>
            </a:fld>
            <a:endParaRPr lang="en-US" altLang="en-US" dirty="0"/>
          </a:p>
        </p:txBody>
      </p:sp>
      <p:sp>
        <p:nvSpPr>
          <p:cNvPr id="4" name="Slide Image Placeholder 3">
            <a:extLst>
              <a:ext uri="{FF2B5EF4-FFF2-40B4-BE49-F238E27FC236}">
                <a16:creationId xmlns:a16="http://schemas.microsoft.com/office/drawing/2014/main" id="{E9BCC05C-BDA8-4BCF-A61A-F3468C5A522B}"/>
              </a:ext>
            </a:extLst>
          </p:cNvPr>
          <p:cNvSpPr>
            <a:spLocks noGrp="1" noRot="1" noChangeAspect="1"/>
          </p:cNvSpPr>
          <p:nvPr>
            <p:ph type="sldImg"/>
          </p:nvPr>
        </p:nvSpPr>
        <p:spPr/>
      </p:sp>
    </p:spTree>
    <p:extLst>
      <p:ext uri="{BB962C8B-B14F-4D97-AF65-F5344CB8AC3E}">
        <p14:creationId xmlns:p14="http://schemas.microsoft.com/office/powerpoint/2010/main" val="25657001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Notes Placeholder 2"/>
          <p:cNvSpPr>
            <a:spLocks noGrp="1"/>
          </p:cNvSpPr>
          <p:nvPr>
            <p:ph type="body" idx="1"/>
          </p:nvPr>
        </p:nvSpPr>
        <p:spPr/>
        <p:txBody>
          <a:bodyPr/>
          <a:lstStyle/>
          <a:p>
            <a:pPr defTabSz="966612" fontAlgn="base">
              <a:spcBef>
                <a:spcPct val="0"/>
              </a:spcBef>
              <a:spcAft>
                <a:spcPct val="0"/>
              </a:spcAft>
              <a:defRPr/>
            </a:pPr>
            <a:r>
              <a:rPr lang="en-US" altLang="en-US" sz="1200" i="0" strike="noStrike" kern="1200" dirty="0">
                <a:solidFill>
                  <a:schemeClr val="tx1"/>
                </a:solidFill>
                <a:latin typeface="Calibri"/>
                <a:ea typeface="+mn-ea"/>
                <a:cs typeface="+mn-cs"/>
              </a:rPr>
              <a:t>Thank you for viewing this training module. If you have general questions or need further information, please visit the HSAP portal or consult the HSAP Help Desk for assistance.</a:t>
            </a:r>
          </a:p>
          <a:p>
            <a:pPr eaLnBrk="1" hangingPunct="1">
              <a:spcBef>
                <a:spcPct val="0"/>
              </a:spcBef>
            </a:pPr>
            <a:endParaRPr lang="en-US" altLang="en-US" sz="1200" i="0" strike="noStrike" kern="1200" dirty="0">
              <a:solidFill>
                <a:schemeClr val="tx1"/>
              </a:solidFill>
              <a:latin typeface="Calibri"/>
              <a:ea typeface="+mn-ea"/>
              <a:cs typeface="+mn-cs"/>
            </a:endParaRPr>
          </a:p>
          <a:p>
            <a:pPr eaLnBrk="1" hangingPunct="1">
              <a:spcBef>
                <a:spcPct val="0"/>
              </a:spcBef>
            </a:pPr>
            <a:r>
              <a:rPr lang="en-US" altLang="en-US" sz="1200" i="0" strike="noStrike" kern="1200" dirty="0">
                <a:solidFill>
                  <a:schemeClr val="tx1"/>
                </a:solidFill>
                <a:latin typeface="Calibri"/>
                <a:ea typeface="+mn-ea"/>
                <a:cs typeface="+mn-cs"/>
              </a:rPr>
              <a:t>For information about administering online</a:t>
            </a:r>
            <a:r>
              <a:rPr lang="en-US" altLang="en-US" sz="1200" i="0" strike="noStrike" kern="1200" baseline="0" dirty="0">
                <a:solidFill>
                  <a:schemeClr val="tx1"/>
                </a:solidFill>
                <a:latin typeface="Calibri"/>
                <a:ea typeface="+mn-ea"/>
                <a:cs typeface="+mn-cs"/>
              </a:rPr>
              <a:t> tests</a:t>
            </a:r>
            <a:r>
              <a:rPr lang="en-US" altLang="en-US" sz="1200" i="0" strike="noStrike" kern="1200" dirty="0">
                <a:solidFill>
                  <a:schemeClr val="tx1"/>
                </a:solidFill>
                <a:latin typeface="Calibri"/>
                <a:ea typeface="+mn-ea"/>
                <a:cs typeface="+mn-cs"/>
              </a:rPr>
              <a:t>, please consult the documents listed on this slide, available on the HSAP portal.</a:t>
            </a:r>
          </a:p>
        </p:txBody>
      </p:sp>
      <p:sp>
        <p:nvSpPr>
          <p:cNvPr id="8704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fld id="{6CAD19E9-9505-4D50-9FC9-21C440EF26E2}" type="slidenum">
              <a:rPr lang="en-US" altLang="en-US" smtClean="0"/>
              <a:pPr/>
              <a:t>79</a:t>
            </a:fld>
            <a:endParaRPr lang="en-US" altLang="en-US" dirty="0"/>
          </a:p>
        </p:txBody>
      </p:sp>
      <p:sp>
        <p:nvSpPr>
          <p:cNvPr id="4" name="Slide Image Placeholder 3">
            <a:extLst>
              <a:ext uri="{FF2B5EF4-FFF2-40B4-BE49-F238E27FC236}">
                <a16:creationId xmlns:a16="http://schemas.microsoft.com/office/drawing/2014/main" id="{2BFB4E0C-12F2-4CBB-B211-A4A2601DD383}"/>
              </a:ext>
            </a:extLst>
          </p:cNvPr>
          <p:cNvSpPr>
            <a:spLocks noGrp="1" noRot="1" noChangeAspect="1"/>
          </p:cNvSpPr>
          <p:nvPr>
            <p:ph type="sldImg"/>
          </p:nvPr>
        </p:nvSpPr>
        <p:spPr/>
      </p:sp>
    </p:spTree>
    <p:extLst>
      <p:ext uri="{BB962C8B-B14F-4D97-AF65-F5344CB8AC3E}">
        <p14:creationId xmlns:p14="http://schemas.microsoft.com/office/powerpoint/2010/main" val="89916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Refreshable Braille Display (or RBD) is a device for displaying braille characters, usually by means of round-tipped pins raised through holes in a flat surface. </a:t>
            </a:r>
          </a:p>
          <a:p>
            <a:endParaRPr lang="en-US" dirty="0"/>
          </a:p>
          <a:p>
            <a:r>
              <a:rPr lang="en-US" dirty="0"/>
              <a:t>In addition to Braille embossers, RBDs are another means by which students can read text without a computer monitor. RBDs are recommended but not required for online testing. If using an RBD, CAI recommends one that has at least 40 cells, such as the </a:t>
            </a:r>
            <a:r>
              <a:rPr lang="en-US" dirty="0" err="1"/>
              <a:t>Brailliant</a:t>
            </a:r>
            <a:r>
              <a:rPr lang="en-US" dirty="0"/>
              <a:t> 40 cell, but RBDs with fewer cells may also be used.</a:t>
            </a:r>
          </a:p>
          <a:p>
            <a:endParaRPr lang="en-US" dirty="0"/>
          </a:p>
          <a:p>
            <a:r>
              <a:rPr lang="en-US" dirty="0"/>
              <a:t>If a question includes text and images that the RBD cannot read, the question will be sent to a Braille embosser instead.</a:t>
            </a:r>
          </a:p>
        </p:txBody>
      </p:sp>
      <p:sp>
        <p:nvSpPr>
          <p:cNvPr id="4" name="Slide Number Placeholder 3"/>
          <p:cNvSpPr>
            <a:spLocks noGrp="1"/>
          </p:cNvSpPr>
          <p:nvPr>
            <p:ph type="sldNum" sz="quarter" idx="10"/>
          </p:nvPr>
        </p:nvSpPr>
        <p:spPr/>
        <p:txBody>
          <a:bodyPr/>
          <a:lstStyle/>
          <a:p>
            <a:fld id="{C840FDEF-DDE5-42CA-975B-5AC2C3FFCCCF}" type="slidenum">
              <a:rPr lang="en-US" smtClean="0"/>
              <a:pPr/>
              <a:t>8</a:t>
            </a:fld>
            <a:endParaRPr lang="en-US" dirty="0"/>
          </a:p>
        </p:txBody>
      </p:sp>
      <p:sp>
        <p:nvSpPr>
          <p:cNvPr id="7" name="Slide Image Placeholder 6">
            <a:extLst>
              <a:ext uri="{FF2B5EF4-FFF2-40B4-BE49-F238E27FC236}">
                <a16:creationId xmlns:a16="http://schemas.microsoft.com/office/drawing/2014/main" id="{1D5830A9-0A8C-4866-A84C-5382C499AD28}"/>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Please note that all computers to be used by students and test administrators for testing with Braille must be running Windows. The currently supported Windows operating systems are listed on this slide.</a:t>
            </a:r>
          </a:p>
          <a:p>
            <a:endParaRPr lang="en-US" dirty="0"/>
          </a:p>
          <a:p>
            <a:r>
              <a:rPr lang="en-US" dirty="0"/>
              <a:t>Please consult the </a:t>
            </a:r>
            <a:r>
              <a:rPr lang="en-US" i="1" dirty="0"/>
              <a:t>Assistive Technology Manual </a:t>
            </a:r>
            <a:r>
              <a:rPr lang="en-US" dirty="0"/>
              <a:t>for technology requirements.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9</a:t>
            </a:fld>
            <a:endParaRPr lang="en-US"/>
          </a:p>
        </p:txBody>
      </p:sp>
      <p:sp>
        <p:nvSpPr>
          <p:cNvPr id="7" name="Slide Image Placeholder 6">
            <a:extLst>
              <a:ext uri="{FF2B5EF4-FFF2-40B4-BE49-F238E27FC236}">
                <a16:creationId xmlns:a16="http://schemas.microsoft.com/office/drawing/2014/main" id="{DD14E05D-3403-4F5D-B029-FA830663EF35}"/>
              </a:ext>
            </a:extLst>
          </p:cNvPr>
          <p:cNvSpPr>
            <a:spLocks noGrp="1" noRot="1" noChangeAspect="1"/>
          </p:cNvSpPr>
          <p:nvPr>
            <p:ph type="sldImg"/>
          </p:nvPr>
        </p:nvSpPr>
        <p:spPr/>
      </p:sp>
    </p:spTree>
    <p:extLst>
      <p:ext uri="{BB962C8B-B14F-4D97-AF65-F5344CB8AC3E}">
        <p14:creationId xmlns:p14="http://schemas.microsoft.com/office/powerpoint/2010/main" val="2342966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47800"/>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73159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5800" y="1371600"/>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07581" y="1371600"/>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031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28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9032" y="1295400"/>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7248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11" r:id="rId18"/>
    <p:sldLayoutId id="2147483812" r:id="rId19"/>
    <p:sldLayoutId id="2147483813" r:id="rId20"/>
    <p:sldLayoutId id="2147483814" r:id="rId21"/>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viewplus.com/download/"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hyperlink" Target="https://viewplus.com/product/tiger-software-suite/" TargetMode="External"/><Relationship Id="rId4" Type="http://schemas.openxmlformats.org/officeDocument/2006/relationships/hyperlink" Target="http://www.duxburysystems.com/dbt_main.as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hyperlink" Target="https://viewplus.com/viewplus-support/desktop-driver/"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www.duxburysystems.com/dbt_main.asp"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notesSlide" Target="../notesSlides/notesSlide23.xml"/><Relationship Id="rId4"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marterbalanced.alohahsap.org/resources/resources-2021-2022/assistive-technology-manual-and-braille-resources-2021-2022"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www.freedomscientific.com/products/fs/jaws-product-page.asp"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notesSlide" Target="../notesSlides/notesSlide28.xml"/><Relationship Id="rId4"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notesSlide" Target="../notesSlides/notesSlide34.xml"/><Relationship Id="rId4"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ags" Target="../tags/tag11.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xml"/><Relationship Id="rId1" Type="http://schemas.openxmlformats.org/officeDocument/2006/relationships/tags" Target="../tags/tag12.xm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1.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xml"/><Relationship Id="rId1" Type="http://schemas.openxmlformats.org/officeDocument/2006/relationships/tags" Target="../tags/tag16.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tags" Target="../tags/tag17.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0.xml"/><Relationship Id="rId1" Type="http://schemas.openxmlformats.org/officeDocument/2006/relationships/tags" Target="../tags/tag18.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0.xml"/><Relationship Id="rId1" Type="http://schemas.openxmlformats.org/officeDocument/2006/relationships/tags" Target="../tags/tag19.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8.xml"/><Relationship Id="rId1" Type="http://schemas.openxmlformats.org/officeDocument/2006/relationships/tags" Target="../tags/tag20.xml"/><Relationship Id="rId5" Type="http://schemas.openxmlformats.org/officeDocument/2006/relationships/image" Target="../media/image51.pn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xml"/><Relationship Id="rId1" Type="http://schemas.openxmlformats.org/officeDocument/2006/relationships/tags" Target="../tags/tag21.xml"/><Relationship Id="rId5" Type="http://schemas.openxmlformats.org/officeDocument/2006/relationships/image" Target="../media/image53.png"/><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8.xml"/><Relationship Id="rId1" Type="http://schemas.openxmlformats.org/officeDocument/2006/relationships/tags" Target="../tags/tag22.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8.xml"/><Relationship Id="rId1" Type="http://schemas.openxmlformats.org/officeDocument/2006/relationships/tags" Target="../tags/tag23.xml"/><Relationship Id="rId5" Type="http://schemas.openxmlformats.org/officeDocument/2006/relationships/image" Target="../media/image56.png"/><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0.xml"/><Relationship Id="rId1" Type="http://schemas.openxmlformats.org/officeDocument/2006/relationships/tags" Target="../tags/tag24.xml"/><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8.xml"/><Relationship Id="rId1" Type="http://schemas.openxmlformats.org/officeDocument/2006/relationships/tags" Target="../tags/tag25.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8.xml"/><Relationship Id="rId1" Type="http://schemas.openxmlformats.org/officeDocument/2006/relationships/tags" Target="../tags/tag26.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0.xml"/><Relationship Id="rId1" Type="http://schemas.openxmlformats.org/officeDocument/2006/relationships/tags" Target="../tags/tag28.xml"/><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6.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0.xml"/><Relationship Id="rId1" Type="http://schemas.openxmlformats.org/officeDocument/2006/relationships/tags" Target="../tags/tag29.xml"/><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hyperlink" Target="https://alohahsap.org/" TargetMode="External"/><Relationship Id="rId2" Type="http://schemas.openxmlformats.org/officeDocument/2006/relationships/notesSlide" Target="../notesSlides/notesSlide79.xml"/><Relationship Id="rId1" Type="http://schemas.openxmlformats.org/officeDocument/2006/relationships/slideLayout" Target="../slideLayouts/slideLayout21.xml"/><Relationship Id="rId4" Type="http://schemas.openxmlformats.org/officeDocument/2006/relationships/hyperlink" Target="mailto:hsahelpdesk@cambiumassessmen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cap="none" dirty="0"/>
              <a:t>Testing with Braille</a:t>
            </a:r>
          </a:p>
        </p:txBody>
      </p:sp>
      <p:sp>
        <p:nvSpPr>
          <p:cNvPr id="3" name="Subtitle 2"/>
          <p:cNvSpPr>
            <a:spLocks noGrp="1"/>
          </p:cNvSpPr>
          <p:nvPr>
            <p:ph type="subTitle" idx="1"/>
          </p:nvPr>
        </p:nvSpPr>
        <p:spPr/>
        <p:txBody>
          <a:bodyPr/>
          <a:lstStyle/>
          <a:p>
            <a:r>
              <a:rPr lang="en-US" cap="none" dirty="0"/>
              <a:t>Training Module for Test Administrators</a:t>
            </a:r>
          </a:p>
        </p:txBody>
      </p:sp>
      <p:sp>
        <p:nvSpPr>
          <p:cNvPr id="6" name="Rectangle 5">
            <a:extLst>
              <a:ext uri="{FF2B5EF4-FFF2-40B4-BE49-F238E27FC236}">
                <a16:creationId xmlns:a16="http://schemas.microsoft.com/office/drawing/2014/main" id="{68EFDA19-1A74-41E6-8642-F7D8F2197A61}"/>
              </a:ext>
            </a:extLst>
          </p:cNvPr>
          <p:cNvSpPr/>
          <p:nvPr/>
        </p:nvSpPr>
        <p:spPr>
          <a:xfrm>
            <a:off x="9276250" y="6461326"/>
            <a:ext cx="2986715" cy="215444"/>
          </a:xfrm>
          <a:prstGeom prst="rect">
            <a:avLst/>
          </a:prstGeom>
        </p:spPr>
        <p:txBody>
          <a:bodyPr wrap="none">
            <a:spAutoFit/>
          </a:bodyPr>
          <a:lstStyle/>
          <a:p>
            <a:r>
              <a:rPr lang="en-US" sz="800" dirty="0">
                <a:solidFill>
                  <a:schemeClr val="bg1"/>
                </a:solidFill>
              </a:rPr>
              <a:t>Copyright © 2021 Cambium Assessment, Inc. All rights reserved.</a:t>
            </a:r>
          </a:p>
        </p:txBody>
      </p:sp>
    </p:spTree>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877" y="2275367"/>
            <a:ext cx="6632003" cy="1442947"/>
          </a:xfrm>
        </p:spPr>
        <p:txBody>
          <a:bodyPr/>
          <a:lstStyle/>
          <a:p>
            <a:r>
              <a:rPr lang="en-US" dirty="0"/>
              <a:t>Test Administrator Software Configurations</a:t>
            </a:r>
          </a:p>
        </p:txBody>
      </p:sp>
    </p:spTree>
    <p:extLst>
      <p:ext uri="{BB962C8B-B14F-4D97-AF65-F5344CB8AC3E}">
        <p14:creationId xmlns:p14="http://schemas.microsoft.com/office/powerpoint/2010/main" val="1613741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233363" lvl="1" indent="-233363"/>
            <a:r>
              <a:rPr lang="en-US" sz="2800" dirty="0">
                <a:solidFill>
                  <a:srgbClr val="53565A"/>
                </a:solidFill>
              </a:rPr>
              <a:t>Install the following embossing software on machines to be used by the Test Administrator (TA)</a:t>
            </a:r>
          </a:p>
          <a:p>
            <a:pPr marL="511175" lvl="1" indent="-279400">
              <a:buFont typeface="Courier New" panose="02070309020205020404" pitchFamily="49" charset="0"/>
              <a:buChar char="o"/>
            </a:pPr>
            <a:r>
              <a:rPr lang="en-US" sz="2400" dirty="0">
                <a:hlinkClick r:id="rId3"/>
              </a:rPr>
              <a:t>ViewPlus Desktop Embosser Driver </a:t>
            </a:r>
            <a:r>
              <a:rPr lang="en-US" sz="2400" dirty="0">
                <a:solidFill>
                  <a:srgbClr val="53565A"/>
                </a:solidFill>
              </a:rPr>
              <a:t>used to emboss PRN files </a:t>
            </a:r>
            <a:r>
              <a:rPr lang="en-US" sz="2400" dirty="0">
                <a:solidFill>
                  <a:srgbClr val="FF0000"/>
                </a:solidFill>
              </a:rPr>
              <a:t>(required)</a:t>
            </a:r>
            <a:endParaRPr lang="en-US" sz="2400" dirty="0">
              <a:solidFill>
                <a:srgbClr val="FF0000"/>
              </a:solidFill>
              <a:hlinkClick r:id="rId4"/>
            </a:endParaRPr>
          </a:p>
          <a:p>
            <a:pPr marL="511175" lvl="1" indent="-279400">
              <a:buFont typeface="Courier New" panose="02070309020205020404" pitchFamily="49" charset="0"/>
              <a:buChar char="o"/>
            </a:pPr>
            <a:r>
              <a:rPr lang="en-US" sz="2400" dirty="0">
                <a:hlinkClick r:id="rId4"/>
              </a:rPr>
              <a:t>Duxbury Braille Translator</a:t>
            </a:r>
            <a:r>
              <a:rPr lang="en-US" sz="2400" dirty="0"/>
              <a:t> </a:t>
            </a:r>
            <a:r>
              <a:rPr lang="en-US" sz="2400" dirty="0">
                <a:solidFill>
                  <a:srgbClr val="53565A"/>
                </a:solidFill>
              </a:rPr>
              <a:t>(version 11.1, 11.2, 11.3, 12.1, 12.2) used to emboss BRF files </a:t>
            </a:r>
            <a:r>
              <a:rPr lang="en-US" sz="2400" dirty="0">
                <a:solidFill>
                  <a:srgbClr val="FF0000"/>
                </a:solidFill>
              </a:rPr>
              <a:t>(required)</a:t>
            </a:r>
          </a:p>
          <a:p>
            <a:pPr marL="511175" lvl="1" indent="-279400">
              <a:buFont typeface="Courier New" panose="02070309020205020404" pitchFamily="49" charset="0"/>
              <a:buChar char="o"/>
            </a:pPr>
            <a:r>
              <a:rPr lang="en-US" sz="2400" dirty="0">
                <a:hlinkClick r:id="rId5"/>
              </a:rPr>
              <a:t>ViewPlus Tiger Software Suite</a:t>
            </a:r>
            <a:r>
              <a:rPr lang="en-US" sz="2400" dirty="0"/>
              <a:t> </a:t>
            </a:r>
            <a:r>
              <a:rPr lang="en-US" sz="2400" dirty="0">
                <a:solidFill>
                  <a:srgbClr val="FF0000"/>
                </a:solidFill>
              </a:rPr>
              <a:t>(required if file conversion before embossment is necessary)</a:t>
            </a:r>
          </a:p>
          <a:p>
            <a:pPr marL="233363" lvl="1" indent="-233363"/>
            <a:r>
              <a:rPr lang="en-US" sz="2800" dirty="0">
                <a:solidFill>
                  <a:srgbClr val="53565A"/>
                </a:solidFill>
              </a:rPr>
              <a:t>Configure PRN emboss settings with ViewPlus software</a:t>
            </a:r>
          </a:p>
          <a:p>
            <a:pPr marL="233363" lvl="1" indent="-233363"/>
            <a:r>
              <a:rPr lang="en-US" sz="2800" dirty="0">
                <a:solidFill>
                  <a:srgbClr val="53565A"/>
                </a:solidFill>
              </a:rPr>
              <a:t>Configure BRF emboss settings with Duxbury Braille Translator software</a:t>
            </a:r>
          </a:p>
        </p:txBody>
      </p:sp>
      <p:sp>
        <p:nvSpPr>
          <p:cNvPr id="3" name="Title 2"/>
          <p:cNvSpPr>
            <a:spLocks noGrp="1"/>
          </p:cNvSpPr>
          <p:nvPr>
            <p:ph type="title"/>
          </p:nvPr>
        </p:nvSpPr>
        <p:spPr/>
        <p:txBody>
          <a:bodyPr>
            <a:normAutofit fontScale="90000"/>
          </a:bodyPr>
          <a:lstStyle/>
          <a:p>
            <a:r>
              <a:rPr lang="en-US" sz="4300" dirty="0"/>
              <a:t>Test Administrator Software Configuration</a:t>
            </a:r>
          </a:p>
        </p:txBody>
      </p:sp>
      <p:sp>
        <p:nvSpPr>
          <p:cNvPr id="5" name="Slide Number Placeholder 3">
            <a:extLst>
              <a:ext uri="{FF2B5EF4-FFF2-40B4-BE49-F238E27FC236}">
                <a16:creationId xmlns:a16="http://schemas.microsoft.com/office/drawing/2014/main" id="{C5C89222-D8EF-49C3-A4AE-6D6E2463466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11</a:t>
            </a:fld>
            <a:endParaRPr lang="en-US" sz="1200" dirty="0">
              <a:solidFill>
                <a:schemeClr val="bg1"/>
              </a:solidFill>
            </a:endParaRPr>
          </a:p>
        </p:txBody>
      </p:sp>
    </p:spTree>
    <p:extLst>
      <p:ext uri="{BB962C8B-B14F-4D97-AF65-F5344CB8AC3E}">
        <p14:creationId xmlns:p14="http://schemas.microsoft.com/office/powerpoint/2010/main" val="257289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300" dirty="0"/>
              <a:t>TA Software Configuration: ViewPlus Desktop </a:t>
            </a:r>
            <a:r>
              <a:rPr lang="en-US" sz="4000" dirty="0"/>
              <a:t>Driver</a:t>
            </a:r>
            <a:endParaRPr lang="en-US" sz="4300" dirty="0"/>
          </a:p>
        </p:txBody>
      </p:sp>
      <p:pic>
        <p:nvPicPr>
          <p:cNvPr id="5122" name="Picture 2" descr="H:\Assessment\Communications\Braille PPT\Braille TA Training\screenshots\embosser driver installa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4451" t="21011" r="6847" b="32092"/>
          <a:stretch/>
        </p:blipFill>
        <p:spPr bwMode="auto">
          <a:xfrm>
            <a:off x="5934331" y="3286095"/>
            <a:ext cx="5581557" cy="2500698"/>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9C3A4312-517D-4C6E-9486-EA2C30F7EDA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12</a:t>
            </a:fld>
            <a:endParaRPr lang="en-US" sz="1200" dirty="0">
              <a:solidFill>
                <a:schemeClr val="bg1"/>
              </a:solidFill>
            </a:endParaRPr>
          </a:p>
        </p:txBody>
      </p:sp>
      <p:sp>
        <p:nvSpPr>
          <p:cNvPr id="8" name="Content Placeholder 1">
            <a:extLst>
              <a:ext uri="{FF2B5EF4-FFF2-40B4-BE49-F238E27FC236}">
                <a16:creationId xmlns:a16="http://schemas.microsoft.com/office/drawing/2014/main" id="{B70F57DB-F638-4C9E-AEF6-547A9B754353}"/>
              </a:ext>
            </a:extLst>
          </p:cNvPr>
          <p:cNvSpPr txBox="1">
            <a:spLocks/>
          </p:cNvSpPr>
          <p:nvPr/>
        </p:nvSpPr>
        <p:spPr>
          <a:xfrm>
            <a:off x="676112" y="1061642"/>
            <a:ext cx="10966449" cy="4066412"/>
          </a:xfrm>
          <a:prstGeom prst="rect">
            <a:avLst/>
          </a:prstGeom>
          <a:ln>
            <a:noFill/>
          </a:ln>
        </p:spPr>
        <p:txBody>
          <a:bodyPr vert="horz" lIns="0" tIns="0" rIns="0" bIns="0" rtlCol="0">
            <a:normAutofit lnSpcReduction="10000"/>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None/>
              <a:tabLst/>
              <a:defRPr sz="2200" b="0" i="0" kern="1200">
                <a:solidFill>
                  <a:schemeClr val="tx2">
                    <a:lumMod val="75000"/>
                  </a:schemeClr>
                </a:solidFill>
                <a:latin typeface="+mn-lt"/>
                <a:ea typeface="Calibri"/>
                <a:cs typeface="Franklin Gothic Book" pitchFamily="34" charset="0"/>
              </a:defRPr>
            </a:lvl1pPr>
            <a:lvl2pPr marL="230188" marR="0" indent="-230188" algn="l" defTabSz="685800" rtl="0" eaLnBrk="1" fontAlgn="auto" latinLnBrk="0" hangingPunct="1">
              <a:lnSpc>
                <a:spcPct val="125000"/>
              </a:lnSpc>
              <a:spcBef>
                <a:spcPts val="1800"/>
              </a:spcBef>
              <a:spcAft>
                <a:spcPts val="0"/>
              </a:spcAft>
              <a:buClr>
                <a:schemeClr val="tx1"/>
              </a:buClr>
              <a:buSzTx/>
              <a:buFont typeface="Arial" pitchFamily="34" charset="0"/>
              <a:buChar char="•"/>
              <a:tabLst/>
              <a:defRPr sz="2200" b="0" i="0" kern="1200">
                <a:solidFill>
                  <a:schemeClr val="tx2">
                    <a:lumMod val="75000"/>
                  </a:schemeClr>
                </a:solidFill>
                <a:latin typeface="+mn-lt"/>
                <a:ea typeface="Calibri"/>
                <a:cs typeface="Calibri"/>
              </a:defRPr>
            </a:lvl2pPr>
            <a:lvl3pPr marL="465138" marR="0" indent="-22860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2">
                    <a:lumMod val="75000"/>
                  </a:schemeClr>
                </a:solidFill>
                <a:latin typeface="+mn-lt"/>
                <a:ea typeface="Calibri"/>
                <a:cs typeface="Calibri"/>
              </a:defRPr>
            </a:lvl3pPr>
            <a:lvl4pPr marL="685800" marR="0" indent="-22860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2">
                    <a:lumMod val="75000"/>
                  </a:schemeClr>
                </a:solidFill>
                <a:latin typeface="+mn-lt"/>
                <a:ea typeface="Calibri"/>
                <a:cs typeface="Calibri"/>
              </a:defRPr>
            </a:lvl4pPr>
            <a:lvl5pPr marL="912813" marR="0" indent="-22860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2">
                    <a:lumMod val="75000"/>
                  </a:schemeClr>
                </a:solidFill>
                <a:latin typeface="+mn-lt"/>
                <a:ea typeface="Calibri"/>
                <a:cs typeface="Calibri"/>
              </a:defRPr>
            </a:lvl5pPr>
            <a:lvl6pPr marL="1146175" indent="-22860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n-lt"/>
                <a:ea typeface="+mn-ea"/>
                <a:cs typeface="+mn-cs"/>
              </a:defRPr>
            </a:lvl6pPr>
            <a:lvl7pPr marL="1374775" indent="-22860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n-lt"/>
                <a:ea typeface="+mn-ea"/>
                <a:cs typeface="+mn-cs"/>
              </a:defRPr>
            </a:lvl7pPr>
            <a:lvl8pPr marL="1600200" indent="-22860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n-lt"/>
                <a:ea typeface="+mn-ea"/>
                <a:cs typeface="+mn-cs"/>
              </a:defRPr>
            </a:lvl8pPr>
            <a:lvl9pPr marL="1827213" indent="-22860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n-lt"/>
                <a:ea typeface="+mn-ea"/>
                <a:cs typeface="+mn-cs"/>
              </a:defRPr>
            </a:lvl9pPr>
          </a:lstStyle>
          <a:p>
            <a:pPr lvl="1"/>
            <a:r>
              <a:rPr lang="en-US" sz="2400" dirty="0">
                <a:solidFill>
                  <a:srgbClr val="53565A"/>
                </a:solidFill>
              </a:rPr>
              <a:t>The </a:t>
            </a:r>
            <a:r>
              <a:rPr lang="en-US" sz="2400" dirty="0" err="1">
                <a:solidFill>
                  <a:srgbClr val="53565A"/>
                </a:solidFill>
              </a:rPr>
              <a:t>ViewPlus</a:t>
            </a:r>
            <a:r>
              <a:rPr lang="en-US" sz="2400" dirty="0">
                <a:solidFill>
                  <a:srgbClr val="53565A"/>
                </a:solidFill>
              </a:rPr>
              <a:t> embosser desktop driver includes the Tiger Viewer application used to emboss PRN files.</a:t>
            </a:r>
          </a:p>
          <a:p>
            <a:pPr lvl="1"/>
            <a:r>
              <a:rPr lang="en-US" sz="2400" dirty="0">
                <a:solidFill>
                  <a:srgbClr val="53565A"/>
                </a:solidFill>
              </a:rPr>
              <a:t>The desktop embosser driver can be found on the installation CD that comes with the embosser, or you may download the driver from the </a:t>
            </a:r>
            <a:r>
              <a:rPr lang="en-US" sz="2400" dirty="0" err="1">
                <a:hlinkClick r:id="rId4"/>
              </a:rPr>
              <a:t>ViewPlus</a:t>
            </a:r>
            <a:r>
              <a:rPr lang="en-US" sz="2400" dirty="0">
                <a:hlinkClick r:id="rId4"/>
              </a:rPr>
              <a:t> website</a:t>
            </a:r>
            <a:r>
              <a:rPr lang="en-US" sz="2400" dirty="0"/>
              <a:t>.</a:t>
            </a:r>
          </a:p>
          <a:p>
            <a:pPr lvl="1"/>
            <a:r>
              <a:rPr lang="en-US" sz="2400" dirty="0">
                <a:solidFill>
                  <a:srgbClr val="53565A"/>
                </a:solidFill>
              </a:rPr>
              <a:t>Only the </a:t>
            </a:r>
            <a:r>
              <a:rPr lang="en-US" sz="2400" dirty="0" err="1">
                <a:solidFill>
                  <a:srgbClr val="53565A"/>
                </a:solidFill>
              </a:rPr>
              <a:t>ViewPlus</a:t>
            </a:r>
            <a:r>
              <a:rPr lang="en-US" sz="2400" dirty="0">
                <a:solidFill>
                  <a:srgbClr val="53565A"/>
                </a:solidFill>
              </a:rPr>
              <a:t> Tiger </a:t>
            </a:r>
            <a:br>
              <a:rPr lang="en-US" sz="2400" dirty="0">
                <a:solidFill>
                  <a:srgbClr val="53565A"/>
                </a:solidFill>
              </a:rPr>
            </a:br>
            <a:r>
              <a:rPr lang="en-US" sz="2400" dirty="0">
                <a:solidFill>
                  <a:srgbClr val="53565A"/>
                </a:solidFill>
              </a:rPr>
              <a:t>Max Embosser has been </a:t>
            </a:r>
            <a:br>
              <a:rPr lang="en-US" sz="2400" dirty="0">
                <a:solidFill>
                  <a:srgbClr val="53565A"/>
                </a:solidFill>
              </a:rPr>
            </a:br>
            <a:r>
              <a:rPr lang="en-US" sz="2400" dirty="0">
                <a:solidFill>
                  <a:srgbClr val="53565A"/>
                </a:solidFill>
              </a:rPr>
              <a:t>tested for compatibility with</a:t>
            </a:r>
            <a:br>
              <a:rPr lang="en-US" sz="2400" dirty="0">
                <a:solidFill>
                  <a:srgbClr val="53565A"/>
                </a:solidFill>
              </a:rPr>
            </a:br>
            <a:r>
              <a:rPr lang="en-US" sz="2400" dirty="0">
                <a:solidFill>
                  <a:srgbClr val="53565A"/>
                </a:solidFill>
              </a:rPr>
              <a:t>the online testing system.</a:t>
            </a:r>
          </a:p>
        </p:txBody>
      </p:sp>
    </p:spTree>
    <p:extLst>
      <p:ext uri="{BB962C8B-B14F-4D97-AF65-F5344CB8AC3E}">
        <p14:creationId xmlns:p14="http://schemas.microsoft.com/office/powerpoint/2010/main" val="3357944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E3E9DF-5558-4749-BADD-C30369893C4A}"/>
              </a:ext>
            </a:extLst>
          </p:cNvPr>
          <p:cNvSpPr>
            <a:spLocks noGrp="1"/>
          </p:cNvSpPr>
          <p:nvPr>
            <p:ph idx="1"/>
          </p:nvPr>
        </p:nvSpPr>
        <p:spPr>
          <a:xfrm>
            <a:off x="558211" y="1192619"/>
            <a:ext cx="10566400" cy="3732737"/>
          </a:xfrm>
        </p:spPr>
        <p:txBody>
          <a:bodyPr>
            <a:normAutofit fontScale="92500"/>
          </a:bodyPr>
          <a:lstStyle/>
          <a:p>
            <a:pPr marL="565150" lvl="1" indent="-457200">
              <a:buFont typeface="+mj-lt"/>
              <a:buAutoNum type="arabicPeriod"/>
              <a:defRPr/>
            </a:pPr>
            <a:r>
              <a:rPr lang="en-US" sz="2400" dirty="0">
                <a:solidFill>
                  <a:srgbClr val="53565A"/>
                </a:solidFill>
              </a:rPr>
              <a:t>Ensure that the embosser is connected to the computer with its included USB cable.</a:t>
            </a:r>
          </a:p>
          <a:p>
            <a:pPr marL="798513" lvl="1" indent="-233363">
              <a:buFont typeface="Wingdings" panose="05000000000000000000" pitchFamily="2" charset="2"/>
              <a:buChar char="§"/>
              <a:defRPr/>
            </a:pPr>
            <a:r>
              <a:rPr lang="en-US" sz="2000" dirty="0">
                <a:solidFill>
                  <a:srgbClr val="53565A"/>
                </a:solidFill>
              </a:rPr>
              <a:t>Note: You should always plug the embosser into the same USB port on your computer. </a:t>
            </a:r>
          </a:p>
          <a:p>
            <a:pPr marL="565150" indent="-457200">
              <a:buFont typeface="+mj-lt"/>
              <a:buAutoNum type="arabicPeriod" startAt="2"/>
              <a:defRPr/>
            </a:pPr>
            <a:r>
              <a:rPr lang="en-US" dirty="0">
                <a:solidFill>
                  <a:srgbClr val="53565A"/>
                </a:solidFill>
              </a:rPr>
              <a:t>Follow the installation instructions for installing the ViewPlus desktop embosser driver. You will need to restart your computer for the installation to complete.</a:t>
            </a:r>
          </a:p>
          <a:p>
            <a:pPr marL="565150" indent="-457200">
              <a:buFont typeface="+mj-lt"/>
              <a:buAutoNum type="arabicPeriod" startAt="2"/>
              <a:defRPr/>
            </a:pPr>
            <a:r>
              <a:rPr lang="en-US" dirty="0">
                <a:solidFill>
                  <a:srgbClr val="53565A"/>
                </a:solidFill>
              </a:rPr>
              <a:t>Download a sample PRN file. This can be found on the TA Training Site in the Help Guide.</a:t>
            </a:r>
          </a:p>
          <a:p>
            <a:pPr marL="565150" indent="-457200">
              <a:buFont typeface="+mj-lt"/>
              <a:buAutoNum type="arabicPeriod" startAt="2"/>
              <a:defRPr/>
            </a:pPr>
            <a:r>
              <a:rPr lang="en-US" dirty="0">
                <a:solidFill>
                  <a:srgbClr val="53565A"/>
                </a:solidFill>
                <a:cs typeface="Arial" pitchFamily="34" charset="0"/>
              </a:rPr>
              <a:t>Click the sample PRN file to open it.</a:t>
            </a:r>
          </a:p>
          <a:p>
            <a:endParaRPr lang="en-US" dirty="0"/>
          </a:p>
        </p:txBody>
      </p:sp>
      <p:sp>
        <p:nvSpPr>
          <p:cNvPr id="30725" name="Title 1"/>
          <p:cNvSpPr>
            <a:spLocks noGrp="1"/>
          </p:cNvSpPr>
          <p:nvPr>
            <p:ph type="title"/>
          </p:nvPr>
        </p:nvSpPr>
        <p:spPr/>
        <p:txBody>
          <a:bodyPr>
            <a:normAutofit/>
          </a:bodyPr>
          <a:lstStyle/>
          <a:p>
            <a:r>
              <a:rPr lang="en-US" dirty="0"/>
              <a:t>TA Software Configuration: ViewPlus Desktop Driver</a:t>
            </a:r>
            <a:endParaRPr altLang="en-US" dirty="0"/>
          </a:p>
        </p:txBody>
      </p:sp>
      <p:sp>
        <p:nvSpPr>
          <p:cNvPr id="5" name="Slide Number Placeholder 3">
            <a:extLst>
              <a:ext uri="{FF2B5EF4-FFF2-40B4-BE49-F238E27FC236}">
                <a16:creationId xmlns:a16="http://schemas.microsoft.com/office/drawing/2014/main" id="{0B125B2F-E9A6-401B-8591-93BBC90E7123}"/>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8737237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6AEB3-40C2-4242-82B2-95C15735253C}"/>
              </a:ext>
            </a:extLst>
          </p:cNvPr>
          <p:cNvSpPr>
            <a:spLocks noGrp="1"/>
          </p:cNvSpPr>
          <p:nvPr>
            <p:ph idx="1"/>
          </p:nvPr>
        </p:nvSpPr>
        <p:spPr>
          <a:xfrm>
            <a:off x="612775" y="892825"/>
            <a:ext cx="10966449" cy="3732737"/>
          </a:xfrm>
        </p:spPr>
        <p:txBody>
          <a:bodyPr>
            <a:normAutofit fontScale="92500" lnSpcReduction="10000"/>
          </a:bodyPr>
          <a:lstStyle/>
          <a:p>
            <a:pPr marL="0" lvl="1" indent="0" eaLnBrk="1" hangingPunct="1">
              <a:buClr>
                <a:srgbClr val="FFFFFF">
                  <a:lumMod val="65000"/>
                </a:srgbClr>
              </a:buClr>
              <a:buNone/>
              <a:defRPr/>
            </a:pPr>
            <a:r>
              <a:rPr lang="en-US" sz="2600" dirty="0">
                <a:solidFill>
                  <a:srgbClr val="53565A"/>
                </a:solidFill>
              </a:rPr>
              <a:t>5. In the </a:t>
            </a:r>
            <a:r>
              <a:rPr lang="en-US" sz="2600" b="1" dirty="0">
                <a:solidFill>
                  <a:srgbClr val="53565A"/>
                </a:solidFill>
              </a:rPr>
              <a:t>Open with </a:t>
            </a:r>
            <a:r>
              <a:rPr lang="en-US" sz="2600" dirty="0">
                <a:solidFill>
                  <a:srgbClr val="53565A"/>
                </a:solidFill>
              </a:rPr>
              <a:t>drop-down list, select </a:t>
            </a:r>
            <a:r>
              <a:rPr lang="en-US" sz="2600" b="1" dirty="0">
                <a:solidFill>
                  <a:srgbClr val="53565A"/>
                </a:solidFill>
              </a:rPr>
              <a:t>Tiger Designer</a:t>
            </a:r>
            <a:r>
              <a:rPr lang="en-US" sz="2600" dirty="0">
                <a:solidFill>
                  <a:srgbClr val="53565A"/>
                </a:solidFill>
              </a:rPr>
              <a:t>.</a:t>
            </a:r>
          </a:p>
          <a:p>
            <a:pPr marL="914400" lvl="2" indent="-457200">
              <a:buClr>
                <a:srgbClr val="FFFFFF">
                  <a:lumMod val="65000"/>
                </a:srgbClr>
              </a:buClr>
              <a:defRPr/>
            </a:pPr>
            <a:r>
              <a:rPr lang="en-US" sz="2600" dirty="0">
                <a:solidFill>
                  <a:srgbClr val="53565A"/>
                </a:solidFill>
              </a:rPr>
              <a:t>If that option is not shown, click </a:t>
            </a:r>
            <a:r>
              <a:rPr lang="en-US" sz="2600" b="1" dirty="0">
                <a:solidFill>
                  <a:srgbClr val="53565A"/>
                </a:solidFill>
              </a:rPr>
              <a:t>Browse </a:t>
            </a:r>
            <a:r>
              <a:rPr lang="en-US" sz="2600" dirty="0">
                <a:solidFill>
                  <a:srgbClr val="53565A"/>
                </a:solidFill>
              </a:rPr>
              <a:t>and navigate to the location where it is installed.</a:t>
            </a:r>
          </a:p>
          <a:p>
            <a:pPr marL="914400" lvl="2" indent="-457200">
              <a:buClr>
                <a:srgbClr val="FFFFFF">
                  <a:lumMod val="65000"/>
                </a:srgbClr>
              </a:buClr>
              <a:defRPr/>
            </a:pPr>
            <a:r>
              <a:rPr lang="en-US" sz="2600" dirty="0">
                <a:solidFill>
                  <a:srgbClr val="53565A"/>
                </a:solidFill>
              </a:rPr>
              <a:t>Check the box labeled “</a:t>
            </a:r>
            <a:r>
              <a:rPr lang="en-US" sz="2600" b="1" dirty="0">
                <a:solidFill>
                  <a:srgbClr val="53565A"/>
                </a:solidFill>
              </a:rPr>
              <a:t>Do this </a:t>
            </a:r>
            <a:br>
              <a:rPr lang="en-US" sz="2600" b="1" dirty="0">
                <a:solidFill>
                  <a:srgbClr val="53565A"/>
                </a:solidFill>
              </a:rPr>
            </a:br>
            <a:r>
              <a:rPr lang="en-US" sz="2600" b="1" dirty="0">
                <a:solidFill>
                  <a:srgbClr val="53565A"/>
                </a:solidFill>
              </a:rPr>
              <a:t>automatically for files like this </a:t>
            </a:r>
            <a:br>
              <a:rPr lang="en-US" sz="2600" b="1" dirty="0">
                <a:solidFill>
                  <a:srgbClr val="53565A"/>
                </a:solidFill>
              </a:rPr>
            </a:br>
            <a:r>
              <a:rPr lang="en-US" sz="2600" b="1" dirty="0">
                <a:solidFill>
                  <a:srgbClr val="53565A"/>
                </a:solidFill>
              </a:rPr>
              <a:t>from now on</a:t>
            </a:r>
            <a:r>
              <a:rPr lang="en-US" sz="2600" dirty="0">
                <a:solidFill>
                  <a:srgbClr val="53565A"/>
                </a:solidFill>
              </a:rPr>
              <a:t>.”</a:t>
            </a:r>
          </a:p>
          <a:p>
            <a:pPr marL="0" lvl="1" indent="0" eaLnBrk="1" hangingPunct="1">
              <a:buClr>
                <a:srgbClr val="FFFFFF">
                  <a:lumMod val="65000"/>
                </a:srgbClr>
              </a:buClr>
              <a:buNone/>
              <a:defRPr/>
            </a:pPr>
            <a:r>
              <a:rPr lang="en-US" sz="2600" dirty="0">
                <a:solidFill>
                  <a:srgbClr val="53565A"/>
                </a:solidFill>
              </a:rPr>
              <a:t>6. Click </a:t>
            </a:r>
            <a:r>
              <a:rPr lang="en-US" sz="2600" b="1" dirty="0">
                <a:solidFill>
                  <a:srgbClr val="53565A"/>
                </a:solidFill>
              </a:rPr>
              <a:t>OK</a:t>
            </a:r>
            <a:r>
              <a:rPr lang="en-US" sz="2600" dirty="0">
                <a:solidFill>
                  <a:srgbClr val="53565A"/>
                </a:solidFill>
              </a:rPr>
              <a:t>.</a:t>
            </a:r>
          </a:p>
          <a:p>
            <a:endParaRPr lang="en-US" dirty="0"/>
          </a:p>
        </p:txBody>
      </p:sp>
      <p:sp>
        <p:nvSpPr>
          <p:cNvPr id="30725" name="Title 1"/>
          <p:cNvSpPr>
            <a:spLocks noGrp="1"/>
          </p:cNvSpPr>
          <p:nvPr>
            <p:ph type="title"/>
          </p:nvPr>
        </p:nvSpPr>
        <p:spPr/>
        <p:txBody>
          <a:bodyPr>
            <a:normAutofit/>
          </a:bodyPr>
          <a:lstStyle/>
          <a:p>
            <a:r>
              <a:rPr lang="en-US" dirty="0"/>
              <a:t>TA Software Configuration: ViewPlus Desktop Driver</a:t>
            </a:r>
            <a:endParaRPr altLang="en-US" dirty="0"/>
          </a:p>
        </p:txBody>
      </p:sp>
      <p:sp>
        <p:nvSpPr>
          <p:cNvPr id="11" name="Slide Number Placeholder 3">
            <a:extLst>
              <a:ext uri="{FF2B5EF4-FFF2-40B4-BE49-F238E27FC236}">
                <a16:creationId xmlns:a16="http://schemas.microsoft.com/office/drawing/2014/main" id="{25F473EF-BA92-4EA9-B152-2CF1891FA9B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14</a:t>
            </a:fld>
            <a:endParaRPr lang="en-US" sz="1200" dirty="0">
              <a:solidFill>
                <a:schemeClr val="bg1"/>
              </a:solidFill>
            </a:endParaRPr>
          </a:p>
        </p:txBody>
      </p:sp>
      <p:grpSp>
        <p:nvGrpSpPr>
          <p:cNvPr id="4" name="Group 3">
            <a:extLst>
              <a:ext uri="{FF2B5EF4-FFF2-40B4-BE49-F238E27FC236}">
                <a16:creationId xmlns:a16="http://schemas.microsoft.com/office/drawing/2014/main" id="{9E91F71B-43D6-413F-9477-59B1BF48675F}"/>
              </a:ext>
            </a:extLst>
          </p:cNvPr>
          <p:cNvGrpSpPr/>
          <p:nvPr/>
        </p:nvGrpSpPr>
        <p:grpSpPr>
          <a:xfrm>
            <a:off x="6498693" y="2428596"/>
            <a:ext cx="4411228" cy="3346174"/>
            <a:chOff x="6095999" y="2427346"/>
            <a:chExt cx="4411228" cy="3346174"/>
          </a:xfrm>
        </p:grpSpPr>
        <p:grpSp>
          <p:nvGrpSpPr>
            <p:cNvPr id="6" name="Group 5">
              <a:extLst>
                <a:ext uri="{FF2B5EF4-FFF2-40B4-BE49-F238E27FC236}">
                  <a16:creationId xmlns:a16="http://schemas.microsoft.com/office/drawing/2014/main" id="{9083306F-0594-465C-9AAB-B60C29706054}"/>
                </a:ext>
              </a:extLst>
            </p:cNvPr>
            <p:cNvGrpSpPr/>
            <p:nvPr/>
          </p:nvGrpSpPr>
          <p:grpSpPr>
            <a:xfrm>
              <a:off x="6095999" y="2427346"/>
              <a:ext cx="4411228" cy="3346174"/>
              <a:chOff x="7094972" y="2362407"/>
              <a:chExt cx="4411228" cy="3346174"/>
            </a:xfrm>
          </p:grpSpPr>
          <p:pic>
            <p:nvPicPr>
              <p:cNvPr id="1026"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1485" t="1662" r="1572" b="1834"/>
              <a:stretch/>
            </p:blipFill>
            <p:spPr bwMode="auto">
              <a:xfrm>
                <a:off x="7094972" y="2362407"/>
                <a:ext cx="4411228" cy="3346174"/>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346DDC-B2AA-429A-97CB-8B6AB312412B}"/>
                  </a:ext>
                </a:extLst>
              </p:cNvPr>
              <p:cNvSpPr/>
              <p:nvPr/>
            </p:nvSpPr>
            <p:spPr>
              <a:xfrm>
                <a:off x="7241021" y="3868839"/>
                <a:ext cx="4046104" cy="284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ight Arrow 8">
              <a:extLst>
                <a:ext uri="{FF2B5EF4-FFF2-40B4-BE49-F238E27FC236}">
                  <a16:creationId xmlns:a16="http://schemas.microsoft.com/office/drawing/2014/main" id="{6C996D80-38D5-4933-932D-06EA9985910D}"/>
                </a:ext>
              </a:extLst>
            </p:cNvPr>
            <p:cNvSpPr/>
            <p:nvPr/>
          </p:nvSpPr>
          <p:spPr>
            <a:xfrm>
              <a:off x="8017407" y="5351801"/>
              <a:ext cx="616900"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a:extLst>
                <a:ext uri="{FF2B5EF4-FFF2-40B4-BE49-F238E27FC236}">
                  <a16:creationId xmlns:a16="http://schemas.microsoft.com/office/drawing/2014/main" id="{386D29C4-2454-4E2F-A98A-AD96B8BA7164}"/>
                </a:ext>
              </a:extLst>
            </p:cNvPr>
            <p:cNvSpPr/>
            <p:nvPr/>
          </p:nvSpPr>
          <p:spPr>
            <a:xfrm>
              <a:off x="7362335" y="3992716"/>
              <a:ext cx="2564090" cy="164505"/>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dirty="0">
                  <a:solidFill>
                    <a:schemeClr val="tx2">
                      <a:lumMod val="95000"/>
                      <a:lumOff val="5000"/>
                    </a:schemeClr>
                  </a:solidFill>
                </a:rPr>
                <a:t>Tiger Designer</a:t>
              </a:r>
              <a:endParaRPr lang="en-US" sz="800" dirty="0">
                <a:solidFill>
                  <a:schemeClr val="tx1">
                    <a:lumMod val="75000"/>
                  </a:schemeClr>
                </a:solidFill>
              </a:endParaRPr>
            </a:p>
          </p:txBody>
        </p:sp>
      </p:grpSp>
    </p:spTree>
    <p:custDataLst>
      <p:tags r:id="rId1"/>
    </p:custDataLst>
    <p:extLst>
      <p:ext uri="{BB962C8B-B14F-4D97-AF65-F5344CB8AC3E}">
        <p14:creationId xmlns:p14="http://schemas.microsoft.com/office/powerpoint/2010/main" val="359146049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17134-F6C4-461F-B119-5094870C6F2C}"/>
              </a:ext>
            </a:extLst>
          </p:cNvPr>
          <p:cNvSpPr>
            <a:spLocks noGrp="1"/>
          </p:cNvSpPr>
          <p:nvPr>
            <p:ph idx="1"/>
          </p:nvPr>
        </p:nvSpPr>
        <p:spPr>
          <a:xfrm>
            <a:off x="612775" y="1248997"/>
            <a:ext cx="10966449" cy="3732737"/>
          </a:xfrm>
        </p:spPr>
        <p:txBody>
          <a:bodyPr>
            <a:normAutofit fontScale="77500" lnSpcReduction="20000"/>
          </a:bodyPr>
          <a:lstStyle/>
          <a:p>
            <a:pPr marL="514350" indent="-514350">
              <a:buFont typeface="+mj-lt"/>
              <a:buAutoNum type="arabicPeriod" startAt="7"/>
              <a:defRPr/>
            </a:pPr>
            <a:r>
              <a:rPr lang="en-US" sz="2400" dirty="0">
                <a:solidFill>
                  <a:srgbClr val="53565A"/>
                </a:solidFill>
              </a:rPr>
              <a:t>The Tiger Designer program opens and previews the file.</a:t>
            </a:r>
          </a:p>
          <a:p>
            <a:pPr marL="514350" indent="-514350">
              <a:buFont typeface="+mj-lt"/>
              <a:buAutoNum type="arabicPeriod" startAt="7"/>
              <a:defRPr/>
            </a:pPr>
            <a:r>
              <a:rPr lang="en-US" sz="2400" dirty="0">
                <a:solidFill>
                  <a:srgbClr val="53565A"/>
                </a:solidFill>
              </a:rPr>
              <a:t>Go to </a:t>
            </a:r>
            <a:r>
              <a:rPr lang="en-US" sz="2400" b="1" dirty="0">
                <a:solidFill>
                  <a:srgbClr val="53565A"/>
                </a:solidFill>
              </a:rPr>
              <a:t>File</a:t>
            </a:r>
            <a:r>
              <a:rPr lang="en-US" sz="2400" dirty="0">
                <a:solidFill>
                  <a:srgbClr val="53565A"/>
                </a:solidFill>
              </a:rPr>
              <a:t> &gt; </a:t>
            </a:r>
            <a:r>
              <a:rPr lang="en-US" sz="2400" b="1" dirty="0">
                <a:solidFill>
                  <a:srgbClr val="53565A"/>
                </a:solidFill>
              </a:rPr>
              <a:t>Print</a:t>
            </a:r>
            <a:r>
              <a:rPr lang="en-US" sz="2400" dirty="0">
                <a:solidFill>
                  <a:srgbClr val="53565A"/>
                </a:solidFill>
              </a:rPr>
              <a:t>. The </a:t>
            </a:r>
            <a:r>
              <a:rPr lang="en-US" sz="2400" b="1" i="1" dirty="0">
                <a:solidFill>
                  <a:srgbClr val="53565A"/>
                </a:solidFill>
              </a:rPr>
              <a:t>Print </a:t>
            </a:r>
            <a:r>
              <a:rPr lang="en-US" sz="2400" dirty="0">
                <a:solidFill>
                  <a:srgbClr val="53565A"/>
                </a:solidFill>
              </a:rPr>
              <a:t>window opens. </a:t>
            </a:r>
          </a:p>
          <a:p>
            <a:pPr marL="514350" indent="-514350">
              <a:buFont typeface="+mj-lt"/>
              <a:buAutoNum type="arabicPeriod" startAt="7"/>
              <a:defRPr/>
            </a:pPr>
            <a:r>
              <a:rPr lang="en-US" sz="2400" dirty="0">
                <a:solidFill>
                  <a:srgbClr val="53565A"/>
                </a:solidFill>
                <a:cs typeface="Arial" pitchFamily="34" charset="0"/>
              </a:rPr>
              <a:t>Ensure that the printer is set to </a:t>
            </a:r>
            <a:r>
              <a:rPr lang="en-US" sz="2400" b="1" dirty="0">
                <a:solidFill>
                  <a:srgbClr val="53565A"/>
                </a:solidFill>
                <a:cs typeface="Arial" pitchFamily="34" charset="0"/>
              </a:rPr>
              <a:t>ViewPlus Max </a:t>
            </a:r>
            <a:r>
              <a:rPr lang="en-US" sz="2400" dirty="0">
                <a:solidFill>
                  <a:srgbClr val="53565A"/>
                </a:solidFill>
                <a:cs typeface="Arial" pitchFamily="34" charset="0"/>
              </a:rPr>
              <a:t>(</a:t>
            </a:r>
            <a:r>
              <a:rPr lang="en-US" sz="2400" dirty="0">
                <a:solidFill>
                  <a:srgbClr val="53565A"/>
                </a:solidFill>
              </a:rPr>
              <a:t>or other ViewPlus embosser) and that only one copy is being printed.</a:t>
            </a:r>
            <a:endParaRPr lang="en-US" sz="2400" b="1" dirty="0">
              <a:solidFill>
                <a:srgbClr val="53565A"/>
              </a:solidFill>
              <a:cs typeface="Arial" pitchFamily="34" charset="0"/>
            </a:endParaRPr>
          </a:p>
          <a:p>
            <a:pPr marL="514350" indent="-514350">
              <a:buFont typeface="+mj-lt"/>
              <a:buAutoNum type="arabicPeriod" startAt="7"/>
              <a:defRPr/>
            </a:pPr>
            <a:r>
              <a:rPr lang="en-US" sz="2400" dirty="0">
                <a:solidFill>
                  <a:srgbClr val="53565A"/>
                </a:solidFill>
                <a:cs typeface="Arial" pitchFamily="34" charset="0"/>
              </a:rPr>
              <a:t>Click </a:t>
            </a:r>
            <a:r>
              <a:rPr lang="en-US" sz="2400" b="1" dirty="0">
                <a:solidFill>
                  <a:srgbClr val="53565A"/>
                </a:solidFill>
                <a:cs typeface="Arial" pitchFamily="34" charset="0"/>
              </a:rPr>
              <a:t>Print</a:t>
            </a:r>
            <a:r>
              <a:rPr lang="en-US" sz="2400" dirty="0">
                <a:solidFill>
                  <a:srgbClr val="53565A"/>
                </a:solidFill>
                <a:cs typeface="Arial" pitchFamily="34" charset="0"/>
              </a:rPr>
              <a:t> to emboss.</a:t>
            </a:r>
          </a:p>
          <a:p>
            <a:pPr marL="514350" indent="-514350">
              <a:buFont typeface="+mj-lt"/>
              <a:buAutoNum type="arabicPeriod" startAt="7"/>
              <a:defRPr/>
            </a:pPr>
            <a:r>
              <a:rPr lang="en-US" sz="2400" dirty="0">
                <a:solidFill>
                  <a:srgbClr val="53565A"/>
                </a:solidFill>
                <a:cs typeface="Arial" pitchFamily="34" charset="0"/>
              </a:rPr>
              <a:t>Check the embossed braille output. </a:t>
            </a:r>
            <a:br>
              <a:rPr lang="en-US" sz="2400" dirty="0">
                <a:solidFill>
                  <a:srgbClr val="53565A"/>
                </a:solidFill>
                <a:cs typeface="Arial" pitchFamily="34" charset="0"/>
              </a:rPr>
            </a:br>
            <a:r>
              <a:rPr lang="en-US" sz="2400" dirty="0">
                <a:solidFill>
                  <a:srgbClr val="53565A"/>
                </a:solidFill>
                <a:cs typeface="Arial" pitchFamily="34" charset="0"/>
              </a:rPr>
              <a:t>If it is correct, then your machine </a:t>
            </a:r>
            <a:br>
              <a:rPr lang="en-US" sz="2400" dirty="0">
                <a:solidFill>
                  <a:srgbClr val="53565A"/>
                </a:solidFill>
                <a:cs typeface="Arial" pitchFamily="34" charset="0"/>
              </a:rPr>
            </a:br>
            <a:r>
              <a:rPr lang="en-US" sz="2400" dirty="0">
                <a:solidFill>
                  <a:srgbClr val="53565A"/>
                </a:solidFill>
                <a:cs typeface="Arial" pitchFamily="34" charset="0"/>
              </a:rPr>
              <a:t>is now properly configured to print </a:t>
            </a:r>
            <a:br>
              <a:rPr lang="en-US" sz="2400" dirty="0">
                <a:solidFill>
                  <a:srgbClr val="53565A"/>
                </a:solidFill>
                <a:cs typeface="Arial" pitchFamily="34" charset="0"/>
              </a:rPr>
            </a:br>
            <a:r>
              <a:rPr lang="en-US" sz="2400" dirty="0">
                <a:solidFill>
                  <a:srgbClr val="53565A"/>
                </a:solidFill>
                <a:cs typeface="Arial" pitchFamily="34" charset="0"/>
              </a:rPr>
              <a:t>PRN files.</a:t>
            </a:r>
          </a:p>
          <a:p>
            <a:endParaRPr lang="en-US" dirty="0"/>
          </a:p>
        </p:txBody>
      </p:sp>
      <p:sp>
        <p:nvSpPr>
          <p:cNvPr id="30725" name="Title 1"/>
          <p:cNvSpPr>
            <a:spLocks noGrp="1"/>
          </p:cNvSpPr>
          <p:nvPr>
            <p:ph type="title"/>
          </p:nvPr>
        </p:nvSpPr>
        <p:spPr/>
        <p:txBody>
          <a:bodyPr>
            <a:normAutofit/>
          </a:bodyPr>
          <a:lstStyle/>
          <a:p>
            <a:r>
              <a:rPr lang="en-US" dirty="0"/>
              <a:t>TA Software Configuration: ViewPlus Desktop Driver</a:t>
            </a:r>
            <a:endParaRPr altLang="en-US" dirty="0"/>
          </a:p>
        </p:txBody>
      </p:sp>
      <p:sp>
        <p:nvSpPr>
          <p:cNvPr id="10" name="Slide Number Placeholder 3">
            <a:extLst>
              <a:ext uri="{FF2B5EF4-FFF2-40B4-BE49-F238E27FC236}">
                <a16:creationId xmlns:a16="http://schemas.microsoft.com/office/drawing/2014/main" id="{AFB492CB-AEBF-45FD-8D22-F6954E1543B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15</a:t>
            </a:fld>
            <a:endParaRPr lang="en-US" sz="1200" dirty="0">
              <a:solidFill>
                <a:schemeClr val="bg1"/>
              </a:solidFill>
            </a:endParaRPr>
          </a:p>
        </p:txBody>
      </p:sp>
      <p:grpSp>
        <p:nvGrpSpPr>
          <p:cNvPr id="2" name="Group 1">
            <a:extLst>
              <a:ext uri="{FF2B5EF4-FFF2-40B4-BE49-F238E27FC236}">
                <a16:creationId xmlns:a16="http://schemas.microsoft.com/office/drawing/2014/main" id="{5F8CDC2F-B151-44A0-9438-A99D09EB914D}"/>
              </a:ext>
            </a:extLst>
          </p:cNvPr>
          <p:cNvGrpSpPr/>
          <p:nvPr/>
        </p:nvGrpSpPr>
        <p:grpSpPr>
          <a:xfrm>
            <a:off x="5788905" y="3506534"/>
            <a:ext cx="5437855" cy="2182801"/>
            <a:chOff x="5788905" y="3506534"/>
            <a:chExt cx="5437855" cy="2182801"/>
          </a:xfrm>
        </p:grpSpPr>
        <p:pic>
          <p:nvPicPr>
            <p:cNvPr id="1026" name="Picture 2" descr="H:\Assessment\Communications\Braille PPT\Braille TA Training\screenshots\prn pri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905" y="3506534"/>
              <a:ext cx="5437855" cy="2182801"/>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ight Arrow 8">
              <a:extLst>
                <a:ext uri="{FF2B5EF4-FFF2-40B4-BE49-F238E27FC236}">
                  <a16:creationId xmlns:a16="http://schemas.microsoft.com/office/drawing/2014/main" id="{1F8F59FE-1096-44A2-9FD8-CCB43304FE96}"/>
                </a:ext>
              </a:extLst>
            </p:cNvPr>
            <p:cNvSpPr/>
            <p:nvPr/>
          </p:nvSpPr>
          <p:spPr>
            <a:xfrm>
              <a:off x="8382001" y="5223615"/>
              <a:ext cx="616900"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29310851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0741" y="1160721"/>
            <a:ext cx="9766300" cy="3732737"/>
          </a:xfrm>
        </p:spPr>
        <p:txBody>
          <a:bodyPr>
            <a:normAutofit fontScale="92500" lnSpcReduction="10000"/>
          </a:bodyPr>
          <a:lstStyle/>
          <a:p>
            <a:pPr marL="0" lvl="1" indent="0">
              <a:buNone/>
            </a:pPr>
            <a:r>
              <a:rPr lang="en-US" sz="2400" b="1" dirty="0">
                <a:solidFill>
                  <a:srgbClr val="53565A"/>
                </a:solidFill>
              </a:rPr>
              <a:t>Install the </a:t>
            </a:r>
            <a:r>
              <a:rPr lang="en-US" sz="2400" b="1" dirty="0">
                <a:hlinkClick r:id="rId3"/>
              </a:rPr>
              <a:t>Duxbury Braille Translator</a:t>
            </a:r>
            <a:r>
              <a:rPr lang="en-US" sz="2400" b="1" dirty="0"/>
              <a:t> </a:t>
            </a:r>
            <a:r>
              <a:rPr lang="en-US" sz="2400" b="1" dirty="0">
                <a:solidFill>
                  <a:srgbClr val="53565A"/>
                </a:solidFill>
              </a:rPr>
              <a:t>used to emboss BRF files:</a:t>
            </a:r>
          </a:p>
          <a:p>
            <a:pPr marL="457200" lvl="1" indent="-457200">
              <a:buFont typeface="+mj-lt"/>
              <a:buAutoNum type="arabicPeriod"/>
            </a:pPr>
            <a:r>
              <a:rPr lang="en-US" sz="2400" dirty="0">
                <a:solidFill>
                  <a:srgbClr val="53565A"/>
                </a:solidFill>
              </a:rPr>
              <a:t>Ensure that the braille embosser is turned on and connected, with the correct device driver installed.</a:t>
            </a:r>
          </a:p>
          <a:p>
            <a:pPr marL="457200" lvl="1" indent="-457200">
              <a:buFont typeface="+mj-lt"/>
              <a:buAutoNum type="arabicPeriod"/>
            </a:pPr>
            <a:r>
              <a:rPr lang="en-US" sz="2400" dirty="0">
                <a:solidFill>
                  <a:srgbClr val="53565A"/>
                </a:solidFill>
              </a:rPr>
              <a:t>Install DBT from the web or from an installation CD.</a:t>
            </a:r>
          </a:p>
          <a:p>
            <a:pPr marL="457200" lvl="1" indent="-457200">
              <a:buFont typeface="+mj-lt"/>
              <a:buAutoNum type="arabicPeriod"/>
            </a:pPr>
            <a:r>
              <a:rPr lang="en-US" sz="2400" dirty="0">
                <a:solidFill>
                  <a:srgbClr val="53565A"/>
                </a:solidFill>
              </a:rPr>
              <a:t>Download a sample BRF file. This can be found on the TA Training Site in the Help Guide.</a:t>
            </a:r>
          </a:p>
          <a:p>
            <a:pPr marL="457200" lvl="1" indent="-457200">
              <a:buFont typeface="+mj-lt"/>
              <a:buAutoNum type="arabicPeriod"/>
            </a:pPr>
            <a:r>
              <a:rPr lang="en-US" sz="2400" dirty="0">
                <a:solidFill>
                  <a:srgbClr val="53565A"/>
                </a:solidFill>
              </a:rPr>
              <a:t>Click the Sample BRF file to open it. A dialog window will pop up.</a:t>
            </a:r>
          </a:p>
        </p:txBody>
      </p:sp>
      <p:sp>
        <p:nvSpPr>
          <p:cNvPr id="7" name="Title 6"/>
          <p:cNvSpPr>
            <a:spLocks noGrp="1"/>
          </p:cNvSpPr>
          <p:nvPr>
            <p:ph type="title"/>
          </p:nvPr>
        </p:nvSpPr>
        <p:spPr/>
        <p:txBody>
          <a:bodyPr>
            <a:normAutofit/>
          </a:bodyPr>
          <a:lstStyle/>
          <a:p>
            <a:r>
              <a:rPr lang="en-US" dirty="0"/>
              <a:t>TA Software Configuration: Duxbury Braille Translator</a:t>
            </a:r>
          </a:p>
        </p:txBody>
      </p:sp>
      <p:sp>
        <p:nvSpPr>
          <p:cNvPr id="5" name="Slide Number Placeholder 3">
            <a:extLst>
              <a:ext uri="{FF2B5EF4-FFF2-40B4-BE49-F238E27FC236}">
                <a16:creationId xmlns:a16="http://schemas.microsoft.com/office/drawing/2014/main" id="{DC4FDF7A-3E73-4746-8E0B-5C5E5AF8220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16</a:t>
            </a:fld>
            <a:endParaRPr lang="en-US" sz="1200" dirty="0">
              <a:solidFill>
                <a:schemeClr val="bg1"/>
              </a:solidFill>
            </a:endParaRPr>
          </a:p>
        </p:txBody>
      </p:sp>
    </p:spTree>
    <p:extLst>
      <p:ext uri="{BB962C8B-B14F-4D97-AF65-F5344CB8AC3E}">
        <p14:creationId xmlns:p14="http://schemas.microsoft.com/office/powerpoint/2010/main" val="1716091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9442F6-E58C-46C0-8B51-386CA6AC370E}"/>
              </a:ext>
            </a:extLst>
          </p:cNvPr>
          <p:cNvSpPr>
            <a:spLocks noGrp="1"/>
          </p:cNvSpPr>
          <p:nvPr>
            <p:ph idx="1"/>
          </p:nvPr>
        </p:nvSpPr>
        <p:spPr>
          <a:xfrm>
            <a:off x="612775" y="1126620"/>
            <a:ext cx="6553569" cy="4604760"/>
          </a:xfrm>
        </p:spPr>
        <p:txBody>
          <a:bodyPr>
            <a:noAutofit/>
          </a:bodyPr>
          <a:lstStyle/>
          <a:p>
            <a:pPr marL="0" lvl="1" indent="0" eaLnBrk="1" hangingPunct="1">
              <a:buClr>
                <a:srgbClr val="FFFFFF">
                  <a:lumMod val="65000"/>
                </a:srgbClr>
              </a:buClr>
              <a:buNone/>
              <a:defRPr/>
            </a:pPr>
            <a:r>
              <a:rPr lang="en-US" sz="2000" dirty="0">
                <a:solidFill>
                  <a:srgbClr val="53565A"/>
                </a:solidFill>
              </a:rPr>
              <a:t>5. In the </a:t>
            </a:r>
            <a:r>
              <a:rPr lang="en-US" sz="2000" b="1" dirty="0">
                <a:solidFill>
                  <a:srgbClr val="53565A"/>
                </a:solidFill>
              </a:rPr>
              <a:t>Open with </a:t>
            </a:r>
            <a:r>
              <a:rPr lang="en-US" sz="2000" dirty="0">
                <a:solidFill>
                  <a:srgbClr val="53565A"/>
                </a:solidFill>
              </a:rPr>
              <a:t>drop-down list, select </a:t>
            </a:r>
            <a:r>
              <a:rPr lang="en-US" sz="2000" b="1" dirty="0">
                <a:solidFill>
                  <a:srgbClr val="53565A"/>
                </a:solidFill>
              </a:rPr>
              <a:t>Duxbury Braille Translator</a:t>
            </a:r>
            <a:r>
              <a:rPr lang="en-US" sz="2000" dirty="0">
                <a:solidFill>
                  <a:srgbClr val="53565A"/>
                </a:solidFill>
              </a:rPr>
              <a:t>.</a:t>
            </a:r>
          </a:p>
          <a:p>
            <a:pPr marL="627063" lvl="2" indent="-457200">
              <a:buClr>
                <a:srgbClr val="FFFFFF">
                  <a:lumMod val="65000"/>
                </a:srgbClr>
              </a:buClr>
              <a:defRPr/>
            </a:pPr>
            <a:r>
              <a:rPr lang="en-US" sz="2000" dirty="0">
                <a:solidFill>
                  <a:srgbClr val="53565A"/>
                </a:solidFill>
              </a:rPr>
              <a:t>If that option is not shown, click </a:t>
            </a:r>
            <a:r>
              <a:rPr lang="en-US" sz="2000" b="1" dirty="0">
                <a:solidFill>
                  <a:srgbClr val="53565A"/>
                </a:solidFill>
              </a:rPr>
              <a:t>Browse </a:t>
            </a:r>
            <a:r>
              <a:rPr lang="en-US" sz="2000" dirty="0">
                <a:solidFill>
                  <a:srgbClr val="53565A"/>
                </a:solidFill>
              </a:rPr>
              <a:t>and navigate to the location where Duxbury is installed.</a:t>
            </a:r>
          </a:p>
          <a:p>
            <a:pPr marL="627063" lvl="2" indent="-457200">
              <a:buClr>
                <a:srgbClr val="FFFFFF">
                  <a:lumMod val="65000"/>
                </a:srgbClr>
              </a:buClr>
              <a:defRPr/>
            </a:pPr>
            <a:r>
              <a:rPr lang="en-US" sz="2000" dirty="0">
                <a:solidFill>
                  <a:srgbClr val="53565A"/>
                </a:solidFill>
              </a:rPr>
              <a:t>Open the DBT folder and select dbtw.exe.</a:t>
            </a:r>
          </a:p>
          <a:p>
            <a:pPr marL="627063" lvl="2" indent="-457200">
              <a:buClr>
                <a:srgbClr val="FFFFFF">
                  <a:lumMod val="65000"/>
                </a:srgbClr>
              </a:buClr>
              <a:defRPr/>
            </a:pPr>
            <a:r>
              <a:rPr lang="en-US" sz="2000" dirty="0">
                <a:solidFill>
                  <a:srgbClr val="53565A"/>
                </a:solidFill>
              </a:rPr>
              <a:t>Check the box labeled “</a:t>
            </a:r>
            <a:r>
              <a:rPr lang="en-US" sz="2000" b="1" dirty="0">
                <a:solidFill>
                  <a:srgbClr val="53565A"/>
                </a:solidFill>
              </a:rPr>
              <a:t>Do this </a:t>
            </a:r>
            <a:br>
              <a:rPr lang="en-US" sz="2000" b="1" dirty="0">
                <a:solidFill>
                  <a:srgbClr val="53565A"/>
                </a:solidFill>
              </a:rPr>
            </a:br>
            <a:r>
              <a:rPr lang="en-US" sz="2000" b="1" dirty="0">
                <a:solidFill>
                  <a:srgbClr val="53565A"/>
                </a:solidFill>
              </a:rPr>
              <a:t>automatically for files like this </a:t>
            </a:r>
            <a:br>
              <a:rPr lang="en-US" sz="2000" b="1" dirty="0">
                <a:solidFill>
                  <a:srgbClr val="53565A"/>
                </a:solidFill>
              </a:rPr>
            </a:br>
            <a:r>
              <a:rPr lang="en-US" sz="2000" b="1" dirty="0">
                <a:solidFill>
                  <a:srgbClr val="53565A"/>
                </a:solidFill>
              </a:rPr>
              <a:t>from now on</a:t>
            </a:r>
            <a:r>
              <a:rPr lang="en-US" sz="2000" dirty="0">
                <a:solidFill>
                  <a:srgbClr val="53565A"/>
                </a:solidFill>
              </a:rPr>
              <a:t>.”</a:t>
            </a:r>
          </a:p>
          <a:p>
            <a:pPr marL="0" lvl="1" indent="0" eaLnBrk="1" hangingPunct="1">
              <a:buClr>
                <a:srgbClr val="FFFFFF">
                  <a:lumMod val="65000"/>
                </a:srgbClr>
              </a:buClr>
              <a:buNone/>
              <a:tabLst>
                <a:tab pos="5719763" algn="l"/>
                <a:tab pos="7367588" algn="l"/>
              </a:tabLst>
              <a:defRPr/>
            </a:pPr>
            <a:r>
              <a:rPr lang="en-US" sz="2000" dirty="0">
                <a:solidFill>
                  <a:srgbClr val="53565A"/>
                </a:solidFill>
              </a:rPr>
              <a:t>6. Click </a:t>
            </a:r>
            <a:r>
              <a:rPr lang="en-US" sz="2000" b="1" dirty="0">
                <a:solidFill>
                  <a:srgbClr val="53565A"/>
                </a:solidFill>
              </a:rPr>
              <a:t>OK. </a:t>
            </a:r>
            <a:r>
              <a:rPr lang="en-US" sz="2000" dirty="0">
                <a:solidFill>
                  <a:srgbClr val="53565A"/>
                </a:solidFill>
              </a:rPr>
              <a:t>The Duxbury Braille Translator opens and previews the file. </a:t>
            </a:r>
          </a:p>
        </p:txBody>
      </p:sp>
      <p:sp>
        <p:nvSpPr>
          <p:cNvPr id="30725" name="Title 1"/>
          <p:cNvSpPr>
            <a:spLocks noGrp="1"/>
          </p:cNvSpPr>
          <p:nvPr>
            <p:ph type="title"/>
          </p:nvPr>
        </p:nvSpPr>
        <p:spPr/>
        <p:txBody>
          <a:bodyPr>
            <a:normAutofit/>
          </a:bodyPr>
          <a:lstStyle/>
          <a:p>
            <a:r>
              <a:rPr lang="en-US" dirty="0"/>
              <a:t>TA Software Configuration: Duxbury Braille Translator</a:t>
            </a:r>
            <a:endParaRPr altLang="en-US" dirty="0"/>
          </a:p>
        </p:txBody>
      </p:sp>
      <p:pic>
        <p:nvPicPr>
          <p:cNvPr id="6" name="Picture 5">
            <a:extLst>
              <a:ext uri="{FF2B5EF4-FFF2-40B4-BE49-F238E27FC236}">
                <a16:creationId xmlns:a16="http://schemas.microsoft.com/office/drawing/2014/main" id="{0762F5BA-81AB-4AB9-A427-343E9D0A1427}"/>
              </a:ext>
            </a:extLst>
          </p:cNvPr>
          <p:cNvPicPr/>
          <p:nvPr/>
        </p:nvPicPr>
        <p:blipFill>
          <a:blip r:embed="rId4">
            <a:extLst>
              <a:ext uri="{28A0092B-C50C-407E-A947-70E740481C1C}">
                <a14:useLocalDpi xmlns:a14="http://schemas.microsoft.com/office/drawing/2010/main" val="0"/>
              </a:ext>
            </a:extLst>
          </a:blip>
          <a:stretch>
            <a:fillRect/>
          </a:stretch>
        </p:blipFill>
        <p:spPr>
          <a:xfrm>
            <a:off x="7166344" y="1950852"/>
            <a:ext cx="4607873" cy="295629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46F883E3-A284-4C80-AA49-40B866A4F22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0486445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539751" y="1231231"/>
            <a:ext cx="6609522" cy="3732737"/>
          </a:xfrm>
        </p:spPr>
        <p:txBody>
          <a:bodyPr>
            <a:normAutofit lnSpcReduction="10000"/>
          </a:bodyPr>
          <a:lstStyle/>
          <a:p>
            <a:pPr marL="0" lvl="1" indent="0">
              <a:buNone/>
            </a:pPr>
            <a:r>
              <a:rPr lang="en-US" sz="2400" dirty="0">
                <a:solidFill>
                  <a:srgbClr val="53565A"/>
                </a:solidFill>
              </a:rPr>
              <a:t>If the Import File window appears, </a:t>
            </a:r>
          </a:p>
          <a:p>
            <a:pPr marL="457200" lvl="1" indent="-457200">
              <a:buFont typeface="+mj-lt"/>
              <a:buAutoNum type="arabicPeriod" startAt="7"/>
            </a:pPr>
            <a:r>
              <a:rPr lang="en-US" sz="2400" dirty="0">
                <a:solidFill>
                  <a:srgbClr val="53565A"/>
                </a:solidFill>
              </a:rPr>
              <a:t>Set the Template to either </a:t>
            </a:r>
            <a:r>
              <a:rPr lang="en-US" sz="2400" b="1" dirty="0">
                <a:solidFill>
                  <a:srgbClr val="53565A"/>
                </a:solidFill>
              </a:rPr>
              <a:t>English (American) – Standard Literary Format </a:t>
            </a:r>
            <a:r>
              <a:rPr lang="en-US" sz="2400" dirty="0">
                <a:solidFill>
                  <a:srgbClr val="53565A"/>
                </a:solidFill>
              </a:rPr>
              <a:t>(for Duxbury 11.2 or earlier) or </a:t>
            </a:r>
            <a:r>
              <a:rPr lang="en-US" sz="2400" b="1" dirty="0">
                <a:solidFill>
                  <a:srgbClr val="53565A"/>
                </a:solidFill>
              </a:rPr>
              <a:t>English (BANA Pre-UEB) – Literary Format </a:t>
            </a:r>
            <a:r>
              <a:rPr lang="en-US" sz="2400" dirty="0">
                <a:solidFill>
                  <a:srgbClr val="53565A"/>
                </a:solidFill>
              </a:rPr>
              <a:t>(for Duxbury 11.3 or later). </a:t>
            </a:r>
          </a:p>
          <a:p>
            <a:pPr marL="457200" lvl="1" indent="-457200">
              <a:buFont typeface="+mj-lt"/>
              <a:buAutoNum type="arabicPeriod" startAt="7"/>
            </a:pPr>
            <a:r>
              <a:rPr lang="en-US" sz="2400" dirty="0">
                <a:solidFill>
                  <a:srgbClr val="53565A"/>
                </a:solidFill>
              </a:rPr>
              <a:t>Set the Import Filter to </a:t>
            </a:r>
            <a:r>
              <a:rPr lang="en-US" sz="2400" b="1" dirty="0">
                <a:solidFill>
                  <a:srgbClr val="53565A"/>
                </a:solidFill>
              </a:rPr>
              <a:t>Formatted Braille</a:t>
            </a:r>
            <a:r>
              <a:rPr lang="en-US" sz="2400" dirty="0">
                <a:solidFill>
                  <a:srgbClr val="53565A"/>
                </a:solidFill>
              </a:rPr>
              <a:t>.</a:t>
            </a:r>
          </a:p>
          <a:p>
            <a:pPr marL="457200" lvl="1" indent="-457200">
              <a:buFont typeface="+mj-lt"/>
              <a:buAutoNum type="arabicPeriod" startAt="7"/>
            </a:pPr>
            <a:r>
              <a:rPr lang="en-US" sz="2400" dirty="0">
                <a:solidFill>
                  <a:srgbClr val="53565A"/>
                </a:solidFill>
              </a:rPr>
              <a:t>Click </a:t>
            </a:r>
            <a:r>
              <a:rPr lang="en-US" sz="2400" b="1" dirty="0">
                <a:solidFill>
                  <a:srgbClr val="53565A"/>
                </a:solidFill>
              </a:rPr>
              <a:t>OK </a:t>
            </a:r>
            <a:r>
              <a:rPr lang="en-US" sz="2400" dirty="0">
                <a:solidFill>
                  <a:srgbClr val="53565A"/>
                </a:solidFill>
              </a:rPr>
              <a:t>to continue.</a:t>
            </a:r>
          </a:p>
        </p:txBody>
      </p:sp>
      <p:sp>
        <p:nvSpPr>
          <p:cNvPr id="3" name="Title 2"/>
          <p:cNvSpPr>
            <a:spLocks noGrp="1"/>
          </p:cNvSpPr>
          <p:nvPr>
            <p:ph type="title"/>
          </p:nvPr>
        </p:nvSpPr>
        <p:spPr/>
        <p:txBody>
          <a:bodyPr>
            <a:normAutofit/>
          </a:bodyPr>
          <a:lstStyle/>
          <a:p>
            <a:r>
              <a:rPr lang="en-US" dirty="0"/>
              <a:t>TA Software Configuration: Duxbury Braille Translator</a:t>
            </a:r>
          </a:p>
        </p:txBody>
      </p:sp>
      <p:sp>
        <p:nvSpPr>
          <p:cNvPr id="11" name="Slide Number Placeholder 3">
            <a:extLst>
              <a:ext uri="{FF2B5EF4-FFF2-40B4-BE49-F238E27FC236}">
                <a16:creationId xmlns:a16="http://schemas.microsoft.com/office/drawing/2014/main" id="{BA75A00A-EF4D-4CFD-B5CF-C1F904DF115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18</a:t>
            </a:fld>
            <a:endParaRPr lang="en-US" sz="1200" dirty="0">
              <a:solidFill>
                <a:schemeClr val="bg1"/>
              </a:solidFill>
            </a:endParaRPr>
          </a:p>
        </p:txBody>
      </p:sp>
      <p:grpSp>
        <p:nvGrpSpPr>
          <p:cNvPr id="2" name="Group 1">
            <a:extLst>
              <a:ext uri="{FF2B5EF4-FFF2-40B4-BE49-F238E27FC236}">
                <a16:creationId xmlns:a16="http://schemas.microsoft.com/office/drawing/2014/main" id="{230CE24A-465E-434D-A84D-E6533D48364C}"/>
              </a:ext>
            </a:extLst>
          </p:cNvPr>
          <p:cNvGrpSpPr/>
          <p:nvPr/>
        </p:nvGrpSpPr>
        <p:grpSpPr>
          <a:xfrm>
            <a:off x="7461386" y="1231231"/>
            <a:ext cx="4190863" cy="4654826"/>
            <a:chOff x="7461386" y="1231231"/>
            <a:chExt cx="4190863" cy="4654826"/>
          </a:xfrm>
        </p:grpSpPr>
        <p:grpSp>
          <p:nvGrpSpPr>
            <p:cNvPr id="6" name="Group 5">
              <a:extLst>
                <a:ext uri="{FF2B5EF4-FFF2-40B4-BE49-F238E27FC236}">
                  <a16:creationId xmlns:a16="http://schemas.microsoft.com/office/drawing/2014/main" id="{3A20A168-1F54-4AFF-8B12-22E6A0C8EE97}"/>
                </a:ext>
              </a:extLst>
            </p:cNvPr>
            <p:cNvGrpSpPr/>
            <p:nvPr/>
          </p:nvGrpSpPr>
          <p:grpSpPr>
            <a:xfrm>
              <a:off x="7461386" y="1231231"/>
              <a:ext cx="4190863" cy="4654826"/>
              <a:chOff x="7709867" y="1447800"/>
              <a:chExt cx="3517900" cy="3917975"/>
            </a:xfrm>
          </p:grpSpPr>
          <p:pic>
            <p:nvPicPr>
              <p:cNvPr id="4098" name="Picture 2" descr="H:\Assessment\Communications\Braille PPT\Braille TA Training\screenshots\duxbury import dialo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867" y="1447800"/>
                <a:ext cx="3517900" cy="3917975"/>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9AFE11-F4C5-4A2A-B1B3-0341F6D00096}"/>
                  </a:ext>
                </a:extLst>
              </p:cNvPr>
              <p:cNvSpPr/>
              <p:nvPr/>
            </p:nvSpPr>
            <p:spPr>
              <a:xfrm>
                <a:off x="9785915" y="5091621"/>
                <a:ext cx="615653" cy="156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ight Arrow 8">
              <a:extLst>
                <a:ext uri="{FF2B5EF4-FFF2-40B4-BE49-F238E27FC236}">
                  <a16:creationId xmlns:a16="http://schemas.microsoft.com/office/drawing/2014/main" id="{FF04F1BC-7DFB-4688-AD2B-CB818C34245B}"/>
                </a:ext>
              </a:extLst>
            </p:cNvPr>
            <p:cNvSpPr/>
            <p:nvPr/>
          </p:nvSpPr>
          <p:spPr>
            <a:xfrm rot="10800000">
              <a:off x="10114117" y="2007393"/>
              <a:ext cx="616900" cy="288130"/>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57460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488940" y="1372018"/>
            <a:ext cx="6172200" cy="1541303"/>
          </a:xfrm>
        </p:spPr>
        <p:txBody>
          <a:bodyPr/>
          <a:lstStyle/>
          <a:p>
            <a:pPr marL="457200" lvl="0" indent="-457200">
              <a:buFont typeface="+mj-lt"/>
              <a:buAutoNum type="arabicPeriod" startAt="10"/>
            </a:pPr>
            <a:r>
              <a:rPr lang="en-US" dirty="0">
                <a:solidFill>
                  <a:srgbClr val="53565A"/>
                </a:solidFill>
              </a:rPr>
              <a:t>In the </a:t>
            </a:r>
            <a:r>
              <a:rPr lang="en-US" b="1" i="1" dirty="0">
                <a:solidFill>
                  <a:srgbClr val="53565A"/>
                </a:solidFill>
              </a:rPr>
              <a:t>Duxbury Braille Translator</a:t>
            </a:r>
            <a:r>
              <a:rPr lang="en-US" dirty="0">
                <a:solidFill>
                  <a:srgbClr val="53565A"/>
                </a:solidFill>
              </a:rPr>
              <a:t> window, go to </a:t>
            </a:r>
            <a:r>
              <a:rPr lang="en-US" b="1" dirty="0">
                <a:solidFill>
                  <a:srgbClr val="53565A"/>
                </a:solidFill>
              </a:rPr>
              <a:t>Global</a:t>
            </a:r>
            <a:r>
              <a:rPr lang="en-US" dirty="0">
                <a:solidFill>
                  <a:srgbClr val="53565A"/>
                </a:solidFill>
              </a:rPr>
              <a:t> &gt; </a:t>
            </a:r>
            <a:r>
              <a:rPr lang="en-US" b="1" dirty="0">
                <a:solidFill>
                  <a:srgbClr val="53565A"/>
                </a:solidFill>
              </a:rPr>
              <a:t>Embosser Setup</a:t>
            </a:r>
            <a:r>
              <a:rPr lang="en-US" dirty="0">
                <a:solidFill>
                  <a:srgbClr val="53565A"/>
                </a:solidFill>
              </a:rPr>
              <a:t>. The </a:t>
            </a:r>
            <a:r>
              <a:rPr lang="en-US" b="1" i="1" dirty="0">
                <a:solidFill>
                  <a:srgbClr val="53565A"/>
                </a:solidFill>
              </a:rPr>
              <a:t>Global: Embosser Setup </a:t>
            </a:r>
            <a:r>
              <a:rPr lang="en-US" dirty="0">
                <a:solidFill>
                  <a:srgbClr val="53565A"/>
                </a:solidFill>
              </a:rPr>
              <a:t>window appears. </a:t>
            </a:r>
          </a:p>
          <a:p>
            <a:pPr marL="342900" lvl="1" indent="-342900">
              <a:buFont typeface="+mj-lt"/>
              <a:buAutoNum type="arabicPeriod" startAt="10"/>
            </a:pPr>
            <a:endParaRPr lang="en-US" dirty="0"/>
          </a:p>
        </p:txBody>
      </p:sp>
      <p:sp>
        <p:nvSpPr>
          <p:cNvPr id="3" name="Title 2"/>
          <p:cNvSpPr>
            <a:spLocks noGrp="1"/>
          </p:cNvSpPr>
          <p:nvPr>
            <p:ph type="title"/>
          </p:nvPr>
        </p:nvSpPr>
        <p:spPr/>
        <p:txBody>
          <a:bodyPr>
            <a:normAutofit/>
          </a:bodyPr>
          <a:lstStyle/>
          <a:p>
            <a:r>
              <a:rPr lang="en-US" dirty="0"/>
              <a:t>TA Software Configuration: Duxbury Braille Translator</a:t>
            </a:r>
          </a:p>
        </p:txBody>
      </p:sp>
      <p:sp>
        <p:nvSpPr>
          <p:cNvPr id="11" name="Slide Number Placeholder 3">
            <a:extLst>
              <a:ext uri="{FF2B5EF4-FFF2-40B4-BE49-F238E27FC236}">
                <a16:creationId xmlns:a16="http://schemas.microsoft.com/office/drawing/2014/main" id="{1871423B-753E-4838-8033-185EABF2381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19</a:t>
            </a:fld>
            <a:endParaRPr lang="en-US" sz="1200" dirty="0">
              <a:solidFill>
                <a:schemeClr val="bg1"/>
              </a:solidFill>
            </a:endParaRPr>
          </a:p>
        </p:txBody>
      </p:sp>
      <p:grpSp>
        <p:nvGrpSpPr>
          <p:cNvPr id="2" name="Group 1">
            <a:extLst>
              <a:ext uri="{FF2B5EF4-FFF2-40B4-BE49-F238E27FC236}">
                <a16:creationId xmlns:a16="http://schemas.microsoft.com/office/drawing/2014/main" id="{0EC8260E-2049-44A9-9C8E-77373C61A64B}"/>
              </a:ext>
            </a:extLst>
          </p:cNvPr>
          <p:cNvGrpSpPr/>
          <p:nvPr/>
        </p:nvGrpSpPr>
        <p:grpSpPr>
          <a:xfrm>
            <a:off x="7006544" y="1372018"/>
            <a:ext cx="4590191" cy="3595195"/>
            <a:chOff x="7006544" y="1372018"/>
            <a:chExt cx="4590191" cy="359519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544" y="1372018"/>
              <a:ext cx="4590191" cy="359519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Right Arrow 8">
              <a:extLst>
                <a:ext uri="{FF2B5EF4-FFF2-40B4-BE49-F238E27FC236}">
                  <a16:creationId xmlns:a16="http://schemas.microsoft.com/office/drawing/2014/main" id="{93764166-02DF-403F-B217-DAFC17793712}"/>
                </a:ext>
              </a:extLst>
            </p:cNvPr>
            <p:cNvSpPr/>
            <p:nvPr/>
          </p:nvSpPr>
          <p:spPr>
            <a:xfrm rot="10800000">
              <a:off x="10739437" y="1880731"/>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361458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775" y="1093074"/>
            <a:ext cx="10966449" cy="3732737"/>
          </a:xfrm>
        </p:spPr>
        <p:txBody>
          <a:bodyPr>
            <a:normAutofit fontScale="92500" lnSpcReduction="20000"/>
          </a:bodyPr>
          <a:lstStyle/>
          <a:p>
            <a:r>
              <a:rPr lang="en-US" sz="2800" b="1" dirty="0">
                <a:solidFill>
                  <a:srgbClr val="53565A"/>
                </a:solidFill>
              </a:rPr>
              <a:t>After viewing this presentation, you should be able to:</a:t>
            </a:r>
          </a:p>
          <a:p>
            <a:pPr marL="237744" lvl="1" indent="-237744"/>
            <a:r>
              <a:rPr lang="en-US" sz="2400" dirty="0">
                <a:solidFill>
                  <a:srgbClr val="53565A"/>
                </a:solidFill>
              </a:rPr>
              <a:t>Check that required devices and software for testing with Braille are in place</a:t>
            </a:r>
          </a:p>
          <a:p>
            <a:pPr marL="237744" lvl="1" indent="-237744"/>
            <a:r>
              <a:rPr lang="en-US" sz="2400" dirty="0">
                <a:solidFill>
                  <a:srgbClr val="53565A"/>
                </a:solidFill>
              </a:rPr>
              <a:t>Confirm that required hardware and software have been set up and configured</a:t>
            </a:r>
          </a:p>
          <a:p>
            <a:pPr marL="237744" lvl="1" indent="-237744"/>
            <a:r>
              <a:rPr lang="en-US" sz="2400" dirty="0">
                <a:solidFill>
                  <a:srgbClr val="53565A"/>
                </a:solidFill>
              </a:rPr>
              <a:t>Administer tests to students using Braille</a:t>
            </a:r>
          </a:p>
          <a:p>
            <a:pPr marL="237744" lvl="1" indent="-237744"/>
            <a:r>
              <a:rPr lang="en-US" sz="2400" dirty="0">
                <a:solidFill>
                  <a:srgbClr val="53565A"/>
                </a:solidFill>
              </a:rPr>
              <a:t>Correctly handle emboss requests during testing</a:t>
            </a:r>
          </a:p>
          <a:p>
            <a:pPr marL="237744" lvl="1" indent="-237744"/>
            <a:r>
              <a:rPr lang="en-US" sz="2400" dirty="0">
                <a:solidFill>
                  <a:srgbClr val="53565A"/>
                </a:solidFill>
              </a:rPr>
              <a:t>Understand how students using Braille sign into the Student Testing Site and respond to test items</a:t>
            </a:r>
          </a:p>
        </p:txBody>
      </p:sp>
      <p:sp>
        <p:nvSpPr>
          <p:cNvPr id="3" name="Title 2"/>
          <p:cNvSpPr>
            <a:spLocks noGrp="1"/>
          </p:cNvSpPr>
          <p:nvPr>
            <p:ph type="title"/>
          </p:nvPr>
        </p:nvSpPr>
        <p:spPr/>
        <p:txBody>
          <a:bodyPr/>
          <a:lstStyle/>
          <a:p>
            <a:r>
              <a:rPr lang="en-US" dirty="0"/>
              <a:t>Objectives</a:t>
            </a:r>
          </a:p>
        </p:txBody>
      </p:sp>
      <p:sp>
        <p:nvSpPr>
          <p:cNvPr id="4" name="Slide Number Placeholder 3"/>
          <p:cNvSpPr>
            <a:spLocks noGrp="1"/>
          </p:cNvSpPr>
          <p:nvPr>
            <p:ph type="sldNum" sz="quarter" idx="4294967295"/>
          </p:nvPr>
        </p:nvSpPr>
        <p:spPr>
          <a:xfrm>
            <a:off x="11579224" y="6445531"/>
            <a:ext cx="518041" cy="325972"/>
          </a:xfrm>
          <a:prstGeom prst="rect">
            <a:avLst/>
          </a:prstGeom>
        </p:spPr>
        <p:txBody>
          <a:bodyPr/>
          <a:lstStyle/>
          <a:p>
            <a:pPr algn="r"/>
            <a:fld id="{F3477EC8-074D-41C4-94AE-E9EA7CEEA348}" type="slidenum">
              <a:rPr lang="en-US" sz="1200" smtClean="0">
                <a:solidFill>
                  <a:schemeClr val="bg1"/>
                </a:solidFill>
              </a:rPr>
              <a:pPr algn="r"/>
              <a:t>2</a:t>
            </a:fld>
            <a:endParaRPr lang="en-US" sz="1200" dirty="0">
              <a:solidFill>
                <a:schemeClr val="bg1"/>
              </a:solidFill>
            </a:endParaRPr>
          </a:p>
        </p:txBody>
      </p:sp>
    </p:spTree>
    <p:extLst>
      <p:ext uri="{BB962C8B-B14F-4D97-AF65-F5344CB8AC3E}">
        <p14:creationId xmlns:p14="http://schemas.microsoft.com/office/powerpoint/2010/main" val="2221901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2B97C6-84C6-4207-AB2F-02FAB9C23A4A}"/>
              </a:ext>
            </a:extLst>
          </p:cNvPr>
          <p:cNvSpPr>
            <a:spLocks noGrp="1"/>
          </p:cNvSpPr>
          <p:nvPr>
            <p:ph idx="1"/>
          </p:nvPr>
        </p:nvSpPr>
        <p:spPr>
          <a:xfrm>
            <a:off x="539751" y="1000125"/>
            <a:ext cx="4737100" cy="4857750"/>
          </a:xfrm>
        </p:spPr>
        <p:txBody>
          <a:bodyPr>
            <a:normAutofit lnSpcReduction="10000"/>
          </a:bodyPr>
          <a:lstStyle/>
          <a:p>
            <a:pPr marL="457200" lvl="0" indent="-457200">
              <a:buFont typeface="+mj-lt"/>
              <a:buAutoNum type="arabicPeriod" startAt="11"/>
            </a:pPr>
            <a:r>
              <a:rPr lang="en-US" dirty="0">
                <a:solidFill>
                  <a:srgbClr val="53565A"/>
                </a:solidFill>
              </a:rPr>
              <a:t>To add a new embosser, </a:t>
            </a:r>
          </a:p>
          <a:p>
            <a:pPr marL="687388" lvl="1" indent="-457200">
              <a:buFont typeface="+mj-lt"/>
              <a:buAutoNum type="alphaLcPeriod"/>
            </a:pPr>
            <a:r>
              <a:rPr lang="en-US" sz="2000" dirty="0">
                <a:solidFill>
                  <a:srgbClr val="53565A"/>
                </a:solidFill>
              </a:rPr>
              <a:t>Click </a:t>
            </a:r>
            <a:r>
              <a:rPr lang="en-US" sz="2000" b="1" dirty="0">
                <a:solidFill>
                  <a:srgbClr val="53565A"/>
                </a:solidFill>
              </a:rPr>
              <a:t>New</a:t>
            </a:r>
            <a:r>
              <a:rPr lang="en-US" sz="2000" dirty="0">
                <a:solidFill>
                  <a:srgbClr val="53565A"/>
                </a:solidFill>
              </a:rPr>
              <a:t>. The </a:t>
            </a:r>
            <a:r>
              <a:rPr lang="en-US" sz="2000" b="1" i="1" dirty="0">
                <a:solidFill>
                  <a:srgbClr val="53565A"/>
                </a:solidFill>
              </a:rPr>
              <a:t>Embosser Setup – Untitled Configuration</a:t>
            </a:r>
            <a:r>
              <a:rPr lang="en-US" sz="2000" dirty="0">
                <a:solidFill>
                  <a:srgbClr val="53565A"/>
                </a:solidFill>
              </a:rPr>
              <a:t> window appears.</a:t>
            </a:r>
          </a:p>
          <a:p>
            <a:pPr marL="687388" lvl="1" indent="-457200">
              <a:buFont typeface="+mj-lt"/>
              <a:buAutoNum type="alphaLcPeriod"/>
            </a:pPr>
            <a:r>
              <a:rPr lang="en-US" sz="2000" dirty="0">
                <a:solidFill>
                  <a:srgbClr val="53565A"/>
                </a:solidFill>
              </a:rPr>
              <a:t>From the </a:t>
            </a:r>
            <a:r>
              <a:rPr lang="en-US" sz="2000" b="1" dirty="0">
                <a:solidFill>
                  <a:srgbClr val="53565A"/>
                </a:solidFill>
              </a:rPr>
              <a:t>Embosser Model</a:t>
            </a:r>
            <a:r>
              <a:rPr lang="en-US" sz="2000" dirty="0">
                <a:solidFill>
                  <a:srgbClr val="53565A"/>
                </a:solidFill>
              </a:rPr>
              <a:t> drop-down list, select the embosser type.</a:t>
            </a:r>
          </a:p>
          <a:p>
            <a:pPr marL="687388" lvl="1" indent="-457200">
              <a:buFont typeface="+mj-lt"/>
              <a:buAutoNum type="alphaLcPeriod"/>
            </a:pPr>
            <a:r>
              <a:rPr lang="en-US" sz="2000" dirty="0">
                <a:solidFill>
                  <a:srgbClr val="53565A"/>
                </a:solidFill>
              </a:rPr>
              <a:t>From the </a:t>
            </a:r>
            <a:r>
              <a:rPr lang="en-US" sz="2000" b="1" dirty="0">
                <a:solidFill>
                  <a:srgbClr val="53565A"/>
                </a:solidFill>
              </a:rPr>
              <a:t>Send to Printer</a:t>
            </a:r>
            <a:r>
              <a:rPr lang="en-US" sz="2000" dirty="0">
                <a:solidFill>
                  <a:srgbClr val="53565A"/>
                </a:solidFill>
              </a:rPr>
              <a:t> drop-down list, select the embosser’s name and click </a:t>
            </a:r>
            <a:r>
              <a:rPr lang="en-US" sz="2000" b="1" dirty="0">
                <a:solidFill>
                  <a:srgbClr val="53565A"/>
                </a:solidFill>
              </a:rPr>
              <a:t>OK</a:t>
            </a:r>
            <a:r>
              <a:rPr lang="en-US" sz="2000" dirty="0">
                <a:solidFill>
                  <a:srgbClr val="53565A"/>
                </a:solidFill>
              </a:rPr>
              <a:t>.</a:t>
            </a:r>
          </a:p>
          <a:p>
            <a:pPr marL="687388" lvl="1" indent="-457200">
              <a:buFont typeface="+mj-lt"/>
              <a:buAutoNum type="alphaLcPeriod"/>
            </a:pPr>
            <a:r>
              <a:rPr lang="en-US" sz="2000" dirty="0">
                <a:solidFill>
                  <a:srgbClr val="53565A"/>
                </a:solidFill>
              </a:rPr>
              <a:t>In the </a:t>
            </a:r>
            <a:r>
              <a:rPr lang="en-US" sz="2000" b="1" i="1" dirty="0">
                <a:solidFill>
                  <a:srgbClr val="53565A"/>
                </a:solidFill>
              </a:rPr>
              <a:t>Global: Embosser Setup </a:t>
            </a:r>
            <a:r>
              <a:rPr lang="en-US" sz="2000" dirty="0">
                <a:solidFill>
                  <a:srgbClr val="53565A"/>
                </a:solidFill>
              </a:rPr>
              <a:t>window, click </a:t>
            </a:r>
            <a:r>
              <a:rPr lang="en-US" sz="2000" b="1" dirty="0">
                <a:solidFill>
                  <a:srgbClr val="53565A"/>
                </a:solidFill>
              </a:rPr>
              <a:t>OK</a:t>
            </a:r>
            <a:r>
              <a:rPr lang="en-US" dirty="0">
                <a:solidFill>
                  <a:srgbClr val="53565A"/>
                </a:solidFill>
              </a:rPr>
              <a:t>.</a:t>
            </a:r>
          </a:p>
        </p:txBody>
      </p:sp>
      <p:sp>
        <p:nvSpPr>
          <p:cNvPr id="3" name="Title 2"/>
          <p:cNvSpPr>
            <a:spLocks noGrp="1"/>
          </p:cNvSpPr>
          <p:nvPr>
            <p:ph type="title"/>
          </p:nvPr>
        </p:nvSpPr>
        <p:spPr/>
        <p:txBody>
          <a:bodyPr>
            <a:normAutofit/>
          </a:bodyPr>
          <a:lstStyle/>
          <a:p>
            <a:r>
              <a:rPr lang="en-US" dirty="0"/>
              <a:t>TA Software Configuration: Duxbury Braille Translator</a:t>
            </a:r>
          </a:p>
        </p:txBody>
      </p:sp>
      <p:sp>
        <p:nvSpPr>
          <p:cNvPr id="12" name="Slide Number Placeholder 3">
            <a:extLst>
              <a:ext uri="{FF2B5EF4-FFF2-40B4-BE49-F238E27FC236}">
                <a16:creationId xmlns:a16="http://schemas.microsoft.com/office/drawing/2014/main" id="{77B89A02-511E-4CDC-A996-E839FEAB6EA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20</a:t>
            </a:fld>
            <a:endParaRPr lang="en-US" sz="1200" dirty="0">
              <a:solidFill>
                <a:schemeClr val="bg1"/>
              </a:solidFill>
            </a:endParaRPr>
          </a:p>
        </p:txBody>
      </p:sp>
      <p:grpSp>
        <p:nvGrpSpPr>
          <p:cNvPr id="4" name="Group 3">
            <a:extLst>
              <a:ext uri="{FF2B5EF4-FFF2-40B4-BE49-F238E27FC236}">
                <a16:creationId xmlns:a16="http://schemas.microsoft.com/office/drawing/2014/main" id="{AC0BE14A-831E-4EB6-A48B-774E92E769A0}"/>
              </a:ext>
            </a:extLst>
          </p:cNvPr>
          <p:cNvGrpSpPr/>
          <p:nvPr/>
        </p:nvGrpSpPr>
        <p:grpSpPr>
          <a:xfrm>
            <a:off x="5813742" y="1524000"/>
            <a:ext cx="5838507" cy="3810000"/>
            <a:chOff x="5813742" y="1524000"/>
            <a:chExt cx="5838507" cy="381000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099" y="1524000"/>
              <a:ext cx="5391150" cy="3810000"/>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Right Arrow 8">
              <a:extLst>
                <a:ext uri="{FF2B5EF4-FFF2-40B4-BE49-F238E27FC236}">
                  <a16:creationId xmlns:a16="http://schemas.microsoft.com/office/drawing/2014/main" id="{B843AE1C-75A3-4300-B7C0-795A34AC7181}"/>
                </a:ext>
              </a:extLst>
            </p:cNvPr>
            <p:cNvSpPr/>
            <p:nvPr/>
          </p:nvSpPr>
          <p:spPr>
            <a:xfrm>
              <a:off x="5813743" y="2033389"/>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ight Arrow 8">
              <a:extLst>
                <a:ext uri="{FF2B5EF4-FFF2-40B4-BE49-F238E27FC236}">
                  <a16:creationId xmlns:a16="http://schemas.microsoft.com/office/drawing/2014/main" id="{FD74220A-71A9-4E4A-8880-3E73FBE89B39}"/>
                </a:ext>
              </a:extLst>
            </p:cNvPr>
            <p:cNvSpPr/>
            <p:nvPr/>
          </p:nvSpPr>
          <p:spPr>
            <a:xfrm>
              <a:off x="5813742" y="2928871"/>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67270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p:cNvSpPr>
            <a:spLocks noGrp="1"/>
          </p:cNvSpPr>
          <p:nvPr>
            <p:ph idx="1"/>
          </p:nvPr>
        </p:nvSpPr>
        <p:spPr>
          <a:xfrm>
            <a:off x="426231" y="1419861"/>
            <a:ext cx="5893904" cy="3732737"/>
          </a:xfrm>
        </p:spPr>
        <p:txBody>
          <a:bodyPr>
            <a:normAutofit/>
          </a:bodyPr>
          <a:lstStyle/>
          <a:p>
            <a:pPr marL="457200" lvl="1" indent="-457200">
              <a:buFont typeface="+mj-lt"/>
              <a:buAutoNum type="arabicPeriod" startAt="12"/>
            </a:pPr>
            <a:r>
              <a:rPr lang="en-US" sz="2000" dirty="0">
                <a:solidFill>
                  <a:srgbClr val="53565A"/>
                </a:solidFill>
              </a:rPr>
              <a:t>Once you have selected your Braille embosser in the </a:t>
            </a:r>
            <a:r>
              <a:rPr lang="en-US" sz="2000" dirty="0" err="1">
                <a:solidFill>
                  <a:srgbClr val="53565A"/>
                </a:solidFill>
              </a:rPr>
              <a:t>Brailler</a:t>
            </a:r>
            <a:r>
              <a:rPr lang="en-US" sz="2000" dirty="0">
                <a:solidFill>
                  <a:srgbClr val="53565A"/>
                </a:solidFill>
              </a:rPr>
              <a:t> Device list, adjust the </a:t>
            </a:r>
            <a:r>
              <a:rPr lang="en-US" sz="2000" b="1" dirty="0">
                <a:solidFill>
                  <a:srgbClr val="53565A"/>
                </a:solidFill>
              </a:rPr>
              <a:t>Desired Braille Document Formatting </a:t>
            </a:r>
            <a:r>
              <a:rPr lang="en-US" sz="2000" dirty="0">
                <a:solidFill>
                  <a:srgbClr val="53565A"/>
                </a:solidFill>
              </a:rPr>
              <a:t>settings to those shown here.</a:t>
            </a:r>
          </a:p>
          <a:p>
            <a:pPr marL="457200" lvl="1" indent="-457200">
              <a:buFont typeface="+mj-lt"/>
              <a:buAutoNum type="arabicPeriod" startAt="12"/>
            </a:pPr>
            <a:r>
              <a:rPr lang="en-US" sz="2000" dirty="0">
                <a:solidFill>
                  <a:srgbClr val="53565A"/>
                </a:solidFill>
              </a:rPr>
              <a:t>Click </a:t>
            </a:r>
            <a:r>
              <a:rPr lang="en-US" sz="2000" b="1" dirty="0">
                <a:solidFill>
                  <a:srgbClr val="53565A"/>
                </a:solidFill>
              </a:rPr>
              <a:t>OK</a:t>
            </a:r>
            <a:r>
              <a:rPr lang="en-US" sz="2000" dirty="0">
                <a:solidFill>
                  <a:srgbClr val="53565A"/>
                </a:solidFill>
              </a:rPr>
              <a:t> when done.</a:t>
            </a:r>
          </a:p>
        </p:txBody>
      </p:sp>
      <p:sp>
        <p:nvSpPr>
          <p:cNvPr id="3" name="Title 2"/>
          <p:cNvSpPr>
            <a:spLocks noGrp="1"/>
          </p:cNvSpPr>
          <p:nvPr>
            <p:ph type="title"/>
          </p:nvPr>
        </p:nvSpPr>
        <p:spPr/>
        <p:txBody>
          <a:bodyPr>
            <a:normAutofit/>
          </a:bodyPr>
          <a:lstStyle/>
          <a:p>
            <a:r>
              <a:rPr lang="en-US" dirty="0"/>
              <a:t>TA Software Configuration: Duxbury Braille Translator</a:t>
            </a:r>
          </a:p>
        </p:txBody>
      </p:sp>
      <p:pic>
        <p:nvPicPr>
          <p:cNvPr id="8" name="Picture 7">
            <a:extLst>
              <a:ext uri="{FF2B5EF4-FFF2-40B4-BE49-F238E27FC236}">
                <a16:creationId xmlns:a16="http://schemas.microsoft.com/office/drawing/2014/main" id="{154B00F0-32D7-47CC-94A1-F4AA5BF63E14}"/>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553776" y="1447800"/>
            <a:ext cx="5098473" cy="373273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64238AAE-0670-4262-B472-22CF9E90A9D2}"/>
              </a:ext>
            </a:extLst>
          </p:cNvPr>
          <p:cNvSpPr/>
          <p:nvPr/>
        </p:nvSpPr>
        <p:spPr>
          <a:xfrm>
            <a:off x="6558923" y="2867890"/>
            <a:ext cx="5072544" cy="23126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a:extLst>
              <a:ext uri="{FF2B5EF4-FFF2-40B4-BE49-F238E27FC236}">
                <a16:creationId xmlns:a16="http://schemas.microsoft.com/office/drawing/2014/main" id="{147E1C54-E4DD-4006-9640-60A3606F869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21</a:t>
            </a:fld>
            <a:endParaRPr lang="en-US" sz="1200" dirty="0">
              <a:solidFill>
                <a:schemeClr val="bg1"/>
              </a:solidFill>
            </a:endParaRPr>
          </a:p>
        </p:txBody>
      </p:sp>
    </p:spTree>
    <p:extLst>
      <p:ext uri="{BB962C8B-B14F-4D97-AF65-F5344CB8AC3E}">
        <p14:creationId xmlns:p14="http://schemas.microsoft.com/office/powerpoint/2010/main" val="2853838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C7976-1405-43FF-9FB2-E5636B7384DD}"/>
              </a:ext>
            </a:extLst>
          </p:cNvPr>
          <p:cNvSpPr>
            <a:spLocks noGrp="1"/>
          </p:cNvSpPr>
          <p:nvPr>
            <p:ph idx="1"/>
          </p:nvPr>
        </p:nvSpPr>
        <p:spPr>
          <a:xfrm>
            <a:off x="475982" y="852889"/>
            <a:ext cx="10966449" cy="6241473"/>
          </a:xfrm>
        </p:spPr>
        <p:txBody>
          <a:bodyPr/>
          <a:lstStyle/>
          <a:p>
            <a:pPr marL="514350" lvl="1" indent="-514350">
              <a:buFont typeface="+mj-lt"/>
              <a:buAutoNum type="arabicPeriod" startAt="14"/>
              <a:defRPr/>
            </a:pPr>
            <a:r>
              <a:rPr lang="en-US" sz="1800" dirty="0">
                <a:solidFill>
                  <a:srgbClr val="53565A"/>
                </a:solidFill>
              </a:rPr>
              <a:t>You will return to the </a:t>
            </a:r>
            <a:r>
              <a:rPr lang="en-US" sz="1800" b="1" dirty="0">
                <a:solidFill>
                  <a:srgbClr val="53565A"/>
                </a:solidFill>
              </a:rPr>
              <a:t>Duxbury Braille Translator </a:t>
            </a:r>
            <a:r>
              <a:rPr lang="en-US" sz="1800" dirty="0">
                <a:solidFill>
                  <a:srgbClr val="53565A"/>
                </a:solidFill>
              </a:rPr>
              <a:t>window.</a:t>
            </a:r>
          </a:p>
          <a:p>
            <a:pPr marL="749300" lvl="2" indent="-514350">
              <a:defRPr/>
            </a:pPr>
            <a:r>
              <a:rPr lang="en-US" sz="1800" dirty="0">
                <a:solidFill>
                  <a:srgbClr val="53565A"/>
                </a:solidFill>
              </a:rPr>
              <a:t>Go to </a:t>
            </a:r>
            <a:r>
              <a:rPr lang="en-US" sz="1800" b="1" dirty="0">
                <a:solidFill>
                  <a:srgbClr val="53565A"/>
                </a:solidFill>
              </a:rPr>
              <a:t>Global</a:t>
            </a:r>
            <a:r>
              <a:rPr lang="en-US" sz="1800" dirty="0">
                <a:solidFill>
                  <a:srgbClr val="53565A"/>
                </a:solidFill>
              </a:rPr>
              <a:t> &gt; </a:t>
            </a:r>
            <a:r>
              <a:rPr lang="en-US" sz="1800" b="1" dirty="0">
                <a:solidFill>
                  <a:srgbClr val="53565A"/>
                </a:solidFill>
              </a:rPr>
              <a:t>Formatted Braille Importer</a:t>
            </a:r>
            <a:r>
              <a:rPr lang="en-US" sz="1800" dirty="0">
                <a:solidFill>
                  <a:srgbClr val="53565A"/>
                </a:solidFill>
              </a:rPr>
              <a:t>. </a:t>
            </a:r>
          </a:p>
          <a:p>
            <a:pPr marL="749300" lvl="2" indent="-514350">
              <a:defRPr/>
            </a:pPr>
            <a:r>
              <a:rPr lang="en-US" sz="1800" dirty="0">
                <a:solidFill>
                  <a:srgbClr val="53565A"/>
                </a:solidFill>
              </a:rPr>
              <a:t>In the </a:t>
            </a:r>
            <a:r>
              <a:rPr lang="en-US" sz="1800" b="1" i="1" dirty="0">
                <a:solidFill>
                  <a:srgbClr val="53565A"/>
                </a:solidFill>
              </a:rPr>
              <a:t>Global: Formatted Braille Importer</a:t>
            </a:r>
            <a:r>
              <a:rPr lang="en-US" sz="1800" dirty="0">
                <a:solidFill>
                  <a:srgbClr val="53565A"/>
                </a:solidFill>
              </a:rPr>
              <a:t> window that appears, mark the </a:t>
            </a:r>
            <a:r>
              <a:rPr lang="en-US" sz="1800" b="1" dirty="0">
                <a:solidFill>
                  <a:srgbClr val="53565A"/>
                </a:solidFill>
              </a:rPr>
              <a:t>Read formatted Braille without interpretation </a:t>
            </a:r>
            <a:r>
              <a:rPr lang="en-US" sz="1800" dirty="0">
                <a:solidFill>
                  <a:srgbClr val="53565A"/>
                </a:solidFill>
              </a:rPr>
              <a:t>checkbox and click </a:t>
            </a:r>
            <a:r>
              <a:rPr lang="en-US" sz="1800" b="1" dirty="0">
                <a:solidFill>
                  <a:srgbClr val="53565A"/>
                </a:solidFill>
              </a:rPr>
              <a:t>OK</a:t>
            </a:r>
            <a:r>
              <a:rPr lang="en-US" sz="1800" dirty="0">
                <a:solidFill>
                  <a:srgbClr val="53565A"/>
                </a:solidFill>
              </a:rPr>
              <a:t>.</a:t>
            </a:r>
          </a:p>
          <a:p>
            <a:pPr marL="514350" lvl="1" indent="-514350">
              <a:buFont typeface="+mj-lt"/>
              <a:buAutoNum type="arabicPeriod" startAt="14"/>
              <a:defRPr/>
            </a:pPr>
            <a:r>
              <a:rPr lang="en-US" sz="1800" dirty="0">
                <a:solidFill>
                  <a:srgbClr val="53565A"/>
                </a:solidFill>
              </a:rPr>
              <a:t>Select </a:t>
            </a:r>
            <a:r>
              <a:rPr lang="en-US" sz="1800" b="1" dirty="0">
                <a:solidFill>
                  <a:srgbClr val="53565A"/>
                </a:solidFill>
              </a:rPr>
              <a:t>File &gt; Emboss</a:t>
            </a:r>
            <a:r>
              <a:rPr lang="en-US" sz="1800" dirty="0">
                <a:solidFill>
                  <a:srgbClr val="53565A"/>
                </a:solidFill>
              </a:rPr>
              <a:t>. The </a:t>
            </a:r>
            <a:r>
              <a:rPr lang="en-US" sz="1800" b="1" dirty="0">
                <a:solidFill>
                  <a:srgbClr val="53565A"/>
                </a:solidFill>
              </a:rPr>
              <a:t>File: Emboss </a:t>
            </a:r>
            <a:r>
              <a:rPr lang="en-US" sz="1800" dirty="0">
                <a:solidFill>
                  <a:srgbClr val="53565A"/>
                </a:solidFill>
              </a:rPr>
              <a:t>window appears.</a:t>
            </a:r>
          </a:p>
          <a:p>
            <a:pPr marL="514350" lvl="1" indent="-514350">
              <a:buFont typeface="+mj-lt"/>
              <a:buAutoNum type="arabicPeriod" startAt="14"/>
              <a:defRPr/>
            </a:pPr>
            <a:r>
              <a:rPr lang="en-US" sz="1800" dirty="0">
                <a:solidFill>
                  <a:srgbClr val="53565A"/>
                </a:solidFill>
              </a:rPr>
              <a:t>Ensure that only one copy is being embossed, the page range is set to </a:t>
            </a:r>
            <a:r>
              <a:rPr lang="en-US" sz="1800" b="1" dirty="0">
                <a:solidFill>
                  <a:srgbClr val="53565A"/>
                </a:solidFill>
              </a:rPr>
              <a:t>All</a:t>
            </a:r>
            <a:r>
              <a:rPr lang="en-US" sz="1800" dirty="0">
                <a:solidFill>
                  <a:srgbClr val="53565A"/>
                </a:solidFill>
              </a:rPr>
              <a:t>, and the </a:t>
            </a:r>
            <a:r>
              <a:rPr lang="en-US" sz="1800" dirty="0" err="1">
                <a:solidFill>
                  <a:srgbClr val="53565A"/>
                </a:solidFill>
              </a:rPr>
              <a:t>Brailler</a:t>
            </a:r>
            <a:r>
              <a:rPr lang="en-US" sz="1800" dirty="0">
                <a:solidFill>
                  <a:srgbClr val="53565A"/>
                </a:solidFill>
              </a:rPr>
              <a:t> Device is set to the ViewPlus embosser you wish to use.</a:t>
            </a:r>
          </a:p>
          <a:p>
            <a:pPr marL="514350" lvl="1" indent="-514350">
              <a:buFont typeface="+mj-lt"/>
              <a:buAutoNum type="arabicPeriod" startAt="14"/>
              <a:defRPr/>
            </a:pPr>
            <a:r>
              <a:rPr lang="en-US" sz="1800" dirty="0">
                <a:solidFill>
                  <a:srgbClr val="53565A"/>
                </a:solidFill>
              </a:rPr>
              <a:t>Click </a:t>
            </a:r>
            <a:r>
              <a:rPr lang="en-US" sz="1800" b="1" dirty="0">
                <a:solidFill>
                  <a:srgbClr val="53565A"/>
                </a:solidFill>
              </a:rPr>
              <a:t>OK </a:t>
            </a:r>
            <a:r>
              <a:rPr lang="en-US" sz="1800" dirty="0">
                <a:solidFill>
                  <a:srgbClr val="53565A"/>
                </a:solidFill>
              </a:rPr>
              <a:t>to emboss.</a:t>
            </a:r>
          </a:p>
          <a:p>
            <a:pPr marL="514350" lvl="1" indent="-514350">
              <a:buFont typeface="+mj-lt"/>
              <a:buAutoNum type="arabicPeriod" startAt="14"/>
              <a:defRPr/>
            </a:pPr>
            <a:r>
              <a:rPr lang="en-US" sz="1800" dirty="0">
                <a:solidFill>
                  <a:srgbClr val="53565A"/>
                </a:solidFill>
              </a:rPr>
              <a:t>Confirm that the embossed braille output is correct and that no braille</a:t>
            </a:r>
            <a:br>
              <a:rPr lang="en-US" sz="1800" dirty="0">
                <a:solidFill>
                  <a:srgbClr val="53565A"/>
                </a:solidFill>
              </a:rPr>
            </a:br>
            <a:r>
              <a:rPr lang="en-US" sz="1800" dirty="0">
                <a:solidFill>
                  <a:srgbClr val="53565A"/>
                </a:solidFill>
              </a:rPr>
              <a:t>text is cut off or printed beyond the edge of the page. If it is correct,</a:t>
            </a:r>
            <a:br>
              <a:rPr lang="en-US" sz="1800" dirty="0">
                <a:solidFill>
                  <a:srgbClr val="53565A"/>
                </a:solidFill>
              </a:rPr>
            </a:br>
            <a:r>
              <a:rPr lang="en-US" sz="1800" dirty="0">
                <a:solidFill>
                  <a:srgbClr val="53565A"/>
                </a:solidFill>
              </a:rPr>
              <a:t>then you are ready to print BRF files.</a:t>
            </a:r>
            <a:endParaRPr lang="en-US" sz="1800" b="1" dirty="0">
              <a:solidFill>
                <a:srgbClr val="53565A"/>
              </a:solidFill>
            </a:endParaRPr>
          </a:p>
          <a:p>
            <a:endParaRPr lang="en-US" sz="2800" dirty="0"/>
          </a:p>
        </p:txBody>
      </p:sp>
      <p:sp>
        <p:nvSpPr>
          <p:cNvPr id="30725" name="Title 1"/>
          <p:cNvSpPr>
            <a:spLocks noGrp="1"/>
          </p:cNvSpPr>
          <p:nvPr>
            <p:ph type="title"/>
          </p:nvPr>
        </p:nvSpPr>
        <p:spPr/>
        <p:txBody>
          <a:bodyPr>
            <a:normAutofit/>
          </a:bodyPr>
          <a:lstStyle/>
          <a:p>
            <a:r>
              <a:rPr lang="en-US" dirty="0"/>
              <a:t>TA Software Configuration: Duxbury Braille Translator</a:t>
            </a:r>
            <a:endParaRPr altLang="en-US" dirty="0"/>
          </a:p>
        </p:txBody>
      </p:sp>
      <p:sp>
        <p:nvSpPr>
          <p:cNvPr id="5" name="Slide Number Placeholder 3">
            <a:extLst>
              <a:ext uri="{FF2B5EF4-FFF2-40B4-BE49-F238E27FC236}">
                <a16:creationId xmlns:a16="http://schemas.microsoft.com/office/drawing/2014/main" id="{6BF55D02-B75A-4D2B-BAC6-57A0AE80803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44894370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311825" y="-938270"/>
            <a:ext cx="11092069" cy="1486894"/>
          </a:xfrm>
        </p:spPr>
        <p:txBody>
          <a:bodyPr>
            <a:normAutofit/>
          </a:bodyPr>
          <a:lstStyle/>
          <a:p>
            <a:r>
              <a:rPr lang="en-US" dirty="0"/>
              <a:t>Video Walkthrough: Configuring Duxbury Braille Translator</a:t>
            </a:r>
            <a:endParaRPr altLang="en-US" dirty="0"/>
          </a:p>
        </p:txBody>
      </p:sp>
      <p:pic>
        <p:nvPicPr>
          <p:cNvPr id="3" name="Duxbury (audi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71006" y="996191"/>
            <a:ext cx="8649988" cy="4865618"/>
          </a:xfrm>
          <a:prstGeom prst="rect">
            <a:avLst/>
          </a:prstGeom>
        </p:spPr>
      </p:pic>
      <p:sp>
        <p:nvSpPr>
          <p:cNvPr id="5" name="Slide Number Placeholder 3">
            <a:extLst>
              <a:ext uri="{FF2B5EF4-FFF2-40B4-BE49-F238E27FC236}">
                <a16:creationId xmlns:a16="http://schemas.microsoft.com/office/drawing/2014/main" id="{CAEBF9C2-F0AA-4844-96A8-5A5932FADE5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1906723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346" y="2254103"/>
            <a:ext cx="6632003" cy="1389784"/>
          </a:xfrm>
        </p:spPr>
        <p:txBody>
          <a:bodyPr/>
          <a:lstStyle/>
          <a:p>
            <a:r>
              <a:rPr lang="en-US" dirty="0"/>
              <a:t>Student Software Configuration</a:t>
            </a:r>
          </a:p>
        </p:txBody>
      </p:sp>
    </p:spTree>
    <p:extLst>
      <p:ext uri="{BB962C8B-B14F-4D97-AF65-F5344CB8AC3E}">
        <p14:creationId xmlns:p14="http://schemas.microsoft.com/office/powerpoint/2010/main" val="4131851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6055" y="891591"/>
            <a:ext cx="8973879" cy="5245203"/>
          </a:xfrm>
        </p:spPr>
        <p:txBody>
          <a:bodyPr>
            <a:noAutofit/>
          </a:bodyPr>
          <a:lstStyle/>
          <a:p>
            <a:pPr marL="233363" lvl="1" indent="-233363"/>
            <a:r>
              <a:rPr lang="en-US" sz="2000" dirty="0">
                <a:solidFill>
                  <a:srgbClr val="53565A"/>
                </a:solidFill>
              </a:rPr>
              <a:t>Install the following software on machines to be used by students testing with Braille:</a:t>
            </a:r>
          </a:p>
          <a:p>
            <a:pPr marL="469900" lvl="1" indent="-236538"/>
            <a:r>
              <a:rPr lang="en-US" sz="2000" dirty="0">
                <a:solidFill>
                  <a:srgbClr val="53565A"/>
                </a:solidFill>
              </a:rPr>
              <a:t>Secure Browser 12.5</a:t>
            </a:r>
          </a:p>
          <a:p>
            <a:pPr marL="469900" lvl="1" indent="-236538"/>
            <a:r>
              <a:rPr lang="en-US" sz="2000" dirty="0">
                <a:solidFill>
                  <a:srgbClr val="53565A"/>
                </a:solidFill>
              </a:rPr>
              <a:t>JAWS (version 2019, 2020, or 2021)</a:t>
            </a:r>
          </a:p>
          <a:p>
            <a:pPr marL="233363" lvl="1" indent="-233363"/>
            <a:r>
              <a:rPr lang="en-US" sz="2000" dirty="0">
                <a:solidFill>
                  <a:srgbClr val="53565A"/>
                </a:solidFill>
              </a:rPr>
              <a:t>Configuration instructions for JAWS:</a:t>
            </a:r>
          </a:p>
          <a:p>
            <a:pPr marL="560387" lvl="2" indent="-285750">
              <a:buFont typeface="Wingdings" panose="05000000000000000000" pitchFamily="2" charset="2"/>
              <a:buChar char="§"/>
            </a:pPr>
            <a:r>
              <a:rPr lang="en-US" sz="2000" dirty="0">
                <a:solidFill>
                  <a:srgbClr val="53565A"/>
                </a:solidFill>
              </a:rPr>
              <a:t>Configure JAWS to recognize the Secure Browser</a:t>
            </a:r>
          </a:p>
          <a:p>
            <a:pPr marL="560387" lvl="2" indent="-285750">
              <a:buFont typeface="Wingdings" panose="05000000000000000000" pitchFamily="2" charset="2"/>
              <a:buChar char="§"/>
            </a:pPr>
            <a:r>
              <a:rPr lang="en-US" sz="2000" dirty="0">
                <a:solidFill>
                  <a:srgbClr val="53565A"/>
                </a:solidFill>
              </a:rPr>
              <a:t>Apply JAWS settings for Contracted or Uncontracted Braille</a:t>
            </a:r>
          </a:p>
          <a:p>
            <a:pPr marL="560387" lvl="2" indent="-285750">
              <a:buFont typeface="Wingdings" panose="05000000000000000000" pitchFamily="2" charset="2"/>
              <a:buChar char="§"/>
            </a:pPr>
            <a:r>
              <a:rPr lang="en-US" sz="2000" dirty="0">
                <a:solidFill>
                  <a:srgbClr val="53565A"/>
                </a:solidFill>
              </a:rPr>
              <a:t>Configure JAWS to speak “dollars”</a:t>
            </a:r>
          </a:p>
          <a:p>
            <a:pPr marL="0" lvl="1" indent="0">
              <a:buNone/>
            </a:pPr>
            <a:r>
              <a:rPr lang="en-US" sz="2000" dirty="0">
                <a:solidFill>
                  <a:srgbClr val="53565A"/>
                </a:solidFill>
              </a:rPr>
              <a:t>For details, see the </a:t>
            </a:r>
            <a:r>
              <a:rPr lang="en-US" sz="2000" i="1" dirty="0">
                <a:solidFill>
                  <a:srgbClr val="53565A"/>
                </a:solidFill>
                <a:hlinkClick r:id="rId3"/>
              </a:rPr>
              <a:t>Assistive Technology Manual</a:t>
            </a:r>
            <a:r>
              <a:rPr lang="en-US" sz="2000" i="1" dirty="0">
                <a:solidFill>
                  <a:srgbClr val="53565A"/>
                </a:solidFill>
              </a:rPr>
              <a:t>.</a:t>
            </a:r>
          </a:p>
        </p:txBody>
      </p:sp>
      <p:sp>
        <p:nvSpPr>
          <p:cNvPr id="3" name="Title 2"/>
          <p:cNvSpPr>
            <a:spLocks noGrp="1"/>
          </p:cNvSpPr>
          <p:nvPr>
            <p:ph type="title"/>
          </p:nvPr>
        </p:nvSpPr>
        <p:spPr/>
        <p:txBody>
          <a:bodyPr/>
          <a:lstStyle/>
          <a:p>
            <a:r>
              <a:rPr lang="en-US" dirty="0"/>
              <a:t>Student Software Configuration</a:t>
            </a:r>
          </a:p>
        </p:txBody>
      </p:sp>
      <p:sp>
        <p:nvSpPr>
          <p:cNvPr id="5" name="Slide Number Placeholder 3">
            <a:extLst>
              <a:ext uri="{FF2B5EF4-FFF2-40B4-BE49-F238E27FC236}">
                <a16:creationId xmlns:a16="http://schemas.microsoft.com/office/drawing/2014/main" id="{A8551A28-4DE1-4F99-8624-50B989FBFDA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25</a:t>
            </a:fld>
            <a:endParaRPr lang="en-US" sz="1200" dirty="0">
              <a:solidFill>
                <a:schemeClr val="bg1"/>
              </a:solidFill>
            </a:endParaRPr>
          </a:p>
        </p:txBody>
      </p:sp>
    </p:spTree>
    <p:extLst>
      <p:ext uri="{BB962C8B-B14F-4D97-AF65-F5344CB8AC3E}">
        <p14:creationId xmlns:p14="http://schemas.microsoft.com/office/powerpoint/2010/main" val="1939348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33363" lvl="1" indent="-233363"/>
            <a:r>
              <a:rPr lang="en-US" sz="2400" dirty="0">
                <a:solidFill>
                  <a:srgbClr val="53565A"/>
                </a:solidFill>
              </a:rPr>
              <a:t>The Secure Browser is available for download on your state’s portal.</a:t>
            </a:r>
          </a:p>
          <a:p>
            <a:pPr marL="233363" lvl="1" indent="-233363"/>
            <a:endParaRPr lang="en-US" sz="2400" dirty="0">
              <a:solidFill>
                <a:srgbClr val="53565A"/>
              </a:solidFill>
            </a:endParaRPr>
          </a:p>
          <a:p>
            <a:pPr marL="233363" lvl="1" indent="-233363"/>
            <a:r>
              <a:rPr lang="en-US" sz="2400" dirty="0">
                <a:solidFill>
                  <a:srgbClr val="53565A"/>
                </a:solidFill>
              </a:rPr>
              <a:t>JAWS is available online at: </a:t>
            </a:r>
            <a:r>
              <a:rPr lang="en-US" sz="2400" dirty="0">
                <a:hlinkClick r:id="rId3"/>
              </a:rPr>
              <a:t>http://www.freedomscientific.com/products/fs/jaws-product-page.asp</a:t>
            </a:r>
            <a:endParaRPr lang="en-US" sz="2400" dirty="0"/>
          </a:p>
        </p:txBody>
      </p:sp>
      <p:sp>
        <p:nvSpPr>
          <p:cNvPr id="3" name="Title 2"/>
          <p:cNvSpPr>
            <a:spLocks noGrp="1"/>
          </p:cNvSpPr>
          <p:nvPr>
            <p:ph type="title"/>
          </p:nvPr>
        </p:nvSpPr>
        <p:spPr/>
        <p:txBody>
          <a:bodyPr/>
          <a:lstStyle/>
          <a:p>
            <a:r>
              <a:rPr lang="en-US" dirty="0"/>
              <a:t>Student Software Configuration</a:t>
            </a:r>
          </a:p>
        </p:txBody>
      </p:sp>
      <p:sp>
        <p:nvSpPr>
          <p:cNvPr id="5" name="Slide Number Placeholder 3">
            <a:extLst>
              <a:ext uri="{FF2B5EF4-FFF2-40B4-BE49-F238E27FC236}">
                <a16:creationId xmlns:a16="http://schemas.microsoft.com/office/drawing/2014/main" id="{D8D6C6A6-D1C0-469F-9E00-2E99CABC505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26</a:t>
            </a:fld>
            <a:endParaRPr lang="en-US" sz="1200" dirty="0">
              <a:solidFill>
                <a:schemeClr val="bg1"/>
              </a:solidFill>
            </a:endParaRPr>
          </a:p>
        </p:txBody>
      </p:sp>
    </p:spTree>
    <p:extLst>
      <p:ext uri="{BB962C8B-B14F-4D97-AF65-F5344CB8AC3E}">
        <p14:creationId xmlns:p14="http://schemas.microsoft.com/office/powerpoint/2010/main" val="3529175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308654"/>
            <a:ext cx="10966449" cy="3732737"/>
          </a:xfrm>
        </p:spPr>
        <p:txBody>
          <a:bodyPr>
            <a:normAutofit fontScale="92500"/>
          </a:bodyPr>
          <a:lstStyle/>
          <a:p>
            <a:pPr marL="406400" indent="-406400">
              <a:buFont typeface="+mj-lt"/>
              <a:buAutoNum type="arabicPeriod"/>
            </a:pPr>
            <a:r>
              <a:rPr lang="en-US" dirty="0">
                <a:solidFill>
                  <a:srgbClr val="53565A"/>
                </a:solidFill>
              </a:rPr>
              <a:t>Open the JAWS </a:t>
            </a:r>
            <a:r>
              <a:rPr lang="en-US" b="1" i="1" dirty="0">
                <a:solidFill>
                  <a:srgbClr val="53565A"/>
                </a:solidFill>
              </a:rPr>
              <a:t>ConfigNames.ini</a:t>
            </a:r>
            <a:r>
              <a:rPr lang="en-US" dirty="0">
                <a:solidFill>
                  <a:srgbClr val="53565A"/>
                </a:solidFill>
              </a:rPr>
              <a:t> file.</a:t>
            </a:r>
          </a:p>
          <a:p>
            <a:pPr marL="968756" lvl="1" indent="-406400">
              <a:buFont typeface="Wingdings" panose="05000000000000000000" pitchFamily="2" charset="2"/>
              <a:buChar char="§"/>
            </a:pPr>
            <a:r>
              <a:rPr lang="en-US" sz="2000" dirty="0">
                <a:solidFill>
                  <a:srgbClr val="53565A"/>
                </a:solidFill>
              </a:rPr>
              <a:t>Default Location: </a:t>
            </a:r>
            <a:r>
              <a:rPr lang="en-US" sz="2000" b="1" dirty="0">
                <a:solidFill>
                  <a:srgbClr val="53565A"/>
                </a:solidFill>
              </a:rPr>
              <a:t>Start &gt; All Programs &gt; JAWS 2019 &gt; Explore JAWS &gt; Explore Shared Settings</a:t>
            </a:r>
          </a:p>
          <a:p>
            <a:pPr marL="406400" indent="-406400">
              <a:buFont typeface="+mj-lt"/>
              <a:buAutoNum type="arabicPeriod"/>
            </a:pPr>
            <a:r>
              <a:rPr lang="en-US" dirty="0">
                <a:solidFill>
                  <a:srgbClr val="53565A"/>
                </a:solidFill>
              </a:rPr>
              <a:t>In the </a:t>
            </a:r>
            <a:r>
              <a:rPr lang="en-US" b="1" dirty="0">
                <a:solidFill>
                  <a:srgbClr val="53565A"/>
                </a:solidFill>
              </a:rPr>
              <a:t>ConfigNames.ini</a:t>
            </a:r>
            <a:r>
              <a:rPr lang="en-US" dirty="0">
                <a:solidFill>
                  <a:srgbClr val="53565A"/>
                </a:solidFill>
              </a:rPr>
              <a:t> file, locate the line of text containing </a:t>
            </a:r>
            <a:r>
              <a:rPr lang="en-US" dirty="0">
                <a:solidFill>
                  <a:srgbClr val="53565A"/>
                </a:solidFill>
                <a:latin typeface="Consolas" panose="020B0609020204030204" pitchFamily="49" charset="0"/>
                <a:cs typeface="Consolas" panose="020B0609020204030204" pitchFamily="49" charset="0"/>
              </a:rPr>
              <a:t>firefox:3=</a:t>
            </a:r>
            <a:r>
              <a:rPr lang="en-US" dirty="0" err="1">
                <a:solidFill>
                  <a:srgbClr val="53565A"/>
                </a:solidFill>
                <a:latin typeface="Consolas" panose="020B0609020204030204" pitchFamily="49" charset="0"/>
                <a:cs typeface="Consolas" panose="020B0609020204030204" pitchFamily="49" charset="0"/>
              </a:rPr>
              <a:t>firefox</a:t>
            </a:r>
            <a:endParaRPr lang="en-US" dirty="0">
              <a:solidFill>
                <a:srgbClr val="53565A"/>
              </a:solidFill>
              <a:latin typeface="Consolas" panose="020B0609020204030204" pitchFamily="49" charset="0"/>
              <a:cs typeface="Consolas" panose="020B0609020204030204" pitchFamily="49" charset="0"/>
            </a:endParaRPr>
          </a:p>
          <a:p>
            <a:pPr marL="406400" indent="-406400">
              <a:buFont typeface="+mj-lt"/>
              <a:buAutoNum type="arabicPeriod"/>
            </a:pPr>
            <a:r>
              <a:rPr lang="en-US" dirty="0">
                <a:solidFill>
                  <a:srgbClr val="53565A"/>
                </a:solidFill>
              </a:rPr>
              <a:t>At the end of this line, press </a:t>
            </a:r>
            <a:r>
              <a:rPr lang="en-US" b="1" dirty="0">
                <a:solidFill>
                  <a:srgbClr val="53565A"/>
                </a:solidFill>
              </a:rPr>
              <a:t>Enter</a:t>
            </a:r>
            <a:r>
              <a:rPr lang="en-US" dirty="0">
                <a:solidFill>
                  <a:srgbClr val="53565A"/>
                </a:solidFill>
              </a:rPr>
              <a:t>,</a:t>
            </a:r>
            <a:r>
              <a:rPr lang="en-US" b="1" dirty="0">
                <a:solidFill>
                  <a:srgbClr val="53565A"/>
                </a:solidFill>
              </a:rPr>
              <a:t> </a:t>
            </a:r>
            <a:r>
              <a:rPr lang="en-US" dirty="0">
                <a:solidFill>
                  <a:srgbClr val="53565A"/>
                </a:solidFill>
              </a:rPr>
              <a:t>and on the new line type </a:t>
            </a:r>
            <a:r>
              <a:rPr lang="en-US" dirty="0" err="1">
                <a:solidFill>
                  <a:srgbClr val="53565A"/>
                </a:solidFill>
                <a:latin typeface="Consolas" panose="020B0609020204030204" pitchFamily="49" charset="0"/>
                <a:cs typeface="Consolas" panose="020B0609020204030204" pitchFamily="49" charset="0"/>
              </a:rPr>
              <a:t>HISecureBrowser</a:t>
            </a:r>
            <a:r>
              <a:rPr lang="en-US" dirty="0">
                <a:solidFill>
                  <a:srgbClr val="53565A"/>
                </a:solidFill>
                <a:latin typeface="Consolas" panose="020B0609020204030204" pitchFamily="49" charset="0"/>
                <a:cs typeface="Consolas" panose="020B0609020204030204" pitchFamily="49" charset="0"/>
              </a:rPr>
              <a:t>=</a:t>
            </a:r>
            <a:r>
              <a:rPr lang="en-US" dirty="0" err="1">
                <a:solidFill>
                  <a:srgbClr val="53565A"/>
                </a:solidFill>
                <a:latin typeface="Consolas" panose="020B0609020204030204" pitchFamily="49" charset="0"/>
                <a:cs typeface="Consolas" panose="020B0609020204030204" pitchFamily="49" charset="0"/>
              </a:rPr>
              <a:t>firefox</a:t>
            </a:r>
            <a:r>
              <a:rPr lang="en-US" dirty="0">
                <a:solidFill>
                  <a:srgbClr val="53565A"/>
                </a:solidFill>
              </a:rPr>
              <a:t>, where </a:t>
            </a:r>
            <a:r>
              <a:rPr lang="en-US" dirty="0" err="1">
                <a:solidFill>
                  <a:srgbClr val="53565A"/>
                </a:solidFill>
                <a:latin typeface="Consolas" panose="020B0609020204030204" pitchFamily="49" charset="0"/>
                <a:cs typeface="Consolas" panose="020B0609020204030204" pitchFamily="49" charset="0"/>
              </a:rPr>
              <a:t>HISecureBrowser</a:t>
            </a:r>
            <a:r>
              <a:rPr lang="en-US" dirty="0">
                <a:solidFill>
                  <a:srgbClr val="53565A"/>
                </a:solidFill>
                <a:latin typeface="Consolas" panose="020B0609020204030204" pitchFamily="49" charset="0"/>
                <a:cs typeface="Consolas" panose="020B0609020204030204" pitchFamily="49" charset="0"/>
              </a:rPr>
              <a:t> </a:t>
            </a:r>
            <a:r>
              <a:rPr lang="en-US" dirty="0">
                <a:solidFill>
                  <a:srgbClr val="53565A"/>
                </a:solidFill>
              </a:rPr>
              <a:t>is the exact name of the Secure Browser found on the desktop.</a:t>
            </a:r>
          </a:p>
          <a:p>
            <a:pPr marL="406400" indent="-406400">
              <a:buFont typeface="+mj-lt"/>
              <a:buAutoNum type="arabicPeriod"/>
            </a:pPr>
            <a:r>
              <a:rPr lang="en-US" dirty="0">
                <a:solidFill>
                  <a:srgbClr val="53565A"/>
                </a:solidFill>
              </a:rPr>
              <a:t>When you are finished, save the file.</a:t>
            </a:r>
          </a:p>
        </p:txBody>
      </p:sp>
      <p:sp>
        <p:nvSpPr>
          <p:cNvPr id="3" name="Title 2"/>
          <p:cNvSpPr>
            <a:spLocks noGrp="1"/>
          </p:cNvSpPr>
          <p:nvPr>
            <p:ph type="title"/>
          </p:nvPr>
        </p:nvSpPr>
        <p:spPr/>
        <p:txBody>
          <a:bodyPr>
            <a:normAutofit/>
          </a:bodyPr>
          <a:lstStyle/>
          <a:p>
            <a:r>
              <a:rPr lang="en-US" dirty="0"/>
              <a:t>Configure JAWS to Recognize the Secure Browser</a:t>
            </a:r>
          </a:p>
        </p:txBody>
      </p:sp>
      <p:sp>
        <p:nvSpPr>
          <p:cNvPr id="17" name="Slide Number Placeholder 3">
            <a:extLst>
              <a:ext uri="{FF2B5EF4-FFF2-40B4-BE49-F238E27FC236}">
                <a16:creationId xmlns:a16="http://schemas.microsoft.com/office/drawing/2014/main" id="{E0BA1967-9B1A-44F3-99BE-98639FF3E846}"/>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27</a:t>
            </a:fld>
            <a:endParaRPr lang="en-US" sz="1200" dirty="0">
              <a:solidFill>
                <a:schemeClr val="bg1"/>
              </a:solidFill>
            </a:endParaRPr>
          </a:p>
        </p:txBody>
      </p:sp>
      <p:grpSp>
        <p:nvGrpSpPr>
          <p:cNvPr id="4" name="Group 3">
            <a:extLst>
              <a:ext uri="{FF2B5EF4-FFF2-40B4-BE49-F238E27FC236}">
                <a16:creationId xmlns:a16="http://schemas.microsoft.com/office/drawing/2014/main" id="{31C63521-5BEE-4375-B75C-481868341F40}"/>
              </a:ext>
            </a:extLst>
          </p:cNvPr>
          <p:cNvGrpSpPr/>
          <p:nvPr/>
        </p:nvGrpSpPr>
        <p:grpSpPr>
          <a:xfrm>
            <a:off x="9419053" y="4277867"/>
            <a:ext cx="1826547" cy="1271480"/>
            <a:chOff x="9419053" y="4277867"/>
            <a:chExt cx="1826547" cy="1271480"/>
          </a:xfrm>
        </p:grpSpPr>
        <p:pic>
          <p:nvPicPr>
            <p:cNvPr id="11" name="Picture 10">
              <a:extLst>
                <a:ext uri="{FF2B5EF4-FFF2-40B4-BE49-F238E27FC236}">
                  <a16:creationId xmlns:a16="http://schemas.microsoft.com/office/drawing/2014/main" id="{A3C9C13D-64F5-45C8-B6B8-C3B9C5E222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7959" y="4277867"/>
              <a:ext cx="1137641" cy="1271480"/>
            </a:xfrm>
            <a:prstGeom prst="rect">
              <a:avLst/>
            </a:prstGeom>
          </p:spPr>
        </p:pic>
        <p:sp>
          <p:nvSpPr>
            <p:cNvPr id="7" name="Right Arrow 8">
              <a:extLst>
                <a:ext uri="{FF2B5EF4-FFF2-40B4-BE49-F238E27FC236}">
                  <a16:creationId xmlns:a16="http://schemas.microsoft.com/office/drawing/2014/main" id="{CE543CBD-E2A8-491B-8B70-F23D76A3F729}"/>
                </a:ext>
              </a:extLst>
            </p:cNvPr>
            <p:cNvSpPr/>
            <p:nvPr/>
          </p:nvSpPr>
          <p:spPr>
            <a:xfrm>
              <a:off x="9419053" y="4817553"/>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398135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300209" y="-1026405"/>
            <a:ext cx="10966449" cy="1526096"/>
          </a:xfrm>
        </p:spPr>
        <p:txBody>
          <a:bodyPr>
            <a:normAutofit/>
          </a:bodyPr>
          <a:lstStyle/>
          <a:p>
            <a:r>
              <a:rPr lang="en-US" sz="2400" dirty="0"/>
              <a:t>Video Walkthrough: Configuring JAWS to Recognize the Secure Browser</a:t>
            </a:r>
            <a:endParaRPr altLang="en-US" sz="2400" dirty="0"/>
          </a:p>
        </p:txBody>
      </p:sp>
      <p:pic>
        <p:nvPicPr>
          <p:cNvPr id="4" name="Configuring JAWS 1 (audi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51505" y="928972"/>
            <a:ext cx="8888990" cy="5000056"/>
          </a:xfrm>
          <a:prstGeom prst="rect">
            <a:avLst/>
          </a:prstGeom>
        </p:spPr>
      </p:pic>
      <p:sp>
        <p:nvSpPr>
          <p:cNvPr id="5" name="Slide Number Placeholder 3">
            <a:extLst>
              <a:ext uri="{FF2B5EF4-FFF2-40B4-BE49-F238E27FC236}">
                <a16:creationId xmlns:a16="http://schemas.microsoft.com/office/drawing/2014/main" id="{30CC472F-49F8-4674-A23F-E0240B46DE5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0823303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081" y="2725016"/>
            <a:ext cx="6632003" cy="703984"/>
          </a:xfrm>
        </p:spPr>
        <p:txBody>
          <a:bodyPr/>
          <a:lstStyle/>
          <a:p>
            <a:r>
              <a:rPr lang="en-US" dirty="0"/>
              <a:t>JAWS Settings</a:t>
            </a:r>
          </a:p>
        </p:txBody>
      </p:sp>
    </p:spTree>
    <p:extLst>
      <p:ext uri="{BB962C8B-B14F-4D97-AF65-F5344CB8AC3E}">
        <p14:creationId xmlns:p14="http://schemas.microsoft.com/office/powerpoint/2010/main" val="224117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08050" y="884080"/>
            <a:ext cx="10375900" cy="4516341"/>
          </a:xfrm>
        </p:spPr>
        <p:txBody>
          <a:bodyPr>
            <a:normAutofit/>
          </a:bodyPr>
          <a:lstStyle/>
          <a:p>
            <a:pPr marL="0" indent="0">
              <a:buNone/>
            </a:pPr>
            <a:r>
              <a:rPr lang="en-US" sz="2400" dirty="0">
                <a:solidFill>
                  <a:srgbClr val="53565A"/>
                </a:solidFill>
                <a:cs typeface="Calibri"/>
              </a:rPr>
              <a:t>Before testing, students must have the correct test settings entered in TIDE:</a:t>
            </a:r>
          </a:p>
        </p:txBody>
      </p:sp>
      <p:sp>
        <p:nvSpPr>
          <p:cNvPr id="4" name="Title 3"/>
          <p:cNvSpPr>
            <a:spLocks noGrp="1"/>
          </p:cNvSpPr>
          <p:nvPr>
            <p:ph type="title"/>
          </p:nvPr>
        </p:nvSpPr>
        <p:spPr/>
        <p:txBody>
          <a:bodyPr/>
          <a:lstStyle/>
          <a:p>
            <a:r>
              <a:rPr lang="en-US" dirty="0"/>
              <a:t>Overview of Braille Testing</a:t>
            </a:r>
          </a:p>
        </p:txBody>
      </p:sp>
      <p:grpSp>
        <p:nvGrpSpPr>
          <p:cNvPr id="6" name="Group 5">
            <a:extLst>
              <a:ext uri="{FF2B5EF4-FFF2-40B4-BE49-F238E27FC236}">
                <a16:creationId xmlns:a16="http://schemas.microsoft.com/office/drawing/2014/main" id="{015C0E29-DC67-425A-B6F2-307EEF27E9C7}"/>
              </a:ext>
            </a:extLst>
          </p:cNvPr>
          <p:cNvGrpSpPr/>
          <p:nvPr/>
        </p:nvGrpSpPr>
        <p:grpSpPr>
          <a:xfrm>
            <a:off x="1590905" y="1457579"/>
            <a:ext cx="9010190" cy="4243313"/>
            <a:chOff x="2881417" y="3051247"/>
            <a:chExt cx="6668471" cy="312912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881417" y="3051247"/>
              <a:ext cx="6668471" cy="3129120"/>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177541" y="3581400"/>
              <a:ext cx="5833801" cy="11049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3">
            <a:extLst>
              <a:ext uri="{FF2B5EF4-FFF2-40B4-BE49-F238E27FC236}">
                <a16:creationId xmlns:a16="http://schemas.microsoft.com/office/drawing/2014/main" id="{A0A4777F-A945-441A-81CE-B1F1AAA0E16F}"/>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a:t>
            </a:fld>
            <a:endParaRPr lang="en-US" sz="1200" dirty="0">
              <a:solidFill>
                <a:schemeClr val="bg1"/>
              </a:solidFill>
            </a:endParaRPr>
          </a:p>
        </p:txBody>
      </p:sp>
      <p:sp>
        <p:nvSpPr>
          <p:cNvPr id="5" name="Rectangle 4">
            <a:extLst>
              <a:ext uri="{FF2B5EF4-FFF2-40B4-BE49-F238E27FC236}">
                <a16:creationId xmlns:a16="http://schemas.microsoft.com/office/drawing/2014/main" id="{DA120610-288E-46D2-88A7-7B83E2D20CA0}"/>
              </a:ext>
            </a:extLst>
          </p:cNvPr>
          <p:cNvSpPr/>
          <p:nvPr/>
        </p:nvSpPr>
        <p:spPr>
          <a:xfrm>
            <a:off x="1728439" y="2542478"/>
            <a:ext cx="8865220" cy="3456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Rectangle 6">
            <a:extLst>
              <a:ext uri="{FF2B5EF4-FFF2-40B4-BE49-F238E27FC236}">
                <a16:creationId xmlns:a16="http://schemas.microsoft.com/office/drawing/2014/main" id="{362B40F9-FCE0-4CFC-A777-2E380B582B94}"/>
              </a:ext>
            </a:extLst>
          </p:cNvPr>
          <p:cNvSpPr/>
          <p:nvPr/>
        </p:nvSpPr>
        <p:spPr>
          <a:xfrm>
            <a:off x="1728439" y="3646449"/>
            <a:ext cx="8865220" cy="11039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2595053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5990" y="1285103"/>
            <a:ext cx="11306260" cy="4992129"/>
          </a:xfrm>
        </p:spPr>
        <p:txBody>
          <a:bodyPr>
            <a:normAutofit/>
          </a:bodyPr>
          <a:lstStyle/>
          <a:p>
            <a:pPr marL="393700" indent="-393700">
              <a:buFont typeface="+mj-lt"/>
              <a:buAutoNum type="arabicPeriod"/>
            </a:pPr>
            <a:r>
              <a:rPr lang="en-US" dirty="0">
                <a:solidFill>
                  <a:srgbClr val="53565A"/>
                </a:solidFill>
              </a:rPr>
              <a:t>Open JAWS and go to </a:t>
            </a:r>
            <a:r>
              <a:rPr lang="en-US" b="1" dirty="0">
                <a:solidFill>
                  <a:srgbClr val="53565A"/>
                </a:solidFill>
              </a:rPr>
              <a:t>Utilities &gt; Settings Center</a:t>
            </a:r>
            <a:r>
              <a:rPr lang="en-US" dirty="0">
                <a:solidFill>
                  <a:srgbClr val="53565A"/>
                </a:solidFill>
              </a:rPr>
              <a:t>. The </a:t>
            </a:r>
            <a:r>
              <a:rPr lang="en-US" b="1" dirty="0">
                <a:solidFill>
                  <a:srgbClr val="53565A"/>
                </a:solidFill>
              </a:rPr>
              <a:t>Settings Center </a:t>
            </a:r>
            <a:r>
              <a:rPr lang="en-US" dirty="0">
                <a:solidFill>
                  <a:srgbClr val="53565A"/>
                </a:solidFill>
              </a:rPr>
              <a:t>window opens.</a:t>
            </a:r>
          </a:p>
          <a:p>
            <a:pPr marL="393700" indent="-393700">
              <a:buFont typeface="+mj-lt"/>
              <a:buAutoNum type="arabicPeriod"/>
            </a:pPr>
            <a:r>
              <a:rPr lang="en-US" dirty="0">
                <a:solidFill>
                  <a:srgbClr val="53565A"/>
                </a:solidFill>
              </a:rPr>
              <a:t>From the </a:t>
            </a:r>
            <a:r>
              <a:rPr lang="en-US" b="1" dirty="0">
                <a:solidFill>
                  <a:srgbClr val="53565A"/>
                </a:solidFill>
              </a:rPr>
              <a:t>Application </a:t>
            </a:r>
            <a:r>
              <a:rPr lang="en-US" dirty="0">
                <a:solidFill>
                  <a:srgbClr val="53565A"/>
                </a:solidFill>
              </a:rPr>
              <a:t>list at the top of the window, select </a:t>
            </a:r>
            <a:r>
              <a:rPr lang="en-US" b="1" dirty="0">
                <a:solidFill>
                  <a:srgbClr val="53565A"/>
                </a:solidFill>
              </a:rPr>
              <a:t>Firefox</a:t>
            </a:r>
            <a:r>
              <a:rPr lang="en-US" dirty="0">
                <a:solidFill>
                  <a:srgbClr val="53565A"/>
                </a:solidFill>
              </a:rPr>
              <a:t>.</a:t>
            </a:r>
          </a:p>
          <a:p>
            <a:endParaRPr lang="en-US" sz="1800" dirty="0"/>
          </a:p>
        </p:txBody>
      </p:sp>
      <p:sp>
        <p:nvSpPr>
          <p:cNvPr id="3" name="Title 2"/>
          <p:cNvSpPr>
            <a:spLocks noGrp="1"/>
          </p:cNvSpPr>
          <p:nvPr>
            <p:ph type="title"/>
          </p:nvPr>
        </p:nvSpPr>
        <p:spPr>
          <a:xfrm>
            <a:off x="400536" y="-316473"/>
            <a:ext cx="11197167" cy="897241"/>
          </a:xfrm>
        </p:spPr>
        <p:txBody>
          <a:bodyPr>
            <a:noAutofit/>
          </a:bodyPr>
          <a:lstStyle/>
          <a:p>
            <a:r>
              <a:rPr lang="en-US" dirty="0"/>
              <a:t>Apply JAWS Settings for Contracted or Uncontracted Braille</a:t>
            </a:r>
          </a:p>
        </p:txBody>
      </p:sp>
      <p:sp>
        <p:nvSpPr>
          <p:cNvPr id="5" name="Slide Number Placeholder 3">
            <a:extLst>
              <a:ext uri="{FF2B5EF4-FFF2-40B4-BE49-F238E27FC236}">
                <a16:creationId xmlns:a16="http://schemas.microsoft.com/office/drawing/2014/main" id="{ECDD99F0-9744-433D-A305-AFF70FB4372E}"/>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30</a:t>
            </a:fld>
            <a:endParaRPr lang="en-US" sz="1200" dirty="0">
              <a:solidFill>
                <a:schemeClr val="bg1"/>
              </a:solidFill>
            </a:endParaRPr>
          </a:p>
        </p:txBody>
      </p:sp>
    </p:spTree>
    <p:extLst>
      <p:ext uri="{BB962C8B-B14F-4D97-AF65-F5344CB8AC3E}">
        <p14:creationId xmlns:p14="http://schemas.microsoft.com/office/powerpoint/2010/main" val="42742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16CB1B-28E6-4B4E-88BD-E912D84D5857}"/>
              </a:ext>
            </a:extLst>
          </p:cNvPr>
          <p:cNvSpPr>
            <a:spLocks noGrp="1"/>
          </p:cNvSpPr>
          <p:nvPr>
            <p:ph idx="1"/>
          </p:nvPr>
        </p:nvSpPr>
        <p:spPr>
          <a:xfrm>
            <a:off x="318290" y="1075062"/>
            <a:ext cx="6782579" cy="3852006"/>
          </a:xfrm>
        </p:spPr>
        <p:txBody>
          <a:bodyPr>
            <a:normAutofit fontScale="85000" lnSpcReduction="20000"/>
          </a:bodyPr>
          <a:lstStyle/>
          <a:p>
            <a:pPr marL="395288" indent="-395288">
              <a:buNone/>
            </a:pPr>
            <a:r>
              <a:rPr lang="en-US" dirty="0">
                <a:solidFill>
                  <a:srgbClr val="53565A"/>
                </a:solidFill>
              </a:rPr>
              <a:t>3. Expand the </a:t>
            </a:r>
            <a:r>
              <a:rPr lang="en-US" i="1" dirty="0">
                <a:solidFill>
                  <a:srgbClr val="53565A"/>
                </a:solidFill>
              </a:rPr>
              <a:t>Braille</a:t>
            </a:r>
            <a:r>
              <a:rPr lang="en-US" dirty="0">
                <a:solidFill>
                  <a:srgbClr val="53565A"/>
                </a:solidFill>
              </a:rPr>
              <a:t> settings, </a:t>
            </a:r>
            <a:r>
              <a:rPr lang="en-US" i="1" dirty="0">
                <a:solidFill>
                  <a:srgbClr val="53565A"/>
                </a:solidFill>
              </a:rPr>
              <a:t>General</a:t>
            </a:r>
            <a:r>
              <a:rPr lang="en-US" dirty="0">
                <a:solidFill>
                  <a:srgbClr val="53565A"/>
                </a:solidFill>
              </a:rPr>
              <a:t> sub-settings, and </a:t>
            </a:r>
            <a:r>
              <a:rPr lang="en-US" i="1" dirty="0">
                <a:solidFill>
                  <a:srgbClr val="53565A"/>
                </a:solidFill>
              </a:rPr>
              <a:t>Translation</a:t>
            </a:r>
            <a:r>
              <a:rPr lang="en-US" dirty="0">
                <a:solidFill>
                  <a:srgbClr val="53565A"/>
                </a:solidFill>
              </a:rPr>
              <a:t> sub-settings in the </a:t>
            </a:r>
            <a:r>
              <a:rPr lang="en-US" i="1" dirty="0">
                <a:solidFill>
                  <a:srgbClr val="53565A"/>
                </a:solidFill>
              </a:rPr>
              <a:t>Search for settings</a:t>
            </a:r>
            <a:r>
              <a:rPr lang="en-US" dirty="0">
                <a:solidFill>
                  <a:srgbClr val="53565A"/>
                </a:solidFill>
              </a:rPr>
              <a:t> panel on the left. The </a:t>
            </a:r>
            <a:r>
              <a:rPr lang="en-US" b="1" i="1" dirty="0">
                <a:solidFill>
                  <a:srgbClr val="53565A"/>
                </a:solidFill>
              </a:rPr>
              <a:t>Settings Center</a:t>
            </a:r>
            <a:r>
              <a:rPr lang="en-US" dirty="0">
                <a:solidFill>
                  <a:srgbClr val="53565A"/>
                </a:solidFill>
              </a:rPr>
              <a:t> window displays the options for Braille Translation.</a:t>
            </a:r>
          </a:p>
          <a:p>
            <a:pPr marL="968756" lvl="1" indent="-406400">
              <a:buFont typeface="Wingdings" panose="05000000000000000000" pitchFamily="2" charset="2"/>
              <a:buChar char="§"/>
            </a:pPr>
            <a:r>
              <a:rPr lang="en-US" sz="2000" dirty="0">
                <a:solidFill>
                  <a:srgbClr val="53565A"/>
                </a:solidFill>
              </a:rPr>
              <a:t>In the </a:t>
            </a:r>
            <a:r>
              <a:rPr lang="en-US" sz="2000" b="1" dirty="0">
                <a:solidFill>
                  <a:srgbClr val="53565A"/>
                </a:solidFill>
              </a:rPr>
              <a:t>Translation </a:t>
            </a:r>
            <a:r>
              <a:rPr lang="en-US" sz="2000" dirty="0">
                <a:solidFill>
                  <a:srgbClr val="53565A"/>
                </a:solidFill>
              </a:rPr>
              <a:t>section, verify the </a:t>
            </a:r>
            <a:r>
              <a:rPr lang="en-US" sz="2000" b="1" dirty="0">
                <a:solidFill>
                  <a:srgbClr val="53565A"/>
                </a:solidFill>
              </a:rPr>
              <a:t>Language </a:t>
            </a:r>
            <a:r>
              <a:rPr lang="en-US" sz="2000" dirty="0">
                <a:solidFill>
                  <a:srgbClr val="53565A"/>
                </a:solidFill>
              </a:rPr>
              <a:t>drop-down list is set to </a:t>
            </a:r>
            <a:r>
              <a:rPr lang="en-US" sz="2000" b="1" dirty="0">
                <a:solidFill>
                  <a:srgbClr val="53565A"/>
                </a:solidFill>
              </a:rPr>
              <a:t>English – United States</a:t>
            </a:r>
            <a:r>
              <a:rPr lang="en-US" sz="2000" dirty="0">
                <a:solidFill>
                  <a:srgbClr val="53565A"/>
                </a:solidFill>
              </a:rPr>
              <a:t>.</a:t>
            </a:r>
          </a:p>
          <a:p>
            <a:pPr marL="968756" lvl="1" indent="-406400">
              <a:buFont typeface="Wingdings" panose="05000000000000000000" pitchFamily="2" charset="2"/>
              <a:buChar char="§"/>
            </a:pPr>
            <a:r>
              <a:rPr lang="en-US" sz="2000" dirty="0">
                <a:solidFill>
                  <a:srgbClr val="53565A"/>
                </a:solidFill>
              </a:rPr>
              <a:t>For students who prefer contracted Braille, select </a:t>
            </a:r>
            <a:r>
              <a:rPr lang="en-US" sz="2000" b="1" dirty="0">
                <a:solidFill>
                  <a:srgbClr val="53565A"/>
                </a:solidFill>
              </a:rPr>
              <a:t>Unified English Braille Grade 2 </a:t>
            </a:r>
            <a:r>
              <a:rPr lang="en-US" sz="2000" dirty="0">
                <a:solidFill>
                  <a:srgbClr val="53565A"/>
                </a:solidFill>
              </a:rPr>
              <a:t>from both the </a:t>
            </a:r>
            <a:r>
              <a:rPr lang="en-US" sz="2000" b="1" dirty="0">
                <a:solidFill>
                  <a:srgbClr val="53565A"/>
                </a:solidFill>
              </a:rPr>
              <a:t>Input </a:t>
            </a:r>
            <a:r>
              <a:rPr lang="en-US" sz="2000" dirty="0">
                <a:solidFill>
                  <a:srgbClr val="53565A"/>
                </a:solidFill>
              </a:rPr>
              <a:t>and </a:t>
            </a:r>
            <a:r>
              <a:rPr lang="en-US" sz="2000" b="1" dirty="0">
                <a:solidFill>
                  <a:srgbClr val="53565A"/>
                </a:solidFill>
              </a:rPr>
              <a:t>Output</a:t>
            </a:r>
            <a:r>
              <a:rPr lang="en-US" sz="2000" dirty="0">
                <a:solidFill>
                  <a:srgbClr val="53565A"/>
                </a:solidFill>
              </a:rPr>
              <a:t> drop-down lists.</a:t>
            </a:r>
          </a:p>
          <a:p>
            <a:pPr marL="968756" lvl="1" indent="-406400">
              <a:buFont typeface="Wingdings" panose="05000000000000000000" pitchFamily="2" charset="2"/>
              <a:buChar char="§"/>
            </a:pPr>
            <a:r>
              <a:rPr lang="en-US" sz="2000" dirty="0">
                <a:solidFill>
                  <a:srgbClr val="53565A"/>
                </a:solidFill>
              </a:rPr>
              <a:t>For students who prefer uncontracted Braille, select </a:t>
            </a:r>
            <a:r>
              <a:rPr lang="en-US" sz="2000" b="1" dirty="0">
                <a:solidFill>
                  <a:srgbClr val="53565A"/>
                </a:solidFill>
              </a:rPr>
              <a:t>Unified English Braille Grade 1 </a:t>
            </a:r>
            <a:r>
              <a:rPr lang="en-US" sz="2000" dirty="0">
                <a:solidFill>
                  <a:srgbClr val="53565A"/>
                </a:solidFill>
              </a:rPr>
              <a:t>from the Output drop-down list.</a:t>
            </a:r>
            <a:endParaRPr lang="en-US" sz="2400" dirty="0">
              <a:solidFill>
                <a:srgbClr val="53565A"/>
              </a:solidFill>
            </a:endParaRPr>
          </a:p>
          <a:p>
            <a:endParaRPr lang="en-US" dirty="0"/>
          </a:p>
        </p:txBody>
      </p:sp>
      <p:sp>
        <p:nvSpPr>
          <p:cNvPr id="5" name="Title 2">
            <a:extLst>
              <a:ext uri="{FF2B5EF4-FFF2-40B4-BE49-F238E27FC236}">
                <a16:creationId xmlns:a16="http://schemas.microsoft.com/office/drawing/2014/main" id="{45D6EE9A-3EAA-4197-A458-1DA454EC100F}"/>
              </a:ext>
            </a:extLst>
          </p:cNvPr>
          <p:cNvSpPr>
            <a:spLocks noGrp="1"/>
          </p:cNvSpPr>
          <p:nvPr>
            <p:ph type="title"/>
          </p:nvPr>
        </p:nvSpPr>
        <p:spPr>
          <a:xfrm>
            <a:off x="318290" y="-314066"/>
            <a:ext cx="11197167" cy="896938"/>
          </a:xfrm>
        </p:spPr>
        <p:txBody>
          <a:bodyPr>
            <a:noAutofit/>
          </a:bodyPr>
          <a:lstStyle/>
          <a:p>
            <a:r>
              <a:rPr lang="en-US" dirty="0"/>
              <a:t>Apply JAWS Settings for Contracted or Uncontracted Braille</a:t>
            </a:r>
          </a:p>
        </p:txBody>
      </p:sp>
      <p:pic>
        <p:nvPicPr>
          <p:cNvPr id="6" name="Picture 5" descr="JAWS Settings center window">
            <a:extLst>
              <a:ext uri="{FF2B5EF4-FFF2-40B4-BE49-F238E27FC236}">
                <a16:creationId xmlns:a16="http://schemas.microsoft.com/office/drawing/2014/main" id="{81CEB596-E5C8-418F-90EE-22FA1803FB8D}"/>
              </a:ext>
            </a:extLst>
          </p:cNvPr>
          <p:cNvPicPr/>
          <p:nvPr/>
        </p:nvPicPr>
        <p:blipFill>
          <a:blip r:embed="rId3">
            <a:extLst>
              <a:ext uri="{28A0092B-C50C-407E-A947-70E740481C1C}">
                <a14:useLocalDpi xmlns:a14="http://schemas.microsoft.com/office/drawing/2010/main" val="0"/>
              </a:ext>
            </a:extLst>
          </a:blip>
          <a:stretch>
            <a:fillRect/>
          </a:stretch>
        </p:blipFill>
        <p:spPr>
          <a:xfrm>
            <a:off x="7310966" y="1790748"/>
            <a:ext cx="4572000" cy="286131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EEAD1143-14E9-480A-BAE6-D94226451D57}"/>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31</a:t>
            </a:fld>
            <a:endParaRPr lang="en-US" sz="1200" dirty="0">
              <a:solidFill>
                <a:schemeClr val="bg1"/>
              </a:solidFill>
            </a:endParaRPr>
          </a:p>
        </p:txBody>
      </p:sp>
    </p:spTree>
    <p:extLst>
      <p:ext uri="{BB962C8B-B14F-4D97-AF65-F5344CB8AC3E}">
        <p14:creationId xmlns:p14="http://schemas.microsoft.com/office/powerpoint/2010/main" val="700644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6318" y="1297936"/>
            <a:ext cx="4946071" cy="3732737"/>
          </a:xfrm>
        </p:spPr>
        <p:txBody>
          <a:bodyPr>
            <a:normAutofit fontScale="85000" lnSpcReduction="10000"/>
          </a:bodyPr>
          <a:lstStyle/>
          <a:p>
            <a:pPr marL="514350" indent="-514350">
              <a:buFont typeface="+mj-lt"/>
              <a:buAutoNum type="arabicPeriod" startAt="5"/>
            </a:pPr>
            <a:r>
              <a:rPr lang="en-US" dirty="0">
                <a:solidFill>
                  <a:srgbClr val="53565A"/>
                </a:solidFill>
              </a:rPr>
              <a:t>In the </a:t>
            </a:r>
            <a:r>
              <a:rPr lang="en-US" b="1" dirty="0">
                <a:solidFill>
                  <a:srgbClr val="53565A"/>
                </a:solidFill>
              </a:rPr>
              <a:t>Braille Mode </a:t>
            </a:r>
            <a:r>
              <a:rPr lang="en-US" dirty="0">
                <a:solidFill>
                  <a:srgbClr val="53565A"/>
                </a:solidFill>
              </a:rPr>
              <a:t>section, ensure that only the following settings are checked:</a:t>
            </a:r>
          </a:p>
          <a:p>
            <a:pPr marL="1019556" lvl="1" indent="-457200"/>
            <a:r>
              <a:rPr lang="en-US" sz="2000" dirty="0">
                <a:solidFill>
                  <a:srgbClr val="53565A"/>
                </a:solidFill>
              </a:rPr>
              <a:t>Active cursor follows Braille display</a:t>
            </a:r>
          </a:p>
          <a:p>
            <a:pPr marL="1019556" lvl="1" indent="-457200"/>
            <a:r>
              <a:rPr lang="en-US" sz="2000" dirty="0">
                <a:solidFill>
                  <a:srgbClr val="53565A"/>
                </a:solidFill>
              </a:rPr>
              <a:t>Braille display/cursor follows Active cursor</a:t>
            </a:r>
          </a:p>
          <a:p>
            <a:pPr marL="1019556" lvl="1" indent="-457200"/>
            <a:r>
              <a:rPr lang="en-US" sz="2000" dirty="0">
                <a:solidFill>
                  <a:srgbClr val="53565A"/>
                </a:solidFill>
              </a:rPr>
              <a:t>Enable Word Wrap</a:t>
            </a:r>
          </a:p>
          <a:p>
            <a:pPr marL="1019556" lvl="1" indent="-457200"/>
            <a:r>
              <a:rPr lang="en-US" sz="2000" dirty="0">
                <a:solidFill>
                  <a:srgbClr val="53565A"/>
                </a:solidFill>
              </a:rPr>
              <a:t>Auto Detect Braille Display using Bluetooth (if available)</a:t>
            </a:r>
          </a:p>
          <a:p>
            <a:pPr marL="457200" indent="-457200">
              <a:buFont typeface="+mj-lt"/>
              <a:buAutoNum type="arabicPeriod" startAt="5"/>
            </a:pPr>
            <a:r>
              <a:rPr lang="en-US" dirty="0">
                <a:solidFill>
                  <a:srgbClr val="53565A"/>
                </a:solidFill>
              </a:rPr>
              <a:t>Click </a:t>
            </a:r>
            <a:r>
              <a:rPr lang="en-US" b="1" dirty="0">
                <a:solidFill>
                  <a:srgbClr val="53565A"/>
                </a:solidFill>
              </a:rPr>
              <a:t>Apply</a:t>
            </a:r>
            <a:r>
              <a:rPr lang="en-US" dirty="0">
                <a:solidFill>
                  <a:srgbClr val="53565A"/>
                </a:solidFill>
              </a:rPr>
              <a:t>, and then click </a:t>
            </a:r>
            <a:r>
              <a:rPr lang="en-US" b="1" dirty="0">
                <a:solidFill>
                  <a:srgbClr val="53565A"/>
                </a:solidFill>
              </a:rPr>
              <a:t>OK</a:t>
            </a:r>
            <a:r>
              <a:rPr lang="en-US" dirty="0">
                <a:solidFill>
                  <a:srgbClr val="53565A"/>
                </a:solidFill>
              </a:rPr>
              <a:t>.</a:t>
            </a:r>
          </a:p>
          <a:p>
            <a:pPr marL="1248156" lvl="2" indent="-457200">
              <a:buFont typeface="+mj-lt"/>
              <a:buAutoNum type="arabicPeriod" startAt="5"/>
            </a:pPr>
            <a:endParaRPr lang="en-US" sz="1600" dirty="0"/>
          </a:p>
        </p:txBody>
      </p:sp>
      <p:sp>
        <p:nvSpPr>
          <p:cNvPr id="3" name="Title 2"/>
          <p:cNvSpPr>
            <a:spLocks noGrp="1"/>
          </p:cNvSpPr>
          <p:nvPr>
            <p:ph type="title"/>
          </p:nvPr>
        </p:nvSpPr>
        <p:spPr>
          <a:xfrm>
            <a:off x="245265" y="-269669"/>
            <a:ext cx="11197167" cy="897241"/>
          </a:xfrm>
        </p:spPr>
        <p:txBody>
          <a:bodyPr>
            <a:noAutofit/>
          </a:bodyPr>
          <a:lstStyle/>
          <a:p>
            <a:r>
              <a:rPr lang="en-US" dirty="0"/>
              <a:t>Apply JAWS Settings for Contracted or Uncontracted Braille</a:t>
            </a:r>
          </a:p>
        </p:txBody>
      </p:sp>
      <p:grpSp>
        <p:nvGrpSpPr>
          <p:cNvPr id="14" name="Group 13">
            <a:extLst>
              <a:ext uri="{FF2B5EF4-FFF2-40B4-BE49-F238E27FC236}">
                <a16:creationId xmlns:a16="http://schemas.microsoft.com/office/drawing/2014/main" id="{080B8A40-DDBB-4550-96F5-5BF5DEC27A14}"/>
              </a:ext>
            </a:extLst>
          </p:cNvPr>
          <p:cNvGrpSpPr/>
          <p:nvPr/>
        </p:nvGrpSpPr>
        <p:grpSpPr>
          <a:xfrm>
            <a:off x="5733935" y="1297936"/>
            <a:ext cx="6415154" cy="3732737"/>
            <a:chOff x="5645742" y="1297936"/>
            <a:chExt cx="6415154" cy="3732737"/>
          </a:xfrm>
        </p:grpSpPr>
        <p:grpSp>
          <p:nvGrpSpPr>
            <p:cNvPr id="8" name="Group 7">
              <a:extLst>
                <a:ext uri="{FF2B5EF4-FFF2-40B4-BE49-F238E27FC236}">
                  <a16:creationId xmlns:a16="http://schemas.microsoft.com/office/drawing/2014/main" id="{6C4251B7-14EF-49B7-A950-96F6FF31BDBA}"/>
                </a:ext>
              </a:extLst>
            </p:cNvPr>
            <p:cNvGrpSpPr/>
            <p:nvPr/>
          </p:nvGrpSpPr>
          <p:grpSpPr>
            <a:xfrm>
              <a:off x="5645742" y="1297936"/>
              <a:ext cx="6415154" cy="3732737"/>
              <a:chOff x="5951509" y="1562631"/>
              <a:chExt cx="6415154" cy="3732737"/>
            </a:xfrm>
          </p:grpSpPr>
          <p:pic>
            <p:nvPicPr>
              <p:cNvPr id="12" name="Picture 11" descr="JAWS Settings center window">
                <a:extLst>
                  <a:ext uri="{FF2B5EF4-FFF2-40B4-BE49-F238E27FC236}">
                    <a16:creationId xmlns:a16="http://schemas.microsoft.com/office/drawing/2014/main" id="{31CF6EBB-B3B5-4B33-A30E-CA9DC4B331AB}"/>
                  </a:ext>
                </a:extLst>
              </p:cNvPr>
              <p:cNvPicPr/>
              <p:nvPr/>
            </p:nvPicPr>
            <p:blipFill>
              <a:blip r:embed="rId3">
                <a:extLst>
                  <a:ext uri="{28A0092B-C50C-407E-A947-70E740481C1C}">
                    <a14:useLocalDpi xmlns:a14="http://schemas.microsoft.com/office/drawing/2010/main" val="0"/>
                  </a:ext>
                </a:extLst>
              </a:blip>
              <a:stretch>
                <a:fillRect/>
              </a:stretch>
            </p:blipFill>
            <p:spPr>
              <a:xfrm>
                <a:off x="5951509" y="1562631"/>
                <a:ext cx="5642700" cy="373273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1" name="Picture 10" descr="Braille Mode section">
                <a:extLst>
                  <a:ext uri="{FF2B5EF4-FFF2-40B4-BE49-F238E27FC236}">
                    <a16:creationId xmlns:a16="http://schemas.microsoft.com/office/drawing/2014/main" id="{AE669B15-64E6-49F7-89CC-EA9D41F7C854}"/>
                  </a:ext>
                </a:extLst>
              </p:cNvPr>
              <p:cNvPicPr/>
              <p:nvPr/>
            </p:nvPicPr>
            <p:blipFill>
              <a:blip r:embed="rId4">
                <a:extLst>
                  <a:ext uri="{28A0092B-C50C-407E-A947-70E740481C1C}">
                    <a14:useLocalDpi xmlns:a14="http://schemas.microsoft.com/office/drawing/2010/main" val="0"/>
                  </a:ext>
                </a:extLst>
              </a:blip>
              <a:stretch>
                <a:fillRect/>
              </a:stretch>
            </p:blipFill>
            <p:spPr>
              <a:xfrm>
                <a:off x="7795298" y="2858315"/>
                <a:ext cx="4571365" cy="1210310"/>
              </a:xfrm>
              <a:prstGeom prst="rect">
                <a:avLst/>
              </a:prstGeom>
              <a:ln>
                <a:solidFill>
                  <a:srgbClr val="FF0000"/>
                </a:solidFill>
              </a:ln>
              <a:effectLst>
                <a:outerShdw blurRad="292100" dist="139700" dir="2700000" algn="tl" rotWithShape="0">
                  <a:srgbClr val="333333">
                    <a:alpha val="65000"/>
                  </a:srgbClr>
                </a:outerShdw>
              </a:effectLst>
            </p:spPr>
          </p:pic>
        </p:grpSp>
        <p:sp>
          <p:nvSpPr>
            <p:cNvPr id="13" name="Arrow: Curved Down 12">
              <a:extLst>
                <a:ext uri="{FF2B5EF4-FFF2-40B4-BE49-F238E27FC236}">
                  <a16:creationId xmlns:a16="http://schemas.microsoft.com/office/drawing/2014/main" id="{3672ACCB-7E8E-4254-83D7-AC8F6FCCCC15}"/>
                </a:ext>
              </a:extLst>
            </p:cNvPr>
            <p:cNvSpPr/>
            <p:nvPr/>
          </p:nvSpPr>
          <p:spPr>
            <a:xfrm rot="15941589">
              <a:off x="6614985" y="3326198"/>
              <a:ext cx="968420" cy="702124"/>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Slide Number Placeholder 3">
            <a:extLst>
              <a:ext uri="{FF2B5EF4-FFF2-40B4-BE49-F238E27FC236}">
                <a16:creationId xmlns:a16="http://schemas.microsoft.com/office/drawing/2014/main" id="{A14C9F81-B832-407A-8800-16EA3A0CC4C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32</a:t>
            </a:fld>
            <a:endParaRPr lang="en-US" sz="1200" dirty="0">
              <a:solidFill>
                <a:schemeClr val="bg1"/>
              </a:solidFill>
            </a:endParaRPr>
          </a:p>
        </p:txBody>
      </p:sp>
    </p:spTree>
    <p:extLst>
      <p:ext uri="{BB962C8B-B14F-4D97-AF65-F5344CB8AC3E}">
        <p14:creationId xmlns:p14="http://schemas.microsoft.com/office/powerpoint/2010/main" val="1290108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6200" y="1134979"/>
            <a:ext cx="5752824" cy="3732737"/>
          </a:xfrm>
        </p:spPr>
        <p:txBody>
          <a:bodyPr>
            <a:normAutofit fontScale="92500" lnSpcReduction="20000"/>
          </a:bodyPr>
          <a:lstStyle/>
          <a:p>
            <a:pPr marL="406400" indent="-406400">
              <a:buFont typeface="+mj-lt"/>
              <a:buAutoNum type="arabicPeriod"/>
            </a:pPr>
            <a:r>
              <a:rPr lang="en-US" dirty="0">
                <a:solidFill>
                  <a:srgbClr val="53565A"/>
                </a:solidFill>
              </a:rPr>
              <a:t>Open JAWS and go to </a:t>
            </a:r>
            <a:r>
              <a:rPr lang="en-US" b="1" dirty="0">
                <a:solidFill>
                  <a:srgbClr val="53565A"/>
                </a:solidFill>
              </a:rPr>
              <a:t>Utilities &gt; Settings Center</a:t>
            </a:r>
            <a:r>
              <a:rPr lang="en-US" dirty="0">
                <a:solidFill>
                  <a:srgbClr val="53565A"/>
                </a:solidFill>
              </a:rPr>
              <a:t>. The </a:t>
            </a:r>
            <a:r>
              <a:rPr lang="en-US" b="1" dirty="0">
                <a:solidFill>
                  <a:srgbClr val="53565A"/>
                </a:solidFill>
              </a:rPr>
              <a:t>Settings Center </a:t>
            </a:r>
            <a:r>
              <a:rPr lang="en-US" dirty="0">
                <a:solidFill>
                  <a:srgbClr val="53565A"/>
                </a:solidFill>
              </a:rPr>
              <a:t>window opens.</a:t>
            </a:r>
          </a:p>
          <a:p>
            <a:pPr marL="406400" indent="-406400">
              <a:buFont typeface="+mj-lt"/>
              <a:buAutoNum type="arabicPeriod"/>
            </a:pPr>
            <a:r>
              <a:rPr lang="en-US" dirty="0">
                <a:solidFill>
                  <a:srgbClr val="53565A"/>
                </a:solidFill>
              </a:rPr>
              <a:t>In the </a:t>
            </a:r>
            <a:r>
              <a:rPr lang="en-US" b="1" dirty="0">
                <a:solidFill>
                  <a:srgbClr val="53565A"/>
                </a:solidFill>
              </a:rPr>
              <a:t>Search for settings </a:t>
            </a:r>
            <a:r>
              <a:rPr lang="en-US" dirty="0">
                <a:solidFill>
                  <a:srgbClr val="53565A"/>
                </a:solidFill>
              </a:rPr>
              <a:t>panel on the left, expand the </a:t>
            </a:r>
            <a:r>
              <a:rPr lang="en-US" i="1" dirty="0">
                <a:solidFill>
                  <a:srgbClr val="53565A"/>
                </a:solidFill>
              </a:rPr>
              <a:t>Text Processing </a:t>
            </a:r>
            <a:r>
              <a:rPr lang="en-US" dirty="0">
                <a:solidFill>
                  <a:srgbClr val="53565A"/>
                </a:solidFill>
              </a:rPr>
              <a:t>settings and </a:t>
            </a:r>
            <a:r>
              <a:rPr lang="en-US" i="1" dirty="0">
                <a:solidFill>
                  <a:srgbClr val="53565A"/>
                </a:solidFill>
              </a:rPr>
              <a:t>Number And Date Processing </a:t>
            </a:r>
            <a:r>
              <a:rPr lang="en-US" dirty="0">
                <a:solidFill>
                  <a:srgbClr val="53565A"/>
                </a:solidFill>
              </a:rPr>
              <a:t>sub-settings. Click </a:t>
            </a:r>
            <a:r>
              <a:rPr lang="en-US" b="1" dirty="0">
                <a:solidFill>
                  <a:srgbClr val="53565A"/>
                </a:solidFill>
              </a:rPr>
              <a:t>Speak Dollars</a:t>
            </a:r>
            <a:r>
              <a:rPr lang="en-US" dirty="0">
                <a:solidFill>
                  <a:srgbClr val="53565A"/>
                </a:solidFill>
              </a:rPr>
              <a:t>. The Settings Center window displays the </a:t>
            </a:r>
            <a:r>
              <a:rPr lang="en-US" i="1" dirty="0">
                <a:solidFill>
                  <a:srgbClr val="53565A"/>
                </a:solidFill>
              </a:rPr>
              <a:t>Number And Date Processing </a:t>
            </a:r>
            <a:r>
              <a:rPr lang="en-US" dirty="0">
                <a:solidFill>
                  <a:srgbClr val="53565A"/>
                </a:solidFill>
              </a:rPr>
              <a:t>options.</a:t>
            </a:r>
          </a:p>
          <a:p>
            <a:pPr marL="406400" indent="-406400">
              <a:buFont typeface="+mj-lt"/>
              <a:buAutoNum type="arabicPeriod"/>
            </a:pPr>
            <a:r>
              <a:rPr lang="en-US" dirty="0">
                <a:solidFill>
                  <a:srgbClr val="53565A"/>
                </a:solidFill>
              </a:rPr>
              <a:t>Mark the </a:t>
            </a:r>
            <a:r>
              <a:rPr lang="en-US" b="1" dirty="0">
                <a:solidFill>
                  <a:srgbClr val="53565A"/>
                </a:solidFill>
              </a:rPr>
              <a:t>Speak Dollars </a:t>
            </a:r>
            <a:r>
              <a:rPr lang="en-US" dirty="0">
                <a:solidFill>
                  <a:srgbClr val="53565A"/>
                </a:solidFill>
              </a:rPr>
              <a:t>checkbox.</a:t>
            </a:r>
          </a:p>
          <a:p>
            <a:pPr marL="406400" indent="-406400">
              <a:buFont typeface="+mj-lt"/>
              <a:buAutoNum type="arabicPeriod"/>
            </a:pPr>
            <a:r>
              <a:rPr lang="en-US" dirty="0">
                <a:solidFill>
                  <a:srgbClr val="53565A"/>
                </a:solidFill>
              </a:rPr>
              <a:t>Click </a:t>
            </a:r>
            <a:r>
              <a:rPr lang="en-US" b="1" dirty="0">
                <a:solidFill>
                  <a:srgbClr val="53565A"/>
                </a:solidFill>
              </a:rPr>
              <a:t>Apply</a:t>
            </a:r>
            <a:r>
              <a:rPr lang="en-US" dirty="0">
                <a:solidFill>
                  <a:srgbClr val="53565A"/>
                </a:solidFill>
              </a:rPr>
              <a:t>, and then click </a:t>
            </a:r>
            <a:r>
              <a:rPr lang="en-US" b="1" dirty="0">
                <a:solidFill>
                  <a:srgbClr val="53565A"/>
                </a:solidFill>
              </a:rPr>
              <a:t>OK</a:t>
            </a:r>
            <a:r>
              <a:rPr lang="en-US" dirty="0">
                <a:solidFill>
                  <a:srgbClr val="53565A"/>
                </a:solidFill>
              </a:rPr>
              <a:t>.</a:t>
            </a:r>
            <a:endParaRPr lang="en-US" sz="2000" dirty="0">
              <a:solidFill>
                <a:srgbClr val="53565A"/>
              </a:solidFill>
            </a:endParaRPr>
          </a:p>
        </p:txBody>
      </p:sp>
      <p:sp>
        <p:nvSpPr>
          <p:cNvPr id="3" name="Title 2"/>
          <p:cNvSpPr>
            <a:spLocks noGrp="1"/>
          </p:cNvSpPr>
          <p:nvPr>
            <p:ph type="title"/>
          </p:nvPr>
        </p:nvSpPr>
        <p:spPr/>
        <p:txBody>
          <a:bodyPr>
            <a:normAutofit/>
          </a:bodyPr>
          <a:lstStyle/>
          <a:p>
            <a:r>
              <a:rPr lang="en-US" dirty="0"/>
              <a:t>Configure JAWS to Speak “Dollars” ($)</a:t>
            </a:r>
          </a:p>
        </p:txBody>
      </p:sp>
      <p:pic>
        <p:nvPicPr>
          <p:cNvPr id="5" name="Picture 4"/>
          <p:cNvPicPr/>
          <p:nvPr/>
        </p:nvPicPr>
        <p:blipFill rotWithShape="1">
          <a:blip r:embed="rId3">
            <a:extLst>
              <a:ext uri="{28A0092B-C50C-407E-A947-70E740481C1C}">
                <a14:useLocalDpi xmlns:a14="http://schemas.microsoft.com/office/drawing/2010/main" val="0"/>
              </a:ext>
            </a:extLst>
          </a:blip>
          <a:srcRect r="24275" b="32001"/>
          <a:stretch/>
        </p:blipFill>
        <p:spPr>
          <a:xfrm>
            <a:off x="6691287" y="1607158"/>
            <a:ext cx="4687956" cy="32766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Slide Number Placeholder 3">
            <a:extLst>
              <a:ext uri="{FF2B5EF4-FFF2-40B4-BE49-F238E27FC236}">
                <a16:creationId xmlns:a16="http://schemas.microsoft.com/office/drawing/2014/main" id="{F1A57C2C-2F19-4F45-A80E-9B2F314F99A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33</a:t>
            </a:fld>
            <a:endParaRPr lang="en-US" sz="1200" dirty="0">
              <a:solidFill>
                <a:schemeClr val="bg1"/>
              </a:solidFill>
            </a:endParaRPr>
          </a:p>
        </p:txBody>
      </p:sp>
    </p:spTree>
    <p:extLst>
      <p:ext uri="{BB962C8B-B14F-4D97-AF65-F5344CB8AC3E}">
        <p14:creationId xmlns:p14="http://schemas.microsoft.com/office/powerpoint/2010/main" val="2551526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400025" y="107415"/>
            <a:ext cx="9970099" cy="885825"/>
          </a:xfrm>
        </p:spPr>
        <p:txBody>
          <a:bodyPr anchor="t">
            <a:normAutofit/>
          </a:bodyPr>
          <a:lstStyle/>
          <a:p>
            <a:r>
              <a:rPr lang="en-US" dirty="0"/>
              <a:t>Video Walkthrough: Applying JAWS Settings</a:t>
            </a:r>
            <a:endParaRPr altLang="en-US" dirty="0"/>
          </a:p>
        </p:txBody>
      </p:sp>
      <p:pic>
        <p:nvPicPr>
          <p:cNvPr id="3" name="Configuring JAWS 2 (audi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708591" y="1029323"/>
            <a:ext cx="6399137" cy="4799353"/>
          </a:xfrm>
          <a:prstGeom prst="rect">
            <a:avLst/>
          </a:prstGeom>
        </p:spPr>
      </p:pic>
      <p:sp>
        <p:nvSpPr>
          <p:cNvPr id="5" name="Slide Number Placeholder 3">
            <a:extLst>
              <a:ext uri="{FF2B5EF4-FFF2-40B4-BE49-F238E27FC236}">
                <a16:creationId xmlns:a16="http://schemas.microsoft.com/office/drawing/2014/main" id="{ED73F46A-A148-44AB-94FE-FB24CB0A255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2533130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8513AB-ABC7-4C87-8D91-B05E6C8EF1A2}"/>
              </a:ext>
            </a:extLst>
          </p:cNvPr>
          <p:cNvSpPr>
            <a:spLocks noGrp="1"/>
          </p:cNvSpPr>
          <p:nvPr>
            <p:ph type="body" sz="quarter" idx="10"/>
          </p:nvPr>
        </p:nvSpPr>
        <p:spPr>
          <a:xfrm>
            <a:off x="457199" y="1079369"/>
            <a:ext cx="11338560" cy="4277411"/>
          </a:xfrm>
        </p:spPr>
        <p:txBody>
          <a:bodyPr/>
          <a:lstStyle/>
          <a:p>
            <a:r>
              <a:rPr lang="en-US" dirty="0"/>
              <a:t>Open JAWS 2020 and navigate to Utilities&gt;Setting Center.</a:t>
            </a:r>
          </a:p>
          <a:p>
            <a:r>
              <a:rPr lang="en-US" dirty="0"/>
              <a:t>Search in the Settings Center for “Unified Keyboard” and mark the Use Unified Keyboard Processing Method checkbox. </a:t>
            </a:r>
          </a:p>
        </p:txBody>
      </p:sp>
      <p:sp>
        <p:nvSpPr>
          <p:cNvPr id="3" name="Title 2">
            <a:extLst>
              <a:ext uri="{FF2B5EF4-FFF2-40B4-BE49-F238E27FC236}">
                <a16:creationId xmlns:a16="http://schemas.microsoft.com/office/drawing/2014/main" id="{107B57A7-5FB0-4443-89C6-1CF0A23AEA87}"/>
              </a:ext>
            </a:extLst>
          </p:cNvPr>
          <p:cNvSpPr>
            <a:spLocks noGrp="1"/>
          </p:cNvSpPr>
          <p:nvPr>
            <p:ph type="title"/>
          </p:nvPr>
        </p:nvSpPr>
        <p:spPr/>
        <p:txBody>
          <a:bodyPr/>
          <a:lstStyle/>
          <a:p>
            <a:r>
              <a:rPr lang="en-US" dirty="0"/>
              <a:t>Verify the JAWS Unified Keyboard Settings</a:t>
            </a:r>
          </a:p>
        </p:txBody>
      </p:sp>
      <p:pic>
        <p:nvPicPr>
          <p:cNvPr id="4" name="Picture 3" descr="Use Unified Keyboard Processing window displaying the Use Unified Keyboard Processing Method checkbox marked">
            <a:extLst>
              <a:ext uri="{FF2B5EF4-FFF2-40B4-BE49-F238E27FC236}">
                <a16:creationId xmlns:a16="http://schemas.microsoft.com/office/drawing/2014/main" id="{83ABC774-D7FF-46BA-83D4-769D298949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78252" y="2329961"/>
            <a:ext cx="4595534" cy="344867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6727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4612" y="2222205"/>
            <a:ext cx="6632003" cy="1315356"/>
          </a:xfrm>
        </p:spPr>
        <p:txBody>
          <a:bodyPr/>
          <a:lstStyle/>
          <a:p>
            <a:r>
              <a:rPr lang="en-US" dirty="0"/>
              <a:t>Administer Tests to Students Using Braille</a:t>
            </a:r>
          </a:p>
        </p:txBody>
      </p:sp>
    </p:spTree>
    <p:extLst>
      <p:ext uri="{BB962C8B-B14F-4D97-AF65-F5344CB8AC3E}">
        <p14:creationId xmlns:p14="http://schemas.microsoft.com/office/powerpoint/2010/main" val="1417160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Create a Test Session</a:t>
            </a:r>
          </a:p>
        </p:txBody>
      </p:sp>
      <p:sp>
        <p:nvSpPr>
          <p:cNvPr id="24" name="Slide Number Placeholder 3">
            <a:extLst>
              <a:ext uri="{FF2B5EF4-FFF2-40B4-BE49-F238E27FC236}">
                <a16:creationId xmlns:a16="http://schemas.microsoft.com/office/drawing/2014/main" id="{08D9527B-9AD0-4EFC-9A45-1E6EE829F1C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37</a:t>
            </a:fld>
            <a:endParaRPr lang="en-US" sz="1200" dirty="0">
              <a:solidFill>
                <a:schemeClr val="bg1"/>
              </a:solidFill>
            </a:endParaRPr>
          </a:p>
        </p:txBody>
      </p:sp>
      <p:grpSp>
        <p:nvGrpSpPr>
          <p:cNvPr id="10" name="Group 9">
            <a:extLst>
              <a:ext uri="{FF2B5EF4-FFF2-40B4-BE49-F238E27FC236}">
                <a16:creationId xmlns:a16="http://schemas.microsoft.com/office/drawing/2014/main" id="{2012EB2E-BD6F-4BB0-A405-CEB185D7FC3C}"/>
              </a:ext>
            </a:extLst>
          </p:cNvPr>
          <p:cNvGrpSpPr/>
          <p:nvPr/>
        </p:nvGrpSpPr>
        <p:grpSpPr>
          <a:xfrm>
            <a:off x="1222237" y="3305720"/>
            <a:ext cx="10672761" cy="2257865"/>
            <a:chOff x="796675" y="2387600"/>
            <a:chExt cx="10672761" cy="2257865"/>
          </a:xfrm>
        </p:grpSpPr>
        <p:pic>
          <p:nvPicPr>
            <p:cNvPr id="11" name="Picture 10">
              <a:extLst>
                <a:ext uri="{FF2B5EF4-FFF2-40B4-BE49-F238E27FC236}">
                  <a16:creationId xmlns:a16="http://schemas.microsoft.com/office/drawing/2014/main" id="{4850221F-C63B-4CD8-81DE-356610068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75" y="2387600"/>
              <a:ext cx="10672761" cy="2257865"/>
            </a:xfrm>
            <a:prstGeom prst="rect">
              <a:avLst/>
            </a:prstGeom>
            <a:effectLst>
              <a:outerShdw blurRad="292100" dist="139700" dir="2700000" algn="ctr" rotWithShape="0">
                <a:srgbClr val="000000">
                  <a:alpha val="65000"/>
                </a:srgbClr>
              </a:outerShdw>
            </a:effectLst>
          </p:spPr>
        </p:pic>
        <p:sp>
          <p:nvSpPr>
            <p:cNvPr id="13" name="Rectangle 12">
              <a:extLst>
                <a:ext uri="{FF2B5EF4-FFF2-40B4-BE49-F238E27FC236}">
                  <a16:creationId xmlns:a16="http://schemas.microsoft.com/office/drawing/2014/main" id="{77BC51C5-27DB-4504-9250-455BEA5CA47B}"/>
                </a:ext>
              </a:extLst>
            </p:cNvPr>
            <p:cNvSpPr/>
            <p:nvPr/>
          </p:nvSpPr>
          <p:spPr>
            <a:xfrm>
              <a:off x="7226300" y="2806700"/>
              <a:ext cx="2590800" cy="901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995BFB9-8A04-41AA-ACE9-F5B0DED1B422}"/>
              </a:ext>
            </a:extLst>
          </p:cNvPr>
          <p:cNvGrpSpPr/>
          <p:nvPr/>
        </p:nvGrpSpPr>
        <p:grpSpPr>
          <a:xfrm>
            <a:off x="426231" y="1246694"/>
            <a:ext cx="7015699" cy="2876420"/>
            <a:chOff x="2226402" y="1780056"/>
            <a:chExt cx="7015699" cy="2876420"/>
          </a:xfrm>
        </p:grpSpPr>
        <p:pic>
          <p:nvPicPr>
            <p:cNvPr id="15" name="Picture 14">
              <a:extLst>
                <a:ext uri="{FF2B5EF4-FFF2-40B4-BE49-F238E27FC236}">
                  <a16:creationId xmlns:a16="http://schemas.microsoft.com/office/drawing/2014/main" id="{B60EBFE8-5E14-4EEC-AB6D-243B6D67D0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97938" y="1780056"/>
              <a:ext cx="5944163" cy="2876420"/>
            </a:xfrm>
            <a:prstGeom prst="rect">
              <a:avLst/>
            </a:prstGeom>
            <a:effectLst>
              <a:outerShdw blurRad="292100" dist="139700" dir="2700000" algn="ctr" rotWithShape="0">
                <a:srgbClr val="000000">
                  <a:alpha val="65000"/>
                </a:srgbClr>
              </a:outerShdw>
            </a:effectLst>
          </p:spPr>
        </p:pic>
        <p:sp>
          <p:nvSpPr>
            <p:cNvPr id="16" name="Arrow: Right 15">
              <a:extLst>
                <a:ext uri="{FF2B5EF4-FFF2-40B4-BE49-F238E27FC236}">
                  <a16:creationId xmlns:a16="http://schemas.microsoft.com/office/drawing/2014/main" id="{F8D4FD94-6C97-4248-934F-F93B5D1135D8}"/>
                </a:ext>
              </a:extLst>
            </p:cNvPr>
            <p:cNvSpPr/>
            <p:nvPr/>
          </p:nvSpPr>
          <p:spPr>
            <a:xfrm>
              <a:off x="2226402" y="3014178"/>
              <a:ext cx="1071536" cy="3326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6CDDAB4A-1D92-4820-BC38-22027E8E7311}"/>
                </a:ext>
              </a:extLst>
            </p:cNvPr>
            <p:cNvSpPr/>
            <p:nvPr/>
          </p:nvSpPr>
          <p:spPr>
            <a:xfrm rot="16200000">
              <a:off x="6491307" y="3955707"/>
              <a:ext cx="342404" cy="10010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9646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Prepare Student Testing Devices</a:t>
            </a:r>
          </a:p>
        </p:txBody>
      </p:sp>
      <p:sp>
        <p:nvSpPr>
          <p:cNvPr id="12" name="Slide Number Placeholder 3">
            <a:extLst>
              <a:ext uri="{FF2B5EF4-FFF2-40B4-BE49-F238E27FC236}">
                <a16:creationId xmlns:a16="http://schemas.microsoft.com/office/drawing/2014/main" id="{EF3A59D6-0228-4FF8-AC9D-B8F4A463D8B6}"/>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38</a:t>
            </a:fld>
            <a:endParaRPr lang="en-US" sz="1200" dirty="0">
              <a:solidFill>
                <a:schemeClr val="bg1"/>
              </a:solidFill>
            </a:endParaRPr>
          </a:p>
        </p:txBody>
      </p:sp>
      <p:sp>
        <p:nvSpPr>
          <p:cNvPr id="10" name="Content Placeholder 1">
            <a:extLst>
              <a:ext uri="{FF2B5EF4-FFF2-40B4-BE49-F238E27FC236}">
                <a16:creationId xmlns:a16="http://schemas.microsoft.com/office/drawing/2014/main" id="{17B662E4-B2C9-4DD6-9A53-7C80DEF8415D}"/>
              </a:ext>
            </a:extLst>
          </p:cNvPr>
          <p:cNvSpPr>
            <a:spLocks noGrp="1"/>
          </p:cNvSpPr>
          <p:nvPr>
            <p:ph idx="1"/>
          </p:nvPr>
        </p:nvSpPr>
        <p:spPr>
          <a:xfrm>
            <a:off x="693083" y="1257807"/>
            <a:ext cx="10482496" cy="4037346"/>
          </a:xfrm>
          <a:ln>
            <a:noFill/>
          </a:ln>
        </p:spPr>
        <p:txBody>
          <a:bodyPr>
            <a:noAutofit/>
          </a:bodyPr>
          <a:lstStyle/>
          <a:p>
            <a:pPr marL="0" indent="0">
              <a:buNone/>
            </a:pPr>
            <a:r>
              <a:rPr lang="en-US" sz="3200" dirty="0">
                <a:solidFill>
                  <a:srgbClr val="53565A"/>
                </a:solidFill>
              </a:rPr>
              <a:t>Before testing begins, the TA must:</a:t>
            </a:r>
          </a:p>
          <a:p>
            <a:pPr marL="342900" indent="-342900">
              <a:buFont typeface="Arial" panose="020B0604020202020204" pitchFamily="34" charset="0"/>
              <a:buChar char="•"/>
            </a:pPr>
            <a:r>
              <a:rPr lang="en-US" sz="3200" dirty="0">
                <a:solidFill>
                  <a:srgbClr val="53565A"/>
                </a:solidFill>
              </a:rPr>
              <a:t>Open JAWS on student testing devices.</a:t>
            </a:r>
          </a:p>
          <a:p>
            <a:pPr marL="342900" indent="-342900">
              <a:buFont typeface="Arial" panose="020B0604020202020204" pitchFamily="34" charset="0"/>
              <a:buChar char="•"/>
            </a:pPr>
            <a:r>
              <a:rPr lang="en-US" sz="3200" dirty="0">
                <a:solidFill>
                  <a:srgbClr val="53565A"/>
                </a:solidFill>
              </a:rPr>
              <a:t>Open the Secure Browser on student testing devices.</a:t>
            </a:r>
          </a:p>
          <a:p>
            <a:pPr marL="342900" indent="-342900">
              <a:buFont typeface="Arial" panose="020B0604020202020204" pitchFamily="34" charset="0"/>
              <a:buChar char="•"/>
            </a:pPr>
            <a:r>
              <a:rPr lang="en-US" sz="3200" dirty="0">
                <a:solidFill>
                  <a:srgbClr val="53565A"/>
                </a:solidFill>
              </a:rPr>
              <a:t>If administering an ELA test using a screen reader other than JAWS 18+, mute the device manually.</a:t>
            </a:r>
          </a:p>
        </p:txBody>
      </p:sp>
    </p:spTree>
    <p:extLst>
      <p:ext uri="{BB962C8B-B14F-4D97-AF65-F5344CB8AC3E}">
        <p14:creationId xmlns:p14="http://schemas.microsoft.com/office/powerpoint/2010/main" val="890939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itle 1"/>
          <p:cNvSpPr>
            <a:spLocks noGrp="1"/>
          </p:cNvSpPr>
          <p:nvPr>
            <p:ph type="title"/>
          </p:nvPr>
        </p:nvSpPr>
        <p:spPr/>
        <p:txBody>
          <a:bodyPr/>
          <a:lstStyle/>
          <a:p>
            <a:r>
              <a:rPr altLang="en-US" dirty="0"/>
              <a:t>Approving Student Entry</a:t>
            </a:r>
          </a:p>
        </p:txBody>
      </p:sp>
      <p:sp>
        <p:nvSpPr>
          <p:cNvPr id="22" name="Slide Number Placeholder 3">
            <a:extLst>
              <a:ext uri="{FF2B5EF4-FFF2-40B4-BE49-F238E27FC236}">
                <a16:creationId xmlns:a16="http://schemas.microsoft.com/office/drawing/2014/main" id="{54D5675F-C873-4161-81DF-B2BD72787817}"/>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39</a:t>
            </a:fld>
            <a:endParaRPr lang="en-US" sz="1200" dirty="0">
              <a:solidFill>
                <a:schemeClr val="bg1"/>
              </a:solidFill>
            </a:endParaRPr>
          </a:p>
        </p:txBody>
      </p:sp>
      <p:grpSp>
        <p:nvGrpSpPr>
          <p:cNvPr id="16" name="Group 15">
            <a:extLst>
              <a:ext uri="{FF2B5EF4-FFF2-40B4-BE49-F238E27FC236}">
                <a16:creationId xmlns:a16="http://schemas.microsoft.com/office/drawing/2014/main" id="{DD9EF4F1-CCEC-4DB7-BD79-6E5B82317A7D}"/>
              </a:ext>
            </a:extLst>
          </p:cNvPr>
          <p:cNvGrpSpPr/>
          <p:nvPr/>
        </p:nvGrpSpPr>
        <p:grpSpPr>
          <a:xfrm>
            <a:off x="802105" y="1190061"/>
            <a:ext cx="10655899" cy="4477878"/>
            <a:chOff x="802105" y="1190061"/>
            <a:chExt cx="10655899" cy="4477878"/>
          </a:xfrm>
        </p:grpSpPr>
        <p:grpSp>
          <p:nvGrpSpPr>
            <p:cNvPr id="17" name="Group 16">
              <a:extLst>
                <a:ext uri="{FF2B5EF4-FFF2-40B4-BE49-F238E27FC236}">
                  <a16:creationId xmlns:a16="http://schemas.microsoft.com/office/drawing/2014/main" id="{86C948B2-9B08-4509-AC30-1F836EC7ECF8}"/>
                </a:ext>
              </a:extLst>
            </p:cNvPr>
            <p:cNvGrpSpPr/>
            <p:nvPr/>
          </p:nvGrpSpPr>
          <p:grpSpPr>
            <a:xfrm>
              <a:off x="802105" y="1190061"/>
              <a:ext cx="10655899" cy="4477878"/>
              <a:chOff x="1211179" y="1251088"/>
              <a:chExt cx="10655899" cy="4477878"/>
            </a:xfrm>
          </p:grpSpPr>
          <p:pic>
            <p:nvPicPr>
              <p:cNvPr id="24" name="Content Placeholder 3">
                <a:extLst>
                  <a:ext uri="{FF2B5EF4-FFF2-40B4-BE49-F238E27FC236}">
                    <a16:creationId xmlns:a16="http://schemas.microsoft.com/office/drawing/2014/main" id="{33CCFBA7-69F2-4F46-9B25-942FD1E39FB8}"/>
                  </a:ext>
                </a:extLst>
              </p:cNvPr>
              <p:cNvPicPr>
                <a:picLocks noChangeAspect="1"/>
              </p:cNvPicPr>
              <p:nvPr/>
            </p:nvPicPr>
            <p:blipFill rotWithShape="1">
              <a:blip r:embed="rId4">
                <a:extLst>
                  <a:ext uri="{28A0092B-C50C-407E-A947-70E740481C1C}">
                    <a14:useLocalDpi xmlns:a14="http://schemas.microsoft.com/office/drawing/2010/main" val="0"/>
                  </a:ext>
                </a:extLst>
              </a:blip>
              <a:srcRect l="1139" b="20732"/>
              <a:stretch/>
            </p:blipFill>
            <p:spPr bwMode="gray">
              <a:xfrm>
                <a:off x="1211179" y="1251088"/>
                <a:ext cx="6679514" cy="4477878"/>
              </a:xfrm>
              <a:prstGeom prst="rect">
                <a:avLst/>
              </a:prstGeom>
              <a:ln w="12700">
                <a:solidFill>
                  <a:schemeClr val="bg1">
                    <a:lumMod val="75000"/>
                  </a:schemeClr>
                </a:solidFill>
              </a:ln>
              <a:effectLst>
                <a:outerShdw blurRad="292100" dist="139700" dir="2700000" algn="tl" rotWithShape="0">
                  <a:srgbClr val="333333">
                    <a:alpha val="65000"/>
                  </a:srgbClr>
                </a:outerShdw>
              </a:effectLst>
            </p:spPr>
          </p:pic>
          <p:grpSp>
            <p:nvGrpSpPr>
              <p:cNvPr id="25" name="Group 24">
                <a:extLst>
                  <a:ext uri="{FF2B5EF4-FFF2-40B4-BE49-F238E27FC236}">
                    <a16:creationId xmlns:a16="http://schemas.microsoft.com/office/drawing/2014/main" id="{FF68130C-3E12-4290-9353-9E9F13194900}"/>
                  </a:ext>
                </a:extLst>
              </p:cNvPr>
              <p:cNvGrpSpPr/>
              <p:nvPr/>
            </p:nvGrpSpPr>
            <p:grpSpPr>
              <a:xfrm>
                <a:off x="8461254" y="2224513"/>
                <a:ext cx="3405824" cy="2228360"/>
                <a:chOff x="7149812" y="2360198"/>
                <a:chExt cx="3405824" cy="2228360"/>
              </a:xfrm>
            </p:grpSpPr>
            <p:pic>
              <p:nvPicPr>
                <p:cNvPr id="26" name="Picture 25">
                  <a:extLst>
                    <a:ext uri="{FF2B5EF4-FFF2-40B4-BE49-F238E27FC236}">
                      <a16:creationId xmlns:a16="http://schemas.microsoft.com/office/drawing/2014/main" id="{CB75A616-E9C0-41D8-AC26-4C60A1134C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49812" y="2360198"/>
                  <a:ext cx="3405824" cy="2228359"/>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id="{41DB4931-E84D-4011-AA86-D256326AB670}"/>
                    </a:ext>
                  </a:extLst>
                </p:cNvPr>
                <p:cNvSpPr/>
                <p:nvPr/>
              </p:nvSpPr>
              <p:spPr>
                <a:xfrm>
                  <a:off x="7149812" y="2360198"/>
                  <a:ext cx="3405823" cy="22283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1" name="Straight Connector 20">
              <a:extLst>
                <a:ext uri="{FF2B5EF4-FFF2-40B4-BE49-F238E27FC236}">
                  <a16:creationId xmlns:a16="http://schemas.microsoft.com/office/drawing/2014/main" id="{BD6D7E72-0977-46F3-A612-1BE37AB81FEB}"/>
                </a:ext>
              </a:extLst>
            </p:cNvPr>
            <p:cNvCxnSpPr>
              <a:cxnSpLocks/>
            </p:cNvCxnSpPr>
            <p:nvPr/>
          </p:nvCxnSpPr>
          <p:spPr>
            <a:xfrm flipV="1">
              <a:off x="6352674" y="2163485"/>
              <a:ext cx="1699506" cy="8884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FFC8F1-9BC1-46DA-AAE1-282A118A58D4}"/>
                </a:ext>
              </a:extLst>
            </p:cNvPr>
            <p:cNvCxnSpPr>
              <a:cxnSpLocks/>
            </p:cNvCxnSpPr>
            <p:nvPr/>
          </p:nvCxnSpPr>
          <p:spPr>
            <a:xfrm>
              <a:off x="6352674" y="3259689"/>
              <a:ext cx="1699506" cy="11321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Right Arrow 8">
            <a:extLst>
              <a:ext uri="{FF2B5EF4-FFF2-40B4-BE49-F238E27FC236}">
                <a16:creationId xmlns:a16="http://schemas.microsoft.com/office/drawing/2014/main" id="{524887EC-F25D-46DA-94BE-225DA95B848E}"/>
              </a:ext>
            </a:extLst>
          </p:cNvPr>
          <p:cNvSpPr/>
          <p:nvPr/>
        </p:nvSpPr>
        <p:spPr>
          <a:xfrm>
            <a:off x="5013448" y="2934623"/>
            <a:ext cx="869667" cy="4943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Right Arrow 8">
            <a:extLst>
              <a:ext uri="{FF2B5EF4-FFF2-40B4-BE49-F238E27FC236}">
                <a16:creationId xmlns:a16="http://schemas.microsoft.com/office/drawing/2014/main" id="{A941C6DA-417A-40E3-8FAD-F6D53B8C175B}"/>
              </a:ext>
            </a:extLst>
          </p:cNvPr>
          <p:cNvSpPr/>
          <p:nvPr/>
        </p:nvSpPr>
        <p:spPr>
          <a:xfrm>
            <a:off x="3203293" y="1180083"/>
            <a:ext cx="869667" cy="4943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125694657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6231" y="1540334"/>
            <a:ext cx="4198991" cy="3777331"/>
          </a:xfrm>
        </p:spPr>
        <p:txBody>
          <a:bodyPr/>
          <a:lstStyle/>
          <a:p>
            <a:pPr>
              <a:lnSpc>
                <a:spcPct val="100000"/>
              </a:lnSpc>
              <a:spcBef>
                <a:spcPts val="600"/>
              </a:spcBef>
            </a:pPr>
            <a:r>
              <a:rPr lang="en-US" sz="2800" dirty="0">
                <a:solidFill>
                  <a:srgbClr val="53565A"/>
                </a:solidFill>
              </a:rPr>
              <a:t>Tests will automatically appear in streamlined mode for students with their test presentation set to Braille. </a:t>
            </a:r>
            <a:br>
              <a:rPr lang="en-US" sz="2800" dirty="0">
                <a:solidFill>
                  <a:srgbClr val="53565A"/>
                </a:solidFill>
              </a:rPr>
            </a:br>
            <a:endParaRPr lang="en-US" sz="2800" dirty="0">
              <a:solidFill>
                <a:srgbClr val="53565A"/>
              </a:solidFill>
            </a:endParaRPr>
          </a:p>
          <a:p>
            <a:pPr>
              <a:lnSpc>
                <a:spcPct val="100000"/>
              </a:lnSpc>
              <a:spcBef>
                <a:spcPts val="600"/>
              </a:spcBef>
            </a:pPr>
            <a:r>
              <a:rPr lang="en-US" sz="2800" dirty="0">
                <a:solidFill>
                  <a:srgbClr val="53565A"/>
                </a:solidFill>
              </a:rPr>
              <a:t>Content will be arranged vertically.</a:t>
            </a:r>
            <a:endParaRPr lang="en-US" sz="2800" dirty="0">
              <a:solidFill>
                <a:srgbClr val="53565A"/>
              </a:solidFill>
              <a:cs typeface="Arial" pitchFamily="34" charset="0"/>
            </a:endParaRPr>
          </a:p>
        </p:txBody>
      </p:sp>
      <p:sp>
        <p:nvSpPr>
          <p:cNvPr id="4" name="Title 3"/>
          <p:cNvSpPr>
            <a:spLocks noGrp="1"/>
          </p:cNvSpPr>
          <p:nvPr>
            <p:ph type="title"/>
          </p:nvPr>
        </p:nvSpPr>
        <p:spPr/>
        <p:txBody>
          <a:bodyPr/>
          <a:lstStyle/>
          <a:p>
            <a:r>
              <a:rPr lang="en-US" dirty="0"/>
              <a:t>Overview of Braille Testing</a:t>
            </a:r>
          </a:p>
        </p:txBody>
      </p:sp>
      <p:pic>
        <p:nvPicPr>
          <p:cNvPr id="7" name="Picture 6">
            <a:extLst>
              <a:ext uri="{FF2B5EF4-FFF2-40B4-BE49-F238E27FC236}">
                <a16:creationId xmlns:a16="http://schemas.microsoft.com/office/drawing/2014/main" id="{3C4E93F6-77F5-4BEB-AD98-C00AF803572E}"/>
              </a:ext>
            </a:extLst>
          </p:cNvPr>
          <p:cNvPicPr/>
          <p:nvPr/>
        </p:nvPicPr>
        <p:blipFill rotWithShape="1">
          <a:blip r:embed="rId3">
            <a:extLst>
              <a:ext uri="{28A0092B-C50C-407E-A947-70E740481C1C}">
                <a14:useLocalDpi xmlns:a14="http://schemas.microsoft.com/office/drawing/2010/main" val="0"/>
              </a:ext>
            </a:extLst>
          </a:blip>
          <a:srcRect/>
          <a:stretch/>
        </p:blipFill>
        <p:spPr bwMode="auto">
          <a:xfrm>
            <a:off x="4928680" y="1235433"/>
            <a:ext cx="6837089" cy="4387132"/>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6" name="Slide Number Placeholder 3">
            <a:extLst>
              <a:ext uri="{FF2B5EF4-FFF2-40B4-BE49-F238E27FC236}">
                <a16:creationId xmlns:a16="http://schemas.microsoft.com/office/drawing/2014/main" id="{42C73AD8-9643-47E9-A4C3-D25AC899BAB6}"/>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a:t>
            </a:fld>
            <a:endParaRPr lang="en-US" sz="1200" dirty="0">
              <a:solidFill>
                <a:schemeClr val="bg1"/>
              </a:solidFill>
            </a:endParaRPr>
          </a:p>
        </p:txBody>
      </p:sp>
    </p:spTree>
    <p:extLst>
      <p:ext uri="{BB962C8B-B14F-4D97-AF65-F5344CB8AC3E}">
        <p14:creationId xmlns:p14="http://schemas.microsoft.com/office/powerpoint/2010/main" val="2848706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1"/>
          <p:cNvSpPr>
            <a:spLocks noGrp="1"/>
          </p:cNvSpPr>
          <p:nvPr>
            <p:ph type="title"/>
          </p:nvPr>
        </p:nvSpPr>
        <p:spPr/>
        <p:txBody>
          <a:bodyPr/>
          <a:lstStyle/>
          <a:p>
            <a:r>
              <a:rPr altLang="en-US" dirty="0"/>
              <a:t>Denying Student Entry</a:t>
            </a:r>
          </a:p>
        </p:txBody>
      </p:sp>
      <p:sp>
        <p:nvSpPr>
          <p:cNvPr id="8" name="Slide Number Placeholder 3">
            <a:extLst>
              <a:ext uri="{FF2B5EF4-FFF2-40B4-BE49-F238E27FC236}">
                <a16:creationId xmlns:a16="http://schemas.microsoft.com/office/drawing/2014/main" id="{5C7BA5F7-77B4-43FE-AA07-56F4EB071BC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40</a:t>
            </a:fld>
            <a:endParaRPr lang="en-US" sz="1200" dirty="0">
              <a:solidFill>
                <a:schemeClr val="bg1"/>
              </a:solidFill>
            </a:endParaRPr>
          </a:p>
        </p:txBody>
      </p:sp>
      <p:grpSp>
        <p:nvGrpSpPr>
          <p:cNvPr id="2" name="Group 1">
            <a:extLst>
              <a:ext uri="{FF2B5EF4-FFF2-40B4-BE49-F238E27FC236}">
                <a16:creationId xmlns:a16="http://schemas.microsoft.com/office/drawing/2014/main" id="{5E13F007-274B-4AE5-AD90-142FD8C79B7A}"/>
              </a:ext>
            </a:extLst>
          </p:cNvPr>
          <p:cNvGrpSpPr/>
          <p:nvPr/>
        </p:nvGrpSpPr>
        <p:grpSpPr>
          <a:xfrm>
            <a:off x="1729659" y="2179984"/>
            <a:ext cx="9091505" cy="1736034"/>
            <a:chOff x="1729659" y="2179984"/>
            <a:chExt cx="9091505" cy="1736034"/>
          </a:xfrm>
        </p:grpSpPr>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6579" b="59512"/>
            <a:stretch/>
          </p:blipFill>
          <p:spPr bwMode="auto">
            <a:xfrm>
              <a:off x="1729659" y="2179984"/>
              <a:ext cx="8732682" cy="1736034"/>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ight Arrow 8">
              <a:extLst>
                <a:ext uri="{FF2B5EF4-FFF2-40B4-BE49-F238E27FC236}">
                  <a16:creationId xmlns:a16="http://schemas.microsoft.com/office/drawing/2014/main" id="{F1B841AD-F811-4B79-BA21-F39D496E11A0}"/>
                </a:ext>
              </a:extLst>
            </p:cNvPr>
            <p:cNvSpPr/>
            <p:nvPr/>
          </p:nvSpPr>
          <p:spPr>
            <a:xfrm rot="10800000">
              <a:off x="10256651" y="3429000"/>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90133068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6C57E98B-6572-43D6-ADC8-44AAE2E9F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763" y="1354722"/>
            <a:ext cx="9636315" cy="414855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9702" name="Title 1"/>
          <p:cNvSpPr>
            <a:spLocks noGrp="1"/>
          </p:cNvSpPr>
          <p:nvPr>
            <p:ph type="title"/>
          </p:nvPr>
        </p:nvSpPr>
        <p:spPr/>
        <p:txBody>
          <a:bodyPr/>
          <a:lstStyle/>
          <a:p>
            <a:r>
              <a:rPr altLang="en-US" dirty="0"/>
              <a:t>Monitoring Student Status</a:t>
            </a:r>
          </a:p>
        </p:txBody>
      </p:sp>
      <p:sp>
        <p:nvSpPr>
          <p:cNvPr id="12" name="Rectangle 11">
            <a:extLst>
              <a:ext uri="{FF2B5EF4-FFF2-40B4-BE49-F238E27FC236}">
                <a16:creationId xmlns:a16="http://schemas.microsoft.com/office/drawing/2014/main" id="{C1F1BFB7-25F9-4E2F-AE78-EAF86B7AB785}"/>
              </a:ext>
            </a:extLst>
          </p:cNvPr>
          <p:cNvSpPr/>
          <p:nvPr/>
        </p:nvSpPr>
        <p:spPr>
          <a:xfrm>
            <a:off x="1682990" y="3605675"/>
            <a:ext cx="9048510" cy="3336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Slide Number Placeholder 3">
            <a:extLst>
              <a:ext uri="{FF2B5EF4-FFF2-40B4-BE49-F238E27FC236}">
                <a16:creationId xmlns:a16="http://schemas.microsoft.com/office/drawing/2014/main" id="{DA29C2E9-E105-4C16-B75A-3172A2278B9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19176444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923D2C2-C1C5-4B69-AD04-C8DC4C741ED5}"/>
              </a:ext>
            </a:extLst>
          </p:cNvPr>
          <p:cNvSpPr>
            <a:spLocks noGrp="1"/>
          </p:cNvSpPr>
          <p:nvPr>
            <p:ph idx="1"/>
          </p:nvPr>
        </p:nvSpPr>
        <p:spPr>
          <a:xfrm>
            <a:off x="612775" y="1161361"/>
            <a:ext cx="10966449" cy="4267200"/>
          </a:xfrm>
        </p:spPr>
        <p:txBody>
          <a:bodyPr>
            <a:normAutofit/>
          </a:bodyPr>
          <a:lstStyle/>
          <a:p>
            <a:pPr>
              <a:spcBef>
                <a:spcPts val="1200"/>
              </a:spcBef>
            </a:pPr>
            <a:r>
              <a:rPr lang="en-US" dirty="0">
                <a:solidFill>
                  <a:srgbClr val="53565A"/>
                </a:solidFill>
              </a:rPr>
              <a:t>Students with </a:t>
            </a:r>
            <a:r>
              <a:rPr lang="en-US" b="1" dirty="0">
                <a:solidFill>
                  <a:srgbClr val="53565A"/>
                </a:solidFill>
              </a:rPr>
              <a:t>Emboss on Request </a:t>
            </a:r>
            <a:r>
              <a:rPr lang="en-US" dirty="0">
                <a:solidFill>
                  <a:srgbClr val="53565A"/>
                </a:solidFill>
              </a:rPr>
              <a:t>enabled in their test settings may emboss test items and/or stimuli in Braille, depending on the rules for the selected test:</a:t>
            </a:r>
          </a:p>
          <a:p>
            <a:pPr marL="573088" lvl="1" indent="-342900">
              <a:spcBef>
                <a:spcPts val="1200"/>
              </a:spcBef>
            </a:pPr>
            <a:r>
              <a:rPr lang="en-US" sz="2400" b="1" dirty="0">
                <a:solidFill>
                  <a:srgbClr val="53565A"/>
                </a:solidFill>
              </a:rPr>
              <a:t>On-Request</a:t>
            </a:r>
            <a:r>
              <a:rPr lang="en-US" sz="2400" dirty="0">
                <a:solidFill>
                  <a:srgbClr val="53565A"/>
                </a:solidFill>
              </a:rPr>
              <a:t>: Students may manually submit emboss requests to the TA for approval.</a:t>
            </a:r>
          </a:p>
          <a:p>
            <a:pPr marL="573088" lvl="1" indent="-342900">
              <a:spcBef>
                <a:spcPts val="1200"/>
              </a:spcBef>
            </a:pPr>
            <a:r>
              <a:rPr lang="en-US" sz="2400" b="1" dirty="0">
                <a:solidFill>
                  <a:srgbClr val="53565A"/>
                </a:solidFill>
              </a:rPr>
              <a:t>Auto-Request</a:t>
            </a:r>
            <a:r>
              <a:rPr lang="en-US" sz="2400" dirty="0">
                <a:solidFill>
                  <a:srgbClr val="53565A"/>
                </a:solidFill>
              </a:rPr>
              <a:t>: Emboss requests automatically appear on the TA Interface as students navigate the test.</a:t>
            </a:r>
          </a:p>
          <a:p>
            <a:endParaRPr lang="en-US" dirty="0"/>
          </a:p>
        </p:txBody>
      </p:sp>
      <p:sp>
        <p:nvSpPr>
          <p:cNvPr id="2" name="Title 1"/>
          <p:cNvSpPr>
            <a:spLocks noGrp="1"/>
          </p:cNvSpPr>
          <p:nvPr>
            <p:ph type="title"/>
          </p:nvPr>
        </p:nvSpPr>
        <p:spPr/>
        <p:txBody>
          <a:bodyPr/>
          <a:lstStyle/>
          <a:p>
            <a:r>
              <a:rPr lang="en-US" dirty="0"/>
              <a:t>Emboss on Request</a:t>
            </a:r>
          </a:p>
        </p:txBody>
      </p:sp>
      <p:sp>
        <p:nvSpPr>
          <p:cNvPr id="6" name="Slide Number Placeholder 3">
            <a:extLst>
              <a:ext uri="{FF2B5EF4-FFF2-40B4-BE49-F238E27FC236}">
                <a16:creationId xmlns:a16="http://schemas.microsoft.com/office/drawing/2014/main" id="{FAC68FD1-C11C-4CA3-B6FF-C1D2A324EC0E}"/>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42</a:t>
            </a:fld>
            <a:endParaRPr lang="en-US" sz="1200" dirty="0">
              <a:solidFill>
                <a:schemeClr val="bg1"/>
              </a:solidFill>
            </a:endParaRPr>
          </a:p>
        </p:txBody>
      </p:sp>
    </p:spTree>
    <p:extLst>
      <p:ext uri="{BB962C8B-B14F-4D97-AF65-F5344CB8AC3E}">
        <p14:creationId xmlns:p14="http://schemas.microsoft.com/office/powerpoint/2010/main" val="3019530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altLang="en-US" dirty="0"/>
              <a:t>Emboss on Request</a:t>
            </a:r>
          </a:p>
        </p:txBody>
      </p:sp>
      <p:grpSp>
        <p:nvGrpSpPr>
          <p:cNvPr id="10" name="Group 9">
            <a:extLst>
              <a:ext uri="{FF2B5EF4-FFF2-40B4-BE49-F238E27FC236}">
                <a16:creationId xmlns:a16="http://schemas.microsoft.com/office/drawing/2014/main" id="{F28F2136-3CF8-4E66-9E87-F77F525419AD}"/>
              </a:ext>
            </a:extLst>
          </p:cNvPr>
          <p:cNvGrpSpPr/>
          <p:nvPr/>
        </p:nvGrpSpPr>
        <p:grpSpPr>
          <a:xfrm>
            <a:off x="1002852" y="1816317"/>
            <a:ext cx="9417184" cy="3225367"/>
            <a:chOff x="1002852" y="1816317"/>
            <a:chExt cx="9417184" cy="3225367"/>
          </a:xfrm>
        </p:grpSpPr>
        <p:grpSp>
          <p:nvGrpSpPr>
            <p:cNvPr id="16" name="Group 15">
              <a:extLst>
                <a:ext uri="{FF2B5EF4-FFF2-40B4-BE49-F238E27FC236}">
                  <a16:creationId xmlns:a16="http://schemas.microsoft.com/office/drawing/2014/main" id="{DC14E45E-10B0-4640-BB9B-89AC00AF626F}"/>
                </a:ext>
              </a:extLst>
            </p:cNvPr>
            <p:cNvGrpSpPr/>
            <p:nvPr/>
          </p:nvGrpSpPr>
          <p:grpSpPr>
            <a:xfrm>
              <a:off x="1002852" y="1816317"/>
              <a:ext cx="9417184" cy="3225367"/>
              <a:chOff x="954726" y="875218"/>
              <a:chExt cx="9417184" cy="3225367"/>
            </a:xfrm>
          </p:grpSpPr>
          <p:pic>
            <p:nvPicPr>
              <p:cNvPr id="18" name="Picture 17">
                <a:extLst>
                  <a:ext uri="{FF2B5EF4-FFF2-40B4-BE49-F238E27FC236}">
                    <a16:creationId xmlns:a16="http://schemas.microsoft.com/office/drawing/2014/main" id="{B1B3B53B-A75D-46BD-B819-DCD602CA2085}"/>
                  </a:ext>
                </a:extLst>
              </p:cNvPr>
              <p:cNvPicPr>
                <a:picLocks noChangeAspect="1"/>
              </p:cNvPicPr>
              <p:nvPr/>
            </p:nvPicPr>
            <p:blipFill>
              <a:blip r:embed="rId4"/>
              <a:stretch>
                <a:fillRect/>
              </a:stretch>
            </p:blipFill>
            <p:spPr>
              <a:xfrm>
                <a:off x="954726" y="875218"/>
                <a:ext cx="9417184" cy="32253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cxnSp>
            <p:nvCxnSpPr>
              <p:cNvPr id="21" name="Straight Connector 20">
                <a:extLst>
                  <a:ext uri="{FF2B5EF4-FFF2-40B4-BE49-F238E27FC236}">
                    <a16:creationId xmlns:a16="http://schemas.microsoft.com/office/drawing/2014/main" id="{B9BED1EF-51AE-4D40-8B0D-B36E9F26EA51}"/>
                  </a:ext>
                </a:extLst>
              </p:cNvPr>
              <p:cNvCxnSpPr>
                <a:cxnSpLocks/>
              </p:cNvCxnSpPr>
              <p:nvPr/>
            </p:nvCxnSpPr>
            <p:spPr>
              <a:xfrm>
                <a:off x="5775158" y="1061996"/>
                <a:ext cx="3577848" cy="10628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73F45E-0FBF-4E6E-8E7A-0EA5C3EDD5A8}"/>
                  </a:ext>
                </a:extLst>
              </p:cNvPr>
              <p:cNvCxnSpPr>
                <a:cxnSpLocks/>
              </p:cNvCxnSpPr>
              <p:nvPr/>
            </p:nvCxnSpPr>
            <p:spPr>
              <a:xfrm flipV="1">
                <a:off x="5775158" y="2277292"/>
                <a:ext cx="3577848" cy="16365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04CE4ED8-B0B6-41F8-925B-BC2FEAAA7A18}"/>
                </a:ext>
              </a:extLst>
            </p:cNvPr>
            <p:cNvPicPr>
              <a:picLocks noChangeAspect="1"/>
            </p:cNvPicPr>
            <p:nvPr/>
          </p:nvPicPr>
          <p:blipFill>
            <a:blip r:embed="rId5"/>
            <a:stretch>
              <a:fillRect/>
            </a:stretch>
          </p:blipFill>
          <p:spPr>
            <a:xfrm>
              <a:off x="1002852" y="2003095"/>
              <a:ext cx="4820432" cy="2851809"/>
            </a:xfrm>
            <a:prstGeom prst="rect">
              <a:avLst/>
            </a:prstGeom>
            <a:ln>
              <a:solidFill>
                <a:schemeClr val="bg1">
                  <a:lumMod val="65000"/>
                </a:schemeClr>
              </a:solidFill>
            </a:ln>
          </p:spPr>
        </p:pic>
        <p:sp>
          <p:nvSpPr>
            <p:cNvPr id="9" name="Rectangle 8">
              <a:extLst>
                <a:ext uri="{FF2B5EF4-FFF2-40B4-BE49-F238E27FC236}">
                  <a16:creationId xmlns:a16="http://schemas.microsoft.com/office/drawing/2014/main" id="{7C074C2A-430D-4D03-96AB-68A0296F45E4}"/>
                </a:ext>
              </a:extLst>
            </p:cNvPr>
            <p:cNvSpPr/>
            <p:nvPr/>
          </p:nvSpPr>
          <p:spPr>
            <a:xfrm>
              <a:off x="1002852" y="2003095"/>
              <a:ext cx="4820432" cy="28518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lide Number Placeholder 3">
            <a:extLst>
              <a:ext uri="{FF2B5EF4-FFF2-40B4-BE49-F238E27FC236}">
                <a16:creationId xmlns:a16="http://schemas.microsoft.com/office/drawing/2014/main" id="{7957B6CF-44AA-479E-AEE3-578A2F156B5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43</a:t>
            </a:fld>
            <a:endParaRPr lang="en-US" sz="1200" dirty="0">
              <a:solidFill>
                <a:schemeClr val="bg1"/>
              </a:solidFill>
            </a:endParaRPr>
          </a:p>
        </p:txBody>
      </p:sp>
      <p:sp>
        <p:nvSpPr>
          <p:cNvPr id="12" name="Right Arrow 8">
            <a:extLst>
              <a:ext uri="{FF2B5EF4-FFF2-40B4-BE49-F238E27FC236}">
                <a16:creationId xmlns:a16="http://schemas.microsoft.com/office/drawing/2014/main" id="{C990258D-C24B-4376-BDB7-A9C1F12482B7}"/>
              </a:ext>
            </a:extLst>
          </p:cNvPr>
          <p:cNvSpPr/>
          <p:nvPr/>
        </p:nvSpPr>
        <p:spPr>
          <a:xfrm rot="5400000">
            <a:off x="9328289" y="2575453"/>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127773107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723313-7BD3-487C-952B-3AFCEE41BCAA}"/>
              </a:ext>
            </a:extLst>
          </p:cNvPr>
          <p:cNvSpPr>
            <a:spLocks noGrp="1"/>
          </p:cNvSpPr>
          <p:nvPr>
            <p:ph idx="1"/>
          </p:nvPr>
        </p:nvSpPr>
        <p:spPr>
          <a:xfrm>
            <a:off x="612775" y="1103416"/>
            <a:ext cx="10966449" cy="3732737"/>
          </a:xfrm>
        </p:spPr>
        <p:txBody>
          <a:bodyPr/>
          <a:lstStyle/>
          <a:p>
            <a:pPr>
              <a:buClr>
                <a:schemeClr val="bg1">
                  <a:lumMod val="65000"/>
                </a:schemeClr>
              </a:buClr>
              <a:defRPr/>
            </a:pPr>
            <a:r>
              <a:rPr lang="en-US" sz="2800" b="1" dirty="0">
                <a:solidFill>
                  <a:srgbClr val="53565A"/>
                </a:solidFill>
              </a:rPr>
              <a:t>There are two types of files that TAs may need to emboss:</a:t>
            </a:r>
          </a:p>
          <a:p>
            <a:pPr marL="233363" indent="-233363">
              <a:buFont typeface="Wingdings" pitchFamily="2" charset="2"/>
              <a:buChar char="§"/>
              <a:defRPr/>
            </a:pPr>
            <a:r>
              <a:rPr lang="en-US" b="1" dirty="0">
                <a:solidFill>
                  <a:srgbClr val="53565A"/>
                </a:solidFill>
                <a:cs typeface="Arial" pitchFamily="34" charset="0"/>
              </a:rPr>
              <a:t>Braille Ready File (BRF) </a:t>
            </a:r>
            <a:r>
              <a:rPr lang="en-US" dirty="0">
                <a:solidFill>
                  <a:srgbClr val="53565A"/>
                </a:solidFill>
                <a:cs typeface="Arial" pitchFamily="34" charset="0"/>
              </a:rPr>
              <a:t>types are used for emboss requests containing only text (including formatted tables). The Duxbury Braille Translator software handles BRF files.</a:t>
            </a:r>
            <a:endParaRPr lang="en-US" sz="3200" dirty="0">
              <a:solidFill>
                <a:srgbClr val="53565A"/>
              </a:solidFill>
              <a:cs typeface="Arial" pitchFamily="34" charset="0"/>
            </a:endParaRPr>
          </a:p>
          <a:p>
            <a:pPr marL="233363" indent="-233363">
              <a:buFont typeface="Wingdings" pitchFamily="2" charset="2"/>
              <a:buChar char="§"/>
              <a:defRPr/>
            </a:pPr>
            <a:r>
              <a:rPr lang="en-US" b="1" dirty="0">
                <a:solidFill>
                  <a:srgbClr val="53565A"/>
                </a:solidFill>
                <a:cs typeface="Arial" pitchFamily="34" charset="0"/>
              </a:rPr>
              <a:t>Printer Output File (PRN) </a:t>
            </a:r>
            <a:r>
              <a:rPr lang="en-US" dirty="0">
                <a:solidFill>
                  <a:srgbClr val="53565A"/>
                </a:solidFill>
                <a:cs typeface="Arial" pitchFamily="34" charset="0"/>
              </a:rPr>
              <a:t>types are used for emboss requests containing tactile or spatial components (such as images). The ViewPlus Tiger Viewer software handles PRN files.</a:t>
            </a:r>
          </a:p>
          <a:p>
            <a:endParaRPr lang="en-US" dirty="0"/>
          </a:p>
        </p:txBody>
      </p:sp>
      <p:sp>
        <p:nvSpPr>
          <p:cNvPr id="30725" name="Title 1"/>
          <p:cNvSpPr>
            <a:spLocks noGrp="1"/>
          </p:cNvSpPr>
          <p:nvPr>
            <p:ph type="title"/>
          </p:nvPr>
        </p:nvSpPr>
        <p:spPr/>
        <p:txBody>
          <a:bodyPr/>
          <a:lstStyle/>
          <a:p>
            <a:r>
              <a:rPr altLang="en-US" dirty="0"/>
              <a:t>Emboss on Request</a:t>
            </a:r>
          </a:p>
        </p:txBody>
      </p:sp>
      <p:sp>
        <p:nvSpPr>
          <p:cNvPr id="5" name="Slide Number Placeholder 3">
            <a:extLst>
              <a:ext uri="{FF2B5EF4-FFF2-40B4-BE49-F238E27FC236}">
                <a16:creationId xmlns:a16="http://schemas.microsoft.com/office/drawing/2014/main" id="{E862D3C8-FED6-4180-AC80-5BB0AAE793A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74843019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238F72-83C3-44A5-A353-9A982709DD42}"/>
              </a:ext>
            </a:extLst>
          </p:cNvPr>
          <p:cNvSpPr>
            <a:spLocks noGrp="1"/>
          </p:cNvSpPr>
          <p:nvPr>
            <p:ph idx="1"/>
          </p:nvPr>
        </p:nvSpPr>
        <p:spPr>
          <a:xfrm>
            <a:off x="614548" y="1059542"/>
            <a:ext cx="5690937" cy="4331508"/>
          </a:xfrm>
        </p:spPr>
        <p:txBody>
          <a:bodyPr>
            <a:normAutofit fontScale="92500"/>
          </a:bodyPr>
          <a:lstStyle/>
          <a:p>
            <a:pPr>
              <a:defRPr/>
            </a:pPr>
            <a:r>
              <a:rPr lang="en-US" sz="2800" b="1" dirty="0">
                <a:solidFill>
                  <a:srgbClr val="53565A"/>
                </a:solidFill>
                <a:cs typeface="Arial" pitchFamily="34" charset="0"/>
              </a:rPr>
              <a:t>To emboss a Printer Output File (PRN):</a:t>
            </a:r>
          </a:p>
          <a:p>
            <a:pPr>
              <a:defRPr/>
            </a:pPr>
            <a:r>
              <a:rPr lang="en-US" dirty="0">
                <a:solidFill>
                  <a:srgbClr val="53565A"/>
                </a:solidFill>
                <a:cs typeface="Arial" pitchFamily="34" charset="0"/>
              </a:rPr>
              <a:t>1. When you approve a print request that prints in PRN format, a print dialog window opens.</a:t>
            </a:r>
          </a:p>
          <a:p>
            <a:pPr>
              <a:defRPr/>
            </a:pPr>
            <a:r>
              <a:rPr lang="en-US" sz="1800" dirty="0">
                <a:solidFill>
                  <a:srgbClr val="53565A"/>
                </a:solidFill>
                <a:cs typeface="Arial" pitchFamily="34" charset="0"/>
              </a:rPr>
              <a:t>a. Select to Save the file to your computer.</a:t>
            </a:r>
          </a:p>
          <a:p>
            <a:pPr>
              <a:defRPr/>
            </a:pPr>
            <a:r>
              <a:rPr lang="en-US" dirty="0">
                <a:solidFill>
                  <a:srgbClr val="53565A"/>
                </a:solidFill>
                <a:cs typeface="Arial" pitchFamily="34" charset="0"/>
              </a:rPr>
              <a:t>2. Locate the saved PRN file and open it.</a:t>
            </a:r>
          </a:p>
          <a:p>
            <a:pPr>
              <a:defRPr/>
            </a:pPr>
            <a:r>
              <a:rPr lang="en-US" dirty="0">
                <a:solidFill>
                  <a:srgbClr val="53565A"/>
                </a:solidFill>
                <a:cs typeface="Arial" pitchFamily="34" charset="0"/>
              </a:rPr>
              <a:t>a.   </a:t>
            </a:r>
            <a:r>
              <a:rPr lang="en-US" sz="1800" dirty="0">
                <a:solidFill>
                  <a:srgbClr val="53565A"/>
                </a:solidFill>
                <a:cs typeface="Arial" pitchFamily="34" charset="0"/>
              </a:rPr>
              <a:t>If Tiger Designer is set as the default program for PRN files, a Print Window appears.  </a:t>
            </a:r>
          </a:p>
          <a:p>
            <a:pPr>
              <a:defRPr/>
            </a:pPr>
            <a:r>
              <a:rPr lang="en-US" dirty="0">
                <a:solidFill>
                  <a:srgbClr val="53565A"/>
                </a:solidFill>
                <a:cs typeface="Arial" pitchFamily="34" charset="0"/>
              </a:rPr>
              <a:t>3.  Click Print.</a:t>
            </a:r>
          </a:p>
          <a:p>
            <a:endParaRPr lang="en-US" dirty="0"/>
          </a:p>
        </p:txBody>
      </p:sp>
      <p:sp>
        <p:nvSpPr>
          <p:cNvPr id="30725" name="Title 1"/>
          <p:cNvSpPr>
            <a:spLocks noGrp="1"/>
          </p:cNvSpPr>
          <p:nvPr>
            <p:ph type="title"/>
          </p:nvPr>
        </p:nvSpPr>
        <p:spPr/>
        <p:txBody>
          <a:bodyPr/>
          <a:lstStyle/>
          <a:p>
            <a:r>
              <a:rPr lang="en-US" altLang="en-US" dirty="0"/>
              <a:t>Emboss on Request—PRN</a:t>
            </a:r>
            <a:endParaRPr altLang="en-US" dirty="0"/>
          </a:p>
        </p:txBody>
      </p:sp>
      <p:pic>
        <p:nvPicPr>
          <p:cNvPr id="6" name="Picture 5" descr="tiger designer print window">
            <a:extLst>
              <a:ext uri="{FF2B5EF4-FFF2-40B4-BE49-F238E27FC236}">
                <a16:creationId xmlns:a16="http://schemas.microsoft.com/office/drawing/2014/main" id="{20C969CE-5C8E-47CF-A7E3-722D7455AA73}"/>
              </a:ext>
            </a:extLst>
          </p:cNvPr>
          <p:cNvPicPr/>
          <p:nvPr/>
        </p:nvPicPr>
        <p:blipFill>
          <a:blip r:embed="rId4">
            <a:extLst>
              <a:ext uri="{28A0092B-C50C-407E-A947-70E740481C1C}">
                <a14:useLocalDpi xmlns:a14="http://schemas.microsoft.com/office/drawing/2010/main" val="0"/>
              </a:ext>
            </a:extLst>
          </a:blip>
          <a:stretch>
            <a:fillRect/>
          </a:stretch>
        </p:blipFill>
        <p:spPr>
          <a:xfrm>
            <a:off x="7335251" y="2117558"/>
            <a:ext cx="3725780" cy="221547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F11E100E-F33E-4824-9415-8D48E5FD6DD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47103345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C29723D-B020-4744-A66C-CFD88F40A9CF}"/>
              </a:ext>
            </a:extLst>
          </p:cNvPr>
          <p:cNvSpPr>
            <a:spLocks noGrp="1"/>
          </p:cNvSpPr>
          <p:nvPr>
            <p:ph idx="1"/>
          </p:nvPr>
        </p:nvSpPr>
        <p:spPr>
          <a:xfrm>
            <a:off x="476166" y="903975"/>
            <a:ext cx="10966265" cy="3852006"/>
          </a:xfrm>
        </p:spPr>
        <p:txBody>
          <a:bodyPr/>
          <a:lstStyle/>
          <a:p>
            <a:pPr marL="0" lvl="1" indent="0" eaLnBrk="1" hangingPunct="1">
              <a:spcBef>
                <a:spcPts val="634"/>
              </a:spcBef>
              <a:buNone/>
              <a:defRPr/>
            </a:pPr>
            <a:r>
              <a:rPr lang="en-US" sz="2400" dirty="0">
                <a:solidFill>
                  <a:srgbClr val="53565A"/>
                </a:solidFill>
                <a:cs typeface="Arial" pitchFamily="34" charset="0"/>
              </a:rPr>
              <a:t>If the Print button is disabled, you may need to convert the files in Tiger Designer. </a:t>
            </a:r>
          </a:p>
          <a:p>
            <a:pPr marL="228600" lvl="1" indent="-228600" eaLnBrk="1" hangingPunct="1">
              <a:spcBef>
                <a:spcPts val="634"/>
              </a:spcBef>
              <a:buAutoNum type="arabicPeriod"/>
              <a:defRPr/>
            </a:pPr>
            <a:r>
              <a:rPr lang="en-US" dirty="0">
                <a:solidFill>
                  <a:srgbClr val="53565A"/>
                </a:solidFill>
                <a:cs typeface="Arial" pitchFamily="34" charset="0"/>
              </a:rPr>
              <a:t>Open the file in Tiger Designer and click Yes when a popup message asks if you want to convert the file. </a:t>
            </a:r>
          </a:p>
          <a:p>
            <a:pPr marL="228600" lvl="1" indent="-228600" eaLnBrk="1" hangingPunct="1">
              <a:spcBef>
                <a:spcPts val="634"/>
              </a:spcBef>
              <a:buAutoNum type="arabicPeriod"/>
              <a:defRPr/>
            </a:pPr>
            <a:r>
              <a:rPr lang="en-US" dirty="0">
                <a:solidFill>
                  <a:srgbClr val="53565A"/>
                </a:solidFill>
                <a:cs typeface="Arial" pitchFamily="34" charset="0"/>
              </a:rPr>
              <a:t>Save the file as a Tiger Designer Document file (.TDSX) and try printing it again.</a:t>
            </a:r>
          </a:p>
          <a:p>
            <a:pPr marL="228600" lvl="1" indent="-228600" eaLnBrk="1" hangingPunct="1">
              <a:spcBef>
                <a:spcPts val="634"/>
              </a:spcBef>
              <a:buAutoNum type="arabicPeriod"/>
              <a:defRPr/>
            </a:pPr>
            <a:r>
              <a:rPr lang="en-US" dirty="0">
                <a:solidFill>
                  <a:srgbClr val="53565A"/>
                </a:solidFill>
                <a:cs typeface="Arial" pitchFamily="34" charset="0"/>
              </a:rPr>
              <a:t>If this popup message does not appear, navigate to File&gt;Save As. Choose the destination where you wish to save the file, then select </a:t>
            </a:r>
            <a:r>
              <a:rPr lang="en-US" dirty="0" err="1">
                <a:solidFill>
                  <a:srgbClr val="53565A"/>
                </a:solidFill>
                <a:cs typeface="Arial" pitchFamily="34" charset="0"/>
              </a:rPr>
              <a:t>ViewPlus</a:t>
            </a:r>
            <a:r>
              <a:rPr lang="en-US" dirty="0">
                <a:solidFill>
                  <a:srgbClr val="53565A"/>
                </a:solidFill>
                <a:cs typeface="Arial" pitchFamily="34" charset="0"/>
              </a:rPr>
              <a:t> Cub/Max PRN files from the Save as Type dropdown.</a:t>
            </a:r>
          </a:p>
          <a:p>
            <a:pPr marL="0" lvl="1" indent="0" eaLnBrk="1" hangingPunct="1">
              <a:spcBef>
                <a:spcPts val="634"/>
              </a:spcBef>
              <a:buNone/>
              <a:defRPr/>
            </a:pPr>
            <a:endParaRPr lang="en-US" dirty="0">
              <a:cs typeface="Arial" pitchFamily="34" charset="0"/>
            </a:endParaRPr>
          </a:p>
          <a:p>
            <a:endParaRPr lang="en-US" dirty="0"/>
          </a:p>
        </p:txBody>
      </p:sp>
      <p:sp>
        <p:nvSpPr>
          <p:cNvPr id="2" name="Title 1">
            <a:extLst>
              <a:ext uri="{FF2B5EF4-FFF2-40B4-BE49-F238E27FC236}">
                <a16:creationId xmlns:a16="http://schemas.microsoft.com/office/drawing/2014/main" id="{CCAE616E-7B10-4960-88DF-6286218722BD}"/>
              </a:ext>
            </a:extLst>
          </p:cNvPr>
          <p:cNvSpPr>
            <a:spLocks noGrp="1"/>
          </p:cNvSpPr>
          <p:nvPr>
            <p:ph type="title"/>
          </p:nvPr>
        </p:nvSpPr>
        <p:spPr/>
        <p:txBody>
          <a:bodyPr/>
          <a:lstStyle/>
          <a:p>
            <a:r>
              <a:rPr lang="en-US" dirty="0"/>
              <a:t>Emboss on Request—PRN (cont.)</a:t>
            </a:r>
          </a:p>
        </p:txBody>
      </p:sp>
      <p:pic>
        <p:nvPicPr>
          <p:cNvPr id="5" name="Picture 4" descr="grayed out print button">
            <a:extLst>
              <a:ext uri="{FF2B5EF4-FFF2-40B4-BE49-F238E27FC236}">
                <a16:creationId xmlns:a16="http://schemas.microsoft.com/office/drawing/2014/main" id="{DE00E8FC-996E-4B70-8BC7-3F9C47CF5A21}"/>
              </a:ext>
            </a:extLst>
          </p:cNvPr>
          <p:cNvPicPr/>
          <p:nvPr/>
        </p:nvPicPr>
        <p:blipFill>
          <a:blip r:embed="rId3">
            <a:extLst>
              <a:ext uri="{28A0092B-C50C-407E-A947-70E740481C1C}">
                <a14:useLocalDpi xmlns:a14="http://schemas.microsoft.com/office/drawing/2010/main" val="0"/>
              </a:ext>
            </a:extLst>
          </a:blip>
          <a:stretch>
            <a:fillRect/>
          </a:stretch>
        </p:blipFill>
        <p:spPr>
          <a:xfrm>
            <a:off x="822551" y="3429000"/>
            <a:ext cx="3432841" cy="192600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descr="message indicating that the PRN file needs to be converted in order to print">
            <a:extLst>
              <a:ext uri="{FF2B5EF4-FFF2-40B4-BE49-F238E27FC236}">
                <a16:creationId xmlns:a16="http://schemas.microsoft.com/office/drawing/2014/main" id="{5B3A5FF2-9920-4A64-830F-26109E4CF1D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685975" y="3629962"/>
            <a:ext cx="3121377" cy="152407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Save As window">
            <a:extLst>
              <a:ext uri="{FF2B5EF4-FFF2-40B4-BE49-F238E27FC236}">
                <a16:creationId xmlns:a16="http://schemas.microsoft.com/office/drawing/2014/main" id="{54143B7B-4A0D-4FE0-9E30-7940A9D001F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237935" y="3404678"/>
            <a:ext cx="2607681" cy="215944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9" name="Slide Number Placeholder 3">
            <a:extLst>
              <a:ext uri="{FF2B5EF4-FFF2-40B4-BE49-F238E27FC236}">
                <a16:creationId xmlns:a16="http://schemas.microsoft.com/office/drawing/2014/main" id="{4D344ECC-D065-437A-8B84-4D241053474C}"/>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46</a:t>
            </a:fld>
            <a:endParaRPr lang="en-US" sz="1200" dirty="0">
              <a:solidFill>
                <a:schemeClr val="bg1"/>
              </a:solidFill>
            </a:endParaRPr>
          </a:p>
        </p:txBody>
      </p:sp>
      <p:sp>
        <p:nvSpPr>
          <p:cNvPr id="10" name="Rectangle 9">
            <a:extLst>
              <a:ext uri="{FF2B5EF4-FFF2-40B4-BE49-F238E27FC236}">
                <a16:creationId xmlns:a16="http://schemas.microsoft.com/office/drawing/2014/main" id="{674625AD-6512-4833-A65E-74B600AA9FF2}"/>
              </a:ext>
            </a:extLst>
          </p:cNvPr>
          <p:cNvSpPr/>
          <p:nvPr/>
        </p:nvSpPr>
        <p:spPr>
          <a:xfrm>
            <a:off x="1171380" y="5604248"/>
            <a:ext cx="2735179" cy="276727"/>
          </a:xfrm>
          <a:prstGeom prst="rect">
            <a:avLst/>
          </a:prstGeom>
          <a:solidFill>
            <a:schemeClr val="accent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Disabled Print button</a:t>
            </a:r>
          </a:p>
        </p:txBody>
      </p:sp>
    </p:spTree>
    <p:extLst>
      <p:ext uri="{BB962C8B-B14F-4D97-AF65-F5344CB8AC3E}">
        <p14:creationId xmlns:p14="http://schemas.microsoft.com/office/powerpoint/2010/main" val="3556094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195308-35A4-4472-B08E-4179BBA419D1}"/>
              </a:ext>
            </a:extLst>
          </p:cNvPr>
          <p:cNvSpPr>
            <a:spLocks noGrp="1"/>
          </p:cNvSpPr>
          <p:nvPr>
            <p:ph idx="1"/>
          </p:nvPr>
        </p:nvSpPr>
        <p:spPr>
          <a:xfrm>
            <a:off x="510341" y="1047750"/>
            <a:ext cx="6808303" cy="4762500"/>
          </a:xfrm>
        </p:spPr>
        <p:txBody>
          <a:bodyPr>
            <a:normAutofit fontScale="92500" lnSpcReduction="10000"/>
          </a:bodyPr>
          <a:lstStyle/>
          <a:p>
            <a:pPr>
              <a:defRPr/>
            </a:pPr>
            <a:r>
              <a:rPr lang="en-US" sz="2800" b="1" dirty="0">
                <a:solidFill>
                  <a:srgbClr val="53565A"/>
                </a:solidFill>
                <a:cs typeface="Arial" pitchFamily="34" charset="0"/>
              </a:rPr>
              <a:t>To emboss a Braille Ready File (BRF):</a:t>
            </a:r>
          </a:p>
          <a:p>
            <a:pPr marL="342900" lvl="0" indent="-342900">
              <a:spcBef>
                <a:spcPts val="0"/>
              </a:spcBef>
              <a:buFont typeface="+mj-lt"/>
              <a:buAutoNum type="arabicPeriod"/>
            </a:pPr>
            <a:r>
              <a:rPr lang="en-US" dirty="0">
                <a:solidFill>
                  <a:srgbClr val="53565A"/>
                </a:solidFill>
                <a:ea typeface="Calibri" panose="020F0502020204030204" pitchFamily="34" charset="0"/>
                <a:cs typeface="Times New Roman" panose="02020603050405020304" pitchFamily="18" charset="0"/>
              </a:rPr>
              <a:t>When you approve a print request that prints in BRF format, a print dialog window opens.</a:t>
            </a:r>
          </a:p>
          <a:p>
            <a:pPr marL="742950" lvl="1" indent="-285750">
              <a:spcBef>
                <a:spcPts val="0"/>
              </a:spcBef>
              <a:buFont typeface="+mj-lt"/>
              <a:buAutoNum type="alphaLcPeriod"/>
            </a:pPr>
            <a:r>
              <a:rPr lang="en-US" dirty="0">
                <a:solidFill>
                  <a:srgbClr val="53565A"/>
                </a:solidFill>
                <a:ea typeface="Calibri" panose="020F0502020204030204" pitchFamily="34" charset="0"/>
                <a:cs typeface="Times New Roman" panose="02020603050405020304" pitchFamily="18" charset="0"/>
              </a:rPr>
              <a:t>Select </a:t>
            </a:r>
            <a:r>
              <a:rPr lang="en-US" b="1" dirty="0">
                <a:solidFill>
                  <a:srgbClr val="53565A"/>
                </a:solidFill>
                <a:ea typeface="Calibri" panose="020F0502020204030204" pitchFamily="34" charset="0"/>
                <a:cs typeface="Times New Roman" panose="02020603050405020304" pitchFamily="18" charset="0"/>
              </a:rPr>
              <a:t>Open with</a:t>
            </a:r>
            <a:r>
              <a:rPr lang="en-US" dirty="0">
                <a:solidFill>
                  <a:srgbClr val="53565A"/>
                </a:solidFill>
                <a:ea typeface="Calibri" panose="020F0502020204030204" pitchFamily="34" charset="0"/>
                <a:cs typeface="Times New Roman" panose="02020603050405020304" pitchFamily="18" charset="0"/>
              </a:rPr>
              <a:t>.</a:t>
            </a:r>
          </a:p>
          <a:p>
            <a:pPr marL="742950" lvl="1" indent="-285750">
              <a:spcBef>
                <a:spcPts val="0"/>
              </a:spcBef>
              <a:buFont typeface="+mj-lt"/>
              <a:buAutoNum type="alphaLcPeriod"/>
            </a:pPr>
            <a:r>
              <a:rPr lang="en-US" dirty="0">
                <a:solidFill>
                  <a:srgbClr val="53565A"/>
                </a:solidFill>
                <a:ea typeface="Calibri" panose="020F0502020204030204" pitchFamily="34" charset="0"/>
                <a:cs typeface="Times New Roman" panose="02020603050405020304" pitchFamily="18" charset="0"/>
              </a:rPr>
              <a:t>In the drop-down list, select </a:t>
            </a:r>
            <a:r>
              <a:rPr lang="en-US" b="1" dirty="0">
                <a:solidFill>
                  <a:srgbClr val="53565A"/>
                </a:solidFill>
                <a:ea typeface="Calibri" panose="020F0502020204030204" pitchFamily="34" charset="0"/>
                <a:cs typeface="Times New Roman" panose="02020603050405020304" pitchFamily="18" charset="0"/>
              </a:rPr>
              <a:t>Duxbury Braille Translator</a:t>
            </a:r>
            <a:r>
              <a:rPr lang="en-US" dirty="0">
                <a:solidFill>
                  <a:srgbClr val="53565A"/>
                </a:solidFill>
                <a:ea typeface="Calibri" panose="020F0502020204030204" pitchFamily="34" charset="0"/>
                <a:cs typeface="Times New Roman" panose="02020603050405020304" pitchFamily="18" charset="0"/>
              </a:rPr>
              <a:t>. </a:t>
            </a:r>
          </a:p>
          <a:p>
            <a:pPr marL="742950" lvl="1" indent="-285750">
              <a:spcBef>
                <a:spcPts val="0"/>
              </a:spcBef>
              <a:buFont typeface="+mj-lt"/>
              <a:buAutoNum type="alphaLcPeriod"/>
            </a:pPr>
            <a:r>
              <a:rPr lang="en-US" dirty="0">
                <a:solidFill>
                  <a:srgbClr val="53565A"/>
                </a:solidFill>
                <a:ea typeface="Calibri" panose="020F0502020204030204" pitchFamily="34" charset="0"/>
                <a:cs typeface="Times New Roman" panose="02020603050405020304" pitchFamily="18" charset="0"/>
              </a:rPr>
              <a:t>Click </a:t>
            </a:r>
            <a:r>
              <a:rPr lang="en-US" b="1" dirty="0">
                <a:solidFill>
                  <a:srgbClr val="53565A"/>
                </a:solidFill>
                <a:ea typeface="Calibri" panose="020F0502020204030204" pitchFamily="34" charset="0"/>
                <a:cs typeface="Times New Roman" panose="02020603050405020304" pitchFamily="18" charset="0"/>
              </a:rPr>
              <a:t>OK</a:t>
            </a:r>
            <a:r>
              <a:rPr lang="en-US" dirty="0">
                <a:solidFill>
                  <a:srgbClr val="53565A"/>
                </a:solidFill>
                <a:ea typeface="Calibri" panose="020F0502020204030204" pitchFamily="34" charset="0"/>
                <a:cs typeface="Times New Roman" panose="02020603050405020304" pitchFamily="18" charset="0"/>
              </a:rPr>
              <a:t>. The </a:t>
            </a:r>
            <a:r>
              <a:rPr lang="en-US" b="1" i="1" dirty="0">
                <a:solidFill>
                  <a:srgbClr val="53565A"/>
                </a:solidFill>
                <a:ea typeface="Calibri" panose="020F0502020204030204" pitchFamily="34" charset="0"/>
                <a:cs typeface="Times New Roman" panose="02020603050405020304" pitchFamily="18" charset="0"/>
              </a:rPr>
              <a:t>Import File</a:t>
            </a:r>
            <a:r>
              <a:rPr lang="en-US" dirty="0">
                <a:solidFill>
                  <a:srgbClr val="53565A"/>
                </a:solidFill>
                <a:ea typeface="Calibri" panose="020F0502020204030204" pitchFamily="34" charset="0"/>
                <a:cs typeface="Times New Roman" panose="02020603050405020304" pitchFamily="18" charset="0"/>
              </a:rPr>
              <a:t> window opens</a:t>
            </a:r>
          </a:p>
          <a:p>
            <a:pPr marL="342900" lvl="0" indent="-342900">
              <a:spcBef>
                <a:spcPts val="0"/>
              </a:spcBef>
              <a:buFont typeface="+mj-lt"/>
              <a:buAutoNum type="arabicPeriod"/>
            </a:pPr>
            <a:r>
              <a:rPr lang="en-US" dirty="0">
                <a:solidFill>
                  <a:srgbClr val="53565A"/>
                </a:solidFill>
                <a:ea typeface="Calibri" panose="020F0502020204030204" pitchFamily="34" charset="0"/>
                <a:cs typeface="Times New Roman" panose="02020603050405020304" pitchFamily="18" charset="0"/>
              </a:rPr>
              <a:t>Ensure that the following are selected:</a:t>
            </a:r>
          </a:p>
          <a:p>
            <a:pPr marL="573088" lvl="1" indent="-342900">
              <a:spcBef>
                <a:spcPts val="0"/>
              </a:spcBef>
              <a:buFont typeface="Symbol" panose="05050102010706020507" pitchFamily="18" charset="2"/>
              <a:buChar char=""/>
            </a:pPr>
            <a:r>
              <a:rPr lang="en-US" sz="2000" dirty="0">
                <a:solidFill>
                  <a:srgbClr val="53565A"/>
                </a:solidFill>
                <a:ea typeface="Calibri" panose="020F0502020204030204" pitchFamily="34" charset="0"/>
                <a:cs typeface="Times New Roman" panose="02020603050405020304" pitchFamily="18" charset="0"/>
              </a:rPr>
              <a:t>Template:</a:t>
            </a:r>
          </a:p>
          <a:p>
            <a:pPr marL="742950" lvl="1" indent="-285750">
              <a:spcBef>
                <a:spcPts val="0"/>
              </a:spcBef>
              <a:buFont typeface="Courier New" panose="02070309020205020404" pitchFamily="49" charset="0"/>
              <a:buChar char="o"/>
            </a:pPr>
            <a:r>
              <a:rPr lang="en-US" dirty="0">
                <a:solidFill>
                  <a:srgbClr val="53565A"/>
                </a:solidFill>
                <a:ea typeface="Calibri" panose="020F0502020204030204" pitchFamily="34" charset="0"/>
                <a:cs typeface="Times New Roman" panose="02020603050405020304" pitchFamily="18" charset="0"/>
              </a:rPr>
              <a:t>For Duxbury 11.2 or earlier: </a:t>
            </a:r>
            <a:r>
              <a:rPr lang="en-US" b="1" dirty="0">
                <a:solidFill>
                  <a:srgbClr val="53565A"/>
                </a:solidFill>
                <a:ea typeface="Calibri" panose="020F0502020204030204" pitchFamily="34" charset="0"/>
                <a:cs typeface="Times New Roman" panose="02020603050405020304" pitchFamily="18" charset="0"/>
              </a:rPr>
              <a:t>English (American) – Standard Literary Format</a:t>
            </a:r>
            <a:endParaRPr lang="en-US" dirty="0">
              <a:solidFill>
                <a:srgbClr val="53565A"/>
              </a:solidFill>
              <a:ea typeface="Calibri" panose="020F0502020204030204" pitchFamily="34" charset="0"/>
              <a:cs typeface="Times New Roman" panose="02020603050405020304" pitchFamily="18" charset="0"/>
            </a:endParaRPr>
          </a:p>
          <a:p>
            <a:pPr marL="742950" lvl="1" indent="-285750">
              <a:spcBef>
                <a:spcPts val="0"/>
              </a:spcBef>
              <a:buFont typeface="Courier New" panose="02070309020205020404" pitchFamily="49" charset="0"/>
              <a:buChar char="o"/>
            </a:pPr>
            <a:r>
              <a:rPr lang="en-US" dirty="0">
                <a:solidFill>
                  <a:srgbClr val="53565A"/>
                </a:solidFill>
                <a:ea typeface="Calibri" panose="020F0502020204030204" pitchFamily="34" charset="0"/>
                <a:cs typeface="Times New Roman" panose="02020603050405020304" pitchFamily="18" charset="0"/>
              </a:rPr>
              <a:t>For Duxbury 11.3 or later: </a:t>
            </a:r>
            <a:r>
              <a:rPr lang="en-US" b="1" dirty="0">
                <a:solidFill>
                  <a:srgbClr val="53565A"/>
                </a:solidFill>
                <a:ea typeface="Calibri" panose="020F0502020204030204" pitchFamily="34" charset="0"/>
                <a:cs typeface="Times New Roman" panose="02020603050405020304" pitchFamily="18" charset="0"/>
              </a:rPr>
              <a:t>English (BANA Pre-UEB) – Literary Format</a:t>
            </a:r>
            <a:r>
              <a:rPr lang="en-US" dirty="0">
                <a:solidFill>
                  <a:srgbClr val="53565A"/>
                </a:solidFill>
                <a:ea typeface="Calibri" panose="020F0502020204030204" pitchFamily="34" charset="0"/>
                <a:cs typeface="Times New Roman" panose="02020603050405020304" pitchFamily="18" charset="0"/>
              </a:rPr>
              <a:t> </a:t>
            </a:r>
          </a:p>
          <a:p>
            <a:pPr marL="573088" lvl="1" indent="-342900">
              <a:spcBef>
                <a:spcPts val="0"/>
              </a:spcBef>
              <a:buFont typeface="Symbol" panose="05050102010706020507" pitchFamily="18" charset="2"/>
              <a:buChar char=""/>
            </a:pPr>
            <a:r>
              <a:rPr lang="en-US" sz="2000" dirty="0">
                <a:solidFill>
                  <a:srgbClr val="53565A"/>
                </a:solidFill>
                <a:ea typeface="Calibri" panose="020F0502020204030204" pitchFamily="34" charset="0"/>
                <a:cs typeface="Times New Roman" panose="02020603050405020304" pitchFamily="18" charset="0"/>
              </a:rPr>
              <a:t>Import Filter: </a:t>
            </a:r>
            <a:r>
              <a:rPr lang="en-US" sz="2000" b="1" dirty="0">
                <a:solidFill>
                  <a:srgbClr val="53565A"/>
                </a:solidFill>
                <a:ea typeface="Calibri" panose="020F0502020204030204" pitchFamily="34" charset="0"/>
                <a:cs typeface="Times New Roman" panose="02020603050405020304" pitchFamily="18" charset="0"/>
              </a:rPr>
              <a:t>Formatted braille</a:t>
            </a:r>
            <a:endParaRPr lang="en-US" sz="2000" dirty="0">
              <a:solidFill>
                <a:srgbClr val="53565A"/>
              </a:solidFill>
              <a:ea typeface="Calibri" panose="020F0502020204030204" pitchFamily="34" charset="0"/>
              <a:cs typeface="Times New Roman" panose="02020603050405020304" pitchFamily="18" charset="0"/>
            </a:endParaRPr>
          </a:p>
          <a:p>
            <a:pPr>
              <a:defRPr/>
            </a:pPr>
            <a:endParaRPr lang="en-US" sz="2800" b="1" dirty="0">
              <a:cs typeface="Arial" pitchFamily="34" charset="0"/>
            </a:endParaRPr>
          </a:p>
          <a:p>
            <a:endParaRPr lang="en-US" sz="2800" dirty="0"/>
          </a:p>
        </p:txBody>
      </p:sp>
      <p:sp>
        <p:nvSpPr>
          <p:cNvPr id="30725" name="Title 1"/>
          <p:cNvSpPr>
            <a:spLocks noGrp="1"/>
          </p:cNvSpPr>
          <p:nvPr>
            <p:ph type="title"/>
          </p:nvPr>
        </p:nvSpPr>
        <p:spPr/>
        <p:txBody>
          <a:bodyPr/>
          <a:lstStyle/>
          <a:p>
            <a:r>
              <a:rPr altLang="en-US" dirty="0"/>
              <a:t>Emboss on Request </a:t>
            </a:r>
            <a:r>
              <a:rPr lang="en-US" altLang="en-US" dirty="0"/>
              <a:t>–</a:t>
            </a:r>
            <a:r>
              <a:rPr altLang="en-US" dirty="0"/>
              <a:t> BRF</a:t>
            </a: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7674939" y="1562632"/>
            <a:ext cx="4050934" cy="373273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Slide Number Placeholder 3">
            <a:extLst>
              <a:ext uri="{FF2B5EF4-FFF2-40B4-BE49-F238E27FC236}">
                <a16:creationId xmlns:a16="http://schemas.microsoft.com/office/drawing/2014/main" id="{3E4EA12B-2158-4899-A66C-AEC662A54F2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079607117"/>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01D54-C832-4F4F-9676-3C49C43BCA2F}"/>
              </a:ext>
            </a:extLst>
          </p:cNvPr>
          <p:cNvSpPr>
            <a:spLocks noGrp="1"/>
          </p:cNvSpPr>
          <p:nvPr>
            <p:ph idx="1"/>
          </p:nvPr>
        </p:nvSpPr>
        <p:spPr>
          <a:xfrm>
            <a:off x="685801" y="1447800"/>
            <a:ext cx="6438899" cy="3732737"/>
          </a:xfrm>
        </p:spPr>
        <p:txBody>
          <a:bodyPr>
            <a:normAutofit lnSpcReduction="10000"/>
          </a:bodyPr>
          <a:lstStyle/>
          <a:p>
            <a:pPr>
              <a:defRPr/>
            </a:pPr>
            <a:r>
              <a:rPr lang="en-US" b="1" dirty="0">
                <a:solidFill>
                  <a:srgbClr val="53565A"/>
                </a:solidFill>
                <a:cs typeface="Arial" pitchFamily="34" charset="0"/>
              </a:rPr>
              <a:t>To emboss a Braille Ready File (BRF):</a:t>
            </a:r>
          </a:p>
          <a:p>
            <a:pPr marL="342900" lvl="0" indent="-342900">
              <a:spcBef>
                <a:spcPts val="0"/>
              </a:spcBef>
              <a:buFont typeface="+mj-lt"/>
              <a:buAutoNum type="arabicPeriod" startAt="3"/>
            </a:pPr>
            <a:r>
              <a:rPr lang="en-US" dirty="0">
                <a:solidFill>
                  <a:srgbClr val="53565A"/>
                </a:solidFill>
                <a:ea typeface="Calibri" panose="020F0502020204030204" pitchFamily="34" charset="0"/>
                <a:cs typeface="Times New Roman" panose="02020603050405020304" pitchFamily="18" charset="0"/>
              </a:rPr>
              <a:t>Click </a:t>
            </a:r>
            <a:r>
              <a:rPr lang="en-US" b="1" dirty="0">
                <a:solidFill>
                  <a:srgbClr val="53565A"/>
                </a:solidFill>
                <a:ea typeface="Calibri" panose="020F0502020204030204" pitchFamily="34" charset="0"/>
                <a:cs typeface="Times New Roman" panose="02020603050405020304" pitchFamily="18" charset="0"/>
              </a:rPr>
              <a:t>OK</a:t>
            </a:r>
            <a:r>
              <a:rPr lang="en-US" dirty="0">
                <a:solidFill>
                  <a:srgbClr val="53565A"/>
                </a:solidFill>
                <a:ea typeface="Calibri" panose="020F0502020204030204" pitchFamily="34" charset="0"/>
                <a:cs typeface="Times New Roman" panose="02020603050405020304" pitchFamily="18" charset="0"/>
              </a:rPr>
              <a:t>. The </a:t>
            </a:r>
            <a:r>
              <a:rPr lang="en-US" b="1" i="1" dirty="0">
                <a:solidFill>
                  <a:srgbClr val="53565A"/>
                </a:solidFill>
                <a:ea typeface="Calibri" panose="020F0502020204030204" pitchFamily="34" charset="0"/>
                <a:cs typeface="Times New Roman" panose="02020603050405020304" pitchFamily="18" charset="0"/>
              </a:rPr>
              <a:t>Duxbury Braille Translator</a:t>
            </a:r>
            <a:r>
              <a:rPr lang="en-US" dirty="0">
                <a:solidFill>
                  <a:srgbClr val="53565A"/>
                </a:solidFill>
                <a:ea typeface="Calibri" panose="020F0502020204030204" pitchFamily="34" charset="0"/>
                <a:cs typeface="Times New Roman" panose="02020603050405020304" pitchFamily="18" charset="0"/>
              </a:rPr>
              <a:t> preview window opens.</a:t>
            </a:r>
          </a:p>
          <a:p>
            <a:pPr marL="342900" lvl="0" indent="-342900">
              <a:spcBef>
                <a:spcPts val="0"/>
              </a:spcBef>
              <a:buFont typeface="+mj-lt"/>
              <a:buAutoNum type="arabicPeriod" startAt="3"/>
            </a:pPr>
            <a:r>
              <a:rPr lang="en-US" dirty="0">
                <a:solidFill>
                  <a:srgbClr val="53565A"/>
                </a:solidFill>
                <a:ea typeface="Calibri" panose="020F0502020204030204" pitchFamily="34" charset="0"/>
                <a:cs typeface="Times New Roman" panose="02020603050405020304" pitchFamily="18" charset="0"/>
              </a:rPr>
              <a:t>Go to </a:t>
            </a:r>
            <a:r>
              <a:rPr lang="en-US" b="1" dirty="0">
                <a:solidFill>
                  <a:srgbClr val="53565A"/>
                </a:solidFill>
                <a:ea typeface="Calibri" panose="020F0502020204030204" pitchFamily="34" charset="0"/>
                <a:cs typeface="Times New Roman" panose="02020603050405020304" pitchFamily="18" charset="0"/>
              </a:rPr>
              <a:t>File</a:t>
            </a:r>
            <a:r>
              <a:rPr lang="en-US" dirty="0">
                <a:solidFill>
                  <a:srgbClr val="53565A"/>
                </a:solidFill>
                <a:ea typeface="Calibri" panose="020F0502020204030204" pitchFamily="34" charset="0"/>
                <a:cs typeface="Times New Roman" panose="02020603050405020304" pitchFamily="18" charset="0"/>
              </a:rPr>
              <a:t> &gt; </a:t>
            </a:r>
            <a:r>
              <a:rPr lang="en-US" b="1" dirty="0">
                <a:solidFill>
                  <a:srgbClr val="53565A"/>
                </a:solidFill>
                <a:ea typeface="Calibri" panose="020F0502020204030204" pitchFamily="34" charset="0"/>
                <a:cs typeface="Times New Roman" panose="02020603050405020304" pitchFamily="18" charset="0"/>
              </a:rPr>
              <a:t>Emboss</a:t>
            </a:r>
            <a:r>
              <a:rPr lang="en-US" dirty="0">
                <a:solidFill>
                  <a:srgbClr val="53565A"/>
                </a:solidFill>
                <a:ea typeface="Calibri" panose="020F0502020204030204" pitchFamily="34" charset="0"/>
                <a:cs typeface="Times New Roman" panose="02020603050405020304" pitchFamily="18" charset="0"/>
              </a:rPr>
              <a:t>. The</a:t>
            </a:r>
            <a:r>
              <a:rPr lang="en-US" i="1" dirty="0">
                <a:solidFill>
                  <a:srgbClr val="53565A"/>
                </a:solidFill>
                <a:ea typeface="Calibri" panose="020F0502020204030204" pitchFamily="34" charset="0"/>
                <a:cs typeface="Times New Roman" panose="02020603050405020304" pitchFamily="18" charset="0"/>
              </a:rPr>
              <a:t> </a:t>
            </a:r>
            <a:r>
              <a:rPr lang="en-US" b="1" i="1" dirty="0">
                <a:solidFill>
                  <a:srgbClr val="53565A"/>
                </a:solidFill>
                <a:ea typeface="Calibri" panose="020F0502020204030204" pitchFamily="34" charset="0"/>
                <a:cs typeface="Times New Roman" panose="02020603050405020304" pitchFamily="18" charset="0"/>
              </a:rPr>
              <a:t>File: Emboss</a:t>
            </a:r>
            <a:r>
              <a:rPr lang="en-US" dirty="0">
                <a:solidFill>
                  <a:srgbClr val="53565A"/>
                </a:solidFill>
                <a:ea typeface="Calibri" panose="020F0502020204030204" pitchFamily="34" charset="0"/>
                <a:cs typeface="Times New Roman" panose="02020603050405020304" pitchFamily="18" charset="0"/>
              </a:rPr>
              <a:t> window opens.</a:t>
            </a:r>
          </a:p>
          <a:p>
            <a:pPr marL="342900" lvl="0" indent="-342900">
              <a:spcBef>
                <a:spcPts val="0"/>
              </a:spcBef>
              <a:buFont typeface="+mj-lt"/>
              <a:buAutoNum type="arabicPeriod" startAt="3"/>
            </a:pPr>
            <a:r>
              <a:rPr lang="en-US" dirty="0">
                <a:solidFill>
                  <a:srgbClr val="53565A"/>
                </a:solidFill>
                <a:ea typeface="Calibri" panose="020F0502020204030204" pitchFamily="34" charset="0"/>
                <a:cs typeface="Times New Roman" panose="02020603050405020304" pitchFamily="18" charset="0"/>
              </a:rPr>
              <a:t>Ensure that only one copy is being printed, the page range is set to </a:t>
            </a:r>
            <a:r>
              <a:rPr lang="en-US" b="1" dirty="0">
                <a:solidFill>
                  <a:srgbClr val="53565A"/>
                </a:solidFill>
                <a:ea typeface="Calibri" panose="020F0502020204030204" pitchFamily="34" charset="0"/>
                <a:cs typeface="Times New Roman" panose="02020603050405020304" pitchFamily="18" charset="0"/>
              </a:rPr>
              <a:t>All</a:t>
            </a:r>
            <a:r>
              <a:rPr lang="en-US" dirty="0">
                <a:solidFill>
                  <a:srgbClr val="53565A"/>
                </a:solidFill>
                <a:ea typeface="Calibri" panose="020F0502020204030204" pitchFamily="34" charset="0"/>
                <a:cs typeface="Times New Roman" panose="02020603050405020304" pitchFamily="18" charset="0"/>
              </a:rPr>
              <a:t>, and the </a:t>
            </a:r>
            <a:r>
              <a:rPr lang="en-US" dirty="0" err="1">
                <a:solidFill>
                  <a:srgbClr val="53565A"/>
                </a:solidFill>
                <a:ea typeface="Calibri" panose="020F0502020204030204" pitchFamily="34" charset="0"/>
                <a:cs typeface="Times New Roman" panose="02020603050405020304" pitchFamily="18" charset="0"/>
              </a:rPr>
              <a:t>Brailler</a:t>
            </a:r>
            <a:r>
              <a:rPr lang="en-US" dirty="0">
                <a:solidFill>
                  <a:srgbClr val="53565A"/>
                </a:solidFill>
                <a:ea typeface="Calibri" panose="020F0502020204030204" pitchFamily="34" charset="0"/>
                <a:cs typeface="Times New Roman" panose="02020603050405020304" pitchFamily="18" charset="0"/>
              </a:rPr>
              <a:t> Device is set to </a:t>
            </a:r>
            <a:r>
              <a:rPr lang="en-US" b="1" dirty="0">
                <a:solidFill>
                  <a:srgbClr val="53565A"/>
                </a:solidFill>
                <a:ea typeface="Calibri" panose="020F0502020204030204" pitchFamily="34" charset="0"/>
                <a:cs typeface="Times New Roman" panose="02020603050405020304" pitchFamily="18" charset="0"/>
              </a:rPr>
              <a:t>ViewPlus Max</a:t>
            </a:r>
            <a:r>
              <a:rPr lang="en-US" dirty="0">
                <a:solidFill>
                  <a:srgbClr val="53565A"/>
                </a:solidFill>
                <a:ea typeface="Calibri" panose="020F0502020204030204" pitchFamily="34" charset="0"/>
                <a:cs typeface="Times New Roman" panose="02020603050405020304" pitchFamily="18" charset="0"/>
              </a:rPr>
              <a:t> (or other ViewPlus embosser).</a:t>
            </a:r>
          </a:p>
          <a:p>
            <a:pPr marL="342900" lvl="0" indent="-342900">
              <a:spcBef>
                <a:spcPts val="0"/>
              </a:spcBef>
              <a:buFont typeface="+mj-lt"/>
              <a:buAutoNum type="arabicPeriod" startAt="3"/>
            </a:pPr>
            <a:r>
              <a:rPr lang="en-US" dirty="0">
                <a:solidFill>
                  <a:srgbClr val="53565A"/>
                </a:solidFill>
                <a:ea typeface="Calibri" panose="020F0502020204030204" pitchFamily="34" charset="0"/>
                <a:cs typeface="Times New Roman" panose="02020603050405020304" pitchFamily="18" charset="0"/>
              </a:rPr>
              <a:t>Click </a:t>
            </a:r>
            <a:r>
              <a:rPr lang="en-US" b="1" dirty="0">
                <a:solidFill>
                  <a:srgbClr val="53565A"/>
                </a:solidFill>
                <a:ea typeface="Calibri" panose="020F0502020204030204" pitchFamily="34" charset="0"/>
                <a:cs typeface="Times New Roman" panose="02020603050405020304" pitchFamily="18" charset="0"/>
              </a:rPr>
              <a:t>OK</a:t>
            </a:r>
            <a:r>
              <a:rPr lang="en-US" dirty="0">
                <a:solidFill>
                  <a:srgbClr val="53565A"/>
                </a:solidFill>
                <a:ea typeface="Calibri" panose="020F0502020204030204" pitchFamily="34" charset="0"/>
                <a:cs typeface="Times New Roman" panose="02020603050405020304" pitchFamily="18" charset="0"/>
              </a:rPr>
              <a:t>.</a:t>
            </a:r>
          </a:p>
          <a:p>
            <a:pPr marL="0" lvl="1" indent="0">
              <a:buNone/>
              <a:defRPr/>
            </a:pPr>
            <a:endParaRPr lang="en-US" dirty="0"/>
          </a:p>
          <a:p>
            <a:endParaRPr lang="en-US" dirty="0"/>
          </a:p>
        </p:txBody>
      </p:sp>
      <p:sp>
        <p:nvSpPr>
          <p:cNvPr id="30725" name="Title 1"/>
          <p:cNvSpPr>
            <a:spLocks noGrp="1"/>
          </p:cNvSpPr>
          <p:nvPr>
            <p:ph type="title"/>
          </p:nvPr>
        </p:nvSpPr>
        <p:spPr/>
        <p:txBody>
          <a:bodyPr/>
          <a:lstStyle/>
          <a:p>
            <a:r>
              <a:rPr lang="en-US" altLang="en-US" dirty="0"/>
              <a:t>Emboss on Request – BRF</a:t>
            </a:r>
            <a:endParaRPr altLang="en-US" dirty="0"/>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7184895" y="2010607"/>
            <a:ext cx="4540978" cy="260712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41E0D33C-5D54-4934-9EA7-0CEB2E284B4E}"/>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725420548"/>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D8CEE8-9AE4-435E-BC7B-FAB750E65E8C}"/>
              </a:ext>
            </a:extLst>
          </p:cNvPr>
          <p:cNvSpPr>
            <a:spLocks noGrp="1"/>
          </p:cNvSpPr>
          <p:nvPr>
            <p:ph idx="1"/>
          </p:nvPr>
        </p:nvSpPr>
        <p:spPr/>
        <p:txBody>
          <a:bodyPr/>
          <a:lstStyle/>
          <a:p>
            <a:pPr marL="342900" indent="-342900">
              <a:buFont typeface="Arial" panose="020B0604020202020204" pitchFamily="34" charset="0"/>
              <a:buChar char="•"/>
            </a:pPr>
            <a:r>
              <a:rPr lang="en-US" dirty="0">
                <a:solidFill>
                  <a:srgbClr val="53565A"/>
                </a:solidFill>
              </a:rPr>
              <a:t>Most supported web browsers automatically save downloaded files. </a:t>
            </a:r>
          </a:p>
          <a:p>
            <a:pPr marL="342900" indent="-342900">
              <a:buFont typeface="Arial" panose="020B0604020202020204" pitchFamily="34" charset="0"/>
              <a:buChar char="•"/>
            </a:pPr>
            <a:r>
              <a:rPr lang="en-US" dirty="0">
                <a:solidFill>
                  <a:srgbClr val="53565A"/>
                </a:solidFill>
              </a:rPr>
              <a:t>If your computer saves the BRF and PRN files from emboss requests, you </a:t>
            </a:r>
            <a:r>
              <a:rPr lang="en-US" b="1" dirty="0">
                <a:solidFill>
                  <a:srgbClr val="53565A"/>
                </a:solidFill>
              </a:rPr>
              <a:t>must </a:t>
            </a:r>
            <a:r>
              <a:rPr lang="en-US" dirty="0">
                <a:solidFill>
                  <a:srgbClr val="53565A"/>
                </a:solidFill>
              </a:rPr>
              <a:t>delete all test-related files from your browser’s download archive for security purposes.</a:t>
            </a:r>
          </a:p>
          <a:p>
            <a:pPr marL="342900" indent="-342900">
              <a:buFont typeface="Arial" panose="020B0604020202020204" pitchFamily="34" charset="0"/>
              <a:buChar char="•"/>
            </a:pPr>
            <a:r>
              <a:rPr lang="en-US" dirty="0">
                <a:solidFill>
                  <a:srgbClr val="53565A"/>
                </a:solidFill>
              </a:rPr>
              <a:t>For more information on how to delete test-related files from your internet browser’s download archive, please consult the </a:t>
            </a:r>
            <a:r>
              <a:rPr lang="en-US" i="1" dirty="0">
                <a:solidFill>
                  <a:srgbClr val="53565A"/>
                </a:solidFill>
              </a:rPr>
              <a:t>Assistive Technology Manual</a:t>
            </a:r>
            <a:r>
              <a:rPr lang="en-US" dirty="0">
                <a:solidFill>
                  <a:srgbClr val="53565A"/>
                </a:solidFill>
              </a:rPr>
              <a:t>.</a:t>
            </a:r>
          </a:p>
        </p:txBody>
      </p:sp>
      <p:sp>
        <p:nvSpPr>
          <p:cNvPr id="2" name="Title 1"/>
          <p:cNvSpPr>
            <a:spLocks noGrp="1"/>
          </p:cNvSpPr>
          <p:nvPr>
            <p:ph type="title"/>
          </p:nvPr>
        </p:nvSpPr>
        <p:spPr/>
        <p:txBody>
          <a:bodyPr/>
          <a:lstStyle/>
          <a:p>
            <a:r>
              <a:rPr lang="en-US" dirty="0"/>
              <a:t>Deleting Test-Related Files</a:t>
            </a:r>
          </a:p>
        </p:txBody>
      </p:sp>
      <p:sp>
        <p:nvSpPr>
          <p:cNvPr id="4" name="Content Placeholder 1"/>
          <p:cNvSpPr txBox="1">
            <a:spLocks/>
          </p:cNvSpPr>
          <p:nvPr/>
        </p:nvSpPr>
        <p:spPr>
          <a:xfrm>
            <a:off x="2133600" y="2055814"/>
            <a:ext cx="8534400" cy="3732737"/>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endParaRPr lang="en-US" dirty="0"/>
          </a:p>
        </p:txBody>
      </p:sp>
      <p:sp>
        <p:nvSpPr>
          <p:cNvPr id="6" name="Slide Number Placeholder 3">
            <a:extLst>
              <a:ext uri="{FF2B5EF4-FFF2-40B4-BE49-F238E27FC236}">
                <a16:creationId xmlns:a16="http://schemas.microsoft.com/office/drawing/2014/main" id="{2D6694BA-F9D9-4EC6-BDFC-638F522CAF8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49</a:t>
            </a:fld>
            <a:endParaRPr lang="en-US" sz="1200" dirty="0">
              <a:solidFill>
                <a:schemeClr val="bg1"/>
              </a:solidFill>
            </a:endParaRPr>
          </a:p>
        </p:txBody>
      </p:sp>
    </p:spTree>
    <p:extLst>
      <p:ext uri="{BB962C8B-B14F-4D97-AF65-F5344CB8AC3E}">
        <p14:creationId xmlns:p14="http://schemas.microsoft.com/office/powerpoint/2010/main" val="276343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3979" y="2381693"/>
            <a:ext cx="6632003" cy="1315356"/>
          </a:xfrm>
        </p:spPr>
        <p:txBody>
          <a:bodyPr/>
          <a:lstStyle/>
          <a:p>
            <a:r>
              <a:rPr lang="en-US" dirty="0"/>
              <a:t>Technology for Testing with Braille</a:t>
            </a:r>
          </a:p>
        </p:txBody>
      </p:sp>
    </p:spTree>
    <p:extLst>
      <p:ext uri="{BB962C8B-B14F-4D97-AF65-F5344CB8AC3E}">
        <p14:creationId xmlns:p14="http://schemas.microsoft.com/office/powerpoint/2010/main" val="3413631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 Interface: Approved Requests</a:t>
            </a:r>
          </a:p>
        </p:txBody>
      </p:sp>
      <p:sp>
        <p:nvSpPr>
          <p:cNvPr id="29" name="Slide Number Placeholder 3">
            <a:extLst>
              <a:ext uri="{FF2B5EF4-FFF2-40B4-BE49-F238E27FC236}">
                <a16:creationId xmlns:a16="http://schemas.microsoft.com/office/drawing/2014/main" id="{F31D713E-6751-4BD0-99C8-E5C092BE6020}"/>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50</a:t>
            </a:fld>
            <a:endParaRPr lang="en-US" sz="1200" dirty="0">
              <a:solidFill>
                <a:schemeClr val="bg1"/>
              </a:solidFill>
            </a:endParaRPr>
          </a:p>
        </p:txBody>
      </p:sp>
      <p:grpSp>
        <p:nvGrpSpPr>
          <p:cNvPr id="13" name="Group 12">
            <a:extLst>
              <a:ext uri="{FF2B5EF4-FFF2-40B4-BE49-F238E27FC236}">
                <a16:creationId xmlns:a16="http://schemas.microsoft.com/office/drawing/2014/main" id="{0C8CB955-65BF-4528-8A37-362E63170860}"/>
              </a:ext>
            </a:extLst>
          </p:cNvPr>
          <p:cNvGrpSpPr/>
          <p:nvPr/>
        </p:nvGrpSpPr>
        <p:grpSpPr>
          <a:xfrm>
            <a:off x="548793" y="1087209"/>
            <a:ext cx="11548472" cy="4522020"/>
            <a:chOff x="687577" y="689385"/>
            <a:chExt cx="11548472" cy="4522020"/>
          </a:xfrm>
        </p:grpSpPr>
        <p:pic>
          <p:nvPicPr>
            <p:cNvPr id="14" name="Picture 13">
              <a:extLst>
                <a:ext uri="{FF2B5EF4-FFF2-40B4-BE49-F238E27FC236}">
                  <a16:creationId xmlns:a16="http://schemas.microsoft.com/office/drawing/2014/main" id="{1A4C2A50-4756-4648-A770-9FE8B546D1F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7577" y="689385"/>
              <a:ext cx="11548472" cy="290841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86F86E2B-20D5-41C0-92AC-E95B7A513A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35862" y="2426828"/>
              <a:ext cx="7222876" cy="2784577"/>
            </a:xfrm>
            <a:prstGeom prst="rect">
              <a:avLst/>
            </a:prstGeom>
            <a:ln>
              <a:noFill/>
            </a:ln>
            <a:effectLst>
              <a:outerShdw blurRad="292100" dist="139700" dir="2700000" algn="tl" rotWithShape="0">
                <a:srgbClr val="333333">
                  <a:alpha val="65000"/>
                </a:srgbClr>
              </a:outerShdw>
            </a:effectLst>
          </p:spPr>
        </p:pic>
      </p:grpSp>
      <p:sp>
        <p:nvSpPr>
          <p:cNvPr id="17" name="Right Arrow 8">
            <a:extLst>
              <a:ext uri="{FF2B5EF4-FFF2-40B4-BE49-F238E27FC236}">
                <a16:creationId xmlns:a16="http://schemas.microsoft.com/office/drawing/2014/main" id="{90633C5E-1762-40FC-BCDC-ED5822AA1306}"/>
              </a:ext>
            </a:extLst>
          </p:cNvPr>
          <p:cNvSpPr/>
          <p:nvPr/>
        </p:nvSpPr>
        <p:spPr>
          <a:xfrm rot="19055415">
            <a:off x="6144477" y="1635823"/>
            <a:ext cx="869667" cy="4943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ight Arrow 8">
            <a:extLst>
              <a:ext uri="{FF2B5EF4-FFF2-40B4-BE49-F238E27FC236}">
                <a16:creationId xmlns:a16="http://schemas.microsoft.com/office/drawing/2014/main" id="{9E20759C-3808-4988-903B-34F91344EE61}"/>
              </a:ext>
            </a:extLst>
          </p:cNvPr>
          <p:cNvSpPr/>
          <p:nvPr/>
        </p:nvSpPr>
        <p:spPr>
          <a:xfrm>
            <a:off x="7067077" y="2977449"/>
            <a:ext cx="869667" cy="4943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62442509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lstStyle/>
          <a:p>
            <a:r>
              <a:rPr altLang="en-US" dirty="0"/>
              <a:t>Printing Test Session Information</a:t>
            </a:r>
          </a:p>
        </p:txBody>
      </p:sp>
      <p:sp>
        <p:nvSpPr>
          <p:cNvPr id="18" name="Slide Number Placeholder 3">
            <a:extLst>
              <a:ext uri="{FF2B5EF4-FFF2-40B4-BE49-F238E27FC236}">
                <a16:creationId xmlns:a16="http://schemas.microsoft.com/office/drawing/2014/main" id="{F2F57C06-7C98-4DD6-B3F2-D42EF56C37B7}"/>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51</a:t>
            </a:fld>
            <a:endParaRPr lang="en-US" sz="1200" dirty="0">
              <a:solidFill>
                <a:schemeClr val="bg1"/>
              </a:solidFill>
            </a:endParaRPr>
          </a:p>
        </p:txBody>
      </p:sp>
      <p:pic>
        <p:nvPicPr>
          <p:cNvPr id="8" name="Picture 7">
            <a:extLst>
              <a:ext uri="{FF2B5EF4-FFF2-40B4-BE49-F238E27FC236}">
                <a16:creationId xmlns:a16="http://schemas.microsoft.com/office/drawing/2014/main" id="{25A5488C-C278-4EC7-B5F9-3D81D92ADEBE}"/>
              </a:ext>
            </a:extLst>
          </p:cNvPr>
          <p:cNvPicPr>
            <a:picLocks noChangeAspect="1"/>
          </p:cNvPicPr>
          <p:nvPr/>
        </p:nvPicPr>
        <p:blipFill rotWithShape="1">
          <a:blip r:embed="rId4">
            <a:extLst>
              <a:ext uri="{28A0092B-C50C-407E-A947-70E740481C1C}">
                <a14:useLocalDpi xmlns:a14="http://schemas.microsoft.com/office/drawing/2010/main" val="0"/>
              </a:ext>
            </a:extLst>
          </a:blip>
          <a:srcRect r="-585" b="52758"/>
          <a:stretch/>
        </p:blipFill>
        <p:spPr>
          <a:xfrm>
            <a:off x="951476" y="1883809"/>
            <a:ext cx="10627748" cy="2256308"/>
          </a:xfrm>
          <a:prstGeom prst="rect">
            <a:avLst/>
          </a:prstGeom>
          <a:effectLst>
            <a:outerShdw blurRad="292100" dist="139700" dir="2700000" algn="ctr" rotWithShape="0">
              <a:srgbClr val="000000">
                <a:alpha val="65000"/>
              </a:srgbClr>
            </a:outerShdw>
          </a:effectLst>
        </p:spPr>
      </p:pic>
      <p:sp>
        <p:nvSpPr>
          <p:cNvPr id="9" name="Right Arrow 8">
            <a:extLst>
              <a:ext uri="{FF2B5EF4-FFF2-40B4-BE49-F238E27FC236}">
                <a16:creationId xmlns:a16="http://schemas.microsoft.com/office/drawing/2014/main" id="{302E253B-2648-47D5-BF7A-A41442FD8804}"/>
              </a:ext>
            </a:extLst>
          </p:cNvPr>
          <p:cNvSpPr/>
          <p:nvPr/>
        </p:nvSpPr>
        <p:spPr>
          <a:xfrm rot="19152214">
            <a:off x="6852762" y="2107859"/>
            <a:ext cx="869667" cy="4943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2522917785"/>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347" y="2488019"/>
            <a:ext cx="6632003" cy="826258"/>
          </a:xfrm>
        </p:spPr>
        <p:txBody>
          <a:bodyPr/>
          <a:lstStyle/>
          <a:p>
            <a:r>
              <a:rPr lang="en-US" dirty="0"/>
              <a:t>Navigate a Test Using Braille</a:t>
            </a:r>
          </a:p>
        </p:txBody>
      </p:sp>
    </p:spTree>
    <p:extLst>
      <p:ext uri="{BB962C8B-B14F-4D97-AF65-F5344CB8AC3E}">
        <p14:creationId xmlns:p14="http://schemas.microsoft.com/office/powerpoint/2010/main" val="2638544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JAWS Keyboard Commands</a:t>
            </a:r>
          </a:p>
        </p:txBody>
      </p:sp>
      <p:graphicFrame>
        <p:nvGraphicFramePr>
          <p:cNvPr id="5" name="Table 4"/>
          <p:cNvGraphicFramePr>
            <a:graphicFrameLocks noGrp="1"/>
          </p:cNvGraphicFramePr>
          <p:nvPr>
            <p:extLst>
              <p:ext uri="{D42A27DB-BD31-4B8C-83A1-F6EECF244321}">
                <p14:modId xmlns:p14="http://schemas.microsoft.com/office/powerpoint/2010/main" val="2418524425"/>
              </p:ext>
            </p:extLst>
          </p:nvPr>
        </p:nvGraphicFramePr>
        <p:xfrm>
          <a:off x="1993626" y="1420685"/>
          <a:ext cx="7886699" cy="4345937"/>
        </p:xfrm>
        <a:graphic>
          <a:graphicData uri="http://schemas.openxmlformats.org/drawingml/2006/table">
            <a:tbl>
              <a:tblPr firstRow="1" firstCol="1" bandRow="1">
                <a:tableStyleId>{B301B821-A1FF-4177-AEE7-76D212191A09}</a:tableStyleId>
              </a:tblPr>
              <a:tblGrid>
                <a:gridCol w="5448299">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tblGrid>
              <a:tr h="388903">
                <a:tc>
                  <a:txBody>
                    <a:bodyPr/>
                    <a:lstStyle/>
                    <a:p>
                      <a:pPr marL="73025" marR="73025">
                        <a:spcBef>
                          <a:spcPts val="0"/>
                        </a:spcBef>
                        <a:spcAft>
                          <a:spcPts val="400"/>
                        </a:spcAft>
                      </a:pPr>
                      <a:r>
                        <a:rPr lang="en-US" sz="1800" b="1" dirty="0">
                          <a:effectLst/>
                        </a:rPr>
                        <a:t>Action</a:t>
                      </a:r>
                      <a:endParaRPr lang="en-US" sz="1800" b="1" dirty="0">
                        <a:effectLst/>
                        <a:latin typeface="Arial"/>
                        <a:ea typeface="Times New Roman"/>
                        <a:cs typeface="Times New Roman"/>
                      </a:endParaRPr>
                    </a:p>
                  </a:txBody>
                  <a:tcPr marL="0" marR="0" marT="0" marB="0"/>
                </a:tc>
                <a:tc>
                  <a:txBody>
                    <a:bodyPr/>
                    <a:lstStyle/>
                    <a:p>
                      <a:pPr marL="73025" marR="73025">
                        <a:spcBef>
                          <a:spcPts val="0"/>
                        </a:spcBef>
                        <a:spcAft>
                          <a:spcPts val="400"/>
                        </a:spcAft>
                      </a:pPr>
                      <a:r>
                        <a:rPr lang="en-US" sz="1800" b="1" dirty="0">
                          <a:effectLst/>
                        </a:rPr>
                        <a:t>Keyboard Command</a:t>
                      </a:r>
                      <a:endParaRPr lang="en-US" sz="1800" b="1" dirty="0">
                        <a:effectLst/>
                        <a:latin typeface="Arial"/>
                        <a:ea typeface="Times New Roman"/>
                        <a:cs typeface="Times New Roman"/>
                      </a:endParaRPr>
                    </a:p>
                  </a:txBody>
                  <a:tcPr marL="0" marR="0" marT="0" marB="0"/>
                </a:tc>
                <a:extLst>
                  <a:ext uri="{0D108BD9-81ED-4DB2-BD59-A6C34878D82A}">
                    <a16:rowId xmlns:a16="http://schemas.microsoft.com/office/drawing/2014/main" val="10000"/>
                  </a:ext>
                </a:extLst>
              </a:tr>
              <a:tr h="340508">
                <a:tc>
                  <a:txBody>
                    <a:bodyPr/>
                    <a:lstStyle/>
                    <a:p>
                      <a:pPr marL="73025" marR="73025">
                        <a:spcBef>
                          <a:spcPts val="0"/>
                        </a:spcBef>
                        <a:spcAft>
                          <a:spcPts val="400"/>
                        </a:spcAft>
                      </a:pPr>
                      <a:r>
                        <a:rPr lang="en-US" sz="1800" b="0" dirty="0">
                          <a:effectLst/>
                        </a:rPr>
                        <a:t>Navigate to the next landmark element on the page. </a:t>
                      </a:r>
                      <a:endParaRPr lang="en-US" sz="1800" b="0" dirty="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R</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1"/>
                  </a:ext>
                </a:extLst>
              </a:tr>
              <a:tr h="340508">
                <a:tc>
                  <a:txBody>
                    <a:bodyPr/>
                    <a:lstStyle/>
                    <a:p>
                      <a:pPr marL="73025" marR="73025">
                        <a:spcBef>
                          <a:spcPts val="0"/>
                        </a:spcBef>
                        <a:spcAft>
                          <a:spcPts val="400"/>
                        </a:spcAft>
                      </a:pPr>
                      <a:r>
                        <a:rPr lang="en-US" sz="1800" b="0">
                          <a:effectLst/>
                        </a:rPr>
                        <a:t>Move to the next line on the page.</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Down Arrow</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2"/>
                  </a:ext>
                </a:extLst>
              </a:tr>
              <a:tr h="340508">
                <a:tc>
                  <a:txBody>
                    <a:bodyPr/>
                    <a:lstStyle/>
                    <a:p>
                      <a:pPr marL="73025" marR="73025">
                        <a:spcBef>
                          <a:spcPts val="0"/>
                        </a:spcBef>
                        <a:spcAft>
                          <a:spcPts val="400"/>
                        </a:spcAft>
                      </a:pPr>
                      <a:r>
                        <a:rPr lang="en-US" sz="1800" b="0" dirty="0">
                          <a:effectLst/>
                        </a:rPr>
                        <a:t>Move to the previous line on the page.</a:t>
                      </a:r>
                      <a:endParaRPr lang="en-US" sz="1800" b="0" dirty="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Up Arrow</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3"/>
                  </a:ext>
                </a:extLst>
              </a:tr>
              <a:tr h="340508">
                <a:tc>
                  <a:txBody>
                    <a:bodyPr/>
                    <a:lstStyle/>
                    <a:p>
                      <a:pPr marL="73025" marR="73025">
                        <a:spcBef>
                          <a:spcPts val="0"/>
                        </a:spcBef>
                        <a:spcAft>
                          <a:spcPts val="400"/>
                        </a:spcAft>
                      </a:pPr>
                      <a:r>
                        <a:rPr lang="en-US" sz="1800" b="0" dirty="0">
                          <a:effectLst/>
                        </a:rPr>
                        <a:t>Move to the next component on the page.</a:t>
                      </a:r>
                    </a:p>
                  </a:txBody>
                  <a:tcPr marL="0" marR="0" marT="0" marB="0" anchor="ctr"/>
                </a:tc>
                <a:tc>
                  <a:txBody>
                    <a:bodyPr/>
                    <a:lstStyle/>
                    <a:p>
                      <a:pPr marL="73025" marR="73025">
                        <a:spcBef>
                          <a:spcPts val="0"/>
                        </a:spcBef>
                        <a:spcAft>
                          <a:spcPts val="400"/>
                        </a:spcAft>
                      </a:pPr>
                      <a:r>
                        <a:rPr lang="en-US" sz="1800" b="0" dirty="0">
                          <a:effectLst/>
                        </a:rPr>
                        <a:t>Tab</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4"/>
                  </a:ext>
                </a:extLst>
              </a:tr>
              <a:tr h="340508">
                <a:tc>
                  <a:txBody>
                    <a:bodyPr/>
                    <a:lstStyle/>
                    <a:p>
                      <a:pPr marL="73025" marR="73025">
                        <a:spcBef>
                          <a:spcPts val="0"/>
                        </a:spcBef>
                        <a:spcAft>
                          <a:spcPts val="400"/>
                        </a:spcAft>
                      </a:pPr>
                      <a:r>
                        <a:rPr lang="en-US" sz="1800" b="0">
                          <a:effectLst/>
                        </a:rPr>
                        <a:t>Move to the previous component on the page.</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Shift + Tab</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5"/>
                  </a:ext>
                </a:extLst>
              </a:tr>
              <a:tr h="340508">
                <a:tc>
                  <a:txBody>
                    <a:bodyPr/>
                    <a:lstStyle/>
                    <a:p>
                      <a:pPr marL="73025" marR="73025">
                        <a:spcBef>
                          <a:spcPts val="0"/>
                        </a:spcBef>
                        <a:spcAft>
                          <a:spcPts val="400"/>
                        </a:spcAft>
                      </a:pPr>
                      <a:r>
                        <a:rPr lang="en-US" sz="1800" b="0" dirty="0">
                          <a:effectLst/>
                        </a:rPr>
                        <a:t>Jump to the next heading on the page. </a:t>
                      </a:r>
                    </a:p>
                  </a:txBody>
                  <a:tcPr marL="0" marR="0" marT="0" marB="0" anchor="ctr"/>
                </a:tc>
                <a:tc>
                  <a:txBody>
                    <a:bodyPr/>
                    <a:lstStyle/>
                    <a:p>
                      <a:pPr marL="73025" marR="73025">
                        <a:spcBef>
                          <a:spcPts val="0"/>
                        </a:spcBef>
                        <a:spcAft>
                          <a:spcPts val="400"/>
                        </a:spcAft>
                      </a:pPr>
                      <a:r>
                        <a:rPr lang="en-US" sz="1800" b="0" dirty="0">
                          <a:effectLst/>
                        </a:rPr>
                        <a:t>H</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6"/>
                  </a:ext>
                </a:extLst>
              </a:tr>
              <a:tr h="340508">
                <a:tc>
                  <a:txBody>
                    <a:bodyPr/>
                    <a:lstStyle/>
                    <a:p>
                      <a:pPr marL="73025" marR="73025">
                        <a:spcBef>
                          <a:spcPts val="0"/>
                        </a:spcBef>
                        <a:spcAft>
                          <a:spcPts val="400"/>
                        </a:spcAft>
                      </a:pPr>
                      <a:r>
                        <a:rPr lang="en-US" sz="1800" b="0">
                          <a:effectLst/>
                        </a:rPr>
                        <a:t>Jump to the previous header on the page.</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Shift + H</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7"/>
                  </a:ext>
                </a:extLst>
              </a:tr>
              <a:tr h="340508">
                <a:tc>
                  <a:txBody>
                    <a:bodyPr/>
                    <a:lstStyle/>
                    <a:p>
                      <a:pPr marL="73025" marR="73025">
                        <a:spcBef>
                          <a:spcPts val="0"/>
                        </a:spcBef>
                        <a:spcAft>
                          <a:spcPts val="400"/>
                        </a:spcAft>
                      </a:pPr>
                      <a:r>
                        <a:rPr lang="en-US" sz="1800" b="0">
                          <a:effectLst/>
                        </a:rPr>
                        <a:t>Select an option or button.</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Enter</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8"/>
                  </a:ext>
                </a:extLst>
              </a:tr>
              <a:tr h="950601">
                <a:tc>
                  <a:txBody>
                    <a:bodyPr/>
                    <a:lstStyle/>
                    <a:p>
                      <a:pPr marL="73025" marR="73025">
                        <a:spcBef>
                          <a:spcPts val="0"/>
                        </a:spcBef>
                        <a:spcAft>
                          <a:spcPts val="400"/>
                        </a:spcAft>
                      </a:pPr>
                      <a:r>
                        <a:rPr lang="en-US" sz="1800" b="0" dirty="0">
                          <a:effectLst/>
                        </a:rPr>
                        <a:t>Read everything on the page </a:t>
                      </a:r>
                      <a:br>
                        <a:rPr lang="en-US" sz="1800" b="0" dirty="0">
                          <a:effectLst/>
                        </a:rPr>
                      </a:br>
                      <a:r>
                        <a:rPr lang="en-US" sz="1800" b="0" dirty="0">
                          <a:effectLst/>
                        </a:rPr>
                        <a:t>(from your current place on the page).</a:t>
                      </a:r>
                      <a:endParaRPr lang="en-US" sz="1800" b="0" dirty="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Insert + Down arrow</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09"/>
                  </a:ext>
                </a:extLst>
              </a:tr>
              <a:tr h="282369">
                <a:tc>
                  <a:txBody>
                    <a:bodyPr/>
                    <a:lstStyle/>
                    <a:p>
                      <a:pPr marL="73025" marR="73025">
                        <a:spcBef>
                          <a:spcPts val="0"/>
                        </a:spcBef>
                        <a:spcAft>
                          <a:spcPts val="400"/>
                        </a:spcAft>
                      </a:pPr>
                      <a:r>
                        <a:rPr lang="en-US" sz="1800" b="0">
                          <a:effectLst/>
                        </a:rPr>
                        <a:t>Stop JAWS from reading.</a:t>
                      </a:r>
                      <a:endParaRPr lang="en-US" sz="1800" b="0">
                        <a:effectLst/>
                        <a:latin typeface="Arial"/>
                        <a:ea typeface="Times New Roman"/>
                        <a:cs typeface="Times New Roman"/>
                      </a:endParaRPr>
                    </a:p>
                  </a:txBody>
                  <a:tcPr marL="0" marR="0" marT="0" marB="0" anchor="ctr"/>
                </a:tc>
                <a:tc>
                  <a:txBody>
                    <a:bodyPr/>
                    <a:lstStyle/>
                    <a:p>
                      <a:pPr marL="73025" marR="73025">
                        <a:spcBef>
                          <a:spcPts val="0"/>
                        </a:spcBef>
                        <a:spcAft>
                          <a:spcPts val="400"/>
                        </a:spcAft>
                      </a:pPr>
                      <a:r>
                        <a:rPr lang="en-US" sz="1800" b="0" dirty="0">
                          <a:effectLst/>
                        </a:rPr>
                        <a:t>Ctrl</a:t>
                      </a:r>
                      <a:endParaRPr lang="en-US" sz="1800" b="0" dirty="0">
                        <a:effectLst/>
                        <a:latin typeface="Arial"/>
                        <a:ea typeface="Times New Roman"/>
                        <a:cs typeface="Times New Roman"/>
                      </a:endParaRPr>
                    </a:p>
                  </a:txBody>
                  <a:tcPr marL="0" marR="0" marT="0" marB="0" anchor="ctr"/>
                </a:tc>
                <a:extLst>
                  <a:ext uri="{0D108BD9-81ED-4DB2-BD59-A6C34878D82A}">
                    <a16:rowId xmlns:a16="http://schemas.microsoft.com/office/drawing/2014/main" val="10010"/>
                  </a:ext>
                </a:extLst>
              </a:tr>
            </a:tbl>
          </a:graphicData>
        </a:graphic>
      </p:graphicFrame>
      <p:sp>
        <p:nvSpPr>
          <p:cNvPr id="6" name="Slide Number Placeholder 3">
            <a:extLst>
              <a:ext uri="{FF2B5EF4-FFF2-40B4-BE49-F238E27FC236}">
                <a16:creationId xmlns:a16="http://schemas.microsoft.com/office/drawing/2014/main" id="{7A55E56B-7C3C-4F42-AB35-ED7BBE6412E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53</a:t>
            </a:fld>
            <a:endParaRPr lang="en-US" sz="1200" dirty="0">
              <a:solidFill>
                <a:schemeClr val="bg1"/>
              </a:solidFill>
            </a:endParaRPr>
          </a:p>
        </p:txBody>
      </p:sp>
    </p:spTree>
    <p:extLst>
      <p:ext uri="{BB962C8B-B14F-4D97-AF65-F5344CB8AC3E}">
        <p14:creationId xmlns:p14="http://schemas.microsoft.com/office/powerpoint/2010/main" val="2561349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altLang="en-US" dirty="0"/>
              <a:t>Navigating Student Sign-in</a:t>
            </a:r>
          </a:p>
        </p:txBody>
      </p:sp>
      <p:sp>
        <p:nvSpPr>
          <p:cNvPr id="8" name="Content Placeholder 1"/>
          <p:cNvSpPr txBox="1">
            <a:spLocks/>
          </p:cNvSpPr>
          <p:nvPr/>
        </p:nvSpPr>
        <p:spPr>
          <a:xfrm>
            <a:off x="759425" y="1182315"/>
            <a:ext cx="10966448" cy="1242823"/>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buNone/>
            </a:pPr>
            <a:r>
              <a:rPr lang="en-US" dirty="0">
                <a:solidFill>
                  <a:srgbClr val="53565A"/>
                </a:solidFill>
              </a:rPr>
              <a:t>Students use the </a:t>
            </a:r>
            <a:r>
              <a:rPr lang="en-US" b="1" dirty="0">
                <a:solidFill>
                  <a:srgbClr val="53565A"/>
                </a:solidFill>
              </a:rPr>
              <a:t>Tab</a:t>
            </a:r>
            <a:r>
              <a:rPr lang="en-US" dirty="0">
                <a:solidFill>
                  <a:srgbClr val="53565A"/>
                </a:solidFill>
              </a:rPr>
              <a:t> key to navigate between fields and enter their information. </a:t>
            </a:r>
          </a:p>
        </p:txBody>
      </p:sp>
      <p:pic>
        <p:nvPicPr>
          <p:cNvPr id="14" name="Picture 13">
            <a:extLst>
              <a:ext uri="{FF2B5EF4-FFF2-40B4-BE49-F238E27FC236}">
                <a16:creationId xmlns:a16="http://schemas.microsoft.com/office/drawing/2014/main" id="{F7FAC299-2369-49A8-AEA0-B179E7E16CEF}"/>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4266006" y="2071814"/>
            <a:ext cx="2910840" cy="31623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Slide Number Placeholder 3">
            <a:extLst>
              <a:ext uri="{FF2B5EF4-FFF2-40B4-BE49-F238E27FC236}">
                <a16:creationId xmlns:a16="http://schemas.microsoft.com/office/drawing/2014/main" id="{65B66F00-0906-4C36-ADEE-EC7283FB3DF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978810861"/>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Login Errors</a:t>
            </a:r>
          </a:p>
        </p:txBody>
      </p:sp>
      <p:graphicFrame>
        <p:nvGraphicFramePr>
          <p:cNvPr id="5" name="Table 4"/>
          <p:cNvGraphicFramePr>
            <a:graphicFrameLocks noGrp="1"/>
          </p:cNvGraphicFramePr>
          <p:nvPr>
            <p:extLst>
              <p:ext uri="{D42A27DB-BD31-4B8C-83A1-F6EECF244321}">
                <p14:modId xmlns:p14="http://schemas.microsoft.com/office/powerpoint/2010/main" val="761442409"/>
              </p:ext>
            </p:extLst>
          </p:nvPr>
        </p:nvGraphicFramePr>
        <p:xfrm>
          <a:off x="817033" y="1512358"/>
          <a:ext cx="10557933" cy="3833283"/>
        </p:xfrm>
        <a:graphic>
          <a:graphicData uri="http://schemas.openxmlformats.org/drawingml/2006/table">
            <a:tbl>
              <a:tblPr firstRow="1" firstCol="1" bandCol="1">
                <a:tableStyleId>{B301B821-A1FF-4177-AEE7-76D212191A09}</a:tableStyleId>
              </a:tblPr>
              <a:tblGrid>
                <a:gridCol w="2540000">
                  <a:extLst>
                    <a:ext uri="{9D8B030D-6E8A-4147-A177-3AD203B41FA5}">
                      <a16:colId xmlns:a16="http://schemas.microsoft.com/office/drawing/2014/main" val="20000"/>
                    </a:ext>
                  </a:extLst>
                </a:gridCol>
                <a:gridCol w="2815167">
                  <a:extLst>
                    <a:ext uri="{9D8B030D-6E8A-4147-A177-3AD203B41FA5}">
                      <a16:colId xmlns:a16="http://schemas.microsoft.com/office/drawing/2014/main" val="20001"/>
                    </a:ext>
                  </a:extLst>
                </a:gridCol>
                <a:gridCol w="5202766">
                  <a:extLst>
                    <a:ext uri="{9D8B030D-6E8A-4147-A177-3AD203B41FA5}">
                      <a16:colId xmlns:a16="http://schemas.microsoft.com/office/drawing/2014/main" val="20002"/>
                    </a:ext>
                  </a:extLst>
                </a:gridCol>
              </a:tblGrid>
              <a:tr h="430807">
                <a:tc>
                  <a:txBody>
                    <a:bodyPr/>
                    <a:lstStyle/>
                    <a:p>
                      <a:r>
                        <a:rPr lang="en-US" sz="2000" dirty="0">
                          <a:latin typeface="Calibri" panose="020F0502020204030204" pitchFamily="34" charset="0"/>
                          <a:cs typeface="Calibri" panose="020F0502020204030204" pitchFamily="34" charset="0"/>
                        </a:rPr>
                        <a:t>Issue</a:t>
                      </a:r>
                      <a:endParaRPr lang="en-US" sz="2000" b="1" dirty="0">
                        <a:solidFill>
                          <a:srgbClr val="FFFFFF"/>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dirty="0">
                          <a:latin typeface="Calibri" panose="020F0502020204030204" pitchFamily="34" charset="0"/>
                          <a:cs typeface="Calibri" panose="020F0502020204030204" pitchFamily="34" charset="0"/>
                        </a:rPr>
                        <a:t>Error Message</a:t>
                      </a:r>
                      <a:endParaRPr lang="en-US" sz="2000" dirty="0">
                        <a:solidFill>
                          <a:srgbClr val="FFFFFF"/>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000" dirty="0">
                          <a:latin typeface="Calibri" panose="020F0502020204030204" pitchFamily="34" charset="0"/>
                          <a:cs typeface="Calibri" panose="020F0502020204030204" pitchFamily="34" charset="0"/>
                        </a:rPr>
                        <a:t>What</a:t>
                      </a:r>
                      <a:r>
                        <a:rPr lang="en-US" sz="2000" baseline="0" dirty="0">
                          <a:latin typeface="Calibri" panose="020F0502020204030204" pitchFamily="34" charset="0"/>
                          <a:cs typeface="Calibri" panose="020F0502020204030204" pitchFamily="34" charset="0"/>
                        </a:rPr>
                        <a:t> to Do</a:t>
                      </a:r>
                      <a:endParaRPr lang="en-US" sz="2000" dirty="0">
                        <a:solidFill>
                          <a:srgbClr val="FFFFFF"/>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0"/>
                  </a:ext>
                </a:extLst>
              </a:tr>
              <a:tr h="15842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3565A"/>
                          </a:solidFill>
                          <a:latin typeface="Calibri" panose="020F0502020204030204" pitchFamily="34" charset="0"/>
                          <a:cs typeface="Calibri" panose="020F0502020204030204" pitchFamily="34" charset="0"/>
                        </a:rPr>
                        <a:t>Student first</a:t>
                      </a:r>
                      <a:r>
                        <a:rPr lang="en-US" sz="1800" baseline="0" dirty="0">
                          <a:solidFill>
                            <a:srgbClr val="53565A"/>
                          </a:solidFill>
                          <a:latin typeface="Calibri" panose="020F0502020204030204" pitchFamily="34" charset="0"/>
                          <a:cs typeface="Calibri" panose="020F0502020204030204" pitchFamily="34" charset="0"/>
                        </a:rPr>
                        <a:t> name and student ID do not match what is in the </a:t>
                      </a:r>
                      <a:r>
                        <a:rPr lang="en-US" sz="1800" strike="noStrike" baseline="0" dirty="0">
                          <a:solidFill>
                            <a:srgbClr val="53565A"/>
                          </a:solidFill>
                          <a:latin typeface="Calibri" panose="020F0502020204030204" pitchFamily="34" charset="0"/>
                          <a:cs typeface="Calibri" panose="020F0502020204030204" pitchFamily="34" charset="0"/>
                        </a:rPr>
                        <a:t>system.</a:t>
                      </a:r>
                      <a:endParaRPr lang="en-US" sz="1800" b="1" strike="noStrike" dirty="0">
                        <a:solidFill>
                          <a:srgbClr val="53565A"/>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a:latin typeface="Calibri" panose="020F0502020204030204" pitchFamily="34" charset="0"/>
                          <a:cs typeface="Calibri" panose="020F0502020204030204" pitchFamily="34" charset="0"/>
                        </a:rPr>
                        <a:t>Please check that your information is entered correctly. If you need help, ask your Test Administrator.</a:t>
                      </a:r>
                      <a:endParaRPr lang="en-US" sz="1800" b="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latin typeface="Calibri" panose="020F0502020204030204" pitchFamily="34" charset="0"/>
                          <a:cs typeface="Calibri" panose="020F0502020204030204" pitchFamily="34" charset="0"/>
                        </a:rPr>
                        <a:t>Verify that the </a:t>
                      </a:r>
                      <a:r>
                        <a:rPr lang="en-US" sz="1800" u="none" dirty="0">
                          <a:latin typeface="Calibri" panose="020F0502020204030204" pitchFamily="34" charset="0"/>
                          <a:cs typeface="Calibri" panose="020F0502020204030204" pitchFamily="34" charset="0"/>
                        </a:rPr>
                        <a:t>student has entered the correct first name and </a:t>
                      </a:r>
                      <a:r>
                        <a:rPr lang="en-US" sz="1800" u="none" strike="noStrike" dirty="0">
                          <a:latin typeface="Calibri" panose="020F0502020204030204" pitchFamily="34" charset="0"/>
                          <a:cs typeface="Calibri" panose="020F0502020204030204" pitchFamily="34" charset="0"/>
                        </a:rPr>
                        <a:t>student ID </a:t>
                      </a:r>
                      <a:r>
                        <a:rPr lang="en-US" sz="1800" u="none" strike="noStrike" kern="1200" dirty="0">
                          <a:latin typeface="Calibri" panose="020F0502020204030204" pitchFamily="34" charset="0"/>
                          <a:cs typeface="Calibri" panose="020F0502020204030204" pitchFamily="34" charset="0"/>
                        </a:rPr>
                        <a:t>, paying special</a:t>
                      </a:r>
                      <a:r>
                        <a:rPr lang="en-US" sz="1800" u="none" strike="noStrike" kern="1200" baseline="0" dirty="0">
                          <a:latin typeface="Calibri" panose="020F0502020204030204" pitchFamily="34" charset="0"/>
                          <a:cs typeface="Calibri" panose="020F0502020204030204" pitchFamily="34" charset="0"/>
                        </a:rPr>
                        <a:t> attention to spelling</a:t>
                      </a:r>
                      <a:r>
                        <a:rPr lang="en-US" sz="1800" u="none" dirty="0">
                          <a:latin typeface="Calibri" panose="020F0502020204030204" pitchFamily="34" charset="0"/>
                          <a:cs typeface="Calibri" panose="020F0502020204030204" pitchFamily="34" charset="0"/>
                        </a:rPr>
                        <a:t>. You</a:t>
                      </a:r>
                      <a:r>
                        <a:rPr lang="en-US" sz="1800" u="none" baseline="0" dirty="0">
                          <a:latin typeface="Calibri" panose="020F0502020204030204" pitchFamily="34" charset="0"/>
                          <a:cs typeface="Calibri" panose="020F0502020204030204" pitchFamily="34" charset="0"/>
                        </a:rPr>
                        <a:t> may need to use the Student Lookup Tool, which is located in </a:t>
                      </a:r>
                      <a:r>
                        <a:rPr lang="en-US" sz="1800" baseline="0" dirty="0">
                          <a:latin typeface="Calibri" panose="020F0502020204030204" pitchFamily="34" charset="0"/>
                          <a:cs typeface="Calibri" panose="020F0502020204030204" pitchFamily="34" charset="0"/>
                        </a:rPr>
                        <a:t>the TA Interface, to verify that the student is in the system.</a:t>
                      </a:r>
                    </a:p>
                  </a:txBody>
                  <a:tcPr marT="45718" marB="45718"/>
                </a:tc>
                <a:extLst>
                  <a:ext uri="{0D108BD9-81ED-4DB2-BD59-A6C34878D82A}">
                    <a16:rowId xmlns:a16="http://schemas.microsoft.com/office/drawing/2014/main" val="10001"/>
                  </a:ext>
                </a:extLst>
              </a:tr>
              <a:tr h="762000">
                <a:tc>
                  <a:txBody>
                    <a:bodyPr/>
                    <a:lstStyle/>
                    <a:p>
                      <a:r>
                        <a:rPr lang="en-US" sz="1800" dirty="0">
                          <a:latin typeface="Calibri" panose="020F0502020204030204" pitchFamily="34" charset="0"/>
                          <a:cs typeface="Calibri" panose="020F0502020204030204" pitchFamily="34" charset="0"/>
                        </a:rPr>
                        <a:t>Student enters the</a:t>
                      </a:r>
                      <a:r>
                        <a:rPr lang="en-US" sz="1800" baseline="0" dirty="0">
                          <a:latin typeface="Calibri" panose="020F0502020204030204" pitchFamily="34" charset="0"/>
                          <a:cs typeface="Calibri" panose="020F0502020204030204" pitchFamily="34" charset="0"/>
                        </a:rPr>
                        <a:t> session ID </a:t>
                      </a:r>
                      <a:r>
                        <a:rPr lang="en-US" sz="1800" baseline="0" dirty="0">
                          <a:solidFill>
                            <a:srgbClr val="53565A"/>
                          </a:solidFill>
                          <a:latin typeface="Calibri" panose="020F0502020204030204" pitchFamily="34" charset="0"/>
                          <a:cs typeface="Calibri" panose="020F0502020204030204" pitchFamily="34" charset="0"/>
                        </a:rPr>
                        <a:t>incorrectly</a:t>
                      </a:r>
                      <a:r>
                        <a:rPr lang="en-US" sz="1800" baseline="0" dirty="0">
                          <a:latin typeface="Calibri" panose="020F0502020204030204" pitchFamily="34" charset="0"/>
                          <a:cs typeface="Calibri" panose="020F0502020204030204" pitchFamily="34" charset="0"/>
                        </a:rPr>
                        <a:t>.</a:t>
                      </a:r>
                      <a:endParaRPr lang="en-US" sz="1800" b="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u="none" strike="noStrike" kern="1200" baseline="0" dirty="0">
                          <a:latin typeface="Calibri" panose="020F0502020204030204" pitchFamily="34" charset="0"/>
                          <a:cs typeface="Calibri" panose="020F0502020204030204" pitchFamily="34" charset="0"/>
                        </a:rPr>
                        <a:t>The session is not available for testing.</a:t>
                      </a:r>
                      <a:endParaRPr lang="en-US" sz="1800" b="0" u="none" strike="noStrike"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latin typeface="Calibri" panose="020F0502020204030204" pitchFamily="34" charset="0"/>
                          <a:cs typeface="Calibri" panose="020F0502020204030204" pitchFamily="34" charset="0"/>
                        </a:rPr>
                        <a:t>Verify that the student has entered the correct</a:t>
                      </a:r>
                      <a:r>
                        <a:rPr lang="en-US" sz="1800" baseline="0" dirty="0">
                          <a:latin typeface="Calibri" panose="020F0502020204030204" pitchFamily="34" charset="0"/>
                          <a:cs typeface="Calibri" panose="020F0502020204030204" pitchFamily="34" charset="0"/>
                        </a:rPr>
                        <a:t> Session ID with no extra spaces or characters.</a:t>
                      </a:r>
                      <a:endParaRPr lang="en-US" sz="1800" b="0" dirty="0">
                        <a:solidFill>
                          <a:schemeClr val="tx1"/>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2"/>
                  </a:ext>
                </a:extLst>
              </a:tr>
              <a:tr h="1056217">
                <a:tc>
                  <a:txBody>
                    <a:bodyPr/>
                    <a:lstStyle/>
                    <a:p>
                      <a:r>
                        <a:rPr lang="en-US" sz="1800" dirty="0">
                          <a:latin typeface="Calibri" panose="020F0502020204030204" pitchFamily="34" charset="0"/>
                          <a:cs typeface="Calibri" panose="020F0502020204030204" pitchFamily="34" charset="0"/>
                        </a:rPr>
                        <a:t>Student enters a</a:t>
                      </a:r>
                      <a:r>
                        <a:rPr lang="en-US" sz="1800" baseline="0" dirty="0">
                          <a:latin typeface="Calibri" panose="020F0502020204030204" pitchFamily="34" charset="0"/>
                          <a:cs typeface="Calibri" panose="020F0502020204030204" pitchFamily="34" charset="0"/>
                        </a:rPr>
                        <a:t> session ID for an incorrect or expired session.</a:t>
                      </a:r>
                      <a:endParaRPr lang="en-US" sz="1800" b="1"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u="none" strike="noStrike" kern="1200" baseline="0" dirty="0">
                          <a:latin typeface="Calibri" panose="020F0502020204030204" pitchFamily="34" charset="0"/>
                          <a:cs typeface="Calibri" panose="020F0502020204030204" pitchFamily="34" charset="0"/>
                        </a:rPr>
                        <a:t>Session has expired.</a:t>
                      </a:r>
                      <a:r>
                        <a:rPr lang="en-US" sz="1800" u="none" strike="sngStrike" kern="1200" baseline="0" dirty="0">
                          <a:latin typeface="Calibri" panose="020F0502020204030204" pitchFamily="34" charset="0"/>
                          <a:cs typeface="Calibri" panose="020F0502020204030204" pitchFamily="34" charset="0"/>
                        </a:rPr>
                        <a:t> </a:t>
                      </a:r>
                      <a:endParaRPr lang="en-US" sz="1800" b="0" u="none" strike="sngStrike" dirty="0">
                        <a:solidFill>
                          <a:schemeClr val="tx1"/>
                        </a:solidFill>
                        <a:latin typeface="Calibri" panose="020F0502020204030204" pitchFamily="34" charset="0"/>
                        <a:cs typeface="Calibri" panose="020F0502020204030204" pitchFamily="34" charset="0"/>
                      </a:endParaRPr>
                    </a:p>
                  </a:txBody>
                  <a:tcPr marT="45718" marB="45718"/>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kern="1200" baseline="0" dirty="0">
                          <a:latin typeface="Calibri" panose="020F0502020204030204" pitchFamily="34" charset="0"/>
                          <a:cs typeface="Calibri" panose="020F0502020204030204" pitchFamily="34" charset="0"/>
                        </a:rPr>
                        <a:t>Ensure that the student enters the correct session ID for the current session. If this does not work, verify that your session is open using the TA Interface.</a:t>
                      </a:r>
                      <a:endParaRPr lang="en-US" sz="1800" b="0" dirty="0">
                        <a:solidFill>
                          <a:schemeClr val="tx1"/>
                        </a:solidFill>
                        <a:latin typeface="Calibri" panose="020F0502020204030204" pitchFamily="34" charset="0"/>
                        <a:cs typeface="Calibri" panose="020F0502020204030204" pitchFamily="34" charset="0"/>
                      </a:endParaRPr>
                    </a:p>
                  </a:txBody>
                  <a:tcPr marT="45718" marB="45718"/>
                </a:tc>
                <a:extLst>
                  <a:ext uri="{0D108BD9-81ED-4DB2-BD59-A6C34878D82A}">
                    <a16:rowId xmlns:a16="http://schemas.microsoft.com/office/drawing/2014/main" val="10003"/>
                  </a:ext>
                </a:extLst>
              </a:tr>
            </a:tbl>
          </a:graphicData>
        </a:graphic>
      </p:graphicFrame>
      <p:sp>
        <p:nvSpPr>
          <p:cNvPr id="6" name="Slide Number Placeholder 3">
            <a:extLst>
              <a:ext uri="{FF2B5EF4-FFF2-40B4-BE49-F238E27FC236}">
                <a16:creationId xmlns:a16="http://schemas.microsoft.com/office/drawing/2014/main" id="{913DF23E-FF42-47DE-8EFF-4CC52E687EF6}"/>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55</a:t>
            </a:fld>
            <a:endParaRPr lang="en-US" sz="1200" dirty="0">
              <a:solidFill>
                <a:schemeClr val="bg1"/>
              </a:solidFill>
            </a:endParaRPr>
          </a:p>
        </p:txBody>
      </p:sp>
    </p:spTree>
    <p:extLst>
      <p:ext uri="{BB962C8B-B14F-4D97-AF65-F5344CB8AC3E}">
        <p14:creationId xmlns:p14="http://schemas.microsoft.com/office/powerpoint/2010/main" val="2512543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lstStyle/>
          <a:p>
            <a:r>
              <a:rPr lang="en-US" altLang="en-US" dirty="0"/>
              <a:t>Navigating Student Sign-in</a:t>
            </a:r>
            <a:endParaRPr altLang="en-US" dirty="0"/>
          </a:p>
        </p:txBody>
      </p:sp>
      <p:sp>
        <p:nvSpPr>
          <p:cNvPr id="8" name="Content Placeholder 1"/>
          <p:cNvSpPr txBox="1">
            <a:spLocks/>
          </p:cNvSpPr>
          <p:nvPr/>
        </p:nvSpPr>
        <p:spPr>
          <a:xfrm>
            <a:off x="846667" y="1439333"/>
            <a:ext cx="4561791" cy="4349217"/>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spcBef>
                <a:spcPct val="0"/>
              </a:spcBef>
              <a:buNone/>
            </a:pPr>
            <a:r>
              <a:rPr lang="en-US" altLang="en-US" dirty="0">
                <a:solidFill>
                  <a:srgbClr val="53565A"/>
                </a:solidFill>
              </a:rPr>
              <a:t>Students listen to each line of text by pressing the </a:t>
            </a:r>
            <a:r>
              <a:rPr lang="en-US" altLang="en-US" b="1" dirty="0">
                <a:solidFill>
                  <a:srgbClr val="53565A"/>
                </a:solidFill>
              </a:rPr>
              <a:t>Down </a:t>
            </a:r>
            <a:r>
              <a:rPr lang="en-US" altLang="en-US" dirty="0">
                <a:solidFill>
                  <a:srgbClr val="53565A"/>
                </a:solidFill>
              </a:rPr>
              <a:t>arrow key. </a:t>
            </a:r>
          </a:p>
          <a:p>
            <a:pPr marL="0" indent="0">
              <a:spcBef>
                <a:spcPct val="0"/>
              </a:spcBef>
              <a:buNone/>
            </a:pPr>
            <a:endParaRPr lang="en-US" altLang="en-US" dirty="0">
              <a:solidFill>
                <a:srgbClr val="53565A"/>
              </a:solidFill>
            </a:endParaRPr>
          </a:p>
          <a:p>
            <a:pPr marL="0" indent="0">
              <a:spcBef>
                <a:spcPct val="0"/>
              </a:spcBef>
              <a:buNone/>
            </a:pPr>
            <a:r>
              <a:rPr lang="en-US" altLang="en-US" dirty="0">
                <a:solidFill>
                  <a:srgbClr val="53565A"/>
                </a:solidFill>
              </a:rPr>
              <a:t>To move to the </a:t>
            </a:r>
            <a:r>
              <a:rPr lang="en-US" altLang="en-US" b="1" dirty="0">
                <a:solidFill>
                  <a:srgbClr val="53565A"/>
                </a:solidFill>
              </a:rPr>
              <a:t>No </a:t>
            </a:r>
            <a:r>
              <a:rPr lang="en-US" altLang="en-US" dirty="0">
                <a:solidFill>
                  <a:srgbClr val="53565A"/>
                </a:solidFill>
              </a:rPr>
              <a:t>and </a:t>
            </a:r>
            <a:r>
              <a:rPr lang="en-US" altLang="en-US" b="1" dirty="0">
                <a:solidFill>
                  <a:srgbClr val="53565A"/>
                </a:solidFill>
              </a:rPr>
              <a:t>Yes </a:t>
            </a:r>
            <a:r>
              <a:rPr lang="en-US" altLang="en-US" dirty="0">
                <a:solidFill>
                  <a:srgbClr val="53565A"/>
                </a:solidFill>
              </a:rPr>
              <a:t>buttons, press </a:t>
            </a:r>
            <a:r>
              <a:rPr lang="en-US" altLang="en-US" b="1" dirty="0">
                <a:solidFill>
                  <a:srgbClr val="53565A"/>
                </a:solidFill>
              </a:rPr>
              <a:t>Tab</a:t>
            </a:r>
            <a:r>
              <a:rPr lang="en-US" altLang="en-US" dirty="0">
                <a:solidFill>
                  <a:srgbClr val="53565A"/>
                </a:solidFill>
              </a:rPr>
              <a:t>.</a:t>
            </a:r>
            <a:endParaRPr lang="en-US" altLang="en-US" b="1" dirty="0">
              <a:solidFill>
                <a:srgbClr val="53565A"/>
              </a:solidFill>
            </a:endParaRPr>
          </a:p>
        </p:txBody>
      </p:sp>
      <p:grpSp>
        <p:nvGrpSpPr>
          <p:cNvPr id="3" name="Group 2">
            <a:extLst>
              <a:ext uri="{FF2B5EF4-FFF2-40B4-BE49-F238E27FC236}">
                <a16:creationId xmlns:a16="http://schemas.microsoft.com/office/drawing/2014/main" id="{38116F9D-566D-4A27-BDB0-5CDF3C20A9A7}"/>
              </a:ext>
            </a:extLst>
          </p:cNvPr>
          <p:cNvGrpSpPr/>
          <p:nvPr/>
        </p:nvGrpSpPr>
        <p:grpSpPr>
          <a:xfrm>
            <a:off x="5808843" y="1549232"/>
            <a:ext cx="5536490" cy="3561232"/>
            <a:chOff x="6513853" y="1723083"/>
            <a:chExt cx="4561791" cy="2934277"/>
          </a:xfrm>
        </p:grpSpPr>
        <p:pic>
          <p:nvPicPr>
            <p:cNvPr id="12" name="Picture 11">
              <a:extLst>
                <a:ext uri="{FF2B5EF4-FFF2-40B4-BE49-F238E27FC236}">
                  <a16:creationId xmlns:a16="http://schemas.microsoft.com/office/drawing/2014/main" id="{5E91AE26-58D9-4A49-B582-334282FE7D5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513853" y="1723083"/>
              <a:ext cx="4561791" cy="293427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33770E22-2BA2-462B-9547-6F97C33F8CAB}"/>
                </a:ext>
              </a:extLst>
            </p:cNvPr>
            <p:cNvSpPr/>
            <p:nvPr/>
          </p:nvSpPr>
          <p:spPr>
            <a:xfrm>
              <a:off x="7842248" y="4257566"/>
              <a:ext cx="1905000" cy="39979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Slide Number Placeholder 3">
            <a:extLst>
              <a:ext uri="{FF2B5EF4-FFF2-40B4-BE49-F238E27FC236}">
                <a16:creationId xmlns:a16="http://schemas.microsoft.com/office/drawing/2014/main" id="{6396A461-AA65-4002-8B49-B133528D9957}"/>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56</a:t>
            </a:fld>
            <a:endParaRPr lang="en-US" sz="1200" dirty="0">
              <a:solidFill>
                <a:schemeClr val="bg1"/>
              </a:solidFill>
            </a:endParaRPr>
          </a:p>
        </p:txBody>
      </p:sp>
      <p:sp>
        <p:nvSpPr>
          <p:cNvPr id="10" name="Rectangle 9">
            <a:extLst>
              <a:ext uri="{FF2B5EF4-FFF2-40B4-BE49-F238E27FC236}">
                <a16:creationId xmlns:a16="http://schemas.microsoft.com/office/drawing/2014/main" id="{5FD6F943-524A-41DB-9367-B7B550B0D03E}"/>
              </a:ext>
            </a:extLst>
          </p:cNvPr>
          <p:cNvSpPr/>
          <p:nvPr/>
        </p:nvSpPr>
        <p:spPr>
          <a:xfrm>
            <a:off x="7383439" y="4558352"/>
            <a:ext cx="2402006" cy="6141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custDataLst>
      <p:tags r:id="rId1"/>
    </p:custDataLst>
    <p:extLst>
      <p:ext uri="{BB962C8B-B14F-4D97-AF65-F5344CB8AC3E}">
        <p14:creationId xmlns:p14="http://schemas.microsoft.com/office/powerpoint/2010/main" val="1587809428"/>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685800" y="1175646"/>
            <a:ext cx="10966448" cy="1242822"/>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0" indent="0">
              <a:spcBef>
                <a:spcPct val="0"/>
              </a:spcBef>
              <a:buNone/>
            </a:pPr>
            <a:r>
              <a:rPr lang="en-US" altLang="en-US" sz="2000" dirty="0">
                <a:solidFill>
                  <a:srgbClr val="53565A"/>
                </a:solidFill>
              </a:rPr>
              <a:t>Press </a:t>
            </a:r>
            <a:r>
              <a:rPr lang="en-US" altLang="en-US" sz="2000" b="1" dirty="0">
                <a:solidFill>
                  <a:srgbClr val="53565A"/>
                </a:solidFill>
              </a:rPr>
              <a:t>Tab </a:t>
            </a:r>
            <a:r>
              <a:rPr lang="en-US" altLang="en-US" sz="2000" dirty="0">
                <a:solidFill>
                  <a:srgbClr val="53565A"/>
                </a:solidFill>
              </a:rPr>
              <a:t>to navigate to each test listed on this page. The navigation order is from left to right and top to bottom, in a zigzag pattern. Press </a:t>
            </a:r>
            <a:r>
              <a:rPr lang="en-US" altLang="en-US" sz="2000" b="1" dirty="0">
                <a:solidFill>
                  <a:srgbClr val="53565A"/>
                </a:solidFill>
              </a:rPr>
              <a:t>Enter </a:t>
            </a:r>
            <a:r>
              <a:rPr lang="en-US" altLang="en-US" sz="2000" dirty="0">
                <a:solidFill>
                  <a:srgbClr val="53565A"/>
                </a:solidFill>
              </a:rPr>
              <a:t>to start or resume the test.</a:t>
            </a:r>
          </a:p>
        </p:txBody>
      </p:sp>
      <p:sp>
        <p:nvSpPr>
          <p:cNvPr id="2" name="Title 1"/>
          <p:cNvSpPr>
            <a:spLocks noGrp="1"/>
          </p:cNvSpPr>
          <p:nvPr>
            <p:ph type="title"/>
          </p:nvPr>
        </p:nvSpPr>
        <p:spPr/>
        <p:txBody>
          <a:bodyPr/>
          <a:lstStyle/>
          <a:p>
            <a:r>
              <a:rPr lang="en-US" altLang="en-US" dirty="0"/>
              <a:t>Test Selection</a:t>
            </a:r>
            <a:endParaRPr lang="en-US" dirty="0"/>
          </a:p>
        </p:txBody>
      </p:sp>
      <p:grpSp>
        <p:nvGrpSpPr>
          <p:cNvPr id="18" name="Group 17">
            <a:extLst>
              <a:ext uri="{FF2B5EF4-FFF2-40B4-BE49-F238E27FC236}">
                <a16:creationId xmlns:a16="http://schemas.microsoft.com/office/drawing/2014/main" id="{DCABD123-8ADF-48B9-8D94-A3A7D0447E03}"/>
              </a:ext>
            </a:extLst>
          </p:cNvPr>
          <p:cNvGrpSpPr/>
          <p:nvPr/>
        </p:nvGrpSpPr>
        <p:grpSpPr>
          <a:xfrm>
            <a:off x="3898231" y="2071174"/>
            <a:ext cx="4163514" cy="3611180"/>
            <a:chOff x="3614565" y="2203803"/>
            <a:chExt cx="5108917" cy="4457401"/>
          </a:xfrm>
        </p:grpSpPr>
        <p:pic>
          <p:nvPicPr>
            <p:cNvPr id="14" name="Picture 13">
              <a:extLst>
                <a:ext uri="{FF2B5EF4-FFF2-40B4-BE49-F238E27FC236}">
                  <a16:creationId xmlns:a16="http://schemas.microsoft.com/office/drawing/2014/main" id="{01AEE06B-9DF9-45F3-BACA-20347AEDB61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614565" y="2203803"/>
              <a:ext cx="5108917" cy="445740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2F906E18-D1B5-4E92-8445-DBBD01BECB1F}"/>
                </a:ext>
              </a:extLst>
            </p:cNvPr>
            <p:cNvGrpSpPr/>
            <p:nvPr/>
          </p:nvGrpSpPr>
          <p:grpSpPr>
            <a:xfrm>
              <a:off x="4343400" y="3270738"/>
              <a:ext cx="3746989" cy="795123"/>
              <a:chOff x="4343400" y="3270738"/>
              <a:chExt cx="3746989" cy="795123"/>
            </a:xfrm>
          </p:grpSpPr>
          <p:cxnSp>
            <p:nvCxnSpPr>
              <p:cNvPr id="5" name="Straight Arrow Connector 4">
                <a:extLst>
                  <a:ext uri="{FF2B5EF4-FFF2-40B4-BE49-F238E27FC236}">
                    <a16:creationId xmlns:a16="http://schemas.microsoft.com/office/drawing/2014/main" id="{38026C3F-2D08-4BDD-91E0-8C57807754A6}"/>
                  </a:ext>
                </a:extLst>
              </p:cNvPr>
              <p:cNvCxnSpPr>
                <a:cxnSpLocks/>
              </p:cNvCxnSpPr>
              <p:nvPr/>
            </p:nvCxnSpPr>
            <p:spPr>
              <a:xfrm>
                <a:off x="4343400" y="3270738"/>
                <a:ext cx="3746989" cy="0"/>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17" name="Straight Arrow Connector 16">
                <a:extLst>
                  <a:ext uri="{FF2B5EF4-FFF2-40B4-BE49-F238E27FC236}">
                    <a16:creationId xmlns:a16="http://schemas.microsoft.com/office/drawing/2014/main" id="{087CCFC2-3116-4224-9262-76FE631DF311}"/>
                  </a:ext>
                </a:extLst>
              </p:cNvPr>
              <p:cNvCxnSpPr>
                <a:cxnSpLocks/>
              </p:cNvCxnSpPr>
              <p:nvPr/>
            </p:nvCxnSpPr>
            <p:spPr>
              <a:xfrm flipH="1">
                <a:off x="4343400" y="3270738"/>
                <a:ext cx="3580669" cy="795123"/>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20" name="Straight Arrow Connector 19">
                <a:extLst>
                  <a:ext uri="{FF2B5EF4-FFF2-40B4-BE49-F238E27FC236}">
                    <a16:creationId xmlns:a16="http://schemas.microsoft.com/office/drawing/2014/main" id="{5673310E-DCE0-4C8A-80CA-387F2A9A3F8B}"/>
                  </a:ext>
                </a:extLst>
              </p:cNvPr>
              <p:cNvCxnSpPr>
                <a:cxnSpLocks/>
              </p:cNvCxnSpPr>
              <p:nvPr/>
            </p:nvCxnSpPr>
            <p:spPr>
              <a:xfrm>
                <a:off x="4587388" y="4018155"/>
                <a:ext cx="3503001" cy="0"/>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grpSp>
      </p:grpSp>
      <p:sp>
        <p:nvSpPr>
          <p:cNvPr id="11" name="Slide Number Placeholder 3">
            <a:extLst>
              <a:ext uri="{FF2B5EF4-FFF2-40B4-BE49-F238E27FC236}">
                <a16:creationId xmlns:a16="http://schemas.microsoft.com/office/drawing/2014/main" id="{049F0EF4-1C5C-4DA0-AF82-2FF25215F5C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57</a:t>
            </a:fld>
            <a:endParaRPr lang="en-US" sz="1200" dirty="0">
              <a:solidFill>
                <a:schemeClr val="bg1"/>
              </a:solidFill>
            </a:endParaRPr>
          </a:p>
        </p:txBody>
      </p:sp>
    </p:spTree>
    <p:extLst>
      <p:ext uri="{BB962C8B-B14F-4D97-AF65-F5344CB8AC3E}">
        <p14:creationId xmlns:p14="http://schemas.microsoft.com/office/powerpoint/2010/main" val="20146823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Login Confirmation</a:t>
            </a:r>
            <a:endParaRPr lang="en-US" dirty="0"/>
          </a:p>
        </p:txBody>
      </p:sp>
      <p:sp>
        <p:nvSpPr>
          <p:cNvPr id="10" name="Content Placeholder 1"/>
          <p:cNvSpPr txBox="1">
            <a:spLocks/>
          </p:cNvSpPr>
          <p:nvPr/>
        </p:nvSpPr>
        <p:spPr>
          <a:xfrm>
            <a:off x="548640" y="1310640"/>
            <a:ext cx="4156710" cy="4785359"/>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a:spcBef>
                <a:spcPct val="0"/>
              </a:spcBef>
            </a:pPr>
            <a:r>
              <a:rPr lang="en-US" altLang="en-US" dirty="0">
                <a:solidFill>
                  <a:srgbClr val="53565A"/>
                </a:solidFill>
              </a:rPr>
              <a:t>To listen to each line of text, press the </a:t>
            </a:r>
            <a:r>
              <a:rPr lang="en-US" altLang="en-US" b="1" dirty="0">
                <a:solidFill>
                  <a:srgbClr val="53565A"/>
                </a:solidFill>
              </a:rPr>
              <a:t>Down</a:t>
            </a:r>
            <a:r>
              <a:rPr lang="en-US" altLang="en-US" dirty="0">
                <a:solidFill>
                  <a:srgbClr val="53565A"/>
                </a:solidFill>
              </a:rPr>
              <a:t> arrow.</a:t>
            </a:r>
          </a:p>
          <a:p>
            <a:pPr>
              <a:spcBef>
                <a:spcPct val="0"/>
              </a:spcBef>
            </a:pPr>
            <a:endParaRPr lang="en-US" altLang="en-US" dirty="0">
              <a:solidFill>
                <a:srgbClr val="53565A"/>
              </a:solidFill>
            </a:endParaRPr>
          </a:p>
          <a:p>
            <a:pPr>
              <a:spcBef>
                <a:spcPct val="0"/>
              </a:spcBef>
            </a:pPr>
            <a:r>
              <a:rPr lang="en-US" altLang="en-US" dirty="0">
                <a:solidFill>
                  <a:srgbClr val="53565A"/>
                </a:solidFill>
              </a:rPr>
              <a:t>To move to the </a:t>
            </a:r>
            <a:r>
              <a:rPr lang="en-US" altLang="en-US" b="1" dirty="0">
                <a:solidFill>
                  <a:srgbClr val="53565A"/>
                </a:solidFill>
              </a:rPr>
              <a:t>Looks Good! </a:t>
            </a:r>
            <a:r>
              <a:rPr lang="en-US" altLang="en-US" dirty="0">
                <a:solidFill>
                  <a:srgbClr val="53565A"/>
                </a:solidFill>
              </a:rPr>
              <a:t>and</a:t>
            </a:r>
            <a:r>
              <a:rPr lang="en-US" altLang="en-US" b="1" dirty="0">
                <a:solidFill>
                  <a:srgbClr val="53565A"/>
                </a:solidFill>
              </a:rPr>
              <a:t> Back to Login </a:t>
            </a:r>
            <a:r>
              <a:rPr lang="en-US" altLang="en-US" dirty="0">
                <a:solidFill>
                  <a:srgbClr val="53565A"/>
                </a:solidFill>
              </a:rPr>
              <a:t>buttons, press </a:t>
            </a:r>
            <a:r>
              <a:rPr lang="en-US" altLang="en-US" b="1" dirty="0">
                <a:solidFill>
                  <a:srgbClr val="53565A"/>
                </a:solidFill>
              </a:rPr>
              <a:t>Tab</a:t>
            </a:r>
            <a:r>
              <a:rPr lang="en-US" altLang="en-US" dirty="0">
                <a:solidFill>
                  <a:srgbClr val="53565A"/>
                </a:solidFill>
              </a:rPr>
              <a:t>. </a:t>
            </a:r>
          </a:p>
          <a:p>
            <a:pPr>
              <a:spcBef>
                <a:spcPct val="0"/>
              </a:spcBef>
            </a:pPr>
            <a:endParaRPr lang="en-US" altLang="en-US" dirty="0">
              <a:solidFill>
                <a:srgbClr val="53565A"/>
              </a:solidFill>
            </a:endParaRPr>
          </a:p>
          <a:p>
            <a:pPr>
              <a:spcBef>
                <a:spcPct val="0"/>
              </a:spcBef>
            </a:pPr>
            <a:r>
              <a:rPr lang="en-US" altLang="en-US" dirty="0">
                <a:solidFill>
                  <a:srgbClr val="53565A"/>
                </a:solidFill>
              </a:rPr>
              <a:t>To select </a:t>
            </a:r>
            <a:r>
              <a:rPr lang="en-US" altLang="en-US" b="1" dirty="0">
                <a:solidFill>
                  <a:srgbClr val="53565A"/>
                </a:solidFill>
              </a:rPr>
              <a:t>Looks Good! </a:t>
            </a:r>
            <a:r>
              <a:rPr lang="en-US" altLang="en-US" dirty="0">
                <a:solidFill>
                  <a:srgbClr val="53565A"/>
                </a:solidFill>
              </a:rPr>
              <a:t>or </a:t>
            </a:r>
            <a:r>
              <a:rPr lang="en-US" altLang="en-US" b="1" dirty="0">
                <a:solidFill>
                  <a:srgbClr val="53565A"/>
                </a:solidFill>
              </a:rPr>
              <a:t>Back to Login</a:t>
            </a:r>
            <a:r>
              <a:rPr lang="en-US" altLang="en-US" dirty="0">
                <a:solidFill>
                  <a:srgbClr val="53565A"/>
                </a:solidFill>
              </a:rPr>
              <a:t>, press </a:t>
            </a:r>
            <a:r>
              <a:rPr lang="en-US" altLang="en-US" b="1" dirty="0">
                <a:solidFill>
                  <a:srgbClr val="53565A"/>
                </a:solidFill>
              </a:rPr>
              <a:t>Enter</a:t>
            </a:r>
            <a:r>
              <a:rPr lang="en-US" altLang="en-US" dirty="0">
                <a:solidFill>
                  <a:srgbClr val="53565A"/>
                </a:solidFill>
              </a:rPr>
              <a:t>.</a:t>
            </a:r>
          </a:p>
        </p:txBody>
      </p:sp>
      <p:sp>
        <p:nvSpPr>
          <p:cNvPr id="6" name="Slide Number Placeholder 3">
            <a:extLst>
              <a:ext uri="{FF2B5EF4-FFF2-40B4-BE49-F238E27FC236}">
                <a16:creationId xmlns:a16="http://schemas.microsoft.com/office/drawing/2014/main" id="{DD1A0299-6BD8-4ACE-B22C-E3D5C2B25C20}"/>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58</a:t>
            </a:fld>
            <a:endParaRPr lang="en-US" sz="1200" dirty="0">
              <a:solidFill>
                <a:schemeClr val="bg1"/>
              </a:solidFill>
            </a:endParaRPr>
          </a:p>
        </p:txBody>
      </p:sp>
      <p:pic>
        <p:nvPicPr>
          <p:cNvPr id="7" name="Picture 6">
            <a:extLst>
              <a:ext uri="{FF2B5EF4-FFF2-40B4-BE49-F238E27FC236}">
                <a16:creationId xmlns:a16="http://schemas.microsoft.com/office/drawing/2014/main" id="{41328DA8-53F8-4641-8B2A-BEBB0A0EB0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30289" y="1102284"/>
            <a:ext cx="4903409" cy="4653432"/>
          </a:xfrm>
          <a:prstGeom prst="rect">
            <a:avLst/>
          </a:prstGeom>
          <a:ln>
            <a:solidFill>
              <a:schemeClr val="bg1">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1017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Instructions and Help</a:t>
            </a:r>
            <a:endParaRPr lang="en-US" dirty="0"/>
          </a:p>
        </p:txBody>
      </p:sp>
      <p:sp>
        <p:nvSpPr>
          <p:cNvPr id="10" name="Content Placeholder 1"/>
          <p:cNvSpPr txBox="1">
            <a:spLocks/>
          </p:cNvSpPr>
          <p:nvPr/>
        </p:nvSpPr>
        <p:spPr>
          <a:xfrm>
            <a:off x="468062" y="1501991"/>
            <a:ext cx="5943600" cy="4159076"/>
          </a:xfrm>
          <a:prstGeom prst="rect">
            <a:avLst/>
          </a:prstGeom>
        </p:spPr>
        <p:txBody>
          <a:bodyPr/>
          <a:lstStyle>
            <a:lvl1pPr marL="233363" indent="-233363" algn="l" rtl="0" eaLnBrk="1" fontAlgn="base" hangingPunct="1">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466344" algn="l" rtl="0" eaLnBrk="1" fontAlgn="base" hangingPunct="1">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685800" algn="l" defTabSz="914400" rtl="0" eaLnBrk="1" fontAlgn="base" hangingPunct="1">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1" fontAlgn="base" hangingPunct="1">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1" fontAlgn="base"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a:lstStyle>
          <a:p>
            <a:pPr marL="342900" lvl="0" indent="-342900">
              <a:spcBef>
                <a:spcPts val="1200"/>
              </a:spcBef>
              <a:buClr>
                <a:srgbClr val="53565A"/>
              </a:buClr>
              <a:buFont typeface="+mj-lt"/>
              <a:buAutoNum type="arabicPeriod"/>
            </a:pPr>
            <a:r>
              <a:rPr lang="en-US" sz="1800" dirty="0">
                <a:solidFill>
                  <a:srgbClr val="53565A"/>
                </a:solidFill>
                <a:ea typeface="Calibri" panose="020F0502020204030204" pitchFamily="34" charset="0"/>
                <a:cs typeface="Times New Roman" panose="02020603050405020304" pitchFamily="18" charset="0"/>
              </a:rPr>
              <a:t>To open the Help Guide, press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 to navigate to the </a:t>
            </a:r>
            <a:r>
              <a:rPr lang="en-US" sz="1800" b="1" dirty="0">
                <a:solidFill>
                  <a:srgbClr val="53565A"/>
                </a:solidFill>
                <a:ea typeface="Calibri" panose="020F0502020204030204" pitchFamily="34" charset="0"/>
                <a:cs typeface="Times New Roman" panose="02020603050405020304" pitchFamily="18" charset="0"/>
              </a:rPr>
              <a:t>View Help Guide</a:t>
            </a:r>
            <a:r>
              <a:rPr lang="en-US" sz="1800" dirty="0">
                <a:solidFill>
                  <a:srgbClr val="53565A"/>
                </a:solidFill>
                <a:ea typeface="Calibri" panose="020F0502020204030204" pitchFamily="34" charset="0"/>
                <a:cs typeface="Times New Roman" panose="02020603050405020304" pitchFamily="18" charset="0"/>
              </a:rPr>
              <a:t> button and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 To close the Help Guide, use the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 key to navigate to the </a:t>
            </a:r>
            <a:r>
              <a:rPr lang="en-US" sz="1800" b="1" dirty="0">
                <a:solidFill>
                  <a:srgbClr val="53565A"/>
                </a:solidFill>
                <a:ea typeface="Calibri" panose="020F0502020204030204" pitchFamily="34" charset="0"/>
                <a:cs typeface="Times New Roman" panose="02020603050405020304" pitchFamily="18" charset="0"/>
              </a:rPr>
              <a:t>Back</a:t>
            </a:r>
            <a:r>
              <a:rPr lang="en-US" sz="1800" dirty="0">
                <a:solidFill>
                  <a:srgbClr val="53565A"/>
                </a:solidFill>
                <a:ea typeface="Calibri" panose="020F0502020204030204" pitchFamily="34" charset="0"/>
                <a:cs typeface="Times New Roman" panose="02020603050405020304" pitchFamily="18" charset="0"/>
              </a:rPr>
              <a:t> button and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a:t>
            </a:r>
          </a:p>
          <a:p>
            <a:pPr marL="342900" lvl="0" indent="-342900">
              <a:spcBef>
                <a:spcPts val="1200"/>
              </a:spcBef>
              <a:buClr>
                <a:srgbClr val="53565A"/>
              </a:buClr>
              <a:buFont typeface="+mj-lt"/>
              <a:buAutoNum type="arabicPeriod"/>
            </a:pPr>
            <a:r>
              <a:rPr lang="en-US" sz="1800" dirty="0">
                <a:solidFill>
                  <a:srgbClr val="53565A"/>
                </a:solidFill>
                <a:ea typeface="Calibri" panose="020F0502020204030204" pitchFamily="34" charset="0"/>
                <a:cs typeface="Times New Roman" panose="02020603050405020304" pitchFamily="18" charset="0"/>
              </a:rPr>
              <a:t>To open the Test Settings window, press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 to navigate to the </a:t>
            </a:r>
            <a:r>
              <a:rPr lang="en-US" sz="1800" b="1" dirty="0">
                <a:solidFill>
                  <a:srgbClr val="53565A"/>
                </a:solidFill>
                <a:ea typeface="Calibri" panose="020F0502020204030204" pitchFamily="34" charset="0"/>
                <a:cs typeface="Times New Roman" panose="02020603050405020304" pitchFamily="18" charset="0"/>
              </a:rPr>
              <a:t>View Test Settings</a:t>
            </a:r>
            <a:r>
              <a:rPr lang="en-US" sz="1800" dirty="0">
                <a:solidFill>
                  <a:srgbClr val="53565A"/>
                </a:solidFill>
                <a:ea typeface="Calibri" panose="020F0502020204030204" pitchFamily="34" charset="0"/>
                <a:cs typeface="Times New Roman" panose="02020603050405020304" pitchFamily="18" charset="0"/>
              </a:rPr>
              <a:t> button and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 To close the Test Settings window, use the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 key to navigate to the </a:t>
            </a:r>
            <a:r>
              <a:rPr lang="en-US" sz="1800" b="1" dirty="0">
                <a:solidFill>
                  <a:srgbClr val="53565A"/>
                </a:solidFill>
                <a:ea typeface="Calibri" panose="020F0502020204030204" pitchFamily="34" charset="0"/>
                <a:cs typeface="Times New Roman" panose="02020603050405020304" pitchFamily="18" charset="0"/>
              </a:rPr>
              <a:t>OK</a:t>
            </a:r>
            <a:r>
              <a:rPr lang="en-US" sz="1800" dirty="0">
                <a:solidFill>
                  <a:srgbClr val="53565A"/>
                </a:solidFill>
                <a:ea typeface="Calibri" panose="020F0502020204030204" pitchFamily="34" charset="0"/>
                <a:cs typeface="Times New Roman" panose="02020603050405020304" pitchFamily="18" charset="0"/>
              </a:rPr>
              <a:t> button and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a:t>
            </a:r>
          </a:p>
          <a:p>
            <a:pPr marL="342900" lvl="0" indent="-342900">
              <a:spcBef>
                <a:spcPts val="1200"/>
              </a:spcBef>
              <a:buClr>
                <a:srgbClr val="53565A"/>
              </a:buClr>
              <a:buFont typeface="+mj-lt"/>
              <a:buAutoNum type="arabicPeriod"/>
            </a:pPr>
            <a:r>
              <a:rPr lang="en-US" sz="1800" dirty="0">
                <a:solidFill>
                  <a:srgbClr val="53565A"/>
                </a:solidFill>
                <a:ea typeface="Calibri" panose="020F0502020204030204" pitchFamily="34" charset="0"/>
                <a:cs typeface="Times New Roman" panose="02020603050405020304" pitchFamily="18" charset="0"/>
              </a:rPr>
              <a:t>To move to the </a:t>
            </a:r>
            <a:r>
              <a:rPr lang="en-US" sz="1800" b="1" dirty="0">
                <a:solidFill>
                  <a:srgbClr val="53565A"/>
                </a:solidFill>
                <a:ea typeface="Calibri" panose="020F0502020204030204" pitchFamily="34" charset="0"/>
                <a:cs typeface="Times New Roman" panose="02020603050405020304" pitchFamily="18" charset="0"/>
              </a:rPr>
              <a:t>Begin Test Now</a:t>
            </a:r>
            <a:r>
              <a:rPr lang="en-US" sz="1800" dirty="0">
                <a:solidFill>
                  <a:srgbClr val="53565A"/>
                </a:solidFill>
                <a:ea typeface="Calibri" panose="020F0502020204030204" pitchFamily="34" charset="0"/>
                <a:cs typeface="Times New Roman" panose="02020603050405020304" pitchFamily="18" charset="0"/>
              </a:rPr>
              <a:t> and </a:t>
            </a:r>
            <a:r>
              <a:rPr lang="en-US" sz="1800" b="1" dirty="0">
                <a:solidFill>
                  <a:srgbClr val="53565A"/>
                </a:solidFill>
                <a:ea typeface="Calibri" panose="020F0502020204030204" pitchFamily="34" charset="0"/>
                <a:cs typeface="Times New Roman" panose="02020603050405020304" pitchFamily="18" charset="0"/>
              </a:rPr>
              <a:t>Return to Login </a:t>
            </a:r>
            <a:r>
              <a:rPr lang="en-US" sz="1800" dirty="0">
                <a:solidFill>
                  <a:srgbClr val="53565A"/>
                </a:solidFill>
                <a:ea typeface="Calibri" panose="020F0502020204030204" pitchFamily="34" charset="0"/>
                <a:cs typeface="Times New Roman" panose="02020603050405020304" pitchFamily="18" charset="0"/>
              </a:rPr>
              <a:t>buttons, press </a:t>
            </a:r>
            <a:r>
              <a:rPr lang="en-US" sz="1800" b="1" dirty="0">
                <a:solidFill>
                  <a:srgbClr val="53565A"/>
                </a:solidFill>
                <a:ea typeface="Calibri" panose="020F0502020204030204" pitchFamily="34" charset="0"/>
                <a:cs typeface="Times New Roman" panose="02020603050405020304" pitchFamily="18" charset="0"/>
              </a:rPr>
              <a:t>Tab</a:t>
            </a:r>
            <a:r>
              <a:rPr lang="en-US" sz="1800" dirty="0">
                <a:solidFill>
                  <a:srgbClr val="53565A"/>
                </a:solidFill>
                <a:ea typeface="Calibri" panose="020F0502020204030204" pitchFamily="34" charset="0"/>
                <a:cs typeface="Times New Roman" panose="02020603050405020304" pitchFamily="18" charset="0"/>
              </a:rPr>
              <a:t>.</a:t>
            </a:r>
          </a:p>
          <a:p>
            <a:pPr marL="342900" lvl="0" indent="-342900">
              <a:spcBef>
                <a:spcPts val="1200"/>
              </a:spcBef>
              <a:buClr>
                <a:srgbClr val="53565A"/>
              </a:buClr>
              <a:buFont typeface="+mj-lt"/>
              <a:buAutoNum type="arabicPeriod"/>
            </a:pPr>
            <a:r>
              <a:rPr lang="en-US" sz="1800" dirty="0">
                <a:solidFill>
                  <a:srgbClr val="53565A"/>
                </a:solidFill>
                <a:ea typeface="Calibri" panose="020F0502020204030204" pitchFamily="34" charset="0"/>
                <a:cs typeface="Times New Roman" panose="02020603050405020304" pitchFamily="18" charset="0"/>
              </a:rPr>
              <a:t>To select to the </a:t>
            </a:r>
            <a:r>
              <a:rPr lang="en-US" sz="1800" b="1" dirty="0">
                <a:solidFill>
                  <a:srgbClr val="53565A"/>
                </a:solidFill>
                <a:ea typeface="Calibri" panose="020F0502020204030204" pitchFamily="34" charset="0"/>
                <a:cs typeface="Times New Roman" panose="02020603050405020304" pitchFamily="18" charset="0"/>
              </a:rPr>
              <a:t>Begin Test Now</a:t>
            </a:r>
            <a:r>
              <a:rPr lang="en-US" sz="1800" dirty="0">
                <a:solidFill>
                  <a:srgbClr val="53565A"/>
                </a:solidFill>
                <a:ea typeface="Calibri" panose="020F0502020204030204" pitchFamily="34" charset="0"/>
                <a:cs typeface="Times New Roman" panose="02020603050405020304" pitchFamily="18" charset="0"/>
              </a:rPr>
              <a:t> or </a:t>
            </a:r>
            <a:r>
              <a:rPr lang="en-US" sz="1800" b="1" dirty="0">
                <a:solidFill>
                  <a:srgbClr val="53565A"/>
                </a:solidFill>
                <a:ea typeface="Calibri" panose="020F0502020204030204" pitchFamily="34" charset="0"/>
                <a:cs typeface="Times New Roman" panose="02020603050405020304" pitchFamily="18" charset="0"/>
              </a:rPr>
              <a:t>Return to Login </a:t>
            </a:r>
            <a:r>
              <a:rPr lang="en-US" sz="1800" dirty="0">
                <a:solidFill>
                  <a:srgbClr val="53565A"/>
                </a:solidFill>
                <a:ea typeface="Calibri" panose="020F0502020204030204" pitchFamily="34" charset="0"/>
                <a:cs typeface="Times New Roman" panose="02020603050405020304" pitchFamily="18" charset="0"/>
              </a:rPr>
              <a:t>button, press </a:t>
            </a:r>
            <a:r>
              <a:rPr lang="en-US" sz="1800" b="1" dirty="0">
                <a:solidFill>
                  <a:srgbClr val="53565A"/>
                </a:solidFill>
                <a:ea typeface="Calibri" panose="020F0502020204030204" pitchFamily="34" charset="0"/>
                <a:cs typeface="Times New Roman" panose="02020603050405020304" pitchFamily="18" charset="0"/>
              </a:rPr>
              <a:t>Enter</a:t>
            </a:r>
            <a:r>
              <a:rPr lang="en-US" sz="1800" dirty="0">
                <a:solidFill>
                  <a:srgbClr val="53565A"/>
                </a:solidFill>
                <a:ea typeface="Calibri" panose="020F0502020204030204" pitchFamily="34" charset="0"/>
                <a:cs typeface="Times New Roman" panose="02020603050405020304" pitchFamily="18" charset="0"/>
              </a:rPr>
              <a:t>.</a:t>
            </a:r>
          </a:p>
        </p:txBody>
      </p:sp>
      <p:sp>
        <p:nvSpPr>
          <p:cNvPr id="11" name="Slide Number Placeholder 3">
            <a:extLst>
              <a:ext uri="{FF2B5EF4-FFF2-40B4-BE49-F238E27FC236}">
                <a16:creationId xmlns:a16="http://schemas.microsoft.com/office/drawing/2014/main" id="{D0951A76-E60B-40AE-A5A7-C8D05C9FAB2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59</a:t>
            </a:fld>
            <a:endParaRPr lang="en-US" sz="1200" dirty="0">
              <a:solidFill>
                <a:schemeClr val="bg1"/>
              </a:solidFill>
            </a:endParaRPr>
          </a:p>
        </p:txBody>
      </p:sp>
      <p:pic>
        <p:nvPicPr>
          <p:cNvPr id="9" name="Picture 8">
            <a:extLst>
              <a:ext uri="{FF2B5EF4-FFF2-40B4-BE49-F238E27FC236}">
                <a16:creationId xmlns:a16="http://schemas.microsoft.com/office/drawing/2014/main" id="{F716AD9B-B44E-43E5-9036-641A3CA69DA3}"/>
              </a:ext>
            </a:extLst>
          </p:cNvPr>
          <p:cNvPicPr/>
          <p:nvPr/>
        </p:nvPicPr>
        <p:blipFill>
          <a:blip r:embed="rId3">
            <a:extLst>
              <a:ext uri="{28A0092B-C50C-407E-A947-70E740481C1C}">
                <a14:useLocalDpi xmlns:a14="http://schemas.microsoft.com/office/drawing/2010/main" val="0"/>
              </a:ext>
            </a:extLst>
          </a:blip>
          <a:srcRect/>
          <a:stretch/>
        </p:blipFill>
        <p:spPr bwMode="auto">
          <a:xfrm>
            <a:off x="6591869" y="1624763"/>
            <a:ext cx="5234213" cy="3781317"/>
          </a:xfrm>
          <a:prstGeom prst="rect">
            <a:avLst/>
          </a:prstGeom>
          <a:noFill/>
          <a:ln w="12700">
            <a:solidFill>
              <a:schemeClr val="bg1">
                <a:lumMod val="75000"/>
              </a:schemeClr>
            </a:solidFill>
          </a:ln>
          <a:effectLst>
            <a:outerShdw blurRad="381000" dist="127000" dir="2700000" algn="tl" rotWithShape="0">
              <a:prstClr val="black">
                <a:alpha val="75000"/>
              </a:prstClr>
            </a:outerShdw>
          </a:effectLst>
        </p:spPr>
      </p:pic>
      <p:sp>
        <p:nvSpPr>
          <p:cNvPr id="12" name="Right Arrow 8">
            <a:extLst>
              <a:ext uri="{FF2B5EF4-FFF2-40B4-BE49-F238E27FC236}">
                <a16:creationId xmlns:a16="http://schemas.microsoft.com/office/drawing/2014/main" id="{4088A093-8120-47CF-9AE1-60836A3A8E22}"/>
              </a:ext>
            </a:extLst>
          </p:cNvPr>
          <p:cNvSpPr/>
          <p:nvPr/>
        </p:nvSpPr>
        <p:spPr>
          <a:xfrm>
            <a:off x="7465435" y="4911703"/>
            <a:ext cx="869667" cy="49437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5417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puter screen with JAWS me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674" y="1411357"/>
            <a:ext cx="4285753" cy="3061252"/>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85800" y="1179975"/>
            <a:ext cx="6322874" cy="4498049"/>
          </a:xfrm>
        </p:spPr>
        <p:txBody>
          <a:bodyPr/>
          <a:lstStyle/>
          <a:p>
            <a:pPr marL="0" indent="0">
              <a:buNone/>
            </a:pPr>
            <a:r>
              <a:rPr lang="en-US" sz="2800" b="1" dirty="0">
                <a:solidFill>
                  <a:srgbClr val="53565A"/>
                </a:solidFill>
              </a:rPr>
              <a:t>Job Access With Speech (JAWS)</a:t>
            </a:r>
          </a:p>
          <a:p>
            <a:pPr marL="237744" indent="-237744"/>
            <a:r>
              <a:rPr lang="en-US" dirty="0">
                <a:solidFill>
                  <a:srgbClr val="53565A"/>
                </a:solidFill>
              </a:rPr>
              <a:t>A computer screen-reader program that allows blind and visually impaired students to read the screen either with a text-to-speech output or by a Refreshable Braille Display (RBD).</a:t>
            </a:r>
          </a:p>
          <a:p>
            <a:pPr marL="237744" indent="-237744"/>
            <a:r>
              <a:rPr lang="en-US" dirty="0">
                <a:solidFill>
                  <a:srgbClr val="53565A"/>
                </a:solidFill>
              </a:rPr>
              <a:t>Students use their keyboards to navigate between lines and test elements.</a:t>
            </a:r>
          </a:p>
        </p:txBody>
      </p:sp>
      <p:sp>
        <p:nvSpPr>
          <p:cNvPr id="4" name="Title 3"/>
          <p:cNvSpPr>
            <a:spLocks noGrp="1"/>
          </p:cNvSpPr>
          <p:nvPr>
            <p:ph type="title"/>
          </p:nvPr>
        </p:nvSpPr>
        <p:spPr/>
        <p:txBody>
          <a:bodyPr/>
          <a:lstStyle/>
          <a:p>
            <a:r>
              <a:rPr lang="en-US" dirty="0"/>
              <a:t>Technology for Testing with Braille</a:t>
            </a:r>
          </a:p>
        </p:txBody>
      </p:sp>
      <p:sp>
        <p:nvSpPr>
          <p:cNvPr id="7" name="Slide Number Placeholder 3">
            <a:extLst>
              <a:ext uri="{FF2B5EF4-FFF2-40B4-BE49-F238E27FC236}">
                <a16:creationId xmlns:a16="http://schemas.microsoft.com/office/drawing/2014/main" id="{BED5E76D-2650-4DB9-82E6-65BB2E13326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a:t>
            </a:fld>
            <a:endParaRPr lang="en-US" sz="1200" dirty="0">
              <a:solidFill>
                <a:schemeClr val="bg1"/>
              </a:solidFill>
            </a:endParaRPr>
          </a:p>
        </p:txBody>
      </p:sp>
    </p:spTree>
    <p:extLst>
      <p:ext uri="{BB962C8B-B14F-4D97-AF65-F5344CB8AC3E}">
        <p14:creationId xmlns:p14="http://schemas.microsoft.com/office/powerpoint/2010/main" val="4094871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347" y="2725016"/>
            <a:ext cx="6632003" cy="703984"/>
          </a:xfrm>
        </p:spPr>
        <p:txBody>
          <a:bodyPr/>
          <a:lstStyle/>
          <a:p>
            <a:r>
              <a:rPr lang="en-US" dirty="0"/>
              <a:t>Test Elements</a:t>
            </a:r>
          </a:p>
        </p:txBody>
      </p:sp>
    </p:spTree>
    <p:extLst>
      <p:ext uri="{BB962C8B-B14F-4D97-AF65-F5344CB8AC3E}">
        <p14:creationId xmlns:p14="http://schemas.microsoft.com/office/powerpoint/2010/main" val="2899895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345" y="-297318"/>
            <a:ext cx="10966449" cy="897241"/>
          </a:xfrm>
        </p:spPr>
        <p:txBody>
          <a:bodyPr/>
          <a:lstStyle/>
          <a:p>
            <a:r>
              <a:rPr lang="en-US" dirty="0"/>
              <a:t>Test Elements</a:t>
            </a:r>
          </a:p>
        </p:txBody>
      </p:sp>
      <p:grpSp>
        <p:nvGrpSpPr>
          <p:cNvPr id="20" name="Group 19">
            <a:extLst>
              <a:ext uri="{FF2B5EF4-FFF2-40B4-BE49-F238E27FC236}">
                <a16:creationId xmlns:a16="http://schemas.microsoft.com/office/drawing/2014/main" id="{15BA2F2B-2EFA-4520-AE9D-4DCF48A7E1AE}"/>
              </a:ext>
            </a:extLst>
          </p:cNvPr>
          <p:cNvGrpSpPr/>
          <p:nvPr/>
        </p:nvGrpSpPr>
        <p:grpSpPr>
          <a:xfrm>
            <a:off x="179966" y="1128502"/>
            <a:ext cx="9878433" cy="4522108"/>
            <a:chOff x="179966" y="1311764"/>
            <a:chExt cx="9878433" cy="4522108"/>
          </a:xfrm>
        </p:grpSpPr>
        <p:grpSp>
          <p:nvGrpSpPr>
            <p:cNvPr id="16" name="Group 15">
              <a:extLst>
                <a:ext uri="{FF2B5EF4-FFF2-40B4-BE49-F238E27FC236}">
                  <a16:creationId xmlns:a16="http://schemas.microsoft.com/office/drawing/2014/main" id="{14E19EC7-8905-4598-AEB4-8324CF927E52}"/>
                </a:ext>
              </a:extLst>
            </p:cNvPr>
            <p:cNvGrpSpPr/>
            <p:nvPr/>
          </p:nvGrpSpPr>
          <p:grpSpPr>
            <a:xfrm>
              <a:off x="179966" y="1311764"/>
              <a:ext cx="9878433" cy="4522108"/>
              <a:chOff x="179966" y="1311764"/>
              <a:chExt cx="9878433" cy="4522108"/>
            </a:xfrm>
          </p:grpSpPr>
          <p:grpSp>
            <p:nvGrpSpPr>
              <p:cNvPr id="4" name="Group 3">
                <a:extLst>
                  <a:ext uri="{FF2B5EF4-FFF2-40B4-BE49-F238E27FC236}">
                    <a16:creationId xmlns:a16="http://schemas.microsoft.com/office/drawing/2014/main" id="{A0651B4A-E36D-4039-972C-91A4E611866E}"/>
                  </a:ext>
                </a:extLst>
              </p:cNvPr>
              <p:cNvGrpSpPr/>
              <p:nvPr/>
            </p:nvGrpSpPr>
            <p:grpSpPr>
              <a:xfrm>
                <a:off x="179966" y="1311764"/>
                <a:ext cx="9878433" cy="4522108"/>
                <a:chOff x="224549" y="1321451"/>
                <a:chExt cx="8980018" cy="3966803"/>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433" y="1466850"/>
                  <a:ext cx="6217133" cy="3803904"/>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987433" y="1442466"/>
                  <a:ext cx="6217134" cy="12801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87433" y="1863090"/>
                  <a:ext cx="6217134" cy="34251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63633" y="1924050"/>
                  <a:ext cx="6096000" cy="23622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63633" y="4438650"/>
                  <a:ext cx="6096000" cy="762000"/>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75718" y="1321451"/>
                  <a:ext cx="2164866" cy="338554"/>
                </a:xfrm>
                <a:prstGeom prst="rect">
                  <a:avLst/>
                </a:prstGeom>
                <a:noFill/>
              </p:spPr>
              <p:txBody>
                <a:bodyPr wrap="square" rtlCol="0">
                  <a:spAutoFit/>
                </a:bodyPr>
                <a:lstStyle/>
                <a:p>
                  <a:pPr algn="r"/>
                  <a:r>
                    <a:rPr lang="en-US" sz="1600" dirty="0">
                      <a:solidFill>
                        <a:schemeClr val="tx2"/>
                      </a:solidFill>
                    </a:rPr>
                    <a:t>Banner</a:t>
                  </a:r>
                </a:p>
              </p:txBody>
            </p:sp>
            <p:sp>
              <p:nvSpPr>
                <p:cNvPr id="13" name="TextBox 12"/>
                <p:cNvSpPr txBox="1"/>
                <p:nvPr/>
              </p:nvSpPr>
              <p:spPr>
                <a:xfrm>
                  <a:off x="224549" y="1514530"/>
                  <a:ext cx="2836065" cy="296980"/>
                </a:xfrm>
                <a:prstGeom prst="rect">
                  <a:avLst/>
                </a:prstGeom>
                <a:noFill/>
              </p:spPr>
              <p:txBody>
                <a:bodyPr wrap="square" rtlCol="0">
                  <a:spAutoFit/>
                </a:bodyPr>
                <a:lstStyle/>
                <a:p>
                  <a:pPr algn="r"/>
                  <a:r>
                    <a:rPr lang="en-US" sz="1600" dirty="0">
                      <a:solidFill>
                        <a:schemeClr val="accent3"/>
                      </a:solidFill>
                    </a:rPr>
                    <a:t>Navigation Buttons &amp; Test Tools </a:t>
                  </a:r>
                </a:p>
              </p:txBody>
            </p:sp>
            <p:sp>
              <p:nvSpPr>
                <p:cNvPr id="14" name="TextBox 13"/>
                <p:cNvSpPr txBox="1"/>
                <p:nvPr/>
              </p:nvSpPr>
              <p:spPr>
                <a:xfrm>
                  <a:off x="1190696" y="3162359"/>
                  <a:ext cx="1308271" cy="830997"/>
                </a:xfrm>
                <a:prstGeom prst="rect">
                  <a:avLst/>
                </a:prstGeom>
                <a:noFill/>
              </p:spPr>
              <p:txBody>
                <a:bodyPr vert="horz" wrap="square" rtlCol="0">
                  <a:spAutoFit/>
                </a:bodyPr>
                <a:lstStyle/>
                <a:p>
                  <a:pPr algn="r"/>
                  <a:r>
                    <a:rPr lang="en-US" sz="2400" dirty="0">
                      <a:solidFill>
                        <a:srgbClr val="FF0000"/>
                      </a:solidFill>
                    </a:rPr>
                    <a:t>Test Content </a:t>
                  </a:r>
                </a:p>
              </p:txBody>
            </p:sp>
            <p:sp>
              <p:nvSpPr>
                <p:cNvPr id="12" name="Left Brace 11"/>
                <p:cNvSpPr/>
                <p:nvPr/>
              </p:nvSpPr>
              <p:spPr>
                <a:xfrm>
                  <a:off x="2498967" y="1863090"/>
                  <a:ext cx="428298" cy="3425164"/>
                </a:xfrm>
                <a:prstGeom prst="leftBrace">
                  <a:avLst>
                    <a:gd name="adj1" fmla="val 67637"/>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6537567" y="2920484"/>
                  <a:ext cx="2438400" cy="369332"/>
                </a:xfrm>
                <a:prstGeom prst="rect">
                  <a:avLst/>
                </a:prstGeom>
                <a:noFill/>
              </p:spPr>
              <p:txBody>
                <a:bodyPr vert="horz" wrap="square" rtlCol="0">
                  <a:spAutoFit/>
                </a:bodyPr>
                <a:lstStyle/>
                <a:p>
                  <a:pPr algn="ctr"/>
                  <a:r>
                    <a:rPr lang="en-US" dirty="0">
                      <a:solidFill>
                        <a:schemeClr val="accent5"/>
                      </a:solidFill>
                      <a:effectLst>
                        <a:outerShdw blurRad="50800" dist="38100" dir="2700000" algn="tl" rotWithShape="0">
                          <a:prstClr val="black">
                            <a:alpha val="40000"/>
                          </a:prstClr>
                        </a:outerShdw>
                      </a:effectLst>
                    </a:rPr>
                    <a:t>Stimulus Section</a:t>
                  </a:r>
                </a:p>
              </p:txBody>
            </p:sp>
            <p:sp>
              <p:nvSpPr>
                <p:cNvPr id="19" name="TextBox 18"/>
                <p:cNvSpPr txBox="1"/>
                <p:nvPr/>
              </p:nvSpPr>
              <p:spPr>
                <a:xfrm>
                  <a:off x="6537567" y="4678918"/>
                  <a:ext cx="2438400" cy="369332"/>
                </a:xfrm>
                <a:prstGeom prst="rect">
                  <a:avLst/>
                </a:prstGeom>
                <a:noFill/>
              </p:spPr>
              <p:txBody>
                <a:bodyPr vert="horz" wrap="square" rtlCol="0">
                  <a:spAutoFit/>
                </a:bodyPr>
                <a:lstStyle/>
                <a:p>
                  <a:pPr algn="ctr"/>
                  <a:r>
                    <a:rPr lang="en-US" dirty="0">
                      <a:solidFill>
                        <a:schemeClr val="accent4"/>
                      </a:solidFill>
                      <a:effectLst>
                        <a:outerShdw blurRad="50800" dist="38100" dir="2700000" algn="tl" rotWithShape="0">
                          <a:prstClr val="black">
                            <a:alpha val="40000"/>
                          </a:prstClr>
                        </a:outerShdw>
                      </a:effectLst>
                    </a:rPr>
                    <a:t>Question Section</a:t>
                  </a:r>
                </a:p>
              </p:txBody>
            </p:sp>
          </p:grpSp>
          <p:pic>
            <p:nvPicPr>
              <p:cNvPr id="15" name="Picture 14" descr="A close up of a logo&#10;&#10;Description generated with high confidence">
                <a:extLst>
                  <a:ext uri="{FF2B5EF4-FFF2-40B4-BE49-F238E27FC236}">
                    <a16:creationId xmlns:a16="http://schemas.microsoft.com/office/drawing/2014/main" id="{24FCBE48-E162-4966-80F7-005EB5EFD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9174" y="1481988"/>
                <a:ext cx="182910" cy="99769"/>
              </a:xfrm>
              <a:prstGeom prst="rect">
                <a:avLst/>
              </a:prstGeom>
            </p:spPr>
          </p:pic>
        </p:grpSp>
        <p:sp>
          <p:nvSpPr>
            <p:cNvPr id="17" name="Rectangle 16">
              <a:extLst>
                <a:ext uri="{FF2B5EF4-FFF2-40B4-BE49-F238E27FC236}">
                  <a16:creationId xmlns:a16="http://schemas.microsoft.com/office/drawing/2014/main" id="{AC5C84E9-2143-4C50-9445-B80775258B5A}"/>
                </a:ext>
              </a:extLst>
            </p:cNvPr>
            <p:cNvSpPr/>
            <p:nvPr/>
          </p:nvSpPr>
          <p:spPr>
            <a:xfrm>
              <a:off x="4083908" y="1624914"/>
              <a:ext cx="247135" cy="26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8A867066-2FAF-404B-9A12-6D6C96A80005}"/>
              </a:ext>
            </a:extLst>
          </p:cNvPr>
          <p:cNvSpPr/>
          <p:nvPr/>
        </p:nvSpPr>
        <p:spPr>
          <a:xfrm>
            <a:off x="3219264" y="1430458"/>
            <a:ext cx="6839134" cy="295348"/>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3">
            <a:extLst>
              <a:ext uri="{FF2B5EF4-FFF2-40B4-BE49-F238E27FC236}">
                <a16:creationId xmlns:a16="http://schemas.microsoft.com/office/drawing/2014/main" id="{6C073182-1404-43BA-A821-E38764C540F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61</a:t>
            </a:fld>
            <a:endParaRPr lang="en-US" sz="1200" dirty="0">
              <a:solidFill>
                <a:schemeClr val="bg1"/>
              </a:solidFill>
            </a:endParaRPr>
          </a:p>
        </p:txBody>
      </p:sp>
    </p:spTree>
    <p:extLst>
      <p:ext uri="{BB962C8B-B14F-4D97-AF65-F5344CB8AC3E}">
        <p14:creationId xmlns:p14="http://schemas.microsoft.com/office/powerpoint/2010/main" val="3882169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BB5459-F559-4F40-8AFE-A31E6AF4FDC2}"/>
              </a:ext>
            </a:extLst>
          </p:cNvPr>
          <p:cNvSpPr>
            <a:spLocks noGrp="1"/>
          </p:cNvSpPr>
          <p:nvPr>
            <p:ph idx="1"/>
          </p:nvPr>
        </p:nvSpPr>
        <p:spPr>
          <a:xfrm>
            <a:off x="619700" y="896956"/>
            <a:ext cx="7872984" cy="4751832"/>
          </a:xfrm>
        </p:spPr>
        <p:txBody>
          <a:bodyPr>
            <a:normAutofit fontScale="92500" lnSpcReduction="20000"/>
          </a:bodyPr>
          <a:lstStyle/>
          <a:p>
            <a:pPr>
              <a:spcBef>
                <a:spcPts val="600"/>
              </a:spcBef>
              <a:defRPr/>
            </a:pPr>
            <a:r>
              <a:rPr lang="en-US" b="1" dirty="0">
                <a:solidFill>
                  <a:srgbClr val="53565A"/>
                </a:solidFill>
                <a:cs typeface="Arial" pitchFamily="34" charset="0"/>
              </a:rPr>
              <a:t>Context menus allow students to:</a:t>
            </a:r>
          </a:p>
          <a:p>
            <a:pPr marL="292100" lvl="1" indent="-292100">
              <a:spcBef>
                <a:spcPts val="600"/>
              </a:spcBef>
              <a:buFont typeface="Wingdings" pitchFamily="2" charset="2"/>
              <a:buChar char="§"/>
              <a:defRPr/>
            </a:pPr>
            <a:r>
              <a:rPr lang="en-US" sz="2000" dirty="0">
                <a:solidFill>
                  <a:srgbClr val="53565A"/>
                </a:solidFill>
              </a:rPr>
              <a:t>Mark items for review</a:t>
            </a:r>
          </a:p>
          <a:p>
            <a:pPr marL="292100" lvl="1" indent="-292100">
              <a:spcBef>
                <a:spcPts val="600"/>
              </a:spcBef>
              <a:buFont typeface="Wingdings" pitchFamily="2" charset="2"/>
              <a:buChar char="§"/>
              <a:defRPr/>
            </a:pPr>
            <a:r>
              <a:rPr lang="en-US" sz="2000" dirty="0">
                <a:solidFill>
                  <a:srgbClr val="53565A"/>
                </a:solidFill>
              </a:rPr>
              <a:t>View item tutorials</a:t>
            </a:r>
          </a:p>
          <a:p>
            <a:pPr marL="292100" lvl="1" indent="-292100">
              <a:spcBef>
                <a:spcPts val="600"/>
              </a:spcBef>
              <a:buFont typeface="Wingdings" pitchFamily="2" charset="2"/>
              <a:buChar char="§"/>
              <a:defRPr/>
            </a:pPr>
            <a:r>
              <a:rPr lang="en-US" sz="2000" dirty="0">
                <a:solidFill>
                  <a:srgbClr val="53565A"/>
                </a:solidFill>
              </a:rPr>
              <a:t>Send emboss requests to the TA</a:t>
            </a:r>
          </a:p>
          <a:p>
            <a:pPr marL="292100" lvl="1" indent="-292100">
              <a:spcBef>
                <a:spcPts val="600"/>
              </a:spcBef>
              <a:buClr>
                <a:srgbClr val="53565A"/>
              </a:buClr>
              <a:buFont typeface="Wingdings" pitchFamily="2" charset="2"/>
              <a:buChar char="§"/>
              <a:defRPr/>
            </a:pPr>
            <a:r>
              <a:rPr lang="en-US" sz="2000" dirty="0">
                <a:solidFill>
                  <a:srgbClr val="53565A"/>
                </a:solidFill>
              </a:rPr>
              <a:t>Access additional features depending on test settings </a:t>
            </a:r>
          </a:p>
          <a:p>
            <a:pPr marL="292100" lvl="1" indent="0">
              <a:spcBef>
                <a:spcPts val="600"/>
              </a:spcBef>
              <a:buClr>
                <a:srgbClr val="FFFFFF">
                  <a:lumMod val="65000"/>
                </a:srgbClr>
              </a:buClr>
              <a:buNone/>
              <a:defRPr/>
            </a:pPr>
            <a:r>
              <a:rPr lang="en-US" sz="2000" dirty="0">
                <a:solidFill>
                  <a:srgbClr val="53565A"/>
                </a:solidFill>
              </a:rPr>
              <a:t>and item types</a:t>
            </a:r>
            <a:endParaRPr lang="en-US" sz="2400" b="1" dirty="0">
              <a:solidFill>
                <a:srgbClr val="53565A"/>
              </a:solidFill>
            </a:endParaRPr>
          </a:p>
          <a:p>
            <a:pPr marL="0" lvl="1" indent="0">
              <a:spcBef>
                <a:spcPts val="600"/>
              </a:spcBef>
              <a:buNone/>
              <a:defRPr/>
            </a:pPr>
            <a:endParaRPr lang="en-US" sz="2400" b="1" dirty="0">
              <a:solidFill>
                <a:srgbClr val="53565A"/>
              </a:solidFill>
            </a:endParaRPr>
          </a:p>
          <a:p>
            <a:pPr marL="0" lvl="1" indent="0">
              <a:spcBef>
                <a:spcPts val="600"/>
              </a:spcBef>
              <a:buNone/>
              <a:defRPr/>
            </a:pPr>
            <a:r>
              <a:rPr lang="en-US" b="1" dirty="0">
                <a:solidFill>
                  <a:srgbClr val="53565A"/>
                </a:solidFill>
              </a:rPr>
              <a:t>Using context menus:</a:t>
            </a:r>
          </a:p>
          <a:p>
            <a:pPr marL="292100" lvl="1" indent="-292100">
              <a:spcBef>
                <a:spcPts val="600"/>
              </a:spcBef>
              <a:buFont typeface="+mj-lt"/>
              <a:buAutoNum type="arabicPeriod"/>
              <a:defRPr/>
            </a:pPr>
            <a:r>
              <a:rPr lang="en-US" sz="2000" dirty="0">
                <a:solidFill>
                  <a:srgbClr val="53565A"/>
                </a:solidFill>
              </a:rPr>
              <a:t>When the context menu is in focus, press </a:t>
            </a:r>
            <a:r>
              <a:rPr lang="en-US" sz="2000" b="1" dirty="0">
                <a:solidFill>
                  <a:srgbClr val="53565A"/>
                </a:solidFill>
              </a:rPr>
              <a:t>Enter </a:t>
            </a:r>
            <a:r>
              <a:rPr lang="en-US" sz="2000" dirty="0">
                <a:solidFill>
                  <a:srgbClr val="53565A"/>
                </a:solidFill>
              </a:rPr>
              <a:t>to open it.</a:t>
            </a:r>
          </a:p>
          <a:p>
            <a:pPr marL="292100" lvl="1" indent="-292100">
              <a:spcBef>
                <a:spcPts val="600"/>
              </a:spcBef>
              <a:buFont typeface="+mj-lt"/>
              <a:buAutoNum type="arabicPeriod"/>
              <a:defRPr/>
            </a:pPr>
            <a:r>
              <a:rPr lang="en-US" sz="2000" dirty="0">
                <a:solidFill>
                  <a:srgbClr val="53565A"/>
                </a:solidFill>
              </a:rPr>
              <a:t>Use </a:t>
            </a:r>
            <a:r>
              <a:rPr lang="en-US" sz="2000" b="1" dirty="0">
                <a:solidFill>
                  <a:srgbClr val="53565A"/>
                </a:solidFill>
              </a:rPr>
              <a:t>Up </a:t>
            </a:r>
            <a:r>
              <a:rPr lang="en-US" sz="2000" dirty="0">
                <a:solidFill>
                  <a:srgbClr val="53565A"/>
                </a:solidFill>
              </a:rPr>
              <a:t>and </a:t>
            </a:r>
            <a:r>
              <a:rPr lang="en-US" sz="2000" b="1" dirty="0">
                <a:solidFill>
                  <a:srgbClr val="53565A"/>
                </a:solidFill>
              </a:rPr>
              <a:t>Down </a:t>
            </a:r>
            <a:r>
              <a:rPr lang="en-US" sz="2000" dirty="0">
                <a:solidFill>
                  <a:srgbClr val="53565A"/>
                </a:solidFill>
              </a:rPr>
              <a:t>arrows to move between options. </a:t>
            </a:r>
          </a:p>
          <a:p>
            <a:pPr marL="292100" lvl="1" indent="-292100">
              <a:spcBef>
                <a:spcPts val="600"/>
              </a:spcBef>
              <a:buFont typeface="+mj-lt"/>
              <a:buAutoNum type="arabicPeriod"/>
              <a:defRPr/>
            </a:pPr>
            <a:r>
              <a:rPr lang="en-US" sz="2000" dirty="0">
                <a:solidFill>
                  <a:srgbClr val="53565A"/>
                </a:solidFill>
              </a:rPr>
              <a:t>Press </a:t>
            </a:r>
            <a:r>
              <a:rPr lang="en-US" sz="2000" b="1" dirty="0">
                <a:solidFill>
                  <a:srgbClr val="53565A"/>
                </a:solidFill>
              </a:rPr>
              <a:t>Space</a:t>
            </a:r>
            <a:r>
              <a:rPr lang="en-US" sz="2000" dirty="0">
                <a:solidFill>
                  <a:srgbClr val="53565A"/>
                </a:solidFill>
              </a:rPr>
              <a:t> to select an option.</a:t>
            </a:r>
          </a:p>
          <a:p>
            <a:pPr marL="292100" lvl="1" indent="-292100">
              <a:spcBef>
                <a:spcPts val="600"/>
              </a:spcBef>
              <a:buFont typeface="+mj-lt"/>
              <a:buAutoNum type="arabicPeriod"/>
              <a:defRPr/>
            </a:pPr>
            <a:r>
              <a:rPr lang="en-US" sz="2000" dirty="0">
                <a:solidFill>
                  <a:srgbClr val="53565A"/>
                </a:solidFill>
              </a:rPr>
              <a:t>Press </a:t>
            </a:r>
            <a:r>
              <a:rPr lang="en-US" sz="2000" b="1" dirty="0">
                <a:solidFill>
                  <a:srgbClr val="53565A"/>
                </a:solidFill>
              </a:rPr>
              <a:t>Esc </a:t>
            </a:r>
            <a:r>
              <a:rPr lang="en-US" sz="2000" dirty="0">
                <a:solidFill>
                  <a:srgbClr val="53565A"/>
                </a:solidFill>
              </a:rPr>
              <a:t>to exit the menu without making a selection.</a:t>
            </a:r>
          </a:p>
          <a:p>
            <a:pPr marL="292100" lvl="1" indent="-292100">
              <a:buFont typeface="Wingdings" pitchFamily="2" charset="2"/>
              <a:buChar char="§"/>
              <a:defRPr/>
            </a:pPr>
            <a:endParaRPr lang="en-US" dirty="0"/>
          </a:p>
        </p:txBody>
      </p:sp>
      <p:sp>
        <p:nvSpPr>
          <p:cNvPr id="30725" name="Title 1"/>
          <p:cNvSpPr>
            <a:spLocks noGrp="1"/>
          </p:cNvSpPr>
          <p:nvPr>
            <p:ph type="title"/>
          </p:nvPr>
        </p:nvSpPr>
        <p:spPr/>
        <p:txBody>
          <a:bodyPr/>
          <a:lstStyle/>
          <a:p>
            <a:r>
              <a:rPr lang="en-US" altLang="en-US" dirty="0"/>
              <a:t>Opening Context Menus</a:t>
            </a:r>
            <a:endParaRPr altLang="en-US" dirty="0"/>
          </a:p>
        </p:txBody>
      </p:sp>
      <p:grpSp>
        <p:nvGrpSpPr>
          <p:cNvPr id="11" name="Group 10">
            <a:extLst>
              <a:ext uri="{FF2B5EF4-FFF2-40B4-BE49-F238E27FC236}">
                <a16:creationId xmlns:a16="http://schemas.microsoft.com/office/drawing/2014/main" id="{7CA51743-6006-4A4C-A59D-6B501F631BFC}"/>
              </a:ext>
            </a:extLst>
          </p:cNvPr>
          <p:cNvGrpSpPr/>
          <p:nvPr/>
        </p:nvGrpSpPr>
        <p:grpSpPr>
          <a:xfrm>
            <a:off x="7453503" y="1568199"/>
            <a:ext cx="4458039" cy="2567764"/>
            <a:chOff x="7453503" y="1568199"/>
            <a:chExt cx="4458039" cy="2567764"/>
          </a:xfrm>
        </p:grpSpPr>
        <p:pic>
          <p:nvPicPr>
            <p:cNvPr id="7" name="Picture 6" descr="The Context Menu icon consists of three horizontal lines stacked vertically and is located to the right of the item number." title="Context Menu for Item"/>
            <p:cNvPicPr/>
            <p:nvPr/>
          </p:nvPicPr>
          <p:blipFill>
            <a:blip r:embed="rId4">
              <a:extLst>
                <a:ext uri="{28A0092B-C50C-407E-A947-70E740481C1C}">
                  <a14:useLocalDpi xmlns:a14="http://schemas.microsoft.com/office/drawing/2010/main" val="0"/>
                </a:ext>
              </a:extLst>
            </a:blip>
            <a:stretch>
              <a:fillRect/>
            </a:stretch>
          </p:blipFill>
          <p:spPr>
            <a:xfrm>
              <a:off x="7453503" y="1568199"/>
              <a:ext cx="4458039" cy="256776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3D6A262A-8816-40DC-AE7B-C5DC34949EDC}"/>
                </a:ext>
              </a:extLst>
            </p:cNvPr>
            <p:cNvGrpSpPr/>
            <p:nvPr/>
          </p:nvGrpSpPr>
          <p:grpSpPr>
            <a:xfrm>
              <a:off x="10249453" y="1930883"/>
              <a:ext cx="1582658" cy="710717"/>
              <a:chOff x="10249453" y="1930883"/>
              <a:chExt cx="1582658" cy="710717"/>
            </a:xfrm>
          </p:grpSpPr>
          <p:sp>
            <p:nvSpPr>
              <p:cNvPr id="4" name="Rectangle 3">
                <a:extLst>
                  <a:ext uri="{FF2B5EF4-FFF2-40B4-BE49-F238E27FC236}">
                    <a16:creationId xmlns:a16="http://schemas.microsoft.com/office/drawing/2014/main" id="{E216B97D-38D7-4297-9F14-D853B3B3B6BF}"/>
                  </a:ext>
                </a:extLst>
              </p:cNvPr>
              <p:cNvSpPr/>
              <p:nvPr/>
            </p:nvSpPr>
            <p:spPr>
              <a:xfrm>
                <a:off x="10249453" y="1992294"/>
                <a:ext cx="1582658" cy="6493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213E94-19A1-4A8C-8507-CD8DC241A705}"/>
                  </a:ext>
                </a:extLst>
              </p:cNvPr>
              <p:cNvPicPr>
                <a:picLocks noChangeAspect="1"/>
              </p:cNvPicPr>
              <p:nvPr/>
            </p:nvPicPr>
            <p:blipFill>
              <a:blip r:embed="rId5"/>
              <a:stretch>
                <a:fillRect/>
              </a:stretch>
            </p:blipFill>
            <p:spPr>
              <a:xfrm>
                <a:off x="10326406" y="1930883"/>
                <a:ext cx="1400175" cy="304800"/>
              </a:xfrm>
              <a:prstGeom prst="rect">
                <a:avLst/>
              </a:prstGeom>
              <a:ln>
                <a:solidFill>
                  <a:schemeClr val="bg1">
                    <a:lumMod val="75000"/>
                  </a:schemeClr>
                </a:solidFill>
              </a:ln>
              <a:effectLst>
                <a:outerShdw blurRad="63500" dist="12700" dir="4440000" sx="95000" sy="95000" algn="ctr" rotWithShape="0">
                  <a:prstClr val="black">
                    <a:alpha val="40000"/>
                  </a:prstClr>
                </a:outerShdw>
              </a:effectLst>
              <a:scene3d>
                <a:camera prst="orthographicFront"/>
                <a:lightRig rig="threePt" dir="t"/>
              </a:scene3d>
              <a:sp3d>
                <a:bevelT w="6350"/>
              </a:sp3d>
            </p:spPr>
          </p:pic>
        </p:grpSp>
      </p:grpSp>
      <p:sp>
        <p:nvSpPr>
          <p:cNvPr id="8" name="Rectangle 7"/>
          <p:cNvSpPr/>
          <p:nvPr/>
        </p:nvSpPr>
        <p:spPr>
          <a:xfrm>
            <a:off x="10249452" y="1568199"/>
            <a:ext cx="1633515" cy="7705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9DB480AE-A6B3-439B-8CE3-27F0586BEAD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230655678"/>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891" y="2254102"/>
            <a:ext cx="7256366" cy="1320224"/>
          </a:xfrm>
        </p:spPr>
        <p:txBody>
          <a:bodyPr/>
          <a:lstStyle/>
          <a:p>
            <a:r>
              <a:rPr lang="en-US" dirty="0"/>
              <a:t>Responding to Questions with JAWS Keyboard Commands</a:t>
            </a:r>
          </a:p>
        </p:txBody>
      </p:sp>
    </p:spTree>
    <p:extLst>
      <p:ext uri="{BB962C8B-B14F-4D97-AF65-F5344CB8AC3E}">
        <p14:creationId xmlns:p14="http://schemas.microsoft.com/office/powerpoint/2010/main" val="793397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C9C0A6-5FC1-49ED-BBA4-37BE243AF058}"/>
              </a:ext>
            </a:extLst>
          </p:cNvPr>
          <p:cNvSpPr>
            <a:spLocks noGrp="1"/>
          </p:cNvSpPr>
          <p:nvPr>
            <p:ph idx="1"/>
          </p:nvPr>
        </p:nvSpPr>
        <p:spPr>
          <a:xfrm>
            <a:off x="685800" y="1109385"/>
            <a:ext cx="7200900" cy="1605649"/>
          </a:xfrm>
        </p:spPr>
        <p:txBody>
          <a:bodyPr/>
          <a:lstStyle/>
          <a:p>
            <a:pPr>
              <a:spcBef>
                <a:spcPts val="600"/>
              </a:spcBef>
              <a:defRPr/>
            </a:pPr>
            <a:r>
              <a:rPr lang="en-US" dirty="0">
                <a:solidFill>
                  <a:srgbClr val="53565A"/>
                </a:solidFill>
                <a:cs typeface="Arial" pitchFamily="34" charset="0"/>
              </a:rPr>
              <a:t>Multiple choice and multi-select questions require you to choose from a group of options by selecting a radio button or checking one or more checkboxes.</a:t>
            </a:r>
          </a:p>
          <a:p>
            <a:endParaRPr lang="en-US" dirty="0"/>
          </a:p>
        </p:txBody>
      </p:sp>
      <p:sp>
        <p:nvSpPr>
          <p:cNvPr id="30725" name="Title 1"/>
          <p:cNvSpPr>
            <a:spLocks noGrp="1"/>
          </p:cNvSpPr>
          <p:nvPr>
            <p:ph type="title"/>
          </p:nvPr>
        </p:nvSpPr>
        <p:spPr>
          <a:xfrm>
            <a:off x="278864" y="-306300"/>
            <a:ext cx="11791950" cy="897241"/>
          </a:xfrm>
        </p:spPr>
        <p:txBody>
          <a:bodyPr>
            <a:normAutofit/>
          </a:bodyPr>
          <a:lstStyle/>
          <a:p>
            <a:r>
              <a:rPr lang="en-US" altLang="en-US" dirty="0"/>
              <a:t>Responding to Questions: Multiple Choice and Multi-Select</a:t>
            </a:r>
            <a:endParaRPr altLang="en-US" dirty="0"/>
          </a:p>
        </p:txBody>
      </p:sp>
      <p:grpSp>
        <p:nvGrpSpPr>
          <p:cNvPr id="6" name="Group 5">
            <a:extLst>
              <a:ext uri="{FF2B5EF4-FFF2-40B4-BE49-F238E27FC236}">
                <a16:creationId xmlns:a16="http://schemas.microsoft.com/office/drawing/2014/main" id="{D9B3B91F-D177-4BDA-981A-919951188A20}"/>
              </a:ext>
            </a:extLst>
          </p:cNvPr>
          <p:cNvGrpSpPr/>
          <p:nvPr/>
        </p:nvGrpSpPr>
        <p:grpSpPr>
          <a:xfrm>
            <a:off x="8528087" y="1148776"/>
            <a:ext cx="3267673" cy="4738166"/>
            <a:chOff x="8515350" y="1674679"/>
            <a:chExt cx="2743200" cy="4060468"/>
          </a:xfrm>
        </p:grpSpPr>
        <p:pic>
          <p:nvPicPr>
            <p:cNvPr id="9" name="Picture 8" descr="Multiple-Choice items display a stem and a group of response options and their corresponding radio buttons listed vertically." title="Multiple-Choice Item"/>
            <p:cNvPicPr/>
            <p:nvPr/>
          </p:nvPicPr>
          <p:blipFill>
            <a:blip r:embed="rId4">
              <a:extLst>
                <a:ext uri="{28A0092B-C50C-407E-A947-70E740481C1C}">
                  <a14:useLocalDpi xmlns:a14="http://schemas.microsoft.com/office/drawing/2010/main" val="0"/>
                </a:ext>
              </a:extLst>
            </a:blip>
            <a:stretch>
              <a:fillRect/>
            </a:stretch>
          </p:blipFill>
          <p:spPr>
            <a:xfrm>
              <a:off x="8515350" y="1999485"/>
              <a:ext cx="2743200" cy="16941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descr="Multi-Select items display a stem and a group of response options and their corresponding checkboxes listed vertically." title="Multi-Select Items"/>
            <p:cNvPicPr/>
            <p:nvPr/>
          </p:nvPicPr>
          <p:blipFill>
            <a:blip r:embed="rId5">
              <a:extLst>
                <a:ext uri="{28A0092B-C50C-407E-A947-70E740481C1C}">
                  <a14:useLocalDpi xmlns:a14="http://schemas.microsoft.com/office/drawing/2010/main" val="0"/>
                </a:ext>
              </a:extLst>
            </a:blip>
            <a:stretch>
              <a:fillRect/>
            </a:stretch>
          </p:blipFill>
          <p:spPr>
            <a:xfrm>
              <a:off x="8515350" y="3973657"/>
              <a:ext cx="2743200" cy="176149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TextBox 2"/>
            <p:cNvSpPr txBox="1"/>
            <p:nvPr/>
          </p:nvSpPr>
          <p:spPr>
            <a:xfrm>
              <a:off x="8515350" y="1674679"/>
              <a:ext cx="2743200" cy="316507"/>
            </a:xfrm>
            <a:prstGeom prst="rect">
              <a:avLst/>
            </a:prstGeom>
            <a:noFill/>
          </p:spPr>
          <p:txBody>
            <a:bodyPr wrap="square" rtlCol="0">
              <a:spAutoFit/>
            </a:bodyPr>
            <a:lstStyle/>
            <a:p>
              <a:pPr algn="ctr"/>
              <a:r>
                <a:rPr lang="en-US" dirty="0">
                  <a:solidFill>
                    <a:srgbClr val="53565A"/>
                  </a:solidFill>
                </a:rPr>
                <a:t>Multiple Choice</a:t>
              </a:r>
            </a:p>
          </p:txBody>
        </p:sp>
        <p:sp>
          <p:nvSpPr>
            <p:cNvPr id="10" name="TextBox 9"/>
            <p:cNvSpPr txBox="1"/>
            <p:nvPr/>
          </p:nvSpPr>
          <p:spPr>
            <a:xfrm>
              <a:off x="8515350" y="3658419"/>
              <a:ext cx="2743200" cy="316507"/>
            </a:xfrm>
            <a:prstGeom prst="rect">
              <a:avLst/>
            </a:prstGeom>
            <a:noFill/>
            <a:ln>
              <a:noFill/>
            </a:ln>
          </p:spPr>
          <p:txBody>
            <a:bodyPr wrap="square" rtlCol="0">
              <a:spAutoFit/>
            </a:bodyPr>
            <a:lstStyle/>
            <a:p>
              <a:pPr algn="ctr"/>
              <a:r>
                <a:rPr lang="en-US" dirty="0">
                  <a:solidFill>
                    <a:srgbClr val="53565A"/>
                  </a:solidFill>
                </a:rPr>
                <a:t>Multi-Select</a:t>
              </a:r>
            </a:p>
          </p:txBody>
        </p:sp>
      </p:grpSp>
      <p:sp>
        <p:nvSpPr>
          <p:cNvPr id="5" name="TextBox 4">
            <a:extLst>
              <a:ext uri="{FF2B5EF4-FFF2-40B4-BE49-F238E27FC236}">
                <a16:creationId xmlns:a16="http://schemas.microsoft.com/office/drawing/2014/main" id="{537C825C-6CA0-446E-B93D-57F813A4012E}"/>
              </a:ext>
            </a:extLst>
          </p:cNvPr>
          <p:cNvSpPr txBox="1"/>
          <p:nvPr/>
        </p:nvSpPr>
        <p:spPr>
          <a:xfrm>
            <a:off x="685800" y="2884536"/>
            <a:ext cx="7668223" cy="2816156"/>
          </a:xfrm>
          <a:prstGeom prst="rect">
            <a:avLst/>
          </a:prstGeom>
          <a:noFill/>
        </p:spPr>
        <p:txBody>
          <a:bodyPr wrap="square" rtlCol="0">
            <a:spAutoFit/>
          </a:bodyPr>
          <a:lstStyle/>
          <a:p>
            <a:pPr marL="0" lvl="1" eaLnBrk="0" fontAlgn="base" hangingPunct="0">
              <a:spcBef>
                <a:spcPts val="600"/>
              </a:spcBef>
              <a:buClr>
                <a:srgbClr val="FFFFFF">
                  <a:lumMod val="65000"/>
                </a:srgbClr>
              </a:buClr>
              <a:defRPr/>
            </a:pPr>
            <a:r>
              <a:rPr lang="en-US" sz="2400" b="1" dirty="0">
                <a:solidFill>
                  <a:srgbClr val="53565A"/>
                </a:solidFill>
                <a:cs typeface="Arial" pitchFamily="34" charset="0"/>
              </a:rPr>
              <a:t>How to Respond:</a:t>
            </a:r>
          </a:p>
          <a:p>
            <a:pPr lvl="1" indent="-457200" eaLnBrk="0" fontAlgn="base" hangingPunct="0">
              <a:spcBef>
                <a:spcPts val="600"/>
              </a:spcBef>
              <a:buClr>
                <a:srgbClr val="53565A"/>
              </a:buClr>
              <a:buFont typeface="+mj-lt"/>
              <a:buAutoNum type="arabicPeriod"/>
              <a:defRPr/>
            </a:pPr>
            <a:r>
              <a:rPr lang="en-US" sz="2000" dirty="0">
                <a:solidFill>
                  <a:srgbClr val="53565A"/>
                </a:solidFill>
                <a:cs typeface="Arial" pitchFamily="34" charset="0"/>
              </a:rPr>
              <a:t>After listening to the question, press </a:t>
            </a:r>
            <a:r>
              <a:rPr lang="en-US" sz="2000" b="1" dirty="0">
                <a:solidFill>
                  <a:srgbClr val="53565A"/>
                </a:solidFill>
                <a:cs typeface="Arial" pitchFamily="34" charset="0"/>
              </a:rPr>
              <a:t>Tab</a:t>
            </a:r>
            <a:br>
              <a:rPr lang="en-US" sz="2000" dirty="0">
                <a:solidFill>
                  <a:srgbClr val="53565A"/>
                </a:solidFill>
                <a:cs typeface="Arial" pitchFamily="34" charset="0"/>
              </a:rPr>
            </a:br>
            <a:r>
              <a:rPr lang="en-US" sz="2000" dirty="0">
                <a:solidFill>
                  <a:srgbClr val="53565A"/>
                </a:solidFill>
                <a:cs typeface="Arial" pitchFamily="34" charset="0"/>
              </a:rPr>
              <a:t>to hear the option letter and corresponding text.</a:t>
            </a:r>
          </a:p>
          <a:p>
            <a:pPr lvl="1" indent="-457200" eaLnBrk="0" fontAlgn="base" hangingPunct="0">
              <a:spcBef>
                <a:spcPts val="600"/>
              </a:spcBef>
              <a:buClr>
                <a:srgbClr val="53565A"/>
              </a:buClr>
              <a:buFont typeface="+mj-lt"/>
              <a:buAutoNum type="arabicPeriod"/>
              <a:defRPr/>
            </a:pPr>
            <a:r>
              <a:rPr lang="en-US" sz="2000" dirty="0">
                <a:solidFill>
                  <a:srgbClr val="53565A"/>
                </a:solidFill>
                <a:cs typeface="Arial" pitchFamily="34" charset="0"/>
              </a:rPr>
              <a:t>Use </a:t>
            </a:r>
            <a:r>
              <a:rPr lang="en-US" sz="2000" b="1" dirty="0">
                <a:solidFill>
                  <a:srgbClr val="53565A"/>
                </a:solidFill>
                <a:cs typeface="Arial" pitchFamily="34" charset="0"/>
              </a:rPr>
              <a:t>Tab </a:t>
            </a:r>
            <a:r>
              <a:rPr lang="en-US" sz="2000" dirty="0">
                <a:solidFill>
                  <a:srgbClr val="53565A"/>
                </a:solidFill>
                <a:cs typeface="Arial" pitchFamily="34" charset="0"/>
              </a:rPr>
              <a:t>and </a:t>
            </a:r>
            <a:r>
              <a:rPr lang="en-US" sz="2000" b="1" dirty="0">
                <a:solidFill>
                  <a:srgbClr val="53565A"/>
                </a:solidFill>
                <a:cs typeface="Arial" pitchFamily="34" charset="0"/>
              </a:rPr>
              <a:t>Shift </a:t>
            </a:r>
            <a:r>
              <a:rPr lang="en-US" sz="2000" dirty="0">
                <a:solidFill>
                  <a:srgbClr val="53565A"/>
                </a:solidFill>
                <a:cs typeface="Arial" pitchFamily="34" charset="0"/>
              </a:rPr>
              <a:t>+ </a:t>
            </a:r>
            <a:r>
              <a:rPr lang="en-US" sz="2000" b="1" dirty="0">
                <a:solidFill>
                  <a:srgbClr val="53565A"/>
                </a:solidFill>
                <a:cs typeface="Arial" pitchFamily="34" charset="0"/>
              </a:rPr>
              <a:t>Tab </a:t>
            </a:r>
            <a:r>
              <a:rPr lang="en-US" sz="2000" dirty="0">
                <a:solidFill>
                  <a:srgbClr val="53565A"/>
                </a:solidFill>
                <a:cs typeface="Arial" pitchFamily="34" charset="0"/>
              </a:rPr>
              <a:t>or the </a:t>
            </a:r>
            <a:r>
              <a:rPr lang="en-US" sz="2000" b="1" dirty="0">
                <a:solidFill>
                  <a:srgbClr val="53565A"/>
                </a:solidFill>
                <a:cs typeface="Arial" pitchFamily="34" charset="0"/>
              </a:rPr>
              <a:t>Up </a:t>
            </a:r>
            <a:r>
              <a:rPr lang="en-US" sz="2000" dirty="0">
                <a:solidFill>
                  <a:srgbClr val="53565A"/>
                </a:solidFill>
                <a:cs typeface="Arial" pitchFamily="34" charset="0"/>
              </a:rPr>
              <a:t>and </a:t>
            </a:r>
            <a:r>
              <a:rPr lang="en-US" sz="2000" b="1" dirty="0">
                <a:solidFill>
                  <a:srgbClr val="53565A"/>
                </a:solidFill>
                <a:cs typeface="Arial" pitchFamily="34" charset="0"/>
              </a:rPr>
              <a:t>Down </a:t>
            </a:r>
            <a:r>
              <a:rPr lang="en-US" sz="2000" dirty="0">
                <a:solidFill>
                  <a:srgbClr val="53565A"/>
                </a:solidFill>
                <a:cs typeface="Arial" pitchFamily="34" charset="0"/>
              </a:rPr>
              <a:t>arrow keys to move between answer options and hear each one read aloud.</a:t>
            </a:r>
          </a:p>
          <a:p>
            <a:pPr lvl="1" indent="-457200" eaLnBrk="0" fontAlgn="base" hangingPunct="0">
              <a:spcBef>
                <a:spcPts val="600"/>
              </a:spcBef>
              <a:buClr>
                <a:srgbClr val="53565A"/>
              </a:buClr>
              <a:buFont typeface="+mj-lt"/>
              <a:buAutoNum type="arabicPeriod"/>
              <a:defRPr/>
            </a:pPr>
            <a:r>
              <a:rPr lang="en-US" sz="2000" dirty="0">
                <a:solidFill>
                  <a:srgbClr val="53565A"/>
                </a:solidFill>
                <a:cs typeface="Arial" pitchFamily="34" charset="0"/>
              </a:rPr>
              <a:t>Press </a:t>
            </a:r>
            <a:r>
              <a:rPr lang="en-US" sz="2000" b="1" dirty="0">
                <a:solidFill>
                  <a:srgbClr val="53565A"/>
                </a:solidFill>
                <a:cs typeface="Arial" pitchFamily="34" charset="0"/>
              </a:rPr>
              <a:t>Space</a:t>
            </a:r>
            <a:r>
              <a:rPr lang="en-US" sz="2000" dirty="0">
                <a:solidFill>
                  <a:srgbClr val="53565A"/>
                </a:solidFill>
                <a:cs typeface="Arial" pitchFamily="34" charset="0"/>
              </a:rPr>
              <a:t> to select the current response </a:t>
            </a:r>
            <a:br>
              <a:rPr lang="en-US" sz="2000" dirty="0">
                <a:solidFill>
                  <a:srgbClr val="53565A"/>
                </a:solidFill>
                <a:cs typeface="Arial" pitchFamily="34" charset="0"/>
              </a:rPr>
            </a:br>
            <a:r>
              <a:rPr lang="en-US" sz="2000" dirty="0">
                <a:solidFill>
                  <a:srgbClr val="53565A"/>
                </a:solidFill>
                <a:cs typeface="Arial" pitchFamily="34" charset="0"/>
              </a:rPr>
              <a:t>option in focus.</a:t>
            </a:r>
          </a:p>
          <a:p>
            <a:endParaRPr lang="en-US" dirty="0"/>
          </a:p>
        </p:txBody>
      </p:sp>
      <p:sp>
        <p:nvSpPr>
          <p:cNvPr id="11" name="Slide Number Placeholder 3">
            <a:extLst>
              <a:ext uri="{FF2B5EF4-FFF2-40B4-BE49-F238E27FC236}">
                <a16:creationId xmlns:a16="http://schemas.microsoft.com/office/drawing/2014/main" id="{1894824E-7326-475E-A032-D213373E25C8}"/>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69486696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B17A2F-DA71-4E66-AB10-6071DB9A9611}"/>
              </a:ext>
            </a:extLst>
          </p:cNvPr>
          <p:cNvSpPr>
            <a:spLocks noGrp="1"/>
          </p:cNvSpPr>
          <p:nvPr>
            <p:ph idx="1"/>
          </p:nvPr>
        </p:nvSpPr>
        <p:spPr>
          <a:xfrm>
            <a:off x="612775" y="939438"/>
            <a:ext cx="10966449" cy="1409700"/>
          </a:xfrm>
        </p:spPr>
        <p:txBody>
          <a:bodyPr/>
          <a:lstStyle/>
          <a:p>
            <a:r>
              <a:rPr lang="en-US" dirty="0">
                <a:solidFill>
                  <a:srgbClr val="53565A"/>
                </a:solidFill>
                <a:cs typeface="Arial" pitchFamily="34" charset="0"/>
              </a:rPr>
              <a:t>Hot-text questions require you to select at least one word, phrase, or sentence. Each selectable text area is pre-defined. Selecting a phrase or sentence automatically marks all the words in that text area as selected.</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Hot-Text</a:t>
            </a:r>
            <a:endParaRPr altLang="en-US" dirty="0"/>
          </a:p>
        </p:txBody>
      </p:sp>
      <p:sp>
        <p:nvSpPr>
          <p:cNvPr id="11" name="TextBox 10"/>
          <p:cNvSpPr txBox="1"/>
          <p:nvPr/>
        </p:nvSpPr>
        <p:spPr>
          <a:xfrm>
            <a:off x="612775" y="2571062"/>
            <a:ext cx="6337299" cy="2846933"/>
          </a:xfrm>
          <a:prstGeom prst="rect">
            <a:avLst/>
          </a:prstGeom>
          <a:noFill/>
        </p:spPr>
        <p:txBody>
          <a:bodyPr wrap="square" rtlCol="0">
            <a:spAutoFit/>
          </a:bodyPr>
          <a:lstStyle/>
          <a:p>
            <a:pPr marL="0" lvl="1" fontAlgn="base">
              <a:spcBef>
                <a:spcPts val="600"/>
              </a:spcBef>
              <a:buClr>
                <a:schemeClr val="bg1">
                  <a:lumMod val="65000"/>
                </a:schemeClr>
              </a:buClr>
              <a:defRPr/>
            </a:pPr>
            <a:r>
              <a:rPr lang="en-US" sz="2400" b="1" dirty="0">
                <a:solidFill>
                  <a:srgbClr val="53565A"/>
                </a:solidFill>
                <a:ea typeface="Arial" pitchFamily="34" charset="0"/>
                <a:cs typeface="Arial" pitchFamily="34" charset="0"/>
              </a:rPr>
              <a:t>How to Respond: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After listening to the question text, press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hear JAWS read aloud the text that is in focus.</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Use the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and </a:t>
            </a:r>
            <a:r>
              <a:rPr lang="en-US" sz="2000" b="1" dirty="0">
                <a:solidFill>
                  <a:srgbClr val="53565A"/>
                </a:solidFill>
                <a:ea typeface="Arial" pitchFamily="34" charset="0"/>
                <a:cs typeface="Arial" pitchFamily="34" charset="0"/>
              </a:rPr>
              <a:t>Shift </a:t>
            </a:r>
            <a:r>
              <a:rPr lang="en-US" sz="2000" dirty="0">
                <a:solidFill>
                  <a:srgbClr val="53565A"/>
                </a:solidFill>
                <a:ea typeface="Arial" pitchFamily="34" charset="0"/>
                <a:cs typeface="Arial" pitchFamily="34" charset="0"/>
              </a:rPr>
              <a:t>+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commands to move between selectable text areas and hear each one read aloud.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Press </a:t>
            </a:r>
            <a:r>
              <a:rPr lang="en-US" sz="2000" b="1" dirty="0">
                <a:solidFill>
                  <a:srgbClr val="53565A"/>
                </a:solidFill>
                <a:ea typeface="Arial" pitchFamily="34" charset="0"/>
                <a:cs typeface="Arial" pitchFamily="34" charset="0"/>
              </a:rPr>
              <a:t>Enter </a:t>
            </a:r>
            <a:r>
              <a:rPr lang="en-US" sz="2000" dirty="0">
                <a:solidFill>
                  <a:srgbClr val="53565A"/>
                </a:solidFill>
                <a:ea typeface="Arial" pitchFamily="34" charset="0"/>
                <a:cs typeface="Arial" pitchFamily="34" charset="0"/>
              </a:rPr>
              <a:t>to choose a selectable text area in focus as your response.</a:t>
            </a:r>
          </a:p>
        </p:txBody>
      </p:sp>
      <p:pic>
        <p:nvPicPr>
          <p:cNvPr id="7" name="Picture 6" descr="Hot Text items display a stem and a reading excerpt consisting of interactive text elements." title="Hot Text Item"/>
          <p:cNvPicPr/>
          <p:nvPr/>
        </p:nvPicPr>
        <p:blipFill>
          <a:blip r:embed="rId4">
            <a:extLst>
              <a:ext uri="{28A0092B-C50C-407E-A947-70E740481C1C}">
                <a14:useLocalDpi xmlns:a14="http://schemas.microsoft.com/office/drawing/2010/main" val="0"/>
              </a:ext>
            </a:extLst>
          </a:blip>
          <a:stretch>
            <a:fillRect/>
          </a:stretch>
        </p:blipFill>
        <p:spPr>
          <a:xfrm>
            <a:off x="7196232" y="2974233"/>
            <a:ext cx="4114800" cy="124301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Slide Number Placeholder 3">
            <a:extLst>
              <a:ext uri="{FF2B5EF4-FFF2-40B4-BE49-F238E27FC236}">
                <a16:creationId xmlns:a16="http://schemas.microsoft.com/office/drawing/2014/main" id="{6FCB52CA-F009-46B6-8AB6-93B7D8B4DB4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765842269"/>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is Edit Text item displays a text box in the edit menu." title="Edit Text Item with Text Box"/>
          <p:cNvPicPr/>
          <p:nvPr/>
        </p:nvPicPr>
        <p:blipFill>
          <a:blip r:embed="rId4">
            <a:extLst>
              <a:ext uri="{28A0092B-C50C-407E-A947-70E740481C1C}">
                <a14:useLocalDpi xmlns:a14="http://schemas.microsoft.com/office/drawing/2010/main" val="0"/>
              </a:ext>
            </a:extLst>
          </a:blip>
          <a:stretch>
            <a:fillRect/>
          </a:stretch>
        </p:blipFill>
        <p:spPr>
          <a:xfrm>
            <a:off x="7446810" y="2636490"/>
            <a:ext cx="3392640" cy="14364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3" name="Picture 12" descr="This Edit Text item displays a drop-down list in the edit menu." title="Edit Text Item with Drop-Down List"/>
          <p:cNvPicPr/>
          <p:nvPr/>
        </p:nvPicPr>
        <p:blipFill rotWithShape="1">
          <a:blip r:embed="rId5">
            <a:extLst>
              <a:ext uri="{28A0092B-C50C-407E-A947-70E740481C1C}">
                <a14:useLocalDpi xmlns:a14="http://schemas.microsoft.com/office/drawing/2010/main" val="0"/>
              </a:ext>
            </a:extLst>
          </a:blip>
          <a:srcRect b="7013"/>
          <a:stretch/>
        </p:blipFill>
        <p:spPr bwMode="auto">
          <a:xfrm>
            <a:off x="7446810" y="4482450"/>
            <a:ext cx="3392640" cy="1447800"/>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C29BE534-E6BA-4BF7-9420-847313A731D7}"/>
              </a:ext>
            </a:extLst>
          </p:cNvPr>
          <p:cNvSpPr>
            <a:spLocks noGrp="1"/>
          </p:cNvSpPr>
          <p:nvPr>
            <p:ph idx="1"/>
          </p:nvPr>
        </p:nvSpPr>
        <p:spPr>
          <a:xfrm>
            <a:off x="614211" y="886149"/>
            <a:ext cx="10966449" cy="1447800"/>
          </a:xfrm>
        </p:spPr>
        <p:txBody>
          <a:bodyPr/>
          <a:lstStyle/>
          <a:p>
            <a:pPr>
              <a:defRPr/>
            </a:pPr>
            <a:r>
              <a:rPr lang="en-US" dirty="0">
                <a:solidFill>
                  <a:srgbClr val="53565A"/>
                </a:solidFill>
                <a:cs typeface="Arial" pitchFamily="34" charset="0"/>
              </a:rPr>
              <a:t>Edit task questions require you to replace an incorrect selectable word or phrase in a reading excerpt. Some edit task questions require you to enter the response into a text box, and others require you to select a response from a drop-down.</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Edit Task</a:t>
            </a:r>
            <a:endParaRPr altLang="en-US" dirty="0"/>
          </a:p>
        </p:txBody>
      </p:sp>
      <p:sp>
        <p:nvSpPr>
          <p:cNvPr id="11" name="TextBox 10"/>
          <p:cNvSpPr txBox="1"/>
          <p:nvPr/>
        </p:nvSpPr>
        <p:spPr>
          <a:xfrm>
            <a:off x="614211" y="2781302"/>
            <a:ext cx="6019800" cy="2231380"/>
          </a:xfrm>
          <a:prstGeom prst="rect">
            <a:avLst/>
          </a:prstGeom>
          <a:noFill/>
        </p:spPr>
        <p:txBody>
          <a:bodyPr wrap="square" rtlCol="0">
            <a:spAutoFit/>
          </a:bodyPr>
          <a:lstStyle/>
          <a:p>
            <a:pPr lvl="0" eaLnBrk="0" fontAlgn="base" hangingPunct="0">
              <a:spcBef>
                <a:spcPts val="600"/>
              </a:spcBef>
              <a:buClr>
                <a:srgbClr val="FFFFFF">
                  <a:lumMod val="65000"/>
                </a:srgbClr>
              </a:buClr>
              <a:defRPr/>
            </a:pPr>
            <a:r>
              <a:rPr lang="en-US" sz="2400" b="1" dirty="0">
                <a:solidFill>
                  <a:srgbClr val="53565A"/>
                </a:solidFill>
                <a:cs typeface="Arial" pitchFamily="34" charset="0"/>
              </a:rPr>
              <a:t>How to Respond:</a:t>
            </a:r>
          </a:p>
          <a:p>
            <a:pPr lvl="1" indent="-457200" eaLnBrk="0" fontAlgn="base" hangingPunct="0">
              <a:spcBef>
                <a:spcPts val="600"/>
              </a:spcBef>
              <a:buClr>
                <a:srgbClr val="53565A"/>
              </a:buClr>
              <a:buFont typeface="+mj-lt"/>
              <a:buAutoNum type="arabicPeriod"/>
              <a:defRPr/>
            </a:pPr>
            <a:r>
              <a:rPr lang="en-US" sz="2000" dirty="0">
                <a:solidFill>
                  <a:srgbClr val="53565A"/>
                </a:solidFill>
                <a:cs typeface="Arial" pitchFamily="34" charset="0"/>
              </a:rPr>
              <a:t>Use the </a:t>
            </a:r>
            <a:r>
              <a:rPr lang="en-US" sz="2000" b="1" dirty="0">
                <a:solidFill>
                  <a:srgbClr val="53565A"/>
                </a:solidFill>
                <a:cs typeface="Arial" pitchFamily="34" charset="0"/>
              </a:rPr>
              <a:t>Down</a:t>
            </a:r>
            <a:r>
              <a:rPr lang="en-US" sz="2000" dirty="0">
                <a:solidFill>
                  <a:srgbClr val="53565A"/>
                </a:solidFill>
                <a:cs typeface="Arial" pitchFamily="34" charset="0"/>
              </a:rPr>
              <a:t> arrow to read through each line of text. If text is selectable, JAWS reads </a:t>
            </a:r>
            <a:r>
              <a:rPr lang="en-US" sz="2000" dirty="0">
                <a:solidFill>
                  <a:srgbClr val="53565A"/>
                </a:solidFill>
                <a:ea typeface="Arial" pitchFamily="34" charset="0"/>
                <a:cs typeface="Arial" pitchFamily="34" charset="0"/>
              </a:rPr>
              <a:t>“clickable” after that word or phrase.</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Use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and </a:t>
            </a:r>
            <a:r>
              <a:rPr lang="en-US" sz="2000" b="1" dirty="0">
                <a:solidFill>
                  <a:srgbClr val="53565A"/>
                </a:solidFill>
                <a:ea typeface="Arial" pitchFamily="34" charset="0"/>
                <a:cs typeface="Arial" pitchFamily="34" charset="0"/>
              </a:rPr>
              <a:t>Shift </a:t>
            </a:r>
            <a:r>
              <a:rPr lang="en-US" sz="2000" dirty="0">
                <a:solidFill>
                  <a:srgbClr val="53565A"/>
                </a:solidFill>
                <a:ea typeface="Arial" pitchFamily="34" charset="0"/>
                <a:cs typeface="Arial" pitchFamily="34" charset="0"/>
              </a:rPr>
              <a:t>+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move between selectable text fields.</a:t>
            </a:r>
          </a:p>
        </p:txBody>
      </p:sp>
      <p:sp>
        <p:nvSpPr>
          <p:cNvPr id="8" name="Slide Number Placeholder 3">
            <a:extLst>
              <a:ext uri="{FF2B5EF4-FFF2-40B4-BE49-F238E27FC236}">
                <a16:creationId xmlns:a16="http://schemas.microsoft.com/office/drawing/2014/main" id="{7FA88936-5972-4472-ADA6-02FB9F30695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126741403"/>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altLang="en-US" dirty="0"/>
              <a:t>Responding to Questions: Edit Task</a:t>
            </a:r>
            <a:endParaRPr altLang="en-US" dirty="0"/>
          </a:p>
        </p:txBody>
      </p:sp>
      <p:sp>
        <p:nvSpPr>
          <p:cNvPr id="10" name="Rectangle 9"/>
          <p:cNvSpPr/>
          <p:nvPr/>
        </p:nvSpPr>
        <p:spPr>
          <a:xfrm>
            <a:off x="533400" y="1295400"/>
            <a:ext cx="7086600" cy="4001095"/>
          </a:xfrm>
          <a:prstGeom prst="rect">
            <a:avLst/>
          </a:prstGeom>
        </p:spPr>
        <p:txBody>
          <a:bodyPr wrap="square">
            <a:spAutoFit/>
          </a:bodyPr>
          <a:lstStyle/>
          <a:p>
            <a:pPr fontAlgn="base">
              <a:spcBef>
                <a:spcPts val="600"/>
              </a:spcBef>
              <a:buClr>
                <a:schemeClr val="bg1">
                  <a:lumMod val="65000"/>
                </a:schemeClr>
              </a:buClr>
              <a:defRPr/>
            </a:pPr>
            <a:r>
              <a:rPr lang="en-US" sz="2400" b="1" dirty="0">
                <a:solidFill>
                  <a:srgbClr val="53565A"/>
                </a:solidFill>
                <a:ea typeface="Arial" pitchFamily="34" charset="0"/>
                <a:cs typeface="Arial" pitchFamily="34" charset="0"/>
              </a:rPr>
              <a:t>How to Respond (continued):</a:t>
            </a:r>
          </a:p>
          <a:p>
            <a:pPr lvl="1" indent="-457200" fontAlgn="base">
              <a:spcBef>
                <a:spcPts val="600"/>
              </a:spcBef>
              <a:buClr>
                <a:srgbClr val="53565A"/>
              </a:buClr>
              <a:buFont typeface="+mj-lt"/>
              <a:buAutoNum type="arabicPeriod" startAt="3"/>
              <a:defRPr/>
            </a:pPr>
            <a:r>
              <a:rPr lang="en-US" sz="2000" dirty="0">
                <a:solidFill>
                  <a:srgbClr val="53565A"/>
                </a:solidFill>
                <a:ea typeface="Arial" pitchFamily="34" charset="0"/>
                <a:cs typeface="Arial" pitchFamily="34" charset="0"/>
              </a:rPr>
              <a:t>Press </a:t>
            </a:r>
            <a:r>
              <a:rPr lang="en-US" sz="2000" b="1" dirty="0">
                <a:solidFill>
                  <a:srgbClr val="53565A"/>
                </a:solidFill>
                <a:ea typeface="Arial" pitchFamily="34" charset="0"/>
                <a:cs typeface="Arial" pitchFamily="34" charset="0"/>
              </a:rPr>
              <a:t>Space</a:t>
            </a:r>
            <a:r>
              <a:rPr lang="en-US" sz="2000" dirty="0">
                <a:solidFill>
                  <a:srgbClr val="53565A"/>
                </a:solidFill>
                <a:ea typeface="Arial" pitchFamily="34" charset="0"/>
                <a:cs typeface="Arial" pitchFamily="34" charset="0"/>
              </a:rPr>
              <a:t> to select the current text in focus. JAWS reads “Edit tools dialog” and provides additional instructions.</a:t>
            </a:r>
          </a:p>
          <a:p>
            <a:pPr lvl="1" indent="-457200" fontAlgn="base">
              <a:spcBef>
                <a:spcPts val="600"/>
              </a:spcBef>
              <a:buClr>
                <a:srgbClr val="53565A"/>
              </a:buClr>
              <a:buFont typeface="+mj-lt"/>
              <a:buAutoNum type="arabicPeriod" startAt="3"/>
              <a:defRPr/>
            </a:pPr>
            <a:r>
              <a:rPr lang="en-US" sz="2000" dirty="0">
                <a:solidFill>
                  <a:srgbClr val="53565A"/>
                </a:solidFill>
                <a:ea typeface="Arial" pitchFamily="34" charset="0"/>
                <a:cs typeface="Arial" pitchFamily="34" charset="0"/>
              </a:rPr>
              <a:t>The student’s actions in the edit menu will depend on the type of edit task question:</a:t>
            </a:r>
          </a:p>
          <a:p>
            <a:pPr marL="800100" lvl="1" indent="-342900" fontAlgn="base">
              <a:spcBef>
                <a:spcPts val="600"/>
              </a:spcBef>
              <a:buClr>
                <a:srgbClr val="FFFFFF">
                  <a:lumMod val="65000"/>
                </a:srgbClr>
              </a:buClr>
              <a:buFont typeface="Arial" panose="020B0604020202020204" pitchFamily="34" charset="0"/>
              <a:buChar char="•"/>
              <a:defRPr/>
            </a:pPr>
            <a:r>
              <a:rPr lang="en-US" sz="2000" u="sng" dirty="0">
                <a:solidFill>
                  <a:srgbClr val="53565A"/>
                </a:solidFill>
                <a:ea typeface="Arial" pitchFamily="34" charset="0"/>
                <a:cs typeface="Arial" pitchFamily="34" charset="0"/>
              </a:rPr>
              <a:t>Text box</a:t>
            </a:r>
            <a:r>
              <a:rPr lang="en-US" sz="2000" dirty="0">
                <a:solidFill>
                  <a:srgbClr val="53565A"/>
                </a:solidFill>
                <a:ea typeface="Arial" pitchFamily="34" charset="0"/>
                <a:cs typeface="Arial" pitchFamily="34" charset="0"/>
              </a:rPr>
              <a:t>: Type in the replacement word or phrase.</a:t>
            </a:r>
          </a:p>
          <a:p>
            <a:pPr marL="800100" lvl="1" indent="-342900" fontAlgn="base">
              <a:spcBef>
                <a:spcPts val="600"/>
              </a:spcBef>
              <a:buClr>
                <a:srgbClr val="FFFFFF">
                  <a:lumMod val="65000"/>
                </a:srgbClr>
              </a:buClr>
              <a:buFont typeface="Arial" panose="020B0604020202020204" pitchFamily="34" charset="0"/>
              <a:buChar char="•"/>
              <a:defRPr/>
            </a:pPr>
            <a:r>
              <a:rPr lang="en-US" sz="2000" u="sng" dirty="0">
                <a:solidFill>
                  <a:srgbClr val="53565A"/>
                </a:solidFill>
                <a:ea typeface="Arial" pitchFamily="34" charset="0"/>
                <a:cs typeface="Arial" pitchFamily="34" charset="0"/>
              </a:rPr>
              <a:t>Drop-down list</a:t>
            </a:r>
            <a:r>
              <a:rPr lang="en-US" sz="2000" dirty="0">
                <a:solidFill>
                  <a:srgbClr val="53565A"/>
                </a:solidFill>
                <a:ea typeface="Arial" pitchFamily="34" charset="0"/>
                <a:cs typeface="Arial" pitchFamily="34" charset="0"/>
              </a:rPr>
              <a:t>: Use the </a:t>
            </a:r>
            <a:r>
              <a:rPr lang="en-US" sz="2000" b="1" dirty="0">
                <a:solidFill>
                  <a:srgbClr val="53565A"/>
                </a:solidFill>
                <a:ea typeface="Arial" pitchFamily="34" charset="0"/>
                <a:cs typeface="Arial" pitchFamily="34" charset="0"/>
              </a:rPr>
              <a:t>Up </a:t>
            </a:r>
            <a:r>
              <a:rPr lang="en-US" sz="2000" dirty="0">
                <a:solidFill>
                  <a:srgbClr val="53565A"/>
                </a:solidFill>
                <a:ea typeface="Arial" pitchFamily="34" charset="0"/>
                <a:cs typeface="Arial" pitchFamily="34" charset="0"/>
              </a:rPr>
              <a:t>and </a:t>
            </a:r>
            <a:r>
              <a:rPr lang="en-US" sz="2000" b="1" dirty="0">
                <a:solidFill>
                  <a:srgbClr val="53565A"/>
                </a:solidFill>
                <a:ea typeface="Arial" pitchFamily="34" charset="0"/>
                <a:cs typeface="Arial" pitchFamily="34" charset="0"/>
              </a:rPr>
              <a:t>Down </a:t>
            </a:r>
            <a:r>
              <a:rPr lang="en-US" sz="2000" dirty="0">
                <a:solidFill>
                  <a:srgbClr val="53565A"/>
                </a:solidFill>
                <a:ea typeface="Arial" pitchFamily="34" charset="0"/>
                <a:cs typeface="Arial" pitchFamily="34" charset="0"/>
              </a:rPr>
              <a:t>arrows to move between options. To select an option, press </a:t>
            </a:r>
            <a:r>
              <a:rPr lang="en-US" sz="2000" b="1" dirty="0">
                <a:solidFill>
                  <a:srgbClr val="53565A"/>
                </a:solidFill>
                <a:ea typeface="Arial" pitchFamily="34" charset="0"/>
                <a:cs typeface="Arial" pitchFamily="34" charset="0"/>
              </a:rPr>
              <a:t>Enter</a:t>
            </a:r>
            <a:r>
              <a:rPr lang="en-US" sz="2000" dirty="0">
                <a:solidFill>
                  <a:srgbClr val="53565A"/>
                </a:solidFill>
                <a:ea typeface="Arial" pitchFamily="34" charset="0"/>
                <a:cs typeface="Arial" pitchFamily="34" charset="0"/>
              </a:rPr>
              <a:t>.</a:t>
            </a:r>
          </a:p>
          <a:p>
            <a:pPr lvl="1" indent="-457200" fontAlgn="base">
              <a:spcBef>
                <a:spcPts val="600"/>
              </a:spcBef>
              <a:buClr>
                <a:srgbClr val="53565A"/>
              </a:buClr>
              <a:buFont typeface="+mj-lt"/>
              <a:buAutoNum type="arabicPeriod" startAt="5"/>
              <a:defRPr/>
            </a:pPr>
            <a:r>
              <a:rPr lang="en-US" sz="2000" dirty="0">
                <a:solidFill>
                  <a:srgbClr val="53565A"/>
                </a:solidFill>
                <a:ea typeface="Arial" pitchFamily="34" charset="0"/>
                <a:cs typeface="Arial" pitchFamily="34" charset="0"/>
              </a:rPr>
              <a:t>Press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move to the </a:t>
            </a:r>
            <a:r>
              <a:rPr lang="en-US" sz="2000" b="1" dirty="0">
                <a:solidFill>
                  <a:srgbClr val="53565A"/>
                </a:solidFill>
                <a:ea typeface="Arial" pitchFamily="34" charset="0"/>
                <a:cs typeface="Arial" pitchFamily="34" charset="0"/>
              </a:rPr>
              <a:t>OK</a:t>
            </a:r>
            <a:r>
              <a:rPr lang="en-US" sz="2000" dirty="0">
                <a:solidFill>
                  <a:srgbClr val="53565A"/>
                </a:solidFill>
                <a:ea typeface="Arial" pitchFamily="34" charset="0"/>
                <a:cs typeface="Arial" pitchFamily="34" charset="0"/>
              </a:rPr>
              <a:t> button. Press </a:t>
            </a:r>
            <a:r>
              <a:rPr lang="en-US" sz="2000" b="1" dirty="0">
                <a:solidFill>
                  <a:srgbClr val="53565A"/>
                </a:solidFill>
                <a:ea typeface="Arial" pitchFamily="34" charset="0"/>
                <a:cs typeface="Arial" pitchFamily="34" charset="0"/>
              </a:rPr>
              <a:t>Enter </a:t>
            </a:r>
            <a:r>
              <a:rPr lang="en-US" sz="2000" dirty="0">
                <a:solidFill>
                  <a:srgbClr val="53565A"/>
                </a:solidFill>
                <a:ea typeface="Arial" pitchFamily="34" charset="0"/>
                <a:cs typeface="Arial" pitchFamily="34" charset="0"/>
              </a:rPr>
              <a:t>to close the edit menu.</a:t>
            </a:r>
          </a:p>
          <a:p>
            <a:pPr lvl="1" fontAlgn="base">
              <a:spcBef>
                <a:spcPts val="600"/>
              </a:spcBef>
              <a:buClr>
                <a:srgbClr val="FFFFFF">
                  <a:lumMod val="65000"/>
                </a:srgbClr>
              </a:buClr>
              <a:defRPr/>
            </a:pPr>
            <a:endParaRPr lang="en-US" sz="2000" dirty="0">
              <a:solidFill>
                <a:srgbClr val="4E76A0">
                  <a:lumMod val="75000"/>
                </a:srgbClr>
              </a:solidFill>
              <a:ea typeface="Arial" pitchFamily="34" charset="0"/>
              <a:cs typeface="Arial" pitchFamily="34" charset="0"/>
            </a:endParaRPr>
          </a:p>
        </p:txBody>
      </p:sp>
      <p:pic>
        <p:nvPicPr>
          <p:cNvPr id="7" name="Picture 6" descr="This Edit Text item displays a text box in the edit menu." title="Edit Text Item with Text Box"/>
          <p:cNvPicPr/>
          <p:nvPr/>
        </p:nvPicPr>
        <p:blipFill>
          <a:blip r:embed="rId4">
            <a:extLst>
              <a:ext uri="{28A0092B-C50C-407E-A947-70E740481C1C}">
                <a14:useLocalDpi xmlns:a14="http://schemas.microsoft.com/office/drawing/2010/main" val="0"/>
              </a:ext>
            </a:extLst>
          </a:blip>
          <a:stretch>
            <a:fillRect/>
          </a:stretch>
        </p:blipFill>
        <p:spPr>
          <a:xfrm>
            <a:off x="8037360" y="1603020"/>
            <a:ext cx="3392640" cy="14364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descr="This Edit Text item displays a drop-down list in the edit menu." title="Edit Text Item with Drop-Down List"/>
          <p:cNvPicPr/>
          <p:nvPr/>
        </p:nvPicPr>
        <p:blipFill rotWithShape="1">
          <a:blip r:embed="rId5">
            <a:extLst>
              <a:ext uri="{28A0092B-C50C-407E-A947-70E740481C1C}">
                <a14:useLocalDpi xmlns:a14="http://schemas.microsoft.com/office/drawing/2010/main" val="0"/>
              </a:ext>
            </a:extLst>
          </a:blip>
          <a:srcRect b="7013"/>
          <a:stretch/>
        </p:blipFill>
        <p:spPr bwMode="auto">
          <a:xfrm>
            <a:off x="8037360" y="3642196"/>
            <a:ext cx="3392640" cy="1447800"/>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9" name="Slide Number Placeholder 3">
            <a:extLst>
              <a:ext uri="{FF2B5EF4-FFF2-40B4-BE49-F238E27FC236}">
                <a16:creationId xmlns:a16="http://schemas.microsoft.com/office/drawing/2014/main" id="{09CA65B3-8851-43BF-A9CC-239CCC037B1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2092959"/>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en Response items display a stem and a text box." title="Open Response Item"/>
          <p:cNvPicPr/>
          <p:nvPr/>
        </p:nvPicPr>
        <p:blipFill>
          <a:blip r:embed="rId4">
            <a:extLst>
              <a:ext uri="{28A0092B-C50C-407E-A947-70E740481C1C}">
                <a14:useLocalDpi xmlns:a14="http://schemas.microsoft.com/office/drawing/2010/main" val="0"/>
              </a:ext>
            </a:extLst>
          </a:blip>
          <a:stretch>
            <a:fillRect/>
          </a:stretch>
        </p:blipFill>
        <p:spPr>
          <a:xfrm>
            <a:off x="6967898" y="2594017"/>
            <a:ext cx="4117253" cy="16002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8F543BC0-9796-4A6E-8CF7-60C2C9F22209}"/>
              </a:ext>
            </a:extLst>
          </p:cNvPr>
          <p:cNvSpPr>
            <a:spLocks noGrp="1"/>
          </p:cNvSpPr>
          <p:nvPr>
            <p:ph idx="1"/>
          </p:nvPr>
        </p:nvSpPr>
        <p:spPr>
          <a:xfrm>
            <a:off x="539751" y="1084245"/>
            <a:ext cx="10966449" cy="1124566"/>
          </a:xfrm>
        </p:spPr>
        <p:txBody>
          <a:bodyPr/>
          <a:lstStyle/>
          <a:p>
            <a:r>
              <a:rPr lang="en-US" dirty="0">
                <a:solidFill>
                  <a:srgbClr val="53565A"/>
                </a:solidFill>
                <a:cs typeface="Arial" pitchFamily="34" charset="0"/>
              </a:rPr>
              <a:t>Text Response questions require you to enter text in a text box. Students may need to write a sentence, paragraph, essay, or equation.</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Text Response</a:t>
            </a:r>
            <a:endParaRPr altLang="en-US" dirty="0"/>
          </a:p>
        </p:txBody>
      </p:sp>
      <p:sp>
        <p:nvSpPr>
          <p:cNvPr id="11" name="TextBox 10"/>
          <p:cNvSpPr txBox="1"/>
          <p:nvPr/>
        </p:nvSpPr>
        <p:spPr>
          <a:xfrm>
            <a:off x="539751" y="2388213"/>
            <a:ext cx="5861049" cy="2769989"/>
          </a:xfrm>
          <a:prstGeom prst="rect">
            <a:avLst/>
          </a:prstGeom>
          <a:noFill/>
        </p:spPr>
        <p:txBody>
          <a:bodyPr wrap="square" rtlCol="0">
            <a:spAutoFit/>
          </a:bodyPr>
          <a:lstStyle/>
          <a:p>
            <a:pPr marL="0" lvl="1" fontAlgn="base">
              <a:spcBef>
                <a:spcPts val="600"/>
              </a:spcBef>
              <a:buClr>
                <a:srgbClr val="FFFFFF">
                  <a:lumMod val="65000"/>
                </a:srgbClr>
              </a:buClr>
              <a:defRPr/>
            </a:pPr>
            <a:r>
              <a:rPr lang="en-US" sz="2400" b="1" dirty="0">
                <a:solidFill>
                  <a:srgbClr val="53565A"/>
                </a:solidFill>
                <a:ea typeface="Arial" pitchFamily="34" charset="0"/>
                <a:cs typeface="Arial" pitchFamily="34" charset="0"/>
              </a:rPr>
              <a:t>How to Respond: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Listen to the question and then use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move to the text box. JAWS beeps and reads “Edit, type in text.”</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Enter your response. When you are done, press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to navigate from the text box to the next question on the page. JAWS beeps again in a different tone.</a:t>
            </a:r>
          </a:p>
        </p:txBody>
      </p:sp>
      <p:sp>
        <p:nvSpPr>
          <p:cNvPr id="7" name="Slide Number Placeholder 3">
            <a:extLst>
              <a:ext uri="{FF2B5EF4-FFF2-40B4-BE49-F238E27FC236}">
                <a16:creationId xmlns:a16="http://schemas.microsoft.com/office/drawing/2014/main" id="{A9F54591-5976-4555-A1BA-2AFC48EB6D1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927767168"/>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8DD322-2A5A-453D-9DBB-A7D8549776CD}"/>
              </a:ext>
            </a:extLst>
          </p:cNvPr>
          <p:cNvSpPr>
            <a:spLocks noGrp="1"/>
          </p:cNvSpPr>
          <p:nvPr>
            <p:ph idx="1"/>
          </p:nvPr>
        </p:nvSpPr>
        <p:spPr>
          <a:xfrm>
            <a:off x="685800" y="959190"/>
            <a:ext cx="10966449" cy="897241"/>
          </a:xfrm>
        </p:spPr>
        <p:txBody>
          <a:bodyPr/>
          <a:lstStyle/>
          <a:p>
            <a:r>
              <a:rPr lang="en-US" dirty="0">
                <a:solidFill>
                  <a:srgbClr val="53565A"/>
                </a:solidFill>
                <a:cs typeface="Arial" pitchFamily="34" charset="0"/>
              </a:rPr>
              <a:t>Equation questions require you to enter a math equation or expression in a text box using an on-screen keypad.</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Equation</a:t>
            </a:r>
            <a:endParaRPr altLang="en-US" dirty="0"/>
          </a:p>
        </p:txBody>
      </p:sp>
      <p:sp>
        <p:nvSpPr>
          <p:cNvPr id="11" name="TextBox 10"/>
          <p:cNvSpPr txBox="1"/>
          <p:nvPr/>
        </p:nvSpPr>
        <p:spPr>
          <a:xfrm>
            <a:off x="553597" y="2057401"/>
            <a:ext cx="6247347" cy="2769989"/>
          </a:xfrm>
          <a:prstGeom prst="rect">
            <a:avLst/>
          </a:prstGeom>
          <a:noFill/>
        </p:spPr>
        <p:txBody>
          <a:bodyPr wrap="square" rtlCol="0">
            <a:spAutoFit/>
          </a:bodyPr>
          <a:lstStyle/>
          <a:p>
            <a:pPr marL="0" lvl="1" fontAlgn="base">
              <a:spcBef>
                <a:spcPts val="600"/>
              </a:spcBef>
              <a:buClr>
                <a:srgbClr val="FFFFFF">
                  <a:lumMod val="65000"/>
                </a:srgbClr>
              </a:buClr>
              <a:defRPr/>
            </a:pPr>
            <a:r>
              <a:rPr lang="en-US" sz="2400" b="1" dirty="0">
                <a:solidFill>
                  <a:srgbClr val="53565A"/>
                </a:solidFill>
                <a:ea typeface="Arial" pitchFamily="34" charset="0"/>
                <a:cs typeface="Arial" pitchFamily="34" charset="0"/>
              </a:rPr>
              <a:t>How to Respond: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Listen to the question and then use </a:t>
            </a:r>
            <a:r>
              <a:rPr lang="en-US" sz="2000" b="1" dirty="0">
                <a:solidFill>
                  <a:srgbClr val="53565A"/>
                </a:solidFill>
                <a:ea typeface="Arial" pitchFamily="34" charset="0"/>
                <a:cs typeface="Arial" pitchFamily="34" charset="0"/>
              </a:rPr>
              <a:t>Tab </a:t>
            </a:r>
            <a:br>
              <a:rPr lang="en-US" sz="2000" b="1" dirty="0">
                <a:solidFill>
                  <a:srgbClr val="53565A"/>
                </a:solidFill>
                <a:ea typeface="Arial" pitchFamily="34" charset="0"/>
                <a:cs typeface="Arial" pitchFamily="34" charset="0"/>
              </a:rPr>
            </a:br>
            <a:r>
              <a:rPr lang="en-US" sz="2000" dirty="0">
                <a:solidFill>
                  <a:srgbClr val="53565A"/>
                </a:solidFill>
                <a:ea typeface="Arial" pitchFamily="34" charset="0"/>
                <a:cs typeface="Arial" pitchFamily="34" charset="0"/>
              </a:rPr>
              <a:t>and </a:t>
            </a:r>
            <a:r>
              <a:rPr lang="en-US" sz="2000" b="1" dirty="0">
                <a:solidFill>
                  <a:srgbClr val="53565A"/>
                </a:solidFill>
                <a:ea typeface="Arial" pitchFamily="34" charset="0"/>
                <a:cs typeface="Arial" pitchFamily="34" charset="0"/>
              </a:rPr>
              <a:t>Shift + Tab </a:t>
            </a:r>
            <a:r>
              <a:rPr lang="en-US" sz="2000" dirty="0">
                <a:solidFill>
                  <a:srgbClr val="53565A"/>
                </a:solidFill>
                <a:ea typeface="Arial" pitchFamily="34" charset="0"/>
                <a:cs typeface="Arial" pitchFamily="34" charset="0"/>
              </a:rPr>
              <a:t>to move between keypad </a:t>
            </a:r>
            <a:br>
              <a:rPr lang="en-US" sz="2000" dirty="0">
                <a:solidFill>
                  <a:srgbClr val="53565A"/>
                </a:solidFill>
                <a:ea typeface="Arial" pitchFamily="34" charset="0"/>
                <a:cs typeface="Arial" pitchFamily="34" charset="0"/>
              </a:rPr>
            </a:br>
            <a:r>
              <a:rPr lang="en-US" sz="2000" dirty="0">
                <a:solidFill>
                  <a:srgbClr val="53565A"/>
                </a:solidFill>
                <a:ea typeface="Arial" pitchFamily="34" charset="0"/>
                <a:cs typeface="Arial" pitchFamily="34" charset="0"/>
              </a:rPr>
              <a:t>buttons. JAWS reads aloud the character </a:t>
            </a:r>
            <a:br>
              <a:rPr lang="en-US" sz="2000" dirty="0">
                <a:solidFill>
                  <a:srgbClr val="53565A"/>
                </a:solidFill>
                <a:ea typeface="Arial" pitchFamily="34" charset="0"/>
                <a:cs typeface="Arial" pitchFamily="34" charset="0"/>
              </a:rPr>
            </a:br>
            <a:r>
              <a:rPr lang="en-US" sz="2000" dirty="0">
                <a:solidFill>
                  <a:srgbClr val="53565A"/>
                </a:solidFill>
                <a:ea typeface="Arial" pitchFamily="34" charset="0"/>
                <a:cs typeface="Arial" pitchFamily="34" charset="0"/>
              </a:rPr>
              <a:t>or action for each button.</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To enter a character or perform an action, press </a:t>
            </a:r>
            <a:r>
              <a:rPr lang="en-US" sz="2000" b="1" dirty="0">
                <a:solidFill>
                  <a:srgbClr val="53565A"/>
                </a:solidFill>
                <a:ea typeface="Arial" pitchFamily="34" charset="0"/>
                <a:cs typeface="Arial" pitchFamily="34" charset="0"/>
              </a:rPr>
              <a:t>Enter</a:t>
            </a:r>
            <a:r>
              <a:rPr lang="en-US" sz="2000" dirty="0">
                <a:solidFill>
                  <a:srgbClr val="53565A"/>
                </a:solidFill>
                <a:ea typeface="Arial" pitchFamily="34" charset="0"/>
                <a:cs typeface="Arial" pitchFamily="34" charset="0"/>
              </a:rPr>
              <a:t> or press the corresponding key on your keyboard.</a:t>
            </a:r>
          </a:p>
        </p:txBody>
      </p:sp>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a:off x="6933147" y="2057401"/>
            <a:ext cx="4166653" cy="326528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26E3AB34-DE4C-49EB-B187-D1A2BB277E6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69</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1420800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P Max Embos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664" y="1792224"/>
            <a:ext cx="3273552" cy="327355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79475" y="1162840"/>
            <a:ext cx="7603435" cy="4277139"/>
          </a:xfrm>
        </p:spPr>
        <p:txBody>
          <a:bodyPr/>
          <a:lstStyle/>
          <a:p>
            <a:pPr marL="0" indent="0">
              <a:buNone/>
            </a:pPr>
            <a:r>
              <a:rPr lang="en-US" sz="2800" b="1" dirty="0">
                <a:solidFill>
                  <a:srgbClr val="53565A"/>
                </a:solidFill>
              </a:rPr>
              <a:t>ViewPlus Max Braille Embosser</a:t>
            </a:r>
          </a:p>
          <a:p>
            <a:pPr marL="237744" indent="-237744">
              <a:buClr>
                <a:srgbClr val="FFFFFF">
                  <a:lumMod val="65000"/>
                </a:srgbClr>
              </a:buClr>
              <a:buFont typeface="Wingdings" pitchFamily="2" charset="2"/>
              <a:buChar char="§"/>
            </a:pPr>
            <a:r>
              <a:rPr lang="en-US" dirty="0">
                <a:solidFill>
                  <a:srgbClr val="53565A"/>
                </a:solidFill>
              </a:rPr>
              <a:t>Used to create hard copies of text and images.</a:t>
            </a:r>
          </a:p>
          <a:p>
            <a:pPr marL="237744" indent="-237744">
              <a:buClr>
                <a:srgbClr val="FFFFFF">
                  <a:lumMod val="65000"/>
                </a:srgbClr>
              </a:buClr>
              <a:buFont typeface="Wingdings" pitchFamily="2" charset="2"/>
              <a:buChar char="§"/>
            </a:pPr>
            <a:r>
              <a:rPr lang="en-US" dirty="0">
                <a:solidFill>
                  <a:srgbClr val="53565A"/>
                </a:solidFill>
              </a:rPr>
              <a:t>Embossers work with Braille translation software to print written text on the computer screen as Braille.</a:t>
            </a:r>
          </a:p>
          <a:p>
            <a:pPr marL="237744" indent="-237744">
              <a:buClr>
                <a:srgbClr val="FFFFFF">
                  <a:lumMod val="65000"/>
                </a:srgbClr>
              </a:buClr>
              <a:buFont typeface="Wingdings" pitchFamily="2" charset="2"/>
              <a:buChar char="§"/>
            </a:pPr>
            <a:r>
              <a:rPr lang="en-US" dirty="0">
                <a:solidFill>
                  <a:srgbClr val="53565A"/>
                </a:solidFill>
              </a:rPr>
              <a:t>Files used for embossing are configured to work with the ViewPlus Max Embosser.</a:t>
            </a:r>
            <a:endParaRPr lang="en-US" b="1" dirty="0">
              <a:solidFill>
                <a:srgbClr val="53565A"/>
              </a:solidFill>
            </a:endParaRPr>
          </a:p>
        </p:txBody>
      </p:sp>
      <p:sp>
        <p:nvSpPr>
          <p:cNvPr id="4" name="Title 3"/>
          <p:cNvSpPr>
            <a:spLocks noGrp="1"/>
          </p:cNvSpPr>
          <p:nvPr>
            <p:ph type="title"/>
          </p:nvPr>
        </p:nvSpPr>
        <p:spPr/>
        <p:txBody>
          <a:bodyPr/>
          <a:lstStyle/>
          <a:p>
            <a:r>
              <a:rPr lang="en-US" dirty="0"/>
              <a:t>Technology for Testing with Braille</a:t>
            </a:r>
          </a:p>
        </p:txBody>
      </p:sp>
      <p:sp>
        <p:nvSpPr>
          <p:cNvPr id="6" name="Slide Number Placeholder 3">
            <a:extLst>
              <a:ext uri="{FF2B5EF4-FFF2-40B4-BE49-F238E27FC236}">
                <a16:creationId xmlns:a16="http://schemas.microsoft.com/office/drawing/2014/main" id="{38D3F1CD-F924-4C46-9FCC-7A5BE8131280}"/>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a:t>
            </a:fld>
            <a:endParaRPr lang="en-US" sz="1200" dirty="0">
              <a:solidFill>
                <a:schemeClr val="bg1"/>
              </a:solidFill>
            </a:endParaRPr>
          </a:p>
        </p:txBody>
      </p:sp>
    </p:spTree>
    <p:extLst>
      <p:ext uri="{BB962C8B-B14F-4D97-AF65-F5344CB8AC3E}">
        <p14:creationId xmlns:p14="http://schemas.microsoft.com/office/powerpoint/2010/main" val="3475199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6CB5A7-7B72-4F56-8E63-8FB1D618AF0A}"/>
              </a:ext>
            </a:extLst>
          </p:cNvPr>
          <p:cNvSpPr>
            <a:spLocks noGrp="1"/>
          </p:cNvSpPr>
          <p:nvPr>
            <p:ph idx="1"/>
          </p:nvPr>
        </p:nvSpPr>
        <p:spPr>
          <a:xfrm>
            <a:off x="612775" y="1085908"/>
            <a:ext cx="10966449" cy="1694180"/>
          </a:xfrm>
        </p:spPr>
        <p:txBody>
          <a:bodyPr/>
          <a:lstStyle/>
          <a:p>
            <a:r>
              <a:rPr lang="en-US" dirty="0">
                <a:solidFill>
                  <a:srgbClr val="53565A"/>
                </a:solidFill>
                <a:cs typeface="Arial" pitchFamily="34" charset="0"/>
              </a:rPr>
              <a:t>Table-match questions require students to mark at least one checkbox in the cells of a table consisting of multiple rows and columns. The table row heading and column heading are not selectable.</a:t>
            </a:r>
          </a:p>
          <a:p>
            <a:endParaRPr lang="en-US" dirty="0"/>
          </a:p>
        </p:txBody>
      </p:sp>
      <p:sp>
        <p:nvSpPr>
          <p:cNvPr id="30725" name="Title 1"/>
          <p:cNvSpPr>
            <a:spLocks noGrp="1"/>
          </p:cNvSpPr>
          <p:nvPr>
            <p:ph type="title"/>
          </p:nvPr>
        </p:nvSpPr>
        <p:spPr/>
        <p:txBody>
          <a:bodyPr>
            <a:normAutofit/>
          </a:bodyPr>
          <a:lstStyle/>
          <a:p>
            <a:r>
              <a:rPr lang="en-US" altLang="en-US" dirty="0"/>
              <a:t>Responding to Questions: Table-Match</a:t>
            </a:r>
            <a:endParaRPr altLang="en-US" dirty="0"/>
          </a:p>
        </p:txBody>
      </p:sp>
      <p:sp>
        <p:nvSpPr>
          <p:cNvPr id="11" name="TextBox 10"/>
          <p:cNvSpPr txBox="1"/>
          <p:nvPr/>
        </p:nvSpPr>
        <p:spPr>
          <a:xfrm>
            <a:off x="727509" y="2780088"/>
            <a:ext cx="6283855" cy="2539157"/>
          </a:xfrm>
          <a:prstGeom prst="rect">
            <a:avLst/>
          </a:prstGeom>
          <a:noFill/>
        </p:spPr>
        <p:txBody>
          <a:bodyPr wrap="square" rtlCol="0">
            <a:spAutoFit/>
          </a:bodyPr>
          <a:lstStyle/>
          <a:p>
            <a:pPr marL="0" lvl="1" fontAlgn="base">
              <a:spcBef>
                <a:spcPts val="600"/>
              </a:spcBef>
              <a:buClr>
                <a:srgbClr val="53565A"/>
              </a:buClr>
              <a:defRPr/>
            </a:pPr>
            <a:r>
              <a:rPr lang="en-US" sz="2400" b="1" dirty="0">
                <a:solidFill>
                  <a:srgbClr val="53565A"/>
                </a:solidFill>
                <a:ea typeface="Arial" pitchFamily="34" charset="0"/>
                <a:cs typeface="Arial" pitchFamily="34" charset="0"/>
              </a:rPr>
              <a:t>How to Respond:</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Listen to the question, and then press </a:t>
            </a:r>
            <a:r>
              <a:rPr lang="en-US" sz="2000" b="1" dirty="0">
                <a:solidFill>
                  <a:srgbClr val="53565A"/>
                </a:solidFill>
                <a:ea typeface="Arial" pitchFamily="34" charset="0"/>
                <a:cs typeface="Arial" pitchFamily="34" charset="0"/>
              </a:rPr>
              <a:t>Tab </a:t>
            </a:r>
            <a:r>
              <a:rPr lang="en-US" sz="2000" dirty="0">
                <a:solidFill>
                  <a:srgbClr val="53565A"/>
                </a:solidFill>
                <a:ea typeface="Arial" pitchFamily="34" charset="0"/>
                <a:cs typeface="Arial" pitchFamily="34" charset="0"/>
              </a:rPr>
              <a:t>twice. This takes you to the first cell containing a checkbox. </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To navigate to each cell that has a checkbox, press </a:t>
            </a:r>
            <a:r>
              <a:rPr lang="en-US" sz="2000" b="1" dirty="0">
                <a:solidFill>
                  <a:srgbClr val="53565A"/>
                </a:solidFill>
                <a:ea typeface="Arial" pitchFamily="34" charset="0"/>
                <a:cs typeface="Arial" pitchFamily="34" charset="0"/>
              </a:rPr>
              <a:t>Tab</a:t>
            </a:r>
            <a:r>
              <a:rPr lang="en-US" sz="2000" dirty="0">
                <a:solidFill>
                  <a:srgbClr val="53565A"/>
                </a:solidFill>
                <a:ea typeface="Arial" pitchFamily="34" charset="0"/>
                <a:cs typeface="Arial" pitchFamily="34" charset="0"/>
              </a:rPr>
              <a:t>. JAWS reads aloud the column and row names for that cell.</a:t>
            </a:r>
          </a:p>
          <a:p>
            <a:pPr lvl="1" indent="-457200" fontAlgn="base">
              <a:spcBef>
                <a:spcPts val="600"/>
              </a:spcBef>
              <a:buClr>
                <a:srgbClr val="53565A"/>
              </a:buClr>
              <a:buFont typeface="+mj-lt"/>
              <a:buAutoNum type="arabicPeriod"/>
              <a:defRPr/>
            </a:pPr>
            <a:r>
              <a:rPr lang="en-US" sz="2000" dirty="0">
                <a:solidFill>
                  <a:srgbClr val="53565A"/>
                </a:solidFill>
                <a:ea typeface="Arial" pitchFamily="34" charset="0"/>
                <a:cs typeface="Arial" pitchFamily="34" charset="0"/>
              </a:rPr>
              <a:t>To mark a checkbox, press the </a:t>
            </a:r>
            <a:r>
              <a:rPr lang="en-US" sz="2000" b="1" dirty="0">
                <a:solidFill>
                  <a:srgbClr val="53565A"/>
                </a:solidFill>
                <a:ea typeface="Arial" pitchFamily="34" charset="0"/>
                <a:cs typeface="Arial" pitchFamily="34" charset="0"/>
              </a:rPr>
              <a:t>Space</a:t>
            </a:r>
            <a:r>
              <a:rPr lang="en-US" sz="2000" dirty="0">
                <a:solidFill>
                  <a:srgbClr val="53565A"/>
                </a:solidFill>
                <a:ea typeface="Arial" pitchFamily="34" charset="0"/>
                <a:cs typeface="Arial" pitchFamily="34" charset="0"/>
              </a:rPr>
              <a:t> bar.</a:t>
            </a:r>
          </a:p>
        </p:txBody>
      </p:sp>
      <p:pic>
        <p:nvPicPr>
          <p:cNvPr id="9" name="Picture 8" descr="Table Match items display a set of options in the column headers, a set of options in the row headers, and a checkbox in every cell where two options intersect." title="Table Match Item"/>
          <p:cNvPicPr/>
          <p:nvPr/>
        </p:nvPicPr>
        <p:blipFill>
          <a:blip r:embed="rId4">
            <a:extLst>
              <a:ext uri="{28A0092B-C50C-407E-A947-70E740481C1C}">
                <a14:useLocalDpi xmlns:a14="http://schemas.microsoft.com/office/drawing/2010/main" val="0"/>
              </a:ext>
            </a:extLst>
          </a:blip>
          <a:stretch>
            <a:fillRect/>
          </a:stretch>
        </p:blipFill>
        <p:spPr>
          <a:xfrm>
            <a:off x="7430464" y="2868930"/>
            <a:ext cx="3428036" cy="16941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94B37526-DFA9-4033-A4E0-ACC79A89BCB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369337224"/>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207" y="898921"/>
            <a:ext cx="7256366" cy="2530079"/>
          </a:xfrm>
        </p:spPr>
        <p:txBody>
          <a:bodyPr/>
          <a:lstStyle/>
          <a:p>
            <a:r>
              <a:rPr lang="en-US" dirty="0"/>
              <a:t>Pausing and Ending a Test</a:t>
            </a:r>
          </a:p>
        </p:txBody>
      </p:sp>
    </p:spTree>
    <p:extLst>
      <p:ext uri="{BB962C8B-B14F-4D97-AF65-F5344CB8AC3E}">
        <p14:creationId xmlns:p14="http://schemas.microsoft.com/office/powerpoint/2010/main" val="12220223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Pause</a:t>
            </a:r>
          </a:p>
        </p:txBody>
      </p:sp>
      <p:sp>
        <p:nvSpPr>
          <p:cNvPr id="16" name="Slide Number Placeholder 3">
            <a:extLst>
              <a:ext uri="{FF2B5EF4-FFF2-40B4-BE49-F238E27FC236}">
                <a16:creationId xmlns:a16="http://schemas.microsoft.com/office/drawing/2014/main" id="{F7154573-2D3B-44B2-9FFD-75992DE72D1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72</a:t>
            </a:fld>
            <a:endParaRPr lang="en-US" sz="1200" dirty="0">
              <a:solidFill>
                <a:schemeClr val="bg1"/>
              </a:solidFill>
            </a:endParaRPr>
          </a:p>
        </p:txBody>
      </p:sp>
      <p:grpSp>
        <p:nvGrpSpPr>
          <p:cNvPr id="4" name="Group 3">
            <a:extLst>
              <a:ext uri="{FF2B5EF4-FFF2-40B4-BE49-F238E27FC236}">
                <a16:creationId xmlns:a16="http://schemas.microsoft.com/office/drawing/2014/main" id="{3E76AE3D-75AB-415C-BB8B-54B60527319A}"/>
              </a:ext>
            </a:extLst>
          </p:cNvPr>
          <p:cNvGrpSpPr/>
          <p:nvPr/>
        </p:nvGrpSpPr>
        <p:grpSpPr>
          <a:xfrm>
            <a:off x="2686488" y="1608455"/>
            <a:ext cx="7164464" cy="3455512"/>
            <a:chOff x="2686488" y="1608455"/>
            <a:chExt cx="7164464" cy="3455512"/>
          </a:xfrm>
        </p:grpSpPr>
        <p:grpSp>
          <p:nvGrpSpPr>
            <p:cNvPr id="6" name="Group 5">
              <a:extLst>
                <a:ext uri="{FF2B5EF4-FFF2-40B4-BE49-F238E27FC236}">
                  <a16:creationId xmlns:a16="http://schemas.microsoft.com/office/drawing/2014/main" id="{4720E3B6-2619-41AB-9CE9-A214B5ABC84C}"/>
                </a:ext>
              </a:extLst>
            </p:cNvPr>
            <p:cNvGrpSpPr/>
            <p:nvPr/>
          </p:nvGrpSpPr>
          <p:grpSpPr>
            <a:xfrm>
              <a:off x="2686488" y="1608455"/>
              <a:ext cx="7164464" cy="3455512"/>
              <a:chOff x="2513768" y="2085975"/>
              <a:chExt cx="7164464" cy="3455512"/>
            </a:xfrm>
          </p:grpSpPr>
          <p:grpSp>
            <p:nvGrpSpPr>
              <p:cNvPr id="3" name="Group 2">
                <a:extLst>
                  <a:ext uri="{FF2B5EF4-FFF2-40B4-BE49-F238E27FC236}">
                    <a16:creationId xmlns:a16="http://schemas.microsoft.com/office/drawing/2014/main" id="{15EF7BA5-19CD-4A88-9B56-B65176B960E4}"/>
                  </a:ext>
                </a:extLst>
              </p:cNvPr>
              <p:cNvGrpSpPr/>
              <p:nvPr/>
            </p:nvGrpSpPr>
            <p:grpSpPr>
              <a:xfrm>
                <a:off x="2513768" y="2085975"/>
                <a:ext cx="7164464" cy="3455512"/>
                <a:chOff x="2513768" y="2085975"/>
                <a:chExt cx="7164464" cy="3455512"/>
              </a:xfrm>
            </p:grpSpPr>
            <p:grpSp>
              <p:nvGrpSpPr>
                <p:cNvPr id="13" name="Group 12">
                  <a:extLst>
                    <a:ext uri="{FF2B5EF4-FFF2-40B4-BE49-F238E27FC236}">
                      <a16:creationId xmlns:a16="http://schemas.microsoft.com/office/drawing/2014/main" id="{9DDFA3B5-BCDB-4977-8BB0-70D898ADB45F}"/>
                    </a:ext>
                  </a:extLst>
                </p:cNvPr>
                <p:cNvGrpSpPr/>
                <p:nvPr/>
              </p:nvGrpSpPr>
              <p:grpSpPr>
                <a:xfrm>
                  <a:off x="2513768" y="2085975"/>
                  <a:ext cx="7164464" cy="3455512"/>
                  <a:chOff x="2513768" y="2085975"/>
                  <a:chExt cx="7164464" cy="3455512"/>
                </a:xfrm>
              </p:grpSpPr>
              <p:grpSp>
                <p:nvGrpSpPr>
                  <p:cNvPr id="11" name="Group 10">
                    <a:extLst>
                      <a:ext uri="{FF2B5EF4-FFF2-40B4-BE49-F238E27FC236}">
                        <a16:creationId xmlns:a16="http://schemas.microsoft.com/office/drawing/2014/main" id="{BEB4748A-2A40-4004-8DF1-BFDC0BD1DC90}"/>
                      </a:ext>
                    </a:extLst>
                  </p:cNvPr>
                  <p:cNvGrpSpPr/>
                  <p:nvPr/>
                </p:nvGrpSpPr>
                <p:grpSpPr>
                  <a:xfrm>
                    <a:off x="2513768" y="2085975"/>
                    <a:ext cx="7164464" cy="3455512"/>
                    <a:chOff x="2513768" y="2085975"/>
                    <a:chExt cx="7164464" cy="3455512"/>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87" b="22158"/>
                    <a:stretch/>
                  </p:blipFill>
                  <p:spPr bwMode="auto">
                    <a:xfrm>
                      <a:off x="2513768" y="2085975"/>
                      <a:ext cx="7164464" cy="3455512"/>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2" descr="C:\Users\ebirdsall\AppData\Local\Microsoft\Windows\Temporary Internet Files\Content.Outlook\7Y87BGP1\Pause Screen.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38" t="37192" r="14525" b="33922"/>
                    <a:stretch/>
                  </p:blipFill>
                  <p:spPr bwMode="auto">
                    <a:xfrm>
                      <a:off x="3848100" y="2730500"/>
                      <a:ext cx="5143501" cy="15113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3A87B238-D42F-4479-B746-ACCA53001810}"/>
                      </a:ext>
                    </a:extLst>
                  </p:cNvPr>
                  <p:cNvSpPr/>
                  <p:nvPr/>
                </p:nvSpPr>
                <p:spPr>
                  <a:xfrm>
                    <a:off x="3392488" y="2269375"/>
                    <a:ext cx="306676" cy="282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A0C658A1-7D7D-41CA-B2D6-CC4472D85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1601" y="2134716"/>
                  <a:ext cx="677598" cy="103926"/>
                </a:xfrm>
                <a:prstGeom prst="rect">
                  <a:avLst/>
                </a:prstGeom>
              </p:spPr>
            </p:pic>
          </p:grpSp>
          <p:sp>
            <p:nvSpPr>
              <p:cNvPr id="8" name="Rectangle 7"/>
              <p:cNvSpPr/>
              <p:nvPr/>
            </p:nvSpPr>
            <p:spPr>
              <a:xfrm>
                <a:off x="9400534" y="2098973"/>
                <a:ext cx="215853" cy="158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ight Arrow 8">
              <a:extLst>
                <a:ext uri="{FF2B5EF4-FFF2-40B4-BE49-F238E27FC236}">
                  <a16:creationId xmlns:a16="http://schemas.microsoft.com/office/drawing/2014/main" id="{29DD0AD0-8CAA-4EEB-91AD-8D034C10D580}"/>
                </a:ext>
              </a:extLst>
            </p:cNvPr>
            <p:cNvSpPr/>
            <p:nvPr/>
          </p:nvSpPr>
          <p:spPr>
            <a:xfrm>
              <a:off x="3531613" y="3375211"/>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3553819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982" y="974075"/>
            <a:ext cx="10966449" cy="4820797"/>
          </a:xfrm>
        </p:spPr>
        <p:txBody>
          <a:bodyPr rtlCol="0">
            <a:noAutofit/>
          </a:bodyPr>
          <a:lstStyle/>
          <a:p>
            <a:pPr marL="401638" lvl="1" indent="-292100">
              <a:buClr>
                <a:srgbClr val="FFFFFF">
                  <a:lumMod val="65000"/>
                </a:srgbClr>
              </a:buClr>
              <a:buFont typeface="Wingdings" pitchFamily="2" charset="2"/>
              <a:buChar char="§"/>
              <a:defRPr/>
            </a:pPr>
            <a:r>
              <a:rPr lang="en-US" sz="2000" dirty="0">
                <a:solidFill>
                  <a:srgbClr val="53565A"/>
                </a:solidFill>
              </a:rPr>
              <a:t>For performance tasks and for computer-adaptive tests (CATs) that have been paused for less than 20 minutes, students returning from a break in testing can revisit any items in the current test segment and change their answers if desired. </a:t>
            </a:r>
          </a:p>
          <a:p>
            <a:pPr marL="401638" lvl="1" indent="-292100">
              <a:buClr>
                <a:srgbClr val="FFFFFF">
                  <a:lumMod val="65000"/>
                </a:srgbClr>
              </a:buClr>
              <a:buFont typeface="Wingdings" pitchFamily="2" charset="2"/>
              <a:buChar char="§"/>
              <a:defRPr/>
            </a:pPr>
            <a:r>
              <a:rPr lang="en-US" sz="2000" dirty="0">
                <a:solidFill>
                  <a:srgbClr val="53565A"/>
                </a:solidFill>
              </a:rPr>
              <a:t>Students taking a CAT who have paused their tests for longer than 20 minutes may only return to the most recently visited page containing unanswered test items in the current test segment. They may change any answers present on this page but may not access any items on previous pages or in previous segments of the test. </a:t>
            </a:r>
          </a:p>
          <a:p>
            <a:pPr marL="401638" lvl="1" indent="-292100">
              <a:buClr>
                <a:srgbClr val="FFFFFF">
                  <a:lumMod val="65000"/>
                </a:srgbClr>
              </a:buClr>
              <a:buFont typeface="Wingdings" pitchFamily="2" charset="2"/>
              <a:buChar char="§"/>
              <a:defRPr/>
            </a:pPr>
            <a:r>
              <a:rPr lang="en-US" sz="2000" dirty="0">
                <a:solidFill>
                  <a:srgbClr val="53565A"/>
                </a:solidFill>
              </a:rPr>
              <a:t>If all items on the most recently visited page were answered prior to pausing, the student will resume the test on the next page with unanswered items and will not be allowed to access previous pages or segments of the test.</a:t>
            </a:r>
          </a:p>
        </p:txBody>
      </p:sp>
      <p:sp>
        <p:nvSpPr>
          <p:cNvPr id="2" name="Title 1"/>
          <p:cNvSpPr>
            <a:spLocks noGrp="1"/>
          </p:cNvSpPr>
          <p:nvPr>
            <p:ph type="title"/>
          </p:nvPr>
        </p:nvSpPr>
        <p:spPr/>
        <p:txBody>
          <a:bodyPr/>
          <a:lstStyle/>
          <a:p>
            <a:r>
              <a:rPr lang="en-US" dirty="0"/>
              <a:t>Test Pause Rules</a:t>
            </a:r>
          </a:p>
        </p:txBody>
      </p:sp>
      <p:sp>
        <p:nvSpPr>
          <p:cNvPr id="5" name="Slide Number Placeholder 3">
            <a:extLst>
              <a:ext uri="{FF2B5EF4-FFF2-40B4-BE49-F238E27FC236}">
                <a16:creationId xmlns:a16="http://schemas.microsoft.com/office/drawing/2014/main" id="{1227F279-E007-4F97-95DE-17BCA2EECA6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73</a:t>
            </a:fld>
            <a:endParaRPr lang="en-US" sz="1200" dirty="0">
              <a:solidFill>
                <a:schemeClr val="bg1"/>
              </a:solidFill>
            </a:endParaRPr>
          </a:p>
        </p:txBody>
      </p:sp>
    </p:spTree>
    <p:extLst>
      <p:ext uri="{BB962C8B-B14F-4D97-AF65-F5344CB8AC3E}">
        <p14:creationId xmlns:p14="http://schemas.microsoft.com/office/powerpoint/2010/main" val="36506735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Timeout</a:t>
            </a:r>
          </a:p>
        </p:txBody>
      </p:sp>
      <p:sp>
        <p:nvSpPr>
          <p:cNvPr id="5" name="Slide Number Placeholder 3">
            <a:extLst>
              <a:ext uri="{FF2B5EF4-FFF2-40B4-BE49-F238E27FC236}">
                <a16:creationId xmlns:a16="http://schemas.microsoft.com/office/drawing/2014/main" id="{59F8088A-31A7-47EF-890A-4958E616108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74</a:t>
            </a:fld>
            <a:endParaRPr lang="en-US" sz="1200" dirty="0">
              <a:solidFill>
                <a:schemeClr val="bg1"/>
              </a:solidFill>
            </a:endParaRPr>
          </a:p>
        </p:txBody>
      </p:sp>
      <p:sp>
        <p:nvSpPr>
          <p:cNvPr id="7" name="Content Placeholder 2">
            <a:extLst>
              <a:ext uri="{FF2B5EF4-FFF2-40B4-BE49-F238E27FC236}">
                <a16:creationId xmlns:a16="http://schemas.microsoft.com/office/drawing/2014/main" id="{224C6713-43B8-430E-8053-FB7ED3D99C38}"/>
              </a:ext>
            </a:extLst>
          </p:cNvPr>
          <p:cNvSpPr>
            <a:spLocks noGrp="1"/>
          </p:cNvSpPr>
          <p:nvPr>
            <p:ph idx="1"/>
          </p:nvPr>
        </p:nvSpPr>
        <p:spPr>
          <a:xfrm>
            <a:off x="476166" y="1034142"/>
            <a:ext cx="10966265" cy="4939145"/>
          </a:xfrm>
        </p:spPr>
        <p:txBody>
          <a:bodyPr rtlCol="0">
            <a:noAutofit/>
          </a:bodyPr>
          <a:lstStyle/>
          <a:p>
            <a:pPr marL="0" indent="0" eaLnBrk="1" fontAlgn="auto" hangingPunct="1">
              <a:buNone/>
              <a:defRPr/>
            </a:pPr>
            <a:r>
              <a:rPr lang="en-US" b="1" dirty="0">
                <a:solidFill>
                  <a:srgbClr val="53565A"/>
                </a:solidFill>
              </a:rPr>
              <a:t>Test Timeout Due to Inactivity</a:t>
            </a:r>
          </a:p>
          <a:p>
            <a:pPr eaLnBrk="1" fontAlgn="auto" hangingPunct="1">
              <a:buFont typeface="Arial" panose="020B0604020202020204" pitchFamily="34" charset="0"/>
              <a:buChar char="•"/>
              <a:defRPr/>
            </a:pPr>
            <a:r>
              <a:rPr lang="en-US" sz="2000" dirty="0">
                <a:solidFill>
                  <a:srgbClr val="53565A"/>
                </a:solidFill>
              </a:rPr>
              <a:t>As a security measure, after 30 minutes of test inactivity, students are logged out and their tests are paused automatically.</a:t>
            </a:r>
          </a:p>
          <a:p>
            <a:pPr eaLnBrk="1" fontAlgn="auto" hangingPunct="1">
              <a:buFont typeface="Arial" panose="020B0604020202020204" pitchFamily="34" charset="0"/>
              <a:buChar char="•"/>
              <a:defRPr/>
            </a:pPr>
            <a:r>
              <a:rPr lang="en-US" sz="2000" dirty="0">
                <a:solidFill>
                  <a:srgbClr val="53565A"/>
                </a:solidFill>
              </a:rPr>
              <a:t>Inactivity is determined by whether the student is interacting with the test by selecting answers or using navigation tools. </a:t>
            </a:r>
          </a:p>
          <a:p>
            <a:pPr eaLnBrk="1" fontAlgn="auto" hangingPunct="1">
              <a:buFont typeface="Arial" panose="020B0604020202020204" pitchFamily="34" charset="0"/>
              <a:buChar char="•"/>
              <a:defRPr/>
            </a:pPr>
            <a:r>
              <a:rPr lang="en-US" sz="2000" dirty="0">
                <a:solidFill>
                  <a:srgbClr val="53565A"/>
                </a:solidFill>
              </a:rPr>
              <a:t>Students will receive a warning message prior to being logged out and must select </a:t>
            </a:r>
            <a:r>
              <a:rPr lang="en-US" sz="2000" b="1" dirty="0">
                <a:solidFill>
                  <a:srgbClr val="53565A"/>
                </a:solidFill>
              </a:rPr>
              <a:t>OK</a:t>
            </a:r>
            <a:r>
              <a:rPr lang="en-US" sz="2000" dirty="0">
                <a:solidFill>
                  <a:srgbClr val="53565A"/>
                </a:solidFill>
              </a:rPr>
              <a:t> on the pop-up within 30 seconds in order to avoid automatic logout and pausing of their test.</a:t>
            </a:r>
          </a:p>
          <a:p>
            <a:pPr eaLnBrk="1" fontAlgn="auto" hangingPunct="1">
              <a:buFont typeface="Arial" panose="020B0604020202020204" pitchFamily="34" charset="0"/>
              <a:buChar char="•"/>
              <a:defRPr/>
            </a:pPr>
            <a:r>
              <a:rPr lang="en-US" sz="2000" dirty="0">
                <a:solidFill>
                  <a:srgbClr val="53565A"/>
                </a:solidFill>
              </a:rPr>
              <a:t>If a student’s test is paused due to inactivity, the same rules apply as when the student intentionally pauses the test.</a:t>
            </a:r>
          </a:p>
        </p:txBody>
      </p:sp>
    </p:spTree>
    <p:extLst>
      <p:ext uri="{BB962C8B-B14F-4D97-AF65-F5344CB8AC3E}">
        <p14:creationId xmlns:p14="http://schemas.microsoft.com/office/powerpoint/2010/main" val="3377386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itle 1"/>
          <p:cNvSpPr>
            <a:spLocks noGrp="1"/>
          </p:cNvSpPr>
          <p:nvPr>
            <p:ph type="title"/>
          </p:nvPr>
        </p:nvSpPr>
        <p:spPr/>
        <p:txBody>
          <a:bodyPr/>
          <a:lstStyle/>
          <a:p>
            <a:r>
              <a:rPr altLang="en-US" dirty="0"/>
              <a:t>Pausing Sessions</a:t>
            </a:r>
          </a:p>
        </p:txBody>
      </p:sp>
      <p:sp>
        <p:nvSpPr>
          <p:cNvPr id="20" name="Slide Number Placeholder 3">
            <a:extLst>
              <a:ext uri="{FF2B5EF4-FFF2-40B4-BE49-F238E27FC236}">
                <a16:creationId xmlns:a16="http://schemas.microsoft.com/office/drawing/2014/main" id="{4F257146-B459-4CEB-84B6-A8D6C6B9943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75</a:t>
            </a:fld>
            <a:endParaRPr lang="en-US" sz="1200" dirty="0">
              <a:solidFill>
                <a:schemeClr val="bg1"/>
              </a:solidFill>
            </a:endParaRPr>
          </a:p>
        </p:txBody>
      </p:sp>
      <p:grpSp>
        <p:nvGrpSpPr>
          <p:cNvPr id="2" name="Group 1">
            <a:extLst>
              <a:ext uri="{FF2B5EF4-FFF2-40B4-BE49-F238E27FC236}">
                <a16:creationId xmlns:a16="http://schemas.microsoft.com/office/drawing/2014/main" id="{9A43E1F1-D310-4ED2-AD0E-F564EC5B83D0}"/>
              </a:ext>
            </a:extLst>
          </p:cNvPr>
          <p:cNvGrpSpPr/>
          <p:nvPr/>
        </p:nvGrpSpPr>
        <p:grpSpPr>
          <a:xfrm>
            <a:off x="1678395" y="1744577"/>
            <a:ext cx="8835210" cy="3232843"/>
            <a:chOff x="1707846" y="2322094"/>
            <a:chExt cx="8835210" cy="3232843"/>
          </a:xfrm>
        </p:grpSpPr>
        <p:pic>
          <p:nvPicPr>
            <p:cNvPr id="4" name="Picture 3" descr="A screenshot of a social media post&#10;&#10;Description automatically generated">
              <a:extLst>
                <a:ext uri="{FF2B5EF4-FFF2-40B4-BE49-F238E27FC236}">
                  <a16:creationId xmlns:a16="http://schemas.microsoft.com/office/drawing/2014/main" id="{0DCD5793-0FC4-468E-AD01-6D5D67E99A73}"/>
                </a:ext>
              </a:extLst>
            </p:cNvPr>
            <p:cNvPicPr>
              <a:picLocks noChangeAspect="1"/>
            </p:cNvPicPr>
            <p:nvPr/>
          </p:nvPicPr>
          <p:blipFill rotWithShape="1">
            <a:blip r:embed="rId4">
              <a:extLst>
                <a:ext uri="{28A0092B-C50C-407E-A947-70E740481C1C}">
                  <a14:useLocalDpi xmlns:a14="http://schemas.microsoft.com/office/drawing/2010/main" val="0"/>
                </a:ext>
              </a:extLst>
            </a:blip>
            <a:srcRect t="23967"/>
            <a:stretch/>
          </p:blipFill>
          <p:spPr>
            <a:xfrm>
              <a:off x="1707846" y="2322094"/>
              <a:ext cx="8776308" cy="323284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Right Arrow 8">
              <a:extLst>
                <a:ext uri="{FF2B5EF4-FFF2-40B4-BE49-F238E27FC236}">
                  <a16:creationId xmlns:a16="http://schemas.microsoft.com/office/drawing/2014/main" id="{EBBE7880-793A-444D-9271-718DB6833BE7}"/>
                </a:ext>
              </a:extLst>
            </p:cNvPr>
            <p:cNvSpPr/>
            <p:nvPr/>
          </p:nvSpPr>
          <p:spPr>
            <a:xfrm rot="10800000">
              <a:off x="9978543" y="3568849"/>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128922409"/>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End</a:t>
            </a:r>
          </a:p>
        </p:txBody>
      </p:sp>
      <p:sp>
        <p:nvSpPr>
          <p:cNvPr id="25" name="Slide Number Placeholder 3">
            <a:extLst>
              <a:ext uri="{FF2B5EF4-FFF2-40B4-BE49-F238E27FC236}">
                <a16:creationId xmlns:a16="http://schemas.microsoft.com/office/drawing/2014/main" id="{41D49770-3C57-455A-992D-2F174291B7E3}"/>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76</a:t>
            </a:fld>
            <a:endParaRPr lang="en-US" sz="1200" dirty="0">
              <a:solidFill>
                <a:schemeClr val="bg1"/>
              </a:solidFill>
            </a:endParaRPr>
          </a:p>
        </p:txBody>
      </p:sp>
      <p:grpSp>
        <p:nvGrpSpPr>
          <p:cNvPr id="4" name="Group 3">
            <a:extLst>
              <a:ext uri="{FF2B5EF4-FFF2-40B4-BE49-F238E27FC236}">
                <a16:creationId xmlns:a16="http://schemas.microsoft.com/office/drawing/2014/main" id="{C02AEE8C-3D43-4CDE-8333-4D6D62021D79}"/>
              </a:ext>
            </a:extLst>
          </p:cNvPr>
          <p:cNvGrpSpPr/>
          <p:nvPr/>
        </p:nvGrpSpPr>
        <p:grpSpPr>
          <a:xfrm>
            <a:off x="1832611" y="1408229"/>
            <a:ext cx="8108313" cy="3657599"/>
            <a:chOff x="1832611" y="1408229"/>
            <a:chExt cx="8108313" cy="3657599"/>
          </a:xfrm>
        </p:grpSpPr>
        <p:grpSp>
          <p:nvGrpSpPr>
            <p:cNvPr id="19" name="Group 18">
              <a:extLst>
                <a:ext uri="{FF2B5EF4-FFF2-40B4-BE49-F238E27FC236}">
                  <a16:creationId xmlns:a16="http://schemas.microsoft.com/office/drawing/2014/main" id="{CF7B3654-8C4E-4673-B9C9-23D1D8DB678D}"/>
                </a:ext>
              </a:extLst>
            </p:cNvPr>
            <p:cNvGrpSpPr/>
            <p:nvPr/>
          </p:nvGrpSpPr>
          <p:grpSpPr>
            <a:xfrm>
              <a:off x="2397124" y="1408229"/>
              <a:ext cx="7543800" cy="3657599"/>
              <a:chOff x="2438400" y="2133601"/>
              <a:chExt cx="7543800" cy="3657599"/>
            </a:xfrm>
          </p:grpSpPr>
          <p:grpSp>
            <p:nvGrpSpPr>
              <p:cNvPr id="18" name="Group 17">
                <a:extLst>
                  <a:ext uri="{FF2B5EF4-FFF2-40B4-BE49-F238E27FC236}">
                    <a16:creationId xmlns:a16="http://schemas.microsoft.com/office/drawing/2014/main" id="{BC727AFA-45F6-4C56-929E-2C1E99782BEA}"/>
                  </a:ext>
                </a:extLst>
              </p:cNvPr>
              <p:cNvGrpSpPr/>
              <p:nvPr/>
            </p:nvGrpSpPr>
            <p:grpSpPr>
              <a:xfrm>
                <a:off x="2438400" y="2133601"/>
                <a:ext cx="7543800" cy="3657599"/>
                <a:chOff x="2438400" y="2133601"/>
                <a:chExt cx="7543800" cy="3657599"/>
              </a:xfrm>
            </p:grpSpPr>
            <p:grpSp>
              <p:nvGrpSpPr>
                <p:cNvPr id="10" name="Group 9">
                  <a:extLst>
                    <a:ext uri="{FF2B5EF4-FFF2-40B4-BE49-F238E27FC236}">
                      <a16:creationId xmlns:a16="http://schemas.microsoft.com/office/drawing/2014/main" id="{691D8ACC-873A-48F1-AED7-2ED2676E70B4}"/>
                    </a:ext>
                  </a:extLst>
                </p:cNvPr>
                <p:cNvGrpSpPr/>
                <p:nvPr/>
              </p:nvGrpSpPr>
              <p:grpSpPr>
                <a:xfrm>
                  <a:off x="2438400" y="2133601"/>
                  <a:ext cx="7543800" cy="3657599"/>
                  <a:chOff x="2438400" y="2133601"/>
                  <a:chExt cx="7543800" cy="3657599"/>
                </a:xfrm>
              </p:grpSpPr>
              <p:grpSp>
                <p:nvGrpSpPr>
                  <p:cNvPr id="7" name="Group 6"/>
                  <p:cNvGrpSpPr/>
                  <p:nvPr/>
                </p:nvGrpSpPr>
                <p:grpSpPr>
                  <a:xfrm>
                    <a:off x="2438400" y="2133601"/>
                    <a:ext cx="7543800" cy="3657599"/>
                    <a:chOff x="914400" y="2133600"/>
                    <a:chExt cx="7543800" cy="3657599"/>
                  </a:xfrm>
                </p:grpSpPr>
                <p:grpSp>
                  <p:nvGrpSpPr>
                    <p:cNvPr id="6" name="Group 5"/>
                    <p:cNvGrpSpPr/>
                    <p:nvPr/>
                  </p:nvGrpSpPr>
                  <p:grpSpPr>
                    <a:xfrm>
                      <a:off x="914400" y="2133600"/>
                      <a:ext cx="7543800" cy="3657599"/>
                      <a:chOff x="914400" y="2133600"/>
                      <a:chExt cx="7543800" cy="3657599"/>
                    </a:xfrm>
                  </p:grpSpPr>
                  <p:grpSp>
                    <p:nvGrpSpPr>
                      <p:cNvPr id="5" name="Group 4"/>
                      <p:cNvGrpSpPr/>
                      <p:nvPr/>
                    </p:nvGrpSpPr>
                    <p:grpSpPr>
                      <a:xfrm>
                        <a:off x="914400" y="2133600"/>
                        <a:ext cx="7543800" cy="3657599"/>
                        <a:chOff x="914400" y="2133600"/>
                        <a:chExt cx="7543800" cy="3657599"/>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770"/>
                        <a:stretch/>
                      </p:blipFill>
                      <p:spPr>
                        <a:xfrm>
                          <a:off x="914400" y="2133600"/>
                          <a:ext cx="7543800" cy="365759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442" b="20956"/>
                        <a:stretch/>
                      </p:blipFill>
                      <p:spPr bwMode="auto">
                        <a:xfrm>
                          <a:off x="914400" y="2578609"/>
                          <a:ext cx="7543800" cy="3212590"/>
                        </a:xfrm>
                        <a:prstGeom prst="rect">
                          <a:avLst/>
                        </a:prstGeom>
                        <a:ln>
                          <a:noFill/>
                        </a:ln>
                        <a:effectLst/>
                        <a:extLst>
                          <a:ext uri="{909E8E84-426E-40DD-AFC4-6F175D3DCCD1}">
                            <a14:hiddenFill xmlns:a14="http://schemas.microsoft.com/office/drawing/2010/main">
                              <a:solidFill>
                                <a:schemeClr val="accent1"/>
                              </a:solidFill>
                            </a14:hiddenFill>
                          </a:ext>
                        </a:extLst>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4493" y="2971800"/>
                        <a:ext cx="4572000" cy="1071774"/>
                      </a:xfrm>
                      <a:prstGeom prst="rect">
                        <a:avLst/>
                      </a:prstGeom>
                    </p:spPr>
                  </p:pic>
                </p:gr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838" r="95581" b="90145"/>
                    <a:stretch/>
                  </p:blipFill>
                  <p:spPr bwMode="auto">
                    <a:xfrm>
                      <a:off x="914400" y="2166856"/>
                      <a:ext cx="423863" cy="411753"/>
                    </a:xfrm>
                    <a:prstGeom prst="rect">
                      <a:avLst/>
                    </a:prstGeom>
                    <a:ln>
                      <a:noFill/>
                    </a:ln>
                    <a:effectLst/>
                    <a:extLst>
                      <a:ext uri="{909E8E84-426E-40DD-AFC4-6F175D3DCCD1}">
                        <a14:hiddenFill xmlns:a14="http://schemas.microsoft.com/office/drawing/2010/main">
                          <a:solidFill>
                            <a:schemeClr val="accent1"/>
                          </a:solidFill>
                        </a14:hiddenFill>
                      </a:ext>
                    </a:extLst>
                  </p:spPr>
                </p:pic>
              </p:grpSp>
              <p:sp>
                <p:nvSpPr>
                  <p:cNvPr id="9" name="Rectangle 8">
                    <a:extLst>
                      <a:ext uri="{FF2B5EF4-FFF2-40B4-BE49-F238E27FC236}">
                        <a16:creationId xmlns:a16="http://schemas.microsoft.com/office/drawing/2014/main" id="{2A3D58C9-A17D-4265-A24A-D64B9B381E18}"/>
                      </a:ext>
                    </a:extLst>
                  </p:cNvPr>
                  <p:cNvSpPr/>
                  <p:nvPr/>
                </p:nvSpPr>
                <p:spPr>
                  <a:xfrm>
                    <a:off x="3676415" y="2197570"/>
                    <a:ext cx="839787" cy="376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1CD6B272-161B-49B7-8C79-17E4ADCC1AEB}"/>
                    </a:ext>
                  </a:extLst>
                </p:cNvPr>
                <p:cNvPicPr>
                  <a:picLocks noChangeAspect="1"/>
                </p:cNvPicPr>
                <p:nvPr/>
              </p:nvPicPr>
              <p:blipFill>
                <a:blip r:embed="rId6"/>
                <a:stretch>
                  <a:fillRect/>
                </a:stretch>
              </p:blipFill>
              <p:spPr>
                <a:xfrm>
                  <a:off x="3605450" y="2189763"/>
                  <a:ext cx="458550" cy="396373"/>
                </a:xfrm>
                <a:prstGeom prst="rect">
                  <a:avLst/>
                </a:prstGeom>
              </p:spPr>
            </p:pic>
          </p:grpSp>
          <p:sp>
            <p:nvSpPr>
              <p:cNvPr id="16" name="Rectangle 15"/>
              <p:cNvSpPr/>
              <p:nvPr/>
            </p:nvSpPr>
            <p:spPr>
              <a:xfrm>
                <a:off x="3626178" y="2153310"/>
                <a:ext cx="419893" cy="4719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ight Arrow 8">
              <a:extLst>
                <a:ext uri="{FF2B5EF4-FFF2-40B4-BE49-F238E27FC236}">
                  <a16:creationId xmlns:a16="http://schemas.microsoft.com/office/drawing/2014/main" id="{05711CD5-32B0-4790-B61C-8DC6E011C878}"/>
                </a:ext>
              </a:extLst>
            </p:cNvPr>
            <p:cNvSpPr/>
            <p:nvPr/>
          </p:nvSpPr>
          <p:spPr>
            <a:xfrm>
              <a:off x="1832611" y="1472198"/>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ight Arrow 8">
              <a:extLst>
                <a:ext uri="{FF2B5EF4-FFF2-40B4-BE49-F238E27FC236}">
                  <a16:creationId xmlns:a16="http://schemas.microsoft.com/office/drawing/2014/main" id="{688F84CF-54EF-4A24-B99D-D32CA4504215}"/>
                </a:ext>
              </a:extLst>
            </p:cNvPr>
            <p:cNvSpPr/>
            <p:nvPr/>
          </p:nvSpPr>
          <p:spPr>
            <a:xfrm rot="10800000">
              <a:off x="4888585" y="2972169"/>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5753776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End</a:t>
            </a:r>
          </a:p>
        </p:txBody>
      </p:sp>
      <p:sp>
        <p:nvSpPr>
          <p:cNvPr id="13" name="Slide Number Placeholder 3">
            <a:extLst>
              <a:ext uri="{FF2B5EF4-FFF2-40B4-BE49-F238E27FC236}">
                <a16:creationId xmlns:a16="http://schemas.microsoft.com/office/drawing/2014/main" id="{342AF8DD-683C-4142-BEF8-3AD0859B662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77</a:t>
            </a:fld>
            <a:endParaRPr lang="en-US" sz="1200" dirty="0">
              <a:solidFill>
                <a:schemeClr val="bg1"/>
              </a:solidFill>
            </a:endParaRPr>
          </a:p>
        </p:txBody>
      </p:sp>
      <p:grpSp>
        <p:nvGrpSpPr>
          <p:cNvPr id="3" name="Group 2">
            <a:extLst>
              <a:ext uri="{FF2B5EF4-FFF2-40B4-BE49-F238E27FC236}">
                <a16:creationId xmlns:a16="http://schemas.microsoft.com/office/drawing/2014/main" id="{69583F2C-2D5A-4B98-8C76-260B365BC760}"/>
              </a:ext>
            </a:extLst>
          </p:cNvPr>
          <p:cNvGrpSpPr/>
          <p:nvPr/>
        </p:nvGrpSpPr>
        <p:grpSpPr>
          <a:xfrm>
            <a:off x="2780511" y="1239252"/>
            <a:ext cx="6114650" cy="4616358"/>
            <a:chOff x="2780511" y="1239252"/>
            <a:chExt cx="6114650" cy="4616358"/>
          </a:xfrm>
        </p:grpSpPr>
        <p:grpSp>
          <p:nvGrpSpPr>
            <p:cNvPr id="5" name="Group 4">
              <a:extLst>
                <a:ext uri="{FF2B5EF4-FFF2-40B4-BE49-F238E27FC236}">
                  <a16:creationId xmlns:a16="http://schemas.microsoft.com/office/drawing/2014/main" id="{0C0F11CC-56E0-40AB-B61E-89A8569CCD86}"/>
                </a:ext>
              </a:extLst>
            </p:cNvPr>
            <p:cNvGrpSpPr/>
            <p:nvPr/>
          </p:nvGrpSpPr>
          <p:grpSpPr>
            <a:xfrm>
              <a:off x="2780511" y="1239252"/>
              <a:ext cx="6114650" cy="4616358"/>
              <a:chOff x="2780511" y="1239252"/>
              <a:chExt cx="6114650" cy="4616358"/>
            </a:xfrm>
          </p:grpSpPr>
          <p:sp>
            <p:nvSpPr>
              <p:cNvPr id="8" name="Right Arrow 14">
                <a:extLst>
                  <a:ext uri="{FF2B5EF4-FFF2-40B4-BE49-F238E27FC236}">
                    <a16:creationId xmlns:a16="http://schemas.microsoft.com/office/drawing/2014/main" id="{C4374F5D-29B5-4FC7-9444-914B62BB953E}"/>
                  </a:ext>
                </a:extLst>
              </p:cNvPr>
              <p:cNvSpPr/>
              <p:nvPr/>
            </p:nvSpPr>
            <p:spPr>
              <a:xfrm>
                <a:off x="3087546" y="3720755"/>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9">
                <a:extLst>
                  <a:ext uri="{FF2B5EF4-FFF2-40B4-BE49-F238E27FC236}">
                    <a16:creationId xmlns:a16="http://schemas.microsoft.com/office/drawing/2014/main" id="{E6A1F77D-71B6-4D61-B6A1-746C13FE2439}"/>
                  </a:ext>
                </a:extLst>
              </p:cNvPr>
              <p:cNvPicPr/>
              <p:nvPr/>
            </p:nvPicPr>
            <p:blipFill>
              <a:blip r:embed="rId3">
                <a:extLst>
                  <a:ext uri="{28A0092B-C50C-407E-A947-70E740481C1C}">
                    <a14:useLocalDpi xmlns:a14="http://schemas.microsoft.com/office/drawing/2010/main" val="0"/>
                  </a:ext>
                </a:extLst>
              </a:blip>
              <a:stretch>
                <a:fillRect/>
              </a:stretch>
            </p:blipFill>
            <p:spPr>
              <a:xfrm>
                <a:off x="6439459" y="3843787"/>
                <a:ext cx="236134" cy="169149"/>
              </a:xfrm>
              <a:prstGeom prst="rect">
                <a:avLst/>
              </a:prstGeom>
            </p:spPr>
          </p:pic>
          <p:sp>
            <p:nvSpPr>
              <p:cNvPr id="11" name="Right Arrow 14">
                <a:extLst>
                  <a:ext uri="{FF2B5EF4-FFF2-40B4-BE49-F238E27FC236}">
                    <a16:creationId xmlns:a16="http://schemas.microsoft.com/office/drawing/2014/main" id="{AFB4FEF9-E74A-4388-81CC-1378B64CDB7C}"/>
                  </a:ext>
                </a:extLst>
              </p:cNvPr>
              <p:cNvSpPr/>
              <p:nvPr/>
            </p:nvSpPr>
            <p:spPr>
              <a:xfrm>
                <a:off x="5331854" y="3737861"/>
                <a:ext cx="841375"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8">
                <a:extLst>
                  <a:ext uri="{FF2B5EF4-FFF2-40B4-BE49-F238E27FC236}">
                    <a16:creationId xmlns:a16="http://schemas.microsoft.com/office/drawing/2014/main" id="{7F95BDDD-998B-4763-AD66-44B578E730F2}"/>
                  </a:ext>
                </a:extLst>
              </p:cNvPr>
              <p:cNvPicPr>
                <a:picLocks noChangeAspect="1"/>
              </p:cNvPicPr>
              <p:nvPr/>
            </p:nvPicPr>
            <p:blipFill>
              <a:blip r:embed="rId4"/>
              <a:stretch>
                <a:fillRect/>
              </a:stretch>
            </p:blipFill>
            <p:spPr>
              <a:xfrm>
                <a:off x="2780511" y="1239252"/>
                <a:ext cx="6114650" cy="461635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sp>
          <p:nvSpPr>
            <p:cNvPr id="12" name="Right Arrow 8">
              <a:extLst>
                <a:ext uri="{FF2B5EF4-FFF2-40B4-BE49-F238E27FC236}">
                  <a16:creationId xmlns:a16="http://schemas.microsoft.com/office/drawing/2014/main" id="{71B7AED9-25C1-4E42-B6DA-C3EFBAEF1EE5}"/>
                </a:ext>
              </a:extLst>
            </p:cNvPr>
            <p:cNvSpPr/>
            <p:nvPr/>
          </p:nvSpPr>
          <p:spPr>
            <a:xfrm rot="10800000">
              <a:off x="6042212" y="5539103"/>
              <a:ext cx="564513" cy="223838"/>
            </a:xfrm>
            <a:prstGeom prst="rightArrow">
              <a:avLst>
                <a:gd name="adj1" fmla="val 40164"/>
                <a:gd name="adj2" fmla="val 762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40334257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itle 1"/>
          <p:cNvSpPr>
            <a:spLocks noGrp="1"/>
          </p:cNvSpPr>
          <p:nvPr>
            <p:ph type="title"/>
          </p:nvPr>
        </p:nvSpPr>
        <p:spPr/>
        <p:txBody>
          <a:bodyPr/>
          <a:lstStyle/>
          <a:p>
            <a:r>
              <a:rPr altLang="en-US" dirty="0"/>
              <a:t>Stopping Sessions</a:t>
            </a:r>
          </a:p>
        </p:txBody>
      </p:sp>
      <p:sp>
        <p:nvSpPr>
          <p:cNvPr id="19" name="Slide Number Placeholder 3">
            <a:extLst>
              <a:ext uri="{FF2B5EF4-FFF2-40B4-BE49-F238E27FC236}">
                <a16:creationId xmlns:a16="http://schemas.microsoft.com/office/drawing/2014/main" id="{E1710676-7813-4ADF-BBFA-A5B60367D8A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78</a:t>
            </a:fld>
            <a:endParaRPr lang="en-US" sz="1200" dirty="0">
              <a:solidFill>
                <a:schemeClr val="bg1"/>
              </a:solidFill>
            </a:endParaRPr>
          </a:p>
        </p:txBody>
      </p:sp>
      <p:pic>
        <p:nvPicPr>
          <p:cNvPr id="7" name="Picture 6">
            <a:extLst>
              <a:ext uri="{FF2B5EF4-FFF2-40B4-BE49-F238E27FC236}">
                <a16:creationId xmlns:a16="http://schemas.microsoft.com/office/drawing/2014/main" id="{5336DEC4-6296-4451-B3B0-EE2BB27A6DD8}"/>
              </a:ext>
            </a:extLst>
          </p:cNvPr>
          <p:cNvPicPr>
            <a:picLocks noChangeAspect="1"/>
          </p:cNvPicPr>
          <p:nvPr/>
        </p:nvPicPr>
        <p:blipFill rotWithShape="1">
          <a:blip r:embed="rId4">
            <a:extLst>
              <a:ext uri="{28A0092B-C50C-407E-A947-70E740481C1C}">
                <a14:useLocalDpi xmlns:a14="http://schemas.microsoft.com/office/drawing/2010/main" val="0"/>
              </a:ext>
            </a:extLst>
          </a:blip>
          <a:srcRect r="-585" b="52758"/>
          <a:stretch/>
        </p:blipFill>
        <p:spPr>
          <a:xfrm>
            <a:off x="1420172" y="2491928"/>
            <a:ext cx="9351655" cy="1985389"/>
          </a:xfrm>
          <a:prstGeom prst="rect">
            <a:avLst/>
          </a:prstGeom>
          <a:effectLst>
            <a:outerShdw blurRad="292100" dist="139700" dir="2700000" algn="ctr" rotWithShape="0">
              <a:srgbClr val="000000">
                <a:alpha val="65000"/>
              </a:srgbClr>
            </a:outerShdw>
          </a:effectLst>
        </p:spPr>
      </p:pic>
      <p:sp>
        <p:nvSpPr>
          <p:cNvPr id="8" name="Right Arrow 8">
            <a:extLst>
              <a:ext uri="{FF2B5EF4-FFF2-40B4-BE49-F238E27FC236}">
                <a16:creationId xmlns:a16="http://schemas.microsoft.com/office/drawing/2014/main" id="{CE4207B0-6799-439F-85C1-21EF760CFC29}"/>
              </a:ext>
            </a:extLst>
          </p:cNvPr>
          <p:cNvSpPr/>
          <p:nvPr/>
        </p:nvSpPr>
        <p:spPr>
          <a:xfrm>
            <a:off x="6205181" y="2990245"/>
            <a:ext cx="869667" cy="494377"/>
          </a:xfrm>
          <a:prstGeom prst="right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269235197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Thank You!</a:t>
            </a:r>
          </a:p>
        </p:txBody>
      </p:sp>
      <p:sp>
        <p:nvSpPr>
          <p:cNvPr id="5" name="Slide Number Placeholder 3">
            <a:extLst>
              <a:ext uri="{FF2B5EF4-FFF2-40B4-BE49-F238E27FC236}">
                <a16:creationId xmlns:a16="http://schemas.microsoft.com/office/drawing/2014/main" id="{BD312690-1D84-4FB4-B818-C5A8A0A9716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79</a:t>
            </a:fld>
            <a:endParaRPr lang="en-US" sz="1200" dirty="0">
              <a:solidFill>
                <a:schemeClr val="bg1"/>
              </a:solidFill>
            </a:endParaRPr>
          </a:p>
        </p:txBody>
      </p:sp>
      <p:sp>
        <p:nvSpPr>
          <p:cNvPr id="7" name="Content Placeholder 2">
            <a:extLst>
              <a:ext uri="{FF2B5EF4-FFF2-40B4-BE49-F238E27FC236}">
                <a16:creationId xmlns:a16="http://schemas.microsoft.com/office/drawing/2014/main" id="{50A09433-ECA5-46DA-BBBA-31813EF343D1}"/>
              </a:ext>
            </a:extLst>
          </p:cNvPr>
          <p:cNvSpPr>
            <a:spLocks noGrp="1"/>
          </p:cNvSpPr>
          <p:nvPr>
            <p:ph idx="1"/>
          </p:nvPr>
        </p:nvSpPr>
        <p:spPr>
          <a:xfrm>
            <a:off x="735560" y="927064"/>
            <a:ext cx="10720880" cy="5003871"/>
          </a:xfrm>
        </p:spPr>
        <p:txBody>
          <a:bodyPr rtlCol="0">
            <a:noAutofit/>
          </a:bodyPr>
          <a:lstStyle/>
          <a:p>
            <a:pPr marL="0" indent="0" eaLnBrk="1" fontAlgn="auto" hangingPunct="1">
              <a:spcBef>
                <a:spcPts val="1200"/>
              </a:spcBef>
              <a:buNone/>
              <a:defRPr/>
            </a:pPr>
            <a:r>
              <a:rPr lang="en-US" sz="2800" b="1" dirty="0">
                <a:solidFill>
                  <a:srgbClr val="53565A"/>
                </a:solidFill>
              </a:rPr>
              <a:t>Further Information</a:t>
            </a:r>
          </a:p>
          <a:p>
            <a:pPr>
              <a:spcBef>
                <a:spcPts val="1200"/>
              </a:spcBef>
              <a:defRPr/>
            </a:pPr>
            <a:r>
              <a:rPr lang="en-US" dirty="0"/>
              <a:t>HSAP Portal: </a:t>
            </a:r>
            <a:r>
              <a:rPr lang="en-US" dirty="0">
                <a:hlinkClick r:id="rId3"/>
              </a:rPr>
              <a:t>https://</a:t>
            </a:r>
            <a:r>
              <a:rPr lang="en-US" dirty="0" err="1">
                <a:hlinkClick r:id="rId3"/>
              </a:rPr>
              <a:t>alohahsap.org</a:t>
            </a:r>
            <a:endParaRPr lang="en-US" dirty="0"/>
          </a:p>
          <a:p>
            <a:pPr marL="461963" lvl="2" indent="-233363">
              <a:spcBef>
                <a:spcPts val="1200"/>
              </a:spcBef>
              <a:buFont typeface="Wingdings" pitchFamily="2" charset="2"/>
              <a:buChar char="§"/>
              <a:defRPr/>
            </a:pPr>
            <a:r>
              <a:rPr lang="en-US" sz="1800" i="1" dirty="0"/>
              <a:t>Assistive Technology Manual </a:t>
            </a:r>
          </a:p>
          <a:p>
            <a:pPr marL="461963" lvl="2" indent="-233363">
              <a:spcBef>
                <a:spcPts val="1200"/>
              </a:spcBef>
              <a:buFont typeface="Wingdings" pitchFamily="2" charset="2"/>
              <a:buChar char="§"/>
              <a:defRPr/>
            </a:pPr>
            <a:r>
              <a:rPr lang="en-US" sz="1800" i="1" dirty="0"/>
              <a:t>Quick Guide to Setting Up Your Online Testing Technology</a:t>
            </a:r>
          </a:p>
          <a:p>
            <a:pPr marL="461963" lvl="2" indent="-233363">
              <a:spcBef>
                <a:spcPts val="1200"/>
              </a:spcBef>
              <a:buFont typeface="Wingdings" pitchFamily="2" charset="2"/>
              <a:buChar char="§"/>
              <a:defRPr/>
            </a:pPr>
            <a:r>
              <a:rPr lang="en-US" sz="1800" i="1" dirty="0"/>
              <a:t>Guide to Navigating the Online HSAP Administration</a:t>
            </a:r>
          </a:p>
          <a:p>
            <a:pPr marL="461963" lvl="2" indent="-233363">
              <a:spcBef>
                <a:spcPts val="1200"/>
              </a:spcBef>
              <a:buFont typeface="Wingdings" pitchFamily="2" charset="2"/>
              <a:buChar char="§"/>
              <a:defRPr/>
            </a:pPr>
            <a:r>
              <a:rPr lang="en-US" sz="1800" i="1" dirty="0"/>
              <a:t>Test Administration Manual</a:t>
            </a:r>
          </a:p>
          <a:p>
            <a:pPr marL="228600" lvl="1" indent="-228600">
              <a:spcBef>
                <a:spcPts val="1200"/>
              </a:spcBef>
              <a:buFont typeface="Wingdings" pitchFamily="2" charset="2"/>
              <a:buChar char="§"/>
              <a:defRPr/>
            </a:pPr>
            <a:r>
              <a:rPr lang="en-US" sz="2400" dirty="0"/>
              <a:t>HSAP Help Desk</a:t>
            </a:r>
          </a:p>
          <a:p>
            <a:pPr marL="514350" lvl="2" indent="-285750">
              <a:spcBef>
                <a:spcPts val="1200"/>
              </a:spcBef>
              <a:buFont typeface="Wingdings" panose="05000000000000000000" pitchFamily="2" charset="2"/>
              <a:buChar char="§"/>
              <a:defRPr/>
            </a:pPr>
            <a:r>
              <a:rPr lang="en-US" sz="1800" dirty="0"/>
              <a:t>1-866-648-3712</a:t>
            </a:r>
          </a:p>
          <a:p>
            <a:pPr marL="514350" lvl="2" indent="-285750">
              <a:spcBef>
                <a:spcPts val="1200"/>
              </a:spcBef>
              <a:buFont typeface="Wingdings" panose="05000000000000000000" pitchFamily="2" charset="2"/>
              <a:buChar char="§"/>
              <a:defRPr/>
            </a:pPr>
            <a:r>
              <a:rPr lang="en-US" sz="1800" dirty="0" err="1">
                <a:hlinkClick r:id="rId4"/>
              </a:rPr>
              <a:t>hsahelpdesk@cambiumassessment.com</a:t>
            </a:r>
            <a:endParaRPr lang="en-US" sz="1800" dirty="0"/>
          </a:p>
        </p:txBody>
      </p:sp>
    </p:spTree>
    <p:extLst>
      <p:ext uri="{BB962C8B-B14F-4D97-AF65-F5344CB8AC3E}">
        <p14:creationId xmlns:p14="http://schemas.microsoft.com/office/powerpoint/2010/main" val="3894450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6231" y="882308"/>
            <a:ext cx="10966449" cy="3672657"/>
          </a:xfrm>
        </p:spPr>
        <p:txBody>
          <a:bodyPr>
            <a:normAutofit/>
          </a:bodyPr>
          <a:lstStyle/>
          <a:p>
            <a:pPr marL="0" indent="0">
              <a:buNone/>
            </a:pPr>
            <a:r>
              <a:rPr lang="en-US" sz="2400" b="1" dirty="0">
                <a:solidFill>
                  <a:srgbClr val="53565A"/>
                </a:solidFill>
              </a:rPr>
              <a:t>Refreshable Braille Display (RBD)</a:t>
            </a:r>
          </a:p>
          <a:p>
            <a:pPr marL="237744" indent="-237744">
              <a:lnSpc>
                <a:spcPct val="100000"/>
              </a:lnSpc>
            </a:pPr>
            <a:r>
              <a:rPr lang="en-US" sz="2000" dirty="0">
                <a:solidFill>
                  <a:srgbClr val="53565A"/>
                </a:solidFill>
              </a:rPr>
              <a:t>A device for displaying Braille characters, usually by means of </a:t>
            </a:r>
            <a:br>
              <a:rPr lang="en-US" sz="2000" dirty="0">
                <a:solidFill>
                  <a:srgbClr val="53565A"/>
                </a:solidFill>
              </a:rPr>
            </a:br>
            <a:r>
              <a:rPr lang="en-US" sz="2000" dirty="0">
                <a:solidFill>
                  <a:srgbClr val="53565A"/>
                </a:solidFill>
              </a:rPr>
              <a:t>round-tipped pins raised through holes in a flat surface. </a:t>
            </a:r>
          </a:p>
          <a:p>
            <a:pPr marL="237744" indent="-237744">
              <a:lnSpc>
                <a:spcPct val="100000"/>
              </a:lnSpc>
            </a:pPr>
            <a:r>
              <a:rPr lang="en-US" sz="2000" dirty="0">
                <a:solidFill>
                  <a:srgbClr val="53565A"/>
                </a:solidFill>
              </a:rPr>
              <a:t>RBDs allow users who cannot see a computer monitor to read text output.</a:t>
            </a:r>
          </a:p>
          <a:p>
            <a:pPr marL="237744" indent="-237744">
              <a:lnSpc>
                <a:spcPct val="100000"/>
              </a:lnSpc>
            </a:pPr>
            <a:r>
              <a:rPr lang="en-US" sz="2000" dirty="0">
                <a:solidFill>
                  <a:srgbClr val="53565A"/>
                </a:solidFill>
              </a:rPr>
              <a:t>This device is supported but not required for online testing. RBDs cannot display images.</a:t>
            </a:r>
          </a:p>
          <a:p>
            <a:pPr marL="237744" indent="-237744">
              <a:lnSpc>
                <a:spcPct val="100000"/>
              </a:lnSpc>
            </a:pPr>
            <a:r>
              <a:rPr lang="en-US" sz="2000" dirty="0">
                <a:solidFill>
                  <a:srgbClr val="53565A"/>
                </a:solidFill>
              </a:rPr>
              <a:t>AIR recommends using an RBD that has at least 40 cells, such as the </a:t>
            </a:r>
            <a:r>
              <a:rPr lang="en-US" sz="2000" dirty="0" err="1">
                <a:solidFill>
                  <a:srgbClr val="53565A"/>
                </a:solidFill>
              </a:rPr>
              <a:t>Brailliant</a:t>
            </a:r>
            <a:r>
              <a:rPr lang="en-US" sz="2000" dirty="0">
                <a:solidFill>
                  <a:srgbClr val="53565A"/>
                </a:solidFill>
              </a:rPr>
              <a:t> 40 cell, but RBDs with fewer cells may also be used.</a:t>
            </a:r>
          </a:p>
        </p:txBody>
      </p:sp>
      <p:sp>
        <p:nvSpPr>
          <p:cNvPr id="4" name="Title 3"/>
          <p:cNvSpPr>
            <a:spLocks noGrp="1"/>
          </p:cNvSpPr>
          <p:nvPr>
            <p:ph type="title"/>
          </p:nvPr>
        </p:nvSpPr>
        <p:spPr/>
        <p:txBody>
          <a:bodyPr/>
          <a:lstStyle/>
          <a:p>
            <a:r>
              <a:rPr lang="en-US" dirty="0"/>
              <a:t>Technology for Testing with Braille</a:t>
            </a:r>
          </a:p>
        </p:txBody>
      </p:sp>
      <p:pic>
        <p:nvPicPr>
          <p:cNvPr id="7" name="Picture 6"/>
          <p:cNvPicPr>
            <a:picLocks noChangeAspect="1"/>
          </p:cNvPicPr>
          <p:nvPr/>
        </p:nvPicPr>
        <p:blipFill rotWithShape="1">
          <a:blip r:embed="rId3"/>
          <a:srcRect t="29033" b="29032"/>
          <a:stretch/>
        </p:blipFill>
        <p:spPr>
          <a:xfrm>
            <a:off x="3010252" y="4554965"/>
            <a:ext cx="5510483" cy="1540565"/>
          </a:xfrm>
          <a:prstGeom prst="rect">
            <a:avLst/>
          </a:prstGeom>
        </p:spPr>
      </p:pic>
      <p:sp>
        <p:nvSpPr>
          <p:cNvPr id="6" name="Slide Number Placeholder 3">
            <a:extLst>
              <a:ext uri="{FF2B5EF4-FFF2-40B4-BE49-F238E27FC236}">
                <a16:creationId xmlns:a16="http://schemas.microsoft.com/office/drawing/2014/main" id="{039CF1FE-7C6C-4566-8DE2-138F7F22F68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8</a:t>
            </a:fld>
            <a:endParaRPr lang="en-US" sz="1200" dirty="0">
              <a:solidFill>
                <a:schemeClr val="bg1"/>
              </a:solidFill>
            </a:endParaRPr>
          </a:p>
        </p:txBody>
      </p:sp>
    </p:spTree>
    <p:extLst>
      <p:ext uri="{BB962C8B-B14F-4D97-AF65-F5344CB8AC3E}">
        <p14:creationId xmlns:p14="http://schemas.microsoft.com/office/powerpoint/2010/main" val="399140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5106" y="1097757"/>
            <a:ext cx="5267022" cy="3852006"/>
          </a:xfrm>
        </p:spPr>
        <p:txBody>
          <a:bodyPr/>
          <a:lstStyle/>
          <a:p>
            <a:pPr marL="0" indent="0">
              <a:buNone/>
            </a:pPr>
            <a:r>
              <a:rPr lang="en-US" sz="2800" b="1" dirty="0">
                <a:solidFill>
                  <a:srgbClr val="53565A"/>
                </a:solidFill>
              </a:rPr>
              <a:t>Student Computers</a:t>
            </a:r>
          </a:p>
          <a:p>
            <a:pPr>
              <a:lnSpc>
                <a:spcPct val="100000"/>
              </a:lnSpc>
            </a:pPr>
            <a:r>
              <a:rPr lang="en-US" sz="2800" dirty="0">
                <a:solidFill>
                  <a:srgbClr val="53565A"/>
                </a:solidFill>
              </a:rPr>
              <a:t>Windows 10</a:t>
            </a:r>
          </a:p>
          <a:p>
            <a:pPr>
              <a:lnSpc>
                <a:spcPct val="100000"/>
              </a:lnSpc>
            </a:pPr>
            <a:r>
              <a:rPr lang="en-US" sz="2800" dirty="0">
                <a:solidFill>
                  <a:srgbClr val="53565A"/>
                </a:solidFill>
              </a:rPr>
              <a:t>Windows 8.1</a:t>
            </a:r>
          </a:p>
        </p:txBody>
      </p:sp>
      <p:sp>
        <p:nvSpPr>
          <p:cNvPr id="3" name="Content Placeholder 2"/>
          <p:cNvSpPr>
            <a:spLocks noGrp="1"/>
          </p:cNvSpPr>
          <p:nvPr>
            <p:ph idx="10"/>
          </p:nvPr>
        </p:nvSpPr>
        <p:spPr>
          <a:xfrm>
            <a:off x="6287440" y="1097757"/>
            <a:ext cx="5296839" cy="3852006"/>
          </a:xfrm>
        </p:spPr>
        <p:txBody>
          <a:bodyPr/>
          <a:lstStyle/>
          <a:p>
            <a:pPr marL="0" indent="0">
              <a:buNone/>
            </a:pPr>
            <a:r>
              <a:rPr lang="en-US" sz="2800" b="1" dirty="0">
                <a:solidFill>
                  <a:srgbClr val="53565A"/>
                </a:solidFill>
              </a:rPr>
              <a:t>Test Administrator Computers</a:t>
            </a:r>
          </a:p>
          <a:p>
            <a:pPr>
              <a:lnSpc>
                <a:spcPct val="100000"/>
              </a:lnSpc>
            </a:pPr>
            <a:r>
              <a:rPr lang="en-US" sz="2800" dirty="0">
                <a:solidFill>
                  <a:srgbClr val="53565A"/>
                </a:solidFill>
              </a:rPr>
              <a:t>Windows 10</a:t>
            </a:r>
          </a:p>
          <a:p>
            <a:pPr>
              <a:lnSpc>
                <a:spcPct val="100000"/>
              </a:lnSpc>
            </a:pPr>
            <a:r>
              <a:rPr lang="en-US" sz="2800" dirty="0">
                <a:solidFill>
                  <a:srgbClr val="53565A"/>
                </a:solidFill>
              </a:rPr>
              <a:t>Windows 8.1</a:t>
            </a:r>
          </a:p>
        </p:txBody>
      </p:sp>
      <p:sp>
        <p:nvSpPr>
          <p:cNvPr id="4" name="Title 3"/>
          <p:cNvSpPr>
            <a:spLocks noGrp="1"/>
          </p:cNvSpPr>
          <p:nvPr>
            <p:ph type="title"/>
          </p:nvPr>
        </p:nvSpPr>
        <p:spPr/>
        <p:txBody>
          <a:bodyPr/>
          <a:lstStyle/>
          <a:p>
            <a:r>
              <a:rPr lang="en-US" dirty="0"/>
              <a:t>Supported Operating Systems</a:t>
            </a:r>
          </a:p>
        </p:txBody>
      </p:sp>
      <p:pic>
        <p:nvPicPr>
          <p:cNvPr id="1026" name="Picture 2" descr="Image result for windows 7 logo">
            <a:extLst>
              <a:ext uri="{FF2B5EF4-FFF2-40B4-BE49-F238E27FC236}">
                <a16:creationId xmlns:a16="http://schemas.microsoft.com/office/drawing/2014/main" id="{ABD44E5B-9FC6-4B08-A481-B245981B71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353"/>
          <a:stretch/>
        </p:blipFill>
        <p:spPr bwMode="auto">
          <a:xfrm>
            <a:off x="1992140" y="4129813"/>
            <a:ext cx="1577326"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indows 8 logo">
            <a:extLst>
              <a:ext uri="{FF2B5EF4-FFF2-40B4-BE49-F238E27FC236}">
                <a16:creationId xmlns:a16="http://schemas.microsoft.com/office/drawing/2014/main" id="{1F21D0F3-9180-430B-B857-00123B328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266" y="4129813"/>
            <a:ext cx="1389534" cy="135255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2BDE1AED-EE92-492D-BB66-E98B98191358}"/>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9</a:t>
            </a:fld>
            <a:endParaRPr lang="en-US" sz="1200" dirty="0">
              <a:solidFill>
                <a:schemeClr val="bg1"/>
              </a:solidFill>
            </a:endParaRPr>
          </a:p>
        </p:txBody>
      </p:sp>
    </p:spTree>
    <p:extLst>
      <p:ext uri="{BB962C8B-B14F-4D97-AF65-F5344CB8AC3E}">
        <p14:creationId xmlns:p14="http://schemas.microsoft.com/office/powerpoint/2010/main" val="4478791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4" ma:contentTypeDescription="Create a new document." ma:contentTypeScope="" ma:versionID="4e0dd063982ef514c9bef2fa027757df">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738976e4ffa5892bc7055073d539a1ea"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eab204ad-ef36-4d01-a7c0-674086fd960c</TermId>
        </TermInfo>
      </Terms>
    </TaxKeywordTaxHTField>
    <TaxCatchAll xmlns="3c8d6406-deae-4a0d-a95e-fe53ed4a1ace">
      <Value>1327</Value>
    </TaxCatchAll>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0856E589-4E37-4CEF-AE27-D2D8D930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EAC94F-0CB7-47E2-B1CC-A0F105248E94}">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3c8d6406-deae-4a0d-a95e-fe53ed4a1ace"/>
    <ds:schemaRef ds:uri="http://purl.org/dc/elements/1.1/"/>
    <ds:schemaRef ds:uri="60b788f9-dbc8-42fd-99f2-081ed83a52df"/>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2018 AIR PPT</Template>
  <TotalTime>1210</TotalTime>
  <Words>12830</Words>
  <Application>Microsoft Office PowerPoint</Application>
  <PresentationFormat>Widescreen</PresentationFormat>
  <Paragraphs>892</Paragraphs>
  <Slides>79</Slides>
  <Notes>79</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79</vt:i4>
      </vt:variant>
    </vt:vector>
  </HeadingPairs>
  <TitlesOfParts>
    <vt:vector size="92" baseType="lpstr">
      <vt:lpstr>Arial</vt:lpstr>
      <vt:lpstr>Arial Narrow</vt:lpstr>
      <vt:lpstr>Calibri</vt:lpstr>
      <vt:lpstr>Consolas</vt:lpstr>
      <vt:lpstr>Courier New</vt:lpstr>
      <vt:lpstr>Franklin Gothic Book</vt:lpstr>
      <vt:lpstr>Franklin Gothic Medium</vt:lpstr>
      <vt:lpstr>Gill Sans MT</vt:lpstr>
      <vt:lpstr>Symbol</vt:lpstr>
      <vt:lpstr>Times New Roman</vt:lpstr>
      <vt:lpstr>Wingdings</vt:lpstr>
      <vt:lpstr>Wingdings 2</vt:lpstr>
      <vt:lpstr>Cambium Assessment PPT</vt:lpstr>
      <vt:lpstr>Testing with Braille</vt:lpstr>
      <vt:lpstr>Objectives</vt:lpstr>
      <vt:lpstr>Overview of Braille Testing</vt:lpstr>
      <vt:lpstr>Overview of Braille Testing</vt:lpstr>
      <vt:lpstr>Technology for Testing with Braille</vt:lpstr>
      <vt:lpstr>Technology for Testing with Braille</vt:lpstr>
      <vt:lpstr>Technology for Testing with Braille</vt:lpstr>
      <vt:lpstr>Technology for Testing with Braille</vt:lpstr>
      <vt:lpstr>Supported Operating Systems</vt:lpstr>
      <vt:lpstr>Test Administrator Software Configurations</vt:lpstr>
      <vt:lpstr>Test Administrator Software Configuration</vt:lpstr>
      <vt:lpstr>TA Software Configuration: ViewPlus Desktop Driver</vt:lpstr>
      <vt:lpstr>TA Software Configuration: ViewPlus Desktop Driver</vt:lpstr>
      <vt:lpstr>TA Software Configuration: ViewPlus Desktop Driver</vt:lpstr>
      <vt:lpstr>TA Software Configuration: ViewPlus Desktop Driver</vt:lpstr>
      <vt:lpstr>TA Software Configuration: Duxbury Braille Translator</vt:lpstr>
      <vt:lpstr>TA Software Configuration: Duxbury Braille Translator</vt:lpstr>
      <vt:lpstr>TA Software Configuration: Duxbury Braille Translator</vt:lpstr>
      <vt:lpstr>TA Software Configuration: Duxbury Braille Translator</vt:lpstr>
      <vt:lpstr>TA Software Configuration: Duxbury Braille Translator</vt:lpstr>
      <vt:lpstr>TA Software Configuration: Duxbury Braille Translator</vt:lpstr>
      <vt:lpstr>TA Software Configuration: Duxbury Braille Translator</vt:lpstr>
      <vt:lpstr>Video Walkthrough: Configuring Duxbury Braille Translator</vt:lpstr>
      <vt:lpstr>Student Software Configuration</vt:lpstr>
      <vt:lpstr>Student Software Configuration</vt:lpstr>
      <vt:lpstr>Student Software Configuration</vt:lpstr>
      <vt:lpstr>Configure JAWS to Recognize the Secure Browser</vt:lpstr>
      <vt:lpstr>Video Walkthrough: Configuring JAWS to Recognize the Secure Browser</vt:lpstr>
      <vt:lpstr>JAWS Settings</vt:lpstr>
      <vt:lpstr>Apply JAWS Settings for Contracted or Uncontracted Braille</vt:lpstr>
      <vt:lpstr>Apply JAWS Settings for Contracted or Uncontracted Braille</vt:lpstr>
      <vt:lpstr>Apply JAWS Settings for Contracted or Uncontracted Braille</vt:lpstr>
      <vt:lpstr>Configure JAWS to Speak “Dollars” ($)</vt:lpstr>
      <vt:lpstr>Video Walkthrough: Applying JAWS Settings</vt:lpstr>
      <vt:lpstr>Verify the JAWS Unified Keyboard Settings</vt:lpstr>
      <vt:lpstr>Administer Tests to Students Using Braille</vt:lpstr>
      <vt:lpstr>Create a Test Session</vt:lpstr>
      <vt:lpstr>Prepare Student Testing Devices</vt:lpstr>
      <vt:lpstr>Approving Student Entry</vt:lpstr>
      <vt:lpstr>Denying Student Entry</vt:lpstr>
      <vt:lpstr>Monitoring Student Status</vt:lpstr>
      <vt:lpstr>Emboss on Request</vt:lpstr>
      <vt:lpstr>Emboss on Request</vt:lpstr>
      <vt:lpstr>Emboss on Request</vt:lpstr>
      <vt:lpstr>Emboss on Request—PRN</vt:lpstr>
      <vt:lpstr>Emboss on Request—PRN (cont.)</vt:lpstr>
      <vt:lpstr>Emboss on Request – BRF</vt:lpstr>
      <vt:lpstr>Emboss on Request – BRF</vt:lpstr>
      <vt:lpstr>Deleting Test-Related Files</vt:lpstr>
      <vt:lpstr>TA Interface: Approved Requests</vt:lpstr>
      <vt:lpstr>Printing Test Session Information</vt:lpstr>
      <vt:lpstr>Navigate a Test Using Braille</vt:lpstr>
      <vt:lpstr>JAWS Keyboard Commands</vt:lpstr>
      <vt:lpstr>Navigating Student Sign-in</vt:lpstr>
      <vt:lpstr>Login Errors</vt:lpstr>
      <vt:lpstr>Navigating Student Sign-in</vt:lpstr>
      <vt:lpstr>Test Selection</vt:lpstr>
      <vt:lpstr>Login Confirmation</vt:lpstr>
      <vt:lpstr>Instructions and Help</vt:lpstr>
      <vt:lpstr>Test Elements</vt:lpstr>
      <vt:lpstr>Test Elements</vt:lpstr>
      <vt:lpstr>Opening Context Menus</vt:lpstr>
      <vt:lpstr>Responding to Questions with JAWS Keyboard Commands</vt:lpstr>
      <vt:lpstr>Responding to Questions: Multiple Choice and Multi-Select</vt:lpstr>
      <vt:lpstr>Responding to Questions: Hot-Text</vt:lpstr>
      <vt:lpstr>Responding to Questions: Edit Task</vt:lpstr>
      <vt:lpstr>Responding to Questions: Edit Task</vt:lpstr>
      <vt:lpstr>Responding to Questions: Text Response</vt:lpstr>
      <vt:lpstr>Responding to Questions: Equation</vt:lpstr>
      <vt:lpstr>Responding to Questions: Table-Match</vt:lpstr>
      <vt:lpstr>Pausing and Ending a Test</vt:lpstr>
      <vt:lpstr>Test Pause</vt:lpstr>
      <vt:lpstr>Test Pause Rules</vt:lpstr>
      <vt:lpstr>Test Timeout</vt:lpstr>
      <vt:lpstr>Pausing Sessions</vt:lpstr>
      <vt:lpstr>Test End</vt:lpstr>
      <vt:lpstr>Test End</vt:lpstr>
      <vt:lpstr>Stopping Sessions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Emily MacGillivray</cp:lastModifiedBy>
  <cp:revision>91</cp:revision>
  <cp:lastPrinted>2017-10-19T00:36:21Z</cp:lastPrinted>
  <dcterms:created xsi:type="dcterms:W3CDTF">2020-02-03T21:37:34Z</dcterms:created>
  <dcterms:modified xsi:type="dcterms:W3CDTF">2021-08-19T19:46:01Z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ies>
</file>