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4" r:id="rId2"/>
    <p:sldId id="265" r:id="rId3"/>
    <p:sldId id="259" r:id="rId4"/>
    <p:sldId id="260" r:id="rId5"/>
    <p:sldId id="267"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ada, Dianne" initials="MD" lastIdx="12" clrIdx="0">
    <p:extLst>
      <p:ext uri="{19B8F6BF-5375-455C-9EA6-DF929625EA0E}">
        <p15:presenceInfo xmlns:p15="http://schemas.microsoft.com/office/powerpoint/2012/main" userId="S::20167605@k12.hi.us::dde3c573-5f62-4993-9176-83a29b40d958" providerId="AD"/>
      </p:ext>
    </p:extLst>
  </p:cmAuthor>
  <p:cmAuthor id="2" name="Kathleen Hughes" initials="KH" lastIdx="15" clrIdx="1">
    <p:extLst>
      <p:ext uri="{19B8F6BF-5375-455C-9EA6-DF929625EA0E}">
        <p15:presenceInfo xmlns:p15="http://schemas.microsoft.com/office/powerpoint/2012/main" userId="S-1-5-21-1949779832-2519084937-1351169659-45568" providerId="AD"/>
      </p:ext>
    </p:extLst>
  </p:cmAuthor>
  <p:cmAuthor id="3" name="Macgillivray, Emily A." initials="MEA" lastIdx="3" clrIdx="2">
    <p:extLst>
      <p:ext uri="{19B8F6BF-5375-455C-9EA6-DF929625EA0E}">
        <p15:presenceInfo xmlns:p15="http://schemas.microsoft.com/office/powerpoint/2012/main" userId="Macgillivray, Emily A." providerId="None"/>
      </p:ext>
    </p:extLst>
  </p:cmAuthor>
  <p:cmAuthor id="4" name="Dumas, Paul" initials="DP" lastIdx="2" clrIdx="3">
    <p:extLst>
      <p:ext uri="{19B8F6BF-5375-455C-9EA6-DF929625EA0E}">
        <p15:presenceInfo xmlns:p15="http://schemas.microsoft.com/office/powerpoint/2012/main" userId="S::20107498@k12.hi.us::82e8555f-313e-4b34-b600-4ca302f4a4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616" autoAdjust="0"/>
  </p:normalViewPr>
  <p:slideViewPr>
    <p:cSldViewPr snapToGrid="0">
      <p:cViewPr varScale="1">
        <p:scale>
          <a:sx n="73" d="100"/>
          <a:sy n="73" d="100"/>
        </p:scale>
        <p:origin x="1027" y="91"/>
      </p:cViewPr>
      <p:guideLst/>
    </p:cSldViewPr>
  </p:slideViewPr>
  <p:notesTextViewPr>
    <p:cViewPr>
      <p:scale>
        <a:sx n="1" d="1"/>
        <a:sy n="1" d="1"/>
      </p:scale>
      <p:origin x="0" y="-883"/>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6DCD2-0769-4985-A575-221768731B3A}" type="datetimeFigureOut">
              <a:rPr lang="en-US" smtClean="0"/>
              <a:t>3/23/2022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0C8F55-7BE7-4D80-8DB0-38F211B32037}" type="slidenum">
              <a:rPr lang="en-US" smtClean="0"/>
              <a:t>‹#›</a:t>
            </a:fld>
            <a:endParaRPr lang="en-US"/>
          </a:p>
        </p:txBody>
      </p:sp>
    </p:spTree>
    <p:extLst>
      <p:ext uri="{BB962C8B-B14F-4D97-AF65-F5344CB8AC3E}">
        <p14:creationId xmlns:p14="http://schemas.microsoft.com/office/powerpoint/2010/main" val="192779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r>
              <a:rPr lang="en-US" sz="1200" dirty="0"/>
              <a:t>This section explains how to create original tests in the Test Builder pag</a:t>
            </a:r>
            <a:r>
              <a:rPr lang="en-US" dirty="0"/>
              <a:t>e. </a:t>
            </a:r>
          </a:p>
          <a:p>
            <a:pPr defTabSz="883863" eaLnBrk="1" hangingPunct="1">
              <a:spcBef>
                <a:spcPct val="0"/>
              </a:spcBef>
              <a:defRPr/>
            </a:pPr>
            <a:r>
              <a:rPr lang="en-US" u="none" dirty="0">
                <a:solidFill>
                  <a:schemeClr val="tx1"/>
                </a:solidFill>
                <a:latin typeface="Arial" panose="020B0604020202020204" pitchFamily="34" charset="0"/>
                <a:cs typeface="Arial" panose="020B0604020202020204" pitchFamily="34" charset="0"/>
              </a:rPr>
              <a:t>	</a:t>
            </a: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54DC83E-89B8-4806-9A94-7D2BAA520DC6}" type="slidenum">
              <a:rPr kumimoji="0" lang="en-US" sz="1200" b="0" i="0" u="none" strike="noStrike" kern="1200" cap="none" spc="0" normalizeH="0" baseline="0" noProof="0" smtClean="0">
                <a:ln>
                  <a:noFill/>
                </a:ln>
                <a:solidFill>
                  <a:srgbClr val="595959"/>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595959"/>
              </a:solidFill>
              <a:effectLst/>
              <a:uLnTx/>
              <a:uFillTx/>
              <a:latin typeface="Calibri"/>
              <a:ea typeface="+mn-ea"/>
              <a:cs typeface="+mn-cs"/>
            </a:endParaRPr>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95959"/>
                </a:solidFill>
                <a:effectLst/>
                <a:uLnTx/>
                <a:uFillTx/>
                <a:latin typeface="Calibri"/>
                <a:ea typeface="+mn-ea"/>
                <a:cs typeface="+mn-cs"/>
              </a:rPr>
              <a:t>(added from Insert tab, Header &amp; Footer icon, Fixed Date and time)  1/23/2018</a:t>
            </a:r>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595959"/>
                </a:solidFill>
                <a:effectLst/>
                <a:uLnTx/>
                <a:uFillTx/>
                <a:latin typeface="Calibri"/>
                <a:ea typeface="+mn-ea"/>
                <a:cs typeface="+mn-cs"/>
              </a:rPr>
              <a:t>Presentation Title (added from Insert tab, Header &amp; Footer icon)</a:t>
            </a:r>
          </a:p>
        </p:txBody>
      </p:sp>
    </p:spTree>
    <p:extLst>
      <p:ext uri="{BB962C8B-B14F-4D97-AF65-F5344CB8AC3E}">
        <p14:creationId xmlns:p14="http://schemas.microsoft.com/office/powerpoint/2010/main" val="207070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create a new test, select the </a:t>
            </a:r>
            <a:r>
              <a:rPr lang="en-US" b="1" dirty="0"/>
              <a:t>Create New Test (1) </a:t>
            </a:r>
            <a:r>
              <a:rPr lang="en-US" dirty="0"/>
              <a:t>link from the Tests card on the dashboard. </a:t>
            </a:r>
          </a:p>
        </p:txBody>
      </p:sp>
      <p:sp>
        <p:nvSpPr>
          <p:cNvPr id="4" name="Slide Number Placeholder 3"/>
          <p:cNvSpPr>
            <a:spLocks noGrp="1"/>
          </p:cNvSpPr>
          <p:nvPr>
            <p:ph type="sldNum" sz="quarter" idx="10"/>
          </p:nvPr>
        </p:nvSpPr>
        <p:spPr/>
        <p:txBody>
          <a:bodyPr/>
          <a:lstStyle/>
          <a:p>
            <a:fld id="{100C8F55-7BE7-4D80-8DB0-38F211B32037}" type="slidenum">
              <a:rPr lang="en-US" smtClean="0"/>
              <a:t>2</a:t>
            </a:fld>
            <a:endParaRPr lang="en-US"/>
          </a:p>
        </p:txBody>
      </p:sp>
    </p:spTree>
    <p:extLst>
      <p:ext uri="{BB962C8B-B14F-4D97-AF65-F5344CB8AC3E}">
        <p14:creationId xmlns:p14="http://schemas.microsoft.com/office/powerpoint/2010/main" val="388613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use the existing NGSS Item Pool, select </a:t>
            </a:r>
            <a:r>
              <a:rPr lang="en-US" b="1" baseline="0" dirty="0"/>
              <a:t>Add from Library.</a:t>
            </a:r>
            <a:endParaRPr lang="en-US" b="1" dirty="0"/>
          </a:p>
          <a:p>
            <a:endParaRPr lang="en-US" dirty="0"/>
          </a:p>
          <a:p>
            <a:r>
              <a:rPr lang="en-US" dirty="0"/>
              <a:t>To create a new item using a template, click Create from Template and build the item the same way you would when using the Item Builder page. To insert an item from one of your libraries, click that button.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543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Select an item from the library. The </a:t>
            </a:r>
            <a:r>
              <a:rPr lang="en-US" b="1" dirty="0"/>
              <a:t>Item View Window </a:t>
            </a:r>
            <a:r>
              <a:rPr lang="en-US" b="0" dirty="0"/>
              <a:t>will</a:t>
            </a:r>
            <a:r>
              <a:rPr lang="en-US" b="1" baseline="0" dirty="0"/>
              <a:t> </a:t>
            </a:r>
            <a:r>
              <a:rPr lang="en-US" dirty="0"/>
              <a:t>prompt</a:t>
            </a:r>
            <a:r>
              <a:rPr lang="en-US" baseline="0" dirty="0"/>
              <a:t> you to choose a filter and select </a:t>
            </a:r>
            <a:r>
              <a:rPr lang="en-US" b="1" baseline="0" dirty="0"/>
              <a:t>Apply</a:t>
            </a:r>
            <a:r>
              <a:rPr lang="en-US" baseline="0" dirty="0"/>
              <a:t> to view items</a:t>
            </a:r>
            <a:r>
              <a:rPr lang="en-US" dirty="0"/>
              <a:t>. When you select an item, there will be two options:</a:t>
            </a:r>
            <a:r>
              <a:rPr lang="en-US" baseline="0" dirty="0"/>
              <a:t> </a:t>
            </a:r>
            <a:r>
              <a:rPr lang="en-US" b="1" dirty="0"/>
              <a:t>Add Original Item to</a:t>
            </a:r>
            <a:r>
              <a:rPr lang="en-US" b="1" baseline="0" dirty="0"/>
              <a:t> Test </a:t>
            </a:r>
            <a:r>
              <a:rPr lang="en-US" baseline="0" dirty="0"/>
              <a:t>and </a:t>
            </a:r>
            <a:r>
              <a:rPr lang="en-US" b="1" baseline="0" dirty="0"/>
              <a:t>Add Copy of Item to Test</a:t>
            </a:r>
            <a:r>
              <a:rPr lang="en-US" baseline="0" dirty="0"/>
              <a:t>. </a:t>
            </a:r>
            <a:r>
              <a:rPr lang="en-US" dirty="0"/>
              <a:t>Choosing </a:t>
            </a:r>
            <a:r>
              <a:rPr lang="en-US" b="1" dirty="0"/>
              <a:t>Add Original Item to Test </a:t>
            </a:r>
            <a:r>
              <a:rPr lang="en-US" dirty="0"/>
              <a:t>will add the item directly to your test.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0276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limit</a:t>
            </a:r>
            <a:r>
              <a:rPr lang="en-US" baseline="0" dirty="0"/>
              <a:t> the items presented by using the </a:t>
            </a:r>
            <a:r>
              <a:rPr lang="en-US" b="1" dirty="0"/>
              <a:t>filter panel </a:t>
            </a:r>
            <a:r>
              <a:rPr lang="en-US" b="0" dirty="0"/>
              <a:t>on the upper right corner</a:t>
            </a:r>
            <a:r>
              <a:rPr lang="en-US" b="0" baseline="0" dirty="0"/>
              <a:t> of the window </a:t>
            </a:r>
            <a:r>
              <a:rPr lang="en-US" b="0" dirty="0"/>
              <a:t>to </a:t>
            </a:r>
            <a:r>
              <a:rPr lang="en-US" dirty="0"/>
              <a:t>narrow your search results.  Items can be</a:t>
            </a:r>
            <a:r>
              <a:rPr lang="en-US" baseline="0" dirty="0"/>
              <a:t> sorted by the categories shown.</a:t>
            </a:r>
          </a:p>
          <a:p>
            <a:endParaRPr lang="en-US" baseline="0" dirty="0"/>
          </a:p>
          <a:p>
            <a:r>
              <a:rPr lang="en-US" baseline="0" dirty="0"/>
              <a:t>When filtering by Standard, always begin the text string with NGSS-Grade-Domain, for example NGSS-7-ESS.</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5644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any point in building your test you can enter details such as the test’s name, description, grade, keywords, security, and test tools (calculator, periodic table, thesaurus and dictionary). Use the </a:t>
            </a:r>
            <a:r>
              <a:rPr lang="en-US" b="1" dirty="0"/>
              <a:t>Test Properties button (1)</a:t>
            </a:r>
            <a:r>
              <a:rPr lang="en-US" dirty="0"/>
              <a:t> in the test toolbar, make your selections, and click </a:t>
            </a:r>
            <a:r>
              <a:rPr lang="en-US" b="1" dirty="0"/>
              <a:t>Close</a:t>
            </a:r>
            <a:r>
              <a:rPr lang="en-US" dirty="0"/>
              <a:t>.</a:t>
            </a:r>
          </a:p>
          <a:p>
            <a:endParaRPr lang="en-US" dirty="0"/>
          </a:p>
          <a:p>
            <a:r>
              <a:rPr lang="en-US" dirty="0"/>
              <a:t>To see what your test will look like to students, click </a:t>
            </a:r>
            <a:r>
              <a:rPr lang="en-US" b="1" dirty="0"/>
              <a:t>Preview Test (2) </a:t>
            </a:r>
            <a:r>
              <a:rPr lang="en-US" dirty="0"/>
              <a:t>in the test toolbar. You can enter sample responses to items and click Item Score to make sure the items are being scored correctly.</a:t>
            </a:r>
          </a:p>
          <a:p>
            <a:r>
              <a:rPr lang="en-US" dirty="0"/>
              <a:t>To publish the test, click </a:t>
            </a:r>
            <a:r>
              <a:rPr lang="en-US" b="1" dirty="0"/>
              <a:t>Publish Test (3)</a:t>
            </a:r>
            <a:r>
              <a:rPr lang="en-US" dirty="0"/>
              <a:t>. If this button is not clickable, make sure the test does not include any blank pages and that you have saved changed to each item on the test. </a:t>
            </a:r>
          </a:p>
          <a:p>
            <a:endParaRPr lang="en-US" dirty="0"/>
          </a:p>
          <a:p>
            <a:r>
              <a:rPr lang="en-US" dirty="0"/>
              <a:t>After publishing a test, you can add it to your test sessions by selecting it from the Test Selection window in the Test Administration System. You can administer your own tests, shared tests, and tests from a shared test library.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906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51" eaLnBrk="1" hangingPunct="1">
              <a:spcBef>
                <a:spcPct val="0"/>
              </a:spcBef>
              <a:defRPr/>
            </a:pPr>
            <a:r>
              <a:rPr lang="en-US" dirty="0">
                <a:solidFill>
                  <a:schemeClr val="tx1"/>
                </a:solidFill>
                <a:latin typeface="Arial" panose="020B0604020202020204" pitchFamily="34" charset="0"/>
                <a:cs typeface="Arial" panose="020B0604020202020204" pitchFamily="34" charset="0"/>
              </a:rPr>
              <a:t>You can find </a:t>
            </a:r>
            <a:r>
              <a:rPr lang="en-US" i="0" dirty="0">
                <a:solidFill>
                  <a:schemeClr val="tx1"/>
                </a:solidFill>
                <a:latin typeface="Arial" panose="020B0604020202020204" pitchFamily="34" charset="0"/>
                <a:cs typeface="Arial" panose="020B0604020202020204" pitchFamily="34" charset="0"/>
              </a:rPr>
              <a:t>the</a:t>
            </a:r>
            <a:r>
              <a:rPr lang="en-US" i="1" dirty="0">
                <a:solidFill>
                  <a:schemeClr val="tx1"/>
                </a:solidFill>
                <a:latin typeface="Arial" panose="020B0604020202020204" pitchFamily="34" charset="0"/>
                <a:cs typeface="Arial" panose="020B0604020202020204" pitchFamily="34" charset="0"/>
              </a:rPr>
              <a:t> 2021-2022 </a:t>
            </a:r>
            <a:r>
              <a:rPr lang="en-US" i="1" baseline="0" dirty="0">
                <a:solidFill>
                  <a:schemeClr val="tx1"/>
                </a:solidFill>
                <a:latin typeface="Arial" panose="020B0604020202020204" pitchFamily="34" charset="0"/>
                <a:cs typeface="Arial" panose="020B0604020202020204" pitchFamily="34" charset="0"/>
              </a:rPr>
              <a:t>Checkpoint </a:t>
            </a:r>
            <a:r>
              <a:rPr lang="en-US" i="1" dirty="0">
                <a:solidFill>
                  <a:schemeClr val="tx1"/>
                </a:solidFill>
                <a:latin typeface="Arial" panose="020B0604020202020204" pitchFamily="34" charset="0"/>
                <a:cs typeface="Arial" panose="020B0604020202020204" pitchFamily="34" charset="0"/>
              </a:rPr>
              <a:t>User Guide </a:t>
            </a:r>
            <a:r>
              <a:rPr lang="en-US" dirty="0">
                <a:solidFill>
                  <a:schemeClr val="tx1"/>
                </a:solidFill>
                <a:latin typeface="Arial" panose="020B0604020202020204" pitchFamily="34" charset="0"/>
                <a:cs typeface="Arial" panose="020B0604020202020204" pitchFamily="34" charset="0"/>
              </a:rPr>
              <a:t>and other helpful resources on the HSAP state</a:t>
            </a:r>
            <a:r>
              <a:rPr lang="en-US" baseline="0"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assessment </a:t>
            </a:r>
            <a:r>
              <a:rPr lang="en-US" baseline="0" dirty="0">
                <a:solidFill>
                  <a:schemeClr val="tx1"/>
                </a:solidFill>
                <a:latin typeface="Arial" panose="020B0604020202020204" pitchFamily="34" charset="0"/>
                <a:cs typeface="Arial" panose="020B0604020202020204" pitchFamily="34" charset="0"/>
              </a:rPr>
              <a:t>portal under HSA Science Resources. However, if you still require assistance with troubleshooting a technical issue, you may also contact the HSAP Help Desk. When contacting the HSAP Help Desk, please be ready to provide the following information: </a:t>
            </a:r>
          </a:p>
          <a:p>
            <a:pPr defTabSz="924651" eaLnBrk="1" hangingPunct="1">
              <a:spcBef>
                <a:spcPct val="0"/>
              </a:spcBef>
              <a:defRPr/>
            </a:pPr>
            <a:endParaRPr lang="en-US" baseline="0" dirty="0">
              <a:solidFill>
                <a:schemeClr val="tx1"/>
              </a:solidFill>
              <a:latin typeface="Arial" panose="020B0604020202020204" pitchFamily="34" charset="0"/>
              <a:cs typeface="Arial" panose="020B0604020202020204" pitchFamily="34" charset="0"/>
            </a:endParaRP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error messages that are appearing (including codes)</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operating system and browser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network configuration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contact information for follow-up by phone or email</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other relevant information, such as test names or content areas, student IDs, session IDs, and search criteria</a:t>
            </a:r>
          </a:p>
          <a:p>
            <a:pPr marL="170775" indent="-170775" eaLnBrk="1" fontAlgn="auto" hangingPunct="1">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defRPr/>
            </a:pPr>
            <a:r>
              <a:rPr lang="en-US" dirty="0">
                <a:latin typeface="Arial" panose="020B0604020202020204" pitchFamily="34" charset="0"/>
                <a:cs typeface="Arial" panose="020B0604020202020204" pitchFamily="34" charset="0"/>
              </a:rPr>
              <a:t>For questions about test administration or policy issues, please contact your school test coordinator.</a:t>
            </a:r>
          </a:p>
          <a:p>
            <a:pPr eaLnBrk="1" fontAlgn="auto" hangingPunct="1">
              <a:defRPr/>
            </a:pPr>
            <a:endParaRPr lang="en-US" dirty="0">
              <a:latin typeface="Arial" panose="020B0604020202020204" pitchFamily="34" charset="0"/>
              <a:cs typeface="Arial" panose="020B0604020202020204" pitchFamily="34" charset="0"/>
            </a:endParaRPr>
          </a:p>
          <a:p>
            <a:pPr defTabSz="924651" eaLnBrk="1" hangingPunct="1">
              <a:spcBef>
                <a:spcPct val="0"/>
              </a:spcBef>
              <a:defRPr/>
            </a:pPr>
            <a:r>
              <a:rPr lang="en-US" altLang="en-US" dirty="0">
                <a:latin typeface="Arial" charset="0"/>
              </a:rPr>
              <a:t>Thank you for taking the time to view this training module. For</a:t>
            </a:r>
            <a:r>
              <a:rPr lang="en-US" altLang="en-US" baseline="0" dirty="0">
                <a:latin typeface="Arial" charset="0"/>
              </a:rPr>
              <a:t> detailed information, c</a:t>
            </a:r>
            <a:r>
              <a:rPr lang="en-US" altLang="en-US" dirty="0">
                <a:latin typeface="Arial" charset="0"/>
              </a:rPr>
              <a:t>onsult </a:t>
            </a:r>
            <a:r>
              <a:rPr lang="en-US" altLang="en-US" baseline="0" dirty="0">
                <a:latin typeface="Arial" charset="0"/>
              </a:rPr>
              <a:t>the </a:t>
            </a:r>
            <a:r>
              <a:rPr lang="en-US" altLang="en-US" i="1" baseline="0" dirty="0">
                <a:latin typeface="Arial" charset="0"/>
              </a:rPr>
              <a:t>Checkpoint User Guide </a:t>
            </a:r>
            <a:r>
              <a:rPr lang="en-US" altLang="en-US" baseline="0" dirty="0">
                <a:latin typeface="Arial" charset="0"/>
              </a:rPr>
              <a:t>located on the </a:t>
            </a:r>
            <a:r>
              <a:rPr lang="en-US" altLang="en-US" baseline="0" dirty="0" err="1">
                <a:latin typeface="Arial" charset="0"/>
              </a:rPr>
              <a:t>AlohaHSAP.org</a:t>
            </a:r>
            <a:r>
              <a:rPr lang="en-US" altLang="en-US" baseline="0" dirty="0">
                <a:latin typeface="Arial" charset="0"/>
              </a:rPr>
              <a:t> portal or contact the HSAP Help Desk.</a:t>
            </a:r>
            <a:endParaRPr lang="en-US" altLang="en-US" dirty="0">
              <a:latin typeface="Arial"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0837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a:t>Presenter’s Name | Presenter’s Name | Presenter’s Name</a:t>
            </a:r>
            <a:br>
              <a:rPr lang="en-US"/>
            </a:br>
            <a:r>
              <a:rPr lang="en-US"/>
              <a:t>or</a:t>
            </a:r>
          </a:p>
          <a:p>
            <a:pPr lvl="0"/>
            <a:r>
              <a:rPr lang="en-US"/>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426265571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74724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a:t>Ordered List Layout</a:t>
            </a:r>
          </a:p>
        </p:txBody>
      </p:sp>
    </p:spTree>
    <p:extLst>
      <p:ext uri="{BB962C8B-B14F-4D97-AF65-F5344CB8AC3E}">
        <p14:creationId xmlns:p14="http://schemas.microsoft.com/office/powerpoint/2010/main" val="1309207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a:t>Click here to add an ordered list,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a:t>Click here to add an ordered list,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a:t>Two Content Ordered List Layout</a:t>
            </a:r>
          </a:p>
        </p:txBody>
      </p:sp>
    </p:spTree>
    <p:extLst>
      <p:ext uri="{BB962C8B-B14F-4D97-AF65-F5344CB8AC3E}">
        <p14:creationId xmlns:p14="http://schemas.microsoft.com/office/powerpoint/2010/main" val="2560566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4136417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033733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a:ln>
                  <a:noFill/>
                </a:ln>
                <a:solidFill>
                  <a:srgbClr val="595959"/>
                </a:solidFill>
                <a:effectLst/>
                <a:uLnTx/>
                <a:uFillTx/>
                <a:latin typeface="+mj-lt"/>
                <a:cs typeface="Calibri"/>
              </a:rPr>
              <a:t>Slide Title Placeholder. </a:t>
            </a:r>
            <a:br>
              <a:rPr kumimoji="0" lang="en-US" sz="2400" b="0" i="0" u="none" strike="noStrike" kern="1200" cap="none" spc="0" normalizeH="0" baseline="0" noProof="0">
                <a:ln>
                  <a:noFill/>
                </a:ln>
                <a:solidFill>
                  <a:srgbClr val="595959"/>
                </a:solidFill>
                <a:effectLst/>
                <a:uLnTx/>
                <a:uFillTx/>
                <a:latin typeface="+mj-lt"/>
                <a:cs typeface="Calibri"/>
              </a:rPr>
            </a:br>
            <a:r>
              <a:rPr kumimoji="0" lang="en-US" sz="2400" b="0" i="0" u="none" strike="noStrike" kern="1200" cap="none" spc="0" normalizeH="0" baseline="0" noProof="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a:p>
        </p:txBody>
      </p:sp>
    </p:spTree>
    <p:extLst>
      <p:ext uri="{BB962C8B-B14F-4D97-AF65-F5344CB8AC3E}">
        <p14:creationId xmlns:p14="http://schemas.microsoft.com/office/powerpoint/2010/main" val="4271667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a:t>References are 18 point with a 0.5” hanging indent and follow APA 6th Edition guidelines.</a:t>
            </a:r>
          </a:p>
          <a:p>
            <a:pPr marL="457200"/>
            <a:r>
              <a:rPr lang="en-US" err="1"/>
              <a:t>Hanushek</a:t>
            </a:r>
            <a:r>
              <a:rPr lang="en-US"/>
              <a:t>, E. A., &amp; Haycock, K. (2010). An effective teacher in every classroom: A lofty goal, but how to do it? </a:t>
            </a:r>
            <a:r>
              <a:rPr lang="en-US" i="1"/>
              <a:t>Education Next, 10</a:t>
            </a:r>
            <a:r>
              <a:rPr lang="en-US"/>
              <a:t>(3), 47–52.</a:t>
            </a:r>
          </a:p>
          <a:p>
            <a:pPr marL="457200"/>
            <a:r>
              <a:rPr lang="en-US" err="1"/>
              <a:t>Hanushek</a:t>
            </a:r>
            <a:r>
              <a:rPr lang="en-US"/>
              <a:t>, E. A., &amp; </a:t>
            </a:r>
            <a:r>
              <a:rPr lang="en-US" err="1"/>
              <a:t>Rivkin</a:t>
            </a:r>
            <a:r>
              <a:rPr lang="en-US"/>
              <a:t>, S. G. (2010). Generalizations about using value-added measures of teacher quality. </a:t>
            </a:r>
            <a:r>
              <a:rPr lang="en-US" i="1"/>
              <a:t>American Economic Review, 100</a:t>
            </a:r>
            <a:r>
              <a:rPr lang="en-US"/>
              <a:t>(2), 267–271.</a:t>
            </a:r>
          </a:p>
          <a:p>
            <a:pPr marL="457200"/>
            <a:r>
              <a:rPr lang="en-US"/>
              <a:t>Kane, T. J., &amp; </a:t>
            </a:r>
            <a:r>
              <a:rPr lang="en-US" err="1"/>
              <a:t>Staiger</a:t>
            </a:r>
            <a:r>
              <a:rPr lang="en-US"/>
              <a:t>, D. O. (2008). </a:t>
            </a:r>
            <a:r>
              <a:rPr lang="en-US" i="1"/>
              <a:t>Estimating teacher impacts on student achievement: An experimental evaluation </a:t>
            </a:r>
            <a:r>
              <a:rPr lang="en-US"/>
              <a:t>(NBER Working Paper No. 14607). Cambridge, MA: National Bureau of Economic Research.</a:t>
            </a:r>
          </a:p>
          <a:p>
            <a:pPr marL="457200"/>
            <a:r>
              <a:rPr lang="en-US"/>
              <a:t>Rothstein, J. (2010). Teacher quality in educational production: Tracking, decay, and student achievement. </a:t>
            </a:r>
            <a:r>
              <a:rPr lang="en-US" i="1"/>
              <a:t>Quarterly Journal of Economics, 125</a:t>
            </a:r>
            <a:r>
              <a:rPr lang="en-US"/>
              <a:t>(1), 175–214.</a:t>
            </a:r>
          </a:p>
        </p:txBody>
      </p:sp>
    </p:spTree>
    <p:extLst>
      <p:ext uri="{BB962C8B-B14F-4D97-AF65-F5344CB8AC3E}">
        <p14:creationId xmlns:p14="http://schemas.microsoft.com/office/powerpoint/2010/main" val="3088401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Tree>
    <p:extLst>
      <p:ext uri="{BB962C8B-B14F-4D97-AF65-F5344CB8AC3E}">
        <p14:creationId xmlns:p14="http://schemas.microsoft.com/office/powerpoint/2010/main" val="761440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a:t>PRESENTER’S JOB TITLE</a:t>
            </a:r>
          </a:p>
          <a:p>
            <a:r>
              <a:rPr lang="en-US"/>
              <a:t>202.403.####</a:t>
            </a:r>
          </a:p>
          <a:p>
            <a:r>
              <a:rPr lang="en-US" err="1"/>
              <a:t>email.address@cambiumassessment.com</a:t>
            </a:r>
            <a:endParaRPr lang="en-US"/>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102808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324126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a:t>Click to insert agenda items.</a:t>
            </a:r>
          </a:p>
          <a:p>
            <a:pPr lvl="1"/>
            <a:r>
              <a:rPr lang="en-US"/>
              <a:t>Second level</a:t>
            </a:r>
          </a:p>
          <a:p>
            <a:pPr lvl="2"/>
            <a:r>
              <a:rPr lang="en-US"/>
              <a:t>Third level</a:t>
            </a:r>
          </a:p>
          <a:p>
            <a:pPr lvl="3"/>
            <a:r>
              <a:rPr lang="en-US"/>
              <a:t>Fourth level</a:t>
            </a:r>
          </a:p>
          <a:p>
            <a:pPr lvl="4"/>
            <a:r>
              <a:rPr lang="en-US"/>
              <a:t>Fifth level</a:t>
            </a:r>
          </a:p>
          <a:p>
            <a:pPr lvl="0"/>
            <a:r>
              <a:rPr lang="en-US"/>
              <a:t>Second agenda item</a:t>
            </a:r>
          </a:p>
          <a:p>
            <a:pPr lvl="0"/>
            <a:r>
              <a:rPr lang="en-US"/>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a:t>Agenda Layout</a:t>
            </a:r>
          </a:p>
        </p:txBody>
      </p:sp>
    </p:spTree>
    <p:extLst>
      <p:ext uri="{BB962C8B-B14F-4D97-AF65-F5344CB8AC3E}">
        <p14:creationId xmlns:p14="http://schemas.microsoft.com/office/powerpoint/2010/main" val="1957915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a:t>Text Heavy Layout for Instructional Text</a:t>
            </a:r>
          </a:p>
        </p:txBody>
      </p:sp>
    </p:spTree>
    <p:extLst>
      <p:ext uri="{BB962C8B-B14F-4D97-AF65-F5344CB8AC3E}">
        <p14:creationId xmlns:p14="http://schemas.microsoft.com/office/powerpoint/2010/main" val="323515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a:t>The Title and Content Layout Is Used for Bullet Lists, Tables, Graphs, SmartArt, or Pictures</a:t>
            </a:r>
          </a:p>
        </p:txBody>
      </p:sp>
    </p:spTree>
    <p:extLst>
      <p:ext uri="{BB962C8B-B14F-4D97-AF65-F5344CB8AC3E}">
        <p14:creationId xmlns:p14="http://schemas.microsoft.com/office/powerpoint/2010/main" val="197217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a:t>The Two Content Layout Can Have a Bullet List, Table, Graph, SmartArt, or Picture on Either Side</a:t>
            </a:r>
          </a:p>
        </p:txBody>
      </p:sp>
    </p:spTree>
    <p:extLst>
      <p:ext uri="{BB962C8B-B14F-4D97-AF65-F5344CB8AC3E}">
        <p14:creationId xmlns:p14="http://schemas.microsoft.com/office/powerpoint/2010/main" val="4191278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a:t>First Level No Bullet Layout</a:t>
            </a:r>
          </a:p>
        </p:txBody>
      </p:sp>
    </p:spTree>
    <p:extLst>
      <p:ext uri="{BB962C8B-B14F-4D97-AF65-F5344CB8AC3E}">
        <p14:creationId xmlns:p14="http://schemas.microsoft.com/office/powerpoint/2010/main" val="3913663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a:t>Second level</a:t>
            </a:r>
          </a:p>
          <a:p>
            <a:pPr lvl="2"/>
            <a:r>
              <a:rPr lang="en-US"/>
              <a:t>Third level</a:t>
            </a:r>
          </a:p>
          <a:p>
            <a:pPr lvl="3"/>
            <a:r>
              <a:rPr lang="en-US"/>
              <a:t>Fourth level</a:t>
            </a:r>
          </a:p>
          <a:p>
            <a:pPr lvl="4"/>
            <a:r>
              <a:rPr lang="en-US"/>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a:t>Object With Lead-In Text Layout Is Used With Tables, Graphs, SmartArt, or Pictures</a:t>
            </a:r>
          </a:p>
        </p:txBody>
      </p:sp>
    </p:spTree>
    <p:extLst>
      <p:ext uri="{BB962C8B-B14F-4D97-AF65-F5344CB8AC3E}">
        <p14:creationId xmlns:p14="http://schemas.microsoft.com/office/powerpoint/2010/main" val="398751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Gray Background">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CBFA34EE-E1A1-E740-B1CC-7BC9729CA282}"/>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2" name="Group 11">
            <a:extLst>
              <a:ext uri="{FF2B5EF4-FFF2-40B4-BE49-F238E27FC236}">
                <a16:creationId xmlns:a16="http://schemas.microsoft.com/office/drawing/2014/main" id="{B871DF32-E928-4042-A084-B30EDE63F749}"/>
              </a:ext>
            </a:extLst>
          </p:cNvPr>
          <p:cNvGrpSpPr/>
          <p:nvPr userDrawn="1"/>
        </p:nvGrpSpPr>
        <p:grpSpPr>
          <a:xfrm>
            <a:off x="0" y="6220502"/>
            <a:ext cx="12192000" cy="637498"/>
            <a:chOff x="0" y="6220502"/>
            <a:chExt cx="9144000" cy="637498"/>
          </a:xfrm>
        </p:grpSpPr>
        <p:sp>
          <p:nvSpPr>
            <p:cNvPr id="13" name="Rectangle 12">
              <a:extLst>
                <a:ext uri="{FF2B5EF4-FFF2-40B4-BE49-F238E27FC236}">
                  <a16:creationId xmlns:a16="http://schemas.microsoft.com/office/drawing/2014/main" id="{35E61658-FA24-2B41-BE4F-E6300BBC9633}"/>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4" name="Rectangle 13">
              <a:extLst>
                <a:ext uri="{FF2B5EF4-FFF2-40B4-BE49-F238E27FC236}">
                  <a16:creationId xmlns:a16="http://schemas.microsoft.com/office/drawing/2014/main" id="{19936FAA-9F94-EE4D-86BC-7116BE4F459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20" name="Rectangle 19">
            <a:extLst>
              <a:ext uri="{FF2B5EF4-FFF2-40B4-BE49-F238E27FC236}">
                <a16:creationId xmlns:a16="http://schemas.microsoft.com/office/drawing/2014/main" id="{85EA9511-D377-1248-92AC-0B075E7296BA}"/>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0" name="Text Placeholder"/>
          <p:cNvSpPr>
            <a:spLocks noGrp="1"/>
          </p:cNvSpPr>
          <p:nvPr>
            <p:ph idx="1" hasCustomPrompt="1"/>
          </p:nvPr>
        </p:nvSpPr>
        <p:spPr>
          <a:xfrm>
            <a:off x="457199" y="980023"/>
            <a:ext cx="11338560" cy="5009297"/>
          </a:xfrm>
          <a:prstGeom prst="rect">
            <a:avLst/>
          </a:prstGeom>
          <a:ln>
            <a:noFill/>
          </a:ln>
        </p:spPr>
        <p:txBody>
          <a:bodyPr vert="horz" lIns="0" tIns="0" rIns="0" bIns="0" rtlCol="0">
            <a:normAutofit/>
          </a:bodyPr>
          <a:lstStyle>
            <a:lvl1pPr>
              <a:lnSpc>
                <a:spcPct val="125000"/>
              </a:lnSpc>
              <a:spcBef>
                <a:spcPts val="1800"/>
              </a:spcBef>
              <a:defRPr/>
            </a:lvl1pPr>
            <a:lvl2pPr>
              <a:lnSpc>
                <a:spcPct val="125000"/>
              </a:lnSpc>
              <a:spcBef>
                <a:spcPts val="1800"/>
              </a:spcBef>
              <a:defRPr/>
            </a:lvl2pPr>
            <a:lvl3pPr>
              <a:lnSpc>
                <a:spcPct val="125000"/>
              </a:lnSpc>
              <a:spcBef>
                <a:spcPts val="1800"/>
              </a:spcBef>
              <a:defRPr/>
            </a:lvl3pPr>
            <a:lvl4pPr>
              <a:lnSpc>
                <a:spcPct val="125000"/>
              </a:lnSpc>
              <a:spcBef>
                <a:spcPts val="1800"/>
              </a:spcBef>
              <a:defRPr/>
            </a:lvl4pPr>
            <a:lvl5pPr>
              <a:lnSpc>
                <a:spcPct val="125000"/>
              </a:lnSpc>
              <a:spcBef>
                <a:spcPts val="1800"/>
              </a:spcBef>
              <a:defRPr/>
            </a:lvl5pPr>
          </a:lstStyle>
          <a:p>
            <a:pPr lvl="0"/>
            <a:r>
              <a:rPr lang="en-US"/>
              <a:t>Click here to add bulleted text,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4847D359-AF11-D24A-860E-342B936157CF}"/>
              </a:ext>
            </a:extLst>
          </p:cNvPr>
          <p:cNvSpPr>
            <a:spLocks noGrp="1"/>
          </p:cNvSpPr>
          <p:nvPr userDrawn="1">
            <p:ph type="sldNum" sz="quarter" idx="17"/>
          </p:nvPr>
        </p:nvSpPr>
        <p:spPr/>
        <p:txBody>
          <a:bodyPr/>
          <a:lstStyle>
            <a:lvl1pPr>
              <a:defRPr>
                <a:solidFill>
                  <a:schemeClr val="bg1"/>
                </a:solidFill>
              </a:defRPr>
            </a:lvl1pPr>
          </a:lstStyle>
          <a:p>
            <a:fld id="{58AE716E-68DD-2249-A7FA-8AEF0B14DF81}" type="slidenum">
              <a:rPr lang="en-US" smtClean="0"/>
              <a:pPr/>
              <a:t>‹#›</a:t>
            </a:fld>
            <a:endParaRPr lang="en-US"/>
          </a:p>
        </p:txBody>
      </p:sp>
      <p:sp>
        <p:nvSpPr>
          <p:cNvPr id="16" name="Source Placeholder">
            <a:extLst>
              <a:ext uri="{FF2B5EF4-FFF2-40B4-BE49-F238E27FC236}">
                <a16:creationId xmlns:a16="http://schemas.microsoft.com/office/drawing/2014/main" id="{88F5B38B-1087-4545-99BD-B82D17B75A31}"/>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1AA68DD1-477D-D349-866E-EDFB8D2D3C29}"/>
              </a:ext>
            </a:extLst>
          </p:cNvPr>
          <p:cNvSpPr>
            <a:spLocks noGrp="1"/>
          </p:cNvSpPr>
          <p:nvPr>
            <p:ph type="title" hasCustomPrompt="1"/>
          </p:nvPr>
        </p:nvSpPr>
        <p:spPr>
          <a:xfrm>
            <a:off x="426231" y="65597"/>
            <a:ext cx="11369528" cy="518012"/>
          </a:xfrm>
        </p:spPr>
        <p:txBody>
          <a:bodyPr/>
          <a:lstStyle>
            <a:lvl1pPr>
              <a:defRPr>
                <a:solidFill>
                  <a:schemeClr val="accent1"/>
                </a:solidFill>
              </a:defRPr>
            </a:lvl1pPr>
          </a:lstStyle>
          <a:p>
            <a:r>
              <a:rPr lang="en-US"/>
              <a:t>Colored Background, Title and Content Layout</a:t>
            </a:r>
          </a:p>
        </p:txBody>
      </p:sp>
      <p:pic>
        <p:nvPicPr>
          <p:cNvPr id="24" name="Picture 23" descr="A picture containing drawing&#10;&#10;Description automatically generated">
            <a:extLst>
              <a:ext uri="{FF2B5EF4-FFF2-40B4-BE49-F238E27FC236}">
                <a16:creationId xmlns:a16="http://schemas.microsoft.com/office/drawing/2014/main" id="{796A740D-32D9-C64D-A2FC-3E2C1EB050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65183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a:t>Bullet 1, bullet character 149. Standard screen content and all bullet text is Franklin Gothic Book 22 pts., Text 1 color (RGB 83/86/90). Copyright footer placeholder is behind the background and is shown only on the title and closing slides.</a:t>
            </a:r>
          </a:p>
          <a:p>
            <a:pPr lvl="1"/>
            <a:r>
              <a:rPr lang="en-US"/>
              <a:t>Bullet 2, bullet character 150.</a:t>
            </a:r>
          </a:p>
          <a:p>
            <a:pPr lvl="2"/>
            <a:r>
              <a:rPr lang="en-US"/>
              <a:t>Bullet 3, bullet character 187.</a:t>
            </a:r>
          </a:p>
          <a:p>
            <a:pPr lvl="3"/>
            <a:r>
              <a:rPr lang="en-US"/>
              <a:t>Bullet 4, bullet character Unicode 25E6.</a:t>
            </a:r>
          </a:p>
          <a:p>
            <a:pPr lvl="4"/>
            <a:r>
              <a:rPr lang="en-US"/>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2688751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mailto:hsaphelpdesk@cambiumassessmen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sz="4000" cap="none" dirty="0"/>
              <a:t>HOW TO BUILD A TEST TO ADMINISTER TO STUDENTS </a:t>
            </a:r>
            <a:r>
              <a:rPr lang="en-US" sz="4000" dirty="0"/>
              <a:t>Using the NGSS Item Library</a:t>
            </a:r>
            <a:endParaRPr lang="en-US" sz="4000" b="1" dirty="0">
              <a:latin typeface="+mn-lt"/>
            </a:endParaRPr>
          </a:p>
        </p:txBody>
      </p:sp>
      <p:sp>
        <p:nvSpPr>
          <p:cNvPr id="3" name="Subtitle 2"/>
          <p:cNvSpPr>
            <a:spLocks noGrp="1"/>
          </p:cNvSpPr>
          <p:nvPr>
            <p:ph type="subTitle" idx="1"/>
          </p:nvPr>
        </p:nvSpPr>
        <p:spPr>
          <a:xfrm>
            <a:off x="2589492" y="3521341"/>
            <a:ext cx="8540496" cy="806538"/>
          </a:xfrm>
        </p:spPr>
        <p:txBody>
          <a:bodyPr>
            <a:normAutofit/>
          </a:bodyPr>
          <a:lstStyle/>
          <a:p>
            <a:pPr algn="l"/>
            <a:r>
              <a:rPr lang="en-US" sz="2000" dirty="0">
                <a:latin typeface="+mn-lt"/>
              </a:rPr>
              <a:t>Checkpoint System Training Module</a:t>
            </a:r>
          </a:p>
          <a:p>
            <a:pPr algn="l"/>
            <a:r>
              <a:rPr lang="en-US" sz="2000" dirty="0">
                <a:latin typeface="+mn-lt"/>
              </a:rPr>
              <a:t>2021-2022</a:t>
            </a:r>
          </a:p>
        </p:txBody>
      </p:sp>
    </p:spTree>
    <p:extLst>
      <p:ext uri="{BB962C8B-B14F-4D97-AF65-F5344CB8AC3E}">
        <p14:creationId xmlns:p14="http://schemas.microsoft.com/office/powerpoint/2010/main" val="327439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7"/>
          </p:nvPr>
        </p:nvSpPr>
        <p:spPr/>
        <p:txBody>
          <a:bodyPr/>
          <a:lstStyle/>
          <a:p>
            <a:fld id="{58AE716E-68DD-2249-A7FA-8AEF0B14DF81}" type="slidenum">
              <a:rPr lang="en-US" smtClean="0"/>
              <a:pPr/>
              <a:t>2</a:t>
            </a:fld>
            <a:endParaRPr lang="en-US"/>
          </a:p>
        </p:txBody>
      </p:sp>
      <p:sp>
        <p:nvSpPr>
          <p:cNvPr id="8" name="Title 1">
            <a:extLst>
              <a:ext uri="{FF2B5EF4-FFF2-40B4-BE49-F238E27FC236}">
                <a16:creationId xmlns:a16="http://schemas.microsoft.com/office/drawing/2014/main" id="{08690FBD-1EF1-4D6A-9831-F588CC278AC9}"/>
              </a:ext>
            </a:extLst>
          </p:cNvPr>
          <p:cNvSpPr>
            <a:spLocks noGrp="1"/>
          </p:cNvSpPr>
          <p:nvPr>
            <p:ph type="title"/>
          </p:nvPr>
        </p:nvSpPr>
        <p:spPr>
          <a:xfrm>
            <a:off x="426230" y="65597"/>
            <a:ext cx="11369529" cy="518012"/>
          </a:xfrm>
        </p:spPr>
        <p:txBody>
          <a:bodyPr>
            <a:noAutofit/>
          </a:bodyPr>
          <a:lstStyle/>
          <a:p>
            <a:r>
              <a:rPr lang="en-US" sz="3600" dirty="0">
                <a:latin typeface="+mn-lt"/>
              </a:rPr>
              <a:t>Create a New Test</a:t>
            </a:r>
          </a:p>
        </p:txBody>
      </p:sp>
      <p:pic>
        <p:nvPicPr>
          <p:cNvPr id="5" name="Picture 4">
            <a:extLst>
              <a:ext uri="{FF2B5EF4-FFF2-40B4-BE49-F238E27FC236}">
                <a16:creationId xmlns:a16="http://schemas.microsoft.com/office/drawing/2014/main" id="{FE8C1B7F-4537-4CB3-AC2A-75F4C3623795}"/>
              </a:ext>
            </a:extLst>
          </p:cNvPr>
          <p:cNvPicPr>
            <a:picLocks noChangeAspect="1"/>
          </p:cNvPicPr>
          <p:nvPr/>
        </p:nvPicPr>
        <p:blipFill>
          <a:blip r:embed="rId3"/>
          <a:stretch>
            <a:fillRect/>
          </a:stretch>
        </p:blipFill>
        <p:spPr>
          <a:xfrm>
            <a:off x="173133" y="937784"/>
            <a:ext cx="11845734" cy="4982432"/>
          </a:xfrm>
          <a:prstGeom prst="rect">
            <a:avLst/>
          </a:prstGeom>
        </p:spPr>
      </p:pic>
      <p:sp>
        <p:nvSpPr>
          <p:cNvPr id="7" name="Arrow: Right 18">
            <a:extLst>
              <a:ext uri="{FF2B5EF4-FFF2-40B4-BE49-F238E27FC236}">
                <a16:creationId xmlns:a16="http://schemas.microsoft.com/office/drawing/2014/main" id="{E7A1E7C5-E548-4A87-A151-079849F99029}"/>
              </a:ext>
            </a:extLst>
          </p:cNvPr>
          <p:cNvSpPr/>
          <p:nvPr/>
        </p:nvSpPr>
        <p:spPr>
          <a:xfrm rot="5400000">
            <a:off x="7165664" y="2686414"/>
            <a:ext cx="853992" cy="20873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6" name="TextBox 5">
            <a:extLst>
              <a:ext uri="{FF2B5EF4-FFF2-40B4-BE49-F238E27FC236}">
                <a16:creationId xmlns:a16="http://schemas.microsoft.com/office/drawing/2014/main" id="{3863F96C-8A81-49DA-B599-B9475F60B469}"/>
              </a:ext>
            </a:extLst>
          </p:cNvPr>
          <p:cNvSpPr txBox="1"/>
          <p:nvPr/>
        </p:nvSpPr>
        <p:spPr>
          <a:xfrm>
            <a:off x="7488293" y="1944414"/>
            <a:ext cx="541610" cy="369332"/>
          </a:xfrm>
          <a:prstGeom prst="rect">
            <a:avLst/>
          </a:prstGeom>
          <a:noFill/>
        </p:spPr>
        <p:txBody>
          <a:bodyPr wrap="square" rtlCol="0">
            <a:spAutoFit/>
          </a:bodyPr>
          <a:lstStyle/>
          <a:p>
            <a:r>
              <a:rPr lang="en-US" b="1" dirty="0">
                <a:solidFill>
                  <a:srgbClr val="FF0000"/>
                </a:solidFill>
              </a:rPr>
              <a:t>1</a:t>
            </a:r>
          </a:p>
        </p:txBody>
      </p:sp>
      <p:sp>
        <p:nvSpPr>
          <p:cNvPr id="9" name="Oval 8">
            <a:extLst>
              <a:ext uri="{FF2B5EF4-FFF2-40B4-BE49-F238E27FC236}">
                <a16:creationId xmlns:a16="http://schemas.microsoft.com/office/drawing/2014/main" id="{52CE2654-5876-4D76-B716-3C08E83BD027}"/>
              </a:ext>
            </a:extLst>
          </p:cNvPr>
          <p:cNvSpPr/>
          <p:nvPr/>
        </p:nvSpPr>
        <p:spPr>
          <a:xfrm>
            <a:off x="7348204" y="1839224"/>
            <a:ext cx="630620" cy="5440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Tree>
    <p:extLst>
      <p:ext uri="{BB962C8B-B14F-4D97-AF65-F5344CB8AC3E}">
        <p14:creationId xmlns:p14="http://schemas.microsoft.com/office/powerpoint/2010/main" val="965493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ED28BD7-9BBD-4E84-8D50-DECBCA6773DE}"/>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2" name="Title 1">
            <a:extLst>
              <a:ext uri="{FF2B5EF4-FFF2-40B4-BE49-F238E27FC236}">
                <a16:creationId xmlns:a16="http://schemas.microsoft.com/office/drawing/2014/main" id="{DE901878-3C19-4534-BB83-4BFDF9D8B465}"/>
              </a:ext>
            </a:extLst>
          </p:cNvPr>
          <p:cNvSpPr>
            <a:spLocks noGrp="1"/>
          </p:cNvSpPr>
          <p:nvPr>
            <p:ph type="title"/>
          </p:nvPr>
        </p:nvSpPr>
        <p:spPr/>
        <p:txBody>
          <a:bodyPr>
            <a:noAutofit/>
          </a:bodyPr>
          <a:lstStyle/>
          <a:p>
            <a:r>
              <a:rPr lang="en-US" sz="3600" dirty="0">
                <a:latin typeface="+mn-lt"/>
              </a:rPr>
              <a:t>Create a New Test</a:t>
            </a:r>
          </a:p>
        </p:txBody>
      </p:sp>
      <p:pic>
        <p:nvPicPr>
          <p:cNvPr id="10" name="Content Placeholder 9" descr="Test Builder">
            <a:extLst>
              <a:ext uri="{FF2B5EF4-FFF2-40B4-BE49-F238E27FC236}">
                <a16:creationId xmlns:a16="http://schemas.microsoft.com/office/drawing/2014/main" id="{FDE3D797-4887-4E52-908F-4EF9908FE0EA}"/>
              </a:ext>
            </a:extLst>
          </p:cNvPr>
          <p:cNvPicPr>
            <a:picLocks noGrp="1"/>
          </p:cNvPicPr>
          <p:nvPr>
            <p:ph sz="quarter" idx="15"/>
          </p:nvPr>
        </p:nvPicPr>
        <p:blipFill>
          <a:blip r:embed="rId3" cstate="print">
            <a:extLst>
              <a:ext uri="{28A0092B-C50C-407E-A947-70E740481C1C}">
                <a14:useLocalDpi xmlns:a14="http://schemas.microsoft.com/office/drawing/2010/main" val="0"/>
              </a:ext>
            </a:extLst>
          </a:blip>
          <a:stretch>
            <a:fillRect/>
          </a:stretch>
        </p:blipFill>
        <p:spPr>
          <a:xfrm>
            <a:off x="646387" y="1225746"/>
            <a:ext cx="11373460" cy="4134529"/>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22" name="TextBox 21">
            <a:extLst>
              <a:ext uri="{FF2B5EF4-FFF2-40B4-BE49-F238E27FC236}">
                <a16:creationId xmlns:a16="http://schemas.microsoft.com/office/drawing/2014/main" id="{5954F38D-AC43-4F0A-BDBA-124E8320AD6B}"/>
              </a:ext>
            </a:extLst>
          </p:cNvPr>
          <p:cNvSpPr txBox="1"/>
          <p:nvPr/>
        </p:nvSpPr>
        <p:spPr>
          <a:xfrm>
            <a:off x="4657924" y="5643251"/>
            <a:ext cx="2906140" cy="400110"/>
          </a:xfrm>
          <a:prstGeom prst="rect">
            <a:avLst/>
          </a:prstGeom>
          <a:noFill/>
          <a:ln w="28575">
            <a:solidFill>
              <a:srgbClr val="2C9ED9"/>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53565A">
                    <a:lumMod val="50000"/>
                  </a:srgbClr>
                </a:solidFill>
                <a:effectLst/>
                <a:uLnTx/>
                <a:uFillTx/>
                <a:latin typeface="Franklin Gothic Book" panose="020B0503020102020204"/>
                <a:ea typeface="+mn-ea"/>
                <a:cs typeface="+mn-cs"/>
              </a:rPr>
              <a:t>Test Builder Page</a:t>
            </a:r>
          </a:p>
        </p:txBody>
      </p:sp>
      <p:pic>
        <p:nvPicPr>
          <p:cNvPr id="4" name="Picture 3"/>
          <p:cNvPicPr>
            <a:picLocks noChangeAspect="1"/>
          </p:cNvPicPr>
          <p:nvPr/>
        </p:nvPicPr>
        <p:blipFill>
          <a:blip r:embed="rId4"/>
          <a:stretch>
            <a:fillRect/>
          </a:stretch>
        </p:blipFill>
        <p:spPr>
          <a:xfrm>
            <a:off x="9033641" y="3111118"/>
            <a:ext cx="1820224" cy="1607864"/>
          </a:xfrm>
          <a:prstGeom prst="rect">
            <a:avLst/>
          </a:prstGeom>
        </p:spPr>
      </p:pic>
      <p:sp>
        <p:nvSpPr>
          <p:cNvPr id="19" name="Arrow: Right 18">
            <a:extLst>
              <a:ext uri="{FF2B5EF4-FFF2-40B4-BE49-F238E27FC236}">
                <a16:creationId xmlns:a16="http://schemas.microsoft.com/office/drawing/2014/main" id="{E7A1E7C5-E548-4A87-A151-079849F99029}"/>
              </a:ext>
            </a:extLst>
          </p:cNvPr>
          <p:cNvSpPr/>
          <p:nvPr/>
        </p:nvSpPr>
        <p:spPr>
          <a:xfrm rot="5400000">
            <a:off x="9604937" y="2720058"/>
            <a:ext cx="710687" cy="2593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402913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CF56115-C1E6-49D2-9720-828BB65596B6}"/>
              </a:ext>
            </a:extLst>
          </p:cNvPr>
          <p:cNvPicPr>
            <a:picLocks noChangeAspect="1"/>
          </p:cNvPicPr>
          <p:nvPr/>
        </p:nvPicPr>
        <p:blipFill>
          <a:blip r:embed="rId3"/>
          <a:stretch>
            <a:fillRect/>
          </a:stretch>
        </p:blipFill>
        <p:spPr>
          <a:xfrm>
            <a:off x="8259098" y="935647"/>
            <a:ext cx="1608099" cy="3676488"/>
          </a:xfrm>
          <a:prstGeom prst="rect">
            <a:avLst/>
          </a:prstGeom>
        </p:spPr>
      </p:pic>
      <p:pic>
        <p:nvPicPr>
          <p:cNvPr id="6" name="Picture 5">
            <a:extLst>
              <a:ext uri="{FF2B5EF4-FFF2-40B4-BE49-F238E27FC236}">
                <a16:creationId xmlns:a16="http://schemas.microsoft.com/office/drawing/2014/main" id="{F7637F9A-FCCF-41EF-84B6-2917CAF654C9}"/>
              </a:ext>
            </a:extLst>
          </p:cNvPr>
          <p:cNvPicPr>
            <a:picLocks noChangeAspect="1"/>
          </p:cNvPicPr>
          <p:nvPr/>
        </p:nvPicPr>
        <p:blipFill>
          <a:blip r:embed="rId4"/>
          <a:stretch>
            <a:fillRect/>
          </a:stretch>
        </p:blipFill>
        <p:spPr>
          <a:xfrm>
            <a:off x="140625" y="829476"/>
            <a:ext cx="7978088" cy="4035974"/>
          </a:xfrm>
          <a:prstGeom prst="rect">
            <a:avLst/>
          </a:prstGeom>
        </p:spPr>
      </p:pic>
      <p:pic>
        <p:nvPicPr>
          <p:cNvPr id="7" name="Picture 6">
            <a:extLst>
              <a:ext uri="{FF2B5EF4-FFF2-40B4-BE49-F238E27FC236}">
                <a16:creationId xmlns:a16="http://schemas.microsoft.com/office/drawing/2014/main" id="{73010907-361E-427A-8EA2-5CDD017D4CA5}"/>
              </a:ext>
            </a:extLst>
          </p:cNvPr>
          <p:cNvPicPr>
            <a:picLocks noChangeAspect="1"/>
          </p:cNvPicPr>
          <p:nvPr/>
        </p:nvPicPr>
        <p:blipFill>
          <a:blip r:embed="rId5"/>
          <a:stretch>
            <a:fillRect/>
          </a:stretch>
        </p:blipFill>
        <p:spPr>
          <a:xfrm>
            <a:off x="9926757" y="3418928"/>
            <a:ext cx="2033753" cy="1974804"/>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 name="Slide Number Placeholder 2">
            <a:extLst>
              <a:ext uri="{FF2B5EF4-FFF2-40B4-BE49-F238E27FC236}">
                <a16:creationId xmlns:a16="http://schemas.microsoft.com/office/drawing/2014/main" id="{35196B64-D4A9-486E-8C6D-0F490ADE2DA3}"/>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5" name="Title 4">
            <a:extLst>
              <a:ext uri="{FF2B5EF4-FFF2-40B4-BE49-F238E27FC236}">
                <a16:creationId xmlns:a16="http://schemas.microsoft.com/office/drawing/2014/main" id="{AB856923-9AC7-445D-A6B9-07E68CD28F74}"/>
              </a:ext>
            </a:extLst>
          </p:cNvPr>
          <p:cNvSpPr>
            <a:spLocks noGrp="1"/>
          </p:cNvSpPr>
          <p:nvPr>
            <p:ph type="title"/>
          </p:nvPr>
        </p:nvSpPr>
        <p:spPr/>
        <p:txBody>
          <a:bodyPr>
            <a:noAutofit/>
          </a:bodyPr>
          <a:lstStyle/>
          <a:p>
            <a:r>
              <a:rPr lang="en-US" sz="3600">
                <a:latin typeface="+mn-lt"/>
              </a:rPr>
              <a:t>Insert an Item from a Library </a:t>
            </a:r>
          </a:p>
        </p:txBody>
      </p:sp>
      <p:sp>
        <p:nvSpPr>
          <p:cNvPr id="9" name="Arrow: Right 8">
            <a:extLst>
              <a:ext uri="{FF2B5EF4-FFF2-40B4-BE49-F238E27FC236}">
                <a16:creationId xmlns:a16="http://schemas.microsoft.com/office/drawing/2014/main" id="{4E7014AF-52DD-4B0B-AE42-3AEC9BDDBB3F}"/>
              </a:ext>
            </a:extLst>
          </p:cNvPr>
          <p:cNvSpPr/>
          <p:nvPr/>
        </p:nvSpPr>
        <p:spPr>
          <a:xfrm>
            <a:off x="7587199" y="4406330"/>
            <a:ext cx="656662" cy="21816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E5615FE0-451C-4D39-8896-94ACFB73B215}"/>
              </a:ext>
            </a:extLst>
          </p:cNvPr>
          <p:cNvSpPr/>
          <p:nvPr/>
        </p:nvSpPr>
        <p:spPr>
          <a:xfrm>
            <a:off x="8259098" y="5453408"/>
            <a:ext cx="3756720" cy="51801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Franklin Gothic Book" panose="020B0503020102020204"/>
              <a:ea typeface="+mn-ea"/>
              <a:cs typeface="+mn-cs"/>
            </a:endParaRPr>
          </a:p>
        </p:txBody>
      </p:sp>
      <p:sp>
        <p:nvSpPr>
          <p:cNvPr id="12" name="Arrow: Right 11"/>
          <p:cNvSpPr/>
          <p:nvPr/>
        </p:nvSpPr>
        <p:spPr>
          <a:xfrm>
            <a:off x="9327960" y="5195605"/>
            <a:ext cx="598797" cy="165101"/>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Franklin Gothic Book" panose="020B0503020102020204"/>
              <a:ea typeface="+mn-ea"/>
              <a:cs typeface="+mn-cs"/>
            </a:endParaRPr>
          </a:p>
        </p:txBody>
      </p:sp>
      <p:grpSp>
        <p:nvGrpSpPr>
          <p:cNvPr id="18" name="Group 17"/>
          <p:cNvGrpSpPr/>
          <p:nvPr/>
        </p:nvGrpSpPr>
        <p:grpSpPr>
          <a:xfrm>
            <a:off x="6920953" y="1928617"/>
            <a:ext cx="1234262" cy="845274"/>
            <a:chOff x="5816609" y="1873447"/>
            <a:chExt cx="1234262" cy="845274"/>
          </a:xfrm>
        </p:grpSpPr>
        <p:sp>
          <p:nvSpPr>
            <p:cNvPr id="13" name="Speech Bubble: Rectangle 12"/>
            <p:cNvSpPr/>
            <p:nvPr/>
          </p:nvSpPr>
          <p:spPr>
            <a:xfrm>
              <a:off x="5816609" y="1873447"/>
              <a:ext cx="1212997" cy="845274"/>
            </a:xfrm>
            <a:prstGeom prst="wedgeRectCallout">
              <a:avLst>
                <a:gd name="adj1" fmla="val 65397"/>
                <a:gd name="adj2" fmla="val 17538"/>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Franklin Gothic Book" panose="020B0503020102020204"/>
                <a:ea typeface="+mn-ea"/>
                <a:cs typeface="+mn-cs"/>
              </a:endParaRPr>
            </a:p>
          </p:txBody>
        </p:sp>
        <p:sp>
          <p:nvSpPr>
            <p:cNvPr id="14" name="TextBox 13"/>
            <p:cNvSpPr txBox="1"/>
            <p:nvPr/>
          </p:nvSpPr>
          <p:spPr>
            <a:xfrm>
              <a:off x="5853276" y="1887724"/>
              <a:ext cx="119759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3565A"/>
                  </a:solidFill>
                  <a:effectLst/>
                  <a:uLnTx/>
                  <a:uFillTx/>
                  <a:latin typeface="Franklin Gothic Book" panose="020B0503020102020204"/>
                  <a:ea typeface="+mn-ea"/>
                  <a:cs typeface="+mn-cs"/>
                </a:rPr>
                <a:t>Select filters and item</a:t>
              </a:r>
            </a:p>
          </p:txBody>
        </p:sp>
      </p:grpSp>
      <p:pic>
        <p:nvPicPr>
          <p:cNvPr id="11" name="Picture 10"/>
          <p:cNvPicPr>
            <a:picLocks noChangeAspect="1"/>
          </p:cNvPicPr>
          <p:nvPr/>
        </p:nvPicPr>
        <p:blipFill>
          <a:blip r:embed="rId6"/>
          <a:stretch>
            <a:fillRect/>
          </a:stretch>
        </p:blipFill>
        <p:spPr>
          <a:xfrm>
            <a:off x="8348827" y="5523729"/>
            <a:ext cx="3577262" cy="377370"/>
          </a:xfrm>
          <a:prstGeom prst="rect">
            <a:avLst/>
          </a:prstGeom>
        </p:spPr>
      </p:pic>
    </p:spTree>
    <p:extLst>
      <p:ext uri="{BB962C8B-B14F-4D97-AF65-F5344CB8AC3E}">
        <p14:creationId xmlns:p14="http://schemas.microsoft.com/office/powerpoint/2010/main" val="143024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5CA9860C-CFBB-478A-A118-69EA1B58368F}"/>
              </a:ext>
            </a:extLst>
          </p:cNvPr>
          <p:cNvPicPr>
            <a:picLocks noGrp="1" noChangeAspect="1"/>
          </p:cNvPicPr>
          <p:nvPr>
            <p:ph sz="quarter" idx="15"/>
          </p:nvPr>
        </p:nvPicPr>
        <p:blipFill rotWithShape="1">
          <a:blip r:embed="rId3"/>
          <a:srcRect l="31425" t="14184" r="4086" b="11104"/>
          <a:stretch/>
        </p:blipFill>
        <p:spPr>
          <a:xfrm>
            <a:off x="237489" y="1129544"/>
            <a:ext cx="6287085" cy="3644542"/>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3" name="Slide Number Placeholder 2">
            <a:extLst>
              <a:ext uri="{FF2B5EF4-FFF2-40B4-BE49-F238E27FC236}">
                <a16:creationId xmlns:a16="http://schemas.microsoft.com/office/drawing/2014/main" id="{35196B64-D4A9-486E-8C6D-0F490ADE2DA3}"/>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5" name="Title 4">
            <a:extLst>
              <a:ext uri="{FF2B5EF4-FFF2-40B4-BE49-F238E27FC236}">
                <a16:creationId xmlns:a16="http://schemas.microsoft.com/office/drawing/2014/main" id="{AB856923-9AC7-445D-A6B9-07E68CD28F74}"/>
              </a:ext>
            </a:extLst>
          </p:cNvPr>
          <p:cNvSpPr>
            <a:spLocks noGrp="1"/>
          </p:cNvSpPr>
          <p:nvPr>
            <p:ph type="title"/>
          </p:nvPr>
        </p:nvSpPr>
        <p:spPr/>
        <p:txBody>
          <a:bodyPr>
            <a:noAutofit/>
          </a:bodyPr>
          <a:lstStyle/>
          <a:p>
            <a:r>
              <a:rPr lang="en-US" sz="3600" dirty="0">
                <a:latin typeface="+mn-lt"/>
              </a:rPr>
              <a:t>Filtering Items</a:t>
            </a:r>
          </a:p>
        </p:txBody>
      </p:sp>
      <p:grpSp>
        <p:nvGrpSpPr>
          <p:cNvPr id="16" name="Group 15"/>
          <p:cNvGrpSpPr/>
          <p:nvPr/>
        </p:nvGrpSpPr>
        <p:grpSpPr>
          <a:xfrm>
            <a:off x="5993907" y="1235571"/>
            <a:ext cx="647114" cy="481914"/>
            <a:chOff x="3896751" y="1156058"/>
            <a:chExt cx="647114" cy="481914"/>
          </a:xfrm>
        </p:grpSpPr>
        <p:pic>
          <p:nvPicPr>
            <p:cNvPr id="4" name="Picture 3"/>
            <p:cNvPicPr>
              <a:picLocks noChangeAspect="1"/>
            </p:cNvPicPr>
            <p:nvPr/>
          </p:nvPicPr>
          <p:blipFill>
            <a:blip r:embed="rId4"/>
            <a:stretch>
              <a:fillRect/>
            </a:stretch>
          </p:blipFill>
          <p:spPr>
            <a:xfrm>
              <a:off x="4017992" y="1236630"/>
              <a:ext cx="409426" cy="307070"/>
            </a:xfrm>
            <a:prstGeom prst="rect">
              <a:avLst/>
            </a:prstGeom>
          </p:spPr>
        </p:pic>
        <p:sp>
          <p:nvSpPr>
            <p:cNvPr id="11" name="Oval 10"/>
            <p:cNvSpPr/>
            <p:nvPr/>
          </p:nvSpPr>
          <p:spPr>
            <a:xfrm>
              <a:off x="3896751" y="1156058"/>
              <a:ext cx="647114" cy="48191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7" name="Arrow: Right 18">
            <a:extLst>
              <a:ext uri="{FF2B5EF4-FFF2-40B4-BE49-F238E27FC236}">
                <a16:creationId xmlns:a16="http://schemas.microsoft.com/office/drawing/2014/main" id="{E7A1E7C5-E548-4A87-A151-079849F99029}"/>
              </a:ext>
            </a:extLst>
          </p:cNvPr>
          <p:cNvSpPr/>
          <p:nvPr/>
        </p:nvSpPr>
        <p:spPr>
          <a:xfrm>
            <a:off x="6816545" y="1389164"/>
            <a:ext cx="982856" cy="1747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Picture 6"/>
          <p:cNvPicPr>
            <a:picLocks noChangeAspect="1"/>
          </p:cNvPicPr>
          <p:nvPr/>
        </p:nvPicPr>
        <p:blipFill>
          <a:blip r:embed="rId5"/>
          <a:stretch>
            <a:fillRect/>
          </a:stretch>
        </p:blipFill>
        <p:spPr>
          <a:xfrm>
            <a:off x="7995301" y="872766"/>
            <a:ext cx="1774950" cy="4999559"/>
          </a:xfrm>
          <a:prstGeom prst="rect">
            <a:avLst/>
          </a:prstGeom>
        </p:spPr>
      </p:pic>
    </p:spTree>
    <p:extLst>
      <p:ext uri="{BB962C8B-B14F-4D97-AF65-F5344CB8AC3E}">
        <p14:creationId xmlns:p14="http://schemas.microsoft.com/office/powerpoint/2010/main" val="63766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9BB3896-C840-4CD8-BAB4-306241FEB34C}"/>
              </a:ext>
            </a:extLst>
          </p:cNvPr>
          <p:cNvSpPr>
            <a:spLocks noGrp="1"/>
          </p:cNvSpPr>
          <p:nvPr>
            <p:ph type="sldNum" sz="quarter" idx="17"/>
          </p:nvPr>
        </p:nvSpPr>
        <p:spPr>
          <a:xfrm>
            <a:off x="11341948" y="6513583"/>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5" name="Title 4">
            <a:extLst>
              <a:ext uri="{FF2B5EF4-FFF2-40B4-BE49-F238E27FC236}">
                <a16:creationId xmlns:a16="http://schemas.microsoft.com/office/drawing/2014/main" id="{B7F9AEA1-FE3F-4590-AA4E-9B1804C3CDC5}"/>
              </a:ext>
            </a:extLst>
          </p:cNvPr>
          <p:cNvSpPr>
            <a:spLocks noGrp="1"/>
          </p:cNvSpPr>
          <p:nvPr>
            <p:ph type="title"/>
          </p:nvPr>
        </p:nvSpPr>
        <p:spPr/>
        <p:txBody>
          <a:bodyPr>
            <a:noAutofit/>
          </a:bodyPr>
          <a:lstStyle/>
          <a:p>
            <a:r>
              <a:rPr lang="en-US" sz="3600">
                <a:latin typeface="+mn-lt"/>
              </a:rPr>
              <a:t>Test Properties Menu/Validate/Preview/Publish</a:t>
            </a:r>
          </a:p>
        </p:txBody>
      </p:sp>
      <p:pic>
        <p:nvPicPr>
          <p:cNvPr id="20" name="Picture 19">
            <a:extLst>
              <a:ext uri="{FF2B5EF4-FFF2-40B4-BE49-F238E27FC236}">
                <a16:creationId xmlns:a16="http://schemas.microsoft.com/office/drawing/2014/main" id="{7F1447AC-1429-40E3-BB7F-520212BC8E4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26230" y="873774"/>
            <a:ext cx="7694040" cy="5339734"/>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6" name="Arrow: Bent-Up 5">
            <a:extLst>
              <a:ext uri="{FF2B5EF4-FFF2-40B4-BE49-F238E27FC236}">
                <a16:creationId xmlns:a16="http://schemas.microsoft.com/office/drawing/2014/main" id="{C900E8D5-355C-4E13-A0DB-10C622AFA635}"/>
              </a:ext>
            </a:extLst>
          </p:cNvPr>
          <p:cNvSpPr/>
          <p:nvPr/>
        </p:nvSpPr>
        <p:spPr>
          <a:xfrm rot="5400000">
            <a:off x="5711426" y="-1437231"/>
            <a:ext cx="369332" cy="6600058"/>
          </a:xfrm>
          <a:prstGeom prst="bentUpArrow">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Franklin Gothic Book" panose="020B0503020102020204"/>
              <a:ea typeface="+mn-ea"/>
              <a:cs typeface="+mn-cs"/>
            </a:endParaRPr>
          </a:p>
        </p:txBody>
      </p:sp>
      <p:pic>
        <p:nvPicPr>
          <p:cNvPr id="4" name="Picture 3">
            <a:extLst>
              <a:ext uri="{FF2B5EF4-FFF2-40B4-BE49-F238E27FC236}">
                <a16:creationId xmlns:a16="http://schemas.microsoft.com/office/drawing/2014/main" id="{5EA0B094-FC5B-4565-8C7C-DB8EB5A3340B}"/>
              </a:ext>
            </a:extLst>
          </p:cNvPr>
          <p:cNvPicPr>
            <a:picLocks noChangeAspect="1"/>
          </p:cNvPicPr>
          <p:nvPr/>
        </p:nvPicPr>
        <p:blipFill>
          <a:blip r:embed="rId4"/>
          <a:stretch>
            <a:fillRect/>
          </a:stretch>
        </p:blipFill>
        <p:spPr>
          <a:xfrm>
            <a:off x="9196120" y="1398609"/>
            <a:ext cx="1752752" cy="4663844"/>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TextBox 9"/>
          <p:cNvSpPr txBox="1"/>
          <p:nvPr/>
        </p:nvSpPr>
        <p:spPr>
          <a:xfrm>
            <a:off x="4504849" y="806443"/>
            <a:ext cx="333083" cy="369332"/>
          </a:xfrm>
          <a:prstGeom prst="rect">
            <a:avLst/>
          </a:prstGeom>
          <a:noFill/>
        </p:spPr>
        <p:txBody>
          <a:bodyPr wrap="square" rtlCol="0">
            <a:spAutoFit/>
          </a:bodyPr>
          <a:lstStyle/>
          <a:p>
            <a:r>
              <a:rPr lang="en-US" b="1" dirty="0">
                <a:solidFill>
                  <a:srgbClr val="FF0000"/>
                </a:solidFill>
              </a:rPr>
              <a:t>3</a:t>
            </a:r>
          </a:p>
        </p:txBody>
      </p:sp>
      <p:sp>
        <p:nvSpPr>
          <p:cNvPr id="11" name="TextBox 10"/>
          <p:cNvSpPr txBox="1"/>
          <p:nvPr/>
        </p:nvSpPr>
        <p:spPr>
          <a:xfrm>
            <a:off x="2421591" y="1126369"/>
            <a:ext cx="333083" cy="369332"/>
          </a:xfrm>
          <a:prstGeom prst="rect">
            <a:avLst/>
          </a:prstGeom>
          <a:noFill/>
        </p:spPr>
        <p:txBody>
          <a:bodyPr wrap="square" rtlCol="0">
            <a:spAutoFit/>
          </a:bodyPr>
          <a:lstStyle/>
          <a:p>
            <a:r>
              <a:rPr lang="en-US" b="1" dirty="0">
                <a:solidFill>
                  <a:srgbClr val="FF0000"/>
                </a:solidFill>
              </a:rPr>
              <a:t>1</a:t>
            </a:r>
          </a:p>
        </p:txBody>
      </p:sp>
      <p:cxnSp>
        <p:nvCxnSpPr>
          <p:cNvPr id="8" name="Straight Arrow Connector 7"/>
          <p:cNvCxnSpPr/>
          <p:nvPr/>
        </p:nvCxnSpPr>
        <p:spPr>
          <a:xfrm>
            <a:off x="4671391" y="1126369"/>
            <a:ext cx="0" cy="272240"/>
          </a:xfrm>
          <a:prstGeom prst="straightConnector1">
            <a:avLst/>
          </a:prstGeom>
          <a:ln w="38100">
            <a:tailEnd type="triangle"/>
          </a:ln>
        </p:spPr>
        <p:style>
          <a:lnRef idx="3">
            <a:schemeClr val="accent4"/>
          </a:lnRef>
          <a:fillRef idx="0">
            <a:schemeClr val="accent4"/>
          </a:fillRef>
          <a:effectRef idx="2">
            <a:schemeClr val="accent4"/>
          </a:effectRef>
          <a:fontRef idx="minor">
            <a:schemeClr val="tx1"/>
          </a:fontRef>
        </p:style>
      </p:cxnSp>
      <p:sp>
        <p:nvSpPr>
          <p:cNvPr id="15" name="TextBox 14"/>
          <p:cNvSpPr txBox="1"/>
          <p:nvPr/>
        </p:nvSpPr>
        <p:spPr>
          <a:xfrm>
            <a:off x="3830524" y="806443"/>
            <a:ext cx="333083" cy="369332"/>
          </a:xfrm>
          <a:prstGeom prst="rect">
            <a:avLst/>
          </a:prstGeom>
          <a:noFill/>
        </p:spPr>
        <p:txBody>
          <a:bodyPr wrap="square" rtlCol="0">
            <a:spAutoFit/>
          </a:bodyPr>
          <a:lstStyle/>
          <a:p>
            <a:r>
              <a:rPr lang="en-US" b="1" dirty="0">
                <a:solidFill>
                  <a:srgbClr val="FF0000"/>
                </a:solidFill>
              </a:rPr>
              <a:t>2</a:t>
            </a:r>
          </a:p>
        </p:txBody>
      </p:sp>
      <p:cxnSp>
        <p:nvCxnSpPr>
          <p:cNvPr id="16" name="Straight Arrow Connector 15"/>
          <p:cNvCxnSpPr/>
          <p:nvPr/>
        </p:nvCxnSpPr>
        <p:spPr>
          <a:xfrm>
            <a:off x="3988904" y="1126369"/>
            <a:ext cx="0" cy="272240"/>
          </a:xfrm>
          <a:prstGeom prst="straightConnector1">
            <a:avLst/>
          </a:prstGeom>
          <a:ln w="38100">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64393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8E3307F-FB95-475D-B70A-24B17A811221}"/>
              </a:ext>
            </a:extLst>
          </p:cNvPr>
          <p:cNvSpPr>
            <a:spLocks noGrp="1"/>
          </p:cNvSpPr>
          <p:nvPr>
            <p:ph type="sldNum" sz="quarter" idx="17"/>
          </p:nvPr>
        </p:nvSpPr>
        <p:spPr>
          <a:xfrm>
            <a:off x="11281658" y="6414632"/>
            <a:ext cx="625639"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6" name="Title 5">
            <a:extLst>
              <a:ext uri="{FF2B5EF4-FFF2-40B4-BE49-F238E27FC236}">
                <a16:creationId xmlns:a16="http://schemas.microsoft.com/office/drawing/2014/main" id="{224F2A90-5F7B-4C58-9BFC-4A2F22AA8189}"/>
              </a:ext>
            </a:extLst>
          </p:cNvPr>
          <p:cNvSpPr>
            <a:spLocks noGrp="1"/>
          </p:cNvSpPr>
          <p:nvPr>
            <p:ph type="title"/>
          </p:nvPr>
        </p:nvSpPr>
        <p:spPr/>
        <p:txBody>
          <a:bodyPr>
            <a:noAutofit/>
          </a:bodyPr>
          <a:lstStyle/>
          <a:p>
            <a:r>
              <a:rPr lang="en-US" sz="3600">
                <a:latin typeface="+mn-lt"/>
              </a:rPr>
              <a:t>For More Help</a:t>
            </a:r>
          </a:p>
        </p:txBody>
      </p:sp>
      <p:sp>
        <p:nvSpPr>
          <p:cNvPr id="9" name="Content Placeholder 2">
            <a:extLst>
              <a:ext uri="{FF2B5EF4-FFF2-40B4-BE49-F238E27FC236}">
                <a16:creationId xmlns:a16="http://schemas.microsoft.com/office/drawing/2014/main" id="{0A6787F7-E502-4573-B23F-2DC75AECD543}"/>
              </a:ext>
            </a:extLst>
          </p:cNvPr>
          <p:cNvSpPr txBox="1">
            <a:spLocks/>
          </p:cNvSpPr>
          <p:nvPr/>
        </p:nvSpPr>
        <p:spPr>
          <a:xfrm>
            <a:off x="426230" y="800789"/>
            <a:ext cx="6466939" cy="5196219"/>
          </a:xfrm>
          <a:prstGeom prst="rect">
            <a:avLst/>
          </a:prstGeom>
          <a:ln w="12700">
            <a:solidFill>
              <a:schemeClr val="bg1">
                <a:lumMod val="75000"/>
              </a:schemeClr>
            </a:solidFill>
          </a:ln>
        </p:spPr>
        <p:txBody>
          <a:bodyPr rtlCol="0">
            <a:noAutofit/>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You can contact the HSAP Help Desk for assistance with any technical issues you encounter. When contacting the HSAP Help Desk, please be ready to provide:</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Any error messages that are appearing (including codes)</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Your operating system and browser information</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Your network configuration information</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Your contact information for follow-up by phone or email</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Any other relevant information, such as test names or content areas, student IDs, session IDs, and search criteria</a:t>
            </a:r>
          </a:p>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For test administration or policy issues, please contact your school test coordinator.</a:t>
            </a:r>
            <a:endParaRPr kumimoji="0" lang="en-US" sz="2000" b="0" i="0" u="none" strike="noStrike" kern="1200" cap="none" spc="0" normalizeH="0" baseline="0" noProof="0">
              <a:ln>
                <a:noFill/>
              </a:ln>
              <a:solidFill>
                <a:srgbClr val="53565A">
                  <a:lumMod val="50000"/>
                </a:srgbClr>
              </a:solidFill>
              <a:effectLst/>
              <a:uLnTx/>
              <a:uFillTx/>
              <a:latin typeface="Franklin Gothic Book" panose="020B0503020102020204"/>
              <a:cs typeface="Calibri"/>
            </a:endParaRP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Arial" panose="020B0604020202020204" pitchFamily="34" charset="0"/>
              <a:buChar char="•"/>
              <a:tabLst/>
              <a:defRPr/>
            </a:pPr>
            <a:endParaRPr kumimoji="0" lang="en-US" sz="2800" b="0" i="0" u="none" strike="noStrike" kern="1200" cap="none" spc="0" normalizeH="0" baseline="0" noProof="0">
              <a:ln>
                <a:noFill/>
              </a:ln>
              <a:solidFill>
                <a:srgbClr val="FF0000"/>
              </a:solidFill>
              <a:effectLst/>
              <a:uLnTx/>
              <a:uFillTx/>
              <a:latin typeface="Franklin Gothic Book" panose="020B0503020102020204"/>
              <a:cs typeface="Calibri"/>
            </a:endParaRPr>
          </a:p>
        </p:txBody>
      </p:sp>
      <p:sp>
        <p:nvSpPr>
          <p:cNvPr id="10" name="Content Placeholder 3">
            <a:extLst>
              <a:ext uri="{FF2B5EF4-FFF2-40B4-BE49-F238E27FC236}">
                <a16:creationId xmlns:a16="http://schemas.microsoft.com/office/drawing/2014/main" id="{2E617C49-E0A0-4126-8D2C-E7E3B113853B}"/>
              </a:ext>
            </a:extLst>
          </p:cNvPr>
          <p:cNvSpPr txBox="1">
            <a:spLocks/>
          </p:cNvSpPr>
          <p:nvPr/>
        </p:nvSpPr>
        <p:spPr>
          <a:xfrm>
            <a:off x="7110485" y="799467"/>
            <a:ext cx="4796812" cy="5196219"/>
          </a:xfrm>
          <a:prstGeom prst="rect">
            <a:avLst/>
          </a:prstGeom>
          <a:ln w="12700">
            <a:solidFill>
              <a:schemeClr val="bg1">
                <a:lumMod val="75000"/>
              </a:schemeClr>
            </a:solidFill>
          </a:ln>
        </p:spPr>
        <p:txBody>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3200" b="1" i="0" u="none" strike="noStrike" kern="1200" cap="none" spc="0" normalizeH="0" baseline="0" noProof="0">
                <a:ln>
                  <a:noFill/>
                </a:ln>
                <a:solidFill>
                  <a:srgbClr val="53565A">
                    <a:lumMod val="50000"/>
                  </a:srgbClr>
                </a:solidFill>
                <a:effectLst/>
                <a:uLnTx/>
                <a:uFillTx/>
                <a:latin typeface="Franklin Gothic Book" panose="020B0503020102020204"/>
                <a:cs typeface="Calibri"/>
              </a:rPr>
              <a:t>Further Information</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Arial" panose="020B0604020202020204" pitchFamily="34" charset="0"/>
              <a:buChar char="•"/>
              <a:tabLst/>
              <a:defRPr/>
            </a:pP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HSAP Portal:  </a:t>
            </a:r>
            <a:r>
              <a:rPr kumimoji="0" lang="en-US" sz="2200" b="0" i="0" u="none" strike="noStrike" kern="1200" cap="none" spc="0" normalizeH="0" baseline="0" noProof="0">
                <a:ln>
                  <a:noFill/>
                </a:ln>
                <a:solidFill>
                  <a:srgbClr val="000000"/>
                </a:solidFill>
                <a:effectLst/>
                <a:uLnTx/>
                <a:uFillTx/>
                <a:latin typeface="Franklin Gothic Book" panose="020B0503020102020204"/>
                <a:cs typeface="Calibri"/>
                <a:hlinkClick r:id="rId3"/>
              </a:rPr>
              <a:t>https://alohahsap.org/</a:t>
            </a:r>
            <a:r>
              <a:rPr kumimoji="0" lang="en-US" sz="2200" b="0" i="0" u="none" strike="noStrike" kern="1200" cap="none" spc="0" normalizeH="0" baseline="0" noProof="0">
                <a:ln>
                  <a:noFill/>
                </a:ln>
                <a:solidFill>
                  <a:srgbClr val="000000"/>
                </a:solidFill>
                <a:effectLst/>
                <a:uLnTx/>
                <a:uFillTx/>
                <a:latin typeface="Franklin Gothic Book" panose="020B0503020102020204"/>
                <a:cs typeface="Calibri"/>
              </a:rPr>
              <a:t> </a:t>
            </a:r>
          </a:p>
          <a:p>
            <a:pPr marL="320040" marR="0" lvl="0" indent="-320040" algn="l" defTabSz="685800" rtl="0" eaLnBrk="1" fontAlgn="auto" latinLnBrk="0" hangingPunct="1">
              <a:lnSpc>
                <a:spcPct val="100000"/>
              </a:lnSpc>
              <a:spcBef>
                <a:spcPts val="600"/>
              </a:spcBef>
              <a:spcAft>
                <a:spcPts val="0"/>
              </a:spcAft>
              <a:buClr>
                <a:srgbClr val="53565A"/>
              </a:buClr>
              <a:buSzPct val="100000"/>
              <a:buFont typeface="Arial" panose="020B0604020202020204" pitchFamily="34" charset="0"/>
              <a:buChar char="•"/>
              <a:tabLst/>
              <a:defRPr/>
            </a:pPr>
            <a:r>
              <a:rPr kumimoji="0" lang="en-US" sz="2200" b="0" i="0" u="none" strike="noStrike" kern="1200" cap="none" spc="0" normalizeH="0" baseline="0" noProof="0">
                <a:ln>
                  <a:noFill/>
                </a:ln>
                <a:solidFill>
                  <a:srgbClr val="FF0000"/>
                </a:solidFill>
                <a:effectLst/>
                <a:uLnTx/>
                <a:uFillTx/>
                <a:latin typeface="Franklin Gothic Book" panose="020B0503020102020204"/>
                <a:cs typeface="Calibri"/>
              </a:rPr>
              <a:t> </a:t>
            </a: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HSAP Help Desk</a:t>
            </a:r>
          </a:p>
          <a:p>
            <a:pPr marL="640080" marR="0" lvl="1" indent="-320040" algn="l" defTabSz="685800" rtl="0" eaLnBrk="1" fontAlgn="auto" latinLnBrk="0" hangingPunct="1">
              <a:lnSpc>
                <a:spcPct val="100000"/>
              </a:lnSpc>
              <a:spcBef>
                <a:spcPts val="600"/>
              </a:spcBef>
              <a:spcAft>
                <a:spcPts val="0"/>
              </a:spcAft>
              <a:buClr>
                <a:srgbClr val="53565A"/>
              </a:buClr>
              <a:buSzTx/>
              <a:buFont typeface="Arial" panose="020B0604020202020204" pitchFamily="34" charset="0"/>
              <a:buChar char="•"/>
              <a:tabLst/>
              <a:defRPr/>
            </a:pP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Phone: 1-866-648-3712</a:t>
            </a:r>
          </a:p>
          <a:p>
            <a:pPr marL="640080" marR="0" lvl="1" indent="-320040" algn="l" defTabSz="685800" rtl="0" eaLnBrk="1" fontAlgn="auto" latinLnBrk="0" hangingPunct="1">
              <a:lnSpc>
                <a:spcPct val="100000"/>
              </a:lnSpc>
              <a:spcBef>
                <a:spcPts val="600"/>
              </a:spcBef>
              <a:spcAft>
                <a:spcPts val="0"/>
              </a:spcAft>
              <a:buClr>
                <a:srgbClr val="53565A"/>
              </a:buClr>
              <a:buSzTx/>
              <a:buFont typeface="Arial" panose="020B0604020202020204" pitchFamily="34" charset="0"/>
              <a:buChar char="•"/>
              <a:tabLst/>
              <a:defRPr/>
            </a:pP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Email:</a:t>
            </a:r>
          </a:p>
          <a:p>
            <a:pPr marL="320040" marR="0" lvl="1" indent="0" algn="l" defTabSz="685800" rtl="0" eaLnBrk="1" fontAlgn="auto" latinLnBrk="0" hangingPunct="1">
              <a:lnSpc>
                <a:spcPct val="100000"/>
              </a:lnSpc>
              <a:spcBef>
                <a:spcPts val="600"/>
              </a:spcBef>
              <a:spcAft>
                <a:spcPts val="0"/>
              </a:spcAft>
              <a:buClr>
                <a:srgbClr val="53565A"/>
              </a:buClr>
              <a:buSzTx/>
              <a:buFont typeface="Calibri" panose="020F0502020204030204" pitchFamily="34" charset="0"/>
              <a:buNone/>
              <a:tabLst/>
              <a:defRPr/>
            </a:pPr>
            <a:r>
              <a:rPr kumimoji="0" lang="en-US" sz="1800" b="0" i="0" u="none" strike="noStrike" kern="1200" cap="none" spc="0" normalizeH="0" baseline="0" noProof="0" err="1">
                <a:ln>
                  <a:noFill/>
                </a:ln>
                <a:solidFill>
                  <a:srgbClr val="53565A"/>
                </a:solidFill>
                <a:effectLst/>
                <a:uLnTx/>
                <a:uFillTx/>
                <a:latin typeface="Franklin Gothic Book" panose="020B0503020102020204"/>
                <a:cs typeface="Calibri"/>
                <a:hlinkClick r:id="rId4"/>
              </a:rPr>
              <a:t>hsaphelpdesk@cambiumassessment.com</a:t>
            </a:r>
            <a:endParaRPr kumimoji="0" lang="en-US" sz="1800" b="0" i="0" u="none" strike="noStrike" kern="1200" cap="none" spc="0" normalizeH="0" baseline="0" noProof="0">
              <a:ln>
                <a:noFill/>
              </a:ln>
              <a:solidFill>
                <a:srgbClr val="53565A"/>
              </a:solidFill>
              <a:effectLst/>
              <a:uLnTx/>
              <a:uFillTx/>
              <a:latin typeface="Franklin Gothic Book" panose="020B0503020102020204"/>
              <a:cs typeface="Calibri"/>
            </a:endParaRPr>
          </a:p>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Thank you!</a:t>
            </a:r>
          </a:p>
        </p:txBody>
      </p:sp>
    </p:spTree>
    <p:extLst>
      <p:ext uri="{BB962C8B-B14F-4D97-AF65-F5344CB8AC3E}">
        <p14:creationId xmlns:p14="http://schemas.microsoft.com/office/powerpoint/2010/main" val="1912789775"/>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784</Words>
  <Application>Microsoft Office PowerPoint</Application>
  <PresentationFormat>Widescreen</PresentationFormat>
  <Paragraphs>71</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Narrow</vt:lpstr>
      <vt:lpstr>Calibri</vt:lpstr>
      <vt:lpstr>Franklin Gothic Book</vt:lpstr>
      <vt:lpstr>Franklin Gothic Medium</vt:lpstr>
      <vt:lpstr>Gill Sans MT</vt:lpstr>
      <vt:lpstr>Times New Roman</vt:lpstr>
      <vt:lpstr>Cambium Assessment PPT</vt:lpstr>
      <vt:lpstr>HOW TO BUILD A TEST TO ADMINISTER TO STUDENTS Using the NGSS Item Library</vt:lpstr>
      <vt:lpstr>Create a New Test</vt:lpstr>
      <vt:lpstr>Create a New Test</vt:lpstr>
      <vt:lpstr>Insert an Item from a Library </vt:lpstr>
      <vt:lpstr>Filtering Items</vt:lpstr>
      <vt:lpstr>Test Properties Menu/Validate/Preview/Publish</vt:lpstr>
      <vt:lpstr>For More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Build Tests to  Administered to Students</dc:title>
  <dc:creator>Kathleen Hughes</dc:creator>
  <cp:lastModifiedBy>Kathleen Hughes</cp:lastModifiedBy>
  <cp:revision>23</cp:revision>
  <dcterms:created xsi:type="dcterms:W3CDTF">2020-10-13T21:57:04Z</dcterms:created>
  <dcterms:modified xsi:type="dcterms:W3CDTF">2022-03-23T15:10:03Z</dcterms:modified>
</cp:coreProperties>
</file>