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tags/tag1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5"/>
  </p:notesMasterIdLst>
  <p:handoutMasterIdLst>
    <p:handoutMasterId r:id="rId36"/>
  </p:handoutMasterIdLst>
  <p:sldIdLst>
    <p:sldId id="294" r:id="rId5"/>
    <p:sldId id="290" r:id="rId6"/>
    <p:sldId id="316" r:id="rId7"/>
    <p:sldId id="322" r:id="rId8"/>
    <p:sldId id="298" r:id="rId9"/>
    <p:sldId id="403" r:id="rId10"/>
    <p:sldId id="404" r:id="rId11"/>
    <p:sldId id="412" r:id="rId12"/>
    <p:sldId id="413" r:id="rId13"/>
    <p:sldId id="321" r:id="rId14"/>
    <p:sldId id="414" r:id="rId15"/>
    <p:sldId id="295" r:id="rId16"/>
    <p:sldId id="401" r:id="rId17"/>
    <p:sldId id="400" r:id="rId18"/>
    <p:sldId id="317" r:id="rId19"/>
    <p:sldId id="318" r:id="rId20"/>
    <p:sldId id="300" r:id="rId21"/>
    <p:sldId id="301" r:id="rId22"/>
    <p:sldId id="302" r:id="rId23"/>
    <p:sldId id="311" r:id="rId24"/>
    <p:sldId id="303" r:id="rId25"/>
    <p:sldId id="323" r:id="rId26"/>
    <p:sldId id="304" r:id="rId27"/>
    <p:sldId id="314" r:id="rId28"/>
    <p:sldId id="297" r:id="rId29"/>
    <p:sldId id="305" r:id="rId30"/>
    <p:sldId id="306" r:id="rId31"/>
    <p:sldId id="307" r:id="rId32"/>
    <p:sldId id="308" r:id="rId33"/>
    <p:sldId id="313" r:id="rId34"/>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68" clrIdx="8">
    <p:extLst>
      <p:ext uri="{19B8F6BF-5375-455C-9EA6-DF929625EA0E}">
        <p15:presenceInfo xmlns:p15="http://schemas.microsoft.com/office/powerpoint/2012/main" userId="S::jstrittmatter@air.org::5b890a84-78d8-4fc1-ac1c-46682033f69d" providerId="AD"/>
      </p:ext>
    </p:extLst>
  </p:cmAuthor>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26" clrIdx="10">
    <p:extLst>
      <p:ext uri="{19B8F6BF-5375-455C-9EA6-DF929625EA0E}">
        <p15:presenceInfo xmlns:p15="http://schemas.microsoft.com/office/powerpoint/2012/main" userId="S-1-5-21-1472932569-214068005-926709054-73878" providerId="AD"/>
      </p:ext>
    </p:extLst>
  </p:cmAuthor>
  <p:cmAuthor id="12" name="Hajara, Debapriya (Diya)" initials="HD( [2]" lastIdx="19" clrIdx="11">
    <p:extLst>
      <p:ext uri="{19B8F6BF-5375-455C-9EA6-DF929625EA0E}">
        <p15:presenceInfo xmlns:p15="http://schemas.microsoft.com/office/powerpoint/2012/main" userId="S::dhajara@air.org::9fae8e30-233f-4c0c-bb91-bada5e8377f7" providerId="AD"/>
      </p:ext>
    </p:extLst>
  </p:cmAuthor>
  <p:cmAuthor id="13" name="Assaker, Rima H." initials="ARH" lastIdx="3" clrIdx="12">
    <p:extLst>
      <p:ext uri="{19B8F6BF-5375-455C-9EA6-DF929625EA0E}">
        <p15:presenceInfo xmlns:p15="http://schemas.microsoft.com/office/powerpoint/2012/main" userId="S::rassaker@air.org::f324289e-7882-4036-860b-9532c4f6fcdc" providerId="AD"/>
      </p:ext>
    </p:extLst>
  </p:cmAuthor>
  <p:cmAuthor id="14" name="Hannah Hattamer" initials="HH" lastIdx="16" clrIdx="13">
    <p:extLst>
      <p:ext uri="{19B8F6BF-5375-455C-9EA6-DF929625EA0E}">
        <p15:presenceInfo xmlns:p15="http://schemas.microsoft.com/office/powerpoint/2012/main" userId="S::hannah.hattamer@cambiumassessment.com::081f2ea5-9ee1-4d65-901b-dad6708754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03315F"/>
    <a:srgbClr val="224975"/>
    <a:srgbClr val="586B80"/>
    <a:srgbClr val="53565A"/>
    <a:srgbClr val="2C9ED9"/>
    <a:srgbClr val="C6E7F7"/>
    <a:srgbClr val="26ABE1"/>
    <a:srgbClr val="319EFF"/>
    <a:srgbClr val="B9B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64142" autoAdjust="0"/>
  </p:normalViewPr>
  <p:slideViewPr>
    <p:cSldViewPr snapToGrid="0">
      <p:cViewPr varScale="1">
        <p:scale>
          <a:sx n="69" d="100"/>
          <a:sy n="69" d="100"/>
        </p:scale>
        <p:origin x="2058" y="72"/>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09" d="100"/>
          <a:sy n="109" d="100"/>
        </p:scale>
        <p:origin x="245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Welcome to the Test Administrator Interface for Online Testing training module. This presentation describes the Test Administrator (TA) Interface that you will use to administer online tests. </a:t>
            </a:r>
            <a:r>
              <a:rPr lang="en-US" dirty="0"/>
              <a:t>Please note that your state’s TA Interface may be different from the images shown in this presentation. Please consult your state’s portal for additional information about specific features of your state's TA Interface.</a:t>
            </a:r>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1" name="Slide Image Placeholder 10">
            <a:extLst>
              <a:ext uri="{FF2B5EF4-FFF2-40B4-BE49-F238E27FC236}">
                <a16:creationId xmlns:a16="http://schemas.microsoft.com/office/drawing/2014/main" id="{1D0C5D82-9DF4-44BC-8433-B5BE171DF5DE}"/>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any of the selected tests require an attribute, such as test reason for Interim Assessments, a drop-down list appears in the System Settings section. From the drop-down list, select the required attribute for the session.  This is required for Interim Assessments.</a:t>
            </a:r>
          </a:p>
          <a:p>
            <a:endParaRPr lang="en-US" dirty="0"/>
          </a:p>
          <a:p>
            <a:r>
              <a:rPr lang="en-US" dirty="0"/>
              <a:t>Once the required session attributes have been selected, select Start Live Session.</a:t>
            </a:r>
          </a:p>
        </p:txBody>
      </p:sp>
      <p:sp>
        <p:nvSpPr>
          <p:cNvPr id="4" name="Slide Number Placeholder 3"/>
          <p:cNvSpPr>
            <a:spLocks noGrp="1"/>
          </p:cNvSpPr>
          <p:nvPr>
            <p:ph type="sldNum" sz="quarter" idx="10"/>
          </p:nvPr>
        </p:nvSpPr>
        <p:spPr/>
        <p:txBody>
          <a:bodyPr/>
          <a:lstStyle/>
          <a:p>
            <a:fld id="{DE6DDAFA-60D2-4611-AFEB-EA141162BA38}" type="slidenum">
              <a:rPr lang="en-US" smtClean="0"/>
              <a:pPr/>
              <a:t>10</a:t>
            </a:fld>
            <a:endParaRPr lang="en-US" dirty="0"/>
          </a:p>
        </p:txBody>
      </p:sp>
      <p:sp>
        <p:nvSpPr>
          <p:cNvPr id="7" name="Slide Image Placeholder 6">
            <a:extLst>
              <a:ext uri="{FF2B5EF4-FFF2-40B4-BE49-F238E27FC236}">
                <a16:creationId xmlns:a16="http://schemas.microsoft.com/office/drawing/2014/main" id="{24D70AE5-B9F3-4B8C-9C00-60850F2D0776}"/>
              </a:ext>
            </a:extLst>
          </p:cNvPr>
          <p:cNvSpPr>
            <a:spLocks noGrp="1" noRot="1" noChangeAspect="1"/>
          </p:cNvSpPr>
          <p:nvPr>
            <p:ph type="sldImg"/>
          </p:nvPr>
        </p:nvSpPr>
        <p:spPr/>
      </p:sp>
    </p:spTree>
    <p:extLst>
      <p:ext uri="{BB962C8B-B14F-4D97-AF65-F5344CB8AC3E}">
        <p14:creationId xmlns:p14="http://schemas.microsoft.com/office/powerpoint/2010/main" val="203168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you are setting up a remote summative administration test session, you will need to change the Session Type to Remote or Hybrid, then select Start Live Session.</a:t>
            </a:r>
          </a:p>
        </p:txBody>
      </p:sp>
      <p:sp>
        <p:nvSpPr>
          <p:cNvPr id="4" name="Slide Number Placeholder 3"/>
          <p:cNvSpPr>
            <a:spLocks noGrp="1"/>
          </p:cNvSpPr>
          <p:nvPr>
            <p:ph type="sldNum" sz="quarter" idx="10"/>
          </p:nvPr>
        </p:nvSpPr>
        <p:spPr/>
        <p:txBody>
          <a:bodyPr/>
          <a:lstStyle/>
          <a:p>
            <a:fld id="{DE6DDAFA-60D2-4611-AFEB-EA141162BA38}" type="slidenum">
              <a:rPr lang="en-US" smtClean="0"/>
              <a:pPr/>
              <a:t>11</a:t>
            </a:fld>
            <a:endParaRPr lang="en-US" dirty="0"/>
          </a:p>
        </p:txBody>
      </p:sp>
      <p:sp>
        <p:nvSpPr>
          <p:cNvPr id="7" name="Slide Image Placeholder 6">
            <a:extLst>
              <a:ext uri="{FF2B5EF4-FFF2-40B4-BE49-F238E27FC236}">
                <a16:creationId xmlns:a16="http://schemas.microsoft.com/office/drawing/2014/main" id="{24D70AE5-B9F3-4B8C-9C00-60850F2D0776}"/>
              </a:ext>
            </a:extLst>
          </p:cNvPr>
          <p:cNvSpPr>
            <a:spLocks noGrp="1" noRot="1" noChangeAspect="1"/>
          </p:cNvSpPr>
          <p:nvPr>
            <p:ph type="sldImg"/>
          </p:nvPr>
        </p:nvSpPr>
        <p:spPr/>
      </p:sp>
    </p:spTree>
    <p:extLst>
      <p:ext uri="{BB962C8B-B14F-4D97-AF65-F5344CB8AC3E}">
        <p14:creationId xmlns:p14="http://schemas.microsoft.com/office/powerpoint/2010/main" val="135366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Once you start a session, t</a:t>
            </a:r>
            <a:r>
              <a:rPr lang="en-US" altLang="ja-JP" dirty="0"/>
              <a:t>he system will automatically generate a session ID. T</a:t>
            </a:r>
            <a:r>
              <a:rPr lang="en-US" dirty="0"/>
              <a:t>he session ID will appear at the top of the TA Interface along with a Stop button. </a:t>
            </a:r>
            <a:r>
              <a:rPr lang="en-US" altLang="ja-JP" dirty="0"/>
              <a:t>This ID must be provided to students in order for them to log in. You may write it on the board or provide it to students using a printed card or similar method. If you do provide students with the information on paper, be sure to collect and destroy it when the session is complete. </a:t>
            </a:r>
          </a:p>
          <a:p>
            <a:endParaRPr lang="en-US" altLang="en-US" dirty="0"/>
          </a:p>
          <a:p>
            <a:r>
              <a:rPr lang="en-US" altLang="en-US" dirty="0"/>
              <a:t>You should also note the session ID for your own records. If you accidentally close your browser, entering the session ID will allow you to resume the session. If you do not have this information when you try to resume, you will be unable to do so. </a:t>
            </a:r>
          </a:p>
          <a:p>
            <a:endParaRPr lang="en-US" dirty="0"/>
          </a:p>
          <a:p>
            <a:r>
              <a:rPr lang="en-US" dirty="0"/>
              <a:t>When students start signing into the test session, an Approvals button will also appear next to the session ID. Once you approve students for testing, the Test Session table will appear in the center of the TA Interface, displaying students’ testing progress. We will discuss more about this in later slides.</a:t>
            </a:r>
          </a:p>
          <a:p>
            <a:endParaRPr lang="en-US" dirty="0"/>
          </a:p>
        </p:txBody>
      </p:sp>
      <p:sp>
        <p:nvSpPr>
          <p:cNvPr id="4506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06B9A429-A21B-4517-8C92-0976BBAEDB78}" type="slidenum">
              <a:rPr lang="en-US" altLang="en-US" noProof="0" smtClean="0"/>
              <a:pPr lvl="0"/>
              <a:t>12</a:t>
            </a:fld>
            <a:endParaRPr lang="en-US" altLang="en-US" noProof="0" dirty="0"/>
          </a:p>
        </p:txBody>
      </p:sp>
      <p:sp>
        <p:nvSpPr>
          <p:cNvPr id="5" name="Slide Image Placeholder 4">
            <a:extLst>
              <a:ext uri="{FF2B5EF4-FFF2-40B4-BE49-F238E27FC236}">
                <a16:creationId xmlns:a16="http://schemas.microsoft.com/office/drawing/2014/main" id="{20CB40FD-EAEB-4E17-B12C-86E121557A46}"/>
              </a:ext>
            </a:extLst>
          </p:cNvPr>
          <p:cNvSpPr>
            <a:spLocks noGrp="1" noRot="1" noChangeAspect="1"/>
          </p:cNvSpPr>
          <p:nvPr>
            <p:ph type="sldImg"/>
          </p:nvPr>
        </p:nvSpPr>
        <p:spPr/>
      </p:sp>
    </p:spTree>
    <p:extLst>
      <p:ext uri="{BB962C8B-B14F-4D97-AF65-F5344CB8AC3E}">
        <p14:creationId xmlns:p14="http://schemas.microsoft.com/office/powerpoint/2010/main" val="64724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Since the student test progress tables in the TA Interface often contain sensitive student information, such as student IDs, the TA Interface contains a screensaver function to hide the data from view. If the screensaver mode is auto-enabled, the screensaver will automatically turn on if you are not active in the TA Site for 5 minutes. If the screensaver mode is not auto-enabled, it is strongly recommended that you manually turn on the screensaver mode when stepping away from your device. </a:t>
            </a:r>
          </a:p>
          <a:p>
            <a:pPr lvl="0"/>
            <a:endParaRPr lang="en-US" dirty="0"/>
          </a:p>
          <a:p>
            <a:pPr lvl="0"/>
            <a:r>
              <a:rPr lang="en-US" dirty="0"/>
              <a:t>To turn on screensaver mode, select the box icon in the top right corner of the session ID. The screensaver displays the Session ID and the timer, if applicable. It also displays notifications if students are awaiting approval, there are pending print requests, or if students require other interventions.</a:t>
            </a:r>
          </a:p>
          <a:p>
            <a:pPr lvl="0"/>
            <a:endParaRPr lang="en-US" dirty="0"/>
          </a:p>
          <a:p>
            <a:pPr lvl="0"/>
            <a:r>
              <a:rPr lang="en-US" dirty="0"/>
              <a:t>The screensaver will automatically turn off if any mouse or keyboard activity is detected. It will also turn off automatically if the test session times out due to TA or student inactivity or once the allotted time expires for a timed test.</a:t>
            </a:r>
          </a:p>
          <a:p>
            <a:pPr lvl="0"/>
            <a:endParaRPr lang="en-US" dirty="0"/>
          </a:p>
          <a:p>
            <a:pPr lvl="0"/>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
        <p:nvSpPr>
          <p:cNvPr id="11" name="Slide Image Placeholder 10">
            <a:extLst>
              <a:ext uri="{FF2B5EF4-FFF2-40B4-BE49-F238E27FC236}">
                <a16:creationId xmlns:a16="http://schemas.microsoft.com/office/drawing/2014/main" id="{2D8C663D-7D32-4756-B644-CDF19A87E1F1}"/>
              </a:ext>
            </a:extLst>
          </p:cNvPr>
          <p:cNvSpPr>
            <a:spLocks noGrp="1" noRot="1" noChangeAspect="1"/>
          </p:cNvSpPr>
          <p:nvPr>
            <p:ph type="sldImg"/>
          </p:nvPr>
        </p:nvSpPr>
        <p:spPr/>
      </p:sp>
    </p:spTree>
    <p:extLst>
      <p:ext uri="{BB962C8B-B14F-4D97-AF65-F5344CB8AC3E}">
        <p14:creationId xmlns:p14="http://schemas.microsoft.com/office/powerpoint/2010/main" val="211590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r>
              <a:rPr lang="en-US" altLang="en-US" dirty="0"/>
              <a:t>In the banner at the top of the window, you will see a set of buttons and your username. </a:t>
            </a:r>
          </a:p>
          <a:p>
            <a:endParaRPr lang="en-US" altLang="en-US" dirty="0"/>
          </a:p>
          <a:p>
            <a:r>
              <a:rPr lang="en-US" altLang="en-US" dirty="0"/>
              <a:t>Click Session Attributes to review or set specific testing attributes.</a:t>
            </a:r>
          </a:p>
          <a:p>
            <a:r>
              <a:rPr lang="en-US" altLang="en-US" dirty="0"/>
              <a:t>Click Student Lookup to search for student login information and verify that the student’</a:t>
            </a:r>
            <a:r>
              <a:rPr lang="en-US" altLang="ja-JP" dirty="0"/>
              <a:t>s login credentials are correct.</a:t>
            </a:r>
            <a:endParaRPr lang="en-US" altLang="en-US" dirty="0"/>
          </a:p>
          <a:p>
            <a:r>
              <a:rPr lang="en-US" altLang="en-US" dirty="0"/>
              <a:t>Click Approved Requests to view a list of student print requests that you approved during the test session.</a:t>
            </a:r>
          </a:p>
          <a:p>
            <a:r>
              <a:rPr lang="en-US" altLang="en-US" dirty="0"/>
              <a:t>Click Print Session to print a screenshot of the TA Interface.</a:t>
            </a:r>
          </a:p>
          <a:p>
            <a:r>
              <a:rPr lang="en-US" altLang="en-US" dirty="0"/>
              <a:t>Click Help Guide to access additional information about the TA Interface.</a:t>
            </a:r>
          </a:p>
          <a:p>
            <a:r>
              <a:rPr lang="en-US" altLang="en-US" dirty="0"/>
              <a:t>Click Alerts to view messages sent by your state department of education.</a:t>
            </a:r>
          </a:p>
          <a:p>
            <a:r>
              <a:rPr lang="en-US" altLang="en-US" dirty="0"/>
              <a:t>Click the Logout button to exit the TA Interface.</a:t>
            </a:r>
          </a:p>
        </p:txBody>
      </p:sp>
      <p:sp>
        <p:nvSpPr>
          <p:cNvPr id="4403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87A46B38-A12E-40D7-B1C8-44EEF4B6029E}" type="slidenum">
              <a:rPr lang="en-US" altLang="en-US" noProof="0" smtClean="0"/>
              <a:pPr lvl="0"/>
              <a:t>14</a:t>
            </a:fld>
            <a:endParaRPr lang="en-US" altLang="en-US" noProof="0" dirty="0"/>
          </a:p>
        </p:txBody>
      </p:sp>
      <p:sp>
        <p:nvSpPr>
          <p:cNvPr id="4" name="Slide Image Placeholder 3">
            <a:extLst>
              <a:ext uri="{FF2B5EF4-FFF2-40B4-BE49-F238E27FC236}">
                <a16:creationId xmlns:a16="http://schemas.microsoft.com/office/drawing/2014/main" id="{CC814205-E5F3-4A64-9AAA-7A1640B714A8}"/>
              </a:ext>
            </a:extLst>
          </p:cNvPr>
          <p:cNvSpPr>
            <a:spLocks noGrp="1" noRot="1" noChangeAspect="1"/>
          </p:cNvSpPr>
          <p:nvPr>
            <p:ph type="sldImg"/>
          </p:nvPr>
        </p:nvSpPr>
        <p:spPr/>
      </p:sp>
    </p:spTree>
    <p:extLst>
      <p:ext uri="{BB962C8B-B14F-4D97-AF65-F5344CB8AC3E}">
        <p14:creationId xmlns:p14="http://schemas.microsoft.com/office/powerpoint/2010/main" val="3755805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t>If a student is having trouble logging in, use the Student Lookup feature to verify that the student’</a:t>
            </a:r>
            <a:r>
              <a:rPr lang="en-US" altLang="ja-JP" dirty="0"/>
              <a:t>s login credentials are correct. You can use either the Quick Search or Advanced Search option to view the information entered for the student in the Test Information Distribution Engine (TIDE). With Quick Search, you simply enter the student</a:t>
            </a:r>
            <a:r>
              <a:rPr lang="ja-JP" altLang="en-US" dirty="0"/>
              <a:t>’</a:t>
            </a:r>
            <a:r>
              <a:rPr lang="en-US" altLang="ja-JP" dirty="0"/>
              <a:t>s state-assigned student ID and click the Submit SSID button. Advanced Search allows you to narrow your search using several filters, including Complex Area/School, Grade, First Name, and Last Name. </a:t>
            </a:r>
          </a:p>
          <a:p>
            <a:r>
              <a:rPr lang="en-US" altLang="en-US" dirty="0"/>
              <a:t> </a:t>
            </a:r>
          </a:p>
          <a:p>
            <a:r>
              <a:rPr lang="en-US" altLang="en-US" dirty="0"/>
              <a:t>When using Quick Search or Advanced Search, if the search results in matches, the information will appear in the bottom of the window. If there is no match, you will see an error message. </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15</a:t>
            </a:fld>
            <a:endParaRPr lang="en-US" altLang="en-US" noProof="0" dirty="0"/>
          </a:p>
        </p:txBody>
      </p:sp>
      <p:sp>
        <p:nvSpPr>
          <p:cNvPr id="4" name="Slide Image Placeholder 3">
            <a:extLst>
              <a:ext uri="{FF2B5EF4-FFF2-40B4-BE49-F238E27FC236}">
                <a16:creationId xmlns:a16="http://schemas.microsoft.com/office/drawing/2014/main" id="{02A7E30A-88D2-431B-A6F5-6F6C464184F3}"/>
              </a:ext>
            </a:extLst>
          </p:cNvPr>
          <p:cNvSpPr>
            <a:spLocks noGrp="1" noRot="1" noChangeAspect="1"/>
          </p:cNvSpPr>
          <p:nvPr>
            <p:ph type="sldImg"/>
          </p:nvPr>
        </p:nvSpPr>
        <p:spPr/>
      </p:sp>
    </p:spTree>
    <p:extLst>
      <p:ext uri="{BB962C8B-B14F-4D97-AF65-F5344CB8AC3E}">
        <p14:creationId xmlns:p14="http://schemas.microsoft.com/office/powerpoint/2010/main" val="2140666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Notes Placeholder 2"/>
          <p:cNvSpPr>
            <a:spLocks noGrp="1"/>
          </p:cNvSpPr>
          <p:nvPr>
            <p:ph type="body" idx="1"/>
          </p:nvPr>
        </p:nvSpPr>
        <p:spPr/>
        <p:txBody>
          <a:bodyPr/>
          <a:lstStyle/>
          <a:p>
            <a:r>
              <a:rPr lang="en-US" altLang="en-US" dirty="0"/>
              <a:t>If you see the student you are looking for, click the </a:t>
            </a:r>
            <a:r>
              <a:rPr lang="en-US" altLang="ja-JP" dirty="0"/>
              <a:t>Eye button next to the student’s name. A new window displaying the student’s information will appear. Note that the information displayed may vary slightly from what is shown here.</a:t>
            </a:r>
          </a:p>
        </p:txBody>
      </p:sp>
      <p:sp>
        <p:nvSpPr>
          <p:cNvPr id="4915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858" indent="-285715">
              <a:defRPr>
                <a:solidFill>
                  <a:schemeClr val="tx1"/>
                </a:solidFill>
                <a:latin typeface="Calibri" pitchFamily="34" charset="0"/>
              </a:defRPr>
            </a:lvl2pPr>
            <a:lvl3pPr marL="1142858" indent="-228572">
              <a:defRPr>
                <a:solidFill>
                  <a:schemeClr val="tx1"/>
                </a:solidFill>
                <a:latin typeface="Calibri" pitchFamily="34" charset="0"/>
              </a:defRPr>
            </a:lvl3pPr>
            <a:lvl4pPr marL="1600001" indent="-228572">
              <a:defRPr>
                <a:solidFill>
                  <a:schemeClr val="tx1"/>
                </a:solidFill>
                <a:latin typeface="Calibri" pitchFamily="34" charset="0"/>
              </a:defRPr>
            </a:lvl4pPr>
            <a:lvl5pPr marL="2057145" indent="-228572">
              <a:defRPr>
                <a:solidFill>
                  <a:schemeClr val="tx1"/>
                </a:solidFill>
                <a:latin typeface="Calibri" pitchFamily="34" charset="0"/>
              </a:defRPr>
            </a:lvl5pPr>
            <a:lvl6pPr marL="2514288" indent="-228572" fontAlgn="base">
              <a:spcBef>
                <a:spcPct val="0"/>
              </a:spcBef>
              <a:spcAft>
                <a:spcPct val="0"/>
              </a:spcAft>
              <a:defRPr>
                <a:solidFill>
                  <a:schemeClr val="tx1"/>
                </a:solidFill>
                <a:latin typeface="Calibri" pitchFamily="34" charset="0"/>
              </a:defRPr>
            </a:lvl6pPr>
            <a:lvl7pPr marL="2971431" indent="-228572" fontAlgn="base">
              <a:spcBef>
                <a:spcPct val="0"/>
              </a:spcBef>
              <a:spcAft>
                <a:spcPct val="0"/>
              </a:spcAft>
              <a:defRPr>
                <a:solidFill>
                  <a:schemeClr val="tx1"/>
                </a:solidFill>
                <a:latin typeface="Calibri" pitchFamily="34" charset="0"/>
              </a:defRPr>
            </a:lvl7pPr>
            <a:lvl8pPr marL="3428574" indent="-228572" fontAlgn="base">
              <a:spcBef>
                <a:spcPct val="0"/>
              </a:spcBef>
              <a:spcAft>
                <a:spcPct val="0"/>
              </a:spcAft>
              <a:defRPr>
                <a:solidFill>
                  <a:schemeClr val="tx1"/>
                </a:solidFill>
                <a:latin typeface="Calibri" pitchFamily="34" charset="0"/>
              </a:defRPr>
            </a:lvl8pPr>
            <a:lvl9pPr marL="3885717" indent="-228572" fontAlgn="base">
              <a:spcBef>
                <a:spcPct val="0"/>
              </a:spcBef>
              <a:spcAft>
                <a:spcPct val="0"/>
              </a:spcAft>
              <a:defRPr>
                <a:solidFill>
                  <a:schemeClr val="tx1"/>
                </a:solidFill>
                <a:latin typeface="Calibri" pitchFamily="34" charset="0"/>
              </a:defRPr>
            </a:lvl9pPr>
          </a:lstStyle>
          <a:p>
            <a:pPr lvl="0"/>
            <a:fld id="{9868AE2B-6147-4EA9-9CBC-C1F3CDD623D4}" type="slidenum">
              <a:rPr lang="en-US" altLang="en-US" noProof="0" smtClean="0"/>
              <a:pPr lvl="0"/>
              <a:t>16</a:t>
            </a:fld>
            <a:endParaRPr lang="en-US" altLang="en-US" noProof="0" dirty="0"/>
          </a:p>
        </p:txBody>
      </p:sp>
      <p:sp>
        <p:nvSpPr>
          <p:cNvPr id="4" name="Slide Image Placeholder 3">
            <a:extLst>
              <a:ext uri="{FF2B5EF4-FFF2-40B4-BE49-F238E27FC236}">
                <a16:creationId xmlns:a16="http://schemas.microsoft.com/office/drawing/2014/main" id="{8400D2BD-24E9-4FA5-BC24-7A97302607A0}"/>
              </a:ext>
            </a:extLst>
          </p:cNvPr>
          <p:cNvSpPr>
            <a:spLocks noGrp="1" noRot="1" noChangeAspect="1"/>
          </p:cNvSpPr>
          <p:nvPr>
            <p:ph type="sldImg"/>
          </p:nvPr>
        </p:nvSpPr>
        <p:spPr/>
      </p:sp>
    </p:spTree>
    <p:extLst>
      <p:ext uri="{BB962C8B-B14F-4D97-AF65-F5344CB8AC3E}">
        <p14:creationId xmlns:p14="http://schemas.microsoft.com/office/powerpoint/2010/main" val="836157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ltLang="en-US" dirty="0"/>
              <a:t>Once you start the test session and students log in, you must approve their test settings before they can access their tests. It is very important that you pay close attention to the test name prior to approval to be sure that students have selected the appropriate test. To approve students for testing, click the </a:t>
            </a:r>
            <a:r>
              <a:rPr lang="en-US" altLang="ja-JP" dirty="0"/>
              <a:t>Approvals button next to the session ID. A list of students will display, organized by test name. You should review the list to make sure that all students chose the correct content area and test. You should also ensure that all the settings for each student are correct. This is done using the Eye button in the See Details column. We will talk more about that in a few moments.</a:t>
            </a:r>
          </a:p>
          <a:p>
            <a:endParaRPr lang="en-US" altLang="en-US" dirty="0"/>
          </a:p>
          <a:p>
            <a:r>
              <a:rPr lang="en-US" altLang="en-US" dirty="0"/>
              <a:t>If no changes are needed, select </a:t>
            </a:r>
            <a:r>
              <a:rPr lang="en-US" altLang="ja-JP" dirty="0"/>
              <a:t>Approve All Students to admit all students to the session. You will see a confirmation message appear after clicking Approve All Students. If a student selected an incorrect test, you must deny that student entry to the test session by clicking the X button in the Action column. </a:t>
            </a:r>
          </a:p>
        </p:txBody>
      </p:sp>
      <p:sp>
        <p:nvSpPr>
          <p:cNvPr id="5018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A1961D4-03D7-43A0-A4D7-2E2109B20A3D}" type="slidenum">
              <a:rPr lang="en-US" altLang="en-US" noProof="0" smtClean="0"/>
              <a:pPr lvl="0"/>
              <a:t>17</a:t>
            </a:fld>
            <a:endParaRPr lang="en-US" altLang="en-US" noProof="0" dirty="0"/>
          </a:p>
        </p:txBody>
      </p:sp>
      <p:sp>
        <p:nvSpPr>
          <p:cNvPr id="4" name="Slide Image Placeholder 3">
            <a:extLst>
              <a:ext uri="{FF2B5EF4-FFF2-40B4-BE49-F238E27FC236}">
                <a16:creationId xmlns:a16="http://schemas.microsoft.com/office/drawing/2014/main" id="{929D3BB5-7BC8-426F-A1B4-74BF76CB13A3}"/>
              </a:ext>
            </a:extLst>
          </p:cNvPr>
          <p:cNvSpPr>
            <a:spLocks noGrp="1" noRot="1" noChangeAspect="1"/>
          </p:cNvSpPr>
          <p:nvPr>
            <p:ph type="sldImg"/>
          </p:nvPr>
        </p:nvSpPr>
        <p:spPr/>
      </p:sp>
    </p:spTree>
    <p:extLst>
      <p:ext uri="{BB962C8B-B14F-4D97-AF65-F5344CB8AC3E}">
        <p14:creationId xmlns:p14="http://schemas.microsoft.com/office/powerpoint/2010/main" val="731225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2"/>
          <p:cNvSpPr>
            <a:spLocks noGrp="1"/>
          </p:cNvSpPr>
          <p:nvPr>
            <p:ph type="body" idx="1"/>
          </p:nvPr>
        </p:nvSpPr>
        <p:spPr/>
        <p:txBody>
          <a:bodyPr/>
          <a:lstStyle/>
          <a:p>
            <a:r>
              <a:rPr lang="en-US" altLang="en-US" dirty="0"/>
              <a:t>Although you can approve all students at the same time, students must be individually denied entry into the test session.</a:t>
            </a:r>
          </a:p>
          <a:p>
            <a:r>
              <a:rPr lang="en-US" altLang="en-US" dirty="0"/>
              <a:t> </a:t>
            </a:r>
          </a:p>
          <a:p>
            <a:r>
              <a:rPr lang="en-US" altLang="en-US" dirty="0"/>
              <a:t>You should deny students entry into the session in these circumstances:</a:t>
            </a:r>
          </a:p>
          <a:p>
            <a:r>
              <a:rPr lang="en-US" altLang="en-US" dirty="0"/>
              <a:t>• The student is not supposed to enter this session.</a:t>
            </a:r>
          </a:p>
          <a:p>
            <a:r>
              <a:rPr lang="en-US" altLang="en-US" dirty="0"/>
              <a:t>• The student’</a:t>
            </a:r>
            <a:r>
              <a:rPr lang="en-US" altLang="ja-JP" dirty="0"/>
              <a:t>s demographic information is incorrect.</a:t>
            </a:r>
          </a:p>
          <a:p>
            <a:r>
              <a:rPr lang="en-US" altLang="en-US" dirty="0"/>
              <a:t>• The student’</a:t>
            </a:r>
            <a:r>
              <a:rPr lang="en-US" altLang="ja-JP" dirty="0"/>
              <a:t>s required accommodations are incorrect.</a:t>
            </a:r>
          </a:p>
          <a:p>
            <a:r>
              <a:rPr lang="en-US" altLang="en-US" dirty="0"/>
              <a:t> </a:t>
            </a:r>
          </a:p>
          <a:p>
            <a:r>
              <a:rPr lang="en-US" altLang="en-US" dirty="0"/>
              <a:t>Denying the student entry into the test session will not prevent other approved students from beginning their tests.</a:t>
            </a:r>
          </a:p>
          <a:p>
            <a:r>
              <a:rPr lang="en-US" altLang="en-US" dirty="0"/>
              <a:t> </a:t>
            </a:r>
          </a:p>
          <a:p>
            <a:r>
              <a:rPr lang="en-US" altLang="en-US" dirty="0"/>
              <a:t>If the student’</a:t>
            </a:r>
            <a:r>
              <a:rPr lang="en-US" altLang="ja-JP" dirty="0"/>
              <a:t>s test settings are incorrect, the settings must be updated in TIDE or the TA Interface before the student takes the test. Contact your School Test Coordinator to have the settings updated. This will prevent resetting the test for the student later. </a:t>
            </a:r>
            <a:r>
              <a:rPr lang="en-US" altLang="en-US" dirty="0"/>
              <a:t>Please note that the changes may not be immediate. </a:t>
            </a:r>
            <a:endParaRPr lang="en-US" altLang="ja-JP" dirty="0"/>
          </a:p>
          <a:p>
            <a:endParaRPr lang="en-US" altLang="en-US" dirty="0"/>
          </a:p>
          <a:p>
            <a:r>
              <a:rPr lang="en-US" altLang="en-US" dirty="0"/>
              <a:t>Note that no settings can be changed while the student is actively testing. Once a student begins testing, the language option cannot be changed without resetting the test opportunity. Updates to background color or font size will take effect only after the student logs out and then resumes testing.</a:t>
            </a:r>
            <a:endParaRPr lang="en-US" altLang="ja-JP" dirty="0"/>
          </a:p>
          <a:p>
            <a:endParaRPr lang="en-US" altLang="en-US" dirty="0"/>
          </a:p>
        </p:txBody>
      </p:sp>
      <p:sp>
        <p:nvSpPr>
          <p:cNvPr id="5120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DB21144C-6FFF-48CE-9E9A-C9165B1F148A}" type="slidenum">
              <a:rPr lang="en-US" altLang="en-US" noProof="0" smtClean="0"/>
              <a:pPr lvl="0"/>
              <a:t>18</a:t>
            </a:fld>
            <a:endParaRPr lang="en-US" altLang="en-US" noProof="0" dirty="0"/>
          </a:p>
        </p:txBody>
      </p:sp>
      <p:sp>
        <p:nvSpPr>
          <p:cNvPr id="4" name="Slide Image Placeholder 3">
            <a:extLst>
              <a:ext uri="{FF2B5EF4-FFF2-40B4-BE49-F238E27FC236}">
                <a16:creationId xmlns:a16="http://schemas.microsoft.com/office/drawing/2014/main" id="{CFEACE8C-BB63-4D7C-8512-724793A049C9}"/>
              </a:ext>
            </a:extLst>
          </p:cNvPr>
          <p:cNvSpPr>
            <a:spLocks noGrp="1" noRot="1" noChangeAspect="1"/>
          </p:cNvSpPr>
          <p:nvPr>
            <p:ph type="sldImg"/>
          </p:nvPr>
        </p:nvSpPr>
        <p:spPr/>
      </p:sp>
    </p:spTree>
    <p:extLst>
      <p:ext uri="{BB962C8B-B14F-4D97-AF65-F5344CB8AC3E}">
        <p14:creationId xmlns:p14="http://schemas.microsoft.com/office/powerpoint/2010/main" val="663577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If you need to change test settings for a student, click the </a:t>
            </a:r>
            <a:r>
              <a:rPr lang="en-US" altLang="ja-JP" dirty="0"/>
              <a:t>Eye button in the See Details column. The Test Settings window will appear, which displays the student’s information at the top and various test settings organized by the level of support (universal tools, designated supports, and accommodations).</a:t>
            </a:r>
          </a:p>
          <a:p>
            <a:endParaRPr lang="en-US" altLang="ja-JP" dirty="0"/>
          </a:p>
          <a:p>
            <a:r>
              <a:rPr lang="en-US" altLang="ja-JP" dirty="0"/>
              <a:t>Some test settings can be changed in this window. After adjusting settings, click the Set button to change the settings without approving the student. To both change settings and approve the student for testing, click the Set &amp; Approve button.</a:t>
            </a:r>
          </a:p>
          <a:p>
            <a:endParaRPr lang="en-US" altLang="ja-JP" dirty="0"/>
          </a:p>
          <a:p>
            <a:pPr lvl="0"/>
            <a:r>
              <a:rPr lang="en-US" altLang="ja-JP" dirty="0"/>
              <a:t>Some test settings can be viewed but not changed in this window. These test settings must be set by an authorized user in TIDE prior to testing. See the TIDE User Guide for more information.</a:t>
            </a:r>
          </a:p>
          <a:p>
            <a:pPr lvl="0"/>
            <a:endParaRPr lang="en-US" altLang="ja-JP" dirty="0"/>
          </a:p>
          <a:p>
            <a:r>
              <a:rPr lang="en-US" altLang="ja-JP" dirty="0"/>
              <a:t>Note that the Test Settings window may not appear exactly as it is shown here, depending on your user role and permissions.</a:t>
            </a:r>
          </a:p>
        </p:txBody>
      </p:sp>
      <p:sp>
        <p:nvSpPr>
          <p:cNvPr id="5222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660ED5F-3D7D-47BA-9F34-5A9E1DF57873}" type="slidenum">
              <a:rPr lang="en-US" altLang="en-US" noProof="0" smtClean="0"/>
              <a:pPr lvl="0"/>
              <a:t>19</a:t>
            </a:fld>
            <a:endParaRPr lang="en-US" altLang="en-US" noProof="0" dirty="0"/>
          </a:p>
        </p:txBody>
      </p:sp>
      <p:sp>
        <p:nvSpPr>
          <p:cNvPr id="5" name="Slide Image Placeholder 4">
            <a:extLst>
              <a:ext uri="{FF2B5EF4-FFF2-40B4-BE49-F238E27FC236}">
                <a16:creationId xmlns:a16="http://schemas.microsoft.com/office/drawing/2014/main" id="{2FD4A440-7A7D-4696-B5AF-F0EB81DC2AAE}"/>
              </a:ext>
            </a:extLst>
          </p:cNvPr>
          <p:cNvSpPr>
            <a:spLocks noGrp="1" noRot="1" noChangeAspect="1"/>
          </p:cNvSpPr>
          <p:nvPr>
            <p:ph type="sldImg"/>
          </p:nvPr>
        </p:nvSpPr>
        <p:spPr/>
      </p:sp>
    </p:spTree>
    <p:extLst>
      <p:ext uri="{BB962C8B-B14F-4D97-AF65-F5344CB8AC3E}">
        <p14:creationId xmlns:p14="http://schemas.microsoft.com/office/powerpoint/2010/main" val="314439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r>
              <a:rPr lang="en-US" altLang="en-US" dirty="0"/>
              <a:t>After viewing this presentation, you should be able to:</a:t>
            </a:r>
          </a:p>
          <a:p>
            <a:r>
              <a:rPr lang="en-US" altLang="en-US" dirty="0"/>
              <a:t>Use the TA Interface to start and run a test session</a:t>
            </a:r>
          </a:p>
          <a:p>
            <a:r>
              <a:rPr lang="en-US" altLang="en-US" dirty="0"/>
              <a:t>View student test settings and accessibility resources</a:t>
            </a:r>
          </a:p>
          <a:p>
            <a:r>
              <a:rPr lang="en-US" altLang="en-US" dirty="0"/>
              <a:t>Monitor the testing process</a:t>
            </a:r>
          </a:p>
          <a:p>
            <a:r>
              <a:rPr lang="en-US" altLang="en-US" dirty="0"/>
              <a:t>Pause and stop a test session</a:t>
            </a:r>
          </a:p>
          <a:p>
            <a:r>
              <a:rPr lang="en-US" altLang="en-US" dirty="0"/>
              <a:t>Transfer sessions between computers and mobile devices</a:t>
            </a:r>
          </a:p>
          <a:p>
            <a:r>
              <a:rPr lang="en-US" altLang="en-US" dirty="0"/>
              <a:t>Print test session information</a:t>
            </a:r>
          </a:p>
          <a:p>
            <a:r>
              <a:rPr lang="en-US" altLang="en-US" dirty="0"/>
              <a:t>Exit and log out of the TA Interface</a:t>
            </a:r>
          </a:p>
          <a:p>
            <a:endParaRPr lang="en-US" altLang="en-US" dirty="0"/>
          </a:p>
        </p:txBody>
      </p:sp>
      <p:sp>
        <p:nvSpPr>
          <p:cNvPr id="399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1D6C7D26-4B49-4B86-93B8-223FB2EF1D58}" type="slidenum">
              <a:rPr lang="en-US" altLang="en-US" noProof="0" smtClean="0"/>
              <a:pPr lvl="0"/>
              <a:t>2</a:t>
            </a:fld>
            <a:endParaRPr lang="en-US" altLang="en-US" noProof="0" dirty="0"/>
          </a:p>
        </p:txBody>
      </p:sp>
      <p:sp>
        <p:nvSpPr>
          <p:cNvPr id="4" name="Slide Image Placeholder 3">
            <a:extLst>
              <a:ext uri="{FF2B5EF4-FFF2-40B4-BE49-F238E27FC236}">
                <a16:creationId xmlns:a16="http://schemas.microsoft.com/office/drawing/2014/main" id="{08E84FB0-668A-4795-A5A3-B3FBCCCA2384}"/>
              </a:ext>
            </a:extLst>
          </p:cNvPr>
          <p:cNvSpPr>
            <a:spLocks noGrp="1" noRot="1" noChangeAspect="1"/>
          </p:cNvSpPr>
          <p:nvPr>
            <p:ph type="sldImg"/>
          </p:nvPr>
        </p:nvSpPr>
        <p:spPr/>
      </p:sp>
    </p:spTree>
    <p:extLst>
      <p:ext uri="{BB962C8B-B14F-4D97-AF65-F5344CB8AC3E}">
        <p14:creationId xmlns:p14="http://schemas.microsoft.com/office/powerpoint/2010/main" val="330957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Notes Placeholder 2"/>
          <p:cNvSpPr>
            <a:spLocks noGrp="1"/>
          </p:cNvSpPr>
          <p:nvPr>
            <p:ph type="body" idx="1"/>
          </p:nvPr>
        </p:nvSpPr>
        <p:spPr/>
        <p:txBody>
          <a:bodyPr/>
          <a:lstStyle/>
          <a:p>
            <a:r>
              <a:rPr lang="en-US" altLang="en-US" dirty="0"/>
              <a:t>Some of the universal tools available by default may not be appropriate for some students. If you need to turn a universal tool off or on for a student, you must do so before testing begins. Use the drop-down lists in the Test Settings window to enable or disable the appropriate settings. </a:t>
            </a:r>
          </a:p>
          <a:p>
            <a:endParaRPr lang="en-US" altLang="en-US" dirty="0"/>
          </a:p>
          <a:p>
            <a:r>
              <a:rPr lang="en-US" altLang="en-US" dirty="0"/>
              <a:t>Some settings are managed using the TA Interface while other accessibility resources must be set up in TIDE prior to testing. </a:t>
            </a:r>
            <a:r>
              <a:rPr lang="en-US" altLang="en-US" i="0" dirty="0">
                <a:latin typeface="Arial" charset="0"/>
              </a:rPr>
              <a:t>For more information, consult the Guide to Navigating the Online HSAP Administration and the Usability, Accessibility and Accommodations Guidelines, available on the </a:t>
            </a:r>
            <a:r>
              <a:rPr lang="en-US" altLang="en-US" i="0" dirty="0" err="1">
                <a:latin typeface="Arial" charset="0"/>
              </a:rPr>
              <a:t>AlohaHSAP.org</a:t>
            </a:r>
            <a:r>
              <a:rPr lang="en-US" altLang="en-US" i="0" dirty="0">
                <a:latin typeface="Arial" charset="0"/>
              </a:rPr>
              <a:t> portal website. As noted previously, the </a:t>
            </a:r>
            <a:r>
              <a:rPr lang="en-US" altLang="en-US" i="0" u="none" strike="noStrike" dirty="0">
                <a:latin typeface="Arial" charset="0"/>
              </a:rPr>
              <a:t>Test Settings </a:t>
            </a:r>
            <a:r>
              <a:rPr lang="en-US" altLang="en-US" i="0" dirty="0">
                <a:latin typeface="Arial" charset="0"/>
              </a:rPr>
              <a:t>window may not appear exactly as shown here, depending upon your user role and permissions.</a:t>
            </a:r>
            <a:endParaRPr lang="en-US" altLang="en-US" i="0" dirty="0"/>
          </a:p>
        </p:txBody>
      </p:sp>
      <p:sp>
        <p:nvSpPr>
          <p:cNvPr id="5325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ACD9D0E6-A157-4D6D-9365-48E7183BD31C}" type="slidenum">
              <a:rPr lang="en-US" altLang="en-US" noProof="0" smtClean="0"/>
              <a:pPr lvl="0"/>
              <a:t>20</a:t>
            </a:fld>
            <a:endParaRPr lang="en-US" altLang="en-US" noProof="0" dirty="0"/>
          </a:p>
        </p:txBody>
      </p:sp>
      <p:sp>
        <p:nvSpPr>
          <p:cNvPr id="4" name="Slide Image Placeholder 3">
            <a:extLst>
              <a:ext uri="{FF2B5EF4-FFF2-40B4-BE49-F238E27FC236}">
                <a16:creationId xmlns:a16="http://schemas.microsoft.com/office/drawing/2014/main" id="{0F60A785-1FE0-4347-8427-FF62A32D14A2}"/>
              </a:ext>
            </a:extLst>
          </p:cNvPr>
          <p:cNvSpPr>
            <a:spLocks noGrp="1" noRot="1" noChangeAspect="1"/>
          </p:cNvSpPr>
          <p:nvPr>
            <p:ph type="sldImg"/>
          </p:nvPr>
        </p:nvSpPr>
        <p:spPr/>
      </p:sp>
    </p:spTree>
    <p:extLst>
      <p:ext uri="{BB962C8B-B14F-4D97-AF65-F5344CB8AC3E}">
        <p14:creationId xmlns:p14="http://schemas.microsoft.com/office/powerpoint/2010/main" val="102305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Notes Placeholder 2"/>
          <p:cNvSpPr>
            <a:spLocks noGrp="1"/>
          </p:cNvSpPr>
          <p:nvPr>
            <p:ph type="body" idx="1"/>
          </p:nvPr>
        </p:nvSpPr>
        <p:spPr/>
        <p:txBody>
          <a:bodyPr/>
          <a:lstStyle/>
          <a:p>
            <a:r>
              <a:rPr lang="en-US" altLang="en-US" dirty="0"/>
              <a:t>Once students log in and are approved for testing, you can monitor their status from the table(s) displayed on the TA Interface. The table shows Student Information</a:t>
            </a:r>
            <a:r>
              <a:rPr lang="en-US" altLang="ja-JP" dirty="0"/>
              <a:t>, Opportunity Number, Test Name, Progress, Test Status, Test Settings, and an Actions option.</a:t>
            </a:r>
          </a:p>
          <a:p>
            <a:endParaRPr lang="en-US" altLang="ja-JP" dirty="0"/>
          </a:p>
          <a:p>
            <a:pPr lvl="0"/>
            <a:r>
              <a:rPr lang="en-US" altLang="en-US" dirty="0"/>
              <a:t>The Progress column displays the student’</a:t>
            </a:r>
            <a:r>
              <a:rPr lang="en-US" altLang="ja-JP" dirty="0"/>
              <a:t>s progress through the items in the test. It may display a progress bar to indicate the student’s progress through the test or display the total number of items completed thus far and the total number of items in the test.</a:t>
            </a:r>
          </a:p>
          <a:p>
            <a:pPr lvl="0"/>
            <a:r>
              <a:rPr lang="en-US" altLang="en-US" dirty="0"/>
              <a:t>The Test Status column indicates a student’s testing status. For a list of test statuses, please see the </a:t>
            </a:r>
            <a:r>
              <a:rPr lang="en-US" altLang="en-US" i="0" dirty="0">
                <a:latin typeface="Arial" charset="0"/>
              </a:rPr>
              <a:t>Guide to Navigating the Online HSAP Administration</a:t>
            </a:r>
            <a:r>
              <a:rPr lang="en-US" altLang="en-US" dirty="0"/>
              <a:t>.</a:t>
            </a:r>
            <a:endParaRPr lang="en-US" altLang="ja-JP" dirty="0"/>
          </a:p>
          <a:p>
            <a:r>
              <a:rPr lang="en-US" altLang="ja-JP" dirty="0"/>
              <a:t>The Test Settings column will display either Standard or Custom. This column displays Custom when a student’s test settings are different from the default settings for that test. Click the Eye button to view a student’s test settings. In some states, the number of accommodations and designated supports will also appear.</a:t>
            </a:r>
            <a:endParaRPr lang="en-US" altLang="en-US" dirty="0"/>
          </a:p>
          <a:p>
            <a:pPr lvl="0"/>
            <a:r>
              <a:rPr lang="en-US" altLang="ja-JP" dirty="0"/>
              <a:t>The Actions column allows you to pause a student’s test. </a:t>
            </a:r>
            <a:r>
              <a:rPr lang="en-US" dirty="0"/>
              <a:t>If a student request a printout, a printer icon will appear in this column.</a:t>
            </a:r>
          </a:p>
          <a:p>
            <a:pPr lvl="0"/>
            <a:endParaRPr lang="en-US" altLang="en-US" dirty="0"/>
          </a:p>
        </p:txBody>
      </p:sp>
      <p:sp>
        <p:nvSpPr>
          <p:cNvPr id="5427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C7E8C367-99A8-465F-93FB-7F5E61F59531}" type="slidenum">
              <a:rPr lang="en-US" altLang="en-US" noProof="0" smtClean="0"/>
              <a:pPr lvl="0"/>
              <a:t>21</a:t>
            </a:fld>
            <a:endParaRPr lang="en-US" altLang="en-US" noProof="0" dirty="0"/>
          </a:p>
        </p:txBody>
      </p:sp>
      <p:sp>
        <p:nvSpPr>
          <p:cNvPr id="4" name="Slide Image Placeholder 3">
            <a:extLst>
              <a:ext uri="{FF2B5EF4-FFF2-40B4-BE49-F238E27FC236}">
                <a16:creationId xmlns:a16="http://schemas.microsoft.com/office/drawing/2014/main" id="{869AE442-9486-4F3D-87FC-2F588805AE1F}"/>
              </a:ext>
            </a:extLst>
          </p:cNvPr>
          <p:cNvSpPr>
            <a:spLocks noGrp="1" noRot="1" noChangeAspect="1"/>
          </p:cNvSpPr>
          <p:nvPr>
            <p:ph type="sldImg"/>
          </p:nvPr>
        </p:nvSpPr>
        <p:spPr/>
      </p:sp>
    </p:spTree>
    <p:extLst>
      <p:ext uri="{BB962C8B-B14F-4D97-AF65-F5344CB8AC3E}">
        <p14:creationId xmlns:p14="http://schemas.microsoft.com/office/powerpoint/2010/main" val="754225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If the TDS detects that a student may be having technical issues or requires assistance, a “Tests with potential issues” table will appear above the “Tests without issue” table. A “more info” icon will appear in the Test Status column. Hovering over this icon will display more information about the issue.</a:t>
            </a:r>
          </a:p>
          <a:p>
            <a:endParaRPr lang="en-US" dirty="0"/>
          </a:p>
        </p:txBody>
      </p:sp>
      <p:sp>
        <p:nvSpPr>
          <p:cNvPr id="4" name="Slide Number Placeholder 3"/>
          <p:cNvSpPr>
            <a:spLocks noGrp="1"/>
          </p:cNvSpPr>
          <p:nvPr>
            <p:ph type="sldNum" sz="quarter" idx="5"/>
          </p:nvPr>
        </p:nvSpPr>
        <p:spPr/>
        <p:txBody>
          <a:bodyPr/>
          <a:lstStyle/>
          <a:p>
            <a:fld id="{DE6DDAFA-60D2-4611-AFEB-EA141162BA38}" type="slidenum">
              <a:rPr lang="en-US" smtClean="0"/>
              <a:pPr/>
              <a:t>22</a:t>
            </a:fld>
            <a:endParaRPr lang="en-US" dirty="0"/>
          </a:p>
        </p:txBody>
      </p:sp>
      <p:sp>
        <p:nvSpPr>
          <p:cNvPr id="7" name="Slide Image Placeholder 6">
            <a:extLst>
              <a:ext uri="{FF2B5EF4-FFF2-40B4-BE49-F238E27FC236}">
                <a16:creationId xmlns:a16="http://schemas.microsoft.com/office/drawing/2014/main" id="{C6443466-DB66-4153-BBE8-86DABD0B02E5}"/>
              </a:ext>
            </a:extLst>
          </p:cNvPr>
          <p:cNvSpPr>
            <a:spLocks noGrp="1" noRot="1" noChangeAspect="1"/>
          </p:cNvSpPr>
          <p:nvPr>
            <p:ph type="sldImg"/>
          </p:nvPr>
        </p:nvSpPr>
        <p:spPr/>
      </p:sp>
    </p:spTree>
    <p:extLst>
      <p:ext uri="{BB962C8B-B14F-4D97-AF65-F5344CB8AC3E}">
        <p14:creationId xmlns:p14="http://schemas.microsoft.com/office/powerpoint/2010/main" val="3806893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Notes Placeholder 2"/>
          <p:cNvSpPr>
            <a:spLocks noGrp="1"/>
          </p:cNvSpPr>
          <p:nvPr>
            <p:ph type="body" idx="1"/>
          </p:nvPr>
        </p:nvSpPr>
        <p:spPr/>
        <p:txBody>
          <a:bodyPr/>
          <a:lstStyle/>
          <a:p>
            <a:r>
              <a:rPr lang="en-US" altLang="en-US" dirty="0"/>
              <a:t>The Print on Request feature is available only for students who require it. Please contact your School Test Coordinator if your student needs this accommodation. </a:t>
            </a:r>
            <a:r>
              <a:rPr lang="en-US" altLang="ja-JP" dirty="0"/>
              <a:t>It is a testing impropriety to apply this restricted resource for a student who does not have an IEP or Section 504 Plan documenting his or her need for the accommodation.</a:t>
            </a:r>
          </a:p>
          <a:p>
            <a:r>
              <a:rPr lang="en-US" altLang="en-US" dirty="0"/>
              <a:t> </a:t>
            </a:r>
          </a:p>
          <a:p>
            <a:r>
              <a:rPr lang="en-US" altLang="en-US" dirty="0"/>
              <a:t>Students with this accommodation can request printouts of stimuli and/or items, depending on their settings. </a:t>
            </a:r>
          </a:p>
          <a:p>
            <a:r>
              <a:rPr lang="en-US" altLang="en-US" dirty="0"/>
              <a:t>• When a student sends a print request, the </a:t>
            </a:r>
            <a:r>
              <a:rPr lang="en-US" altLang="ja-JP" dirty="0"/>
              <a:t>Printer button will appear in the Actions column of the Tests with potential issues table on the TA Interface. Click the button to view the request.</a:t>
            </a:r>
          </a:p>
          <a:p>
            <a:r>
              <a:rPr lang="en-US" altLang="en-US" dirty="0"/>
              <a:t>• If you click the Check button to </a:t>
            </a:r>
            <a:r>
              <a:rPr lang="en-US" altLang="ja-JP" dirty="0"/>
              <a:t>approve the print request, a cover sheet containing the student’s name and SSID will display in a new browser window. No test content will ever display on your screen.</a:t>
            </a:r>
          </a:p>
          <a:p>
            <a:r>
              <a:rPr lang="en-US" altLang="en-US" dirty="0"/>
              <a:t>• Click </a:t>
            </a:r>
            <a:r>
              <a:rPr lang="en-US" altLang="ja-JP" dirty="0"/>
              <a:t>Print in the new window to complete the print request. The printer dialog box will display.</a:t>
            </a:r>
          </a:p>
          <a:p>
            <a:r>
              <a:rPr lang="en-US" altLang="en-US" dirty="0"/>
              <a:t>• Click OK </a:t>
            </a:r>
            <a:r>
              <a:rPr lang="en-US" altLang="ja-JP" dirty="0"/>
              <a:t>to send the request to the printer.</a:t>
            </a:r>
          </a:p>
          <a:p>
            <a:r>
              <a:rPr lang="en-US" altLang="en-US" dirty="0"/>
              <a:t>• If you click the X button to </a:t>
            </a:r>
            <a:r>
              <a:rPr lang="en-US" altLang="ja-JP" dirty="0"/>
              <a:t>deny the print request, nothing will be printed.</a:t>
            </a:r>
          </a:p>
          <a:p>
            <a:r>
              <a:rPr lang="en-US" altLang="en-US" dirty="0"/>
              <a:t> </a:t>
            </a:r>
          </a:p>
          <a:p>
            <a:r>
              <a:rPr lang="en-US" altLang="en-US" dirty="0"/>
              <a:t>Before approving the student’</a:t>
            </a:r>
            <a:r>
              <a:rPr lang="en-US" altLang="ja-JP" dirty="0"/>
              <a:t>s print request, ensure that it will be sent to a printer that is monitored by staff who have been trained in test security. All printed test items, stimuli, and reading passages must be securely stored and destroyed immediately following a test session.</a:t>
            </a:r>
          </a:p>
          <a:p>
            <a:endParaRPr lang="en-US" altLang="en-US" dirty="0"/>
          </a:p>
        </p:txBody>
      </p:sp>
      <p:sp>
        <p:nvSpPr>
          <p:cNvPr id="5530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A1E447D2-6642-44E6-A025-F2EF935550D7}" type="slidenum">
              <a:rPr lang="en-US" altLang="en-US" smtClean="0"/>
              <a:pPr/>
              <a:t>23</a:t>
            </a:fld>
            <a:endParaRPr lang="en-US" altLang="en-US" dirty="0"/>
          </a:p>
        </p:txBody>
      </p:sp>
      <p:sp>
        <p:nvSpPr>
          <p:cNvPr id="4" name="Slide Image Placeholder 3">
            <a:extLst>
              <a:ext uri="{FF2B5EF4-FFF2-40B4-BE49-F238E27FC236}">
                <a16:creationId xmlns:a16="http://schemas.microsoft.com/office/drawing/2014/main" id="{E754E335-BEB0-4A58-A9EB-724DF86A65AF}"/>
              </a:ext>
            </a:extLst>
          </p:cNvPr>
          <p:cNvSpPr>
            <a:spLocks noGrp="1" noRot="1" noChangeAspect="1"/>
          </p:cNvSpPr>
          <p:nvPr>
            <p:ph type="sldImg"/>
          </p:nvPr>
        </p:nvSpPr>
        <p:spPr/>
      </p:sp>
    </p:spTree>
    <p:extLst>
      <p:ext uri="{BB962C8B-B14F-4D97-AF65-F5344CB8AC3E}">
        <p14:creationId xmlns:p14="http://schemas.microsoft.com/office/powerpoint/2010/main" val="2540608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Approved Requests button allows you to view a list of every print request you approved during the current session. If you wish to print this list for your own records, click Print at the top of the Print Requests window.</a:t>
            </a:r>
          </a:p>
        </p:txBody>
      </p:sp>
      <p:sp>
        <p:nvSpPr>
          <p:cNvPr id="4" name="Slide Number Placeholder 3"/>
          <p:cNvSpPr>
            <a:spLocks noGrp="1"/>
          </p:cNvSpPr>
          <p:nvPr>
            <p:ph type="sldNum" sz="quarter" idx="10"/>
          </p:nvPr>
        </p:nvSpPr>
        <p:spPr/>
        <p:txBody>
          <a:bodyPr/>
          <a:lstStyle/>
          <a:p>
            <a:pPr lvl="0"/>
            <a:fld id="{E8B097D6-EE9F-415D-9708-2BB67BC396CD}" type="slidenum">
              <a:rPr lang="en-US" noProof="0" smtClean="0"/>
              <a:pPr lvl="0"/>
              <a:t>24</a:t>
            </a:fld>
            <a:endParaRPr lang="en-US" noProof="0" dirty="0"/>
          </a:p>
        </p:txBody>
      </p:sp>
      <p:sp>
        <p:nvSpPr>
          <p:cNvPr id="7" name="Slide Image Placeholder 6">
            <a:extLst>
              <a:ext uri="{FF2B5EF4-FFF2-40B4-BE49-F238E27FC236}">
                <a16:creationId xmlns:a16="http://schemas.microsoft.com/office/drawing/2014/main" id="{B232F015-1541-4E96-91F4-5C55DA83A5DA}"/>
              </a:ext>
            </a:extLst>
          </p:cNvPr>
          <p:cNvSpPr>
            <a:spLocks noGrp="1" noRot="1" noChangeAspect="1"/>
          </p:cNvSpPr>
          <p:nvPr>
            <p:ph type="sldImg"/>
          </p:nvPr>
        </p:nvSpPr>
        <p:spPr/>
      </p:sp>
    </p:spTree>
    <p:extLst>
      <p:ext uri="{BB962C8B-B14F-4D97-AF65-F5344CB8AC3E}">
        <p14:creationId xmlns:p14="http://schemas.microsoft.com/office/powerpoint/2010/main" val="2216208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Notes Placeholder 2"/>
          <p:cNvSpPr>
            <a:spLocks noGrp="1"/>
          </p:cNvSpPr>
          <p:nvPr>
            <p:ph type="body" idx="1"/>
          </p:nvPr>
        </p:nvSpPr>
        <p:spPr/>
        <p:txBody>
          <a:bodyPr/>
          <a:lstStyle/>
          <a:p>
            <a:r>
              <a:rPr lang="en-US" altLang="en-US" dirty="0"/>
              <a:t>If you wish to print a snapshot of the TA Interface in its current view, click the </a:t>
            </a:r>
            <a:r>
              <a:rPr lang="en-US" altLang="ja-JP" dirty="0"/>
              <a:t>Print Session button. This can be useful for tracking which students did not complete their tests and may need to be scheduled for another session. It may be necessary to set the page layout to landscape or adjust the margins in the Print Preview screen in order for the list to fit on the page. Remember that any printouts containing personally identifiable student information must be securely stored and should be destroyed after use.</a:t>
            </a:r>
            <a:endParaRPr lang="en-US" altLang="en-US" dirty="0"/>
          </a:p>
          <a:p>
            <a:endParaRPr lang="en-US" altLang="en-US" dirty="0"/>
          </a:p>
        </p:txBody>
      </p:sp>
      <p:sp>
        <p:nvSpPr>
          <p:cNvPr id="4710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D90BC52-05D8-4847-8A65-D725FDD24E05}" type="slidenum">
              <a:rPr lang="en-US" altLang="en-US" noProof="0" smtClean="0"/>
              <a:pPr lvl="0"/>
              <a:t>25</a:t>
            </a:fld>
            <a:endParaRPr lang="en-US" altLang="en-US" noProof="0" dirty="0"/>
          </a:p>
        </p:txBody>
      </p:sp>
      <p:sp>
        <p:nvSpPr>
          <p:cNvPr id="4" name="Slide Image Placeholder 3">
            <a:extLst>
              <a:ext uri="{FF2B5EF4-FFF2-40B4-BE49-F238E27FC236}">
                <a16:creationId xmlns:a16="http://schemas.microsoft.com/office/drawing/2014/main" id="{6088AC90-E78D-4808-A90E-A88C92A48228}"/>
              </a:ext>
            </a:extLst>
          </p:cNvPr>
          <p:cNvSpPr>
            <a:spLocks noGrp="1" noRot="1" noChangeAspect="1"/>
          </p:cNvSpPr>
          <p:nvPr>
            <p:ph type="sldImg"/>
          </p:nvPr>
        </p:nvSpPr>
        <p:spPr/>
      </p:sp>
    </p:spTree>
    <p:extLst>
      <p:ext uri="{BB962C8B-B14F-4D97-AF65-F5344CB8AC3E}">
        <p14:creationId xmlns:p14="http://schemas.microsoft.com/office/powerpoint/2010/main" val="2163879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Notes Placeholder 2"/>
          <p:cNvSpPr>
            <a:spLocks noGrp="1"/>
          </p:cNvSpPr>
          <p:nvPr>
            <p:ph type="body" idx="1"/>
          </p:nvPr>
        </p:nvSpPr>
        <p:spPr/>
        <p:txBody>
          <a:bodyPr/>
          <a:lstStyle/>
          <a:p>
            <a:r>
              <a:rPr lang="en-US" altLang="en-US" dirty="0"/>
              <a:t>You have two options within the TA Interface to pause or stop testing once it has begun. You can pause an individual student’</a:t>
            </a:r>
            <a:r>
              <a:rPr lang="en-US" altLang="ja-JP" dirty="0"/>
              <a:t>s test or stop the entire session. To pause an individual student’s test, click the Pause button in the Actions column on the “Tests with potential issues” or “Tests without issue” table for that student. When prompted, click OK to confirm that you want to pause the test. This option would be appropriate if a student becomes ill, for example. In the event of an emergency that requires all students to stop testing, you can pause all students</a:t>
            </a:r>
            <a:r>
              <a:rPr lang="ja-JP" altLang="en-US" dirty="0"/>
              <a:t>’</a:t>
            </a:r>
            <a:r>
              <a:rPr lang="en-US" altLang="ja-JP" dirty="0"/>
              <a:t> tests by stopping the session.</a:t>
            </a:r>
          </a:p>
          <a:p>
            <a:endParaRPr lang="en-US" altLang="ja-JP" dirty="0"/>
          </a:p>
          <a:p>
            <a:r>
              <a:rPr lang="en-US" altLang="ja-JP" dirty="0"/>
              <a:t>If you stop the session, all in-progress tests will be paused. If a session stops, it cannot be resumed. You will have to create a new test session and give the new session ID to students so that they can resume testing. To stop the entire test session for all students, do the following:</a:t>
            </a:r>
          </a:p>
          <a:p>
            <a:endParaRPr lang="en-US" altLang="ja-JP" dirty="0"/>
          </a:p>
          <a:p>
            <a:r>
              <a:rPr lang="en-US" altLang="en-US" dirty="0"/>
              <a:t>Click the </a:t>
            </a:r>
            <a:r>
              <a:rPr lang="en-US" altLang="ja-JP" dirty="0"/>
              <a:t>Stop button next to the session ID. A pop-up message will appear requesting verification to end the session and log students out.</a:t>
            </a:r>
          </a:p>
          <a:p>
            <a:r>
              <a:rPr lang="en-US" altLang="en-US" dirty="0"/>
              <a:t>When prompted, click </a:t>
            </a:r>
            <a:r>
              <a:rPr lang="en-US" altLang="ja-JP" dirty="0"/>
              <a:t>OK to continue.</a:t>
            </a:r>
          </a:p>
          <a:p>
            <a:endParaRPr lang="en-US" altLang="en-US" dirty="0"/>
          </a:p>
          <a:p>
            <a:r>
              <a:rPr lang="en-US" altLang="en-US" dirty="0"/>
              <a:t>If you forget to log out before leaving the testing area, the session will close automatically after 30 minutes of inactivity on both the TA and student computers. You would then need to create a new session and provide the new session ID to students in order to resume testing.</a:t>
            </a:r>
          </a:p>
          <a:p>
            <a:endParaRPr lang="en-US" altLang="en-US" dirty="0"/>
          </a:p>
        </p:txBody>
      </p:sp>
      <p:sp>
        <p:nvSpPr>
          <p:cNvPr id="5632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E7F032CD-7714-4681-BE5E-14D314D6297F}" type="slidenum">
              <a:rPr lang="en-US" altLang="en-US" noProof="0" smtClean="0"/>
              <a:pPr lvl="0"/>
              <a:t>26</a:t>
            </a:fld>
            <a:endParaRPr lang="en-US" altLang="en-US" noProof="0" dirty="0"/>
          </a:p>
        </p:txBody>
      </p:sp>
      <p:sp>
        <p:nvSpPr>
          <p:cNvPr id="4" name="Slide Image Placeholder 3">
            <a:extLst>
              <a:ext uri="{FF2B5EF4-FFF2-40B4-BE49-F238E27FC236}">
                <a16:creationId xmlns:a16="http://schemas.microsoft.com/office/drawing/2014/main" id="{94B6C3CD-D733-4054-A1F6-40078FD89275}"/>
              </a:ext>
            </a:extLst>
          </p:cNvPr>
          <p:cNvSpPr>
            <a:spLocks noGrp="1" noRot="1" noChangeAspect="1"/>
          </p:cNvSpPr>
          <p:nvPr>
            <p:ph type="sldImg"/>
          </p:nvPr>
        </p:nvSpPr>
        <p:spPr/>
      </p:sp>
    </p:spTree>
    <p:extLst>
      <p:ext uri="{BB962C8B-B14F-4D97-AF65-F5344CB8AC3E}">
        <p14:creationId xmlns:p14="http://schemas.microsoft.com/office/powerpoint/2010/main" val="747859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Notes Placeholder 2"/>
          <p:cNvSpPr>
            <a:spLocks noGrp="1"/>
          </p:cNvSpPr>
          <p:nvPr>
            <p:ph type="body" idx="1"/>
          </p:nvPr>
        </p:nvSpPr>
        <p:spPr/>
        <p:txBody>
          <a:bodyPr/>
          <a:lstStyle/>
          <a:p>
            <a:r>
              <a:rPr lang="en-US" altLang="en-US" dirty="0"/>
              <a:t>In the event that you have problems with your computer or web browser or need to change computers during an active test session, you can transfer the session from one computer, mobile device, or browser to another without stopping the session or interrupting in-progress tests. To transfer a test session to a new device or browser, remember the following:</a:t>
            </a:r>
          </a:p>
          <a:p>
            <a:r>
              <a:rPr lang="en-US" altLang="en-US" dirty="0"/>
              <a:t> </a:t>
            </a:r>
          </a:p>
          <a:p>
            <a:r>
              <a:rPr lang="en-US" altLang="en-US" dirty="0"/>
              <a:t>Do not log out of the session you are currently in or stop the test session. If you do, you will end the test session and pause all students’</a:t>
            </a:r>
            <a:r>
              <a:rPr lang="en-US" altLang="ja-JP" dirty="0"/>
              <a:t> tests.</a:t>
            </a:r>
            <a:endParaRPr lang="en-US" altLang="en-US" dirty="0"/>
          </a:p>
          <a:p>
            <a:pPr eaLnBrk="1" hangingPunct="1">
              <a:spcBef>
                <a:spcPct val="0"/>
              </a:spcBef>
            </a:pPr>
            <a:r>
              <a:rPr lang="en-US" altLang="en-US" dirty="0">
                <a:latin typeface="Arial" charset="0"/>
              </a:rPr>
              <a:t>Log in to the TA Interface on the new machine or in the new browser. A screen listing your current/active test sessions will appear.</a:t>
            </a:r>
          </a:p>
          <a:p>
            <a:pPr eaLnBrk="1" hangingPunct="1">
              <a:spcBef>
                <a:spcPct val="0"/>
              </a:spcBef>
            </a:pPr>
            <a:r>
              <a:rPr lang="en-US" altLang="en-US" b="0" dirty="0">
                <a:latin typeface="Arial" charset="0"/>
              </a:rPr>
              <a:t>Click </a:t>
            </a:r>
            <a:r>
              <a:rPr lang="en-US" altLang="ja-JP" b="0" dirty="0">
                <a:latin typeface="Arial" charset="0"/>
              </a:rPr>
              <a:t>Join</a:t>
            </a:r>
            <a:r>
              <a:rPr lang="en-US" altLang="ja-JP" dirty="0">
                <a:latin typeface="Arial" charset="0"/>
              </a:rPr>
              <a:t>. The TA Interface will open with the list of students in your active test session.</a:t>
            </a:r>
          </a:p>
          <a:p>
            <a:endParaRPr lang="en-US" altLang="en-US" dirty="0"/>
          </a:p>
          <a:p>
            <a:r>
              <a:rPr lang="en-US" altLang="en-US" dirty="0"/>
              <a:t>The test session on the previous computer or browser will close automatically. This will not stop the session or pause student tests.</a:t>
            </a:r>
          </a:p>
        </p:txBody>
      </p:sp>
      <p:sp>
        <p:nvSpPr>
          <p:cNvPr id="57348"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BF9434A6-5BDB-4B08-AF09-3C273E0A9DE9}" type="slidenum">
              <a:rPr lang="en-US" altLang="en-US" noProof="0" smtClean="0"/>
              <a:pPr lvl="0"/>
              <a:t>27</a:t>
            </a:fld>
            <a:endParaRPr lang="en-US" altLang="en-US" noProof="0" dirty="0"/>
          </a:p>
        </p:txBody>
      </p:sp>
      <p:sp>
        <p:nvSpPr>
          <p:cNvPr id="4" name="Slide Image Placeholder 3">
            <a:extLst>
              <a:ext uri="{FF2B5EF4-FFF2-40B4-BE49-F238E27FC236}">
                <a16:creationId xmlns:a16="http://schemas.microsoft.com/office/drawing/2014/main" id="{F3DBDC42-16D7-4FDE-9F13-486349D1A946}"/>
              </a:ext>
            </a:extLst>
          </p:cNvPr>
          <p:cNvSpPr>
            <a:spLocks noGrp="1" noRot="1" noChangeAspect="1"/>
          </p:cNvSpPr>
          <p:nvPr>
            <p:ph type="sldImg"/>
          </p:nvPr>
        </p:nvSpPr>
        <p:spPr/>
      </p:sp>
    </p:spTree>
    <p:extLst>
      <p:ext uri="{BB962C8B-B14F-4D97-AF65-F5344CB8AC3E}">
        <p14:creationId xmlns:p14="http://schemas.microsoft.com/office/powerpoint/2010/main" val="1273275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a:t>To log out of the TA Interface, click the </a:t>
            </a:r>
            <a:r>
              <a:rPr lang="en-US" altLang="ja-JP" dirty="0"/>
              <a:t>Logout button in the upper-right corner of the page. It is preferable for you to log out only after stopping your active test session, as logging out will cause all in-progress tests to be paused. A confirmation message will appear, asking you to confirm that you want to exit the website and pause all students</a:t>
            </a:r>
            <a:r>
              <a:rPr lang="ja-JP" altLang="en-US" dirty="0"/>
              <a:t>’</a:t>
            </a:r>
            <a:r>
              <a:rPr lang="en-US" altLang="ja-JP" dirty="0"/>
              <a:t> in-progress tests. This scenario also occurs when you navigate to another website from the TA Interface. However, regardless of when or how you log out or navigate away from the TA Interface, student data will NOT be lost. If you need to access another application, we encourage you to open it in a separate browser window.</a:t>
            </a:r>
          </a:p>
          <a:p>
            <a:endParaRPr lang="en-US" altLang="en-US" dirty="0"/>
          </a:p>
          <a:p>
            <a:r>
              <a:rPr lang="en-US" altLang="en-US" dirty="0"/>
              <a:t>Click </a:t>
            </a:r>
            <a:r>
              <a:rPr lang="en-US" altLang="ja-JP" dirty="0"/>
              <a:t>Yes to proceed. When all students have completed testing, refer to the Test Administration Manual for instructions on destroying any printed testing materials and reporting testing improprieties or irregularities.</a:t>
            </a:r>
          </a:p>
        </p:txBody>
      </p:sp>
      <p:sp>
        <p:nvSpPr>
          <p:cNvPr id="5837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F550DFFA-94C9-4627-B76F-9A502F19CAF2}" type="slidenum">
              <a:rPr lang="en-US" altLang="en-US" noProof="0" smtClean="0"/>
              <a:pPr lvl="0"/>
              <a:t>28</a:t>
            </a:fld>
            <a:endParaRPr lang="en-US" altLang="en-US" noProof="0" dirty="0"/>
          </a:p>
        </p:txBody>
      </p:sp>
      <p:sp>
        <p:nvSpPr>
          <p:cNvPr id="4" name="Slide Image Placeholder 3">
            <a:extLst>
              <a:ext uri="{FF2B5EF4-FFF2-40B4-BE49-F238E27FC236}">
                <a16:creationId xmlns:a16="http://schemas.microsoft.com/office/drawing/2014/main" id="{FC24C280-B2AE-4585-B931-BA685BEFC055}"/>
              </a:ext>
            </a:extLst>
          </p:cNvPr>
          <p:cNvSpPr>
            <a:spLocks noGrp="1" noRot="1" noChangeAspect="1"/>
          </p:cNvSpPr>
          <p:nvPr>
            <p:ph type="sldImg"/>
          </p:nvPr>
        </p:nvSpPr>
        <p:spPr/>
      </p:sp>
    </p:spTree>
    <p:extLst>
      <p:ext uri="{BB962C8B-B14F-4D97-AF65-F5344CB8AC3E}">
        <p14:creationId xmlns:p14="http://schemas.microsoft.com/office/powerpoint/2010/main" val="388308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altLang="en-US" dirty="0"/>
              <a:t>This table presents some of the common issues that you or your students may encounter during a test session. Please take a moment to review this information. For more detailed information please refer to the Test Administration Manual and the Quick Guide for Setting Up Your Online Testing Technology.</a:t>
            </a:r>
          </a:p>
          <a:p>
            <a:endParaRPr lang="en-US" altLang="en-US" dirty="0"/>
          </a:p>
        </p:txBody>
      </p:sp>
      <p:sp>
        <p:nvSpPr>
          <p:cNvPr id="59396"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08E9FBCF-0D07-40A6-84E0-D0A3AB753445}" type="slidenum">
              <a:rPr lang="en-US" altLang="en-US" noProof="0" smtClean="0"/>
              <a:pPr lvl="0"/>
              <a:t>29</a:t>
            </a:fld>
            <a:endParaRPr lang="en-US" altLang="en-US" noProof="0" dirty="0"/>
          </a:p>
        </p:txBody>
      </p:sp>
      <p:sp>
        <p:nvSpPr>
          <p:cNvPr id="4" name="Slide Image Placeholder 3">
            <a:extLst>
              <a:ext uri="{FF2B5EF4-FFF2-40B4-BE49-F238E27FC236}">
                <a16:creationId xmlns:a16="http://schemas.microsoft.com/office/drawing/2014/main" id="{6167917F-662C-4721-8C8D-844A29094964}"/>
              </a:ext>
            </a:extLst>
          </p:cNvPr>
          <p:cNvSpPr>
            <a:spLocks noGrp="1" noRot="1" noChangeAspect="1"/>
          </p:cNvSpPr>
          <p:nvPr>
            <p:ph type="sldImg"/>
          </p:nvPr>
        </p:nvSpPr>
        <p:spPr/>
      </p:sp>
    </p:spTree>
    <p:extLst>
      <p:ext uri="{BB962C8B-B14F-4D97-AF65-F5344CB8AC3E}">
        <p14:creationId xmlns:p14="http://schemas.microsoft.com/office/powerpoint/2010/main" val="44322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The TA Interface is used to create and manage test sessions that students join to complete online tests. We will begin with detailed instructions on how to log in to the interface followed by a detailed review of each feature. </a:t>
            </a:r>
          </a:p>
          <a:p>
            <a:pPr lvl="0"/>
            <a:endParaRPr lang="en-US" altLang="en-US" dirty="0"/>
          </a:p>
          <a:p>
            <a:r>
              <a:rPr lang="en-US" dirty="0">
                <a:latin typeface="Arial" panose="020B0604020202020204" pitchFamily="34" charset="0"/>
                <a:ea typeface="ＭＳ Ｐゴシック" pitchFamily="-48" charset="-128"/>
                <a:cs typeface="Arial" panose="020B0604020202020204" pitchFamily="34" charset="0"/>
              </a:rPr>
              <a:t>To log in to the TA Interface, </a:t>
            </a:r>
            <a:r>
              <a:rPr lang="en-US" dirty="0">
                <a:ea typeface="ＭＳ Ｐゴシック" pitchFamily="-48" charset="-128"/>
                <a:cs typeface="Arial" panose="020B0604020202020204" pitchFamily="34" charset="0"/>
              </a:rPr>
              <a:t>go to the </a:t>
            </a:r>
            <a:r>
              <a:rPr lang="en-US" dirty="0" err="1">
                <a:ea typeface="ＭＳ Ｐゴシック" pitchFamily="-48" charset="-128"/>
                <a:cs typeface="Arial" panose="020B0604020202020204" pitchFamily="34" charset="0"/>
              </a:rPr>
              <a:t>AlohaHSAP.org</a:t>
            </a:r>
            <a:r>
              <a:rPr lang="en-US" dirty="0">
                <a:ea typeface="ＭＳ Ｐゴシック" pitchFamily="-48" charset="-128"/>
                <a:cs typeface="Arial" panose="020B0604020202020204" pitchFamily="34" charset="0"/>
              </a:rPr>
              <a:t> portal. Click the appropriate assessment card,</a:t>
            </a:r>
            <a:r>
              <a:rPr lang="en-US" baseline="0" dirty="0">
                <a:ea typeface="ＭＳ Ｐゴシック" pitchFamily="-48" charset="-128"/>
                <a:cs typeface="Arial" panose="020B0604020202020204" pitchFamily="34" charset="0"/>
              </a:rPr>
              <a:t> then the appropriate </a:t>
            </a:r>
            <a:r>
              <a:rPr lang="en-US" dirty="0">
                <a:ea typeface="ＭＳ Ｐゴシック" pitchFamily="-48" charset="-128"/>
                <a:cs typeface="Arial" panose="020B0604020202020204" pitchFamily="34" charset="0"/>
              </a:rPr>
              <a:t>user role</a:t>
            </a:r>
            <a:r>
              <a:rPr lang="en-US" dirty="0">
                <a:latin typeface="Arial" panose="020B0604020202020204" pitchFamily="34" charset="0"/>
                <a:ea typeface="ＭＳ Ｐゴシック" pitchFamily="-48" charset="-128"/>
                <a:cs typeface="Arial" panose="020B0604020202020204" pitchFamily="34" charset="0"/>
              </a:rPr>
              <a:t>. </a:t>
            </a:r>
            <a:r>
              <a:rPr lang="en-US" dirty="0"/>
              <a:t>On the next page, click the system card used for operational test administration. Enter your username and password, and then click Secure Login to continue. </a:t>
            </a:r>
          </a:p>
        </p:txBody>
      </p:sp>
      <p:sp>
        <p:nvSpPr>
          <p:cNvPr id="4" name="Slide Number Placeholder 3"/>
          <p:cNvSpPr>
            <a:spLocks noGrp="1"/>
          </p:cNvSpPr>
          <p:nvPr>
            <p:ph type="sldNum" sz="quarter" idx="10"/>
          </p:nvPr>
        </p:nvSpPr>
        <p:spPr/>
        <p:txBody>
          <a:bodyPr/>
          <a:lstStyle/>
          <a:p>
            <a:pPr lvl="0"/>
            <a:fld id="{DBA2C2E2-0E08-480B-A22D-C2F2EBF6A27D}" type="slidenum">
              <a:rPr lang="en-US" noProof="0" smtClean="0"/>
              <a:pPr lvl="0"/>
              <a:t>3</a:t>
            </a:fld>
            <a:endParaRPr lang="en-US" noProof="0" dirty="0"/>
          </a:p>
        </p:txBody>
      </p:sp>
      <p:sp>
        <p:nvSpPr>
          <p:cNvPr id="7" name="Slide Image Placeholder 6">
            <a:extLst>
              <a:ext uri="{FF2B5EF4-FFF2-40B4-BE49-F238E27FC236}">
                <a16:creationId xmlns:a16="http://schemas.microsoft.com/office/drawing/2014/main" id="{BC98CF61-ACED-4A93-A116-8CA751081D2C}"/>
              </a:ext>
            </a:extLst>
          </p:cNvPr>
          <p:cNvSpPr>
            <a:spLocks noGrp="1" noRot="1" noChangeAspect="1"/>
          </p:cNvSpPr>
          <p:nvPr>
            <p:ph type="sldImg"/>
          </p:nvPr>
        </p:nvSpPr>
        <p:spPr/>
      </p:sp>
    </p:spTree>
    <p:extLst>
      <p:ext uri="{BB962C8B-B14F-4D97-AF65-F5344CB8AC3E}">
        <p14:creationId xmlns:p14="http://schemas.microsoft.com/office/powerpoint/2010/main" val="2357658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Notes Placeholder 2"/>
          <p:cNvSpPr>
            <a:spLocks noGrp="1"/>
          </p:cNvSpPr>
          <p:nvPr>
            <p:ph type="body" idx="1"/>
          </p:nvPr>
        </p:nvSpPr>
        <p:spPr/>
        <p:txBody>
          <a:bodyPr/>
          <a:lstStyle/>
          <a:p>
            <a:r>
              <a:rPr lang="en-US" altLang="en-US" dirty="0"/>
              <a:t>Thank you for taking the time to view this training module. If you have general questions or need further information, please visit your state’s portal or consult your help desk for assistance.</a:t>
            </a:r>
          </a:p>
          <a:p>
            <a:endParaRPr lang="en-US" altLang="en-US" dirty="0"/>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0008" indent="-288465">
              <a:defRPr>
                <a:solidFill>
                  <a:schemeClr val="tx1"/>
                </a:solidFill>
                <a:latin typeface="Calibri" pitchFamily="34" charset="0"/>
              </a:defRPr>
            </a:lvl2pPr>
            <a:lvl3pPr marL="1153859" indent="-230772">
              <a:defRPr>
                <a:solidFill>
                  <a:schemeClr val="tx1"/>
                </a:solidFill>
                <a:latin typeface="Calibri" pitchFamily="34" charset="0"/>
              </a:defRPr>
            </a:lvl3pPr>
            <a:lvl4pPr marL="1615402" indent="-230772">
              <a:defRPr>
                <a:solidFill>
                  <a:schemeClr val="tx1"/>
                </a:solidFill>
                <a:latin typeface="Calibri" pitchFamily="34" charset="0"/>
              </a:defRPr>
            </a:lvl4pPr>
            <a:lvl5pPr marL="2076945" indent="-230772">
              <a:defRPr>
                <a:solidFill>
                  <a:schemeClr val="tx1"/>
                </a:solidFill>
                <a:latin typeface="Calibri" pitchFamily="34" charset="0"/>
              </a:defRPr>
            </a:lvl5pPr>
            <a:lvl6pPr marL="2538489" indent="-230772" fontAlgn="base">
              <a:spcBef>
                <a:spcPct val="0"/>
              </a:spcBef>
              <a:spcAft>
                <a:spcPct val="0"/>
              </a:spcAft>
              <a:defRPr>
                <a:solidFill>
                  <a:schemeClr val="tx1"/>
                </a:solidFill>
                <a:latin typeface="Calibri" pitchFamily="34" charset="0"/>
              </a:defRPr>
            </a:lvl6pPr>
            <a:lvl7pPr marL="3000032" indent="-230772" fontAlgn="base">
              <a:spcBef>
                <a:spcPct val="0"/>
              </a:spcBef>
              <a:spcAft>
                <a:spcPct val="0"/>
              </a:spcAft>
              <a:defRPr>
                <a:solidFill>
                  <a:schemeClr val="tx1"/>
                </a:solidFill>
                <a:latin typeface="Calibri" pitchFamily="34" charset="0"/>
              </a:defRPr>
            </a:lvl7pPr>
            <a:lvl8pPr marL="3461576" indent="-230772" fontAlgn="base">
              <a:spcBef>
                <a:spcPct val="0"/>
              </a:spcBef>
              <a:spcAft>
                <a:spcPct val="0"/>
              </a:spcAft>
              <a:defRPr>
                <a:solidFill>
                  <a:schemeClr val="tx1"/>
                </a:solidFill>
                <a:latin typeface="Calibri" pitchFamily="34" charset="0"/>
              </a:defRPr>
            </a:lvl8pPr>
            <a:lvl9pPr marL="3923119" indent="-230772" fontAlgn="base">
              <a:spcBef>
                <a:spcPct val="0"/>
              </a:spcBef>
              <a:spcAft>
                <a:spcPct val="0"/>
              </a:spcAft>
              <a:defRPr>
                <a:solidFill>
                  <a:schemeClr val="tx1"/>
                </a:solidFill>
                <a:latin typeface="Calibri" pitchFamily="34" charset="0"/>
              </a:defRPr>
            </a:lvl9pPr>
          </a:lstStyle>
          <a:p>
            <a:pPr lvl="0"/>
            <a:fld id="{325D29E2-6CD1-46AA-B3BD-821AD04E5A41}" type="slidenum">
              <a:rPr lang="en-US" altLang="en-US" noProof="0" smtClean="0"/>
              <a:pPr lvl="0"/>
              <a:t>30</a:t>
            </a:fld>
            <a:endParaRPr lang="en-US" altLang="en-US" noProof="0" dirty="0"/>
          </a:p>
        </p:txBody>
      </p:sp>
      <p:sp>
        <p:nvSpPr>
          <p:cNvPr id="4" name="Slide Image Placeholder 3">
            <a:extLst>
              <a:ext uri="{FF2B5EF4-FFF2-40B4-BE49-F238E27FC236}">
                <a16:creationId xmlns:a16="http://schemas.microsoft.com/office/drawing/2014/main" id="{1DBE9E64-9FE5-4904-80AD-9AEC6B78A9FE}"/>
              </a:ext>
            </a:extLst>
          </p:cNvPr>
          <p:cNvSpPr>
            <a:spLocks noGrp="1" noRot="1" noChangeAspect="1"/>
          </p:cNvSpPr>
          <p:nvPr>
            <p:ph type="sldImg"/>
          </p:nvPr>
        </p:nvSpPr>
        <p:spPr/>
      </p:sp>
    </p:spTree>
    <p:extLst>
      <p:ext uri="{BB962C8B-B14F-4D97-AF65-F5344CB8AC3E}">
        <p14:creationId xmlns:p14="http://schemas.microsoft.com/office/powerpoint/2010/main" val="2377434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logging in to the system using a new device or browser, or after clearing the cache on a previously used browser, you will see an Enter Code page. </a:t>
            </a:r>
          </a:p>
          <a:p>
            <a:endParaRPr lang="en-US" dirty="0"/>
          </a:p>
          <a:p>
            <a:r>
              <a:rPr lang="en-US" dirty="0"/>
              <a:t>If you see this screen, you will need to enter the code on this page within 15 minutes of receiving the email. If you do not receive a code or do not enter the code within the 15-minute time limit, click Resend Code. Click Submit after entering the authentication code to access the system. </a:t>
            </a:r>
          </a:p>
        </p:txBody>
      </p:sp>
      <p:sp>
        <p:nvSpPr>
          <p:cNvPr id="4" name="Slide Number Placeholder 3"/>
          <p:cNvSpPr>
            <a:spLocks noGrp="1"/>
          </p:cNvSpPr>
          <p:nvPr>
            <p:ph type="sldNum" sz="quarter" idx="10"/>
          </p:nvPr>
        </p:nvSpPr>
        <p:spPr/>
        <p:txBody>
          <a:bodyPr/>
          <a:lstStyle/>
          <a:p>
            <a:pPr lvl="0"/>
            <a:fld id="{10FBD5D1-EC6A-49BA-A260-9EA64558D1CE}" type="slidenum">
              <a:rPr lang="en-US" noProof="0" smtClean="0"/>
              <a:pPr lvl="0"/>
              <a:t>4</a:t>
            </a:fld>
            <a:endParaRPr lang="en-US" noProof="0" dirty="0"/>
          </a:p>
        </p:txBody>
      </p:sp>
      <p:sp>
        <p:nvSpPr>
          <p:cNvPr id="7" name="Slide Image Placeholder 6">
            <a:extLst>
              <a:ext uri="{FF2B5EF4-FFF2-40B4-BE49-F238E27FC236}">
                <a16:creationId xmlns:a16="http://schemas.microsoft.com/office/drawing/2014/main" id="{70F94697-8F06-454C-9BFD-74B33A747ED7}"/>
              </a:ext>
            </a:extLst>
          </p:cNvPr>
          <p:cNvSpPr>
            <a:spLocks noGrp="1" noRot="1" noChangeAspect="1"/>
          </p:cNvSpPr>
          <p:nvPr>
            <p:ph type="sldImg"/>
          </p:nvPr>
        </p:nvSpPr>
        <p:spPr/>
      </p:sp>
    </p:spTree>
    <p:extLst>
      <p:ext uri="{BB962C8B-B14F-4D97-AF65-F5344CB8AC3E}">
        <p14:creationId xmlns:p14="http://schemas.microsoft.com/office/powerpoint/2010/main" val="252535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first step in administering any test is to create a test session. This should be done fewer than 20 minutes prior to starting the test in order to prevent the system from timing out. </a:t>
            </a:r>
          </a:p>
          <a:p>
            <a:endParaRPr lang="en-US" altLang="en-US" dirty="0"/>
          </a:p>
          <a:p>
            <a:pPr lvl="0"/>
            <a:r>
              <a:rPr lang="en-US" dirty="0"/>
              <a:t>After logging in, the Test Selection pop-up window appears, displaying color-coded test. It will also list a category for teacher-authored tests if any tests have been created in Checkpoint. </a:t>
            </a:r>
          </a:p>
          <a:p>
            <a:pPr lvl="0"/>
            <a:endParaRPr lang="en-US" dirty="0"/>
          </a:p>
          <a:p>
            <a:pPr lvl="0"/>
            <a:r>
              <a:rPr lang="en-US" dirty="0"/>
              <a:t>To expand a category and see all the possible tests for that category, click the arrow next to the category name. </a:t>
            </a:r>
          </a:p>
          <a:p>
            <a:endParaRPr lang="en-US" altLang="en-US" dirty="0"/>
          </a:p>
          <a:p>
            <a:endParaRPr lang="en-US" altLang="en-US" dirty="0"/>
          </a:p>
          <a:p>
            <a:endParaRPr lang="en-US" altLang="en-US" dirty="0"/>
          </a:p>
          <a:p>
            <a:endParaRPr lang="en-US" altLang="en-US" dirty="0"/>
          </a:p>
          <a:p>
            <a:endParaRPr lang="en-US" altLang="en-US" dirty="0"/>
          </a:p>
        </p:txBody>
      </p:sp>
      <p:sp>
        <p:nvSpPr>
          <p:cNvPr id="48132"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lvl="0"/>
            <a:fld id="{9E2FE85B-480D-4383-B793-95682ED89CE5}" type="slidenum">
              <a:rPr lang="en-US" altLang="en-US" noProof="0" smtClean="0"/>
              <a:pPr lvl="0"/>
              <a:t>5</a:t>
            </a:fld>
            <a:endParaRPr lang="en-US" altLang="en-US" noProof="0" dirty="0"/>
          </a:p>
        </p:txBody>
      </p:sp>
      <p:sp>
        <p:nvSpPr>
          <p:cNvPr id="5" name="Slide Image Placeholder 4">
            <a:extLst>
              <a:ext uri="{FF2B5EF4-FFF2-40B4-BE49-F238E27FC236}">
                <a16:creationId xmlns:a16="http://schemas.microsoft.com/office/drawing/2014/main" id="{8D4DEC79-0A49-4B07-9E53-3795A7430CF5}"/>
              </a:ext>
            </a:extLst>
          </p:cNvPr>
          <p:cNvSpPr>
            <a:spLocks noGrp="1" noRot="1" noChangeAspect="1"/>
          </p:cNvSpPr>
          <p:nvPr>
            <p:ph type="sldImg"/>
          </p:nvPr>
        </p:nvSpPr>
        <p:spPr/>
      </p:sp>
    </p:spTree>
    <p:extLst>
      <p:ext uri="{BB962C8B-B14F-4D97-AF65-F5344CB8AC3E}">
        <p14:creationId xmlns:p14="http://schemas.microsoft.com/office/powerpoint/2010/main" val="396658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Once you have selected a test category, you can click the plus sign (+) button next to a test group name to view the tests in that group. To create a test session, click one or more tests to administer, or click the checkbox for a test group to include all tests in that that group</a:t>
            </a:r>
            <a:r>
              <a:rPr lang="en-US" altLang="ja-JP" dirty="0"/>
              <a:t>. Once you select tests to add to the session, they will appear in the “Tests Selected” column on the right side of the window. If you need to remove a test that you have previously selected, click the “x” button to the left of the test name.</a:t>
            </a:r>
          </a:p>
          <a:p>
            <a:endParaRPr lang="en-US" dirty="0"/>
          </a:p>
          <a:p>
            <a:r>
              <a:rPr lang="en-US" dirty="0"/>
              <a:t>To add tests from a different test category, click the back button to return to the list of test categories.</a:t>
            </a:r>
          </a:p>
          <a:p>
            <a:endParaRPr lang="en-US" dirty="0"/>
          </a:p>
          <a:p>
            <a:pPr lvl="0"/>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
        <p:nvSpPr>
          <p:cNvPr id="11" name="Slide Image Placeholder 10">
            <a:extLst>
              <a:ext uri="{FF2B5EF4-FFF2-40B4-BE49-F238E27FC236}">
                <a16:creationId xmlns:a16="http://schemas.microsoft.com/office/drawing/2014/main" id="{515F30DC-8F26-4222-AB0D-65A37B2F98AB}"/>
              </a:ext>
            </a:extLst>
          </p:cNvPr>
          <p:cNvSpPr>
            <a:spLocks noGrp="1" noRot="1" noChangeAspect="1"/>
          </p:cNvSpPr>
          <p:nvPr>
            <p:ph type="sldImg"/>
          </p:nvPr>
        </p:nvSpPr>
        <p:spPr/>
      </p:sp>
    </p:spTree>
    <p:extLst>
      <p:ext uri="{BB962C8B-B14F-4D97-AF65-F5344CB8AC3E}">
        <p14:creationId xmlns:p14="http://schemas.microsoft.com/office/powerpoint/2010/main" val="311209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also filter a list of tests by grade and subject, in order to focus on specific types of assessments. If teacher-authored tests are available, you can filter by custom label and standards, as well. The filters function is especially useful if a large number of tests exist.</a:t>
            </a:r>
          </a:p>
          <a:p>
            <a:endParaRPr lang="en-US" dirty="0"/>
          </a:p>
          <a:p>
            <a:r>
              <a:rPr lang="en-US" dirty="0"/>
              <a:t>To filter a list of tests, first click on the Add Filter button and the filters panel will appear. Then click the </a:t>
            </a:r>
            <a:r>
              <a:rPr lang="en-US" altLang="en-US" dirty="0"/>
              <a:t>plus sign (+)</a:t>
            </a:r>
            <a:r>
              <a:rPr lang="en-US" dirty="0"/>
              <a:t> button next to the grade and/or subject to expand the category and see a list of available grades and subjects. Mark the checkboxes next to the grades and/or subjects you want to filter by. Your selected filters will appear at the top of the window. If you want to remove a filter, select the “x” button next to the filter you want to remove. </a:t>
            </a:r>
          </a:p>
          <a:p>
            <a:endParaRPr lang="en-US" dirty="0"/>
          </a:p>
          <a:p>
            <a:r>
              <a:rPr lang="en-US" dirty="0"/>
              <a:t>Once you are finished selecting filters, click Apply Filter(s). </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
        <p:nvSpPr>
          <p:cNvPr id="11" name="Slide Image Placeholder 10">
            <a:extLst>
              <a:ext uri="{FF2B5EF4-FFF2-40B4-BE49-F238E27FC236}">
                <a16:creationId xmlns:a16="http://schemas.microsoft.com/office/drawing/2014/main" id="{B37647C9-2CDF-40C5-BBBB-AEF64212FE7D}"/>
              </a:ext>
            </a:extLst>
          </p:cNvPr>
          <p:cNvSpPr>
            <a:spLocks noGrp="1" noRot="1" noChangeAspect="1"/>
          </p:cNvSpPr>
          <p:nvPr>
            <p:ph type="sldImg"/>
          </p:nvPr>
        </p:nvSpPr>
        <p:spPr/>
      </p:sp>
    </p:spTree>
    <p:extLst>
      <p:ext uri="{BB962C8B-B14F-4D97-AF65-F5344CB8AC3E}">
        <p14:creationId xmlns:p14="http://schemas.microsoft.com/office/powerpoint/2010/main" val="262374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You can also search for specific tests to add to your session by using the global search feature. </a:t>
            </a:r>
          </a:p>
          <a:p>
            <a:pPr lvl="0"/>
            <a:endParaRPr lang="en-US" dirty="0"/>
          </a:p>
          <a:p>
            <a:pPr lvl="0"/>
            <a:r>
              <a:rPr lang="en-US" dirty="0"/>
              <a:t>To search for tests, click the magnifying glass in the upper right corner of window.  On the search panel that appears, enter the full or partial test label in the Search Term field and select Go.  A list of tests containing your search terms will appear below. Select the test(s) you want to add to your session by marking the checkbox next to the test name. If you want to close the search window, select the Close button at the bottom of the panel. </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
        <p:nvSpPr>
          <p:cNvPr id="11" name="Slide Image Placeholder 10">
            <a:extLst>
              <a:ext uri="{FF2B5EF4-FFF2-40B4-BE49-F238E27FC236}">
                <a16:creationId xmlns:a16="http://schemas.microsoft.com/office/drawing/2014/main" id="{DC893C6A-8314-4C9F-91AB-50DE201CA358}"/>
              </a:ext>
            </a:extLst>
          </p:cNvPr>
          <p:cNvSpPr>
            <a:spLocks noGrp="1" noRot="1" noChangeAspect="1"/>
          </p:cNvSpPr>
          <p:nvPr>
            <p:ph type="sldImg"/>
          </p:nvPr>
        </p:nvSpPr>
        <p:spPr/>
      </p:sp>
    </p:spTree>
    <p:extLst>
      <p:ext uri="{BB962C8B-B14F-4D97-AF65-F5344CB8AC3E}">
        <p14:creationId xmlns:p14="http://schemas.microsoft.com/office/powerpoint/2010/main" val="254995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Once you have selected the test or tests you want to add to the session, click the </a:t>
            </a:r>
            <a:r>
              <a:rPr lang="en-US" altLang="ja-JP" dirty="0"/>
              <a:t>Start Live Session button.</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
        <p:nvSpPr>
          <p:cNvPr id="11" name="Slide Image Placeholder 10">
            <a:extLst>
              <a:ext uri="{FF2B5EF4-FFF2-40B4-BE49-F238E27FC236}">
                <a16:creationId xmlns:a16="http://schemas.microsoft.com/office/drawing/2014/main" id="{25905521-5F16-4E81-849C-C7D262AFBDBB}"/>
              </a:ext>
            </a:extLst>
          </p:cNvPr>
          <p:cNvSpPr>
            <a:spLocks noGrp="1" noRot="1" noChangeAspect="1"/>
          </p:cNvSpPr>
          <p:nvPr>
            <p:ph type="sldImg"/>
          </p:nvPr>
        </p:nvSpPr>
        <p:spPr/>
      </p:sp>
    </p:spTree>
    <p:extLst>
      <p:ext uri="{BB962C8B-B14F-4D97-AF65-F5344CB8AC3E}">
        <p14:creationId xmlns:p14="http://schemas.microsoft.com/office/powerpoint/2010/main" val="204789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2876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5607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9158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0.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8.xml"/><Relationship Id="rId5" Type="http://schemas.openxmlformats.org/officeDocument/2006/relationships/image" Target="../media/image23.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0.xml"/><Relationship Id="rId1" Type="http://schemas.openxmlformats.org/officeDocument/2006/relationships/tags" Target="../tags/tag10.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1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1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1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14.xml"/><Relationship Id="rId5" Type="http://schemas.openxmlformats.org/officeDocument/2006/relationships/image" Target="../media/image32.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16.xml"/><Relationship Id="rId5" Type="http://schemas.openxmlformats.org/officeDocument/2006/relationships/image" Target="../media/image34.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hyperlink" Target="mailto:HSAPHelpDesk@cambiumassessment.com" TargetMode="External"/><Relationship Id="rId4" Type="http://schemas.openxmlformats.org/officeDocument/2006/relationships/hyperlink" Target="http://www.smarterbalance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dirty="0"/>
              <a:t>Test Administrator (TA) Interface</a:t>
            </a:r>
            <a:br>
              <a:rPr lang="en-US" cap="none" dirty="0"/>
            </a:br>
            <a:r>
              <a:rPr lang="en-US" cap="none" dirty="0"/>
              <a:t>for Online Testing</a:t>
            </a:r>
          </a:p>
        </p:txBody>
      </p:sp>
      <p:sp>
        <p:nvSpPr>
          <p:cNvPr id="3" name="Subtitle 2"/>
          <p:cNvSpPr>
            <a:spLocks noGrp="1"/>
          </p:cNvSpPr>
          <p:nvPr>
            <p:ph type="subTitle" idx="1"/>
          </p:nvPr>
        </p:nvSpPr>
        <p:spPr>
          <a:xfrm>
            <a:off x="2589492" y="3670037"/>
            <a:ext cx="8540496" cy="731519"/>
          </a:xfrm>
        </p:spPr>
        <p:txBody>
          <a:bodyPr>
            <a:normAutofit/>
          </a:bodyPr>
          <a:lstStyle/>
          <a:p>
            <a:pPr algn="l"/>
            <a:r>
              <a:rPr lang="en-US" sz="2000" cap="none" dirty="0"/>
              <a:t>Training Module</a:t>
            </a:r>
          </a:p>
          <a:p>
            <a:pPr algn="l"/>
            <a:r>
              <a:rPr lang="en-US" sz="2000" cap="none" dirty="0"/>
              <a:t>2021 – 2022</a:t>
            </a:r>
          </a:p>
        </p:txBody>
      </p:sp>
      <p:sp>
        <p:nvSpPr>
          <p:cNvPr id="5" name="Rectangle 4">
            <a:extLst>
              <a:ext uri="{FF2B5EF4-FFF2-40B4-BE49-F238E27FC236}">
                <a16:creationId xmlns:a16="http://schemas.microsoft.com/office/drawing/2014/main" id="{D5148FDF-7F93-4AD8-B82D-57B451598EA5}"/>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2021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0EA2-1D9C-465C-9066-CA884BA6B4DC}"/>
              </a:ext>
            </a:extLst>
          </p:cNvPr>
          <p:cNvSpPr>
            <a:spLocks noGrp="1"/>
          </p:cNvSpPr>
          <p:nvPr>
            <p:ph type="title"/>
          </p:nvPr>
        </p:nvSpPr>
        <p:spPr/>
        <p:txBody>
          <a:bodyPr>
            <a:normAutofit/>
          </a:bodyPr>
          <a:lstStyle/>
          <a:p>
            <a:r>
              <a:rPr lang="en-US" dirty="0"/>
              <a:t>Create a Test Session: Test Reasons</a:t>
            </a:r>
          </a:p>
        </p:txBody>
      </p:sp>
      <p:sp>
        <p:nvSpPr>
          <p:cNvPr id="13" name="Slide Number Placeholder 3">
            <a:extLst>
              <a:ext uri="{FF2B5EF4-FFF2-40B4-BE49-F238E27FC236}">
                <a16:creationId xmlns:a16="http://schemas.microsoft.com/office/drawing/2014/main" id="{A1A7FC36-7493-4F80-A2F1-101E95A57E3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C0D8C17D-FA2B-4E31-BF09-48520123D7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83908" y="1581724"/>
            <a:ext cx="7224184" cy="44771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531043F-F353-4707-97DB-4BE90CEB9FAB}"/>
              </a:ext>
            </a:extLst>
          </p:cNvPr>
          <p:cNvSpPr/>
          <p:nvPr/>
        </p:nvSpPr>
        <p:spPr>
          <a:xfrm>
            <a:off x="7176655" y="5375564"/>
            <a:ext cx="2531437" cy="2909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TextBox 7">
            <a:extLst>
              <a:ext uri="{FF2B5EF4-FFF2-40B4-BE49-F238E27FC236}">
                <a16:creationId xmlns:a16="http://schemas.microsoft.com/office/drawing/2014/main" id="{6DC2B71B-D50C-4707-A63C-11E252087817}"/>
              </a:ext>
            </a:extLst>
          </p:cNvPr>
          <p:cNvSpPr txBox="1"/>
          <p:nvPr/>
        </p:nvSpPr>
        <p:spPr>
          <a:xfrm>
            <a:off x="4016290" y="974741"/>
            <a:ext cx="4159417" cy="461665"/>
          </a:xfrm>
          <a:prstGeom prst="rect">
            <a:avLst/>
          </a:prstGeom>
          <a:noFill/>
        </p:spPr>
        <p:txBody>
          <a:bodyPr wrap="square" rtlCol="0">
            <a:spAutoFit/>
          </a:bodyPr>
          <a:lstStyle/>
          <a:p>
            <a:r>
              <a:rPr lang="en-US" sz="2400" b="1" dirty="0"/>
              <a:t>For Interim Assessments Only</a:t>
            </a:r>
          </a:p>
        </p:txBody>
      </p:sp>
    </p:spTree>
    <p:extLst>
      <p:ext uri="{BB962C8B-B14F-4D97-AF65-F5344CB8AC3E}">
        <p14:creationId xmlns:p14="http://schemas.microsoft.com/office/powerpoint/2010/main" val="157457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0EA2-1D9C-465C-9066-CA884BA6B4DC}"/>
              </a:ext>
            </a:extLst>
          </p:cNvPr>
          <p:cNvSpPr>
            <a:spLocks noGrp="1"/>
          </p:cNvSpPr>
          <p:nvPr>
            <p:ph type="title"/>
          </p:nvPr>
        </p:nvSpPr>
        <p:spPr/>
        <p:txBody>
          <a:bodyPr>
            <a:normAutofit/>
          </a:bodyPr>
          <a:lstStyle/>
          <a:p>
            <a:r>
              <a:rPr lang="en-US" dirty="0"/>
              <a:t>Create a Test Session: Session Type</a:t>
            </a:r>
          </a:p>
        </p:txBody>
      </p:sp>
      <p:sp>
        <p:nvSpPr>
          <p:cNvPr id="13" name="Slide Number Placeholder 3">
            <a:extLst>
              <a:ext uri="{FF2B5EF4-FFF2-40B4-BE49-F238E27FC236}">
                <a16:creationId xmlns:a16="http://schemas.microsoft.com/office/drawing/2014/main" id="{A1A7FC36-7493-4F80-A2F1-101E95A57E3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C0D8C17D-FA2B-4E31-BF09-48520123D7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83908" y="1581724"/>
            <a:ext cx="7224184" cy="447713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531043F-F353-4707-97DB-4BE90CEB9FAB}"/>
              </a:ext>
            </a:extLst>
          </p:cNvPr>
          <p:cNvSpPr/>
          <p:nvPr/>
        </p:nvSpPr>
        <p:spPr>
          <a:xfrm>
            <a:off x="7176655" y="5130803"/>
            <a:ext cx="2531437" cy="2909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8" name="TextBox 7">
            <a:extLst>
              <a:ext uri="{FF2B5EF4-FFF2-40B4-BE49-F238E27FC236}">
                <a16:creationId xmlns:a16="http://schemas.microsoft.com/office/drawing/2014/main" id="{6DC2B71B-D50C-4707-A63C-11E252087817}"/>
              </a:ext>
            </a:extLst>
          </p:cNvPr>
          <p:cNvSpPr txBox="1"/>
          <p:nvPr/>
        </p:nvSpPr>
        <p:spPr>
          <a:xfrm>
            <a:off x="2483908" y="974741"/>
            <a:ext cx="7224184" cy="461665"/>
          </a:xfrm>
          <a:prstGeom prst="rect">
            <a:avLst/>
          </a:prstGeom>
          <a:noFill/>
        </p:spPr>
        <p:txBody>
          <a:bodyPr wrap="square" rtlCol="0">
            <a:spAutoFit/>
          </a:bodyPr>
          <a:lstStyle/>
          <a:p>
            <a:pPr algn="ctr"/>
            <a:r>
              <a:rPr lang="en-US" sz="2400" b="1" dirty="0"/>
              <a:t>For Remote Summative Administration Only</a:t>
            </a:r>
          </a:p>
        </p:txBody>
      </p:sp>
    </p:spTree>
    <p:extLst>
      <p:ext uri="{BB962C8B-B14F-4D97-AF65-F5344CB8AC3E}">
        <p14:creationId xmlns:p14="http://schemas.microsoft.com/office/powerpoint/2010/main" val="4208240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itle 1"/>
          <p:cNvSpPr>
            <a:spLocks noGrp="1"/>
          </p:cNvSpPr>
          <p:nvPr>
            <p:ph type="title"/>
          </p:nvPr>
        </p:nvSpPr>
        <p:spPr/>
        <p:txBody>
          <a:bodyPr>
            <a:normAutofit/>
          </a:bodyPr>
          <a:lstStyle/>
          <a:p>
            <a:r>
              <a:rPr lang="en-US" altLang="en-US" dirty="0"/>
              <a:t>Session ID</a:t>
            </a:r>
            <a:endParaRPr altLang="en-US" dirty="0"/>
          </a:p>
        </p:txBody>
      </p:sp>
      <p:sp>
        <p:nvSpPr>
          <p:cNvPr id="12" name="Slide Number Placeholder 3">
            <a:extLst>
              <a:ext uri="{FF2B5EF4-FFF2-40B4-BE49-F238E27FC236}">
                <a16:creationId xmlns:a16="http://schemas.microsoft.com/office/drawing/2014/main" id="{8C1B5600-5525-41FE-A732-418CCAE23099}"/>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7" name="Group 6">
            <a:extLst>
              <a:ext uri="{FF2B5EF4-FFF2-40B4-BE49-F238E27FC236}">
                <a16:creationId xmlns:a16="http://schemas.microsoft.com/office/drawing/2014/main" id="{3B9254B3-186C-4460-A154-0DF41852EB95}"/>
              </a:ext>
            </a:extLst>
          </p:cNvPr>
          <p:cNvGrpSpPr/>
          <p:nvPr/>
        </p:nvGrpSpPr>
        <p:grpSpPr>
          <a:xfrm>
            <a:off x="1042115" y="2476927"/>
            <a:ext cx="10107769" cy="1473673"/>
            <a:chOff x="1042115" y="2476927"/>
            <a:chExt cx="10107769" cy="1473673"/>
          </a:xfrm>
        </p:grpSpPr>
        <p:pic>
          <p:nvPicPr>
            <p:cNvPr id="8" name="Picture 7">
              <a:extLst>
                <a:ext uri="{FF2B5EF4-FFF2-40B4-BE49-F238E27FC236}">
                  <a16:creationId xmlns:a16="http://schemas.microsoft.com/office/drawing/2014/main" id="{32A57EF4-A6C2-4669-92D2-D2E9853C77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2115" y="2476927"/>
              <a:ext cx="10107769" cy="147367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33AFD13B-6EBF-4E60-AF3E-F916FDA0C66C}"/>
                </a:ext>
              </a:extLst>
            </p:cNvPr>
            <p:cNvSpPr/>
            <p:nvPr/>
          </p:nvSpPr>
          <p:spPr>
            <a:xfrm>
              <a:off x="6523629" y="2992271"/>
              <a:ext cx="2879677" cy="87345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02646139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4B3C-741B-4E1E-AD99-5DE4C662EF17}"/>
              </a:ext>
            </a:extLst>
          </p:cNvPr>
          <p:cNvSpPr>
            <a:spLocks noGrp="1"/>
          </p:cNvSpPr>
          <p:nvPr>
            <p:ph type="title"/>
          </p:nvPr>
        </p:nvSpPr>
        <p:spPr/>
        <p:txBody>
          <a:bodyPr/>
          <a:lstStyle/>
          <a:p>
            <a:r>
              <a:rPr lang="en-US" dirty="0"/>
              <a:t>Screensaver Mode</a:t>
            </a:r>
          </a:p>
        </p:txBody>
      </p:sp>
      <p:sp>
        <p:nvSpPr>
          <p:cNvPr id="7" name="Slide Number Placeholder 3">
            <a:extLst>
              <a:ext uri="{FF2B5EF4-FFF2-40B4-BE49-F238E27FC236}">
                <a16:creationId xmlns:a16="http://schemas.microsoft.com/office/drawing/2014/main" id="{DE805C77-500E-43E1-8EDA-016BBBBBE56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C37B0954-B47F-4400-B9B1-4BFE1F5530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8632" y="2471516"/>
            <a:ext cx="4298169" cy="140517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Arrow: Down 8">
            <a:extLst>
              <a:ext uri="{FF2B5EF4-FFF2-40B4-BE49-F238E27FC236}">
                <a16:creationId xmlns:a16="http://schemas.microsoft.com/office/drawing/2014/main" id="{49FBD654-4E10-4A8E-97E6-948D03DB9A0D}"/>
              </a:ext>
            </a:extLst>
          </p:cNvPr>
          <p:cNvSpPr/>
          <p:nvPr/>
        </p:nvSpPr>
        <p:spPr>
          <a:xfrm>
            <a:off x="4352546" y="1603100"/>
            <a:ext cx="524255" cy="85739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0" name="Picture 9">
            <a:extLst>
              <a:ext uri="{FF2B5EF4-FFF2-40B4-BE49-F238E27FC236}">
                <a16:creationId xmlns:a16="http://schemas.microsoft.com/office/drawing/2014/main" id="{58DD7E83-A971-42A1-B3FA-A78DD133E2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9970" y="1691147"/>
            <a:ext cx="5692461" cy="2965907"/>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0542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9B9DD2-C934-406B-B9FE-83D4E6CE06FC}"/>
              </a:ext>
            </a:extLst>
          </p:cNvPr>
          <p:cNvSpPr>
            <a:spLocks noGrp="1"/>
          </p:cNvSpPr>
          <p:nvPr>
            <p:ph type="title"/>
          </p:nvPr>
        </p:nvSpPr>
        <p:spPr/>
        <p:txBody>
          <a:bodyPr>
            <a:normAutofit/>
          </a:bodyPr>
          <a:lstStyle/>
          <a:p>
            <a:r>
              <a:rPr lang="en-US" altLang="en-US" dirty="0"/>
              <a:t>Banner</a:t>
            </a:r>
            <a:endParaRPr lang="en-US" dirty="0"/>
          </a:p>
        </p:txBody>
      </p:sp>
      <p:sp>
        <p:nvSpPr>
          <p:cNvPr id="8" name="Slide Number Placeholder 3">
            <a:extLst>
              <a:ext uri="{FF2B5EF4-FFF2-40B4-BE49-F238E27FC236}">
                <a16:creationId xmlns:a16="http://schemas.microsoft.com/office/drawing/2014/main" id="{F81B669B-8613-4804-AA49-CEE336F11AA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9" name="Group 8">
            <a:extLst>
              <a:ext uri="{FF2B5EF4-FFF2-40B4-BE49-F238E27FC236}">
                <a16:creationId xmlns:a16="http://schemas.microsoft.com/office/drawing/2014/main" id="{61D87A42-2D83-45A9-BF02-0FE83C77D70D}"/>
              </a:ext>
            </a:extLst>
          </p:cNvPr>
          <p:cNvGrpSpPr/>
          <p:nvPr/>
        </p:nvGrpSpPr>
        <p:grpSpPr>
          <a:xfrm>
            <a:off x="1057864" y="2475377"/>
            <a:ext cx="10076271" cy="1469081"/>
            <a:chOff x="952734" y="2402225"/>
            <a:chExt cx="10076271" cy="1469081"/>
          </a:xfrm>
        </p:grpSpPr>
        <p:pic>
          <p:nvPicPr>
            <p:cNvPr id="10" name="Picture 9">
              <a:extLst>
                <a:ext uri="{FF2B5EF4-FFF2-40B4-BE49-F238E27FC236}">
                  <a16:creationId xmlns:a16="http://schemas.microsoft.com/office/drawing/2014/main" id="{3E2F7903-7DD5-4096-8013-5D1A736E4E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2734" y="2402225"/>
              <a:ext cx="10076271" cy="146908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35BB3212-00B9-49F4-B493-325DAFFFFFC2}"/>
                </a:ext>
              </a:extLst>
            </p:cNvPr>
            <p:cNvSpPr/>
            <p:nvPr/>
          </p:nvSpPr>
          <p:spPr>
            <a:xfrm>
              <a:off x="952734" y="2402225"/>
              <a:ext cx="10076271" cy="3531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288363243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a:t>
            </a:r>
          </a:p>
        </p:txBody>
      </p:sp>
      <p:sp>
        <p:nvSpPr>
          <p:cNvPr id="6" name="Slide Number Placeholder 3">
            <a:extLst>
              <a:ext uri="{FF2B5EF4-FFF2-40B4-BE49-F238E27FC236}">
                <a16:creationId xmlns:a16="http://schemas.microsoft.com/office/drawing/2014/main" id="{CA4D83D4-48E2-4E47-B508-8FF2799397EC}"/>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FC794A6B-D142-4160-A8DA-90CE79A93C0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48293" y="1713649"/>
            <a:ext cx="5172075" cy="343069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ight Arrow 6">
            <a:extLst>
              <a:ext uri="{FF2B5EF4-FFF2-40B4-BE49-F238E27FC236}">
                <a16:creationId xmlns:a16="http://schemas.microsoft.com/office/drawing/2014/main" id="{7FA4510F-5885-4F46-9FE0-A2E84DF1AC27}"/>
              </a:ext>
            </a:extLst>
          </p:cNvPr>
          <p:cNvSpPr/>
          <p:nvPr/>
        </p:nvSpPr>
        <p:spPr>
          <a:xfrm rot="10800000">
            <a:off x="5513642" y="1713649"/>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8256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normAutofit/>
          </a:bodyPr>
          <a:lstStyle/>
          <a:p>
            <a:r>
              <a:rPr altLang="en-US" dirty="0"/>
              <a:t>Student Lookup </a:t>
            </a:r>
            <a:r>
              <a:rPr lang="en-US" altLang="en-US" dirty="0"/>
              <a:t>(</a:t>
            </a:r>
            <a:r>
              <a:rPr altLang="en-US" dirty="0"/>
              <a:t>cont</a:t>
            </a:r>
            <a:r>
              <a:rPr lang="en-US" altLang="en-US" dirty="0"/>
              <a:t>inued)</a:t>
            </a:r>
            <a:endParaRPr altLang="en-US" dirty="0"/>
          </a:p>
        </p:txBody>
      </p:sp>
      <p:sp>
        <p:nvSpPr>
          <p:cNvPr id="7" name="Slide Number Placeholder 3">
            <a:extLst>
              <a:ext uri="{FF2B5EF4-FFF2-40B4-BE49-F238E27FC236}">
                <a16:creationId xmlns:a16="http://schemas.microsoft.com/office/drawing/2014/main" id="{1E70901A-F842-4FA9-9BE4-FDF9BE68553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Content Placeholder 3">
            <a:extLst>
              <a:ext uri="{FF2B5EF4-FFF2-40B4-BE49-F238E27FC236}">
                <a16:creationId xmlns:a16="http://schemas.microsoft.com/office/drawing/2014/main" id="{3438F7E8-0F18-47AB-8680-AD11052923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10215" y="1088221"/>
            <a:ext cx="5475475" cy="363248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0" name="Right Arrow 10">
            <a:extLst>
              <a:ext uri="{FF2B5EF4-FFF2-40B4-BE49-F238E27FC236}">
                <a16:creationId xmlns:a16="http://schemas.microsoft.com/office/drawing/2014/main" id="{9A12660F-CC81-461D-8B39-3BA601C23E63}"/>
              </a:ext>
            </a:extLst>
          </p:cNvPr>
          <p:cNvSpPr/>
          <p:nvPr/>
        </p:nvSpPr>
        <p:spPr>
          <a:xfrm rot="10800000">
            <a:off x="9507329" y="399630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9FE6E739-8112-4886-A1D6-DAD4C06A17F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567139" y="2433441"/>
            <a:ext cx="5046503" cy="3506724"/>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9889011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4" cstate="print">
            <a:extLst>
              <a:ext uri="{28A0092B-C50C-407E-A947-70E740481C1C}">
                <a14:useLocalDpi xmlns:a14="http://schemas.microsoft.com/office/drawing/2010/main" val="0"/>
              </a:ext>
            </a:extLst>
          </a:blip>
          <a:srcRect/>
          <a:stretch/>
        </p:blipFill>
        <p:spPr>
          <a:xfrm>
            <a:off x="2794714" y="1246274"/>
            <a:ext cx="6679514" cy="44778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8" name="Right Arrow 7"/>
          <p:cNvSpPr/>
          <p:nvPr/>
        </p:nvSpPr>
        <p:spPr>
          <a:xfrm>
            <a:off x="5225151" y="1261264"/>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605" name="Title 1"/>
          <p:cNvSpPr>
            <a:spLocks noGrp="1"/>
          </p:cNvSpPr>
          <p:nvPr>
            <p:ph type="title"/>
          </p:nvPr>
        </p:nvSpPr>
        <p:spPr/>
        <p:txBody>
          <a:bodyPr>
            <a:normAutofit/>
          </a:bodyPr>
          <a:lstStyle/>
          <a:p>
            <a:r>
              <a:rPr altLang="en-US" dirty="0"/>
              <a:t>Approving Student Entry</a:t>
            </a:r>
          </a:p>
        </p:txBody>
      </p:sp>
      <p:grpSp>
        <p:nvGrpSpPr>
          <p:cNvPr id="15" name="Group 14">
            <a:extLst>
              <a:ext uri="{FF2B5EF4-FFF2-40B4-BE49-F238E27FC236}">
                <a16:creationId xmlns:a16="http://schemas.microsoft.com/office/drawing/2014/main" id="{B7FC40BA-9451-4AE3-87EB-1E112AB961B5}"/>
              </a:ext>
            </a:extLst>
          </p:cNvPr>
          <p:cNvGrpSpPr/>
          <p:nvPr/>
        </p:nvGrpSpPr>
        <p:grpSpPr>
          <a:xfrm>
            <a:off x="2794714" y="1822746"/>
            <a:ext cx="6539786" cy="369332"/>
            <a:chOff x="2794714" y="1822746"/>
            <a:chExt cx="6539786" cy="369332"/>
          </a:xfrm>
        </p:grpSpPr>
        <p:sp>
          <p:nvSpPr>
            <p:cNvPr id="13" name="Rectangle 12">
              <a:extLst>
                <a:ext uri="{FF2B5EF4-FFF2-40B4-BE49-F238E27FC236}">
                  <a16:creationId xmlns:a16="http://schemas.microsoft.com/office/drawing/2014/main" id="{C29E9217-1247-47B6-A8C0-E7A86AC1EFD3}"/>
                </a:ext>
              </a:extLst>
            </p:cNvPr>
            <p:cNvSpPr/>
            <p:nvPr/>
          </p:nvSpPr>
          <p:spPr>
            <a:xfrm>
              <a:off x="6098698" y="1924346"/>
              <a:ext cx="3235802" cy="240764"/>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1E5C50AD-1AA4-47FE-95F1-2449FEA54053}"/>
                </a:ext>
              </a:extLst>
            </p:cNvPr>
            <p:cNvSpPr txBox="1"/>
            <p:nvPr/>
          </p:nvSpPr>
          <p:spPr>
            <a:xfrm>
              <a:off x="2794714" y="1822746"/>
              <a:ext cx="25328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2</a:t>
              </a:r>
            </a:p>
          </p:txBody>
        </p:sp>
      </p:grpSp>
      <p:sp>
        <p:nvSpPr>
          <p:cNvPr id="7" name="Right Arrow 6"/>
          <p:cNvSpPr/>
          <p:nvPr/>
        </p:nvSpPr>
        <p:spPr>
          <a:xfrm rot="16200000">
            <a:off x="7647088" y="3606935"/>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C343C5C5-0F23-47F9-9D98-A78826B755E2}"/>
              </a:ext>
            </a:extLst>
          </p:cNvPr>
          <p:cNvPicPr>
            <a:picLocks noChangeAspect="1"/>
          </p:cNvPicPr>
          <p:nvPr/>
        </p:nvPicPr>
        <p:blipFill>
          <a:blip r:embed="rId5"/>
          <a:stretch>
            <a:fillRect/>
          </a:stretch>
        </p:blipFill>
        <p:spPr>
          <a:xfrm>
            <a:off x="4949061" y="2745793"/>
            <a:ext cx="447675" cy="228600"/>
          </a:xfrm>
          <a:prstGeom prst="rect">
            <a:avLst/>
          </a:prstGeom>
        </p:spPr>
      </p:pic>
      <p:pic>
        <p:nvPicPr>
          <p:cNvPr id="16" name="Picture 15">
            <a:extLst>
              <a:ext uri="{FF2B5EF4-FFF2-40B4-BE49-F238E27FC236}">
                <a16:creationId xmlns:a16="http://schemas.microsoft.com/office/drawing/2014/main" id="{19422140-5712-4A47-8B61-0750D8749594}"/>
              </a:ext>
            </a:extLst>
          </p:cNvPr>
          <p:cNvPicPr>
            <a:picLocks noChangeAspect="1"/>
          </p:cNvPicPr>
          <p:nvPr/>
        </p:nvPicPr>
        <p:blipFill>
          <a:blip r:embed="rId5"/>
          <a:stretch>
            <a:fillRect/>
          </a:stretch>
        </p:blipFill>
        <p:spPr>
          <a:xfrm>
            <a:off x="4949061" y="4067332"/>
            <a:ext cx="447675" cy="228600"/>
          </a:xfrm>
          <a:prstGeom prst="rect">
            <a:avLst/>
          </a:prstGeom>
        </p:spPr>
      </p:pic>
      <p:sp>
        <p:nvSpPr>
          <p:cNvPr id="12" name="Right Arrow 6">
            <a:extLst>
              <a:ext uri="{FF2B5EF4-FFF2-40B4-BE49-F238E27FC236}">
                <a16:creationId xmlns:a16="http://schemas.microsoft.com/office/drawing/2014/main" id="{34BC7D83-0C11-4392-A9D7-06F7A6511375}"/>
              </a:ext>
            </a:extLst>
          </p:cNvPr>
          <p:cNvSpPr/>
          <p:nvPr/>
        </p:nvSpPr>
        <p:spPr>
          <a:xfrm rot="10800000">
            <a:off x="9239135" y="475910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Slide Number Placeholder 3">
            <a:extLst>
              <a:ext uri="{FF2B5EF4-FFF2-40B4-BE49-F238E27FC236}">
                <a16:creationId xmlns:a16="http://schemas.microsoft.com/office/drawing/2014/main" id="{23857620-D14A-4B33-BAC4-12C27FD17EB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251031395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80" y="1529257"/>
            <a:ext cx="9052439" cy="176197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ight Arrow 8"/>
          <p:cNvSpPr/>
          <p:nvPr/>
        </p:nvSpPr>
        <p:spPr>
          <a:xfrm rot="10800000">
            <a:off x="10359454" y="2754373"/>
            <a:ext cx="84137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684B2562-E06E-4EE9-A53E-F9E4BE880FBA}"/>
              </a:ext>
            </a:extLst>
          </p:cNvPr>
          <p:cNvSpPr>
            <a:spLocks noGrp="1"/>
          </p:cNvSpPr>
          <p:nvPr>
            <p:ph idx="1"/>
          </p:nvPr>
        </p:nvSpPr>
        <p:spPr>
          <a:xfrm>
            <a:off x="3035809" y="3833696"/>
            <a:ext cx="6217920" cy="1994080"/>
          </a:xfrm>
        </p:spPr>
        <p:txBody>
          <a:bodyPr>
            <a:normAutofit fontScale="92500" lnSpcReduction="20000"/>
          </a:bodyPr>
          <a:lstStyle/>
          <a:p>
            <a:pPr>
              <a:buClr>
                <a:schemeClr val="bg1">
                  <a:lumMod val="65000"/>
                </a:schemeClr>
              </a:buClr>
              <a:defRPr/>
            </a:pPr>
            <a:r>
              <a:rPr lang="en-US" sz="2100" b="1" dirty="0"/>
              <a:t>Deny entry to a test session in these circumstances:</a:t>
            </a:r>
          </a:p>
          <a:p>
            <a:pPr marL="457200" indent="-457200">
              <a:buClr>
                <a:schemeClr val="bg1">
                  <a:lumMod val="65000"/>
                </a:schemeClr>
              </a:buClr>
              <a:buFont typeface="Arial" panose="020B0604020202020204" pitchFamily="34" charset="0"/>
              <a:buChar char="•"/>
              <a:defRPr/>
            </a:pPr>
            <a:r>
              <a:rPr lang="en-US" sz="2100" dirty="0"/>
              <a:t>The student is not supposed to enter this session.</a:t>
            </a:r>
          </a:p>
          <a:p>
            <a:pPr marL="457200" indent="-457200">
              <a:buClr>
                <a:schemeClr val="bg1">
                  <a:lumMod val="65000"/>
                </a:schemeClr>
              </a:buClr>
              <a:buFont typeface="Arial" panose="020B0604020202020204" pitchFamily="34" charset="0"/>
              <a:buChar char="•"/>
              <a:defRPr/>
            </a:pPr>
            <a:r>
              <a:rPr lang="en-US" sz="2100" dirty="0"/>
              <a:t>The student’s demographic information is incorrect.</a:t>
            </a:r>
          </a:p>
          <a:p>
            <a:pPr marL="457200" indent="-457200">
              <a:buClr>
                <a:schemeClr val="bg1">
                  <a:lumMod val="65000"/>
                </a:schemeClr>
              </a:buClr>
              <a:buFont typeface="Arial" panose="020B0604020202020204" pitchFamily="34" charset="0"/>
              <a:buChar char="•"/>
              <a:defRPr/>
            </a:pPr>
            <a:r>
              <a:rPr lang="en-US" sz="2100" dirty="0"/>
              <a:t>The student’s required accommodations are incorrect. </a:t>
            </a:r>
          </a:p>
          <a:p>
            <a:endParaRPr lang="en-US" dirty="0"/>
          </a:p>
        </p:txBody>
      </p:sp>
      <p:sp>
        <p:nvSpPr>
          <p:cNvPr id="26629" name="Title 1"/>
          <p:cNvSpPr>
            <a:spLocks noGrp="1"/>
          </p:cNvSpPr>
          <p:nvPr>
            <p:ph type="title"/>
          </p:nvPr>
        </p:nvSpPr>
        <p:spPr/>
        <p:txBody>
          <a:bodyPr>
            <a:normAutofit/>
          </a:bodyPr>
          <a:lstStyle/>
          <a:p>
            <a:r>
              <a:rPr altLang="en-US" dirty="0"/>
              <a:t>Denying Student Entry</a:t>
            </a:r>
          </a:p>
        </p:txBody>
      </p:sp>
      <p:pic>
        <p:nvPicPr>
          <p:cNvPr id="4" name="Picture 3">
            <a:extLst>
              <a:ext uri="{FF2B5EF4-FFF2-40B4-BE49-F238E27FC236}">
                <a16:creationId xmlns:a16="http://schemas.microsoft.com/office/drawing/2014/main" id="{45162DC7-4856-439D-891F-0752E15E7378}"/>
              </a:ext>
            </a:extLst>
          </p:cNvPr>
          <p:cNvPicPr>
            <a:picLocks noChangeAspect="1"/>
          </p:cNvPicPr>
          <p:nvPr/>
        </p:nvPicPr>
        <p:blipFill>
          <a:blip r:embed="rId5"/>
          <a:stretch>
            <a:fillRect/>
          </a:stretch>
        </p:blipFill>
        <p:spPr>
          <a:xfrm>
            <a:off x="4561523" y="2267355"/>
            <a:ext cx="543877" cy="277724"/>
          </a:xfrm>
          <a:prstGeom prst="rect">
            <a:avLst/>
          </a:prstGeom>
        </p:spPr>
      </p:pic>
      <p:sp>
        <p:nvSpPr>
          <p:cNvPr id="10" name="Slide Number Placeholder 3">
            <a:extLst>
              <a:ext uri="{FF2B5EF4-FFF2-40B4-BE49-F238E27FC236}">
                <a16:creationId xmlns:a16="http://schemas.microsoft.com/office/drawing/2014/main" id="{9DAA801D-C641-493D-BBE5-A71B5018902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53083120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itle 1"/>
          <p:cNvSpPr>
            <a:spLocks noGrp="1"/>
          </p:cNvSpPr>
          <p:nvPr>
            <p:ph type="title"/>
          </p:nvPr>
        </p:nvSpPr>
        <p:spPr/>
        <p:txBody>
          <a:bodyPr>
            <a:normAutofit/>
          </a:bodyPr>
          <a:lstStyle/>
          <a:p>
            <a:r>
              <a:rPr altLang="en-US" dirty="0"/>
              <a:t>Editing Student Details:</a:t>
            </a:r>
            <a:r>
              <a:rPr lang="en-US" altLang="en-US" dirty="0"/>
              <a:t> </a:t>
            </a:r>
            <a:r>
              <a:rPr altLang="en-US" dirty="0"/>
              <a:t>See/Edit Details</a:t>
            </a:r>
          </a:p>
        </p:txBody>
      </p:sp>
      <p:sp>
        <p:nvSpPr>
          <p:cNvPr id="9" name="Slide Number Placeholder 3">
            <a:extLst>
              <a:ext uri="{FF2B5EF4-FFF2-40B4-BE49-F238E27FC236}">
                <a16:creationId xmlns:a16="http://schemas.microsoft.com/office/drawing/2014/main" id="{424783AD-D38A-4398-BA9E-4E08E3C31E0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11" name="Right Arrow 5">
            <a:extLst>
              <a:ext uri="{FF2B5EF4-FFF2-40B4-BE49-F238E27FC236}">
                <a16:creationId xmlns:a16="http://schemas.microsoft.com/office/drawing/2014/main" id="{5C41E4A6-5CC4-49B4-BCE7-840D4C89B670}"/>
              </a:ext>
            </a:extLst>
          </p:cNvPr>
          <p:cNvSpPr/>
          <p:nvPr/>
        </p:nvSpPr>
        <p:spPr>
          <a:xfrm rot="5400000">
            <a:off x="8036751" y="1531384"/>
            <a:ext cx="764859" cy="46028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2" name="Group 11">
            <a:extLst>
              <a:ext uri="{FF2B5EF4-FFF2-40B4-BE49-F238E27FC236}">
                <a16:creationId xmlns:a16="http://schemas.microsoft.com/office/drawing/2014/main" id="{CB96A496-F768-4315-B012-C6DE4074D70A}"/>
              </a:ext>
            </a:extLst>
          </p:cNvPr>
          <p:cNvGrpSpPr/>
          <p:nvPr/>
        </p:nvGrpSpPr>
        <p:grpSpPr>
          <a:xfrm>
            <a:off x="2590528" y="795318"/>
            <a:ext cx="7010943" cy="1348640"/>
            <a:chOff x="2776756" y="1240971"/>
            <a:chExt cx="7010943" cy="1348640"/>
          </a:xfrm>
        </p:grpSpPr>
        <p:pic>
          <p:nvPicPr>
            <p:cNvPr id="13" name="Content Placeholder 3">
              <a:extLst>
                <a:ext uri="{FF2B5EF4-FFF2-40B4-BE49-F238E27FC236}">
                  <a16:creationId xmlns:a16="http://schemas.microsoft.com/office/drawing/2014/main" id="{AE805F99-8F83-4E67-B150-82AA26A2F7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76756" y="1240971"/>
              <a:ext cx="7010943" cy="134864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62C949E-35EA-4C8E-9B46-80EAC491448B}"/>
                </a:ext>
              </a:extLst>
            </p:cNvPr>
            <p:cNvPicPr>
              <a:picLocks noChangeAspect="1"/>
            </p:cNvPicPr>
            <p:nvPr/>
          </p:nvPicPr>
          <p:blipFill>
            <a:blip r:embed="rId5"/>
            <a:stretch>
              <a:fillRect/>
            </a:stretch>
          </p:blipFill>
          <p:spPr>
            <a:xfrm>
              <a:off x="5083189" y="1789701"/>
              <a:ext cx="438973" cy="224156"/>
            </a:xfrm>
            <a:prstGeom prst="rect">
              <a:avLst/>
            </a:prstGeom>
          </p:spPr>
        </p:pic>
      </p:grpSp>
      <p:sp>
        <p:nvSpPr>
          <p:cNvPr id="15" name="Arrow: Down 14">
            <a:extLst>
              <a:ext uri="{FF2B5EF4-FFF2-40B4-BE49-F238E27FC236}">
                <a16:creationId xmlns:a16="http://schemas.microsoft.com/office/drawing/2014/main" id="{40A8E0F5-98C5-4652-AFF1-AEA1B805A0B9}"/>
              </a:ext>
            </a:extLst>
          </p:cNvPr>
          <p:cNvSpPr/>
          <p:nvPr/>
        </p:nvSpPr>
        <p:spPr>
          <a:xfrm>
            <a:off x="8038624" y="795318"/>
            <a:ext cx="438973" cy="7728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a:extLst>
              <a:ext uri="{FF2B5EF4-FFF2-40B4-BE49-F238E27FC236}">
                <a16:creationId xmlns:a16="http://schemas.microsoft.com/office/drawing/2014/main" id="{0C1C2F17-117F-45FB-A0D4-4332153900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8675" y="2355667"/>
            <a:ext cx="4454648" cy="3707015"/>
          </a:xfrm>
          <a:prstGeom prst="rect">
            <a:avLst/>
          </a:prstGeom>
          <a:effectLst>
            <a:outerShdw blurRad="292100" dist="139700" dir="2700000" algn="ctr" rotWithShape="0">
              <a:srgbClr val="000000">
                <a:alpha val="65000"/>
              </a:srgbClr>
            </a:outerShdw>
          </a:effectLst>
        </p:spPr>
      </p:pic>
      <p:sp>
        <p:nvSpPr>
          <p:cNvPr id="17" name="Rectangle 16">
            <a:extLst>
              <a:ext uri="{FF2B5EF4-FFF2-40B4-BE49-F238E27FC236}">
                <a16:creationId xmlns:a16="http://schemas.microsoft.com/office/drawing/2014/main" id="{7BD0E009-E806-402B-BCEB-06FA34482FF4}"/>
              </a:ext>
            </a:extLst>
          </p:cNvPr>
          <p:cNvSpPr/>
          <p:nvPr/>
        </p:nvSpPr>
        <p:spPr>
          <a:xfrm>
            <a:off x="6359857" y="2355667"/>
            <a:ext cx="1951630" cy="372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218856688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02824"/>
            <a:ext cx="10966449" cy="5052352"/>
          </a:xfrm>
        </p:spPr>
        <p:txBody>
          <a:bodyPr rtlCol="0">
            <a:noAutofit/>
          </a:bodyPr>
          <a:lstStyle/>
          <a:p>
            <a:pPr eaLnBrk="1" fontAlgn="auto" hangingPunct="1">
              <a:buNone/>
              <a:defRPr/>
            </a:pPr>
            <a:r>
              <a:rPr lang="en-US" b="1" dirty="0">
                <a:solidFill>
                  <a:srgbClr val="53565A"/>
                </a:solidFill>
              </a:rPr>
              <a:t>After viewing this presentation, you should be able to:</a:t>
            </a:r>
          </a:p>
          <a:p>
            <a:pPr marL="465138" eaLnBrk="1" fontAlgn="auto" hangingPunct="1">
              <a:lnSpc>
                <a:spcPct val="100000"/>
              </a:lnSpc>
              <a:buFont typeface="Arial" pitchFamily="34" charset="0"/>
              <a:buChar char="•"/>
              <a:defRPr/>
            </a:pPr>
            <a:r>
              <a:rPr lang="en-US" dirty="0">
                <a:solidFill>
                  <a:srgbClr val="53565A"/>
                </a:solidFill>
              </a:rPr>
              <a:t> Use the TA Interface to start and run a test session</a:t>
            </a:r>
          </a:p>
          <a:p>
            <a:pPr marL="465138" eaLnBrk="1" fontAlgn="auto" hangingPunct="1">
              <a:lnSpc>
                <a:spcPct val="100000"/>
              </a:lnSpc>
              <a:buFont typeface="Arial" pitchFamily="34" charset="0"/>
              <a:buChar char="•"/>
              <a:defRPr/>
            </a:pPr>
            <a:r>
              <a:rPr lang="en-US" dirty="0">
                <a:solidFill>
                  <a:srgbClr val="53565A"/>
                </a:solidFill>
              </a:rPr>
              <a:t> View student test settings and accessibility resources</a:t>
            </a:r>
          </a:p>
          <a:p>
            <a:pPr marL="465138" eaLnBrk="1" fontAlgn="auto" hangingPunct="1">
              <a:lnSpc>
                <a:spcPct val="100000"/>
              </a:lnSpc>
              <a:buFont typeface="Arial" pitchFamily="34" charset="0"/>
              <a:buChar char="•"/>
              <a:defRPr/>
            </a:pPr>
            <a:r>
              <a:rPr lang="en-US" dirty="0">
                <a:solidFill>
                  <a:srgbClr val="53565A"/>
                </a:solidFill>
              </a:rPr>
              <a:t> Monitor the testing process</a:t>
            </a:r>
          </a:p>
          <a:p>
            <a:pPr marL="465138" eaLnBrk="1" fontAlgn="auto" hangingPunct="1">
              <a:lnSpc>
                <a:spcPct val="100000"/>
              </a:lnSpc>
              <a:buFont typeface="Arial" pitchFamily="34" charset="0"/>
              <a:buChar char="•"/>
              <a:defRPr/>
            </a:pPr>
            <a:r>
              <a:rPr lang="en-US" dirty="0">
                <a:solidFill>
                  <a:srgbClr val="53565A"/>
                </a:solidFill>
              </a:rPr>
              <a:t> Pause and stop a test session</a:t>
            </a:r>
          </a:p>
          <a:p>
            <a:pPr marL="465138" eaLnBrk="1" fontAlgn="auto" hangingPunct="1">
              <a:lnSpc>
                <a:spcPct val="100000"/>
              </a:lnSpc>
              <a:buFont typeface="Arial" pitchFamily="34" charset="0"/>
              <a:buChar char="•"/>
              <a:defRPr/>
            </a:pPr>
            <a:r>
              <a:rPr lang="en-US" dirty="0">
                <a:solidFill>
                  <a:srgbClr val="53565A"/>
                </a:solidFill>
              </a:rPr>
              <a:t> Transfer sessions between computers and mobile devices</a:t>
            </a:r>
          </a:p>
          <a:p>
            <a:pPr marL="465138" eaLnBrk="1" fontAlgn="auto" hangingPunct="1">
              <a:lnSpc>
                <a:spcPct val="100000"/>
              </a:lnSpc>
              <a:buFont typeface="Arial" pitchFamily="34" charset="0"/>
              <a:buChar char="•"/>
              <a:defRPr/>
            </a:pPr>
            <a:r>
              <a:rPr lang="en-US" dirty="0">
                <a:solidFill>
                  <a:srgbClr val="53565A"/>
                </a:solidFill>
              </a:rPr>
              <a:t> Print test session information</a:t>
            </a:r>
          </a:p>
          <a:p>
            <a:pPr marL="465138" eaLnBrk="1" fontAlgn="auto" hangingPunct="1">
              <a:lnSpc>
                <a:spcPct val="100000"/>
              </a:lnSpc>
              <a:buFont typeface="Arial" pitchFamily="34" charset="0"/>
              <a:buChar char="•"/>
              <a:defRPr/>
            </a:pPr>
            <a:r>
              <a:rPr lang="en-US" dirty="0">
                <a:solidFill>
                  <a:srgbClr val="53565A"/>
                </a:solidFill>
              </a:rPr>
              <a:t> Exit and log out of the TA Interface</a:t>
            </a:r>
          </a:p>
        </p:txBody>
      </p:sp>
      <p:sp>
        <p:nvSpPr>
          <p:cNvPr id="16387" name="Title 1"/>
          <p:cNvSpPr>
            <a:spLocks noGrp="1"/>
          </p:cNvSpPr>
          <p:nvPr>
            <p:ph type="title"/>
          </p:nvPr>
        </p:nvSpPr>
        <p:spPr/>
        <p:txBody>
          <a:bodyPr>
            <a:normAutofit/>
          </a:bodyPr>
          <a:lstStyle/>
          <a:p>
            <a:r>
              <a:rPr altLang="en-US" dirty="0"/>
              <a:t>Objectives</a:t>
            </a:r>
          </a:p>
        </p:txBody>
      </p:sp>
      <p:sp>
        <p:nvSpPr>
          <p:cNvPr id="6" name="Slide Number Placeholder 3">
            <a:extLst>
              <a:ext uri="{FF2B5EF4-FFF2-40B4-BE49-F238E27FC236}">
                <a16:creationId xmlns:a16="http://schemas.microsoft.com/office/drawing/2014/main" id="{ADE0E0EA-E78F-45FD-B365-E42ABFC2A57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64214337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itle 2"/>
          <p:cNvSpPr>
            <a:spLocks noGrp="1"/>
          </p:cNvSpPr>
          <p:nvPr>
            <p:ph type="title"/>
          </p:nvPr>
        </p:nvSpPr>
        <p:spPr/>
        <p:txBody>
          <a:bodyPr>
            <a:normAutofit/>
          </a:bodyPr>
          <a:lstStyle/>
          <a:p>
            <a:r>
              <a:rPr altLang="en-US" dirty="0"/>
              <a:t>Editing Student Details:</a:t>
            </a:r>
            <a:r>
              <a:rPr lang="en-US" altLang="en-US" dirty="0"/>
              <a:t> </a:t>
            </a:r>
            <a:r>
              <a:rPr altLang="en-US" dirty="0"/>
              <a:t>Turn Settings On and Off</a:t>
            </a:r>
          </a:p>
        </p:txBody>
      </p:sp>
      <p:sp>
        <p:nvSpPr>
          <p:cNvPr id="6" name="Slide Number Placeholder 3">
            <a:extLst>
              <a:ext uri="{FF2B5EF4-FFF2-40B4-BE49-F238E27FC236}">
                <a16:creationId xmlns:a16="http://schemas.microsoft.com/office/drawing/2014/main" id="{CFFBE929-6D5D-4A5F-AE5B-875554237BF8}"/>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3538717C-CCF1-4D25-B220-9624BD16F303}"/>
              </a:ext>
            </a:extLst>
          </p:cNvPr>
          <p:cNvPicPr>
            <a:picLocks noChangeAspect="1"/>
          </p:cNvPicPr>
          <p:nvPr/>
        </p:nvPicPr>
        <p:blipFill rotWithShape="1">
          <a:blip r:embed="rId4">
            <a:extLst>
              <a:ext uri="{28A0092B-C50C-407E-A947-70E740481C1C}">
                <a14:useLocalDpi xmlns:a14="http://schemas.microsoft.com/office/drawing/2010/main" val="0"/>
              </a:ext>
            </a:extLst>
          </a:blip>
          <a:srcRect l="1864" t="1235"/>
          <a:stretch/>
        </p:blipFill>
        <p:spPr>
          <a:xfrm>
            <a:off x="3480178" y="1214651"/>
            <a:ext cx="5332915" cy="448479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0874711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p:txBody>
          <a:bodyPr>
            <a:normAutofit/>
          </a:bodyPr>
          <a:lstStyle/>
          <a:p>
            <a:r>
              <a:rPr altLang="en-US" dirty="0"/>
              <a:t>Monitoring Student </a:t>
            </a:r>
            <a:r>
              <a:rPr lang="en-US" altLang="en-US" dirty="0"/>
              <a:t>Progress</a:t>
            </a:r>
            <a:endParaRPr altLang="en-US" dirty="0"/>
          </a:p>
        </p:txBody>
      </p:sp>
      <p:sp>
        <p:nvSpPr>
          <p:cNvPr id="12" name="Slide Number Placeholder 3">
            <a:extLst>
              <a:ext uri="{FF2B5EF4-FFF2-40B4-BE49-F238E27FC236}">
                <a16:creationId xmlns:a16="http://schemas.microsoft.com/office/drawing/2014/main" id="{11507751-257D-48D0-9F20-8E3266079A4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9" name="Group 8">
            <a:extLst>
              <a:ext uri="{FF2B5EF4-FFF2-40B4-BE49-F238E27FC236}">
                <a16:creationId xmlns:a16="http://schemas.microsoft.com/office/drawing/2014/main" id="{9CE12218-92C5-4142-A901-24957B58BD07}"/>
              </a:ext>
            </a:extLst>
          </p:cNvPr>
          <p:cNvGrpSpPr/>
          <p:nvPr/>
        </p:nvGrpSpPr>
        <p:grpSpPr>
          <a:xfrm>
            <a:off x="1399763" y="1528504"/>
            <a:ext cx="9636315" cy="3800990"/>
            <a:chOff x="1399763" y="1528504"/>
            <a:chExt cx="9636315" cy="3800990"/>
          </a:xfrm>
        </p:grpSpPr>
        <p:pic>
          <p:nvPicPr>
            <p:cNvPr id="10" name="Picture 9">
              <a:extLst>
                <a:ext uri="{FF2B5EF4-FFF2-40B4-BE49-F238E27FC236}">
                  <a16:creationId xmlns:a16="http://schemas.microsoft.com/office/drawing/2014/main" id="{36D0A925-907A-4A7D-99CD-2156DCF184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99763" y="1528504"/>
              <a:ext cx="9636315" cy="380099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D285DCA1-5753-4D00-8F44-747AD86AC986}"/>
                </a:ext>
              </a:extLst>
            </p:cNvPr>
            <p:cNvSpPr/>
            <p:nvPr/>
          </p:nvSpPr>
          <p:spPr>
            <a:xfrm>
              <a:off x="1675945" y="3429000"/>
              <a:ext cx="9083949" cy="4381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419960130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D742-8D99-4E89-B91E-BF68D8BF8A2F}"/>
              </a:ext>
            </a:extLst>
          </p:cNvPr>
          <p:cNvSpPr>
            <a:spLocks noGrp="1"/>
          </p:cNvSpPr>
          <p:nvPr>
            <p:ph type="title"/>
          </p:nvPr>
        </p:nvSpPr>
        <p:spPr/>
        <p:txBody>
          <a:bodyPr>
            <a:normAutofit/>
          </a:bodyPr>
          <a:lstStyle/>
          <a:p>
            <a:r>
              <a:rPr lang="en-US" dirty="0"/>
              <a:t>Test with Potential Issues Table</a:t>
            </a:r>
          </a:p>
        </p:txBody>
      </p:sp>
      <p:sp>
        <p:nvSpPr>
          <p:cNvPr id="8" name="Slide Number Placeholder 3">
            <a:extLst>
              <a:ext uri="{FF2B5EF4-FFF2-40B4-BE49-F238E27FC236}">
                <a16:creationId xmlns:a16="http://schemas.microsoft.com/office/drawing/2014/main" id="{DA2EF6F1-0C82-4DCD-B594-EE07182B13C4}"/>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F2A7557C-8259-4123-952D-4041956A80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36660" y="1082827"/>
            <a:ext cx="8718679" cy="469234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AA493FDB-BB1F-41EB-93ED-A528073766F9}"/>
              </a:ext>
            </a:extLst>
          </p:cNvPr>
          <p:cNvSpPr/>
          <p:nvPr/>
        </p:nvSpPr>
        <p:spPr>
          <a:xfrm>
            <a:off x="1897039" y="2770496"/>
            <a:ext cx="8311486" cy="10781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7854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a:normAutofit/>
          </a:bodyPr>
          <a:lstStyle/>
          <a:p>
            <a:r>
              <a:rPr altLang="en-US" dirty="0"/>
              <a:t>Print on Request</a:t>
            </a:r>
          </a:p>
        </p:txBody>
      </p:sp>
      <p:sp>
        <p:nvSpPr>
          <p:cNvPr id="10" name="Slide Number Placeholder 3">
            <a:extLst>
              <a:ext uri="{FF2B5EF4-FFF2-40B4-BE49-F238E27FC236}">
                <a16:creationId xmlns:a16="http://schemas.microsoft.com/office/drawing/2014/main" id="{F2C51744-1009-4F8A-97F7-3EC5469BEF8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1" name="Group 10">
            <a:extLst>
              <a:ext uri="{FF2B5EF4-FFF2-40B4-BE49-F238E27FC236}">
                <a16:creationId xmlns:a16="http://schemas.microsoft.com/office/drawing/2014/main" id="{57421263-C21E-4D65-828E-2598840B07C9}"/>
              </a:ext>
            </a:extLst>
          </p:cNvPr>
          <p:cNvGrpSpPr/>
          <p:nvPr/>
        </p:nvGrpSpPr>
        <p:grpSpPr>
          <a:xfrm>
            <a:off x="1836178" y="1332712"/>
            <a:ext cx="8519643" cy="4192576"/>
            <a:chOff x="1662169" y="1160525"/>
            <a:chExt cx="8519643" cy="4192576"/>
          </a:xfrm>
        </p:grpSpPr>
        <p:pic>
          <p:nvPicPr>
            <p:cNvPr id="12" name="Picture 11">
              <a:extLst>
                <a:ext uri="{FF2B5EF4-FFF2-40B4-BE49-F238E27FC236}">
                  <a16:creationId xmlns:a16="http://schemas.microsoft.com/office/drawing/2014/main" id="{80037527-00A8-4131-A5EC-332A9E6EDE65}"/>
                </a:ext>
              </a:extLst>
            </p:cNvPr>
            <p:cNvPicPr>
              <a:picLocks noChangeAspect="1"/>
            </p:cNvPicPr>
            <p:nvPr/>
          </p:nvPicPr>
          <p:blipFill rotWithShape="1">
            <a:blip r:embed="rId4">
              <a:extLst>
                <a:ext uri="{28A0092B-C50C-407E-A947-70E740481C1C}">
                  <a14:useLocalDpi xmlns:a14="http://schemas.microsoft.com/office/drawing/2010/main" val="0"/>
                </a:ext>
              </a:extLst>
            </a:blip>
            <a:srcRect b="40411"/>
            <a:stretch/>
          </p:blipFill>
          <p:spPr>
            <a:xfrm>
              <a:off x="1662169" y="1160525"/>
              <a:ext cx="8519643" cy="27323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3" name="Right Arrow 5">
              <a:extLst>
                <a:ext uri="{FF2B5EF4-FFF2-40B4-BE49-F238E27FC236}">
                  <a16:creationId xmlns:a16="http://schemas.microsoft.com/office/drawing/2014/main" id="{5EABEDDF-8606-4E5D-B7F1-F31ED1C299D3}"/>
                </a:ext>
              </a:extLst>
            </p:cNvPr>
            <p:cNvSpPr/>
            <p:nvPr/>
          </p:nvSpPr>
          <p:spPr>
            <a:xfrm rot="16200000">
              <a:off x="8891494" y="3769307"/>
              <a:ext cx="69532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3">
              <a:extLst>
                <a:ext uri="{FF2B5EF4-FFF2-40B4-BE49-F238E27FC236}">
                  <a16:creationId xmlns:a16="http://schemas.microsoft.com/office/drawing/2014/main" id="{5951BC97-D7F7-4892-9D90-9326070BD6E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890921" y="2620802"/>
              <a:ext cx="5405580" cy="216074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ight Arrow 5">
              <a:extLst>
                <a:ext uri="{FF2B5EF4-FFF2-40B4-BE49-F238E27FC236}">
                  <a16:creationId xmlns:a16="http://schemas.microsoft.com/office/drawing/2014/main" id="{7BD2C388-9AD8-44D3-9DE5-E7735E3DADFF}"/>
                </a:ext>
              </a:extLst>
            </p:cNvPr>
            <p:cNvSpPr/>
            <p:nvPr/>
          </p:nvSpPr>
          <p:spPr>
            <a:xfrm rot="16200000">
              <a:off x="7267445" y="4814939"/>
              <a:ext cx="69532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ight Arrow 5">
              <a:extLst>
                <a:ext uri="{FF2B5EF4-FFF2-40B4-BE49-F238E27FC236}">
                  <a16:creationId xmlns:a16="http://schemas.microsoft.com/office/drawing/2014/main" id="{FA588F68-22FC-4208-B38F-86F3F1175139}"/>
                </a:ext>
              </a:extLst>
            </p:cNvPr>
            <p:cNvSpPr/>
            <p:nvPr/>
          </p:nvSpPr>
          <p:spPr>
            <a:xfrm rot="16200000">
              <a:off x="7648445" y="4814939"/>
              <a:ext cx="69532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Approved Requests</a:t>
            </a:r>
          </a:p>
        </p:txBody>
      </p:sp>
      <p:sp>
        <p:nvSpPr>
          <p:cNvPr id="24" name="Slide Number Placeholder 3">
            <a:extLst>
              <a:ext uri="{FF2B5EF4-FFF2-40B4-BE49-F238E27FC236}">
                <a16:creationId xmlns:a16="http://schemas.microsoft.com/office/drawing/2014/main" id="{BDAB0E90-F81E-4DDD-B03C-0D99AA06F70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0" name="Group 9">
            <a:extLst>
              <a:ext uri="{FF2B5EF4-FFF2-40B4-BE49-F238E27FC236}">
                <a16:creationId xmlns:a16="http://schemas.microsoft.com/office/drawing/2014/main" id="{FC003B99-3536-4AF3-81F5-F202F976BF89}"/>
              </a:ext>
            </a:extLst>
          </p:cNvPr>
          <p:cNvGrpSpPr/>
          <p:nvPr/>
        </p:nvGrpSpPr>
        <p:grpSpPr>
          <a:xfrm>
            <a:off x="815126" y="1318167"/>
            <a:ext cx="10561748" cy="4221665"/>
            <a:chOff x="1051924" y="754534"/>
            <a:chExt cx="10561748" cy="4221665"/>
          </a:xfrm>
        </p:grpSpPr>
        <p:pic>
          <p:nvPicPr>
            <p:cNvPr id="11" name="Picture 10">
              <a:extLst>
                <a:ext uri="{FF2B5EF4-FFF2-40B4-BE49-F238E27FC236}">
                  <a16:creationId xmlns:a16="http://schemas.microsoft.com/office/drawing/2014/main" id="{5D340B15-453E-4611-B8FC-F5AC4FAD05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51924" y="1481076"/>
              <a:ext cx="8908021" cy="129875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Arrow: Down 11">
              <a:extLst>
                <a:ext uri="{FF2B5EF4-FFF2-40B4-BE49-F238E27FC236}">
                  <a16:creationId xmlns:a16="http://schemas.microsoft.com/office/drawing/2014/main" id="{1670680E-C6F5-417F-8B17-FB10AB86AABC}"/>
                </a:ext>
              </a:extLst>
            </p:cNvPr>
            <p:cNvSpPr/>
            <p:nvPr/>
          </p:nvSpPr>
          <p:spPr>
            <a:xfrm>
              <a:off x="5815758" y="754534"/>
              <a:ext cx="579628" cy="79905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80CCE8D-D77B-441F-9071-EB201513F326}"/>
                </a:ext>
              </a:extLst>
            </p:cNvPr>
            <p:cNvGrpSpPr/>
            <p:nvPr/>
          </p:nvGrpSpPr>
          <p:grpSpPr>
            <a:xfrm>
              <a:off x="3505992" y="3218979"/>
              <a:ext cx="8107680" cy="1757220"/>
              <a:chOff x="3362482" y="3851783"/>
              <a:chExt cx="8107680" cy="1757220"/>
            </a:xfrm>
          </p:grpSpPr>
          <p:pic>
            <p:nvPicPr>
              <p:cNvPr id="14" name="Picture 13">
                <a:extLst>
                  <a:ext uri="{FF2B5EF4-FFF2-40B4-BE49-F238E27FC236}">
                    <a16:creationId xmlns:a16="http://schemas.microsoft.com/office/drawing/2014/main" id="{0D99E91C-8072-4FA1-ACF4-5FD9564C3F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362482" y="3851783"/>
                <a:ext cx="8107680" cy="17572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6" name="Arrow: Down 15">
                <a:extLst>
                  <a:ext uri="{FF2B5EF4-FFF2-40B4-BE49-F238E27FC236}">
                    <a16:creationId xmlns:a16="http://schemas.microsoft.com/office/drawing/2014/main" id="{F01847C7-0674-4AC7-AAA1-47B5AF5D98D1}"/>
                  </a:ext>
                </a:extLst>
              </p:cNvPr>
              <p:cNvSpPr/>
              <p:nvPr/>
            </p:nvSpPr>
            <p:spPr>
              <a:xfrm rot="16200000">
                <a:off x="8777793" y="3646117"/>
                <a:ext cx="481227" cy="9861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742236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dirty="0"/>
              <a:t>Printing Test Session Information</a:t>
            </a:r>
          </a:p>
        </p:txBody>
      </p:sp>
      <p:sp>
        <p:nvSpPr>
          <p:cNvPr id="13" name="Slide Number Placeholder 3">
            <a:extLst>
              <a:ext uri="{FF2B5EF4-FFF2-40B4-BE49-F238E27FC236}">
                <a16:creationId xmlns:a16="http://schemas.microsoft.com/office/drawing/2014/main" id="{A50752EB-8EEA-4936-A4D8-EAD2754F8641}"/>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6" name="Picture 5">
            <a:extLst>
              <a:ext uri="{FF2B5EF4-FFF2-40B4-BE49-F238E27FC236}">
                <a16:creationId xmlns:a16="http://schemas.microsoft.com/office/drawing/2014/main" id="{97C8543A-DA45-435F-B117-EBE07C51B5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65858" y="1718488"/>
            <a:ext cx="10260283" cy="404711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Right Arrow 6">
            <a:extLst>
              <a:ext uri="{FF2B5EF4-FFF2-40B4-BE49-F238E27FC236}">
                <a16:creationId xmlns:a16="http://schemas.microsoft.com/office/drawing/2014/main" id="{49C8A8A3-38DB-49FE-99D9-F53095941AF2}"/>
              </a:ext>
            </a:extLst>
          </p:cNvPr>
          <p:cNvSpPr/>
          <p:nvPr/>
        </p:nvSpPr>
        <p:spPr>
          <a:xfrm rot="5400000">
            <a:off x="8184804" y="1049701"/>
            <a:ext cx="800640" cy="53693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40676506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Title 1"/>
          <p:cNvSpPr>
            <a:spLocks noGrp="1"/>
          </p:cNvSpPr>
          <p:nvPr>
            <p:ph type="title"/>
          </p:nvPr>
        </p:nvSpPr>
        <p:spPr/>
        <p:txBody>
          <a:bodyPr>
            <a:normAutofit/>
          </a:bodyPr>
          <a:lstStyle/>
          <a:p>
            <a:r>
              <a:rPr altLang="en-US" dirty="0"/>
              <a:t>Pausing and Stopping Sessions</a:t>
            </a:r>
          </a:p>
        </p:txBody>
      </p:sp>
      <p:sp>
        <p:nvSpPr>
          <p:cNvPr id="8" name="Slide Number Placeholder 3">
            <a:extLst>
              <a:ext uri="{FF2B5EF4-FFF2-40B4-BE49-F238E27FC236}">
                <a16:creationId xmlns:a16="http://schemas.microsoft.com/office/drawing/2014/main" id="{A0A5C2B1-ECA7-4C8E-B53B-307AA98A662D}"/>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3" name="Group 12">
            <a:extLst>
              <a:ext uri="{FF2B5EF4-FFF2-40B4-BE49-F238E27FC236}">
                <a16:creationId xmlns:a16="http://schemas.microsoft.com/office/drawing/2014/main" id="{CBBFAA60-C010-4447-82DC-5CEFAD552E97}"/>
              </a:ext>
            </a:extLst>
          </p:cNvPr>
          <p:cNvGrpSpPr/>
          <p:nvPr/>
        </p:nvGrpSpPr>
        <p:grpSpPr>
          <a:xfrm>
            <a:off x="2095642" y="1025006"/>
            <a:ext cx="8563423" cy="3377794"/>
            <a:chOff x="1811500" y="1466669"/>
            <a:chExt cx="8563423" cy="3377794"/>
          </a:xfrm>
        </p:grpSpPr>
        <p:pic>
          <p:nvPicPr>
            <p:cNvPr id="14" name="Picture 13">
              <a:extLst>
                <a:ext uri="{FF2B5EF4-FFF2-40B4-BE49-F238E27FC236}">
                  <a16:creationId xmlns:a16="http://schemas.microsoft.com/office/drawing/2014/main" id="{5D71BAAD-ED87-4DC4-A0BE-F0BCD0763DB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11500" y="1466669"/>
              <a:ext cx="8563423" cy="33777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ight Arrow 6">
              <a:extLst>
                <a:ext uri="{FF2B5EF4-FFF2-40B4-BE49-F238E27FC236}">
                  <a16:creationId xmlns:a16="http://schemas.microsoft.com/office/drawing/2014/main" id="{3C9D2D4B-746F-4A9F-B3AE-0DE54ABDCC3F}"/>
                </a:ext>
              </a:extLst>
            </p:cNvPr>
            <p:cNvSpPr/>
            <p:nvPr/>
          </p:nvSpPr>
          <p:spPr>
            <a:xfrm>
              <a:off x="6633837" y="1873245"/>
              <a:ext cx="725235" cy="49827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ea typeface="+mn-ea"/>
                  <a:cs typeface="+mn-cs"/>
                </a:rPr>
                <a:t>Stop</a:t>
              </a:r>
            </a:p>
          </p:txBody>
        </p:sp>
      </p:grpSp>
      <p:grpSp>
        <p:nvGrpSpPr>
          <p:cNvPr id="16" name="Group 15">
            <a:extLst>
              <a:ext uri="{FF2B5EF4-FFF2-40B4-BE49-F238E27FC236}">
                <a16:creationId xmlns:a16="http://schemas.microsoft.com/office/drawing/2014/main" id="{CF3FDC10-F8CB-43AC-BCCF-782A1B1D7FB9}"/>
              </a:ext>
            </a:extLst>
          </p:cNvPr>
          <p:cNvGrpSpPr/>
          <p:nvPr/>
        </p:nvGrpSpPr>
        <p:grpSpPr>
          <a:xfrm>
            <a:off x="1413907" y="1680718"/>
            <a:ext cx="5158155" cy="4253351"/>
            <a:chOff x="2332891" y="1884703"/>
            <a:chExt cx="5158155" cy="4253351"/>
          </a:xfrm>
        </p:grpSpPr>
        <p:pic>
          <p:nvPicPr>
            <p:cNvPr id="17" name="Picture 16">
              <a:extLst>
                <a:ext uri="{FF2B5EF4-FFF2-40B4-BE49-F238E27FC236}">
                  <a16:creationId xmlns:a16="http://schemas.microsoft.com/office/drawing/2014/main" id="{9F53BA66-7604-4278-8C9B-1A514623B552}"/>
                </a:ext>
              </a:extLst>
            </p:cNvPr>
            <p:cNvPicPr>
              <a:picLocks noChangeAspect="1"/>
            </p:cNvPicPr>
            <p:nvPr/>
          </p:nvPicPr>
          <p:blipFill rotWithShape="1">
            <a:blip r:embed="rId5"/>
            <a:srcRect l="911"/>
            <a:stretch/>
          </p:blipFill>
          <p:spPr>
            <a:xfrm>
              <a:off x="2403231" y="1884703"/>
              <a:ext cx="5087815" cy="42533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Right Arrow 6">
              <a:extLst>
                <a:ext uri="{FF2B5EF4-FFF2-40B4-BE49-F238E27FC236}">
                  <a16:creationId xmlns:a16="http://schemas.microsoft.com/office/drawing/2014/main" id="{DD6B049D-3635-421B-8C4F-461E33B7E54C}"/>
                </a:ext>
              </a:extLst>
            </p:cNvPr>
            <p:cNvSpPr/>
            <p:nvPr/>
          </p:nvSpPr>
          <p:spPr>
            <a:xfrm rot="5400000">
              <a:off x="2262978" y="5181174"/>
              <a:ext cx="632195" cy="4923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0" name="Right Arrow 6">
            <a:extLst>
              <a:ext uri="{FF2B5EF4-FFF2-40B4-BE49-F238E27FC236}">
                <a16:creationId xmlns:a16="http://schemas.microsoft.com/office/drawing/2014/main" id="{857B0307-81D0-4249-B41E-4AAD8BAD89D5}"/>
              </a:ext>
            </a:extLst>
          </p:cNvPr>
          <p:cNvSpPr/>
          <p:nvPr/>
        </p:nvSpPr>
        <p:spPr>
          <a:xfrm>
            <a:off x="9034818" y="3133193"/>
            <a:ext cx="641445"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a:ea typeface="+mn-ea"/>
                <a:cs typeface="+mn-cs"/>
              </a:rPr>
              <a:t>Pause</a:t>
            </a:r>
          </a:p>
        </p:txBody>
      </p:sp>
    </p:spTree>
    <p:custDataLst>
      <p:tags r:id="rId1"/>
    </p:custDataLst>
    <p:extLst>
      <p:ext uri="{BB962C8B-B14F-4D97-AF65-F5344CB8AC3E}">
        <p14:creationId xmlns:p14="http://schemas.microsoft.com/office/powerpoint/2010/main" val="332693939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itle 1"/>
          <p:cNvSpPr>
            <a:spLocks noGrp="1"/>
          </p:cNvSpPr>
          <p:nvPr>
            <p:ph type="title"/>
          </p:nvPr>
        </p:nvSpPr>
        <p:spPr/>
        <p:txBody>
          <a:bodyPr>
            <a:normAutofit/>
          </a:bodyPr>
          <a:lstStyle/>
          <a:p>
            <a:r>
              <a:rPr altLang="en-US" dirty="0"/>
              <a:t>Transferring Sessions</a:t>
            </a:r>
          </a:p>
        </p:txBody>
      </p:sp>
      <p:sp>
        <p:nvSpPr>
          <p:cNvPr id="9" name="Slide Number Placeholder 3">
            <a:extLst>
              <a:ext uri="{FF2B5EF4-FFF2-40B4-BE49-F238E27FC236}">
                <a16:creationId xmlns:a16="http://schemas.microsoft.com/office/drawing/2014/main" id="{4BCE1F10-8184-4773-BBA5-786AB0381B33}"/>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0" name="Content Placeholder 3">
            <a:extLst>
              <a:ext uri="{FF2B5EF4-FFF2-40B4-BE49-F238E27FC236}">
                <a16:creationId xmlns:a16="http://schemas.microsoft.com/office/drawing/2014/main" id="{BAFD4602-BA7D-41D4-B234-7E3ECD999D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06740" y="1651379"/>
            <a:ext cx="9486594" cy="352112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091BD99B-2E29-4135-B3CC-F1AC22DFDFFB}"/>
              </a:ext>
            </a:extLst>
          </p:cNvPr>
          <p:cNvSpPr/>
          <p:nvPr/>
        </p:nvSpPr>
        <p:spPr>
          <a:xfrm>
            <a:off x="7069540" y="4360459"/>
            <a:ext cx="914400" cy="4230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804A36C4-25D5-49A5-8B85-8134E61E50BD}"/>
              </a:ext>
            </a:extLst>
          </p:cNvPr>
          <p:cNvSpPr/>
          <p:nvPr/>
        </p:nvSpPr>
        <p:spPr>
          <a:xfrm>
            <a:off x="1637731" y="4360459"/>
            <a:ext cx="818866" cy="4230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86458513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1"/>
          <p:cNvSpPr>
            <a:spLocks noGrp="1"/>
          </p:cNvSpPr>
          <p:nvPr>
            <p:ph type="title"/>
          </p:nvPr>
        </p:nvSpPr>
        <p:spPr/>
        <p:txBody>
          <a:bodyPr>
            <a:normAutofit/>
          </a:bodyPr>
          <a:lstStyle/>
          <a:p>
            <a:r>
              <a:rPr altLang="en-US" dirty="0"/>
              <a:t>Logging Out of the TA Interface</a:t>
            </a:r>
          </a:p>
        </p:txBody>
      </p:sp>
      <p:sp>
        <p:nvSpPr>
          <p:cNvPr id="9" name="Slide Number Placeholder 3">
            <a:extLst>
              <a:ext uri="{FF2B5EF4-FFF2-40B4-BE49-F238E27FC236}">
                <a16:creationId xmlns:a16="http://schemas.microsoft.com/office/drawing/2014/main" id="{AF230817-1102-4442-B1E8-636A56E3E34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1" name="Group 10">
            <a:extLst>
              <a:ext uri="{FF2B5EF4-FFF2-40B4-BE49-F238E27FC236}">
                <a16:creationId xmlns:a16="http://schemas.microsoft.com/office/drawing/2014/main" id="{6664A822-F4AD-4795-8EDD-1AEF300EC158}"/>
              </a:ext>
            </a:extLst>
          </p:cNvPr>
          <p:cNvGrpSpPr/>
          <p:nvPr/>
        </p:nvGrpSpPr>
        <p:grpSpPr>
          <a:xfrm>
            <a:off x="888073" y="1062557"/>
            <a:ext cx="10648429" cy="1521134"/>
            <a:chOff x="888073" y="1062557"/>
            <a:chExt cx="10648429" cy="1521134"/>
          </a:xfrm>
        </p:grpSpPr>
        <p:pic>
          <p:nvPicPr>
            <p:cNvPr id="13" name="Picture 12">
              <a:extLst>
                <a:ext uri="{FF2B5EF4-FFF2-40B4-BE49-F238E27FC236}">
                  <a16:creationId xmlns:a16="http://schemas.microsoft.com/office/drawing/2014/main" id="{5ADF57EE-40D6-49B3-9C22-FDCAF1988B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8073" y="1153861"/>
              <a:ext cx="9807054" cy="142983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Right Arrow 11">
              <a:extLst>
                <a:ext uri="{FF2B5EF4-FFF2-40B4-BE49-F238E27FC236}">
                  <a16:creationId xmlns:a16="http://schemas.microsoft.com/office/drawing/2014/main" id="{A2F0C9E8-A03D-4302-B8DF-37B32A19B608}"/>
                </a:ext>
              </a:extLst>
            </p:cNvPr>
            <p:cNvSpPr/>
            <p:nvPr/>
          </p:nvSpPr>
          <p:spPr>
            <a:xfrm rot="10800000">
              <a:off x="10695127" y="1062557"/>
              <a:ext cx="841375" cy="5180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15" name="Content Placeholder 3">
            <a:extLst>
              <a:ext uri="{FF2B5EF4-FFF2-40B4-BE49-F238E27FC236}">
                <a16:creationId xmlns:a16="http://schemas.microsoft.com/office/drawing/2014/main" id="{F882EF35-1600-410B-83D1-43C86E163B7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97897" y="1950097"/>
            <a:ext cx="7072868" cy="360381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6" name="Right Arrow 6">
            <a:extLst>
              <a:ext uri="{FF2B5EF4-FFF2-40B4-BE49-F238E27FC236}">
                <a16:creationId xmlns:a16="http://schemas.microsoft.com/office/drawing/2014/main" id="{97C09677-F0E8-4ACE-8F49-24144E548F69}"/>
              </a:ext>
            </a:extLst>
          </p:cNvPr>
          <p:cNvSpPr/>
          <p:nvPr/>
        </p:nvSpPr>
        <p:spPr>
          <a:xfrm rot="5400000">
            <a:off x="2300547" y="4360485"/>
            <a:ext cx="841375" cy="59205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9842141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14764543"/>
              </p:ext>
            </p:extLst>
          </p:nvPr>
        </p:nvGraphicFramePr>
        <p:xfrm>
          <a:off x="1838129" y="1289910"/>
          <a:ext cx="8515741" cy="4278179"/>
        </p:xfrm>
        <a:graphic>
          <a:graphicData uri="http://schemas.openxmlformats.org/drawingml/2006/table">
            <a:tbl>
              <a:tblPr firstRow="1" bandRow="1">
                <a:tableStyleId>{5C22544A-7EE6-4342-B048-85BDC9FD1C3A}</a:tableStyleId>
              </a:tblPr>
              <a:tblGrid>
                <a:gridCol w="3724010">
                  <a:extLst>
                    <a:ext uri="{9D8B030D-6E8A-4147-A177-3AD203B41FA5}">
                      <a16:colId xmlns:a16="http://schemas.microsoft.com/office/drawing/2014/main" val="20000"/>
                    </a:ext>
                  </a:extLst>
                </a:gridCol>
                <a:gridCol w="4791731">
                  <a:extLst>
                    <a:ext uri="{9D8B030D-6E8A-4147-A177-3AD203B41FA5}">
                      <a16:colId xmlns:a16="http://schemas.microsoft.com/office/drawing/2014/main" val="20001"/>
                    </a:ext>
                  </a:extLst>
                </a:gridCol>
              </a:tblGrid>
              <a:tr h="43113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Description</a:t>
                      </a:r>
                      <a:endParaRPr lang="en-US" sz="1600" kern="1200" dirty="0">
                        <a:solidFill>
                          <a:schemeClr val="dk1"/>
                        </a:solidFill>
                        <a:effectLst/>
                        <a:latin typeface="+mn-lt"/>
                        <a:ea typeface="+mn-ea"/>
                        <a:cs typeface="+mn-cs"/>
                      </a:endParaRPr>
                    </a:p>
                  </a:txBody>
                  <a:tcPr marL="91449" marR="91449" marT="45717" marB="45717"/>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73025" marR="73025" algn="l" defTabSz="914400" rtl="0" eaLnBrk="1" latinLnBrk="0" hangingPunct="1">
                        <a:spcBef>
                          <a:spcPts val="400"/>
                        </a:spcBef>
                        <a:spcAft>
                          <a:spcPts val="400"/>
                        </a:spcAft>
                      </a:pPr>
                      <a:r>
                        <a:rPr lang="en-US" sz="1600" kern="1200" dirty="0">
                          <a:effectLst/>
                        </a:rPr>
                        <a:t>What to Do</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0"/>
                  </a:ext>
                </a:extLst>
              </a:tr>
              <a:tr h="630118">
                <a:tc>
                  <a:txBody>
                    <a:bodyPr/>
                    <a:lstStyle/>
                    <a:p>
                      <a:pPr marL="73025" marR="73025" algn="l" defTabSz="914400" rtl="0" eaLnBrk="1" latinLnBrk="0" hangingPunct="1">
                        <a:spcBef>
                          <a:spcPts val="400"/>
                        </a:spcBef>
                        <a:spcAft>
                          <a:spcPts val="400"/>
                        </a:spcAft>
                      </a:pPr>
                      <a:r>
                        <a:rPr lang="en-US" sz="1600" i="1" kern="1200" dirty="0">
                          <a:effectLst/>
                        </a:rPr>
                        <a:t>What should I do if a test session ends?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Log in and start a new session. Provide the students with a new session ID.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1"/>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 gets logged out of a test while a session is still active?</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If a student’s test session is interrupted, the student should log back in and rejoin the session. </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2"/>
                  </a:ext>
                </a:extLst>
              </a:tr>
              <a:tr h="1426064">
                <a:tc>
                  <a:txBody>
                    <a:bodyPr/>
                    <a:lstStyle/>
                    <a:p>
                      <a:pPr marL="73025" marR="73025" algn="l" defTabSz="914400" rtl="0" eaLnBrk="1" latinLnBrk="0" hangingPunct="1">
                        <a:spcBef>
                          <a:spcPts val="400"/>
                        </a:spcBef>
                        <a:spcAft>
                          <a:spcPts val="400"/>
                        </a:spcAft>
                      </a:pPr>
                      <a:r>
                        <a:rPr lang="en-US" sz="1600" i="1" kern="1200" dirty="0">
                          <a:effectLst/>
                        </a:rPr>
                        <a:t>What should I do if forbidden applications are running?</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The Secure Browser will not allow the student to begin testing if forbidden applications are running. You will see messages advising you which applications must be closed before testing can begin.</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3"/>
                  </a:ext>
                </a:extLst>
              </a:tr>
              <a:tr h="895433">
                <a:tc>
                  <a:txBody>
                    <a:bodyPr/>
                    <a:lstStyle/>
                    <a:p>
                      <a:pPr marL="73025" marR="73025" algn="l" defTabSz="914400" rtl="0" eaLnBrk="1" latinLnBrk="0" hangingPunct="1">
                        <a:spcBef>
                          <a:spcPts val="400"/>
                        </a:spcBef>
                        <a:spcAft>
                          <a:spcPts val="400"/>
                        </a:spcAft>
                      </a:pPr>
                      <a:r>
                        <a:rPr lang="en-US" sz="1600" i="1" kern="1200" dirty="0">
                          <a:effectLst/>
                        </a:rPr>
                        <a:t>What should I do if a student’s test freezes?</a:t>
                      </a:r>
                      <a:endParaRPr lang="en-US" sz="1600" i="1" kern="1200" dirty="0">
                        <a:solidFill>
                          <a:schemeClr val="dk1"/>
                        </a:solidFill>
                        <a:effectLst/>
                        <a:latin typeface="+mn-lt"/>
                        <a:ea typeface="+mn-ea"/>
                        <a:cs typeface="+mn-cs"/>
                      </a:endParaRPr>
                    </a:p>
                  </a:txBody>
                  <a:tcPr marL="91449" marR="91449" marT="45717" marB="45717"/>
                </a:tc>
                <a:tc>
                  <a:txBody>
                    <a:bodyPr/>
                    <a:lstStyle/>
                    <a:p>
                      <a:pPr marL="73025" marR="73025" algn="l" defTabSz="914400" rtl="0" eaLnBrk="1" latinLnBrk="0" hangingPunct="1">
                        <a:spcBef>
                          <a:spcPts val="400"/>
                        </a:spcBef>
                        <a:spcAft>
                          <a:spcPts val="400"/>
                        </a:spcAft>
                      </a:pPr>
                      <a:r>
                        <a:rPr lang="en-US" sz="1600" kern="1200" dirty="0">
                          <a:effectLst/>
                        </a:rPr>
                        <a:t>Force-quit the Secure Browser and log back in. For instructions, refer to the </a:t>
                      </a:r>
                      <a:r>
                        <a:rPr lang="en-US" sz="1600" i="1" kern="1200" dirty="0">
                          <a:effectLst/>
                        </a:rPr>
                        <a:t>Test Administration Manual</a:t>
                      </a:r>
                      <a:r>
                        <a:rPr lang="en-US" sz="1600" kern="1200" dirty="0">
                          <a:effectLst/>
                        </a:rPr>
                        <a:t>.</a:t>
                      </a:r>
                      <a:endParaRPr lang="en-US" sz="1600" kern="1200" dirty="0">
                        <a:solidFill>
                          <a:schemeClr val="dk1"/>
                        </a:solidFill>
                        <a:effectLst/>
                        <a:latin typeface="+mn-lt"/>
                        <a:ea typeface="+mn-ea"/>
                        <a:cs typeface="+mn-cs"/>
                      </a:endParaRPr>
                    </a:p>
                  </a:txBody>
                  <a:tcPr marL="91449" marR="91449" marT="45717" marB="45717"/>
                </a:tc>
                <a:extLst>
                  <a:ext uri="{0D108BD9-81ED-4DB2-BD59-A6C34878D82A}">
                    <a16:rowId xmlns:a16="http://schemas.microsoft.com/office/drawing/2014/main" val="10004"/>
                  </a:ext>
                </a:extLst>
              </a:tr>
            </a:tbl>
          </a:graphicData>
        </a:graphic>
      </p:graphicFrame>
      <p:sp>
        <p:nvSpPr>
          <p:cNvPr id="34838" name="Title 1"/>
          <p:cNvSpPr>
            <a:spLocks noGrp="1"/>
          </p:cNvSpPr>
          <p:nvPr>
            <p:ph type="title"/>
          </p:nvPr>
        </p:nvSpPr>
        <p:spPr/>
        <p:txBody>
          <a:bodyPr>
            <a:normAutofit/>
          </a:bodyPr>
          <a:lstStyle/>
          <a:p>
            <a:r>
              <a:rPr altLang="en-US" dirty="0"/>
              <a:t>Troubleshooting</a:t>
            </a:r>
          </a:p>
        </p:txBody>
      </p:sp>
      <p:sp>
        <p:nvSpPr>
          <p:cNvPr id="5" name="Slide Number Placeholder 3">
            <a:extLst>
              <a:ext uri="{FF2B5EF4-FFF2-40B4-BE49-F238E27FC236}">
                <a16:creationId xmlns:a16="http://schemas.microsoft.com/office/drawing/2014/main" id="{1F3CFC4D-9784-4E88-9D1D-96A1BDF512C5}"/>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custDataLst>
      <p:tags r:id="rId1"/>
    </p:custDataLst>
    <p:extLst>
      <p:ext uri="{BB962C8B-B14F-4D97-AF65-F5344CB8AC3E}">
        <p14:creationId xmlns:p14="http://schemas.microsoft.com/office/powerpoint/2010/main" val="3868864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Logging in to the TA Interface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0" name="Picture 9">
            <a:extLst>
              <a:ext uri="{FF2B5EF4-FFF2-40B4-BE49-F238E27FC236}">
                <a16:creationId xmlns:a16="http://schemas.microsoft.com/office/drawing/2014/main" id="{66AB78D6-B258-4AB4-A99F-E4B688DB3E4B}"/>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8202922" y="975426"/>
            <a:ext cx="3562847" cy="507753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EA2E8506-88D3-4BB4-801E-A4DA603D3209}"/>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301540" y="1421916"/>
            <a:ext cx="4436714" cy="287263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FF97B0-84C5-465D-B676-44B935255C1B}"/>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5127375" y="2345617"/>
            <a:ext cx="2686425" cy="30484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22477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normAutofit/>
          </a:bodyPr>
          <a:lstStyle/>
          <a:p>
            <a:r>
              <a:rPr altLang="en-US" dirty="0"/>
              <a:t>Thank You!</a:t>
            </a:r>
          </a:p>
        </p:txBody>
      </p:sp>
      <p:sp>
        <p:nvSpPr>
          <p:cNvPr id="5" name="Slide Number Placeholder 3">
            <a:extLst>
              <a:ext uri="{FF2B5EF4-FFF2-40B4-BE49-F238E27FC236}">
                <a16:creationId xmlns:a16="http://schemas.microsoft.com/office/drawing/2014/main" id="{5CD0C830-7936-4A24-B327-2C42654EFDA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7" name="Content Placeholder 3">
            <a:extLst>
              <a:ext uri="{FF2B5EF4-FFF2-40B4-BE49-F238E27FC236}">
                <a16:creationId xmlns:a16="http://schemas.microsoft.com/office/drawing/2014/main" id="{1B253F69-940E-4BC1-BD4A-441FF396F579}"/>
              </a:ext>
            </a:extLst>
          </p:cNvPr>
          <p:cNvSpPr txBox="1">
            <a:spLocks/>
          </p:cNvSpPr>
          <p:nvPr/>
        </p:nvSpPr>
        <p:spPr>
          <a:xfrm>
            <a:off x="1204154" y="965583"/>
            <a:ext cx="8895190" cy="5097219"/>
          </a:xfrm>
          <a:prstGeom prst="rect">
            <a:avLst/>
          </a:prstGeom>
          <a:ln>
            <a:noFill/>
          </a:ln>
        </p:spPr>
        <p:txBody>
          <a:bodyPr vert="horz" lIns="0" tIns="0" rIns="0" bIns="0" rtlCol="0">
            <a:noAutofit/>
          </a:bodyPr>
          <a:lstStyle>
            <a:lvl1pPr marL="0" marR="0" indent="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None/>
              <a:tabLst/>
              <a:defRPr sz="2200" b="0" i="0" kern="1200">
                <a:solidFill>
                  <a:schemeClr val="tx2">
                    <a:lumMod val="75000"/>
                  </a:schemeClr>
                </a:solidFill>
                <a:latin typeface="+mn-lt"/>
                <a:ea typeface="Calibri"/>
                <a:cs typeface="Franklin Gothic Book" pitchFamily="34" charset="0"/>
              </a:defRPr>
            </a:lvl1pPr>
            <a:lvl2pPr marL="230188" marR="0" indent="-230188" algn="l" defTabSz="685800" rtl="0" eaLnBrk="1" fontAlgn="auto" latinLnBrk="0" hangingPunct="1">
              <a:lnSpc>
                <a:spcPct val="125000"/>
              </a:lnSpc>
              <a:spcBef>
                <a:spcPts val="1800"/>
              </a:spcBef>
              <a:spcAft>
                <a:spcPts val="0"/>
              </a:spcAft>
              <a:buClr>
                <a:schemeClr val="tx1"/>
              </a:buClr>
              <a:buSzTx/>
              <a:buFont typeface="Arial" pitchFamily="34" charset="0"/>
              <a:buChar char="•"/>
              <a:tabLst/>
              <a:defRPr sz="2200" b="0" i="0" kern="1200">
                <a:solidFill>
                  <a:schemeClr val="tx2">
                    <a:lumMod val="75000"/>
                  </a:schemeClr>
                </a:solidFill>
                <a:latin typeface="+mn-lt"/>
                <a:ea typeface="Calibri"/>
                <a:cs typeface="Calibri"/>
              </a:defRPr>
            </a:lvl2pPr>
            <a:lvl3pPr marL="465138"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2">
                    <a:lumMod val="75000"/>
                  </a:schemeClr>
                </a:solidFill>
                <a:latin typeface="+mn-lt"/>
                <a:ea typeface="Calibri"/>
                <a:cs typeface="Calibri"/>
              </a:defRPr>
            </a:lvl3pPr>
            <a:lvl4pPr marL="685800" marR="0" indent="-22860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2">
                    <a:lumMod val="75000"/>
                  </a:schemeClr>
                </a:solidFill>
                <a:latin typeface="+mn-lt"/>
                <a:ea typeface="Calibri"/>
                <a:cs typeface="Calibri"/>
              </a:defRPr>
            </a:lvl4pPr>
            <a:lvl5pPr marL="912813" marR="0" indent="-22860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2">
                    <a:lumMod val="75000"/>
                  </a:schemeClr>
                </a:solidFill>
                <a:latin typeface="+mn-lt"/>
                <a:ea typeface="Calibri"/>
                <a:cs typeface="Calibri"/>
              </a:defRPr>
            </a:lvl5pPr>
            <a:lvl6pPr marL="1146175"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6pPr>
            <a:lvl7pPr marL="1374775"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7pPr>
            <a:lvl8pPr marL="1600200"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8pPr>
            <a:lvl9pPr marL="1827213" indent="-228600" algn="l" defTabSz="685800" rtl="0" eaLnBrk="1" latinLnBrk="0" hangingPunct="1">
              <a:lnSpc>
                <a:spcPct val="90000"/>
              </a:lnSpc>
              <a:spcBef>
                <a:spcPts val="375"/>
              </a:spcBef>
              <a:buFont typeface="Arial" panose="020B0604020202020204" pitchFamily="34" charset="0"/>
              <a:buChar char="•"/>
              <a:defRPr sz="1350" kern="1200">
                <a:solidFill>
                  <a:schemeClr val="tx2">
                    <a:lumMod val="75000"/>
                  </a:schemeClr>
                </a:solidFill>
                <a:latin typeface="+mn-lt"/>
                <a:ea typeface="+mn-ea"/>
                <a:cs typeface="+mn-cs"/>
              </a:defRPr>
            </a:lvl9pPr>
          </a:lstStyle>
          <a:p>
            <a:pPr>
              <a:defRPr/>
            </a:pPr>
            <a:r>
              <a:rPr lang="en-US" sz="1800" b="1"/>
              <a:t>Further Information</a:t>
            </a:r>
            <a:endParaRPr lang="en-US" sz="1800">
              <a:solidFill>
                <a:srgbClr val="FF0000"/>
              </a:solidFill>
            </a:endParaRPr>
          </a:p>
          <a:p>
            <a:r>
              <a:rPr lang="en-US" sz="1800">
                <a:solidFill>
                  <a:srgbClr val="FF0000"/>
                </a:solidFill>
              </a:rPr>
              <a:t> </a:t>
            </a:r>
            <a:r>
              <a:rPr lang="en-US" sz="1800" b="1"/>
              <a:t>Visit </a:t>
            </a:r>
            <a:endParaRPr lang="en-US" sz="1800"/>
          </a:p>
          <a:p>
            <a:pPr lvl="1"/>
            <a:r>
              <a:rPr lang="en-US" sz="1800" b="1" u="sng">
                <a:hlinkClick r:id="rId3"/>
              </a:rPr>
              <a:t>alohahsap.org</a:t>
            </a:r>
            <a:endParaRPr lang="en-US" sz="1800" b="1"/>
          </a:p>
          <a:p>
            <a:pPr lvl="1"/>
            <a:r>
              <a:rPr lang="en-US" sz="1800" b="1">
                <a:hlinkClick r:id="rId4"/>
              </a:rPr>
              <a:t>smarterbalanced.org</a:t>
            </a:r>
            <a:endParaRPr lang="en-US" sz="1800" b="1"/>
          </a:p>
          <a:p>
            <a:r>
              <a:rPr lang="en-US" sz="1800" b="1"/>
              <a:t>Call, fax, or email the HSAP Help Desk</a:t>
            </a:r>
            <a:endParaRPr lang="en-US" sz="1800"/>
          </a:p>
          <a:p>
            <a:pPr lvl="1"/>
            <a:r>
              <a:rPr lang="en-US" sz="1800" b="1"/>
              <a:t>Hours: 7:30 am to 4:00 p.m. HST, Monday-Friday (except holidays)</a:t>
            </a:r>
            <a:endParaRPr lang="en-US" sz="1800"/>
          </a:p>
          <a:p>
            <a:pPr lvl="1"/>
            <a:r>
              <a:rPr lang="en-US" sz="1800"/>
              <a:t>Phone: 1-866-648-3712</a:t>
            </a:r>
          </a:p>
          <a:p>
            <a:pPr lvl="1"/>
            <a:r>
              <a:rPr lang="en-US" sz="1800"/>
              <a:t>Fax: 1-877-231-7813</a:t>
            </a:r>
          </a:p>
          <a:p>
            <a:pPr lvl="1"/>
            <a:r>
              <a:rPr lang="en-US" sz="1800"/>
              <a:t>Email: </a:t>
            </a:r>
            <a:r>
              <a:rPr lang="en-US" sz="1800">
                <a:hlinkClick r:id="rId5"/>
              </a:rPr>
              <a:t>HSAPHelpDesk@cambiumassessment.com</a:t>
            </a:r>
            <a:endParaRPr lang="en-US" sz="1800" dirty="0"/>
          </a:p>
        </p:txBody>
      </p:sp>
    </p:spTree>
    <p:extLst>
      <p:ext uri="{BB962C8B-B14F-4D97-AF65-F5344CB8AC3E}">
        <p14:creationId xmlns:p14="http://schemas.microsoft.com/office/powerpoint/2010/main" val="35449846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the TA Interface (continued)</a:t>
            </a: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859018" y="1522840"/>
            <a:ext cx="5952110" cy="3920333"/>
          </a:xfrm>
        </p:spPr>
        <p:txBody>
          <a:bodyPr>
            <a:normAutofit fontScale="92500"/>
          </a:bodyPr>
          <a:lstStyle/>
          <a:p>
            <a:r>
              <a:rPr lang="en-US" dirty="0">
                <a:solidFill>
                  <a:schemeClr val="tx1">
                    <a:lumMod val="50000"/>
                  </a:schemeClr>
                </a:solidFill>
              </a:rPr>
              <a:t>The system has an authentication process that will be triggered when you log in from a different device or browser, or after clearing your browser’s cache. </a:t>
            </a:r>
          </a:p>
          <a:p>
            <a:r>
              <a:rPr lang="en-US" dirty="0">
                <a:solidFill>
                  <a:schemeClr val="tx1">
                    <a:lumMod val="50000"/>
                  </a:schemeClr>
                </a:solidFill>
              </a:rPr>
              <a:t>If you see this screen, an email containing the code will have automatically been sent to your email address.</a:t>
            </a:r>
          </a:p>
          <a:p>
            <a:r>
              <a:rPr lang="en-US" dirty="0">
                <a:solidFill>
                  <a:schemeClr val="tx1">
                    <a:lumMod val="50000"/>
                  </a:schemeClr>
                </a:solidFill>
              </a:rPr>
              <a:t>Enter the code and click </a:t>
            </a:r>
            <a:r>
              <a:rPr lang="en-US" b="1" dirty="0">
                <a:solidFill>
                  <a:schemeClr val="tx1">
                    <a:lumMod val="50000"/>
                  </a:schemeClr>
                </a:solidFill>
              </a:rPr>
              <a:t>Submit</a:t>
            </a:r>
            <a:r>
              <a:rPr lang="en-US" dirty="0">
                <a:solidFill>
                  <a:schemeClr val="tx1">
                    <a:lumMod val="50000"/>
                  </a:schemeClr>
                </a:solidFill>
              </a:rPr>
              <a:t>.</a:t>
            </a:r>
          </a:p>
          <a:p>
            <a:r>
              <a:rPr lang="en-US" dirty="0">
                <a:solidFill>
                  <a:schemeClr val="tx1">
                    <a:lumMod val="50000"/>
                  </a:schemeClr>
                </a:solidFill>
              </a:rPr>
              <a:t>If you need the code resent, click </a:t>
            </a:r>
            <a:r>
              <a:rPr lang="en-US" b="1" dirty="0">
                <a:solidFill>
                  <a:schemeClr val="tx1">
                    <a:lumMod val="50000"/>
                  </a:schemeClr>
                </a:solidFill>
              </a:rPr>
              <a:t>Resend Code</a:t>
            </a:r>
            <a:r>
              <a:rPr lang="en-US" sz="2600" dirty="0">
                <a:solidFill>
                  <a:srgbClr val="505A08"/>
                </a:solidFill>
              </a:rPr>
              <a:t>.</a:t>
            </a:r>
          </a:p>
        </p:txBody>
      </p:sp>
      <p:pic>
        <p:nvPicPr>
          <p:cNvPr id="5" name="Picture 4">
            <a:extLst>
              <a:ext uri="{FF2B5EF4-FFF2-40B4-BE49-F238E27FC236}">
                <a16:creationId xmlns:a16="http://schemas.microsoft.com/office/drawing/2014/main" id="{95E28979-64C5-4025-9F55-18BFE71BE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449" y="1591420"/>
            <a:ext cx="3917413" cy="367516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Slide Number Placeholder 3">
            <a:extLst>
              <a:ext uri="{FF2B5EF4-FFF2-40B4-BE49-F238E27FC236}">
                <a16:creationId xmlns:a16="http://schemas.microsoft.com/office/drawing/2014/main" id="{BB467B5E-FC10-459F-91C9-4FE9EB2FC727}"/>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91810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itle 1"/>
          <p:cNvSpPr>
            <a:spLocks noGrp="1"/>
          </p:cNvSpPr>
          <p:nvPr>
            <p:ph type="title"/>
          </p:nvPr>
        </p:nvSpPr>
        <p:spPr>
          <a:xfrm>
            <a:off x="426231" y="38383"/>
            <a:ext cx="11016200" cy="518012"/>
          </a:xfrm>
        </p:spPr>
        <p:txBody>
          <a:bodyPr>
            <a:normAutofit/>
          </a:bodyPr>
          <a:lstStyle/>
          <a:p>
            <a:r>
              <a:rPr altLang="en-US" dirty="0"/>
              <a:t>Create a Test Session</a:t>
            </a:r>
            <a:r>
              <a:rPr lang="en-US" altLang="en-US" dirty="0"/>
              <a:t>: Test Categories</a:t>
            </a:r>
            <a:endParaRPr altLang="en-US" dirty="0"/>
          </a:p>
        </p:txBody>
      </p:sp>
      <p:sp>
        <p:nvSpPr>
          <p:cNvPr id="15" name="Slide Number Placeholder 3">
            <a:extLst>
              <a:ext uri="{FF2B5EF4-FFF2-40B4-BE49-F238E27FC236}">
                <a16:creationId xmlns:a16="http://schemas.microsoft.com/office/drawing/2014/main" id="{F8D05688-168C-413A-9A94-18AEE0C068CE}"/>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7" name="Group 6">
            <a:extLst>
              <a:ext uri="{FF2B5EF4-FFF2-40B4-BE49-F238E27FC236}">
                <a16:creationId xmlns:a16="http://schemas.microsoft.com/office/drawing/2014/main" id="{04CC1F11-2AD8-42C6-85FC-B68AC48AE970}"/>
              </a:ext>
            </a:extLst>
          </p:cNvPr>
          <p:cNvGrpSpPr/>
          <p:nvPr/>
        </p:nvGrpSpPr>
        <p:grpSpPr>
          <a:xfrm>
            <a:off x="1842449" y="1047465"/>
            <a:ext cx="8175008" cy="4763069"/>
            <a:chOff x="2428790" y="1299235"/>
            <a:chExt cx="7334419" cy="4259530"/>
          </a:xfrm>
        </p:grpSpPr>
        <p:pic>
          <p:nvPicPr>
            <p:cNvPr id="8" name="Picture 7">
              <a:extLst>
                <a:ext uri="{FF2B5EF4-FFF2-40B4-BE49-F238E27FC236}">
                  <a16:creationId xmlns:a16="http://schemas.microsoft.com/office/drawing/2014/main" id="{436A2719-B390-4280-8F51-F30D4C1BD4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28790" y="1299235"/>
              <a:ext cx="7334419" cy="425953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5FA58D6B-99F8-465A-B9AB-B82F6C43D92B}"/>
                </a:ext>
              </a:extLst>
            </p:cNvPr>
            <p:cNvSpPr/>
            <p:nvPr/>
          </p:nvSpPr>
          <p:spPr>
            <a:xfrm>
              <a:off x="2428790" y="2599660"/>
              <a:ext cx="861237"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custDataLst>
      <p:tags r:id="rId1"/>
    </p:custDataLst>
    <p:extLst>
      <p:ext uri="{BB962C8B-B14F-4D97-AF65-F5344CB8AC3E}">
        <p14:creationId xmlns:p14="http://schemas.microsoft.com/office/powerpoint/2010/main" val="242478991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65A40A-44F0-420C-AB94-FA2C34D0EF2B}"/>
              </a:ext>
            </a:extLst>
          </p:cNvPr>
          <p:cNvSpPr>
            <a:spLocks noGrp="1"/>
          </p:cNvSpPr>
          <p:nvPr>
            <p:ph type="title"/>
          </p:nvPr>
        </p:nvSpPr>
        <p:spPr/>
        <p:txBody>
          <a:bodyPr/>
          <a:lstStyle/>
          <a:p>
            <a:r>
              <a:rPr lang="en-US" dirty="0"/>
              <a:t>Create a Test Session: Test Selection </a:t>
            </a:r>
          </a:p>
        </p:txBody>
      </p:sp>
      <p:sp>
        <p:nvSpPr>
          <p:cNvPr id="9" name="Slide Number Placeholder 3">
            <a:extLst>
              <a:ext uri="{FF2B5EF4-FFF2-40B4-BE49-F238E27FC236}">
                <a16:creationId xmlns:a16="http://schemas.microsoft.com/office/drawing/2014/main" id="{9ED98145-9B38-4335-B8A9-93B6FF0CAC32}"/>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1" name="Picture 10">
            <a:extLst>
              <a:ext uri="{FF2B5EF4-FFF2-40B4-BE49-F238E27FC236}">
                <a16:creationId xmlns:a16="http://schemas.microsoft.com/office/drawing/2014/main" id="{A02B971D-38A4-42B0-988B-CFF82B51D2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29050" y="1130689"/>
            <a:ext cx="7824311" cy="4533132"/>
          </a:xfrm>
          <a:prstGeom prst="rect">
            <a:avLst/>
          </a:prstGeom>
          <a:ln>
            <a:no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0F123874-BCA9-4894-ADB5-0CA2AAFFEA78}"/>
              </a:ext>
            </a:extLst>
          </p:cNvPr>
          <p:cNvSpPr/>
          <p:nvPr/>
        </p:nvSpPr>
        <p:spPr>
          <a:xfrm>
            <a:off x="2489630" y="4139137"/>
            <a:ext cx="861237"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Arrow: Right 12">
            <a:extLst>
              <a:ext uri="{FF2B5EF4-FFF2-40B4-BE49-F238E27FC236}">
                <a16:creationId xmlns:a16="http://schemas.microsoft.com/office/drawing/2014/main" id="{1573117B-4DC2-4AB3-A6F3-24810BAE4E2A}"/>
              </a:ext>
            </a:extLst>
          </p:cNvPr>
          <p:cNvSpPr/>
          <p:nvPr/>
        </p:nvSpPr>
        <p:spPr>
          <a:xfrm>
            <a:off x="2238639" y="2876107"/>
            <a:ext cx="861237"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Right 13">
            <a:extLst>
              <a:ext uri="{FF2B5EF4-FFF2-40B4-BE49-F238E27FC236}">
                <a16:creationId xmlns:a16="http://schemas.microsoft.com/office/drawing/2014/main" id="{3A5C8874-074A-4F30-84F0-729CDC75471C}"/>
              </a:ext>
            </a:extLst>
          </p:cNvPr>
          <p:cNvSpPr/>
          <p:nvPr/>
        </p:nvSpPr>
        <p:spPr>
          <a:xfrm rot="10800000">
            <a:off x="8946507" y="1851462"/>
            <a:ext cx="861237" cy="5528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6211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40B4B5-1D8D-4962-A572-1D87604612E3}"/>
              </a:ext>
            </a:extLst>
          </p:cNvPr>
          <p:cNvSpPr>
            <a:spLocks noGrp="1"/>
          </p:cNvSpPr>
          <p:nvPr>
            <p:ph type="title"/>
          </p:nvPr>
        </p:nvSpPr>
        <p:spPr/>
        <p:txBody>
          <a:bodyPr/>
          <a:lstStyle/>
          <a:p>
            <a:r>
              <a:rPr lang="en-US" dirty="0"/>
              <a:t>Create a Test Session: Filters</a:t>
            </a:r>
          </a:p>
        </p:txBody>
      </p:sp>
      <p:grpSp>
        <p:nvGrpSpPr>
          <p:cNvPr id="14" name="Group 13">
            <a:extLst>
              <a:ext uri="{FF2B5EF4-FFF2-40B4-BE49-F238E27FC236}">
                <a16:creationId xmlns:a16="http://schemas.microsoft.com/office/drawing/2014/main" id="{B5DB03E2-A772-4D44-9AB9-AA336F09785A}"/>
              </a:ext>
            </a:extLst>
          </p:cNvPr>
          <p:cNvGrpSpPr/>
          <p:nvPr/>
        </p:nvGrpSpPr>
        <p:grpSpPr>
          <a:xfrm>
            <a:off x="1023281" y="928119"/>
            <a:ext cx="9926498" cy="5076196"/>
            <a:chOff x="1023281" y="928119"/>
            <a:chExt cx="9926498" cy="5076196"/>
          </a:xfrm>
        </p:grpSpPr>
        <p:pic>
          <p:nvPicPr>
            <p:cNvPr id="2" name="Picture 1" descr="A screenshot of a cell phone&#10;&#10;Description automatically generated">
              <a:extLst>
                <a:ext uri="{FF2B5EF4-FFF2-40B4-BE49-F238E27FC236}">
                  <a16:creationId xmlns:a16="http://schemas.microsoft.com/office/drawing/2014/main" id="{F71FABC7-7E14-4B59-81A2-4DE7CDF1A7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5" t="758" r="644" b="11531"/>
            <a:stretch/>
          </p:blipFill>
          <p:spPr>
            <a:xfrm>
              <a:off x="1023281" y="1121301"/>
              <a:ext cx="5727700" cy="181138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A screenshot of a cell phone&#10;&#10;Description automatically generated">
              <a:extLst>
                <a:ext uri="{FF2B5EF4-FFF2-40B4-BE49-F238E27FC236}">
                  <a16:creationId xmlns:a16="http://schemas.microsoft.com/office/drawing/2014/main" id="{70ABFA05-147D-4536-B48B-5EBE83464F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93307" y="1400198"/>
              <a:ext cx="5756472" cy="452968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EAE0A065-4DA1-47C5-B044-34CE60F71823}"/>
                </a:ext>
              </a:extLst>
            </p:cNvPr>
            <p:cNvSpPr/>
            <p:nvPr/>
          </p:nvSpPr>
          <p:spPr>
            <a:xfrm>
              <a:off x="1023281" y="1387319"/>
              <a:ext cx="1500978" cy="3126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Rectangle 9">
              <a:extLst>
                <a:ext uri="{FF2B5EF4-FFF2-40B4-BE49-F238E27FC236}">
                  <a16:creationId xmlns:a16="http://schemas.microsoft.com/office/drawing/2014/main" id="{783ABB84-DE00-4869-93F0-60832C6ABDA1}"/>
                </a:ext>
              </a:extLst>
            </p:cNvPr>
            <p:cNvSpPr/>
            <p:nvPr/>
          </p:nvSpPr>
          <p:spPr>
            <a:xfrm>
              <a:off x="5193307" y="1700011"/>
              <a:ext cx="1387797" cy="3126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Right 10">
              <a:extLst>
                <a:ext uri="{FF2B5EF4-FFF2-40B4-BE49-F238E27FC236}">
                  <a16:creationId xmlns:a16="http://schemas.microsoft.com/office/drawing/2014/main" id="{7AD58AC9-0A06-4C7D-B7F6-BF3DABB6438D}"/>
                </a:ext>
              </a:extLst>
            </p:cNvPr>
            <p:cNvSpPr/>
            <p:nvPr/>
          </p:nvSpPr>
          <p:spPr>
            <a:xfrm>
              <a:off x="5534597" y="5450524"/>
              <a:ext cx="808248" cy="5537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Arrow: Right 12">
              <a:extLst>
                <a:ext uri="{FF2B5EF4-FFF2-40B4-BE49-F238E27FC236}">
                  <a16:creationId xmlns:a16="http://schemas.microsoft.com/office/drawing/2014/main" id="{8B7EF4BF-1646-46B3-83D7-F2304FB3EC38}"/>
                </a:ext>
              </a:extLst>
            </p:cNvPr>
            <p:cNvSpPr/>
            <p:nvPr/>
          </p:nvSpPr>
          <p:spPr>
            <a:xfrm rot="5400000">
              <a:off x="5878004" y="1055347"/>
              <a:ext cx="808248" cy="5537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Slide Number Placeholder 3">
            <a:extLst>
              <a:ext uri="{FF2B5EF4-FFF2-40B4-BE49-F238E27FC236}">
                <a16:creationId xmlns:a16="http://schemas.microsoft.com/office/drawing/2014/main" id="{BE790679-FD6F-4B72-83D4-1F07AA90F7CA}"/>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917895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F35158-1BC5-4DE8-8612-7EB3A9388887}"/>
              </a:ext>
            </a:extLst>
          </p:cNvPr>
          <p:cNvSpPr>
            <a:spLocks noGrp="1"/>
          </p:cNvSpPr>
          <p:nvPr>
            <p:ph type="title"/>
          </p:nvPr>
        </p:nvSpPr>
        <p:spPr/>
        <p:txBody>
          <a:bodyPr/>
          <a:lstStyle/>
          <a:p>
            <a:r>
              <a:rPr lang="en-US" dirty="0"/>
              <a:t>Create a Test Session: Global Search Feature</a:t>
            </a:r>
          </a:p>
        </p:txBody>
      </p:sp>
      <p:sp>
        <p:nvSpPr>
          <p:cNvPr id="13" name="Slide Number Placeholder 3">
            <a:extLst>
              <a:ext uri="{FF2B5EF4-FFF2-40B4-BE49-F238E27FC236}">
                <a16:creationId xmlns:a16="http://schemas.microsoft.com/office/drawing/2014/main" id="{A3ECF2A3-5DF9-47B5-BD72-987F4399F09B}"/>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2473E42B-B979-47BA-BF10-974736E65B67}"/>
              </a:ext>
            </a:extLst>
          </p:cNvPr>
          <p:cNvGrpSpPr/>
          <p:nvPr/>
        </p:nvGrpSpPr>
        <p:grpSpPr>
          <a:xfrm>
            <a:off x="1111519" y="1056586"/>
            <a:ext cx="9968962" cy="4744828"/>
            <a:chOff x="1111519" y="1026374"/>
            <a:chExt cx="9968962" cy="4744828"/>
          </a:xfrm>
        </p:grpSpPr>
        <p:pic>
          <p:nvPicPr>
            <p:cNvPr id="15" name="Picture 14">
              <a:extLst>
                <a:ext uri="{FF2B5EF4-FFF2-40B4-BE49-F238E27FC236}">
                  <a16:creationId xmlns:a16="http://schemas.microsoft.com/office/drawing/2014/main" id="{257CE28F-E0CA-4B10-97FD-2C317C5B54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5632" y="1026374"/>
              <a:ext cx="6838950" cy="1068351"/>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232F1A83-7853-43A6-B6B3-F3CB230FBA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314951" y="1985355"/>
              <a:ext cx="5765530" cy="378264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E578E865-4340-456E-9D2F-3E2CFC31AFAF}"/>
                </a:ext>
              </a:extLst>
            </p:cNvPr>
            <p:cNvSpPr/>
            <p:nvPr/>
          </p:nvSpPr>
          <p:spPr>
            <a:xfrm>
              <a:off x="7422776" y="1062318"/>
              <a:ext cx="282389" cy="3227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Rectangle 19">
              <a:extLst>
                <a:ext uri="{FF2B5EF4-FFF2-40B4-BE49-F238E27FC236}">
                  <a16:creationId xmlns:a16="http://schemas.microsoft.com/office/drawing/2014/main" id="{5B29FE54-EAAC-45AC-9934-3DE393BB51CB}"/>
                </a:ext>
              </a:extLst>
            </p:cNvPr>
            <p:cNvSpPr/>
            <p:nvPr/>
          </p:nvSpPr>
          <p:spPr>
            <a:xfrm>
              <a:off x="10614212" y="1985355"/>
              <a:ext cx="282389" cy="3227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Rectangle 20">
              <a:extLst>
                <a:ext uri="{FF2B5EF4-FFF2-40B4-BE49-F238E27FC236}">
                  <a16:creationId xmlns:a16="http://schemas.microsoft.com/office/drawing/2014/main" id="{E4DEEEE9-7A75-4CA6-A828-3A4FA269BBF3}"/>
                </a:ext>
              </a:extLst>
            </p:cNvPr>
            <p:cNvSpPr/>
            <p:nvPr/>
          </p:nvSpPr>
          <p:spPr>
            <a:xfrm>
              <a:off x="1111519" y="1641907"/>
              <a:ext cx="3204987" cy="4020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Arrow: Right 21">
              <a:extLst>
                <a:ext uri="{FF2B5EF4-FFF2-40B4-BE49-F238E27FC236}">
                  <a16:creationId xmlns:a16="http://schemas.microsoft.com/office/drawing/2014/main" id="{6A1BC338-406C-4D30-A77F-439735C2F93D}"/>
                </a:ext>
              </a:extLst>
            </p:cNvPr>
            <p:cNvSpPr/>
            <p:nvPr/>
          </p:nvSpPr>
          <p:spPr>
            <a:xfrm>
              <a:off x="4545107" y="2405921"/>
              <a:ext cx="806823" cy="5782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D95AEE80-3946-4A5A-B39F-7FD2984BEFC7}"/>
                </a:ext>
              </a:extLst>
            </p:cNvPr>
            <p:cNvSpPr/>
            <p:nvPr/>
          </p:nvSpPr>
          <p:spPr>
            <a:xfrm>
              <a:off x="6873688" y="5388045"/>
              <a:ext cx="690282" cy="3831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29446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19056-3B37-4022-9829-B4547C50D0D7}"/>
              </a:ext>
            </a:extLst>
          </p:cNvPr>
          <p:cNvSpPr>
            <a:spLocks noGrp="1"/>
          </p:cNvSpPr>
          <p:nvPr>
            <p:ph type="title"/>
          </p:nvPr>
        </p:nvSpPr>
        <p:spPr/>
        <p:txBody>
          <a:bodyPr/>
          <a:lstStyle/>
          <a:p>
            <a:r>
              <a:rPr lang="en-US" dirty="0"/>
              <a:t>Create a Test Session: Start Session</a:t>
            </a:r>
          </a:p>
        </p:txBody>
      </p:sp>
      <p:sp>
        <p:nvSpPr>
          <p:cNvPr id="11" name="Slide Number Placeholder 3">
            <a:extLst>
              <a:ext uri="{FF2B5EF4-FFF2-40B4-BE49-F238E27FC236}">
                <a16:creationId xmlns:a16="http://schemas.microsoft.com/office/drawing/2014/main" id="{29ACD324-A2B4-4223-8A29-77E098BE2577}"/>
              </a:ext>
            </a:extLst>
          </p:cNvPr>
          <p:cNvSpPr>
            <a:spLocks noGrp="1"/>
          </p:cNvSpPr>
          <p:nvPr>
            <p:ph type="sldNum" sz="quarter" idx="10"/>
          </p:nvPr>
        </p:nvSpPr>
        <p:spPr>
          <a:xfrm>
            <a:off x="11442432" y="6444777"/>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7" name="Picture 6">
            <a:extLst>
              <a:ext uri="{FF2B5EF4-FFF2-40B4-BE49-F238E27FC236}">
                <a16:creationId xmlns:a16="http://schemas.microsoft.com/office/drawing/2014/main" id="{322D87B4-70E3-4AD1-ADC2-049777F416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87193" y="1280247"/>
            <a:ext cx="7683954" cy="445181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044207BD-E99E-4D8C-B5DC-2E412FB38AB7}"/>
              </a:ext>
            </a:extLst>
          </p:cNvPr>
          <p:cNvSpPr/>
          <p:nvPr/>
        </p:nvSpPr>
        <p:spPr>
          <a:xfrm>
            <a:off x="7158251" y="5073487"/>
            <a:ext cx="2179681" cy="5042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Arrow: Left 11">
            <a:extLst>
              <a:ext uri="{FF2B5EF4-FFF2-40B4-BE49-F238E27FC236}">
                <a16:creationId xmlns:a16="http://schemas.microsoft.com/office/drawing/2014/main" id="{313D7772-B60D-46ED-B018-85FF2059C83A}"/>
              </a:ext>
            </a:extLst>
          </p:cNvPr>
          <p:cNvSpPr/>
          <p:nvPr/>
        </p:nvSpPr>
        <p:spPr>
          <a:xfrm>
            <a:off x="9337932" y="4945741"/>
            <a:ext cx="954741" cy="63201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012521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AC94F-0CB7-47E2-B1CC-A0F105248E94}">
  <ds:schemaRefs>
    <ds:schemaRef ds:uri="http://purl.org/dc/terms/"/>
    <ds:schemaRef ds:uri="http://schemas.microsoft.com/office/2006/documentManagement/types"/>
    <ds:schemaRef ds:uri="http://schemas.microsoft.com/office/infopath/2007/PartnerControls"/>
    <ds:schemaRef ds:uri="3c8d6406-deae-4a0d-a95e-fe53ed4a1ace"/>
    <ds:schemaRef ds:uri="http://purl.org/dc/elements/1.1/"/>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24452</TotalTime>
  <Words>4454</Words>
  <Application>Microsoft Office PowerPoint</Application>
  <PresentationFormat>Widescreen</PresentationFormat>
  <Paragraphs>273</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Calibri</vt:lpstr>
      <vt:lpstr>Franklin Gothic Book</vt:lpstr>
      <vt:lpstr>Franklin Gothic Medium</vt:lpstr>
      <vt:lpstr>Gill Sans MT</vt:lpstr>
      <vt:lpstr>Times New Roman</vt:lpstr>
      <vt:lpstr>Cambium Assessment PPT</vt:lpstr>
      <vt:lpstr>Test Administrator (TA) Interface for Online Testing</vt:lpstr>
      <vt:lpstr>Objectives</vt:lpstr>
      <vt:lpstr>Logging in to the TA Interface</vt:lpstr>
      <vt:lpstr>Logging in to the TA Interface (continued)</vt:lpstr>
      <vt:lpstr>Create a Test Session: Test Categories</vt:lpstr>
      <vt:lpstr>Create a Test Session: Test Selection </vt:lpstr>
      <vt:lpstr>Create a Test Session: Filters</vt:lpstr>
      <vt:lpstr>Create a Test Session: Global Search Feature</vt:lpstr>
      <vt:lpstr>Create a Test Session: Start Session</vt:lpstr>
      <vt:lpstr>Create a Test Session: Test Reasons</vt:lpstr>
      <vt:lpstr>Create a Test Session: Session Type</vt:lpstr>
      <vt:lpstr>Session ID</vt:lpstr>
      <vt:lpstr>Screensaver Mode</vt:lpstr>
      <vt:lpstr>Banner</vt:lpstr>
      <vt:lpstr>Student Lookup</vt:lpstr>
      <vt:lpstr>Student Lookup (continued)</vt:lpstr>
      <vt:lpstr>Approving Student Entry</vt:lpstr>
      <vt:lpstr>Denying Student Entry</vt:lpstr>
      <vt:lpstr>Editing Student Details: See/Edit Details</vt:lpstr>
      <vt:lpstr>Editing Student Details: Turn Settings On and Off</vt:lpstr>
      <vt:lpstr>Monitoring Student Progress</vt:lpstr>
      <vt:lpstr>Test with Potential Issues Table</vt:lpstr>
      <vt:lpstr>Print on Request</vt:lpstr>
      <vt:lpstr>Approved Requests</vt:lpstr>
      <vt:lpstr>Printing Test Session Information</vt:lpstr>
      <vt:lpstr>Pausing and Stopping Sessions</vt:lpstr>
      <vt:lpstr>Transferring Sessions</vt:lpstr>
      <vt:lpstr>Logging Out of the TA Interface</vt:lpstr>
      <vt:lpstr>Troubleshooting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Emily MacGillivray</cp:lastModifiedBy>
  <cp:revision>205</cp:revision>
  <cp:lastPrinted>2017-10-19T00:36:21Z</cp:lastPrinted>
  <dcterms:created xsi:type="dcterms:W3CDTF">2020-02-03T21:37:34Z</dcterms:created>
  <dcterms:modified xsi:type="dcterms:W3CDTF">2022-03-21T23:24:57Z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