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0"/>
  </p:notesMasterIdLst>
  <p:handoutMasterIdLst>
    <p:handoutMasterId r:id="rId21"/>
  </p:handoutMasterIdLst>
  <p:sldIdLst>
    <p:sldId id="294" r:id="rId5"/>
    <p:sldId id="363" r:id="rId6"/>
    <p:sldId id="368" r:id="rId7"/>
    <p:sldId id="365" r:id="rId8"/>
    <p:sldId id="378" r:id="rId9"/>
    <p:sldId id="379" r:id="rId10"/>
    <p:sldId id="369" r:id="rId11"/>
    <p:sldId id="374" r:id="rId12"/>
    <p:sldId id="372" r:id="rId13"/>
    <p:sldId id="367" r:id="rId14"/>
    <p:sldId id="370" r:id="rId15"/>
    <p:sldId id="366" r:id="rId16"/>
    <p:sldId id="375" r:id="rId17"/>
    <p:sldId id="376" r:id="rId18"/>
    <p:sldId id="377" r:id="rId1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6" clrIdx="8">
    <p:extLst>
      <p:ext uri="{19B8F6BF-5375-455C-9EA6-DF929625EA0E}">
        <p15:presenceInfo xmlns:p15="http://schemas.microsoft.com/office/powerpoint/2012/main" userId="Mills, Monica" providerId="None"/>
      </p:ext>
    </p:extLst>
  </p:cmAuthor>
  <p:cmAuthor id="10" name="Assaker, Rima" initials="AR" lastIdx="3" clrIdx="9">
    <p:extLst>
      <p:ext uri="{19B8F6BF-5375-455C-9EA6-DF929625EA0E}">
        <p15:presenceInfo xmlns:p15="http://schemas.microsoft.com/office/powerpoint/2012/main" userId="S::rassaker@air.org::f324289e-7882-4036-860b-9532c4f6fcdc" providerId="AD"/>
      </p:ext>
    </p:extLst>
  </p:cmAuthor>
  <p:cmAuthor id="11" name="Boyd, Brittany" initials="BB" lastIdx="10" clrIdx="10">
    <p:extLst>
      <p:ext uri="{19B8F6BF-5375-455C-9EA6-DF929625EA0E}">
        <p15:presenceInfo xmlns:p15="http://schemas.microsoft.com/office/powerpoint/2012/main" userId="S::bboyd@air.org::7c39b1fc-bbce-4364-82ff-1d4d383f347d" providerId="AD"/>
      </p:ext>
    </p:extLst>
  </p:cmAuthor>
  <p:cmAuthor id="12" name="Strittmatter, Jennifer G." initials="SJG" lastIdx="3" clrIdx="11">
    <p:extLst>
      <p:ext uri="{19B8F6BF-5375-455C-9EA6-DF929625EA0E}">
        <p15:presenceInfo xmlns:p15="http://schemas.microsoft.com/office/powerpoint/2012/main" userId="S::jstrittmatter@air.org::5b890a84-78d8-4fc1-ac1c-46682033f69d" providerId="AD"/>
      </p:ext>
    </p:extLst>
  </p:cmAuthor>
  <p:cmAuthor id="13" name="Evan Davis" initials="ED" lastIdx="9" clrIdx="12">
    <p:extLst>
      <p:ext uri="{19B8F6BF-5375-455C-9EA6-DF929625EA0E}">
        <p15:presenceInfo xmlns:p15="http://schemas.microsoft.com/office/powerpoint/2012/main" userId="S::evan.davis@cambiumassessment.com::0908157f-410a-4dba-b773-643e741566fb" providerId="AD"/>
      </p:ext>
    </p:extLst>
  </p:cmAuthor>
  <p:cmAuthor id="14" name="Elaine Lee" initials="EL" lastIdx="3" clrIdx="13">
    <p:extLst>
      <p:ext uri="{19B8F6BF-5375-455C-9EA6-DF929625EA0E}">
        <p15:presenceInfo xmlns:p15="http://schemas.microsoft.com/office/powerpoint/2012/main" userId="7b822ffc49d37e66" providerId="Windows Live"/>
      </p:ext>
    </p:extLst>
  </p:cmAuthor>
  <p:cmAuthor id="15" name="Emily MacGillivray" initials="EM" lastIdx="1" clrIdx="14">
    <p:extLst>
      <p:ext uri="{19B8F6BF-5375-455C-9EA6-DF929625EA0E}">
        <p15:presenceInfo xmlns:p15="http://schemas.microsoft.com/office/powerpoint/2012/main" userId="S::emily.macgillivray@cambiumassessment.com::98bad45a-ef3f-4e39-94a2-c17b4482a2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4383" autoAdjust="0"/>
  </p:normalViewPr>
  <p:slideViewPr>
    <p:cSldViewPr snapToGrid="0">
      <p:cViewPr varScale="1">
        <p:scale>
          <a:sx n="85" d="100"/>
          <a:sy n="85" d="100"/>
        </p:scale>
        <p:origin x="1308" y="8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Welcome to our training module on the speech-to-text (STT) state test accommodation and how it is used during testing. This technology is a non-embedded,</a:t>
            </a:r>
            <a:r>
              <a:rPr lang="en-US" altLang="en-US" baseline="0" dirty="0">
                <a:latin typeface="Arial" panose="020B0604020202020204" pitchFamily="34" charset="0"/>
                <a:cs typeface="Arial" panose="020B0604020202020204" pitchFamily="34" charset="0"/>
              </a:rPr>
              <a:t> state test</a:t>
            </a:r>
            <a:r>
              <a:rPr lang="en-US" altLang="en-US" dirty="0">
                <a:latin typeface="Arial" panose="020B0604020202020204" pitchFamily="34" charset="0"/>
                <a:cs typeface="Arial" panose="020B0604020202020204" pitchFamily="34" charset="0"/>
              </a:rPr>
              <a:t> accommodation that requires the installation of a third-party voice recognition software and the enabling of permissive mode in TIDE.</a:t>
            </a:r>
            <a:r>
              <a:rPr lang="en-US" altLang="en-US" u="none" dirty="0">
                <a:solidFill>
                  <a:schemeClr val="tx1"/>
                </a:solidFill>
                <a:latin typeface="Arial" panose="020B0604020202020204" pitchFamily="34" charset="0"/>
                <a:cs typeface="Arial" panose="020B0604020202020204" pitchFamily="34" charset="0"/>
              </a:rPr>
              <a:t> </a:t>
            </a:r>
            <a:r>
              <a:rPr lang="en-US" u="none" dirty="0">
                <a:solidFill>
                  <a:schemeClr val="tx1"/>
                </a:solidFill>
                <a:latin typeface="Arial" panose="020B0604020202020204" pitchFamily="34" charset="0"/>
                <a:cs typeface="Arial" panose="020B0604020202020204" pitchFamily="34" charset="0"/>
              </a:rPr>
              <a:t>Please note that your state’s speech-to-text features may be different from the images shown here. </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panose="020B0604020202020204" pitchFamily="34" charset="0"/>
                <a:cs typeface="Arial" panose="020B0604020202020204" pitchFamily="34" charset="0"/>
              </a:rPr>
              <a:t>The Dragon website provides a cheat sheet with all of the standard commands that the software allows. Some of these commands might not be available in the secure browser. A DragonNaturallySpeaking User Guide is also available if you need additional information on the complete system. </a:t>
            </a: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10</a:t>
            </a:fld>
            <a:endParaRPr lang="en-US" dirty="0"/>
          </a:p>
        </p:txBody>
      </p:sp>
    </p:spTree>
    <p:extLst>
      <p:ext uri="{BB962C8B-B14F-4D97-AF65-F5344CB8AC3E}">
        <p14:creationId xmlns:p14="http://schemas.microsoft.com/office/powerpoint/2010/main" val="29933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 test day, the </a:t>
            </a:r>
            <a:r>
              <a:rPr lang="en-US" i="0" u="none" dirty="0">
                <a:latin typeface="Arial" panose="020B0604020202020204" pitchFamily="34" charset="0"/>
                <a:cs typeface="Arial" panose="020B0604020202020204" pitchFamily="34" charset="0"/>
              </a:rPr>
              <a:t>TA </a:t>
            </a:r>
            <a:r>
              <a:rPr lang="en-US" dirty="0">
                <a:latin typeface="Arial" panose="020B0604020202020204" pitchFamily="34" charset="0"/>
                <a:cs typeface="Arial" panose="020B0604020202020204" pitchFamily="34" charset="0"/>
              </a:rPr>
              <a:t>should generate an operational test session as usual. To check that permissive mode is enabled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 TA Interface, the TA clicks on </a:t>
            </a:r>
            <a:r>
              <a:rPr lang="en-US" b="1" dirty="0">
                <a:latin typeface="Arial" panose="020B0604020202020204" pitchFamily="34" charset="0"/>
                <a:cs typeface="Arial" panose="020B0604020202020204" pitchFamily="34" charset="0"/>
              </a:rPr>
              <a:t>Test Settings </a:t>
            </a:r>
            <a:r>
              <a:rPr lang="en-US" dirty="0">
                <a:latin typeface="Arial" panose="020B0604020202020204" pitchFamily="34" charset="0"/>
                <a:cs typeface="Arial" panose="020B0604020202020204" pitchFamily="34" charset="0"/>
              </a:rPr>
              <a:t>for the student. Under </a:t>
            </a:r>
            <a:r>
              <a:rPr lang="en-US" b="1" dirty="0">
                <a:latin typeface="Arial" panose="020B0604020202020204" pitchFamily="34" charset="0"/>
                <a:cs typeface="Arial" panose="020B0604020202020204" pitchFamily="34" charset="0"/>
              </a:rPr>
              <a:t>Embedded Designated Supports</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toggle switch should be </a:t>
            </a:r>
            <a:r>
              <a:rPr lang="en-US" b="1" dirty="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If Permissive Mode is NOT enabled, the TA will need to contact the Test Coordinator.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Information on how to generate a test session is found in the </a:t>
            </a:r>
            <a:r>
              <a:rPr lang="en-US" i="1" dirty="0">
                <a:latin typeface="Arial" panose="020B0604020202020204" pitchFamily="34" charset="0"/>
                <a:cs typeface="Arial" panose="020B0604020202020204" pitchFamily="34" charset="0"/>
              </a:rPr>
              <a:t>Guide to Navigating Online HSAP Administration </a:t>
            </a:r>
            <a:r>
              <a:rPr lang="en-US" i="0" dirty="0">
                <a:latin typeface="Arial" panose="020B0604020202020204" pitchFamily="34" charset="0"/>
                <a:cs typeface="Arial" panose="020B0604020202020204" pitchFamily="34" charset="0"/>
              </a:rPr>
              <a:t>located on the </a:t>
            </a:r>
            <a:r>
              <a:rPr lang="en-US" dirty="0">
                <a:latin typeface="Arial" panose="020B0604020202020204" pitchFamily="34" charset="0"/>
                <a:cs typeface="Arial" panose="020B0604020202020204" pitchFamily="34" charset="0"/>
              </a:rPr>
              <a:t>AlohaHSAP.org </a:t>
            </a:r>
            <a:r>
              <a:rPr lang="en-US" i="0" dirty="0">
                <a:latin typeface="Arial" panose="020B0604020202020204" pitchFamily="34" charset="0"/>
                <a:cs typeface="Arial" panose="020B0604020202020204" pitchFamily="34" charset="0"/>
              </a:rPr>
              <a:t>portal.</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74FD81-F092-42F0-B41F-C25BB754F78B}" type="slidenum">
              <a:rPr lang="en-US" smtClean="0"/>
              <a:t>11</a:t>
            </a:fld>
            <a:endParaRPr lang="en-US" dirty="0"/>
          </a:p>
        </p:txBody>
      </p:sp>
    </p:spTree>
    <p:extLst>
      <p:ext uri="{BB962C8B-B14F-4D97-AF65-F5344CB8AC3E}">
        <p14:creationId xmlns:p14="http://schemas.microsoft.com/office/powerpoint/2010/main" val="363343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student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will then open the voice recognition software on the testing computer. The </a:t>
            </a:r>
            <a:r>
              <a:rPr lang="en-US" b="0" dirty="0">
                <a:latin typeface="Arial" panose="020B0604020202020204" pitchFamily="34" charset="0"/>
                <a:cs typeface="Arial" panose="020B0604020202020204" pitchFamily="34" charset="0"/>
              </a:rPr>
              <a:t>secure browser </a:t>
            </a:r>
            <a:r>
              <a:rPr lang="en-US" dirty="0">
                <a:latin typeface="Arial" panose="020B0604020202020204" pitchFamily="34" charset="0"/>
                <a:cs typeface="Arial" panose="020B0604020202020204" pitchFamily="34" charset="0"/>
              </a:rPr>
              <a:t>should also be opened as the student logs in to the test. At this point, from the TA Interface, the </a:t>
            </a:r>
            <a:r>
              <a:rPr lang="en-US" b="0" dirty="0">
                <a:latin typeface="Arial" panose="020B0604020202020204" pitchFamily="34" charset="0"/>
                <a:cs typeface="Arial" panose="020B0604020202020204" pitchFamily="34" charset="0"/>
              </a:rPr>
              <a:t>TA </a:t>
            </a:r>
            <a:r>
              <a:rPr lang="en-US" dirty="0">
                <a:latin typeface="Arial" panose="020B0604020202020204" pitchFamily="34" charset="0"/>
                <a:cs typeface="Arial" panose="020B0604020202020204" pitchFamily="34" charset="0"/>
              </a:rPr>
              <a:t>approves the student to test. Once approved, the speech recognition task bar will appear at the top of the student’s computer screen.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this time, the student should make any setting changes that are necessary using the speech recognition bar tools button. Then, the student should continue with the sign-in process to begin the test. The speech recognition task bar will remain in place during the test.</a:t>
            </a:r>
          </a:p>
        </p:txBody>
      </p:sp>
      <p:sp>
        <p:nvSpPr>
          <p:cNvPr id="4" name="Slide Number Placeholder 3"/>
          <p:cNvSpPr>
            <a:spLocks noGrp="1"/>
          </p:cNvSpPr>
          <p:nvPr>
            <p:ph type="sldNum" sz="quarter" idx="10"/>
          </p:nvPr>
        </p:nvSpPr>
        <p:spPr/>
        <p:txBody>
          <a:bodyPr/>
          <a:lstStyle/>
          <a:p>
            <a:fld id="{A574FD81-F092-42F0-B41F-C25BB754F78B}" type="slidenum">
              <a:rPr lang="en-US" smtClean="0"/>
              <a:t>12</a:t>
            </a:fld>
            <a:endParaRPr lang="en-US" dirty="0"/>
          </a:p>
        </p:txBody>
      </p:sp>
    </p:spTree>
    <p:extLst>
      <p:ext uri="{BB962C8B-B14F-4D97-AF65-F5344CB8AC3E}">
        <p14:creationId xmlns:p14="http://schemas.microsoft.com/office/powerpoint/2010/main" val="195941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Dragon is set to Normal Mode or Command Mode, students can use various voice commands to move through the test site. The first time students use a command in a given test session, they may need to say, "Select," in order to bring focus to the Student Testing Site.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To navigate a test page with voice commands:</a:t>
            </a:r>
          </a:p>
          <a:p>
            <a:pPr lvl="0"/>
            <a:r>
              <a:rPr lang="en-US" dirty="0">
                <a:latin typeface="Arial" panose="020B0604020202020204" pitchFamily="34" charset="0"/>
                <a:cs typeface="Arial" panose="020B0604020202020204" pitchFamily="34" charset="0"/>
              </a:rPr>
              <a:t>To shift the focus to the next element on a page, students say, "Tab."</a:t>
            </a:r>
          </a:p>
          <a:p>
            <a:pPr lvl="0"/>
            <a:r>
              <a:rPr lang="en-US" dirty="0">
                <a:latin typeface="Arial" panose="020B0604020202020204" pitchFamily="34" charset="0"/>
                <a:cs typeface="Arial" panose="020B0604020202020204" pitchFamily="34" charset="0"/>
              </a:rPr>
              <a:t>To shift the focus to the previous element on a page, students say, "Shift Tab."</a:t>
            </a:r>
          </a:p>
          <a:p>
            <a:pPr lvl="0"/>
            <a:r>
              <a:rPr lang="en-US" dirty="0">
                <a:latin typeface="Arial" panose="020B0604020202020204" pitchFamily="34" charset="0"/>
                <a:cs typeface="Arial" panose="020B0604020202020204" pitchFamily="34" charset="0"/>
              </a:rPr>
              <a:t>To click a button, mark a checkbox, or open a drop-down list, students say, "Press Enter."</a:t>
            </a:r>
          </a:p>
          <a:p>
            <a:pPr lvl="0"/>
            <a:r>
              <a:rPr lang="en-US" dirty="0">
                <a:latin typeface="Arial" panose="020B0604020202020204" pitchFamily="34" charset="0"/>
                <a:cs typeface="Arial" panose="020B0604020202020204" pitchFamily="34" charset="0"/>
              </a:rPr>
              <a:t>To close a pop-up window or menu, students say, "Press Escape."</a:t>
            </a: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13</a:t>
            </a:fld>
            <a:endParaRPr lang="en-US" dirty="0"/>
          </a:p>
        </p:txBody>
      </p:sp>
    </p:spTree>
    <p:extLst>
      <p:ext uri="{BB962C8B-B14F-4D97-AF65-F5344CB8AC3E}">
        <p14:creationId xmlns:p14="http://schemas.microsoft.com/office/powerpoint/2010/main" val="3607190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Dragon is set to Normal Mode, students can also dictate the text that they wish to write for </a:t>
            </a:r>
            <a:r>
              <a:rPr lang="en-US" b="1" dirty="0">
                <a:latin typeface="Arial" panose="020B0604020202020204" pitchFamily="34" charset="0"/>
                <a:cs typeface="Arial" panose="020B0604020202020204" pitchFamily="34" charset="0"/>
              </a:rPr>
              <a:t>text response items </a:t>
            </a:r>
            <a:r>
              <a:rPr lang="en-US" dirty="0">
                <a:latin typeface="Arial" panose="020B0604020202020204" pitchFamily="34" charset="0"/>
                <a:cs typeface="Arial" panose="020B0604020202020204" pitchFamily="34" charset="0"/>
              </a:rPr>
              <a:t>on the test.</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To respond to text response items:</a:t>
            </a:r>
          </a:p>
          <a:p>
            <a:pPr lvl="0"/>
            <a:r>
              <a:rPr lang="en-US" dirty="0">
                <a:latin typeface="Arial" panose="020B0604020202020204" pitchFamily="34" charset="0"/>
                <a:cs typeface="Arial" panose="020B0604020202020204" pitchFamily="34" charset="0"/>
              </a:rPr>
              <a:t>To shift the focus to a text response item's text box, students say, "Tab," until the cursor appears in the text box.</a:t>
            </a:r>
          </a:p>
          <a:p>
            <a:pPr lvl="0"/>
            <a:r>
              <a:rPr lang="en-US" dirty="0">
                <a:latin typeface="Arial" panose="020B0604020202020204" pitchFamily="34" charset="0"/>
                <a:cs typeface="Arial" panose="020B0604020202020204" pitchFamily="34" charset="0"/>
              </a:rPr>
              <a:t>To dictate text into a text response box, students speak their response.</a:t>
            </a:r>
          </a:p>
          <a:p>
            <a:pPr lvl="0"/>
            <a:r>
              <a:rPr lang="en-US" dirty="0">
                <a:latin typeface="Arial" panose="020B0604020202020204" pitchFamily="34" charset="0"/>
                <a:cs typeface="Arial" panose="020B0604020202020204" pitchFamily="34" charset="0"/>
              </a:rPr>
              <a:t>If Dragon enters the wrong text, students can say, "Correct [incorrect text]" and then speak the correct text. They can also spell it out by saying, "Switch to Spell Mode."</a:t>
            </a:r>
          </a:p>
          <a:p>
            <a:pPr lvl="0"/>
            <a:r>
              <a:rPr lang="en-US" dirty="0">
                <a:latin typeface="Arial" panose="020B0604020202020204" pitchFamily="34" charset="0"/>
                <a:cs typeface="Arial" panose="020B0604020202020204" pitchFamily="34" charset="0"/>
              </a:rPr>
              <a:t>To delete the last entered text, students say, "Backspace."</a:t>
            </a:r>
          </a:p>
          <a:p>
            <a:pPr lvl="0"/>
            <a:r>
              <a:rPr lang="en-US" dirty="0">
                <a:latin typeface="Arial" panose="020B0604020202020204" pitchFamily="34" charset="0"/>
                <a:cs typeface="Arial" panose="020B0604020202020204" pitchFamily="34" charset="0"/>
              </a:rPr>
              <a:t>To select all the entered text, students say, "Select All."</a:t>
            </a: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14</a:t>
            </a:fld>
            <a:endParaRPr lang="en-US" dirty="0"/>
          </a:p>
        </p:txBody>
      </p:sp>
    </p:spTree>
    <p:extLst>
      <p:ext uri="{BB962C8B-B14F-4D97-AF65-F5344CB8AC3E}">
        <p14:creationId xmlns:p14="http://schemas.microsoft.com/office/powerpoint/2010/main" val="55655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189"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the Assistive </a:t>
            </a:r>
            <a:r>
              <a:rPr lang="en-US" baseline="0">
                <a:solidFill>
                  <a:schemeClr val="tx1"/>
                </a:solidFill>
                <a:latin typeface="Arial" panose="020B0604020202020204" pitchFamily="34" charset="0"/>
                <a:cs typeface="Arial" panose="020B0604020202020204" pitchFamily="34" charset="0"/>
              </a:rPr>
              <a:t>Technology Manual </a:t>
            </a:r>
            <a:r>
              <a:rPr lang="en-US" baseline="0" dirty="0">
                <a:solidFill>
                  <a:schemeClr val="tx1"/>
                </a:solidFill>
                <a:latin typeface="Arial" panose="020B0604020202020204" pitchFamily="34" charset="0"/>
                <a:cs typeface="Arial" panose="020B0604020202020204" pitchFamily="34" charset="0"/>
              </a:rPr>
              <a:t>located on your portal or contact the Help Desk.</a:t>
            </a:r>
            <a:endParaRPr lang="en-US" dirty="0">
              <a:solidFill>
                <a:schemeClr val="tx1"/>
              </a:solidFill>
              <a:latin typeface="Arial" panose="020B0604020202020204" pitchFamily="34" charset="0"/>
              <a:cs typeface="Arial" panose="020B0604020202020204" pitchFamily="34" charset="0"/>
            </a:endParaRPr>
          </a:p>
          <a:p>
            <a:pPr defTabSz="933237">
              <a:defRPr/>
            </a:pPr>
            <a:endParaRPr lang="en-US" altLang="en-US" dirty="0">
              <a:latin typeface="Arial" charset="0"/>
            </a:endParaRPr>
          </a:p>
        </p:txBody>
      </p:sp>
      <p:sp>
        <p:nvSpPr>
          <p:cNvPr id="4" name="Slide Number Placeholder 3"/>
          <p:cNvSpPr>
            <a:spLocks noGrp="1"/>
          </p:cNvSpPr>
          <p:nvPr>
            <p:ph type="sldNum" sz="quarter" idx="5"/>
          </p:nvPr>
        </p:nvSpPr>
        <p:spPr/>
        <p:txBody>
          <a:bodyPr/>
          <a:lstStyle/>
          <a:p>
            <a:fld id="{A574FD81-F092-42F0-B41F-C25BB754F78B}" type="slidenum">
              <a:rPr lang="en-US" smtClean="0"/>
              <a:t>15</a:t>
            </a:fld>
            <a:endParaRPr lang="en-US" dirty="0"/>
          </a:p>
        </p:txBody>
      </p:sp>
    </p:spTree>
    <p:extLst>
      <p:ext uri="{BB962C8B-B14F-4D97-AF65-F5344CB8AC3E}">
        <p14:creationId xmlns:p14="http://schemas.microsoft.com/office/powerpoint/2010/main" val="208551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After viewing this presentation, testing personnel should know how</a:t>
            </a:r>
            <a:r>
              <a:rPr lang="en-US" b="0" baseline="0" dirty="0">
                <a:latin typeface="Arial" panose="020B0604020202020204" pitchFamily="34" charset="0"/>
                <a:cs typeface="Arial" panose="020B0604020202020204" pitchFamily="34" charset="0"/>
              </a:rPr>
              <a:t> to</a:t>
            </a:r>
            <a:r>
              <a:rPr lang="en-US" b="0" dirty="0">
                <a:latin typeface="Arial" panose="020B0604020202020204" pitchFamily="34" charset="0"/>
                <a:cs typeface="Arial" panose="020B0604020202020204" pitchFamily="34" charset="0"/>
              </a:rPr>
              <a:t> set up the hardware and software necessary for STT testing. </a:t>
            </a:r>
            <a:r>
              <a:rPr lang="en-US" b="0" u="none" dirty="0">
                <a:latin typeface="Arial" panose="020B0604020202020204" pitchFamily="34" charset="0"/>
                <a:cs typeface="Arial" panose="020B0604020202020204" pitchFamily="34" charset="0"/>
              </a:rPr>
              <a:t>Testing coordinators </a:t>
            </a:r>
            <a:r>
              <a:rPr lang="en-US" b="0" dirty="0">
                <a:latin typeface="Arial" panose="020B0604020202020204" pitchFamily="34" charset="0"/>
                <a:cs typeface="Arial" panose="020B0604020202020204" pitchFamily="34" charset="0"/>
              </a:rPr>
              <a:t>(TCs) learn how to turn on permissive mode in</a:t>
            </a:r>
            <a:r>
              <a:rPr lang="en-US" b="0" baseline="0" dirty="0">
                <a:latin typeface="Arial" panose="020B0604020202020204" pitchFamily="34" charset="0"/>
                <a:cs typeface="Arial" panose="020B0604020202020204" pitchFamily="34" charset="0"/>
              </a:rPr>
              <a:t> the Test Information Distribution Engine (</a:t>
            </a:r>
            <a:r>
              <a:rPr lang="en-US" b="0" dirty="0">
                <a:latin typeface="Arial" panose="020B0604020202020204" pitchFamily="34" charset="0"/>
                <a:cs typeface="Arial" panose="020B0604020202020204" pitchFamily="34" charset="0"/>
              </a:rPr>
              <a:t>TIDE), which allows the software to operate within the secure browser. </a:t>
            </a:r>
            <a:r>
              <a:rPr lang="en-US" b="0" u="none" dirty="0">
                <a:latin typeface="Arial" panose="020B0604020202020204" pitchFamily="34" charset="0"/>
                <a:cs typeface="Arial" panose="020B0604020202020204" pitchFamily="34" charset="0"/>
              </a:rPr>
              <a:t>Test administrators (TAs)</a:t>
            </a:r>
            <a:r>
              <a:rPr lang="en-US" b="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will learn how to navigate both the TA Interface and the Student Interface. Also, </a:t>
            </a:r>
            <a:r>
              <a:rPr lang="en-US" b="0" u="none" dirty="0">
                <a:latin typeface="Arial" panose="020B0604020202020204" pitchFamily="34" charset="0"/>
                <a:cs typeface="Arial" panose="020B0604020202020204" pitchFamily="34" charset="0"/>
              </a:rPr>
              <a:t>TAs</a:t>
            </a:r>
            <a:r>
              <a:rPr lang="en-US" b="0" dirty="0">
                <a:latin typeface="Arial" panose="020B0604020202020204" pitchFamily="34" charset="0"/>
                <a:cs typeface="Arial" panose="020B0604020202020204" pitchFamily="34" charset="0"/>
              </a:rPr>
              <a:t> will help students choose the correct mode of Dragon speech recognition software and assist the student with the standard commands required by Dragon to interact with the test. Tasks performed will depend on your role. Please consult your </a:t>
            </a:r>
            <a:r>
              <a:rPr lang="en-US" b="0" baseline="0" dirty="0">
                <a:latin typeface="Arial" panose="020B0604020202020204" pitchFamily="34" charset="0"/>
                <a:cs typeface="Arial" panose="020B0604020202020204" pitchFamily="34" charset="0"/>
              </a:rPr>
              <a:t>TC </a:t>
            </a:r>
            <a:r>
              <a:rPr lang="en-US" b="0" dirty="0">
                <a:latin typeface="Arial" panose="020B0604020202020204" pitchFamily="34" charset="0"/>
                <a:cs typeface="Arial" panose="020B0604020202020204" pitchFamily="34" charset="0"/>
              </a:rPr>
              <a:t>if you are unsure about the information applicable to your role.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It is very important to provide the </a:t>
            </a:r>
            <a:r>
              <a:rPr lang="en-US" b="0" u="none" dirty="0">
                <a:latin typeface="Arial" panose="020B0604020202020204" pitchFamily="34" charset="0"/>
                <a:cs typeface="Arial" panose="020B0604020202020204" pitchFamily="34" charset="0"/>
              </a:rPr>
              <a:t>student</a:t>
            </a:r>
            <a:r>
              <a:rPr lang="en-US" b="0" dirty="0">
                <a:latin typeface="Arial" panose="020B0604020202020204" pitchFamily="34" charset="0"/>
                <a:cs typeface="Arial" panose="020B0604020202020204" pitchFamily="34" charset="0"/>
              </a:rPr>
              <a:t> with significant practice time with the STT software before live testing. The </a:t>
            </a:r>
            <a:r>
              <a:rPr lang="en-US" b="0" u="none" dirty="0">
                <a:latin typeface="Arial" panose="020B0604020202020204" pitchFamily="34" charset="0"/>
                <a:cs typeface="Arial" panose="020B0604020202020204" pitchFamily="34" charset="0"/>
              </a:rPr>
              <a:t>student</a:t>
            </a:r>
            <a:r>
              <a:rPr lang="en-US" b="0" dirty="0">
                <a:latin typeface="Arial" panose="020B0604020202020204" pitchFamily="34" charset="0"/>
                <a:cs typeface="Arial" panose="020B0604020202020204" pitchFamily="34" charset="0"/>
              </a:rPr>
              <a:t> should be familiar and comfortable with the hardware and the software.</a:t>
            </a:r>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DBA2C2E2-0E08-480B-A22D-C2F2EBF6A27D}" type="slidenum">
              <a:rPr lang="en-US">
                <a:solidFill>
                  <a:srgbClr val="000000"/>
                </a:solidFill>
                <a:latin typeface="ITC Franklin Gothic Std Bk Cd"/>
                <a:ea typeface="ＭＳ Ｐゴシック" charset="-128"/>
              </a:rPr>
              <a:pPr defTabSz="933237" eaLnBrk="0" fontAlgn="base" hangingPunct="0">
                <a:spcBef>
                  <a:spcPct val="0"/>
                </a:spcBef>
                <a:spcAft>
                  <a:spcPct val="0"/>
                </a:spcAft>
                <a:defRPr/>
              </a:pPr>
              <a:t>2</a:t>
            </a:fld>
            <a:endParaRPr lang="en-US" dirty="0">
              <a:solidFill>
                <a:srgbClr val="000000"/>
              </a:solidFill>
              <a:latin typeface="ITC Franklin Gothic Std Bk Cd"/>
              <a:ea typeface="ＭＳ Ｐゴシック" charset="-128"/>
            </a:endParaRPr>
          </a:p>
        </p:txBody>
      </p:sp>
    </p:spTree>
    <p:extLst>
      <p:ext uri="{BB962C8B-B14F-4D97-AF65-F5344CB8AC3E}">
        <p14:creationId xmlns:p14="http://schemas.microsoft.com/office/powerpoint/2010/main" val="248423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kern="1200" dirty="0">
                <a:solidFill>
                  <a:schemeClr val="tx1"/>
                </a:solidFill>
                <a:effectLst/>
                <a:latin typeface="Arial" panose="020B0604020202020204" pitchFamily="34" charset="0"/>
                <a:cs typeface="Arial" panose="020B0604020202020204" pitchFamily="34" charset="0"/>
              </a:rPr>
              <a:t>Speech-to-Text (STT) software is a type of assistive technology that converts words that are spoken aloud to electronic written text. The STT state test accommodation is for students with significant motor impairment or processing disabilities. It can also be for those who have suffered a medical emergency that impacts the ability to type a response, such as a broken hand or arm.</a:t>
            </a:r>
          </a:p>
          <a:p>
            <a:pPr marL="0" lvl="1"/>
            <a:endParaRPr lang="en-US" kern="1200" dirty="0">
              <a:solidFill>
                <a:schemeClr val="tx1"/>
              </a:solidFill>
              <a:effectLst/>
              <a:latin typeface="Arial" panose="020B0604020202020204" pitchFamily="34" charset="0"/>
              <a:cs typeface="Arial" panose="020B0604020202020204" pitchFamily="34" charset="0"/>
            </a:endParaRPr>
          </a:p>
          <a:p>
            <a:pPr marL="0" lvl="1"/>
            <a:r>
              <a:rPr lang="en-US" kern="1200" dirty="0">
                <a:solidFill>
                  <a:schemeClr val="tx1"/>
                </a:solidFill>
                <a:effectLst/>
                <a:latin typeface="Arial" panose="020B0604020202020204" pitchFamily="34" charset="0"/>
                <a:cs typeface="Arial" panose="020B0604020202020204" pitchFamily="34" charset="0"/>
              </a:rPr>
              <a:t>The need for STT must be documented via an IEP or Section 504 Plan. There should also be evidence that the student uses STT consistently in daily instruction and assessment of writing. The student will need to practice with the voice recognition software before using it during live testing.</a:t>
            </a: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3</a:t>
            </a:fld>
            <a:endParaRPr lang="en-US" dirty="0"/>
          </a:p>
        </p:txBody>
      </p:sp>
    </p:spTree>
    <p:extLst>
      <p:ext uri="{BB962C8B-B14F-4D97-AF65-F5344CB8AC3E}">
        <p14:creationId xmlns:p14="http://schemas.microsoft.com/office/powerpoint/2010/main" val="40798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 Dragon speech recognition software on a Windows 8.1, 10, or 11 desktop computer equipped with a high-quality USB microphone/headset is recommended. Dragon is the only software that has been thoroughly tested with the Hawai`i</a:t>
            </a:r>
            <a:r>
              <a:rPr lang="en-US" baseline="0" dirty="0">
                <a:latin typeface="Arial" panose="020B0604020202020204" pitchFamily="34" charset="0"/>
                <a:cs typeface="Arial" panose="020B0604020202020204" pitchFamily="34" charset="0"/>
              </a:rPr>
              <a:t> State Assessment Program (HSAP) </a:t>
            </a:r>
            <a:r>
              <a:rPr lang="en-US" dirty="0">
                <a:latin typeface="Arial" panose="020B0604020202020204" pitchFamily="34" charset="0"/>
                <a:cs typeface="Arial" panose="020B0604020202020204" pitchFamily="34" charset="0"/>
              </a:rPr>
              <a:t>online testing system. Support for other STT software within the secure browser is not guaranteed. To purchase and install Dragon speak software, use the two websites listed in the table.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administer the test appropriately, the TA and student should be working in a private space where background noise has been significantly minimized. The next three slides explain what needs to happen before testing a student with an STT state test accommodation.</a:t>
            </a:r>
          </a:p>
        </p:txBody>
      </p:sp>
      <p:sp>
        <p:nvSpPr>
          <p:cNvPr id="4" name="Slide Number Placeholder 3"/>
          <p:cNvSpPr>
            <a:spLocks noGrp="1"/>
          </p:cNvSpPr>
          <p:nvPr>
            <p:ph type="sldNum" sz="quarter" idx="10"/>
          </p:nvPr>
        </p:nvSpPr>
        <p:spPr/>
        <p:txBody>
          <a:bodyPr/>
          <a:lstStyle/>
          <a:p>
            <a:fld id="{A574FD81-F092-42F0-B41F-C25BB754F78B}" type="slidenum">
              <a:rPr lang="en-US" smtClean="0"/>
              <a:t>4</a:t>
            </a:fld>
            <a:endParaRPr lang="en-US" dirty="0"/>
          </a:p>
        </p:txBody>
      </p:sp>
    </p:spTree>
    <p:extLst>
      <p:ext uri="{BB962C8B-B14F-4D97-AF65-F5344CB8AC3E}">
        <p14:creationId xmlns:p14="http://schemas.microsoft.com/office/powerpoint/2010/main" val="28644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Necessary configurations for Dragon Naturally Speaking can be made from the </a:t>
            </a:r>
            <a:r>
              <a:rPr lang="en-US" b="1" dirty="0"/>
              <a:t>Options</a:t>
            </a:r>
            <a:r>
              <a:rPr lang="en-US" dirty="0"/>
              <a:t> dialog box, which is accessed from the </a:t>
            </a:r>
            <a:r>
              <a:rPr lang="en-US" b="1" dirty="0"/>
              <a:t>Tools</a:t>
            </a:r>
            <a:r>
              <a:rPr lang="en-US" dirty="0"/>
              <a:t> drop-down menu on the </a:t>
            </a:r>
            <a:r>
              <a:rPr lang="en-US" dirty="0" err="1"/>
              <a:t>DragonBar</a:t>
            </a:r>
            <a:r>
              <a:rPr lang="en-US" dirty="0"/>
              <a:t>.</a:t>
            </a:r>
          </a:p>
          <a:p>
            <a:endParaRPr lang="en-US" dirty="0"/>
          </a:p>
          <a:p>
            <a:r>
              <a:rPr lang="en-US" dirty="0"/>
              <a:t>From the </a:t>
            </a:r>
            <a:r>
              <a:rPr lang="en-US" b="1" dirty="0"/>
              <a:t>Commands</a:t>
            </a:r>
            <a:r>
              <a:rPr lang="en-US" dirty="0"/>
              <a:t> tab, uncheck the following settings: Enable launching from the Start menu, Enable launching from the desktop, Enable E-Mail and Calendar commands, Enable Cut shortcut commands.</a:t>
            </a:r>
          </a:p>
          <a:p>
            <a:endParaRPr lang="en-US" dirty="0"/>
          </a:p>
          <a:p>
            <a:r>
              <a:rPr lang="en-US" dirty="0"/>
              <a:t>From the </a:t>
            </a:r>
            <a:r>
              <a:rPr lang="en-US" b="1" dirty="0"/>
              <a:t>Miscellaneous</a:t>
            </a:r>
            <a:r>
              <a:rPr lang="en-US" dirty="0"/>
              <a:t> tab, uncheck Use Dictation Box for unsupported application. </a:t>
            </a:r>
          </a:p>
          <a:p>
            <a:endParaRPr lang="en-US" dirty="0"/>
          </a:p>
          <a:p>
            <a:r>
              <a:rPr lang="en-US" dirty="0"/>
              <a:t>In the </a:t>
            </a:r>
            <a:r>
              <a:rPr lang="en-US" b="1" dirty="0"/>
              <a:t>Scheduled Tasks</a:t>
            </a:r>
            <a:r>
              <a:rPr lang="en-US" dirty="0"/>
              <a:t> tab of the </a:t>
            </a:r>
            <a:r>
              <a:rPr lang="en-US" b="1" i="1" dirty="0"/>
              <a:t>Administrative Settings </a:t>
            </a:r>
            <a:r>
              <a:rPr lang="en-US" dirty="0"/>
              <a:t>window, do one of the following: In Dragon 15.5 or earlier, uncheck Enable scheduled Data Collection; In Dragon 15.6, uncheck Help us Improve Dragon.</a:t>
            </a:r>
          </a:p>
          <a:p>
            <a:endParaRPr lang="en-US" dirty="0"/>
          </a:p>
          <a:p>
            <a:r>
              <a:rPr lang="en-US" dirty="0"/>
              <a:t>After you configure Dragon Naturally Speaking, the</a:t>
            </a:r>
            <a:r>
              <a:rPr lang="en-US" baseline="0" dirty="0"/>
              <a:t> HIDOE Assessment Section</a:t>
            </a:r>
            <a:r>
              <a:rPr lang="en-US" dirty="0"/>
              <a:t> strongly recommends testing the application on a practice test administration through the Secure Browser prior to using it for live testing.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45091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Dragon Naturally Speaking requires each student to use a specific User Profile. You will need to create User Profiles and ensure that Dragon Naturally Speaking is set to the proper profile for each student prior to testing. When creating a profile, you can select the student’s age range, language, and accent, as well as set the audio input devices. Students will then read aloud prompts that Dragon Naturally Speaking uses to learn their voice. After creating profiles, you can select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Profiles</a:t>
            </a:r>
            <a:r>
              <a:rPr lang="en-US" sz="1800" dirty="0">
                <a:effectLst/>
                <a:latin typeface="Calibri" panose="020F0502020204030204" pitchFamily="34" charset="0"/>
                <a:ea typeface="Times New Roman" panose="02020603050405020304" pitchFamily="18" charset="0"/>
                <a:cs typeface="Calibri" panose="020F0502020204030204" pitchFamily="34" charset="0"/>
              </a:rPr>
              <a:t> in the Dragon toolbar, then click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Open User Profile…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switch between</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User Profiles.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57039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panose="020B0604020202020204" pitchFamily="34" charset="0"/>
                <a:cs typeface="Arial" panose="020B0604020202020204" pitchFamily="34" charset="0"/>
              </a:rPr>
              <a:t>Before the test can be administered using speech recognition software, the Test Coordinator must enable permissive mode for the student. To do so, log in to the AlohaHSAP.org portal and access the TIDE. From the </a:t>
            </a:r>
            <a:r>
              <a:rPr lang="en-US" b="1" dirty="0">
                <a:latin typeface="Arial" panose="020B0604020202020204" pitchFamily="34" charset="0"/>
                <a:cs typeface="Arial" panose="020B0604020202020204" pitchFamily="34" charset="0"/>
              </a:rPr>
              <a:t>View/Edit Student </a:t>
            </a:r>
            <a:r>
              <a:rPr lang="en-US" dirty="0">
                <a:latin typeface="Arial" panose="020B0604020202020204" pitchFamily="34" charset="0"/>
                <a:cs typeface="Arial" panose="020B0604020202020204" pitchFamily="34" charset="0"/>
              </a:rPr>
              <a:t>page, search for the student who requires the STT and edit the </a:t>
            </a:r>
            <a:r>
              <a:rPr lang="en-US" b="1" dirty="0">
                <a:latin typeface="Arial" panose="020B0604020202020204" pitchFamily="34" charset="0"/>
                <a:cs typeface="Arial" panose="020B0604020202020204" pitchFamily="34" charset="0"/>
              </a:rPr>
              <a:t>Embedded Designated Supports</a:t>
            </a:r>
            <a:r>
              <a:rPr lang="en-US" dirty="0">
                <a:latin typeface="Arial" panose="020B0604020202020204" pitchFamily="34" charset="0"/>
                <a:cs typeface="Arial" panose="020B0604020202020204" pitchFamily="34" charset="0"/>
              </a:rPr>
              <a:t> portion. Find the </a:t>
            </a:r>
            <a:r>
              <a:rPr lang="en-US" b="1" dirty="0">
                <a:latin typeface="Arial" panose="020B0604020202020204" pitchFamily="34" charset="0"/>
                <a:cs typeface="Arial" panose="020B0604020202020204" pitchFamily="34" charset="0"/>
              </a:rPr>
              <a:t>Permissive Mode (Designated Support) </a:t>
            </a:r>
            <a:r>
              <a:rPr lang="en-US" dirty="0">
                <a:latin typeface="Arial" panose="020B0604020202020204" pitchFamily="34" charset="0"/>
                <a:cs typeface="Arial" panose="020B0604020202020204" pitchFamily="34" charset="0"/>
              </a:rPr>
              <a:t>row and switch the button from OFF to ON for the appropriate tests. (This is </a:t>
            </a:r>
            <a:r>
              <a:rPr lang="en-US" b="1" dirty="0">
                <a:latin typeface="Arial" panose="020B0604020202020204" pitchFamily="34" charset="0"/>
                <a:cs typeface="Arial" panose="020B0604020202020204" pitchFamily="34" charset="0"/>
              </a:rPr>
              <a:t>Section #3 </a:t>
            </a:r>
            <a:r>
              <a:rPr lang="en-US" dirty="0">
                <a:latin typeface="Arial" panose="020B0604020202020204" pitchFamily="34" charset="0"/>
                <a:cs typeface="Arial" panose="020B0604020202020204" pitchFamily="34" charset="0"/>
              </a:rPr>
              <a:t>of the Student Information page.)  </a:t>
            </a:r>
          </a:p>
          <a:p>
            <a:pPr defTabSz="933237">
              <a:defRPr/>
            </a:pPr>
            <a:endParaRPr lang="en-US" dirty="0">
              <a:latin typeface="Arial" panose="020B0604020202020204" pitchFamily="34" charset="0"/>
              <a:cs typeface="Arial" panose="020B0604020202020204" pitchFamily="34" charset="0"/>
            </a:endParaRPr>
          </a:p>
          <a:p>
            <a:pPr defTabSz="933237">
              <a:defRPr/>
            </a:pPr>
            <a:r>
              <a:rPr lang="en-US" dirty="0">
                <a:latin typeface="Arial" panose="020B0604020202020204" pitchFamily="34" charset="0"/>
                <a:cs typeface="Arial" panose="020B0604020202020204" pitchFamily="34" charset="0"/>
              </a:rPr>
              <a:t>More information on embedded designated supports can be found in the </a:t>
            </a:r>
            <a:r>
              <a:rPr lang="en-US" i="1" dirty="0">
                <a:latin typeface="Arial" panose="020B0604020202020204" pitchFamily="34" charset="0"/>
                <a:cs typeface="Arial" panose="020B0604020202020204" pitchFamily="34" charset="0"/>
              </a:rPr>
              <a:t>TIDE User Guide </a:t>
            </a:r>
            <a:r>
              <a:rPr lang="en-US" dirty="0">
                <a:latin typeface="Arial" panose="020B0604020202020204" pitchFamily="34" charset="0"/>
                <a:cs typeface="Arial" panose="020B0604020202020204" pitchFamily="34" charset="0"/>
              </a:rPr>
              <a:t>located on the AlohaHSAP.org portal.</a:t>
            </a:r>
          </a:p>
          <a:p>
            <a:pPr defTabSz="933237">
              <a:defRPr/>
            </a:pPr>
            <a:endParaRPr lang="en-US" dirty="0">
              <a:latin typeface="Arial" panose="020B0604020202020204" pitchFamily="34" charset="0"/>
              <a:cs typeface="Arial" panose="020B0604020202020204" pitchFamily="34" charset="0"/>
            </a:endParaRPr>
          </a:p>
          <a:p>
            <a:pPr defTabSz="933237">
              <a:defRPr/>
            </a:pPr>
            <a:r>
              <a:rPr lang="en-US" dirty="0">
                <a:latin typeface="Arial" panose="020B0604020202020204" pitchFamily="34" charset="0"/>
                <a:cs typeface="Arial" panose="020B0604020202020204" pitchFamily="34" charset="0"/>
              </a:rPr>
              <a:t>The speech recognition software will now be accessible to the student in the secure browser. The student should use the available Practice Tests with the speech recognition software well before live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testing.</a:t>
            </a: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7</a:t>
            </a:fld>
            <a:endParaRPr lang="en-US" dirty="0"/>
          </a:p>
        </p:txBody>
      </p:sp>
    </p:spTree>
    <p:extLst>
      <p:ext uri="{BB962C8B-B14F-4D97-AF65-F5344CB8AC3E}">
        <p14:creationId xmlns:p14="http://schemas.microsoft.com/office/powerpoint/2010/main" val="71006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student should practice using STT before live</a:t>
            </a:r>
            <a:r>
              <a:rPr lang="en-US" baseline="0" dirty="0">
                <a:latin typeface="Arial" panose="020B0604020202020204" pitchFamily="34" charset="0"/>
                <a:cs typeface="Arial" panose="020B0604020202020204" pitchFamily="34" charset="0"/>
              </a:rPr>
              <a:t> testing</a:t>
            </a:r>
            <a:r>
              <a:rPr lang="en-US" dirty="0">
                <a:latin typeface="Arial" panose="020B0604020202020204" pitchFamily="34" charset="0"/>
                <a:cs typeface="Arial" panose="020B0604020202020204" pitchFamily="34" charset="0"/>
              </a:rPr>
              <a:t>. The image shown here is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DragonBar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a:t>
            </a:r>
            <a:r>
              <a:rPr lang="en-US" dirty="0" err="1">
                <a:latin typeface="Arial" panose="020B0604020202020204" pitchFamily="34" charset="0"/>
                <a:cs typeface="Arial" panose="020B0604020202020204" pitchFamily="34" charset="0"/>
              </a:rPr>
              <a:t>DragonNaturallySpeaking</a:t>
            </a:r>
            <a:r>
              <a:rPr lang="en-US" dirty="0">
                <a:latin typeface="Arial" panose="020B0604020202020204" pitchFamily="34" charset="0"/>
                <a:cs typeface="Arial" panose="020B0604020202020204" pitchFamily="34" charset="0"/>
              </a:rPr>
              <a:t> 15. Initially, a student will record a </a:t>
            </a:r>
            <a:r>
              <a:rPr lang="en-US" b="1" dirty="0">
                <a:latin typeface="Arial" panose="020B0604020202020204" pitchFamily="34" charset="0"/>
                <a:cs typeface="Arial" panose="020B0604020202020204" pitchFamily="34" charset="0"/>
              </a:rPr>
              <a:t>profile</a:t>
            </a:r>
            <a:r>
              <a:rPr lang="en-US" dirty="0">
                <a:latin typeface="Arial" panose="020B0604020202020204" pitchFamily="34" charset="0"/>
                <a:cs typeface="Arial" panose="020B0604020202020204" pitchFamily="34" charset="0"/>
              </a:rPr>
              <a:t> of his or her voice with the microphone headset used during the actual test. Practicing with this profile will allow the software to learn the student’s voice and make fewer errors from dictation, over time. The student will also need to practice with the various commands that are used in the default mode. In Dragon, the default mode is </a:t>
            </a:r>
            <a:r>
              <a:rPr lang="en-US" b="1" dirty="0">
                <a:latin typeface="Arial" panose="020B0604020202020204" pitchFamily="34" charset="0"/>
                <a:cs typeface="Arial" panose="020B0604020202020204" pitchFamily="34" charset="0"/>
              </a:rPr>
              <a:t>Dictation &amp; Commands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next slide shows the modes available in </a:t>
            </a:r>
            <a:r>
              <a:rPr lang="en-US" dirty="0" err="1">
                <a:latin typeface="Arial" panose="020B0604020202020204" pitchFamily="34" charset="0"/>
                <a:cs typeface="Arial" panose="020B0604020202020204" pitchFamily="34" charset="0"/>
              </a:rPr>
              <a:t>DragonNaturallySpeaking</a:t>
            </a:r>
            <a:r>
              <a:rPr lang="en-US" dirty="0">
                <a:latin typeface="Arial" panose="020B0604020202020204" pitchFamily="34" charset="0"/>
                <a:cs typeface="Arial" panose="020B0604020202020204" pitchFamily="34" charset="0"/>
              </a:rPr>
              <a:t> 15.  </a:t>
            </a: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8</a:t>
            </a:fld>
            <a:endParaRPr lang="en-US" dirty="0"/>
          </a:p>
        </p:txBody>
      </p:sp>
    </p:spTree>
    <p:extLst>
      <p:ext uri="{BB962C8B-B14F-4D97-AF65-F5344CB8AC3E}">
        <p14:creationId xmlns:p14="http://schemas.microsoft.com/office/powerpoint/2010/main" val="175917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panose="020B0604020202020204" pitchFamily="34" charset="0"/>
                <a:cs typeface="Arial" panose="020B0604020202020204" pitchFamily="34" charset="0"/>
              </a:rPr>
              <a:t>To select a recognition mode, students choose the required mode from the </a:t>
            </a:r>
            <a:r>
              <a:rPr lang="en-US" b="1" dirty="0">
                <a:latin typeface="Arial" panose="020B0604020202020204" pitchFamily="34" charset="0"/>
                <a:cs typeface="Arial" panose="020B0604020202020204" pitchFamily="34" charset="0"/>
              </a:rPr>
              <a:t>Now listening for…</a:t>
            </a:r>
            <a:r>
              <a:rPr lang="en-US" dirty="0">
                <a:latin typeface="Arial" panose="020B0604020202020204" pitchFamily="34" charset="0"/>
                <a:cs typeface="Arial" panose="020B0604020202020204" pitchFamily="34" charset="0"/>
              </a:rPr>
              <a:t> menu of the DragonBar. Students can also switch modes by speaking the mode they want to activate. For example, if a student wants to use Normal Mode, they would say "Switch to Normal Mode." The following recognition modes can be used in the secure browser:</a:t>
            </a:r>
          </a:p>
          <a:p>
            <a:pPr marL="346723" indent="-174982">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Normal Mode: Allows students to dictate and speak commands</a:t>
            </a:r>
          </a:p>
          <a:p>
            <a:pPr marL="346723" indent="-174982">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Dictation Mode: Allows students to dictate the text they wish to write in text fields</a:t>
            </a:r>
          </a:p>
          <a:p>
            <a:pPr marL="346723" indent="-174982">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Command Mode: Allows students to speak commands to navigate the secure browser</a:t>
            </a:r>
          </a:p>
          <a:p>
            <a:pPr marL="346723" indent="-174982">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Numbers Mode: Allows students to speak the numbers they wish to write in text fields</a:t>
            </a:r>
          </a:p>
          <a:p>
            <a:pPr marL="346723" indent="-174982">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Spell Mode: Allows students to spell out the words they wish to write in text fields</a:t>
            </a:r>
            <a:endParaRPr lang="en-US"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74FD81-F092-42F0-B41F-C25BB754F78B}" type="slidenum">
              <a:rPr lang="en-US" smtClean="0"/>
              <a:t>9</a:t>
            </a:fld>
            <a:endParaRPr lang="en-US" dirty="0"/>
          </a:p>
        </p:txBody>
      </p:sp>
    </p:spTree>
    <p:extLst>
      <p:ext uri="{BB962C8B-B14F-4D97-AF65-F5344CB8AC3E}">
        <p14:creationId xmlns:p14="http://schemas.microsoft.com/office/powerpoint/2010/main" val="2626615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13954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9675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70560" y="13505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0500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70560" y="137509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224601" y="137509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634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6332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uance.com/content/dam/nuance/en_us/collateral/dragon/guide/gd-dragon-installation-and-user-en-us.pdf"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5.jpeg"/><Relationship Id="rId5" Type="http://schemas.openxmlformats.org/officeDocument/2006/relationships/image" Target="../media/image15.png"/><Relationship Id="rId4" Type="http://schemas.openxmlformats.org/officeDocument/2006/relationships/hyperlink" Target="https://www.nuance.com/content/dam/nuance/en_us/collateral/dragon/command-cheat-sheet/ct-dragon-naturally-speaking-en-u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s://smarterbalanced.alohahsap.org/resources/resources-2022-2023/guide-to-navigating-the-online-hsap-administration-2022-20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smarterbalanced.alohahsap.org/resources/resources-2022-2023/assistive-technology-manual-and-braille-resources-2022-2023"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hyperlink" Target="mailto:HSAPHelpDesk@cambiumassessment.com" TargetMode="External"/><Relationship Id="rId5" Type="http://schemas.openxmlformats.org/officeDocument/2006/relationships/hyperlink" Target="http://www.smarterbalanced.org/" TargetMode="External"/><Relationship Id="rId4" Type="http://schemas.openxmlformats.org/officeDocument/2006/relationships/hyperlink" Target="https://alohahsa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nuance.com/dragon.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hyperlink" Target="https://www.nuance.com/dragon/support/dragon-naturallyspeakin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Administering a Test Using Speech-to-Text (STT) Software</a:t>
            </a:r>
          </a:p>
        </p:txBody>
      </p:sp>
      <p:sp>
        <p:nvSpPr>
          <p:cNvPr id="3" name="Subtitle 2"/>
          <p:cNvSpPr>
            <a:spLocks noGrp="1"/>
          </p:cNvSpPr>
          <p:nvPr>
            <p:ph type="subTitle" idx="1"/>
          </p:nvPr>
        </p:nvSpPr>
        <p:spPr>
          <a:xfrm>
            <a:off x="2589492" y="3653166"/>
            <a:ext cx="8540496" cy="748011"/>
          </a:xfrm>
        </p:spPr>
        <p:txBody>
          <a:bodyPr>
            <a:normAutofit/>
          </a:bodyPr>
          <a:lstStyle/>
          <a:p>
            <a:pPr algn="l"/>
            <a:r>
              <a:rPr lang="en-US" dirty="0"/>
              <a:t>Training Module</a:t>
            </a:r>
          </a:p>
          <a:p>
            <a:pPr algn="l"/>
            <a:r>
              <a:rPr lang="en-US" dirty="0"/>
              <a:t>2022 – 2023 </a:t>
            </a:r>
          </a:p>
        </p:txBody>
      </p:sp>
      <p:sp>
        <p:nvSpPr>
          <p:cNvPr id="6" name="Rectangle 5">
            <a:extLst>
              <a:ext uri="{FF2B5EF4-FFF2-40B4-BE49-F238E27FC236}">
                <a16:creationId xmlns:a16="http://schemas.microsoft.com/office/drawing/2014/main" id="{F9514970-A630-4FE3-A603-D60EA66572BA}"/>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2022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EC93D2-12F0-45D0-B21A-1ADEFC605DBF}"/>
              </a:ext>
            </a:extLst>
          </p:cNvPr>
          <p:cNvSpPr>
            <a:spLocks noGrp="1"/>
          </p:cNvSpPr>
          <p:nvPr>
            <p:ph idx="1"/>
          </p:nvPr>
        </p:nvSpPr>
        <p:spPr>
          <a:xfrm>
            <a:off x="6159367" y="1113045"/>
            <a:ext cx="5478956" cy="1412642"/>
          </a:xfrm>
        </p:spPr>
        <p:txBody>
          <a:bodyPr>
            <a:normAutofit lnSpcReduction="10000"/>
          </a:bodyPr>
          <a:lstStyle/>
          <a:p>
            <a:pPr marL="0" indent="0" algn="ctr">
              <a:spcBef>
                <a:spcPts val="0"/>
              </a:spcBef>
              <a:buNone/>
            </a:pPr>
            <a:r>
              <a:rPr lang="en-US" dirty="0" err="1">
                <a:hlinkClick r:id="rId3"/>
              </a:rPr>
              <a:t>DragonNaturallySpeaking</a:t>
            </a:r>
            <a:endParaRPr lang="en-US" dirty="0">
              <a:hlinkClick r:id="rId3"/>
            </a:endParaRPr>
          </a:p>
          <a:p>
            <a:pPr marL="0" indent="0" algn="ctr">
              <a:spcBef>
                <a:spcPts val="0"/>
              </a:spcBef>
              <a:buNone/>
            </a:pPr>
            <a:r>
              <a:rPr lang="en-US" dirty="0">
                <a:hlinkClick r:id="rId3"/>
              </a:rPr>
              <a:t>User Guide15</a:t>
            </a:r>
            <a:endParaRPr lang="en-US" dirty="0"/>
          </a:p>
          <a:p>
            <a:pPr marL="0" indent="0">
              <a:buNone/>
            </a:pPr>
            <a:r>
              <a:rPr lang="en-US" dirty="0"/>
              <a:t>  </a:t>
            </a:r>
          </a:p>
        </p:txBody>
      </p:sp>
      <p:sp>
        <p:nvSpPr>
          <p:cNvPr id="7" name="Content Placeholder 6">
            <a:extLst>
              <a:ext uri="{FF2B5EF4-FFF2-40B4-BE49-F238E27FC236}">
                <a16:creationId xmlns:a16="http://schemas.microsoft.com/office/drawing/2014/main" id="{82D52B99-4315-4013-94ED-10367ED61C63}"/>
              </a:ext>
            </a:extLst>
          </p:cNvPr>
          <p:cNvSpPr>
            <a:spLocks noGrp="1"/>
          </p:cNvSpPr>
          <p:nvPr>
            <p:ph idx="10"/>
          </p:nvPr>
        </p:nvSpPr>
        <p:spPr>
          <a:xfrm>
            <a:off x="1043834" y="1113045"/>
            <a:ext cx="5478956" cy="971110"/>
          </a:xfrm>
        </p:spPr>
        <p:txBody>
          <a:bodyPr/>
          <a:lstStyle/>
          <a:p>
            <a:pPr marL="0" indent="0" algn="ctr">
              <a:buNone/>
            </a:pPr>
            <a:r>
              <a:rPr lang="en-US" dirty="0" err="1">
                <a:hlinkClick r:id="rId4"/>
              </a:rPr>
              <a:t>DragonNaturallySpeaking</a:t>
            </a:r>
            <a:r>
              <a:rPr lang="en-US" dirty="0">
                <a:hlinkClick r:id="rId4"/>
              </a:rPr>
              <a:t> 15 </a:t>
            </a:r>
            <a:br>
              <a:rPr lang="en-US" dirty="0">
                <a:hlinkClick r:id="rId4"/>
              </a:rPr>
            </a:br>
            <a:r>
              <a:rPr lang="en-US" dirty="0">
                <a:hlinkClick r:id="rId4"/>
              </a:rPr>
              <a:t>Command Cheat Sheet</a:t>
            </a:r>
            <a:endParaRPr lang="en-US" dirty="0"/>
          </a:p>
          <a:p>
            <a:pPr marL="0" indent="0" algn="ctr">
              <a:buNone/>
            </a:pPr>
            <a:endParaRPr lang="en-US" dirty="0"/>
          </a:p>
        </p:txBody>
      </p:sp>
      <p:sp>
        <p:nvSpPr>
          <p:cNvPr id="2" name="Title 1">
            <a:extLst>
              <a:ext uri="{FF2B5EF4-FFF2-40B4-BE49-F238E27FC236}">
                <a16:creationId xmlns:a16="http://schemas.microsoft.com/office/drawing/2014/main" id="{95D567E8-5E39-436B-AD0A-004E6CF34F0C}"/>
              </a:ext>
            </a:extLst>
          </p:cNvPr>
          <p:cNvSpPr>
            <a:spLocks noGrp="1"/>
          </p:cNvSpPr>
          <p:nvPr>
            <p:ph type="title"/>
          </p:nvPr>
        </p:nvSpPr>
        <p:spPr/>
        <p:txBody>
          <a:bodyPr>
            <a:noAutofit/>
          </a:bodyPr>
          <a:lstStyle/>
          <a:p>
            <a:r>
              <a:rPr lang="en-US" dirty="0"/>
              <a:t>For Additional Information on Dragon Software</a:t>
            </a:r>
          </a:p>
        </p:txBody>
      </p:sp>
      <p:sp>
        <p:nvSpPr>
          <p:cNvPr id="3" name="Slide Number Placeholder 2">
            <a:extLst>
              <a:ext uri="{FF2B5EF4-FFF2-40B4-BE49-F238E27FC236}">
                <a16:creationId xmlns:a16="http://schemas.microsoft.com/office/drawing/2014/main" id="{675F4D93-3BFC-4608-A694-156388C56A4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15" name="Group 14">
            <a:extLst>
              <a:ext uri="{FF2B5EF4-FFF2-40B4-BE49-F238E27FC236}">
                <a16:creationId xmlns:a16="http://schemas.microsoft.com/office/drawing/2014/main" id="{2DB89B08-B617-4C62-83D8-BFE83FB4D6D1}"/>
              </a:ext>
            </a:extLst>
          </p:cNvPr>
          <p:cNvGrpSpPr/>
          <p:nvPr/>
        </p:nvGrpSpPr>
        <p:grpSpPr>
          <a:xfrm>
            <a:off x="7361164" y="2564327"/>
            <a:ext cx="3075362" cy="1666940"/>
            <a:chOff x="7634514" y="4151086"/>
            <a:chExt cx="2439171" cy="1270001"/>
          </a:xfrm>
        </p:grpSpPr>
        <p:pic>
          <p:nvPicPr>
            <p:cNvPr id="10" name="Picture 9">
              <a:extLst>
                <a:ext uri="{FF2B5EF4-FFF2-40B4-BE49-F238E27FC236}">
                  <a16:creationId xmlns:a16="http://schemas.microsoft.com/office/drawing/2014/main" id="{BC3D603B-5AF1-491C-8B59-94B46B23FFA9}"/>
                </a:ext>
              </a:extLst>
            </p:cNvPr>
            <p:cNvPicPr>
              <a:picLocks noChangeAspect="1"/>
            </p:cNvPicPr>
            <p:nvPr/>
          </p:nvPicPr>
          <p:blipFill rotWithShape="1">
            <a:blip r:embed="rId5"/>
            <a:srcRect l="4715" t="12310" r="7060" b="13912"/>
            <a:stretch/>
          </p:blipFill>
          <p:spPr>
            <a:xfrm>
              <a:off x="7837000" y="4151087"/>
              <a:ext cx="2070965" cy="1270000"/>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1DE04FBD-BC64-42F3-9FA3-5E67F7A38820}"/>
                </a:ext>
              </a:extLst>
            </p:cNvPr>
            <p:cNvSpPr/>
            <p:nvPr/>
          </p:nvSpPr>
          <p:spPr>
            <a:xfrm>
              <a:off x="7634514" y="4151086"/>
              <a:ext cx="2439171"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2" descr="Image result for dragon speak">
            <a:extLst>
              <a:ext uri="{FF2B5EF4-FFF2-40B4-BE49-F238E27FC236}">
                <a16:creationId xmlns:a16="http://schemas.microsoft.com/office/drawing/2014/main" id="{9C755FE5-F0FD-4358-BB72-720F2BC5B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16567">
            <a:off x="1004453" y="2513232"/>
            <a:ext cx="1270830" cy="1454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58CA1C-B404-47A0-B759-A24D089A9BB0}"/>
              </a:ext>
            </a:extLst>
          </p:cNvPr>
          <p:cNvSpPr txBox="1"/>
          <p:nvPr/>
        </p:nvSpPr>
        <p:spPr>
          <a:xfrm>
            <a:off x="2595284" y="2274838"/>
            <a:ext cx="2376055" cy="2308324"/>
          </a:xfrm>
          <a:prstGeom prst="rect">
            <a:avLst/>
          </a:prstGeom>
          <a:noFill/>
          <a:ln w="19050">
            <a:solidFill>
              <a:schemeClr val="tx1"/>
            </a:solidFill>
          </a:ln>
        </p:spPr>
        <p:txBody>
          <a:bodyPr wrap="square" rtlCol="0">
            <a:spAutoFit/>
          </a:bodyPr>
          <a:lstStyle/>
          <a:p>
            <a:r>
              <a:rPr lang="en-US" i="1" dirty="0"/>
              <a:t>Go to sleep.</a:t>
            </a:r>
          </a:p>
          <a:p>
            <a:r>
              <a:rPr lang="en-US" i="1" dirty="0"/>
              <a:t>Wake up.</a:t>
            </a:r>
          </a:p>
          <a:p>
            <a:r>
              <a:rPr lang="en-US" i="1" dirty="0"/>
              <a:t>Microphone off.</a:t>
            </a:r>
          </a:p>
          <a:p>
            <a:r>
              <a:rPr lang="en-US" i="1" dirty="0"/>
              <a:t>Undo that.</a:t>
            </a:r>
          </a:p>
          <a:p>
            <a:r>
              <a:rPr lang="en-US" i="1" dirty="0"/>
              <a:t>Spell that.</a:t>
            </a:r>
          </a:p>
          <a:p>
            <a:r>
              <a:rPr lang="en-US" i="1" dirty="0"/>
              <a:t>Go to end of line.</a:t>
            </a:r>
          </a:p>
          <a:p>
            <a:r>
              <a:rPr lang="en-US" i="1" dirty="0"/>
              <a:t>Underline.</a:t>
            </a:r>
          </a:p>
          <a:p>
            <a:r>
              <a:rPr lang="en-US" i="1" dirty="0"/>
              <a:t>Move mouse up.</a:t>
            </a:r>
          </a:p>
        </p:txBody>
      </p:sp>
    </p:spTree>
    <p:extLst>
      <p:ext uri="{BB962C8B-B14F-4D97-AF65-F5344CB8AC3E}">
        <p14:creationId xmlns:p14="http://schemas.microsoft.com/office/powerpoint/2010/main" val="66286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27AF-5DEC-447F-A7DF-B942D7A1C3C2}"/>
              </a:ext>
            </a:extLst>
          </p:cNvPr>
          <p:cNvSpPr>
            <a:spLocks noGrp="1"/>
          </p:cNvSpPr>
          <p:nvPr>
            <p:ph type="title"/>
          </p:nvPr>
        </p:nvSpPr>
        <p:spPr>
          <a:xfrm>
            <a:off x="429768" y="64008"/>
            <a:ext cx="11018520" cy="521208"/>
          </a:xfrm>
        </p:spPr>
        <p:txBody>
          <a:bodyPr>
            <a:normAutofit/>
          </a:bodyPr>
          <a:lstStyle/>
          <a:p>
            <a:r>
              <a:rPr lang="en-US" dirty="0"/>
              <a:t>TA: Generate an Operational Test Session</a:t>
            </a:r>
          </a:p>
        </p:txBody>
      </p:sp>
      <p:sp>
        <p:nvSpPr>
          <p:cNvPr id="3" name="Slide Number Placeholder 2">
            <a:extLst>
              <a:ext uri="{FF2B5EF4-FFF2-40B4-BE49-F238E27FC236}">
                <a16:creationId xmlns:a16="http://schemas.microsoft.com/office/drawing/2014/main" id="{4D9A4295-1D90-4F2F-BE8C-0C4A17ED4075}"/>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
        <p:nvSpPr>
          <p:cNvPr id="5" name="Rectangle 4">
            <a:extLst>
              <a:ext uri="{FF2B5EF4-FFF2-40B4-BE49-F238E27FC236}">
                <a16:creationId xmlns:a16="http://schemas.microsoft.com/office/drawing/2014/main" id="{2F993FE5-13D0-479C-B03A-9AB4D9A05CD9}"/>
              </a:ext>
            </a:extLst>
          </p:cNvPr>
          <p:cNvSpPr/>
          <p:nvPr/>
        </p:nvSpPr>
        <p:spPr>
          <a:xfrm>
            <a:off x="4361543" y="3860800"/>
            <a:ext cx="2198914" cy="413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512909D-C397-46D1-B347-84FFF62828AD}"/>
              </a:ext>
            </a:extLst>
          </p:cNvPr>
          <p:cNvGrpSpPr/>
          <p:nvPr/>
        </p:nvGrpSpPr>
        <p:grpSpPr>
          <a:xfrm>
            <a:off x="3300778" y="1018572"/>
            <a:ext cx="5276500" cy="4321652"/>
            <a:chOff x="2946400" y="1326231"/>
            <a:chExt cx="5276500" cy="4321652"/>
          </a:xfrm>
        </p:grpSpPr>
        <p:grpSp>
          <p:nvGrpSpPr>
            <p:cNvPr id="10" name="Group 9">
              <a:extLst>
                <a:ext uri="{FF2B5EF4-FFF2-40B4-BE49-F238E27FC236}">
                  <a16:creationId xmlns:a16="http://schemas.microsoft.com/office/drawing/2014/main" id="{442CB347-4900-4F6B-B078-BEB6626C0933}"/>
                </a:ext>
              </a:extLst>
            </p:cNvPr>
            <p:cNvGrpSpPr/>
            <p:nvPr/>
          </p:nvGrpSpPr>
          <p:grpSpPr>
            <a:xfrm>
              <a:off x="2946400" y="1326231"/>
              <a:ext cx="5276500" cy="4321652"/>
              <a:chOff x="2946400" y="1326231"/>
              <a:chExt cx="5276500" cy="4321652"/>
            </a:xfrm>
          </p:grpSpPr>
          <p:grpSp>
            <p:nvGrpSpPr>
              <p:cNvPr id="8" name="Group 7">
                <a:extLst>
                  <a:ext uri="{FF2B5EF4-FFF2-40B4-BE49-F238E27FC236}">
                    <a16:creationId xmlns:a16="http://schemas.microsoft.com/office/drawing/2014/main" id="{832626DE-2B06-48B7-9B9F-D5AF361C3CDC}"/>
                  </a:ext>
                </a:extLst>
              </p:cNvPr>
              <p:cNvGrpSpPr/>
              <p:nvPr/>
            </p:nvGrpSpPr>
            <p:grpSpPr>
              <a:xfrm>
                <a:off x="2946400" y="1326231"/>
                <a:ext cx="5276500" cy="4321652"/>
                <a:chOff x="2823029" y="1268174"/>
                <a:chExt cx="5276500" cy="4321652"/>
              </a:xfrm>
            </p:grpSpPr>
            <p:pic>
              <p:nvPicPr>
                <p:cNvPr id="4" name="Picture 3">
                  <a:extLst>
                    <a:ext uri="{FF2B5EF4-FFF2-40B4-BE49-F238E27FC236}">
                      <a16:creationId xmlns:a16="http://schemas.microsoft.com/office/drawing/2014/main" id="{3BC90630-5B5F-4287-AF45-5E083541CB5A}"/>
                    </a:ext>
                  </a:extLst>
                </p:cNvPr>
                <p:cNvPicPr>
                  <a:picLocks noChangeAspect="1"/>
                </p:cNvPicPr>
                <p:nvPr/>
              </p:nvPicPr>
              <p:blipFill rotWithShape="1">
                <a:blip r:embed="rId3"/>
                <a:srcRect l="20283" r="27894"/>
                <a:stretch/>
              </p:blipFill>
              <p:spPr>
                <a:xfrm>
                  <a:off x="2823029" y="1268174"/>
                  <a:ext cx="5276500" cy="4321652"/>
                </a:xfrm>
                <a:prstGeom prst="rect">
                  <a:avLst/>
                </a:prstGeom>
                <a:ln>
                  <a:solidFill>
                    <a:schemeClr val="bg1">
                      <a:lumMod val="75000"/>
                    </a:schemeClr>
                  </a:solidFill>
                </a:ln>
                <a:effectLst>
                  <a:outerShdw blurRad="292100" dist="127000" dir="2700000" algn="tl" rotWithShape="0">
                    <a:prstClr val="black">
                      <a:alpha val="40000"/>
                    </a:prstClr>
                  </a:outerShdw>
                </a:effectLst>
              </p:spPr>
            </p:pic>
            <p:sp>
              <p:nvSpPr>
                <p:cNvPr id="6" name="Rectangle 5">
                  <a:extLst>
                    <a:ext uri="{FF2B5EF4-FFF2-40B4-BE49-F238E27FC236}">
                      <a16:creationId xmlns:a16="http://schemas.microsoft.com/office/drawing/2014/main" id="{197D5736-2564-498D-859A-B7A8AA0E81DA}"/>
                    </a:ext>
                  </a:extLst>
                </p:cNvPr>
                <p:cNvSpPr/>
                <p:nvPr/>
              </p:nvSpPr>
              <p:spPr>
                <a:xfrm>
                  <a:off x="2823029" y="1268174"/>
                  <a:ext cx="1640114" cy="299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35037D88-84EC-489B-8A0C-1BDC048F7F8D}"/>
                  </a:ext>
                </a:extLst>
              </p:cNvPr>
              <p:cNvSpPr/>
              <p:nvPr/>
            </p:nvSpPr>
            <p:spPr>
              <a:xfrm>
                <a:off x="4586514" y="3960839"/>
                <a:ext cx="1973943" cy="348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A7E512C7-FC23-41A0-9D85-9E717500AA60}"/>
                </a:ext>
              </a:extLst>
            </p:cNvPr>
            <p:cNvSpPr/>
            <p:nvPr/>
          </p:nvSpPr>
          <p:spPr>
            <a:xfrm>
              <a:off x="3178629" y="2460171"/>
              <a:ext cx="2735942" cy="299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BD0EFC0A-7000-4F8B-8273-B722C223416E}"/>
              </a:ext>
            </a:extLst>
          </p:cNvPr>
          <p:cNvSpPr txBox="1"/>
          <p:nvPr/>
        </p:nvSpPr>
        <p:spPr>
          <a:xfrm>
            <a:off x="1025236" y="5703830"/>
            <a:ext cx="10141527" cy="338554"/>
          </a:xfrm>
          <a:prstGeom prst="rect">
            <a:avLst/>
          </a:prstGeom>
          <a:noFill/>
        </p:spPr>
        <p:txBody>
          <a:bodyPr wrap="square" rtlCol="0">
            <a:spAutoFit/>
          </a:bodyPr>
          <a:lstStyle/>
          <a:p>
            <a:r>
              <a:rPr lang="en-US" sz="1600" dirty="0">
                <a:solidFill>
                  <a:schemeClr val="tx1">
                    <a:lumMod val="50000"/>
                  </a:schemeClr>
                </a:solidFill>
                <a:latin typeface="Arial" panose="020B0604020202020204" pitchFamily="34" charset="0"/>
                <a:cs typeface="Arial" panose="020B0604020202020204" pitchFamily="34" charset="0"/>
              </a:rPr>
              <a:t>Information on how to generate a test session is found in the </a:t>
            </a:r>
            <a:r>
              <a:rPr lang="en-US" sz="1600" i="1" dirty="0">
                <a:solidFill>
                  <a:schemeClr val="tx1">
                    <a:lumMod val="50000"/>
                  </a:schemeClr>
                </a:solidFill>
                <a:latin typeface="Arial" panose="020B0604020202020204" pitchFamily="34" charset="0"/>
                <a:cs typeface="Arial" panose="020B0604020202020204" pitchFamily="34" charset="0"/>
                <a:hlinkClick r:id="rId4"/>
              </a:rPr>
              <a:t>Guide to Navigating Online HSAP Administration</a:t>
            </a:r>
            <a:r>
              <a:rPr lang="en-US" sz="1600" i="1" dirty="0">
                <a:solidFill>
                  <a:schemeClr val="tx1">
                    <a:lumMod val="50000"/>
                  </a:schemeClr>
                </a:solidFill>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 </a:t>
            </a:r>
            <a:endParaRPr lang="en-US" sz="1600" dirty="0"/>
          </a:p>
        </p:txBody>
      </p:sp>
    </p:spTree>
    <p:extLst>
      <p:ext uri="{BB962C8B-B14F-4D97-AF65-F5344CB8AC3E}">
        <p14:creationId xmlns:p14="http://schemas.microsoft.com/office/powerpoint/2010/main" val="53542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5646A87-5935-47C6-9EC3-F62FD2168477}"/>
              </a:ext>
            </a:extLst>
          </p:cNvPr>
          <p:cNvSpPr>
            <a:spLocks noGrp="1"/>
          </p:cNvSpPr>
          <p:nvPr>
            <p:ph idx="1"/>
          </p:nvPr>
        </p:nvSpPr>
        <p:spPr>
          <a:xfrm>
            <a:off x="426231" y="981707"/>
            <a:ext cx="10908572" cy="3570562"/>
          </a:xfrm>
        </p:spPr>
        <p:txBody>
          <a:bodyPr/>
          <a:lstStyle/>
          <a:p>
            <a:pPr>
              <a:lnSpc>
                <a:spcPct val="100000"/>
              </a:lnSpc>
            </a:pPr>
            <a:r>
              <a:rPr lang="en-US" dirty="0">
                <a:solidFill>
                  <a:srgbClr val="53565A"/>
                </a:solidFill>
              </a:rPr>
              <a:t>Student opens voice recognition software.</a:t>
            </a:r>
          </a:p>
          <a:p>
            <a:pPr>
              <a:lnSpc>
                <a:spcPct val="100000"/>
              </a:lnSpc>
            </a:pPr>
            <a:r>
              <a:rPr lang="en-US" dirty="0">
                <a:solidFill>
                  <a:srgbClr val="53565A"/>
                </a:solidFill>
              </a:rPr>
              <a:t>Student opens the secure browser and signs into the test.</a:t>
            </a:r>
          </a:p>
          <a:p>
            <a:pPr>
              <a:lnSpc>
                <a:spcPct val="100000"/>
              </a:lnSpc>
            </a:pPr>
            <a:r>
              <a:rPr lang="en-US" dirty="0">
                <a:solidFill>
                  <a:srgbClr val="53565A"/>
                </a:solidFill>
              </a:rPr>
              <a:t>TA approves student’s entry to test.</a:t>
            </a:r>
          </a:p>
          <a:p>
            <a:pPr>
              <a:lnSpc>
                <a:spcPct val="100000"/>
              </a:lnSpc>
            </a:pPr>
            <a:r>
              <a:rPr lang="en-US" dirty="0">
                <a:solidFill>
                  <a:srgbClr val="53565A"/>
                </a:solidFill>
              </a:rPr>
              <a:t>The speech recognition tool appears at the top of the computer screen.</a:t>
            </a:r>
          </a:p>
          <a:p>
            <a:pPr>
              <a:lnSpc>
                <a:spcPct val="100000"/>
              </a:lnSpc>
            </a:pPr>
            <a:r>
              <a:rPr lang="en-US" dirty="0">
                <a:solidFill>
                  <a:srgbClr val="53565A"/>
                </a:solidFill>
              </a:rPr>
              <a:t>Student immediately makes any necessary setting changes to the voice recognition software.</a:t>
            </a:r>
          </a:p>
          <a:p>
            <a:pPr>
              <a:lnSpc>
                <a:spcPct val="100000"/>
              </a:lnSpc>
            </a:pPr>
            <a:r>
              <a:rPr lang="en-US" dirty="0">
                <a:solidFill>
                  <a:srgbClr val="53565A"/>
                </a:solidFill>
              </a:rPr>
              <a:t>Student continues with the sign-in process to begin the test.</a:t>
            </a:r>
          </a:p>
          <a:p>
            <a:pPr marL="0" indent="0">
              <a:buNone/>
            </a:pPr>
            <a:endParaRPr lang="en-US" dirty="0"/>
          </a:p>
        </p:txBody>
      </p:sp>
      <p:sp>
        <p:nvSpPr>
          <p:cNvPr id="2" name="Title 1">
            <a:extLst>
              <a:ext uri="{FF2B5EF4-FFF2-40B4-BE49-F238E27FC236}">
                <a16:creationId xmlns:a16="http://schemas.microsoft.com/office/drawing/2014/main" id="{95D567E8-5E39-436B-AD0A-004E6CF34F0C}"/>
              </a:ext>
            </a:extLst>
          </p:cNvPr>
          <p:cNvSpPr>
            <a:spLocks noGrp="1"/>
          </p:cNvSpPr>
          <p:nvPr>
            <p:ph type="title"/>
          </p:nvPr>
        </p:nvSpPr>
        <p:spPr/>
        <p:txBody>
          <a:bodyPr>
            <a:noAutofit/>
          </a:bodyPr>
          <a:lstStyle/>
          <a:p>
            <a:r>
              <a:rPr lang="en-US" dirty="0"/>
              <a:t>Student: Navigating a Test with Dragon Software</a:t>
            </a:r>
          </a:p>
        </p:txBody>
      </p:sp>
      <p:sp>
        <p:nvSpPr>
          <p:cNvPr id="3" name="Slide Number Placeholder 2">
            <a:extLst>
              <a:ext uri="{FF2B5EF4-FFF2-40B4-BE49-F238E27FC236}">
                <a16:creationId xmlns:a16="http://schemas.microsoft.com/office/drawing/2014/main" id="{675F4D93-3BFC-4608-A694-156388C56A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
        <p:nvSpPr>
          <p:cNvPr id="5" name="TextBox 4">
            <a:extLst>
              <a:ext uri="{FF2B5EF4-FFF2-40B4-BE49-F238E27FC236}">
                <a16:creationId xmlns:a16="http://schemas.microsoft.com/office/drawing/2014/main" id="{3F3B5ECA-EE70-4BD8-BA76-DD93FA76631B}"/>
              </a:ext>
            </a:extLst>
          </p:cNvPr>
          <p:cNvSpPr txBox="1"/>
          <p:nvPr/>
        </p:nvSpPr>
        <p:spPr>
          <a:xfrm>
            <a:off x="3099117" y="5929944"/>
            <a:ext cx="5034403" cy="261610"/>
          </a:xfrm>
          <a:prstGeom prst="rect">
            <a:avLst/>
          </a:prstGeom>
          <a:noFill/>
        </p:spPr>
        <p:txBody>
          <a:bodyPr wrap="square" rtlCol="0">
            <a:spAutoFit/>
          </a:bodyPr>
          <a:lstStyle/>
          <a:p>
            <a:r>
              <a:rPr lang="en-US" sz="1100" dirty="0"/>
              <a:t>Once installed, the “DragonBar” will appear at the top of the computer screen.</a:t>
            </a:r>
          </a:p>
        </p:txBody>
      </p:sp>
      <p:grpSp>
        <p:nvGrpSpPr>
          <p:cNvPr id="13" name="Group 12">
            <a:extLst>
              <a:ext uri="{FF2B5EF4-FFF2-40B4-BE49-F238E27FC236}">
                <a16:creationId xmlns:a16="http://schemas.microsoft.com/office/drawing/2014/main" id="{4A8B0B1A-6B64-420C-845B-EF90799E5002}"/>
              </a:ext>
            </a:extLst>
          </p:cNvPr>
          <p:cNvGrpSpPr/>
          <p:nvPr/>
        </p:nvGrpSpPr>
        <p:grpSpPr>
          <a:xfrm>
            <a:off x="3200400" y="4807904"/>
            <a:ext cx="5770880" cy="983296"/>
            <a:chOff x="404601" y="4492171"/>
            <a:chExt cx="5770880" cy="983296"/>
          </a:xfrm>
        </p:grpSpPr>
        <p:pic>
          <p:nvPicPr>
            <p:cNvPr id="9" name="Picture 8">
              <a:extLst>
                <a:ext uri="{FF2B5EF4-FFF2-40B4-BE49-F238E27FC236}">
                  <a16:creationId xmlns:a16="http://schemas.microsoft.com/office/drawing/2014/main" id="{89134BF8-E036-417B-BE56-05E3776F7BEF}"/>
                </a:ext>
              </a:extLst>
            </p:cNvPr>
            <p:cNvPicPr>
              <a:picLocks noChangeAspect="1"/>
            </p:cNvPicPr>
            <p:nvPr/>
          </p:nvPicPr>
          <p:blipFill rotWithShape="1">
            <a:blip r:embed="rId3"/>
            <a:srcRect l="1360" t="7844" r="1701" b="8227"/>
            <a:stretch/>
          </p:blipFill>
          <p:spPr>
            <a:xfrm>
              <a:off x="404601" y="4492171"/>
              <a:ext cx="5770880" cy="98329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2CC4A72E-623A-46DB-BA01-4FBA18F086BF}"/>
                </a:ext>
              </a:extLst>
            </p:cNvPr>
            <p:cNvSpPr/>
            <p:nvPr/>
          </p:nvSpPr>
          <p:spPr>
            <a:xfrm>
              <a:off x="1872343" y="4492171"/>
              <a:ext cx="522514" cy="471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633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E83DF8-7666-451C-861B-AC049EB41D33}"/>
              </a:ext>
            </a:extLst>
          </p:cNvPr>
          <p:cNvSpPr>
            <a:spLocks noGrp="1"/>
          </p:cNvSpPr>
          <p:nvPr>
            <p:ph idx="1"/>
          </p:nvPr>
        </p:nvSpPr>
        <p:spPr>
          <a:xfrm>
            <a:off x="1543593" y="1127077"/>
            <a:ext cx="8781475" cy="518012"/>
          </a:xfrm>
        </p:spPr>
        <p:txBody>
          <a:bodyPr/>
          <a:lstStyle/>
          <a:p>
            <a:pPr marL="0" indent="0">
              <a:buNone/>
            </a:pPr>
            <a:r>
              <a:rPr lang="en-US" dirty="0">
                <a:solidFill>
                  <a:srgbClr val="53565A"/>
                </a:solidFill>
              </a:rPr>
              <a:t>Students will navigate the test page using voice commands, including:</a:t>
            </a:r>
          </a:p>
          <a:p>
            <a:pPr marL="230187" lvl="1" indent="0">
              <a:buNone/>
            </a:pPr>
            <a:endParaRPr lang="en-US" i="1" dirty="0"/>
          </a:p>
          <a:p>
            <a:endParaRPr lang="en-US" dirty="0"/>
          </a:p>
        </p:txBody>
      </p:sp>
      <p:sp>
        <p:nvSpPr>
          <p:cNvPr id="3" name="Title 2">
            <a:extLst>
              <a:ext uri="{FF2B5EF4-FFF2-40B4-BE49-F238E27FC236}">
                <a16:creationId xmlns:a16="http://schemas.microsoft.com/office/drawing/2014/main" id="{E01BF8B2-3B92-4869-A59C-D23D7BF13CD1}"/>
              </a:ext>
            </a:extLst>
          </p:cNvPr>
          <p:cNvSpPr>
            <a:spLocks noGrp="1"/>
          </p:cNvSpPr>
          <p:nvPr>
            <p:ph type="title"/>
          </p:nvPr>
        </p:nvSpPr>
        <p:spPr/>
        <p:txBody>
          <a:bodyPr>
            <a:noAutofit/>
          </a:bodyPr>
          <a:lstStyle/>
          <a:p>
            <a:r>
              <a:rPr lang="en-US" dirty="0"/>
              <a:t>Move through a Test Using Dragon Software</a:t>
            </a:r>
          </a:p>
        </p:txBody>
      </p:sp>
      <p:sp>
        <p:nvSpPr>
          <p:cNvPr id="4" name="Slide Number Placeholder 3">
            <a:extLst>
              <a:ext uri="{FF2B5EF4-FFF2-40B4-BE49-F238E27FC236}">
                <a16:creationId xmlns:a16="http://schemas.microsoft.com/office/drawing/2014/main" id="{5E7A25CA-73FB-47B4-9BE0-5E4302B95B6E}"/>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graphicFrame>
        <p:nvGraphicFramePr>
          <p:cNvPr id="6" name="Table 5">
            <a:extLst>
              <a:ext uri="{FF2B5EF4-FFF2-40B4-BE49-F238E27FC236}">
                <a16:creationId xmlns:a16="http://schemas.microsoft.com/office/drawing/2014/main" id="{5F4A6355-040D-4E87-A36E-E2F6E5E861D0}"/>
              </a:ext>
            </a:extLst>
          </p:cNvPr>
          <p:cNvGraphicFramePr>
            <a:graphicFrameLocks noGrp="1"/>
          </p:cNvGraphicFramePr>
          <p:nvPr>
            <p:extLst>
              <p:ext uri="{D42A27DB-BD31-4B8C-83A1-F6EECF244321}">
                <p14:modId xmlns:p14="http://schemas.microsoft.com/office/powerpoint/2010/main" val="3675985736"/>
              </p:ext>
            </p:extLst>
          </p:nvPr>
        </p:nvGraphicFramePr>
        <p:xfrm>
          <a:off x="1543594" y="1956796"/>
          <a:ext cx="8781474" cy="2944407"/>
        </p:xfrm>
        <a:graphic>
          <a:graphicData uri="http://schemas.openxmlformats.org/drawingml/2006/table">
            <a:tbl>
              <a:tblPr firstRow="1" bandRow="1">
                <a:tableStyleId>{5C22544A-7EE6-4342-B048-85BDC9FD1C3A}</a:tableStyleId>
              </a:tblPr>
              <a:tblGrid>
                <a:gridCol w="4390737">
                  <a:extLst>
                    <a:ext uri="{9D8B030D-6E8A-4147-A177-3AD203B41FA5}">
                      <a16:colId xmlns:a16="http://schemas.microsoft.com/office/drawing/2014/main" val="4199007868"/>
                    </a:ext>
                  </a:extLst>
                </a:gridCol>
                <a:gridCol w="4390737">
                  <a:extLst>
                    <a:ext uri="{9D8B030D-6E8A-4147-A177-3AD203B41FA5}">
                      <a16:colId xmlns:a16="http://schemas.microsoft.com/office/drawing/2014/main" val="1570410219"/>
                    </a:ext>
                  </a:extLst>
                </a:gridCol>
              </a:tblGrid>
              <a:tr h="441736">
                <a:tc>
                  <a:txBody>
                    <a:bodyPr/>
                    <a:lstStyle/>
                    <a:p>
                      <a:r>
                        <a:rPr lang="en-US" dirty="0"/>
                        <a:t>Action on Test Page</a:t>
                      </a:r>
                    </a:p>
                  </a:txBody>
                  <a:tcPr/>
                </a:tc>
                <a:tc>
                  <a:txBody>
                    <a:bodyPr/>
                    <a:lstStyle/>
                    <a:p>
                      <a:r>
                        <a:rPr lang="en-US" dirty="0"/>
                        <a:t>Command (the student says)</a:t>
                      </a:r>
                    </a:p>
                  </a:txBody>
                  <a:tcPr/>
                </a:tc>
                <a:extLst>
                  <a:ext uri="{0D108BD9-81ED-4DB2-BD59-A6C34878D82A}">
                    <a16:rowId xmlns:a16="http://schemas.microsoft.com/office/drawing/2014/main" val="2975584536"/>
                  </a:ext>
                </a:extLst>
              </a:tr>
              <a:tr h="441736">
                <a:tc>
                  <a:txBody>
                    <a:bodyPr/>
                    <a:lstStyle/>
                    <a:p>
                      <a:r>
                        <a:rPr lang="en-US" dirty="0"/>
                        <a:t>Bring focus to the Student Testing Site</a:t>
                      </a:r>
                    </a:p>
                  </a:txBody>
                  <a:tcPr/>
                </a:tc>
                <a:tc>
                  <a:txBody>
                    <a:bodyPr/>
                    <a:lstStyle/>
                    <a:p>
                      <a:r>
                        <a:rPr lang="en-US" i="1" dirty="0"/>
                        <a:t>Select</a:t>
                      </a:r>
                    </a:p>
                  </a:txBody>
                  <a:tcPr/>
                </a:tc>
                <a:extLst>
                  <a:ext uri="{0D108BD9-81ED-4DB2-BD59-A6C34878D82A}">
                    <a16:rowId xmlns:a16="http://schemas.microsoft.com/office/drawing/2014/main" val="2987219889"/>
                  </a:ext>
                </a:extLst>
              </a:tr>
              <a:tr h="441736">
                <a:tc>
                  <a:txBody>
                    <a:bodyPr/>
                    <a:lstStyle/>
                    <a:p>
                      <a:r>
                        <a:rPr lang="en-US" dirty="0"/>
                        <a:t>Shift focus to next element on a page</a:t>
                      </a:r>
                    </a:p>
                  </a:txBody>
                  <a:tcPr/>
                </a:tc>
                <a:tc>
                  <a:txBody>
                    <a:bodyPr/>
                    <a:lstStyle/>
                    <a:p>
                      <a:r>
                        <a:rPr lang="en-US" i="1" dirty="0"/>
                        <a:t>Tab</a:t>
                      </a:r>
                    </a:p>
                  </a:txBody>
                  <a:tcPr/>
                </a:tc>
                <a:extLst>
                  <a:ext uri="{0D108BD9-81ED-4DB2-BD59-A6C34878D82A}">
                    <a16:rowId xmlns:a16="http://schemas.microsoft.com/office/drawing/2014/main" val="463037980"/>
                  </a:ext>
                </a:extLst>
              </a:tr>
              <a:tr h="466263">
                <a:tc>
                  <a:txBody>
                    <a:bodyPr/>
                    <a:lstStyle/>
                    <a:p>
                      <a:r>
                        <a:rPr lang="en-US" dirty="0"/>
                        <a:t>Shift focus to previous element on a page</a:t>
                      </a:r>
                    </a:p>
                  </a:txBody>
                  <a:tcPr/>
                </a:tc>
                <a:tc>
                  <a:txBody>
                    <a:bodyPr/>
                    <a:lstStyle/>
                    <a:p>
                      <a:r>
                        <a:rPr lang="en-US" i="1" dirty="0"/>
                        <a:t>Shift Tab</a:t>
                      </a:r>
                    </a:p>
                  </a:txBody>
                  <a:tcPr/>
                </a:tc>
                <a:extLst>
                  <a:ext uri="{0D108BD9-81ED-4DB2-BD59-A6C34878D82A}">
                    <a16:rowId xmlns:a16="http://schemas.microsoft.com/office/drawing/2014/main" val="1294541651"/>
                  </a:ext>
                </a:extLst>
              </a:tr>
              <a:tr h="711200">
                <a:tc>
                  <a:txBody>
                    <a:bodyPr/>
                    <a:lstStyle/>
                    <a:p>
                      <a:r>
                        <a:rPr lang="en-US" dirty="0"/>
                        <a:t>Click a button, mark a checkbox, open a drop-down menu</a:t>
                      </a:r>
                    </a:p>
                  </a:txBody>
                  <a:tcPr/>
                </a:tc>
                <a:tc>
                  <a:txBody>
                    <a:bodyPr/>
                    <a:lstStyle/>
                    <a:p>
                      <a:r>
                        <a:rPr lang="en-US" i="1" dirty="0"/>
                        <a:t>Press Enter</a:t>
                      </a:r>
                    </a:p>
                  </a:txBody>
                  <a:tcPr/>
                </a:tc>
                <a:extLst>
                  <a:ext uri="{0D108BD9-81ED-4DB2-BD59-A6C34878D82A}">
                    <a16:rowId xmlns:a16="http://schemas.microsoft.com/office/drawing/2014/main" val="3697270590"/>
                  </a:ext>
                </a:extLst>
              </a:tr>
              <a:tr h="441736">
                <a:tc>
                  <a:txBody>
                    <a:bodyPr/>
                    <a:lstStyle/>
                    <a:p>
                      <a:r>
                        <a:rPr lang="en-US" dirty="0"/>
                        <a:t>Close a pop-up window or menu</a:t>
                      </a:r>
                    </a:p>
                  </a:txBody>
                  <a:tcPr/>
                </a:tc>
                <a:tc>
                  <a:txBody>
                    <a:bodyPr/>
                    <a:lstStyle/>
                    <a:p>
                      <a:r>
                        <a:rPr lang="en-US" i="1" dirty="0"/>
                        <a:t>Press Escape</a:t>
                      </a:r>
                    </a:p>
                  </a:txBody>
                  <a:tcPr/>
                </a:tc>
                <a:extLst>
                  <a:ext uri="{0D108BD9-81ED-4DB2-BD59-A6C34878D82A}">
                    <a16:rowId xmlns:a16="http://schemas.microsoft.com/office/drawing/2014/main" val="2901714380"/>
                  </a:ext>
                </a:extLst>
              </a:tr>
            </a:tbl>
          </a:graphicData>
        </a:graphic>
      </p:graphicFrame>
    </p:spTree>
    <p:extLst>
      <p:ext uri="{BB962C8B-B14F-4D97-AF65-F5344CB8AC3E}">
        <p14:creationId xmlns:p14="http://schemas.microsoft.com/office/powerpoint/2010/main" val="380352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627C1-BF05-4C9F-A387-2565A332D7CA}"/>
              </a:ext>
            </a:extLst>
          </p:cNvPr>
          <p:cNvSpPr>
            <a:spLocks noGrp="1"/>
          </p:cNvSpPr>
          <p:nvPr>
            <p:ph idx="1"/>
          </p:nvPr>
        </p:nvSpPr>
        <p:spPr>
          <a:xfrm>
            <a:off x="1911927" y="1170996"/>
            <a:ext cx="6884322" cy="485130"/>
          </a:xfrm>
        </p:spPr>
        <p:txBody>
          <a:bodyPr>
            <a:normAutofit lnSpcReduction="10000"/>
          </a:bodyPr>
          <a:lstStyle/>
          <a:p>
            <a:pPr marL="0" indent="0">
              <a:buNone/>
            </a:pPr>
            <a:r>
              <a:rPr lang="en-US" sz="2600" dirty="0">
                <a:solidFill>
                  <a:srgbClr val="53565A"/>
                </a:solidFill>
              </a:rPr>
              <a:t>To respond to text response items:</a:t>
            </a:r>
          </a:p>
          <a:p>
            <a:pPr marL="0" indent="0">
              <a:buNone/>
            </a:pPr>
            <a:endParaRPr lang="en-US" i="1" dirty="0"/>
          </a:p>
          <a:p>
            <a:endParaRPr lang="en-US" dirty="0"/>
          </a:p>
        </p:txBody>
      </p:sp>
      <p:sp>
        <p:nvSpPr>
          <p:cNvPr id="3" name="Title 2">
            <a:extLst>
              <a:ext uri="{FF2B5EF4-FFF2-40B4-BE49-F238E27FC236}">
                <a16:creationId xmlns:a16="http://schemas.microsoft.com/office/drawing/2014/main" id="{281C95CD-C151-43C4-8A3D-D3346372DC1A}"/>
              </a:ext>
            </a:extLst>
          </p:cNvPr>
          <p:cNvSpPr>
            <a:spLocks noGrp="1"/>
          </p:cNvSpPr>
          <p:nvPr>
            <p:ph type="title"/>
          </p:nvPr>
        </p:nvSpPr>
        <p:spPr/>
        <p:txBody>
          <a:bodyPr>
            <a:noAutofit/>
          </a:bodyPr>
          <a:lstStyle/>
          <a:p>
            <a:r>
              <a:rPr lang="en-US" dirty="0"/>
              <a:t>Text Response Items</a:t>
            </a:r>
          </a:p>
        </p:txBody>
      </p:sp>
      <p:sp>
        <p:nvSpPr>
          <p:cNvPr id="4" name="Slide Number Placeholder 3">
            <a:extLst>
              <a:ext uri="{FF2B5EF4-FFF2-40B4-BE49-F238E27FC236}">
                <a16:creationId xmlns:a16="http://schemas.microsoft.com/office/drawing/2014/main" id="{F6C09D05-AA62-43BC-9434-2321FA6AC14E}"/>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graphicFrame>
        <p:nvGraphicFramePr>
          <p:cNvPr id="5" name="Table 4">
            <a:extLst>
              <a:ext uri="{FF2B5EF4-FFF2-40B4-BE49-F238E27FC236}">
                <a16:creationId xmlns:a16="http://schemas.microsoft.com/office/drawing/2014/main" id="{16211AB8-414E-4071-86ED-410E2B656490}"/>
              </a:ext>
            </a:extLst>
          </p:cNvPr>
          <p:cNvGraphicFramePr>
            <a:graphicFrameLocks noGrp="1"/>
          </p:cNvGraphicFramePr>
          <p:nvPr>
            <p:extLst>
              <p:ext uri="{D42A27DB-BD31-4B8C-83A1-F6EECF244321}">
                <p14:modId xmlns:p14="http://schemas.microsoft.com/office/powerpoint/2010/main" val="3150794226"/>
              </p:ext>
            </p:extLst>
          </p:nvPr>
        </p:nvGraphicFramePr>
        <p:xfrm>
          <a:off x="1911927" y="1989514"/>
          <a:ext cx="8368146" cy="3325965"/>
        </p:xfrm>
        <a:graphic>
          <a:graphicData uri="http://schemas.openxmlformats.org/drawingml/2006/table">
            <a:tbl>
              <a:tblPr firstRow="1" bandRow="1">
                <a:tableStyleId>{5C22544A-7EE6-4342-B048-85BDC9FD1C3A}</a:tableStyleId>
              </a:tblPr>
              <a:tblGrid>
                <a:gridCol w="4184073">
                  <a:extLst>
                    <a:ext uri="{9D8B030D-6E8A-4147-A177-3AD203B41FA5}">
                      <a16:colId xmlns:a16="http://schemas.microsoft.com/office/drawing/2014/main" val="765435351"/>
                    </a:ext>
                  </a:extLst>
                </a:gridCol>
                <a:gridCol w="4184073">
                  <a:extLst>
                    <a:ext uri="{9D8B030D-6E8A-4147-A177-3AD203B41FA5}">
                      <a16:colId xmlns:a16="http://schemas.microsoft.com/office/drawing/2014/main" val="1420518698"/>
                    </a:ext>
                  </a:extLst>
                </a:gridCol>
              </a:tblGrid>
              <a:tr h="393255">
                <a:tc>
                  <a:txBody>
                    <a:bodyPr/>
                    <a:lstStyle/>
                    <a:p>
                      <a:r>
                        <a:rPr lang="en-US" dirty="0"/>
                        <a:t>Action on Test Page</a:t>
                      </a:r>
                    </a:p>
                  </a:txBody>
                  <a:tcPr/>
                </a:tc>
                <a:tc>
                  <a:txBody>
                    <a:bodyPr/>
                    <a:lstStyle/>
                    <a:p>
                      <a:r>
                        <a:rPr lang="en-US" dirty="0"/>
                        <a:t>Command (what the student says)</a:t>
                      </a:r>
                    </a:p>
                  </a:txBody>
                  <a:tcPr/>
                </a:tc>
                <a:extLst>
                  <a:ext uri="{0D108BD9-81ED-4DB2-BD59-A6C34878D82A}">
                    <a16:rowId xmlns:a16="http://schemas.microsoft.com/office/drawing/2014/main" val="1960327235"/>
                  </a:ext>
                </a:extLst>
              </a:tr>
              <a:tr h="678770">
                <a:tc>
                  <a:txBody>
                    <a:bodyPr/>
                    <a:lstStyle/>
                    <a:p>
                      <a:r>
                        <a:rPr lang="en-US" dirty="0"/>
                        <a:t>Shift the focus to a text response item’s test box</a:t>
                      </a:r>
                    </a:p>
                  </a:txBody>
                  <a:tcPr/>
                </a:tc>
                <a:tc>
                  <a:txBody>
                    <a:bodyPr/>
                    <a:lstStyle/>
                    <a:p>
                      <a:r>
                        <a:rPr lang="en-US" i="1" dirty="0"/>
                        <a:t>Tab</a:t>
                      </a:r>
                      <a:r>
                        <a:rPr lang="en-US" dirty="0"/>
                        <a:t> (until cursor appears in the test box)</a:t>
                      </a:r>
                    </a:p>
                  </a:txBody>
                  <a:tcPr/>
                </a:tc>
                <a:extLst>
                  <a:ext uri="{0D108BD9-81ED-4DB2-BD59-A6C34878D82A}">
                    <a16:rowId xmlns:a16="http://schemas.microsoft.com/office/drawing/2014/main" val="1327245247"/>
                  </a:ext>
                </a:extLst>
              </a:tr>
              <a:tr h="393255">
                <a:tc>
                  <a:txBody>
                    <a:bodyPr/>
                    <a:lstStyle/>
                    <a:p>
                      <a:r>
                        <a:rPr lang="en-US" dirty="0"/>
                        <a:t>Dictate text into the box</a:t>
                      </a:r>
                    </a:p>
                  </a:txBody>
                  <a:tcPr/>
                </a:tc>
                <a:tc>
                  <a:txBody>
                    <a:bodyPr/>
                    <a:lstStyle/>
                    <a:p>
                      <a:r>
                        <a:rPr lang="en-US" dirty="0"/>
                        <a:t>Their response</a:t>
                      </a:r>
                    </a:p>
                  </a:txBody>
                  <a:tcPr/>
                </a:tc>
                <a:extLst>
                  <a:ext uri="{0D108BD9-81ED-4DB2-BD59-A6C34878D82A}">
                    <a16:rowId xmlns:a16="http://schemas.microsoft.com/office/drawing/2014/main" val="2093663880"/>
                  </a:ext>
                </a:extLst>
              </a:tr>
              <a:tr h="678770">
                <a:tc>
                  <a:txBody>
                    <a:bodyPr/>
                    <a:lstStyle/>
                    <a:p>
                      <a:r>
                        <a:rPr lang="en-US" dirty="0"/>
                        <a:t>Correct text</a:t>
                      </a:r>
                    </a:p>
                  </a:txBody>
                  <a:tcPr/>
                </a:tc>
                <a:tc>
                  <a:txBody>
                    <a:bodyPr/>
                    <a:lstStyle/>
                    <a:p>
                      <a:r>
                        <a:rPr lang="en-US" i="1" dirty="0"/>
                        <a:t>Correct [incorrect text], </a:t>
                      </a:r>
                      <a:r>
                        <a:rPr lang="en-US" dirty="0"/>
                        <a:t>then speak the correct text</a:t>
                      </a:r>
                    </a:p>
                  </a:txBody>
                  <a:tcPr/>
                </a:tc>
                <a:extLst>
                  <a:ext uri="{0D108BD9-81ED-4DB2-BD59-A6C34878D82A}">
                    <a16:rowId xmlns:a16="http://schemas.microsoft.com/office/drawing/2014/main" val="2147109913"/>
                  </a:ext>
                </a:extLst>
              </a:tr>
              <a:tr h="395405">
                <a:tc>
                  <a:txBody>
                    <a:bodyPr/>
                    <a:lstStyle/>
                    <a:p>
                      <a:r>
                        <a:rPr lang="en-US" dirty="0"/>
                        <a:t>Spell a word correctly</a:t>
                      </a:r>
                    </a:p>
                  </a:txBody>
                  <a:tcPr/>
                </a:tc>
                <a:tc>
                  <a:txBody>
                    <a:bodyPr/>
                    <a:lstStyle/>
                    <a:p>
                      <a:r>
                        <a:rPr lang="en-US" i="1" dirty="0"/>
                        <a:t>Switch to Spell Mode</a:t>
                      </a:r>
                    </a:p>
                  </a:txBody>
                  <a:tcPr/>
                </a:tc>
                <a:extLst>
                  <a:ext uri="{0D108BD9-81ED-4DB2-BD59-A6C34878D82A}">
                    <a16:rowId xmlns:a16="http://schemas.microsoft.com/office/drawing/2014/main" val="2245338406"/>
                  </a:ext>
                </a:extLst>
              </a:tr>
              <a:tr h="393255">
                <a:tc>
                  <a:txBody>
                    <a:bodyPr/>
                    <a:lstStyle/>
                    <a:p>
                      <a:r>
                        <a:rPr lang="en-US" dirty="0"/>
                        <a:t>Delete last entered text</a:t>
                      </a:r>
                    </a:p>
                  </a:txBody>
                  <a:tcPr/>
                </a:tc>
                <a:tc>
                  <a:txBody>
                    <a:bodyPr/>
                    <a:lstStyle/>
                    <a:p>
                      <a:r>
                        <a:rPr lang="en-US" i="1" dirty="0"/>
                        <a:t>Backspace</a:t>
                      </a:r>
                    </a:p>
                  </a:txBody>
                  <a:tcPr/>
                </a:tc>
                <a:extLst>
                  <a:ext uri="{0D108BD9-81ED-4DB2-BD59-A6C34878D82A}">
                    <a16:rowId xmlns:a16="http://schemas.microsoft.com/office/drawing/2014/main" val="2947057013"/>
                  </a:ext>
                </a:extLst>
              </a:tr>
              <a:tr h="393255">
                <a:tc>
                  <a:txBody>
                    <a:bodyPr/>
                    <a:lstStyle/>
                    <a:p>
                      <a:r>
                        <a:rPr lang="en-US" dirty="0"/>
                        <a:t>Select the entered text</a:t>
                      </a:r>
                    </a:p>
                  </a:txBody>
                  <a:tcPr/>
                </a:tc>
                <a:tc>
                  <a:txBody>
                    <a:bodyPr/>
                    <a:lstStyle/>
                    <a:p>
                      <a:r>
                        <a:rPr lang="en-US" dirty="0"/>
                        <a:t>Se</a:t>
                      </a:r>
                      <a:r>
                        <a:rPr lang="en-US" i="1" dirty="0"/>
                        <a:t>lect All</a:t>
                      </a:r>
                    </a:p>
                  </a:txBody>
                  <a:tcPr/>
                </a:tc>
                <a:extLst>
                  <a:ext uri="{0D108BD9-81ED-4DB2-BD59-A6C34878D82A}">
                    <a16:rowId xmlns:a16="http://schemas.microsoft.com/office/drawing/2014/main" val="4294408055"/>
                  </a:ext>
                </a:extLst>
              </a:tr>
            </a:tbl>
          </a:graphicData>
        </a:graphic>
      </p:graphicFrame>
    </p:spTree>
    <p:extLst>
      <p:ext uri="{BB962C8B-B14F-4D97-AF65-F5344CB8AC3E}">
        <p14:creationId xmlns:p14="http://schemas.microsoft.com/office/powerpoint/2010/main" val="143518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34AB6-0D9A-4FE9-BF9D-E38414627E15}"/>
              </a:ext>
            </a:extLst>
          </p:cNvPr>
          <p:cNvSpPr>
            <a:spLocks noGrp="1"/>
          </p:cNvSpPr>
          <p:nvPr>
            <p:ph type="title"/>
          </p:nvPr>
        </p:nvSpPr>
        <p:spPr/>
        <p:txBody>
          <a:bodyPr>
            <a:noAutofit/>
          </a:bodyPr>
          <a:lstStyle/>
          <a:p>
            <a:r>
              <a:rPr lang="en-US" dirty="0"/>
              <a:t>Thank You </a:t>
            </a:r>
          </a:p>
        </p:txBody>
      </p:sp>
      <p:sp>
        <p:nvSpPr>
          <p:cNvPr id="4" name="Slide Number Placeholder 3">
            <a:extLst>
              <a:ext uri="{FF2B5EF4-FFF2-40B4-BE49-F238E27FC236}">
                <a16:creationId xmlns:a16="http://schemas.microsoft.com/office/drawing/2014/main" id="{24A3B13F-64EB-4B6C-B834-46121A47131D}"/>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
        <p:nvSpPr>
          <p:cNvPr id="7" name="Content Placeholder 2">
            <a:extLst>
              <a:ext uri="{FF2B5EF4-FFF2-40B4-BE49-F238E27FC236}">
                <a16:creationId xmlns:a16="http://schemas.microsoft.com/office/drawing/2014/main" id="{1DDA9FB3-A821-4E9F-8E41-1A13E04689AB}"/>
              </a:ext>
            </a:extLst>
          </p:cNvPr>
          <p:cNvSpPr>
            <a:spLocks noGrp="1"/>
          </p:cNvSpPr>
          <p:nvPr>
            <p:ph idx="1"/>
          </p:nvPr>
        </p:nvSpPr>
        <p:spPr>
          <a:xfrm>
            <a:off x="476166" y="692216"/>
            <a:ext cx="11196545" cy="5652140"/>
          </a:xfrm>
        </p:spPr>
        <p:txBody>
          <a:bodyPr rtlCol="0">
            <a:noAutofit/>
          </a:bodyPr>
          <a:lstStyle/>
          <a:p>
            <a:pPr marL="0" indent="0" eaLnBrk="1" fontAlgn="auto" hangingPunct="1">
              <a:buNone/>
              <a:defRPr/>
            </a:pPr>
            <a:r>
              <a:rPr lang="en-US" sz="1800" b="1" dirty="0"/>
              <a:t>Further Information</a:t>
            </a:r>
            <a:endParaRPr lang="en-US" sz="1800" dirty="0">
              <a:solidFill>
                <a:srgbClr val="FF0000"/>
              </a:solidFill>
            </a:endParaRPr>
          </a:p>
          <a:p>
            <a:pPr lvl="0"/>
            <a:r>
              <a:rPr lang="en-US" sz="1600" b="1" dirty="0">
                <a:solidFill>
                  <a:schemeClr val="tx2"/>
                </a:solidFill>
              </a:rPr>
              <a:t>2022-2023 Assistive Technology Manual: </a:t>
            </a:r>
            <a:r>
              <a:rPr lang="en-US" sz="1600" b="1" dirty="0">
                <a:solidFill>
                  <a:schemeClr val="tx2"/>
                </a:solidFill>
                <a:hlinkClick r:id="rId3"/>
              </a:rPr>
              <a:t>https://smarterbalanced.alohahsap.org/resources/resources-2022-2023/assistive-technology-manual-and-braille-resources-2022-2023</a:t>
            </a:r>
            <a:endParaRPr lang="en-US" sz="1600" b="1" dirty="0">
              <a:solidFill>
                <a:schemeClr val="tx2"/>
              </a:solidFill>
            </a:endParaRPr>
          </a:p>
          <a:p>
            <a:pPr lvl="0"/>
            <a:r>
              <a:rPr lang="en-US" sz="1600" b="1" dirty="0"/>
              <a:t>Visit </a:t>
            </a:r>
            <a:endParaRPr lang="en-US" sz="1600" dirty="0"/>
          </a:p>
          <a:p>
            <a:pPr lvl="1"/>
            <a:r>
              <a:rPr lang="en-US" sz="1600" b="1" u="sng" dirty="0" err="1">
                <a:hlinkClick r:id="rId4"/>
              </a:rPr>
              <a:t>alohahsap.org</a:t>
            </a:r>
            <a:endParaRPr lang="en-US" sz="1600" b="1" dirty="0"/>
          </a:p>
          <a:p>
            <a:pPr lvl="1"/>
            <a:r>
              <a:rPr lang="en-US" sz="1600" b="1" dirty="0" err="1">
                <a:hlinkClick r:id="rId5"/>
              </a:rPr>
              <a:t>smarterbalanced.org</a:t>
            </a:r>
            <a:endParaRPr lang="en-US" sz="1600" b="1" dirty="0"/>
          </a:p>
          <a:p>
            <a:pPr lvl="0"/>
            <a:r>
              <a:rPr lang="en-US" sz="1600" b="1" dirty="0"/>
              <a:t>Call, fax, or email the Cambium Assessment HSAP Help Desk</a:t>
            </a:r>
            <a:endParaRPr lang="en-US" sz="1600" dirty="0"/>
          </a:p>
          <a:p>
            <a:pPr lvl="1"/>
            <a:r>
              <a:rPr lang="en-US" sz="1600" b="1" dirty="0"/>
              <a:t>Hours: 7:30 am to 4:00 p.m. HST, Monday-Friday (except holidays)</a:t>
            </a:r>
            <a:endParaRPr lang="en-US" sz="1600" dirty="0"/>
          </a:p>
          <a:p>
            <a:pPr lvl="1"/>
            <a:r>
              <a:rPr lang="en-US" sz="1600" dirty="0"/>
              <a:t>Phone: 1-866-648-3712</a:t>
            </a:r>
          </a:p>
          <a:p>
            <a:pPr lvl="1"/>
            <a:r>
              <a:rPr lang="en-US" sz="1600" dirty="0"/>
              <a:t>Fax: 1-877-231-7813</a:t>
            </a:r>
          </a:p>
          <a:p>
            <a:pPr lvl="1"/>
            <a:r>
              <a:rPr lang="en-US" sz="1600" dirty="0"/>
              <a:t>Email: </a:t>
            </a:r>
            <a:r>
              <a:rPr lang="en-US" sz="1600" dirty="0">
                <a:hlinkClick r:id="rId6"/>
              </a:rPr>
              <a:t>HSAPHelpDesk@cambiumassessment.com</a:t>
            </a:r>
            <a:endParaRPr lang="en-US" sz="1600" dirty="0"/>
          </a:p>
        </p:txBody>
      </p:sp>
    </p:spTree>
    <p:extLst>
      <p:ext uri="{BB962C8B-B14F-4D97-AF65-F5344CB8AC3E}">
        <p14:creationId xmlns:p14="http://schemas.microsoft.com/office/powerpoint/2010/main" val="223180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31" y="1083915"/>
            <a:ext cx="10966449" cy="4518099"/>
          </a:xfrm>
        </p:spPr>
        <p:txBody>
          <a:bodyPr>
            <a:normAutofit fontScale="92500" lnSpcReduction="10000"/>
          </a:bodyPr>
          <a:lstStyle/>
          <a:p>
            <a:r>
              <a:rPr lang="en-US" sz="2600" b="1" dirty="0">
                <a:solidFill>
                  <a:srgbClr val="53565A"/>
                </a:solidFill>
              </a:rPr>
              <a:t>After viewing this presentation, testing personnel should know how to:</a:t>
            </a:r>
          </a:p>
          <a:p>
            <a:pPr marL="342900" indent="-342900">
              <a:buFont typeface="Arial" panose="020B0604020202020204" pitchFamily="34" charset="0"/>
              <a:buChar char="•"/>
            </a:pPr>
            <a:r>
              <a:rPr lang="en-US" sz="2400" dirty="0">
                <a:solidFill>
                  <a:srgbClr val="53565A"/>
                </a:solidFill>
              </a:rPr>
              <a:t>Set up the hardware and software needed for STT testing.</a:t>
            </a:r>
          </a:p>
          <a:p>
            <a:pPr marL="342900" indent="-342900">
              <a:buFont typeface="Arial" panose="020B0604020202020204" pitchFamily="34" charset="0"/>
              <a:buChar char="•"/>
            </a:pPr>
            <a:r>
              <a:rPr lang="en-US" sz="2400" dirty="0">
                <a:solidFill>
                  <a:srgbClr val="53565A"/>
                </a:solidFill>
              </a:rPr>
              <a:t>Turn on permissive mode (in TIDE) to allow third-party voice recognition software (i.e., “DragonNaturallySpeaking”).</a:t>
            </a:r>
          </a:p>
          <a:p>
            <a:pPr marL="342900" indent="-342900">
              <a:buFont typeface="Arial" panose="020B0604020202020204" pitchFamily="34" charset="0"/>
              <a:buChar char="•"/>
            </a:pPr>
            <a:r>
              <a:rPr lang="en-US" sz="2400" dirty="0">
                <a:solidFill>
                  <a:srgbClr val="53565A"/>
                </a:solidFill>
              </a:rPr>
              <a:t>Navigate both the Test Administrator Interface and the Student Interface.</a:t>
            </a:r>
          </a:p>
          <a:p>
            <a:pPr marL="342900" indent="-342900">
              <a:buFont typeface="Arial" panose="020B0604020202020204" pitchFamily="34" charset="0"/>
              <a:buChar char="•"/>
            </a:pPr>
            <a:r>
              <a:rPr lang="en-US" sz="2400" dirty="0">
                <a:solidFill>
                  <a:srgbClr val="53565A"/>
                </a:solidFill>
              </a:rPr>
              <a:t>Show the student how to use the correct mode in Dragon software (Get the spoken word into the correct place in the test).</a:t>
            </a:r>
          </a:p>
          <a:p>
            <a:pPr marL="342900" indent="-342900">
              <a:buFont typeface="Arial" panose="020B0604020202020204" pitchFamily="34" charset="0"/>
              <a:buChar char="•"/>
            </a:pPr>
            <a:r>
              <a:rPr lang="en-US" sz="2400" dirty="0">
                <a:solidFill>
                  <a:srgbClr val="53565A"/>
                </a:solidFill>
              </a:rPr>
              <a:t>Assist the student with standard Dragon commands to interact with the test. </a:t>
            </a:r>
            <a:endParaRPr lang="en-US" sz="2400" b="1" dirty="0">
              <a:solidFill>
                <a:srgbClr val="53565A"/>
              </a:solidFill>
            </a:endParaRPr>
          </a:p>
          <a:p>
            <a:pPr marL="342900" indent="-342900">
              <a:buFont typeface="Arial" panose="020B0604020202020204" pitchFamily="34" charset="0"/>
              <a:buChar char="•"/>
            </a:pPr>
            <a:endParaRPr lang="en-US" sz="2000" b="1" dirty="0"/>
          </a:p>
          <a:p>
            <a:pPr eaLnBrk="1" fontAlgn="auto" hangingPunct="1">
              <a:buFont typeface="Arial" pitchFamily="34" charset="0"/>
              <a:buChar char="•"/>
              <a:defRPr/>
            </a:pPr>
            <a:endParaRPr lang="en-US" dirty="0"/>
          </a:p>
          <a:p>
            <a:endParaRPr lang="en-US" dirty="0"/>
          </a:p>
        </p:txBody>
      </p:sp>
      <p:sp>
        <p:nvSpPr>
          <p:cNvPr id="3" name="Title 2"/>
          <p:cNvSpPr>
            <a:spLocks noGrp="1"/>
          </p:cNvSpPr>
          <p:nvPr>
            <p:ph type="title"/>
          </p:nvPr>
        </p:nvSpPr>
        <p:spPr/>
        <p:txBody>
          <a:bodyPr>
            <a:noAutofit/>
          </a:bodyPr>
          <a:lstStyle/>
          <a:p>
            <a:r>
              <a:rPr lang="en-US" dirty="0"/>
              <a:t>Objectives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8542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0DEDD-3D5F-4210-8582-FC38DDB6773A}"/>
              </a:ext>
            </a:extLst>
          </p:cNvPr>
          <p:cNvSpPr>
            <a:spLocks noGrp="1"/>
          </p:cNvSpPr>
          <p:nvPr>
            <p:ph idx="1"/>
          </p:nvPr>
        </p:nvSpPr>
        <p:spPr>
          <a:xfrm>
            <a:off x="426231" y="827692"/>
            <a:ext cx="11288482" cy="5373001"/>
          </a:xfrm>
        </p:spPr>
        <p:txBody>
          <a:bodyPr>
            <a:normAutofit fontScale="62500" lnSpcReduction="20000"/>
          </a:bodyPr>
          <a:lstStyle/>
          <a:p>
            <a:pPr>
              <a:lnSpc>
                <a:spcPct val="120000"/>
              </a:lnSpc>
            </a:pPr>
            <a:r>
              <a:rPr lang="en-US" sz="3500" dirty="0">
                <a:solidFill>
                  <a:srgbClr val="53565A"/>
                </a:solidFill>
              </a:rPr>
              <a:t>Speech-to-Text (STT) software is a type of assistive technology. This technology</a:t>
            </a:r>
          </a:p>
          <a:p>
            <a:pPr lvl="1">
              <a:lnSpc>
                <a:spcPct val="120000"/>
              </a:lnSpc>
            </a:pPr>
            <a:r>
              <a:rPr lang="en-US" sz="3200" dirty="0">
                <a:solidFill>
                  <a:srgbClr val="53565A"/>
                </a:solidFill>
              </a:rPr>
              <a:t>converts spoken words into electronic written text, and</a:t>
            </a:r>
          </a:p>
          <a:p>
            <a:pPr lvl="1">
              <a:lnSpc>
                <a:spcPct val="120000"/>
              </a:lnSpc>
            </a:pPr>
            <a:r>
              <a:rPr lang="en-US" sz="3200" dirty="0">
                <a:solidFill>
                  <a:srgbClr val="53565A"/>
                </a:solidFill>
              </a:rPr>
              <a:t>requires “permissive mode” to be enabled in TIDE.</a:t>
            </a:r>
          </a:p>
          <a:p>
            <a:pPr>
              <a:lnSpc>
                <a:spcPct val="120000"/>
              </a:lnSpc>
            </a:pPr>
            <a:r>
              <a:rPr lang="en-US" sz="3500" dirty="0">
                <a:solidFill>
                  <a:srgbClr val="53565A"/>
                </a:solidFill>
              </a:rPr>
              <a:t>STT is an accommodation for students with</a:t>
            </a:r>
          </a:p>
          <a:p>
            <a:pPr lvl="1">
              <a:lnSpc>
                <a:spcPct val="120000"/>
              </a:lnSpc>
            </a:pPr>
            <a:r>
              <a:rPr lang="en-US" sz="3200" dirty="0">
                <a:solidFill>
                  <a:srgbClr val="53565A"/>
                </a:solidFill>
              </a:rPr>
              <a:t>a significant motor impairment or processing disability; </a:t>
            </a:r>
          </a:p>
          <a:p>
            <a:pPr lvl="1">
              <a:lnSpc>
                <a:spcPct val="120000"/>
              </a:lnSpc>
            </a:pPr>
            <a:r>
              <a:rPr lang="en-US" sz="3200" dirty="0">
                <a:solidFill>
                  <a:srgbClr val="53565A"/>
                </a:solidFill>
              </a:rPr>
              <a:t>a medical emergency causing the inability to type; and/or</a:t>
            </a:r>
          </a:p>
          <a:p>
            <a:pPr lvl="1">
              <a:lnSpc>
                <a:spcPct val="120000"/>
              </a:lnSpc>
            </a:pPr>
            <a:r>
              <a:rPr lang="en-US" sz="3200" dirty="0">
                <a:solidFill>
                  <a:srgbClr val="53565A"/>
                </a:solidFill>
              </a:rPr>
              <a:t>an IEP or Section 504 Plan listing STT as an appropriate state test accommodation.</a:t>
            </a:r>
          </a:p>
          <a:p>
            <a:pPr marL="58738" lvl="1" indent="0">
              <a:buNone/>
            </a:pPr>
            <a:endParaRPr lang="en-US" sz="3200" dirty="0">
              <a:solidFill>
                <a:srgbClr val="53565A"/>
              </a:solidFill>
            </a:endParaRPr>
          </a:p>
          <a:p>
            <a:pPr marL="58738" lvl="1" indent="0">
              <a:buNone/>
            </a:pPr>
            <a:r>
              <a:rPr lang="en-US" sz="3200" dirty="0">
                <a:solidFill>
                  <a:srgbClr val="53565A"/>
                </a:solidFill>
              </a:rPr>
              <a:t>Important Note: The student should be familiar with using STT software and should be using it regularly as part of classroom instruction. Significant practice time should be provided prior to test day.</a:t>
            </a:r>
          </a:p>
          <a:p>
            <a:pPr marL="230187" lvl="1" indent="0">
              <a:buNone/>
            </a:pPr>
            <a:endParaRPr lang="en-US" dirty="0"/>
          </a:p>
          <a:p>
            <a:pPr marL="230187" lvl="1" indent="0">
              <a:buNone/>
            </a:pPr>
            <a:endParaRPr lang="en-US" dirty="0"/>
          </a:p>
          <a:p>
            <a:pPr marL="230187" lvl="1" indent="0">
              <a:buNone/>
            </a:pPr>
            <a:endParaRPr lang="en-US" dirty="0"/>
          </a:p>
          <a:p>
            <a:pPr marL="458788" lvl="2" indent="0">
              <a:buNone/>
            </a:pPr>
            <a:endParaRPr lang="en-US" dirty="0"/>
          </a:p>
        </p:txBody>
      </p:sp>
      <p:sp>
        <p:nvSpPr>
          <p:cNvPr id="3" name="Title 2">
            <a:extLst>
              <a:ext uri="{FF2B5EF4-FFF2-40B4-BE49-F238E27FC236}">
                <a16:creationId xmlns:a16="http://schemas.microsoft.com/office/drawing/2014/main" id="{EAAA2F81-A10A-4C70-BED8-D21669F9AE2A}"/>
              </a:ext>
            </a:extLst>
          </p:cNvPr>
          <p:cNvSpPr>
            <a:spLocks noGrp="1"/>
          </p:cNvSpPr>
          <p:nvPr>
            <p:ph type="title"/>
          </p:nvPr>
        </p:nvSpPr>
        <p:spPr/>
        <p:txBody>
          <a:bodyPr>
            <a:noAutofit/>
          </a:bodyPr>
          <a:lstStyle/>
          <a:p>
            <a:r>
              <a:rPr lang="en-US" dirty="0"/>
              <a:t>What is Speech-to-Text Testing, and Who Uses It?</a:t>
            </a:r>
          </a:p>
        </p:txBody>
      </p:sp>
      <p:sp>
        <p:nvSpPr>
          <p:cNvPr id="4" name="Slide Number Placeholder 3">
            <a:extLst>
              <a:ext uri="{FF2B5EF4-FFF2-40B4-BE49-F238E27FC236}">
                <a16:creationId xmlns:a16="http://schemas.microsoft.com/office/drawing/2014/main" id="{6C24ADC8-2430-40DB-A767-BC83580A545A}"/>
              </a:ext>
            </a:extLst>
          </p:cNvPr>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219784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F02014-85AF-4F93-8ED8-BB4D4DFFDD9A}"/>
              </a:ext>
            </a:extLst>
          </p:cNvPr>
          <p:cNvSpPr>
            <a:spLocks noGrp="1"/>
          </p:cNvSpPr>
          <p:nvPr>
            <p:ph idx="1"/>
          </p:nvPr>
        </p:nvSpPr>
        <p:spPr>
          <a:xfrm>
            <a:off x="934545" y="1086774"/>
            <a:ext cx="10322907" cy="672718"/>
          </a:xfrm>
        </p:spPr>
        <p:txBody>
          <a:bodyPr/>
          <a:lstStyle/>
          <a:p>
            <a:r>
              <a:rPr lang="en-US" dirty="0">
                <a:solidFill>
                  <a:srgbClr val="53565A"/>
                </a:solidFill>
              </a:rPr>
              <a:t>The table below outlines the technology requirements for students testing with STT.</a:t>
            </a:r>
          </a:p>
          <a:p>
            <a:endParaRPr lang="en-US" dirty="0"/>
          </a:p>
        </p:txBody>
      </p:sp>
      <p:sp>
        <p:nvSpPr>
          <p:cNvPr id="2" name="Title 1">
            <a:extLst>
              <a:ext uri="{FF2B5EF4-FFF2-40B4-BE49-F238E27FC236}">
                <a16:creationId xmlns:a16="http://schemas.microsoft.com/office/drawing/2014/main" id="{95D567E8-5E39-436B-AD0A-004E6CF34F0C}"/>
              </a:ext>
            </a:extLst>
          </p:cNvPr>
          <p:cNvSpPr>
            <a:spLocks noGrp="1"/>
          </p:cNvSpPr>
          <p:nvPr>
            <p:ph type="title"/>
          </p:nvPr>
        </p:nvSpPr>
        <p:spPr/>
        <p:txBody>
          <a:bodyPr>
            <a:noAutofit/>
          </a:bodyPr>
          <a:lstStyle/>
          <a:p>
            <a:r>
              <a:rPr lang="en-US" dirty="0"/>
              <a:t>Technology Requirements for STT</a:t>
            </a:r>
          </a:p>
        </p:txBody>
      </p:sp>
      <p:sp>
        <p:nvSpPr>
          <p:cNvPr id="3" name="Slide Number Placeholder 2">
            <a:extLst>
              <a:ext uri="{FF2B5EF4-FFF2-40B4-BE49-F238E27FC236}">
                <a16:creationId xmlns:a16="http://schemas.microsoft.com/office/drawing/2014/main" id="{675F4D93-3BFC-4608-A694-156388C56A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aphicFrame>
        <p:nvGraphicFramePr>
          <p:cNvPr id="5" name="Table 4">
            <a:extLst>
              <a:ext uri="{FF2B5EF4-FFF2-40B4-BE49-F238E27FC236}">
                <a16:creationId xmlns:a16="http://schemas.microsoft.com/office/drawing/2014/main" id="{87D61195-FF27-402C-B6C5-085B3555FB31}"/>
              </a:ext>
            </a:extLst>
          </p:cNvPr>
          <p:cNvGraphicFramePr>
            <a:graphicFrameLocks noGrp="1"/>
          </p:cNvGraphicFramePr>
          <p:nvPr>
            <p:extLst>
              <p:ext uri="{D42A27DB-BD31-4B8C-83A1-F6EECF244321}">
                <p14:modId xmlns:p14="http://schemas.microsoft.com/office/powerpoint/2010/main" val="3434735448"/>
              </p:ext>
            </p:extLst>
          </p:nvPr>
        </p:nvGraphicFramePr>
        <p:xfrm>
          <a:off x="934546" y="1823720"/>
          <a:ext cx="10322907" cy="3002280"/>
        </p:xfrm>
        <a:graphic>
          <a:graphicData uri="http://schemas.openxmlformats.org/drawingml/2006/table">
            <a:tbl>
              <a:tblPr firstRow="1" bandRow="1">
                <a:tableStyleId>{5C22544A-7EE6-4342-B048-85BDC9FD1C3A}</a:tableStyleId>
              </a:tblPr>
              <a:tblGrid>
                <a:gridCol w="3092485">
                  <a:extLst>
                    <a:ext uri="{9D8B030D-6E8A-4147-A177-3AD203B41FA5}">
                      <a16:colId xmlns:a16="http://schemas.microsoft.com/office/drawing/2014/main" val="116142647"/>
                    </a:ext>
                  </a:extLst>
                </a:gridCol>
                <a:gridCol w="7230422">
                  <a:extLst>
                    <a:ext uri="{9D8B030D-6E8A-4147-A177-3AD203B41FA5}">
                      <a16:colId xmlns:a16="http://schemas.microsoft.com/office/drawing/2014/main" val="666311885"/>
                    </a:ext>
                  </a:extLst>
                </a:gridCol>
              </a:tblGrid>
              <a:tr h="370840">
                <a:tc>
                  <a:txBody>
                    <a:bodyPr/>
                    <a:lstStyle/>
                    <a:p>
                      <a:endParaRPr lang="en-US" dirty="0"/>
                    </a:p>
                  </a:txBody>
                  <a:tcPr/>
                </a:tc>
                <a:tc>
                  <a:txBody>
                    <a:bodyPr/>
                    <a:lstStyle/>
                    <a:p>
                      <a:r>
                        <a:rPr lang="en-US" dirty="0"/>
                        <a:t>Requirements for Student Computers</a:t>
                      </a:r>
                    </a:p>
                  </a:txBody>
                  <a:tcPr/>
                </a:tc>
                <a:extLst>
                  <a:ext uri="{0D108BD9-81ED-4DB2-BD59-A6C34878D82A}">
                    <a16:rowId xmlns:a16="http://schemas.microsoft.com/office/drawing/2014/main" val="3548886215"/>
                  </a:ext>
                </a:extLst>
              </a:tr>
              <a:tr h="370840">
                <a:tc>
                  <a:txBody>
                    <a:bodyPr/>
                    <a:lstStyle/>
                    <a:p>
                      <a:r>
                        <a:rPr lang="en-US" dirty="0"/>
                        <a:t>Operating Systems</a:t>
                      </a:r>
                    </a:p>
                  </a:txBody>
                  <a:tcPr/>
                </a:tc>
                <a:tc>
                  <a:txBody>
                    <a:bodyPr/>
                    <a:lstStyle/>
                    <a:p>
                      <a:pPr marL="285750" indent="-285750">
                        <a:buFont typeface="Arial" panose="020B0604020202020204" pitchFamily="34" charset="0"/>
                        <a:buChar char="•"/>
                      </a:pPr>
                      <a:r>
                        <a:rPr lang="en-US" dirty="0"/>
                        <a:t>Windows 8.1, 10, 11</a:t>
                      </a:r>
                    </a:p>
                  </a:txBody>
                  <a:tcPr/>
                </a:tc>
                <a:extLst>
                  <a:ext uri="{0D108BD9-81ED-4DB2-BD59-A6C34878D82A}">
                    <a16:rowId xmlns:a16="http://schemas.microsoft.com/office/drawing/2014/main" val="1147916648"/>
                  </a:ext>
                </a:extLst>
              </a:tr>
              <a:tr h="370840">
                <a:tc>
                  <a:txBody>
                    <a:bodyPr/>
                    <a:lstStyle/>
                    <a:p>
                      <a:r>
                        <a:rPr lang="en-US" dirty="0"/>
                        <a:t>Hardware</a:t>
                      </a:r>
                    </a:p>
                  </a:txBody>
                  <a:tcPr/>
                </a:tc>
                <a:tc>
                  <a:txBody>
                    <a:bodyPr/>
                    <a:lstStyle/>
                    <a:p>
                      <a:pPr marL="285750" indent="-285750">
                        <a:buFont typeface="Arial" panose="020B0604020202020204" pitchFamily="34" charset="0"/>
                        <a:buChar char="•"/>
                      </a:pPr>
                      <a:r>
                        <a:rPr lang="en-US" dirty="0"/>
                        <a:t>High-quality USB microphone/headset</a:t>
                      </a:r>
                    </a:p>
                  </a:txBody>
                  <a:tcPr/>
                </a:tc>
                <a:extLst>
                  <a:ext uri="{0D108BD9-81ED-4DB2-BD59-A6C34878D82A}">
                    <a16:rowId xmlns:a16="http://schemas.microsoft.com/office/drawing/2014/main" val="761136126"/>
                  </a:ext>
                </a:extLst>
              </a:tr>
              <a:tr h="182633">
                <a:tc>
                  <a:txBody>
                    <a:bodyPr/>
                    <a:lstStyle/>
                    <a:p>
                      <a:r>
                        <a:rPr lang="en-US" dirty="0"/>
                        <a:t>Software</a:t>
                      </a:r>
                    </a:p>
                  </a:txBody>
                  <a:tcPr/>
                </a:tc>
                <a:tc>
                  <a:txBody>
                    <a:bodyPr/>
                    <a:lstStyle/>
                    <a:p>
                      <a:pPr marL="285750" indent="-285750">
                        <a:buFont typeface="Arial" panose="020B0604020202020204" pitchFamily="34" charset="0"/>
                        <a:buChar char="•"/>
                      </a:pPr>
                      <a:r>
                        <a:rPr lang="en-US" dirty="0"/>
                        <a:t>The Secure Browser</a:t>
                      </a:r>
                    </a:p>
                    <a:p>
                      <a:pPr marL="285750" indent="-285750">
                        <a:buFont typeface="Arial" panose="020B0604020202020204" pitchFamily="34" charset="0"/>
                        <a:buChar char="•"/>
                      </a:pPr>
                      <a:r>
                        <a:rPr lang="en-US" dirty="0"/>
                        <a:t>DragonNaturallySpeaking software (recommended)</a:t>
                      </a:r>
                    </a:p>
                    <a:p>
                      <a:pPr marL="285750" indent="-285750">
                        <a:buFont typeface="Arial" panose="020B0604020202020204" pitchFamily="34" charset="0"/>
                        <a:buChar char="•"/>
                      </a:pPr>
                      <a:r>
                        <a:rPr lang="en-US" dirty="0">
                          <a:hlinkClick r:id="rId3"/>
                        </a:rPr>
                        <a:t>https://www.nuance.com/dragon.html</a:t>
                      </a:r>
                      <a:r>
                        <a:rPr lang="en-US" dirty="0"/>
                        <a:t> (to purchase software)</a:t>
                      </a:r>
                    </a:p>
                    <a:p>
                      <a:pPr marL="285750" indent="-285750">
                        <a:buFont typeface="Arial" panose="020B0604020202020204" pitchFamily="34" charset="0"/>
                        <a:buChar char="•"/>
                      </a:pPr>
                      <a:r>
                        <a:rPr lang="en-US" dirty="0">
                          <a:hlinkClick r:id="rId4"/>
                        </a:rPr>
                        <a:t>https://www.nuance.com/dragon/support/dragon-naturallyspeaking.html</a:t>
                      </a:r>
                      <a:r>
                        <a:rPr lang="en-US" dirty="0"/>
                        <a:t> (installation support)</a:t>
                      </a:r>
                    </a:p>
                  </a:txBody>
                  <a:tcPr/>
                </a:tc>
                <a:extLst>
                  <a:ext uri="{0D108BD9-81ED-4DB2-BD59-A6C34878D82A}">
                    <a16:rowId xmlns:a16="http://schemas.microsoft.com/office/drawing/2014/main" val="715742623"/>
                  </a:ext>
                </a:extLst>
              </a:tr>
              <a:tr h="370840">
                <a:tc>
                  <a:txBody>
                    <a:bodyPr/>
                    <a:lstStyle/>
                    <a:p>
                      <a:r>
                        <a:rPr lang="en-US" dirty="0"/>
                        <a:t>Location</a:t>
                      </a:r>
                    </a:p>
                  </a:txBody>
                  <a:tcPr/>
                </a:tc>
                <a:tc>
                  <a:txBody>
                    <a:bodyPr/>
                    <a:lstStyle/>
                    <a:p>
                      <a:pPr marL="285750" indent="-285750">
                        <a:buFont typeface="Arial" panose="020B0604020202020204" pitchFamily="34" charset="0"/>
                        <a:buChar char="•"/>
                      </a:pPr>
                      <a:r>
                        <a:rPr lang="en-US" dirty="0"/>
                        <a:t>Private location required</a:t>
                      </a:r>
                    </a:p>
                    <a:p>
                      <a:pPr marL="285750" indent="-285750">
                        <a:buFont typeface="Arial" panose="020B0604020202020204" pitchFamily="34" charset="0"/>
                        <a:buChar char="•"/>
                      </a:pPr>
                      <a:r>
                        <a:rPr lang="en-US" dirty="0"/>
                        <a:t>Background noise minimized</a:t>
                      </a:r>
                    </a:p>
                  </a:txBody>
                  <a:tcPr/>
                </a:tc>
                <a:extLst>
                  <a:ext uri="{0D108BD9-81ED-4DB2-BD59-A6C34878D82A}">
                    <a16:rowId xmlns:a16="http://schemas.microsoft.com/office/drawing/2014/main" val="2223842720"/>
                  </a:ext>
                </a:extLst>
              </a:tr>
            </a:tbl>
          </a:graphicData>
        </a:graphic>
      </p:graphicFrame>
      <p:pic>
        <p:nvPicPr>
          <p:cNvPr id="3074" name="Picture 2" descr="Image result for dragon speak">
            <a:extLst>
              <a:ext uri="{FF2B5EF4-FFF2-40B4-BE49-F238E27FC236}">
                <a16:creationId xmlns:a16="http://schemas.microsoft.com/office/drawing/2014/main" id="{6A2FA159-966F-4C53-8C87-039777A52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75918">
            <a:off x="10293990" y="1351543"/>
            <a:ext cx="1270830" cy="145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6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9F9F70-D00E-49D1-A72D-EBBAFBF85357}"/>
              </a:ext>
            </a:extLst>
          </p:cNvPr>
          <p:cNvSpPr/>
          <p:nvPr/>
        </p:nvSpPr>
        <p:spPr>
          <a:xfrm>
            <a:off x="4345093" y="1364409"/>
            <a:ext cx="4007555" cy="3872089"/>
          </a:xfrm>
          <a:prstGeom prst="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a:extLst>
              <a:ext uri="{FF2B5EF4-FFF2-40B4-BE49-F238E27FC236}">
                <a16:creationId xmlns:a16="http://schemas.microsoft.com/office/drawing/2014/main" id="{7BAD9D80-2AA7-413F-9F0D-43A767787B9F}"/>
              </a:ext>
            </a:extLst>
          </p:cNvPr>
          <p:cNvSpPr/>
          <p:nvPr/>
        </p:nvSpPr>
        <p:spPr>
          <a:xfrm>
            <a:off x="8664771" y="1364409"/>
            <a:ext cx="3130988" cy="3872089"/>
          </a:xfrm>
          <a:prstGeom prst="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0BC58325-549E-4A24-8A78-5EC889C38F72}"/>
              </a:ext>
            </a:extLst>
          </p:cNvPr>
          <p:cNvSpPr/>
          <p:nvPr/>
        </p:nvSpPr>
        <p:spPr>
          <a:xfrm>
            <a:off x="393980" y="1364409"/>
            <a:ext cx="3589867" cy="3872089"/>
          </a:xfrm>
          <a:prstGeom prst="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Slide Number Placeholder 2">
            <a:extLst>
              <a:ext uri="{FF2B5EF4-FFF2-40B4-BE49-F238E27FC236}">
                <a16:creationId xmlns:a16="http://schemas.microsoft.com/office/drawing/2014/main" id="{2E48F548-2083-482B-8C8E-60DEC82C3F5D}"/>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D863BB4E-B1C1-457F-9012-31FC8164E8B9}"/>
              </a:ext>
            </a:extLst>
          </p:cNvPr>
          <p:cNvSpPr>
            <a:spLocks noGrp="1"/>
          </p:cNvSpPr>
          <p:nvPr>
            <p:ph type="title"/>
          </p:nvPr>
        </p:nvSpPr>
        <p:spPr/>
        <p:txBody>
          <a:bodyPr/>
          <a:lstStyle/>
          <a:p>
            <a:r>
              <a:rPr lang="en-US" dirty="0"/>
              <a:t>Configuring Dragon Naturally Speaking 15 for Windows</a:t>
            </a:r>
          </a:p>
        </p:txBody>
      </p:sp>
      <p:pic>
        <p:nvPicPr>
          <p:cNvPr id="6" name="Picture 5" descr="Dragon Options window open to the Commands tab with the settings mentioned above unchecked">
            <a:extLst>
              <a:ext uri="{FF2B5EF4-FFF2-40B4-BE49-F238E27FC236}">
                <a16:creationId xmlns:a16="http://schemas.microsoft.com/office/drawing/2014/main" id="{4175CF50-42A3-4772-85DD-E0B90D29A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36" y="1578149"/>
            <a:ext cx="3268828" cy="2901993"/>
          </a:xfrm>
          <a:prstGeom prst="rect">
            <a:avLst/>
          </a:prstGeom>
          <a:ln>
            <a:solidFill>
              <a:schemeClr val="bg1">
                <a:lumMod val="50000"/>
              </a:schemeClr>
            </a:solidFill>
          </a:ln>
        </p:spPr>
      </p:pic>
      <p:pic>
        <p:nvPicPr>
          <p:cNvPr id="7" name="Picture 6" descr="Dragon Options window open to the Miscellaneous tab with the Use Dictation Box for unsupported application checkbox cleared">
            <a:extLst>
              <a:ext uri="{FF2B5EF4-FFF2-40B4-BE49-F238E27FC236}">
                <a16:creationId xmlns:a16="http://schemas.microsoft.com/office/drawing/2014/main" id="{37175AEA-2A09-41E4-AE09-29A20F9EA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990" y="1578148"/>
            <a:ext cx="3686371" cy="2901993"/>
          </a:xfrm>
          <a:prstGeom prst="rect">
            <a:avLst/>
          </a:prstGeom>
          <a:ln>
            <a:solidFill>
              <a:schemeClr val="bg1">
                <a:lumMod val="85000"/>
              </a:schemeClr>
            </a:solidFill>
          </a:ln>
        </p:spPr>
      </p:pic>
      <p:pic>
        <p:nvPicPr>
          <p:cNvPr id="8" name="Picture 7" descr="Dragon 15.6 Options window open to the schedule tasks tab with the Help us improve Dragon checkbox cleared">
            <a:extLst>
              <a:ext uri="{FF2B5EF4-FFF2-40B4-BE49-F238E27FC236}">
                <a16:creationId xmlns:a16="http://schemas.microsoft.com/office/drawing/2014/main" id="{6711B101-A619-4073-8237-320F12B731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8012" y="1578148"/>
            <a:ext cx="2831271" cy="2902418"/>
          </a:xfrm>
          <a:prstGeom prst="rect">
            <a:avLst/>
          </a:prstGeom>
          <a:ln>
            <a:solidFill>
              <a:schemeClr val="bg1">
                <a:lumMod val="85000"/>
              </a:schemeClr>
            </a:solidFill>
          </a:ln>
        </p:spPr>
      </p:pic>
      <p:sp>
        <p:nvSpPr>
          <p:cNvPr id="12" name="TextBox 11">
            <a:extLst>
              <a:ext uri="{FF2B5EF4-FFF2-40B4-BE49-F238E27FC236}">
                <a16:creationId xmlns:a16="http://schemas.microsoft.com/office/drawing/2014/main" id="{83071B6D-623A-408C-B9E4-866204EAA3D6}"/>
              </a:ext>
            </a:extLst>
          </p:cNvPr>
          <p:cNvSpPr txBox="1"/>
          <p:nvPr/>
        </p:nvSpPr>
        <p:spPr>
          <a:xfrm>
            <a:off x="393981" y="4626898"/>
            <a:ext cx="3589866" cy="461665"/>
          </a:xfrm>
          <a:prstGeom prst="rect">
            <a:avLst/>
          </a:prstGeom>
          <a:noFill/>
        </p:spPr>
        <p:txBody>
          <a:bodyPr wrap="square" rtlCol="0">
            <a:spAutoFit/>
          </a:bodyPr>
          <a:lstStyle/>
          <a:p>
            <a:pPr algn="ctr"/>
            <a:r>
              <a:rPr lang="en-US" sz="2400" b="1" dirty="0"/>
              <a:t>Commands Tab</a:t>
            </a:r>
          </a:p>
        </p:txBody>
      </p:sp>
      <p:sp>
        <p:nvSpPr>
          <p:cNvPr id="13" name="TextBox 12">
            <a:extLst>
              <a:ext uri="{FF2B5EF4-FFF2-40B4-BE49-F238E27FC236}">
                <a16:creationId xmlns:a16="http://schemas.microsoft.com/office/drawing/2014/main" id="{F3D2FB65-09E1-457B-9288-01F357995656}"/>
              </a:ext>
            </a:extLst>
          </p:cNvPr>
          <p:cNvSpPr txBox="1"/>
          <p:nvPr/>
        </p:nvSpPr>
        <p:spPr>
          <a:xfrm>
            <a:off x="4345092" y="4626897"/>
            <a:ext cx="4007555" cy="461665"/>
          </a:xfrm>
          <a:prstGeom prst="rect">
            <a:avLst/>
          </a:prstGeom>
          <a:noFill/>
        </p:spPr>
        <p:txBody>
          <a:bodyPr wrap="square" rtlCol="0">
            <a:spAutoFit/>
          </a:bodyPr>
          <a:lstStyle/>
          <a:p>
            <a:pPr algn="ctr"/>
            <a:r>
              <a:rPr lang="en-US" sz="2400" b="1" dirty="0"/>
              <a:t>Miscellaneous Tab</a:t>
            </a:r>
          </a:p>
        </p:txBody>
      </p:sp>
      <p:sp>
        <p:nvSpPr>
          <p:cNvPr id="14" name="TextBox 13">
            <a:extLst>
              <a:ext uri="{FF2B5EF4-FFF2-40B4-BE49-F238E27FC236}">
                <a16:creationId xmlns:a16="http://schemas.microsoft.com/office/drawing/2014/main" id="{66F8C81A-FF14-46EC-B518-5918B09F245B}"/>
              </a:ext>
            </a:extLst>
          </p:cNvPr>
          <p:cNvSpPr txBox="1"/>
          <p:nvPr/>
        </p:nvSpPr>
        <p:spPr>
          <a:xfrm>
            <a:off x="8664771" y="4672053"/>
            <a:ext cx="3130988" cy="400110"/>
          </a:xfrm>
          <a:prstGeom prst="rect">
            <a:avLst/>
          </a:prstGeom>
          <a:noFill/>
        </p:spPr>
        <p:txBody>
          <a:bodyPr wrap="square" rtlCol="0">
            <a:spAutoFit/>
          </a:bodyPr>
          <a:lstStyle/>
          <a:p>
            <a:pPr algn="ctr"/>
            <a:r>
              <a:rPr lang="en-US" sz="2000" b="1" dirty="0"/>
              <a:t>Administrative Settings</a:t>
            </a:r>
          </a:p>
        </p:txBody>
      </p:sp>
    </p:spTree>
    <p:extLst>
      <p:ext uri="{BB962C8B-B14F-4D97-AF65-F5344CB8AC3E}">
        <p14:creationId xmlns:p14="http://schemas.microsoft.com/office/powerpoint/2010/main" val="1858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24B7FC-E9D6-4630-AAF5-1EAABE66F79E}"/>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0D2D63C8-EFEE-4058-9AB1-92EF4E9E7B5E}"/>
              </a:ext>
            </a:extLst>
          </p:cNvPr>
          <p:cNvSpPr>
            <a:spLocks noGrp="1"/>
          </p:cNvSpPr>
          <p:nvPr>
            <p:ph type="title"/>
          </p:nvPr>
        </p:nvSpPr>
        <p:spPr/>
        <p:txBody>
          <a:bodyPr/>
          <a:lstStyle/>
          <a:p>
            <a:r>
              <a:rPr lang="en-US" dirty="0"/>
              <a:t>Setting up User Profiles for Students in Dragon</a:t>
            </a:r>
          </a:p>
        </p:txBody>
      </p:sp>
      <p:pic>
        <p:nvPicPr>
          <p:cNvPr id="6" name="Picture 5" descr="Dragon Naturally Speaking Open User Profiles window displaying several existing user profiles and an Open button">
            <a:extLst>
              <a:ext uri="{FF2B5EF4-FFF2-40B4-BE49-F238E27FC236}">
                <a16:creationId xmlns:a16="http://schemas.microsoft.com/office/drawing/2014/main" id="{8864844F-FB6C-40C5-A004-F20889162CA5}"/>
              </a:ext>
            </a:extLst>
          </p:cNvPr>
          <p:cNvPicPr>
            <a:picLocks noChangeAspect="1"/>
          </p:cNvPicPr>
          <p:nvPr/>
        </p:nvPicPr>
        <p:blipFill rotWithShape="1">
          <a:blip r:embed="rId3">
            <a:extLst>
              <a:ext uri="{28A0092B-C50C-407E-A947-70E740481C1C}">
                <a14:useLocalDpi xmlns:a14="http://schemas.microsoft.com/office/drawing/2010/main" val="0"/>
              </a:ext>
            </a:extLst>
          </a:blip>
          <a:srcRect l="632" t="1384" r="963" b="2704"/>
          <a:stretch/>
        </p:blipFill>
        <p:spPr bwMode="auto">
          <a:xfrm>
            <a:off x="2731912" y="1557868"/>
            <a:ext cx="6705600" cy="369146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824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923B-F8ED-4E05-B55B-E277F1592E0A}"/>
              </a:ext>
            </a:extLst>
          </p:cNvPr>
          <p:cNvSpPr>
            <a:spLocks noGrp="1"/>
          </p:cNvSpPr>
          <p:nvPr>
            <p:ph type="title"/>
          </p:nvPr>
        </p:nvSpPr>
        <p:spPr>
          <a:xfrm>
            <a:off x="429768" y="64008"/>
            <a:ext cx="11018520" cy="521208"/>
          </a:xfrm>
        </p:spPr>
        <p:txBody>
          <a:bodyPr>
            <a:noAutofit/>
          </a:bodyPr>
          <a:lstStyle/>
          <a:p>
            <a:r>
              <a:rPr lang="en-US" dirty="0"/>
              <a:t>Test Coordinator: Preparing to Test with STT Technology</a:t>
            </a:r>
          </a:p>
        </p:txBody>
      </p:sp>
      <p:sp>
        <p:nvSpPr>
          <p:cNvPr id="3" name="Slide Number Placeholder 2">
            <a:extLst>
              <a:ext uri="{FF2B5EF4-FFF2-40B4-BE49-F238E27FC236}">
                <a16:creationId xmlns:a16="http://schemas.microsoft.com/office/drawing/2014/main" id="{81445888-B95C-4343-AEC0-48B0E2C477CA}"/>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grpSp>
        <p:nvGrpSpPr>
          <p:cNvPr id="26" name="Group 25">
            <a:extLst>
              <a:ext uri="{FF2B5EF4-FFF2-40B4-BE49-F238E27FC236}">
                <a16:creationId xmlns:a16="http://schemas.microsoft.com/office/drawing/2014/main" id="{14FDAB86-47AF-4173-83CF-C431D762DE0A}"/>
              </a:ext>
            </a:extLst>
          </p:cNvPr>
          <p:cNvGrpSpPr/>
          <p:nvPr/>
        </p:nvGrpSpPr>
        <p:grpSpPr>
          <a:xfrm>
            <a:off x="1011083" y="1442439"/>
            <a:ext cx="10116458" cy="3997432"/>
            <a:chOff x="919081" y="1836057"/>
            <a:chExt cx="10116458" cy="3997432"/>
          </a:xfrm>
        </p:grpSpPr>
        <p:grpSp>
          <p:nvGrpSpPr>
            <p:cNvPr id="9" name="Group 8">
              <a:extLst>
                <a:ext uri="{FF2B5EF4-FFF2-40B4-BE49-F238E27FC236}">
                  <a16:creationId xmlns:a16="http://schemas.microsoft.com/office/drawing/2014/main" id="{81795F04-B3F7-49CD-8790-9C19184A25E3}"/>
                </a:ext>
              </a:extLst>
            </p:cNvPr>
            <p:cNvGrpSpPr/>
            <p:nvPr/>
          </p:nvGrpSpPr>
          <p:grpSpPr>
            <a:xfrm>
              <a:off x="919081" y="1836057"/>
              <a:ext cx="10116458" cy="3997432"/>
              <a:chOff x="846509" y="1836057"/>
              <a:chExt cx="10116458" cy="3997432"/>
            </a:xfrm>
          </p:grpSpPr>
          <p:grpSp>
            <p:nvGrpSpPr>
              <p:cNvPr id="8" name="Group 7">
                <a:extLst>
                  <a:ext uri="{FF2B5EF4-FFF2-40B4-BE49-F238E27FC236}">
                    <a16:creationId xmlns:a16="http://schemas.microsoft.com/office/drawing/2014/main" id="{9EA01C59-0C04-4DA2-B94A-2553BFF8B1EF}"/>
                  </a:ext>
                </a:extLst>
              </p:cNvPr>
              <p:cNvGrpSpPr/>
              <p:nvPr/>
            </p:nvGrpSpPr>
            <p:grpSpPr>
              <a:xfrm>
                <a:off x="846509" y="1836057"/>
                <a:ext cx="10116458" cy="3997432"/>
                <a:chOff x="846509" y="1836057"/>
                <a:chExt cx="10116458" cy="3997432"/>
              </a:xfrm>
            </p:grpSpPr>
            <p:grpSp>
              <p:nvGrpSpPr>
                <p:cNvPr id="10" name="Group 9">
                  <a:extLst>
                    <a:ext uri="{FF2B5EF4-FFF2-40B4-BE49-F238E27FC236}">
                      <a16:creationId xmlns:a16="http://schemas.microsoft.com/office/drawing/2014/main" id="{2DDACD25-5BFA-4084-80C6-4578ED5DFD2C}"/>
                    </a:ext>
                  </a:extLst>
                </p:cNvPr>
                <p:cNvGrpSpPr/>
                <p:nvPr/>
              </p:nvGrpSpPr>
              <p:grpSpPr>
                <a:xfrm>
                  <a:off x="846509" y="1836057"/>
                  <a:ext cx="10116458" cy="3997432"/>
                  <a:chOff x="644216" y="987652"/>
                  <a:chExt cx="11023495" cy="4735891"/>
                </a:xfrm>
              </p:grpSpPr>
              <p:grpSp>
                <p:nvGrpSpPr>
                  <p:cNvPr id="11" name="Group 10">
                    <a:extLst>
                      <a:ext uri="{FF2B5EF4-FFF2-40B4-BE49-F238E27FC236}">
                        <a16:creationId xmlns:a16="http://schemas.microsoft.com/office/drawing/2014/main" id="{D0408B8B-3102-4824-BEC8-CF3159881135}"/>
                      </a:ext>
                    </a:extLst>
                  </p:cNvPr>
                  <p:cNvGrpSpPr/>
                  <p:nvPr/>
                </p:nvGrpSpPr>
                <p:grpSpPr>
                  <a:xfrm>
                    <a:off x="644216" y="987652"/>
                    <a:ext cx="11023495" cy="4735891"/>
                    <a:chOff x="-771313" y="28802"/>
                    <a:chExt cx="11023495" cy="4735891"/>
                  </a:xfrm>
                </p:grpSpPr>
                <p:grpSp>
                  <p:nvGrpSpPr>
                    <p:cNvPr id="13" name="Group 12">
                      <a:extLst>
                        <a:ext uri="{FF2B5EF4-FFF2-40B4-BE49-F238E27FC236}">
                          <a16:creationId xmlns:a16="http://schemas.microsoft.com/office/drawing/2014/main" id="{D3F4CF77-038D-438E-8563-888459CBFAF9}"/>
                        </a:ext>
                      </a:extLst>
                    </p:cNvPr>
                    <p:cNvGrpSpPr/>
                    <p:nvPr/>
                  </p:nvGrpSpPr>
                  <p:grpSpPr>
                    <a:xfrm>
                      <a:off x="-771313" y="28802"/>
                      <a:ext cx="11023495" cy="4735891"/>
                      <a:chOff x="-613833" y="28802"/>
                      <a:chExt cx="11023495" cy="4735891"/>
                    </a:xfrm>
                  </p:grpSpPr>
                  <p:grpSp>
                    <p:nvGrpSpPr>
                      <p:cNvPr id="15" name="Group 14">
                        <a:extLst>
                          <a:ext uri="{FF2B5EF4-FFF2-40B4-BE49-F238E27FC236}">
                            <a16:creationId xmlns:a16="http://schemas.microsoft.com/office/drawing/2014/main" id="{A1BB0110-915D-4C6D-8C1E-92416681BF03}"/>
                          </a:ext>
                        </a:extLst>
                      </p:cNvPr>
                      <p:cNvGrpSpPr/>
                      <p:nvPr/>
                    </p:nvGrpSpPr>
                    <p:grpSpPr>
                      <a:xfrm>
                        <a:off x="-613833" y="28802"/>
                        <a:ext cx="11023495" cy="4735891"/>
                        <a:chOff x="-613833" y="28802"/>
                        <a:chExt cx="11023495" cy="4735891"/>
                      </a:xfrm>
                    </p:grpSpPr>
                    <p:grpSp>
                      <p:nvGrpSpPr>
                        <p:cNvPr id="17" name="Group 16">
                          <a:extLst>
                            <a:ext uri="{FF2B5EF4-FFF2-40B4-BE49-F238E27FC236}">
                              <a16:creationId xmlns:a16="http://schemas.microsoft.com/office/drawing/2014/main" id="{4AF54330-9A48-44AD-96F6-EE00927C8C48}"/>
                            </a:ext>
                          </a:extLst>
                        </p:cNvPr>
                        <p:cNvGrpSpPr/>
                        <p:nvPr/>
                      </p:nvGrpSpPr>
                      <p:grpSpPr>
                        <a:xfrm>
                          <a:off x="-613833" y="28802"/>
                          <a:ext cx="11023495" cy="4735891"/>
                          <a:chOff x="330200" y="102213"/>
                          <a:chExt cx="11023495" cy="4735891"/>
                        </a:xfrm>
                      </p:grpSpPr>
                      <p:pic>
                        <p:nvPicPr>
                          <p:cNvPr id="19" name="Picture 18">
                            <a:extLst>
                              <a:ext uri="{FF2B5EF4-FFF2-40B4-BE49-F238E27FC236}">
                                <a16:creationId xmlns:a16="http://schemas.microsoft.com/office/drawing/2014/main" id="{06AC9CEA-75A2-4524-9442-9820FEE60C43}"/>
                              </a:ext>
                            </a:extLst>
                          </p:cNvPr>
                          <p:cNvPicPr>
                            <a:picLocks noChangeAspect="1"/>
                          </p:cNvPicPr>
                          <p:nvPr/>
                        </p:nvPicPr>
                        <p:blipFill rotWithShape="1">
                          <a:blip r:embed="rId3"/>
                          <a:srcRect t="604" r="525"/>
                          <a:stretch/>
                        </p:blipFill>
                        <p:spPr>
                          <a:xfrm>
                            <a:off x="330200" y="102213"/>
                            <a:ext cx="11023495" cy="4735891"/>
                          </a:xfrm>
                          <a:prstGeom prst="rect">
                            <a:avLst/>
                          </a:prstGeom>
                        </p:spPr>
                      </p:pic>
                      <p:pic>
                        <p:nvPicPr>
                          <p:cNvPr id="20" name="Picture 19">
                            <a:extLst>
                              <a:ext uri="{FF2B5EF4-FFF2-40B4-BE49-F238E27FC236}">
                                <a16:creationId xmlns:a16="http://schemas.microsoft.com/office/drawing/2014/main" id="{941CB9AE-E1FF-4594-87F9-2D934E9EC379}"/>
                              </a:ext>
                            </a:extLst>
                          </p:cNvPr>
                          <p:cNvPicPr>
                            <a:picLocks noChangeAspect="1"/>
                          </p:cNvPicPr>
                          <p:nvPr/>
                        </p:nvPicPr>
                        <p:blipFill>
                          <a:blip r:embed="rId4"/>
                          <a:stretch>
                            <a:fillRect/>
                          </a:stretch>
                        </p:blipFill>
                        <p:spPr>
                          <a:xfrm>
                            <a:off x="3566780" y="3689589"/>
                            <a:ext cx="1077188" cy="395578"/>
                          </a:xfrm>
                          <a:prstGeom prst="rect">
                            <a:avLst/>
                          </a:prstGeom>
                        </p:spPr>
                      </p:pic>
                    </p:grpSp>
                    <p:pic>
                      <p:nvPicPr>
                        <p:cNvPr id="18" name="Picture 17">
                          <a:extLst>
                            <a:ext uri="{FF2B5EF4-FFF2-40B4-BE49-F238E27FC236}">
                              <a16:creationId xmlns:a16="http://schemas.microsoft.com/office/drawing/2014/main" id="{529D8806-11C1-4096-8A4E-A805A93D8441}"/>
                            </a:ext>
                          </a:extLst>
                        </p:cNvPr>
                        <p:cNvPicPr>
                          <a:picLocks noChangeAspect="1"/>
                        </p:cNvPicPr>
                        <p:nvPr/>
                      </p:nvPicPr>
                      <p:blipFill>
                        <a:blip r:embed="rId4"/>
                        <a:stretch>
                          <a:fillRect/>
                        </a:stretch>
                      </p:blipFill>
                      <p:spPr>
                        <a:xfrm>
                          <a:off x="4443080" y="3616178"/>
                          <a:ext cx="1077188" cy="395578"/>
                        </a:xfrm>
                        <a:prstGeom prst="rect">
                          <a:avLst/>
                        </a:prstGeom>
                      </p:spPr>
                    </p:pic>
                  </p:grpSp>
                  <p:pic>
                    <p:nvPicPr>
                      <p:cNvPr id="16" name="Picture 15">
                        <a:extLst>
                          <a:ext uri="{FF2B5EF4-FFF2-40B4-BE49-F238E27FC236}">
                            <a16:creationId xmlns:a16="http://schemas.microsoft.com/office/drawing/2014/main" id="{E08D50AD-E80D-4BE5-8320-55188B2D5E01}"/>
                          </a:ext>
                        </a:extLst>
                      </p:cNvPr>
                      <p:cNvPicPr>
                        <a:picLocks noChangeAspect="1"/>
                      </p:cNvPicPr>
                      <p:nvPr/>
                    </p:nvPicPr>
                    <p:blipFill>
                      <a:blip r:embed="rId4"/>
                      <a:stretch>
                        <a:fillRect/>
                      </a:stretch>
                    </p:blipFill>
                    <p:spPr>
                      <a:xfrm>
                        <a:off x="6216847" y="3616178"/>
                        <a:ext cx="1077188" cy="395578"/>
                      </a:xfrm>
                      <a:prstGeom prst="rect">
                        <a:avLst/>
                      </a:prstGeom>
                    </p:spPr>
                  </p:pic>
                </p:grpSp>
                <p:pic>
                  <p:nvPicPr>
                    <p:cNvPr id="14" name="Picture 13">
                      <a:extLst>
                        <a:ext uri="{FF2B5EF4-FFF2-40B4-BE49-F238E27FC236}">
                          <a16:creationId xmlns:a16="http://schemas.microsoft.com/office/drawing/2014/main" id="{C884CA82-7530-4A26-B68F-35FA64B1997C}"/>
                        </a:ext>
                      </a:extLst>
                    </p:cNvPr>
                    <p:cNvPicPr>
                      <a:picLocks noChangeAspect="1"/>
                    </p:cNvPicPr>
                    <p:nvPr/>
                  </p:nvPicPr>
                  <p:blipFill>
                    <a:blip r:embed="rId5"/>
                    <a:stretch>
                      <a:fillRect/>
                    </a:stretch>
                  </p:blipFill>
                  <p:spPr>
                    <a:xfrm>
                      <a:off x="8320811" y="3595544"/>
                      <a:ext cx="1225590" cy="436845"/>
                    </a:xfrm>
                    <a:prstGeom prst="rect">
                      <a:avLst/>
                    </a:prstGeom>
                  </p:spPr>
                </p:pic>
              </p:grpSp>
              <p:sp>
                <p:nvSpPr>
                  <p:cNvPr id="12" name="Rectangle 11">
                    <a:extLst>
                      <a:ext uri="{FF2B5EF4-FFF2-40B4-BE49-F238E27FC236}">
                        <a16:creationId xmlns:a16="http://schemas.microsoft.com/office/drawing/2014/main" id="{3E86B0F0-9B69-4F1F-9C47-2983E227ADDD}"/>
                      </a:ext>
                    </a:extLst>
                  </p:cNvPr>
                  <p:cNvSpPr/>
                  <p:nvPr/>
                </p:nvSpPr>
                <p:spPr>
                  <a:xfrm>
                    <a:off x="1158836" y="4527221"/>
                    <a:ext cx="10140983" cy="4368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F6F8FD81-5DF3-4225-9B80-59780E503834}"/>
                    </a:ext>
                  </a:extLst>
                </p:cNvPr>
                <p:cNvSpPr/>
                <p:nvPr/>
              </p:nvSpPr>
              <p:spPr>
                <a:xfrm>
                  <a:off x="1226457" y="3391348"/>
                  <a:ext cx="2445657" cy="254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0155F1E8-E354-4DD4-8074-E92D3C7CB8A2}"/>
                  </a:ext>
                </a:extLst>
              </p:cNvPr>
              <p:cNvSpPr/>
              <p:nvPr/>
            </p:nvSpPr>
            <p:spPr>
              <a:xfrm>
                <a:off x="853767" y="3860800"/>
                <a:ext cx="282139" cy="254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B48A1EE5-82FE-4AED-B846-039CE61B7363}"/>
                </a:ext>
              </a:extLst>
            </p:cNvPr>
            <p:cNvSpPr/>
            <p:nvPr/>
          </p:nvSpPr>
          <p:spPr>
            <a:xfrm>
              <a:off x="972457" y="1836057"/>
              <a:ext cx="1857829"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8203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80A8C-D98A-4B14-BBEE-99FA5E3A58E3}"/>
              </a:ext>
            </a:extLst>
          </p:cNvPr>
          <p:cNvSpPr>
            <a:spLocks noGrp="1"/>
          </p:cNvSpPr>
          <p:nvPr>
            <p:ph idx="1"/>
          </p:nvPr>
        </p:nvSpPr>
        <p:spPr>
          <a:xfrm>
            <a:off x="429768" y="940253"/>
            <a:ext cx="10966265" cy="2209348"/>
          </a:xfrm>
        </p:spPr>
        <p:txBody>
          <a:bodyPr/>
          <a:lstStyle/>
          <a:p>
            <a:pPr>
              <a:lnSpc>
                <a:spcPct val="100000"/>
              </a:lnSpc>
            </a:pPr>
            <a:r>
              <a:rPr lang="en-US" dirty="0">
                <a:solidFill>
                  <a:srgbClr val="53565A"/>
                </a:solidFill>
              </a:rPr>
              <a:t>Record a profile with the microphone headset that will be used with the </a:t>
            </a:r>
            <a:br>
              <a:rPr lang="en-US" dirty="0">
                <a:solidFill>
                  <a:srgbClr val="53565A"/>
                </a:solidFill>
              </a:rPr>
            </a:br>
            <a:r>
              <a:rPr lang="en-US" dirty="0">
                <a:solidFill>
                  <a:srgbClr val="53565A"/>
                </a:solidFill>
              </a:rPr>
              <a:t>actual test.</a:t>
            </a:r>
          </a:p>
          <a:p>
            <a:pPr>
              <a:lnSpc>
                <a:spcPct val="100000"/>
              </a:lnSpc>
            </a:pPr>
            <a:r>
              <a:rPr lang="en-US" dirty="0">
                <a:solidFill>
                  <a:srgbClr val="53565A"/>
                </a:solidFill>
              </a:rPr>
              <a:t>Review the </a:t>
            </a:r>
            <a:r>
              <a:rPr lang="en-US" b="1" dirty="0">
                <a:solidFill>
                  <a:srgbClr val="53565A"/>
                </a:solidFill>
              </a:rPr>
              <a:t>modes </a:t>
            </a:r>
            <a:r>
              <a:rPr lang="en-US" dirty="0">
                <a:solidFill>
                  <a:srgbClr val="53565A"/>
                </a:solidFill>
              </a:rPr>
              <a:t>and</a:t>
            </a:r>
            <a:r>
              <a:rPr lang="en-US" b="1" dirty="0">
                <a:solidFill>
                  <a:srgbClr val="53565A"/>
                </a:solidFill>
              </a:rPr>
              <a:t> commands </a:t>
            </a:r>
            <a:r>
              <a:rPr lang="en-US" dirty="0">
                <a:solidFill>
                  <a:srgbClr val="53565A"/>
                </a:solidFill>
              </a:rPr>
              <a:t>prior to the test.</a:t>
            </a:r>
          </a:p>
          <a:p>
            <a:pPr>
              <a:lnSpc>
                <a:spcPct val="100000"/>
              </a:lnSpc>
            </a:pPr>
            <a:r>
              <a:rPr lang="en-US" dirty="0">
                <a:solidFill>
                  <a:srgbClr val="53565A"/>
                </a:solidFill>
              </a:rPr>
              <a:t>Provide significant practice with the software before live testing.</a:t>
            </a:r>
          </a:p>
        </p:txBody>
      </p:sp>
      <p:sp>
        <p:nvSpPr>
          <p:cNvPr id="3" name="Title 2">
            <a:extLst>
              <a:ext uri="{FF2B5EF4-FFF2-40B4-BE49-F238E27FC236}">
                <a16:creationId xmlns:a16="http://schemas.microsoft.com/office/drawing/2014/main" id="{D06A6CB5-3B96-4875-B9C3-D5EB083B9217}"/>
              </a:ext>
            </a:extLst>
          </p:cNvPr>
          <p:cNvSpPr>
            <a:spLocks noGrp="1"/>
          </p:cNvSpPr>
          <p:nvPr>
            <p:ph type="title"/>
          </p:nvPr>
        </p:nvSpPr>
        <p:spPr>
          <a:xfrm>
            <a:off x="429768" y="64008"/>
            <a:ext cx="11018520" cy="521208"/>
          </a:xfrm>
        </p:spPr>
        <p:txBody>
          <a:bodyPr>
            <a:noAutofit/>
          </a:bodyPr>
          <a:lstStyle/>
          <a:p>
            <a:r>
              <a:rPr lang="en-US" dirty="0"/>
              <a:t>Student: Practicing with Speech Recognition Software</a:t>
            </a:r>
          </a:p>
        </p:txBody>
      </p:sp>
      <p:sp>
        <p:nvSpPr>
          <p:cNvPr id="4" name="Slide Number Placeholder 3">
            <a:extLst>
              <a:ext uri="{FF2B5EF4-FFF2-40B4-BE49-F238E27FC236}">
                <a16:creationId xmlns:a16="http://schemas.microsoft.com/office/drawing/2014/main" id="{D696890F-2EFB-4E9F-94FD-59DCE511DDBC}"/>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grpSp>
        <p:nvGrpSpPr>
          <p:cNvPr id="9" name="Group 8">
            <a:extLst>
              <a:ext uri="{FF2B5EF4-FFF2-40B4-BE49-F238E27FC236}">
                <a16:creationId xmlns:a16="http://schemas.microsoft.com/office/drawing/2014/main" id="{28FD518B-8EDD-4023-8499-1DAEBFA33ABF}"/>
              </a:ext>
            </a:extLst>
          </p:cNvPr>
          <p:cNvGrpSpPr/>
          <p:nvPr/>
        </p:nvGrpSpPr>
        <p:grpSpPr>
          <a:xfrm>
            <a:off x="2982233" y="3149601"/>
            <a:ext cx="6227534" cy="2517913"/>
            <a:chOff x="5601610" y="3064137"/>
            <a:chExt cx="6227534" cy="2517913"/>
          </a:xfrm>
        </p:grpSpPr>
        <p:grpSp>
          <p:nvGrpSpPr>
            <p:cNvPr id="8" name="Group 7">
              <a:extLst>
                <a:ext uri="{FF2B5EF4-FFF2-40B4-BE49-F238E27FC236}">
                  <a16:creationId xmlns:a16="http://schemas.microsoft.com/office/drawing/2014/main" id="{6DFEBABC-654B-402B-8CE0-31734751CF44}"/>
                </a:ext>
              </a:extLst>
            </p:cNvPr>
            <p:cNvGrpSpPr/>
            <p:nvPr/>
          </p:nvGrpSpPr>
          <p:grpSpPr>
            <a:xfrm>
              <a:off x="5601610" y="3064137"/>
              <a:ext cx="6227534" cy="2517913"/>
              <a:chOff x="5601610" y="3064137"/>
              <a:chExt cx="6227534" cy="2517913"/>
            </a:xfrm>
          </p:grpSpPr>
          <p:pic>
            <p:nvPicPr>
              <p:cNvPr id="5" name="Picture 4">
                <a:extLst>
                  <a:ext uri="{FF2B5EF4-FFF2-40B4-BE49-F238E27FC236}">
                    <a16:creationId xmlns:a16="http://schemas.microsoft.com/office/drawing/2014/main" id="{5F6F3CF9-8F78-4B26-8E62-A7F7A65F470B}"/>
                  </a:ext>
                </a:extLst>
              </p:cNvPr>
              <p:cNvPicPr>
                <a:picLocks noChangeAspect="1"/>
              </p:cNvPicPr>
              <p:nvPr/>
            </p:nvPicPr>
            <p:blipFill rotWithShape="1">
              <a:blip r:embed="rId3"/>
              <a:srcRect r="1673" b="10422"/>
              <a:stretch/>
            </p:blipFill>
            <p:spPr>
              <a:xfrm>
                <a:off x="5601610" y="3064138"/>
                <a:ext cx="6227534" cy="251791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F3C36D2-1684-4143-B618-5B7B1DCC1541}"/>
                  </a:ext>
                </a:extLst>
              </p:cNvPr>
              <p:cNvSpPr/>
              <p:nvPr/>
            </p:nvSpPr>
            <p:spPr>
              <a:xfrm>
                <a:off x="6611257" y="3064137"/>
                <a:ext cx="522514" cy="499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99B23609-BCF8-4405-88C4-2D7B53279B83}"/>
                </a:ext>
              </a:extLst>
            </p:cNvPr>
            <p:cNvSpPr/>
            <p:nvPr/>
          </p:nvSpPr>
          <p:spPr>
            <a:xfrm>
              <a:off x="10290629" y="3064137"/>
              <a:ext cx="1538514" cy="499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761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C031C8-A597-42C0-A41B-8FED22423EA1}"/>
              </a:ext>
            </a:extLst>
          </p:cNvPr>
          <p:cNvSpPr>
            <a:spLocks noGrp="1"/>
          </p:cNvSpPr>
          <p:nvPr>
            <p:ph idx="1"/>
          </p:nvPr>
        </p:nvSpPr>
        <p:spPr>
          <a:xfrm>
            <a:off x="429768" y="899201"/>
            <a:ext cx="11521440" cy="2748240"/>
          </a:xfrm>
        </p:spPr>
        <p:txBody>
          <a:bodyPr/>
          <a:lstStyle/>
          <a:p>
            <a:pPr lvl="2">
              <a:lnSpc>
                <a:spcPct val="100000"/>
              </a:lnSpc>
              <a:buFont typeface="Arial" panose="020B0604020202020204" pitchFamily="34" charset="0"/>
              <a:buChar char="•"/>
            </a:pPr>
            <a:r>
              <a:rPr lang="en-US" sz="2000" b="1" dirty="0">
                <a:solidFill>
                  <a:srgbClr val="53565A"/>
                </a:solidFill>
              </a:rPr>
              <a:t>Normal Mode</a:t>
            </a:r>
            <a:r>
              <a:rPr lang="en-US" sz="2000" dirty="0">
                <a:solidFill>
                  <a:srgbClr val="53565A"/>
                </a:solidFill>
              </a:rPr>
              <a:t>: Allows students to dictate and speak commands</a:t>
            </a:r>
          </a:p>
          <a:p>
            <a:pPr lvl="2">
              <a:lnSpc>
                <a:spcPct val="100000"/>
              </a:lnSpc>
              <a:buFont typeface="Arial" panose="020B0604020202020204" pitchFamily="34" charset="0"/>
              <a:buChar char="•"/>
            </a:pPr>
            <a:r>
              <a:rPr lang="en-US" sz="2000" b="1" dirty="0">
                <a:solidFill>
                  <a:srgbClr val="53565A"/>
                </a:solidFill>
              </a:rPr>
              <a:t>Dictation Mode</a:t>
            </a:r>
            <a:r>
              <a:rPr lang="en-US" sz="2000" dirty="0">
                <a:solidFill>
                  <a:srgbClr val="53565A"/>
                </a:solidFill>
              </a:rPr>
              <a:t>: Allows students to dictate the text they wish to write in text fields</a:t>
            </a:r>
          </a:p>
          <a:p>
            <a:pPr lvl="2">
              <a:lnSpc>
                <a:spcPct val="100000"/>
              </a:lnSpc>
              <a:buFont typeface="Arial" panose="020B0604020202020204" pitchFamily="34" charset="0"/>
              <a:buChar char="•"/>
            </a:pPr>
            <a:r>
              <a:rPr lang="en-US" sz="2000" b="1" dirty="0">
                <a:solidFill>
                  <a:srgbClr val="53565A"/>
                </a:solidFill>
              </a:rPr>
              <a:t>Command Mode</a:t>
            </a:r>
            <a:r>
              <a:rPr lang="en-US" sz="2000" dirty="0">
                <a:solidFill>
                  <a:srgbClr val="53565A"/>
                </a:solidFill>
              </a:rPr>
              <a:t>: Allows students to speak commands to navigate the secure browser</a:t>
            </a:r>
          </a:p>
          <a:p>
            <a:pPr lvl="2">
              <a:lnSpc>
                <a:spcPct val="100000"/>
              </a:lnSpc>
              <a:buFont typeface="Arial" panose="020B0604020202020204" pitchFamily="34" charset="0"/>
              <a:buChar char="•"/>
            </a:pPr>
            <a:r>
              <a:rPr lang="en-US" sz="2000" b="1" dirty="0">
                <a:solidFill>
                  <a:srgbClr val="53565A"/>
                </a:solidFill>
              </a:rPr>
              <a:t>Numbers Mode</a:t>
            </a:r>
            <a:r>
              <a:rPr lang="en-US" sz="2000" dirty="0">
                <a:solidFill>
                  <a:srgbClr val="53565A"/>
                </a:solidFill>
              </a:rPr>
              <a:t>: Allows students to speak the numbers they wish to write in text fields</a:t>
            </a:r>
          </a:p>
          <a:p>
            <a:pPr lvl="2">
              <a:lnSpc>
                <a:spcPct val="100000"/>
              </a:lnSpc>
              <a:buFont typeface="Arial" panose="020B0604020202020204" pitchFamily="34" charset="0"/>
              <a:buChar char="•"/>
            </a:pPr>
            <a:r>
              <a:rPr lang="en-US" sz="2000" b="1" dirty="0">
                <a:solidFill>
                  <a:srgbClr val="53565A"/>
                </a:solidFill>
              </a:rPr>
              <a:t>Spell Mode</a:t>
            </a:r>
            <a:r>
              <a:rPr lang="en-US" sz="2000" dirty="0">
                <a:solidFill>
                  <a:srgbClr val="53565A"/>
                </a:solidFill>
              </a:rPr>
              <a:t>: Allows students to spell out the words they wish to write in text fields</a:t>
            </a:r>
          </a:p>
          <a:p>
            <a:endParaRPr lang="en-US" sz="3600" dirty="0"/>
          </a:p>
        </p:txBody>
      </p:sp>
      <p:sp>
        <p:nvSpPr>
          <p:cNvPr id="3" name="Title 2">
            <a:extLst>
              <a:ext uri="{FF2B5EF4-FFF2-40B4-BE49-F238E27FC236}">
                <a16:creationId xmlns:a16="http://schemas.microsoft.com/office/drawing/2014/main" id="{C21F6A83-9207-4281-B4D0-D913134801AD}"/>
              </a:ext>
            </a:extLst>
          </p:cNvPr>
          <p:cNvSpPr>
            <a:spLocks noGrp="1"/>
          </p:cNvSpPr>
          <p:nvPr>
            <p:ph type="title"/>
          </p:nvPr>
        </p:nvSpPr>
        <p:spPr>
          <a:xfrm>
            <a:off x="429768" y="64008"/>
            <a:ext cx="11018520" cy="521208"/>
          </a:xfrm>
        </p:spPr>
        <p:txBody>
          <a:bodyPr>
            <a:noAutofit/>
          </a:bodyPr>
          <a:lstStyle/>
          <a:p>
            <a:r>
              <a:rPr lang="en-US" dirty="0"/>
              <a:t>Recognition Modes in </a:t>
            </a:r>
            <a:r>
              <a:rPr lang="en-US" dirty="0" err="1"/>
              <a:t>DragonNaturallySpeaking</a:t>
            </a:r>
            <a:r>
              <a:rPr lang="en-US" dirty="0"/>
              <a:t> 15</a:t>
            </a:r>
          </a:p>
        </p:txBody>
      </p:sp>
      <p:sp>
        <p:nvSpPr>
          <p:cNvPr id="4" name="Slide Number Placeholder 3">
            <a:extLst>
              <a:ext uri="{FF2B5EF4-FFF2-40B4-BE49-F238E27FC236}">
                <a16:creationId xmlns:a16="http://schemas.microsoft.com/office/drawing/2014/main" id="{88DA3928-84DB-4D98-A5E8-B4DEF9E6A070}"/>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grpSp>
        <p:nvGrpSpPr>
          <p:cNvPr id="8" name="Group 7">
            <a:extLst>
              <a:ext uri="{FF2B5EF4-FFF2-40B4-BE49-F238E27FC236}">
                <a16:creationId xmlns:a16="http://schemas.microsoft.com/office/drawing/2014/main" id="{44667221-43A4-415C-BD94-289608938957}"/>
              </a:ext>
            </a:extLst>
          </p:cNvPr>
          <p:cNvGrpSpPr/>
          <p:nvPr/>
        </p:nvGrpSpPr>
        <p:grpSpPr>
          <a:xfrm>
            <a:off x="2479973" y="3647441"/>
            <a:ext cx="6918109" cy="2280920"/>
            <a:chOff x="1632857" y="3495335"/>
            <a:chExt cx="6918109" cy="2280920"/>
          </a:xfrm>
        </p:grpSpPr>
        <p:pic>
          <p:nvPicPr>
            <p:cNvPr id="5" name="Picture 4">
              <a:extLst>
                <a:ext uri="{FF2B5EF4-FFF2-40B4-BE49-F238E27FC236}">
                  <a16:creationId xmlns:a16="http://schemas.microsoft.com/office/drawing/2014/main" id="{EA43BFE8-840B-4258-A24E-DD019D9D0B00}"/>
                </a:ext>
              </a:extLst>
            </p:cNvPr>
            <p:cNvPicPr>
              <a:picLocks noChangeAspect="1"/>
            </p:cNvPicPr>
            <p:nvPr/>
          </p:nvPicPr>
          <p:blipFill rotWithShape="1">
            <a:blip r:embed="rId3"/>
            <a:srcRect l="968" t="6405" r="2236" b="6229"/>
            <a:stretch/>
          </p:blipFill>
          <p:spPr>
            <a:xfrm>
              <a:off x="1632857" y="3495335"/>
              <a:ext cx="6918109" cy="22809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431BEB2-B4A3-420E-918A-1FA0A4FABB05}"/>
                </a:ext>
              </a:extLst>
            </p:cNvPr>
            <p:cNvSpPr/>
            <p:nvPr/>
          </p:nvSpPr>
          <p:spPr>
            <a:xfrm>
              <a:off x="1632858" y="4078515"/>
              <a:ext cx="1654628" cy="616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439808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13233</TotalTime>
  <Words>2682</Words>
  <Application>Microsoft Office PowerPoint</Application>
  <PresentationFormat>Widescreen</PresentationFormat>
  <Paragraphs>211</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Administering a Test Using Speech-to-Text (STT) Software</vt:lpstr>
      <vt:lpstr>Objectives</vt:lpstr>
      <vt:lpstr>What is Speech-to-Text Testing, and Who Uses It?</vt:lpstr>
      <vt:lpstr>Technology Requirements for STT</vt:lpstr>
      <vt:lpstr>Configuring Dragon Naturally Speaking 15 for Windows</vt:lpstr>
      <vt:lpstr>Setting up User Profiles for Students in Dragon</vt:lpstr>
      <vt:lpstr>Test Coordinator: Preparing to Test with STT Technology</vt:lpstr>
      <vt:lpstr>Student: Practicing with Speech Recognition Software</vt:lpstr>
      <vt:lpstr>Recognition Modes in DragonNaturallySpeaking 15</vt:lpstr>
      <vt:lpstr>For Additional Information on Dragon Software</vt:lpstr>
      <vt:lpstr>TA: Generate an Operational Test Session</vt:lpstr>
      <vt:lpstr>Student: Navigating a Test with Dragon Software</vt:lpstr>
      <vt:lpstr>Move through a Test Using Dragon Software</vt:lpstr>
      <vt:lpstr>Text Response Items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63</cp:revision>
  <cp:lastPrinted>2017-10-19T00:36:21Z</cp:lastPrinted>
  <dcterms:created xsi:type="dcterms:W3CDTF">2020-02-03T21:37:34Z</dcterms:created>
  <dcterms:modified xsi:type="dcterms:W3CDTF">2022-10-25T22:35:07Z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